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1389" r:id="rId3"/>
    <p:sldId id="1391" r:id="rId4"/>
    <p:sldId id="1392" r:id="rId5"/>
    <p:sldId id="1394" r:id="rId6"/>
    <p:sldId id="1388" r:id="rId7"/>
    <p:sldId id="1446" r:id="rId8"/>
    <p:sldId id="1450" r:id="rId9"/>
    <p:sldId id="1451" r:id="rId10"/>
    <p:sldId id="1452" r:id="rId11"/>
    <p:sldId id="1453" r:id="rId12"/>
    <p:sldId id="1454" r:id="rId13"/>
    <p:sldId id="1456" r:id="rId14"/>
    <p:sldId id="1457" r:id="rId15"/>
    <p:sldId id="1458" r:id="rId16"/>
    <p:sldId id="1459" r:id="rId17"/>
    <p:sldId id="1460" r:id="rId18"/>
    <p:sldId id="1461" r:id="rId19"/>
    <p:sldId id="1448" r:id="rId20"/>
    <p:sldId id="1447" r:id="rId21"/>
    <p:sldId id="1462" r:id="rId22"/>
    <p:sldId id="1233" r:id="rId23"/>
    <p:sldId id="1234" r:id="rId24"/>
    <p:sldId id="1396" r:id="rId25"/>
    <p:sldId id="1397" r:id="rId26"/>
    <p:sldId id="1398" r:id="rId27"/>
    <p:sldId id="1400" r:id="rId28"/>
    <p:sldId id="1235" r:id="rId29"/>
    <p:sldId id="1463" r:id="rId30"/>
    <p:sldId id="1465" r:id="rId31"/>
    <p:sldId id="1464" r:id="rId32"/>
    <p:sldId id="1353" r:id="rId33"/>
    <p:sldId id="1401" r:id="rId34"/>
    <p:sldId id="1402" r:id="rId35"/>
    <p:sldId id="1403" r:id="rId36"/>
    <p:sldId id="1404" r:id="rId37"/>
    <p:sldId id="1405" r:id="rId38"/>
    <p:sldId id="1406" r:id="rId39"/>
    <p:sldId id="1407" r:id="rId40"/>
    <p:sldId id="1408" r:id="rId41"/>
    <p:sldId id="1409" r:id="rId42"/>
    <p:sldId id="1410" r:id="rId43"/>
    <p:sldId id="1411" r:id="rId44"/>
    <p:sldId id="1412" r:id="rId45"/>
    <p:sldId id="1413" r:id="rId46"/>
    <p:sldId id="1414" r:id="rId47"/>
    <p:sldId id="1415" r:id="rId48"/>
    <p:sldId id="1416" r:id="rId49"/>
    <p:sldId id="1417" r:id="rId50"/>
    <p:sldId id="1418" r:id="rId51"/>
    <p:sldId id="1419" r:id="rId52"/>
    <p:sldId id="1420" r:id="rId53"/>
    <p:sldId id="1421" r:id="rId54"/>
    <p:sldId id="1422" r:id="rId55"/>
    <p:sldId id="1423" r:id="rId56"/>
    <p:sldId id="1424" r:id="rId57"/>
    <p:sldId id="1425" r:id="rId58"/>
    <p:sldId id="1426" r:id="rId59"/>
    <p:sldId id="1427" r:id="rId60"/>
    <p:sldId id="1428" r:id="rId61"/>
    <p:sldId id="1429" r:id="rId62"/>
    <p:sldId id="1430" r:id="rId63"/>
    <p:sldId id="1431" r:id="rId64"/>
    <p:sldId id="1432" r:id="rId65"/>
    <p:sldId id="1433" r:id="rId66"/>
    <p:sldId id="1434" r:id="rId67"/>
    <p:sldId id="1435" r:id="rId68"/>
    <p:sldId id="1436" r:id="rId69"/>
    <p:sldId id="1437" r:id="rId70"/>
    <p:sldId id="1438" r:id="rId71"/>
    <p:sldId id="1439" r:id="rId72"/>
    <p:sldId id="1440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A498F-4367-480B-960A-9B8178A342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00A43A-A9AD-47E1-81DB-65F493C9F0EF}">
      <dgm:prSet phldrT="[Texto]"/>
      <dgm:spPr/>
      <dgm:t>
        <a:bodyPr/>
        <a:lstStyle/>
        <a:p>
          <a:r>
            <a:rPr lang="pt-BR" dirty="0" smtClean="0"/>
            <a:t>Comitê “Banco de Valor”: 8 diretores</a:t>
          </a:r>
          <a:endParaRPr lang="pt-BR" dirty="0"/>
        </a:p>
      </dgm:t>
    </dgm:pt>
    <dgm:pt modelId="{98955128-9A33-48A5-BE11-96C36FE232D5}" type="parTrans" cxnId="{BDDC6D14-C91B-46E0-984B-E18EF93BFA10}">
      <dgm:prSet/>
      <dgm:spPr/>
      <dgm:t>
        <a:bodyPr/>
        <a:lstStyle/>
        <a:p>
          <a:endParaRPr lang="pt-BR"/>
        </a:p>
      </dgm:t>
    </dgm:pt>
    <dgm:pt modelId="{B6DB1692-6B94-4BA5-A730-E0B9CE10D4AC}" type="sibTrans" cxnId="{BDDC6D14-C91B-46E0-984B-E18EF93BFA10}">
      <dgm:prSet/>
      <dgm:spPr/>
      <dgm:t>
        <a:bodyPr/>
        <a:lstStyle/>
        <a:p>
          <a:endParaRPr lang="pt-BR"/>
        </a:p>
      </dgm:t>
    </dgm:pt>
    <dgm:pt modelId="{5C37C522-4412-4E9E-ADE0-E9F1B7546B47}">
      <dgm:prSet phldrT="[Texto]"/>
      <dgm:spPr/>
      <dgm:t>
        <a:bodyPr/>
        <a:lstStyle/>
        <a:p>
          <a:r>
            <a:rPr lang="pt-BR" dirty="0" smtClean="0"/>
            <a:t>Gerando iniciativas</a:t>
          </a:r>
          <a:endParaRPr lang="pt-BR" dirty="0"/>
        </a:p>
      </dgm:t>
    </dgm:pt>
    <dgm:pt modelId="{EDB45535-A01D-442E-989E-BF1160F943E5}" type="parTrans" cxnId="{F4B158B8-4DED-4AE5-A2CF-8999F61529A4}">
      <dgm:prSet/>
      <dgm:spPr/>
      <dgm:t>
        <a:bodyPr/>
        <a:lstStyle/>
        <a:p>
          <a:endParaRPr lang="pt-BR"/>
        </a:p>
      </dgm:t>
    </dgm:pt>
    <dgm:pt modelId="{3DC2EFE4-4BC4-407C-AFF2-10A8490A04C9}" type="sibTrans" cxnId="{F4B158B8-4DED-4AE5-A2CF-8999F61529A4}">
      <dgm:prSet/>
      <dgm:spPr/>
      <dgm:t>
        <a:bodyPr/>
        <a:lstStyle/>
        <a:p>
          <a:endParaRPr lang="pt-BR"/>
        </a:p>
      </dgm:t>
    </dgm:pt>
    <dgm:pt modelId="{DC7CE71E-21DF-4987-9BD3-2C15C4F49836}">
      <dgm:prSet phldrT="[Texto]"/>
      <dgm:spPr/>
      <dgm:t>
        <a:bodyPr/>
        <a:lstStyle/>
        <a:p>
          <a:r>
            <a:rPr lang="pt-BR" dirty="0" smtClean="0"/>
            <a:t>Organizar as iniciativas</a:t>
          </a:r>
          <a:endParaRPr lang="pt-BR" dirty="0"/>
        </a:p>
      </dgm:t>
    </dgm:pt>
    <dgm:pt modelId="{26C7FFB4-51EB-4E64-81FC-9D95435145AF}" type="parTrans" cxnId="{30749052-FB67-459E-B871-41CFFDC467F5}">
      <dgm:prSet/>
      <dgm:spPr/>
      <dgm:t>
        <a:bodyPr/>
        <a:lstStyle/>
        <a:p>
          <a:endParaRPr lang="pt-BR"/>
        </a:p>
      </dgm:t>
    </dgm:pt>
    <dgm:pt modelId="{6066CAA0-4D02-4641-AF55-91905CC81B58}" type="sibTrans" cxnId="{30749052-FB67-459E-B871-41CFFDC467F5}">
      <dgm:prSet/>
      <dgm:spPr/>
      <dgm:t>
        <a:bodyPr/>
        <a:lstStyle/>
        <a:p>
          <a:endParaRPr lang="pt-BR"/>
        </a:p>
      </dgm:t>
    </dgm:pt>
    <dgm:pt modelId="{34AD4E2C-E384-45D5-A08F-DF1822F81788}" type="pres">
      <dgm:prSet presAssocID="{539A498F-4367-480B-960A-9B8178A34236}" presName="CompostProcess" presStyleCnt="0">
        <dgm:presLayoutVars>
          <dgm:dir/>
          <dgm:resizeHandles val="exact"/>
        </dgm:presLayoutVars>
      </dgm:prSet>
      <dgm:spPr/>
    </dgm:pt>
    <dgm:pt modelId="{80AAB66D-7A94-4979-A0E0-D2849026D7DB}" type="pres">
      <dgm:prSet presAssocID="{539A498F-4367-480B-960A-9B8178A34236}" presName="arrow" presStyleLbl="bgShp" presStyleIdx="0" presStyleCnt="1"/>
      <dgm:spPr/>
    </dgm:pt>
    <dgm:pt modelId="{6D868F36-1011-41FF-9994-C49CEE0C8CD1}" type="pres">
      <dgm:prSet presAssocID="{539A498F-4367-480B-960A-9B8178A34236}" presName="linearProcess" presStyleCnt="0"/>
      <dgm:spPr/>
    </dgm:pt>
    <dgm:pt modelId="{852195F9-42ED-496D-A154-FC2263D9F4C6}" type="pres">
      <dgm:prSet presAssocID="{1A00A43A-A9AD-47E1-81DB-65F493C9F0E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B8FE8-636E-451D-B05C-CA5F09B8BA92}" type="pres">
      <dgm:prSet presAssocID="{B6DB1692-6B94-4BA5-A730-E0B9CE10D4AC}" presName="sibTrans" presStyleCnt="0"/>
      <dgm:spPr/>
    </dgm:pt>
    <dgm:pt modelId="{F0EBE653-737E-4858-AC5B-BAEE4879B97D}" type="pres">
      <dgm:prSet presAssocID="{5C37C522-4412-4E9E-ADE0-E9F1B7546B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76005-0E81-4993-8E4A-90258392D2C8}" type="pres">
      <dgm:prSet presAssocID="{3DC2EFE4-4BC4-407C-AFF2-10A8490A04C9}" presName="sibTrans" presStyleCnt="0"/>
      <dgm:spPr/>
    </dgm:pt>
    <dgm:pt modelId="{2C7904BB-87A1-4005-82ED-3BB6C1F96ED6}" type="pres">
      <dgm:prSet presAssocID="{DC7CE71E-21DF-4987-9BD3-2C15C4F498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B158B8-4DED-4AE5-A2CF-8999F61529A4}" srcId="{539A498F-4367-480B-960A-9B8178A34236}" destId="{5C37C522-4412-4E9E-ADE0-E9F1B7546B47}" srcOrd="1" destOrd="0" parTransId="{EDB45535-A01D-442E-989E-BF1160F943E5}" sibTransId="{3DC2EFE4-4BC4-407C-AFF2-10A8490A04C9}"/>
    <dgm:cxn modelId="{30749052-FB67-459E-B871-41CFFDC467F5}" srcId="{539A498F-4367-480B-960A-9B8178A34236}" destId="{DC7CE71E-21DF-4987-9BD3-2C15C4F49836}" srcOrd="2" destOrd="0" parTransId="{26C7FFB4-51EB-4E64-81FC-9D95435145AF}" sibTransId="{6066CAA0-4D02-4641-AF55-91905CC81B58}"/>
    <dgm:cxn modelId="{A3BA7AF5-E7D0-467D-8F1F-E68095A0125A}" type="presOf" srcId="{DC7CE71E-21DF-4987-9BD3-2C15C4F49836}" destId="{2C7904BB-87A1-4005-82ED-3BB6C1F96ED6}" srcOrd="0" destOrd="0" presId="urn:microsoft.com/office/officeart/2005/8/layout/hProcess9"/>
    <dgm:cxn modelId="{F49F6561-3BF2-41F9-A22C-1255F610C604}" type="presOf" srcId="{1A00A43A-A9AD-47E1-81DB-65F493C9F0EF}" destId="{852195F9-42ED-496D-A154-FC2263D9F4C6}" srcOrd="0" destOrd="0" presId="urn:microsoft.com/office/officeart/2005/8/layout/hProcess9"/>
    <dgm:cxn modelId="{4599B388-6DE4-4C6B-9FE1-2D0467C05A2F}" type="presOf" srcId="{5C37C522-4412-4E9E-ADE0-E9F1B7546B47}" destId="{F0EBE653-737E-4858-AC5B-BAEE4879B97D}" srcOrd="0" destOrd="0" presId="urn:microsoft.com/office/officeart/2005/8/layout/hProcess9"/>
    <dgm:cxn modelId="{D8DD6F98-188A-4921-B1C1-64494D5425F8}" type="presOf" srcId="{539A498F-4367-480B-960A-9B8178A34236}" destId="{34AD4E2C-E384-45D5-A08F-DF1822F81788}" srcOrd="0" destOrd="0" presId="urn:microsoft.com/office/officeart/2005/8/layout/hProcess9"/>
    <dgm:cxn modelId="{BDDC6D14-C91B-46E0-984B-E18EF93BFA10}" srcId="{539A498F-4367-480B-960A-9B8178A34236}" destId="{1A00A43A-A9AD-47E1-81DB-65F493C9F0EF}" srcOrd="0" destOrd="0" parTransId="{98955128-9A33-48A5-BE11-96C36FE232D5}" sibTransId="{B6DB1692-6B94-4BA5-A730-E0B9CE10D4AC}"/>
    <dgm:cxn modelId="{441E12A4-662D-411E-B1E3-120A6A21914E}" type="presParOf" srcId="{34AD4E2C-E384-45D5-A08F-DF1822F81788}" destId="{80AAB66D-7A94-4979-A0E0-D2849026D7DB}" srcOrd="0" destOrd="0" presId="urn:microsoft.com/office/officeart/2005/8/layout/hProcess9"/>
    <dgm:cxn modelId="{1DFA78D2-4217-4350-9DBC-19FF528538A5}" type="presParOf" srcId="{34AD4E2C-E384-45D5-A08F-DF1822F81788}" destId="{6D868F36-1011-41FF-9994-C49CEE0C8CD1}" srcOrd="1" destOrd="0" presId="urn:microsoft.com/office/officeart/2005/8/layout/hProcess9"/>
    <dgm:cxn modelId="{E1436DA8-5507-421A-8778-63B8D14B1290}" type="presParOf" srcId="{6D868F36-1011-41FF-9994-C49CEE0C8CD1}" destId="{852195F9-42ED-496D-A154-FC2263D9F4C6}" srcOrd="0" destOrd="0" presId="urn:microsoft.com/office/officeart/2005/8/layout/hProcess9"/>
    <dgm:cxn modelId="{C84B8F8F-18A8-4F21-95D9-A09864B10DD1}" type="presParOf" srcId="{6D868F36-1011-41FF-9994-C49CEE0C8CD1}" destId="{6B3B8FE8-636E-451D-B05C-CA5F09B8BA92}" srcOrd="1" destOrd="0" presId="urn:microsoft.com/office/officeart/2005/8/layout/hProcess9"/>
    <dgm:cxn modelId="{07332A08-3CA1-4CF5-A10F-FF12B30B5920}" type="presParOf" srcId="{6D868F36-1011-41FF-9994-C49CEE0C8CD1}" destId="{F0EBE653-737E-4858-AC5B-BAEE4879B97D}" srcOrd="2" destOrd="0" presId="urn:microsoft.com/office/officeart/2005/8/layout/hProcess9"/>
    <dgm:cxn modelId="{5975ED71-CCD0-4E2E-BEF3-E57972773041}" type="presParOf" srcId="{6D868F36-1011-41FF-9994-C49CEE0C8CD1}" destId="{75A76005-0E81-4993-8E4A-90258392D2C8}" srcOrd="3" destOrd="0" presId="urn:microsoft.com/office/officeart/2005/8/layout/hProcess9"/>
    <dgm:cxn modelId="{3D45DE8C-E86C-42BD-8B99-03349D4C2D71}" type="presParOf" srcId="{6D868F36-1011-41FF-9994-C49CEE0C8CD1}" destId="{2C7904BB-87A1-4005-82ED-3BB6C1F96E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32959-DAC9-4E51-AF41-6DED34468D14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7F205-85A7-4CDA-8779-89CB536EEB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8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141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58F19-5E99-42E8-A4E6-9F9C37F3236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46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81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9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25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74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82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16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00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3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69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geriocali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FrxAlw1aRtc&amp;feature=player_embedde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6WohXHGtV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DJdHxnhlFic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755576" y="523078"/>
            <a:ext cx="7405547" cy="43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41142" rIns="82283" bIns="4114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chemeClr val="tx2"/>
                </a:solidFill>
              </a:rPr>
              <a:t>RAD 2212</a:t>
            </a:r>
          </a:p>
          <a:p>
            <a:pPr algn="ctr" eaLnBrk="1" hangingPunct="1"/>
            <a:endParaRPr lang="pt-BR" sz="4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pt-BR" sz="4000" b="1" dirty="0" smtClean="0">
                <a:solidFill>
                  <a:schemeClr val="tx2"/>
                </a:solidFill>
              </a:rPr>
              <a:t>Meio Ambiente e Sustentabilidade</a:t>
            </a:r>
          </a:p>
          <a:p>
            <a:pPr algn="ctr" eaLnBrk="1" hangingPunct="1"/>
            <a:endParaRPr lang="pt-BR" sz="4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pt-BR" sz="4000" b="1" dirty="0" smtClean="0">
                <a:solidFill>
                  <a:schemeClr val="tx2"/>
                </a:solidFill>
              </a:rPr>
              <a:t>Complementação aos capítulos 1 e 2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0" y="5395475"/>
            <a:ext cx="9144000" cy="10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83" tIns="41142" rIns="82283" bIns="41142">
            <a:spAutoFit/>
          </a:bodyPr>
          <a:lstStyle/>
          <a:p>
            <a:pPr algn="ctr">
              <a:defRPr/>
            </a:pPr>
            <a:r>
              <a:rPr lang="pt-BR" sz="2200" b="1" dirty="0">
                <a:cs typeface="Arial" charset="0"/>
              </a:rPr>
              <a:t>Prof. </a:t>
            </a:r>
            <a:r>
              <a:rPr lang="pt-BR" sz="2200" b="1" dirty="0">
                <a:latin typeface="Arial" pitchFamily="34" charset="0"/>
              </a:rPr>
              <a:t>Rogério </a:t>
            </a:r>
            <a:r>
              <a:rPr lang="pt-BR" sz="2200" b="1" dirty="0" err="1">
                <a:latin typeface="Arial" pitchFamily="34" charset="0"/>
              </a:rPr>
              <a:t>Calia</a:t>
            </a:r>
            <a:endParaRPr lang="pt-BR" sz="2200" b="1" dirty="0">
              <a:latin typeface="Arial" pitchFamily="34" charset="0"/>
            </a:endParaRPr>
          </a:p>
          <a:p>
            <a:pPr algn="ctr">
              <a:defRPr/>
            </a:pPr>
            <a:endParaRPr lang="pt-BR" sz="2200" b="1" dirty="0">
              <a:solidFill>
                <a:schemeClr val="tx2"/>
              </a:solidFill>
              <a:latin typeface="Arial" pitchFamily="34" charset="0"/>
              <a:hlinkClick r:id="rId3"/>
            </a:endParaRPr>
          </a:p>
          <a:p>
            <a:pPr algn="ctr">
              <a:defRPr/>
            </a:pPr>
            <a:r>
              <a:rPr lang="pt-BR" sz="2200" b="1" dirty="0">
                <a:solidFill>
                  <a:schemeClr val="tx2"/>
                </a:solidFill>
                <a:latin typeface="Arial" pitchFamily="34" charset="0"/>
                <a:hlinkClick r:id="rId3"/>
              </a:rPr>
              <a:t>rogeriocalia@gmail.com</a:t>
            </a:r>
            <a:endParaRPr lang="pt-BR" sz="22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68952" indent="-257289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29157" indent="-205831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40820" indent="-205831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52483" indent="-205831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64146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75809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87472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99134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80926-17C2-4FC5-88A3-C4886C7EAAE1}" type="slidenum">
              <a:rPr lang="pt-BR" sz="1400">
                <a:latin typeface="Calibri" pitchFamily="34" charset="0"/>
              </a:rPr>
              <a:pPr eaLnBrk="1" hangingPunct="1"/>
              <a:t>1</a:t>
            </a:fld>
            <a:endParaRPr lang="pt-B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Expectativas de </a:t>
            </a:r>
            <a:r>
              <a:rPr lang="pt-BR" i="1" dirty="0" err="1" smtClean="0"/>
              <a:t>Stakeholders</a:t>
            </a:r>
            <a:r>
              <a:rPr lang="pt-BR" i="1" dirty="0" smtClean="0"/>
              <a:t> </a:t>
            </a:r>
            <a:r>
              <a:rPr lang="pt-BR" dirty="0" smtClean="0"/>
              <a:t>(Partes Interessadas)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579296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S</a:t>
            </a:r>
            <a:r>
              <a:rPr lang="pt-BR" dirty="0" smtClean="0"/>
              <a:t>ão os grupos internos ou externos que têm expectativas sobre a nossa organização e contam com potencial poder de influência;</a:t>
            </a:r>
          </a:p>
          <a:p>
            <a:pPr>
              <a:lnSpc>
                <a:spcPct val="150000"/>
              </a:lnSpc>
            </a:pPr>
            <a:r>
              <a:rPr lang="pt-BR" dirty="0"/>
              <a:t>S</a:t>
            </a:r>
            <a:r>
              <a:rPr lang="pt-BR" dirty="0" smtClean="0"/>
              <a:t>ão </a:t>
            </a:r>
            <a:r>
              <a:rPr lang="pt-BR" dirty="0"/>
              <a:t>as pessoas</a:t>
            </a:r>
            <a:r>
              <a:rPr lang="pt-BR" dirty="0" smtClean="0"/>
              <a:t> </a:t>
            </a:r>
            <a:r>
              <a:rPr lang="pt-BR" dirty="0"/>
              <a:t>e grupos que: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dependem da organização para atingir suas metas </a:t>
            </a:r>
            <a:r>
              <a:rPr lang="pt-BR" dirty="0" smtClean="0"/>
              <a:t>e;</a:t>
            </a:r>
            <a:endParaRPr lang="pt-BR" dirty="0"/>
          </a:p>
          <a:p>
            <a:pPr lvl="1">
              <a:lnSpc>
                <a:spcPct val="150000"/>
              </a:lnSpc>
            </a:pPr>
            <a:r>
              <a:rPr lang="pt-BR" dirty="0"/>
              <a:t>de quem a organização </a:t>
            </a:r>
            <a:r>
              <a:rPr lang="pt-BR" dirty="0" smtClean="0"/>
              <a:t>depende.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Fontes de Poder de </a:t>
            </a:r>
            <a:r>
              <a:rPr lang="pt-BR" i="1" dirty="0" err="1" smtClean="0"/>
              <a:t>Stakeholders</a:t>
            </a:r>
            <a:r>
              <a:rPr lang="pt-BR" dirty="0" smtClean="0"/>
              <a:t> Internos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579296" cy="47419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Poder formal;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Poder informal: poder de influenciar;</a:t>
            </a:r>
          </a:p>
          <a:p>
            <a:pPr lvl="1">
              <a:lnSpc>
                <a:spcPct val="150000"/>
              </a:lnSpc>
            </a:pPr>
            <a:r>
              <a:rPr lang="pt-BR" dirty="0" err="1" smtClean="0"/>
              <a:t>ex</a:t>
            </a:r>
            <a:r>
              <a:rPr lang="pt-BR" dirty="0" smtClean="0"/>
              <a:t>: liderança carismática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Poder de negociação;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Conhecimentos especializados.</a:t>
            </a:r>
          </a:p>
          <a:p>
            <a:pPr lvl="1">
              <a:lnSpc>
                <a:spcPct val="150000"/>
              </a:lnSpc>
            </a:pPr>
            <a:r>
              <a:rPr lang="pt-BR" dirty="0" err="1"/>
              <a:t>ex</a:t>
            </a:r>
            <a:r>
              <a:rPr lang="pt-BR" dirty="0"/>
              <a:t>: especialistas </a:t>
            </a:r>
            <a:r>
              <a:rPr lang="pt-BR" dirty="0" smtClean="0"/>
              <a:t>em computação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29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r>
              <a:rPr lang="pt-BR" dirty="0"/>
              <a:t>Conflito de Expectativas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53065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Lucro de curto prazo versus crescimento;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Gestão profissional versus familiar;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Independência financeira versus financiamento externo;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Eficiência em custos pode significar perda de empregos;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Conquistar mercado de massa pode significar perda da qualidade.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18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5486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Pressão dos Ambientalistas</a:t>
            </a:r>
          </a:p>
        </p:txBody>
      </p:sp>
      <p:pic>
        <p:nvPicPr>
          <p:cNvPr id="6146" name="Picture 2" descr="http://www.greenpeace.org/international/Global/international/artwork/climate/2012/Greener%20Guide/GG_1012_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1944215"/>
            <a:ext cx="9144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17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skaras.com/wp-content/uploads/2009/06/farra_b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1" y="1988840"/>
            <a:ext cx="4032448" cy="31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3.bp.blogspot.com/_I8I-hrTnbLE/SjUlYFxr-OI/AAAAAAAABpg/qp3sTg4rkmY/s400/FOTO+BOI+GREENPE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27" y="234888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45224"/>
            <a:ext cx="66297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160-3147-440D-8565-025DEF39B52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4868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Pressão dos Ambientalistas</a:t>
            </a:r>
          </a:p>
        </p:txBody>
      </p:sp>
    </p:spTree>
    <p:extLst>
      <p:ext uri="{BB962C8B-B14F-4D97-AF65-F5344CB8AC3E}">
        <p14:creationId xmlns:p14="http://schemas.microsoft.com/office/powerpoint/2010/main" val="809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295E6-D715-4FAE-A37C-14AE17F34C67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485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latin typeface="Calibri" pitchFamily="34" charset="0"/>
                <a:cs typeface="Calibri" pitchFamily="34" charset="0"/>
              </a:rPr>
              <a:t>Pressão do Setor Público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8806"/>
            <a:ext cx="4894263" cy="5262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2800" dirty="0">
                <a:latin typeface="Calibri" pitchFamily="34" charset="0"/>
              </a:rPr>
              <a:t>Ministério Público Federal  processou frigoríficos: desmatamento da </a:t>
            </a:r>
            <a:r>
              <a:rPr lang="pt-BR" sz="2800" dirty="0" smtClean="0">
                <a:latin typeface="Calibri" pitchFamily="34" charset="0"/>
              </a:rPr>
              <a:t>Amazônia;</a:t>
            </a:r>
            <a:endParaRPr lang="pt-BR" sz="28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800" dirty="0">
                <a:latin typeface="Calibri" pitchFamily="34" charset="0"/>
              </a:rPr>
              <a:t>Área desmatada = município de São </a:t>
            </a:r>
            <a:r>
              <a:rPr lang="pt-BR" sz="2800" dirty="0" smtClean="0">
                <a:latin typeface="Calibri" pitchFamily="34" charset="0"/>
              </a:rPr>
              <a:t>Paulo;</a:t>
            </a:r>
            <a:endParaRPr lang="pt-BR" sz="28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800" dirty="0">
                <a:latin typeface="Calibri" pitchFamily="34" charset="0"/>
              </a:rPr>
              <a:t>21 ações pedindo R$ 2,1 bilhões em </a:t>
            </a:r>
            <a:r>
              <a:rPr lang="pt-BR" sz="2800" dirty="0" smtClean="0">
                <a:latin typeface="Calibri" pitchFamily="34" charset="0"/>
              </a:rPr>
              <a:t>indenizações.</a:t>
            </a:r>
            <a:endParaRPr lang="pt-BR" sz="2800" dirty="0">
              <a:latin typeface="Calibri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23" y="1435091"/>
            <a:ext cx="3708765" cy="264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15" y="4077072"/>
            <a:ext cx="3634447" cy="240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A7967-B9FD-4BAF-BAC2-699FB8178977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4138"/>
            <a:ext cx="6999288" cy="53006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sz="2900" dirty="0">
                <a:latin typeface="Calibri" pitchFamily="34" charset="0"/>
              </a:rPr>
              <a:t>Imposto do Carbono - </a:t>
            </a:r>
            <a:r>
              <a:rPr lang="pt-BR" sz="2900" i="1" dirty="0">
                <a:latin typeface="Calibri" pitchFamily="34" charset="0"/>
              </a:rPr>
              <a:t>British Columbia</a:t>
            </a:r>
            <a:r>
              <a:rPr lang="pt-BR" sz="2900" dirty="0">
                <a:latin typeface="Calibri" pitchFamily="34" charset="0"/>
              </a:rPr>
              <a:t>, Canadá </a:t>
            </a:r>
          </a:p>
          <a:p>
            <a:pPr marL="454544" lvl="3" indent="0">
              <a:lnSpc>
                <a:spcPct val="150000"/>
              </a:lnSpc>
            </a:pPr>
            <a:r>
              <a:rPr lang="pt-BR" sz="2200" dirty="0" smtClean="0">
                <a:latin typeface="Calibri" pitchFamily="34" charset="0"/>
              </a:rPr>
              <a:t>Em </a:t>
            </a:r>
            <a:r>
              <a:rPr lang="pt-BR" sz="2200" dirty="0">
                <a:latin typeface="Calibri" pitchFamily="34" charset="0"/>
              </a:rPr>
              <a:t>2012: $ 30 / </a:t>
            </a:r>
            <a:r>
              <a:rPr lang="pt-BR" sz="2200" dirty="0" err="1" smtClean="0">
                <a:latin typeface="Calibri" pitchFamily="34" charset="0"/>
              </a:rPr>
              <a:t>ton</a:t>
            </a:r>
            <a:r>
              <a:rPr lang="pt-BR" sz="2200" dirty="0" smtClean="0">
                <a:latin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</a:rPr>
              <a:t>emitida de CO2 equivalente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pt-BR" sz="29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pt-BR" sz="2900" dirty="0" smtClean="0">
                <a:latin typeface="Calibri" pitchFamily="34" charset="0"/>
              </a:rPr>
              <a:t>Metas </a:t>
            </a:r>
            <a:r>
              <a:rPr lang="pt-BR" sz="2900" dirty="0">
                <a:latin typeface="Calibri" pitchFamily="34" charset="0"/>
              </a:rPr>
              <a:t>de redução - </a:t>
            </a:r>
            <a:r>
              <a:rPr lang="pt-BR" sz="2900" i="1" dirty="0" err="1">
                <a:latin typeface="Calibri" pitchFamily="34" charset="0"/>
              </a:rPr>
              <a:t>California</a:t>
            </a:r>
            <a:r>
              <a:rPr lang="pt-BR" sz="2900" i="1" dirty="0">
                <a:latin typeface="Calibri" pitchFamily="34" charset="0"/>
              </a:rPr>
              <a:t> Global </a:t>
            </a:r>
            <a:r>
              <a:rPr lang="pt-BR" sz="2900" i="1" dirty="0" err="1">
                <a:latin typeface="Calibri" pitchFamily="34" charset="0"/>
              </a:rPr>
              <a:t>Warming</a:t>
            </a:r>
            <a:r>
              <a:rPr lang="pt-BR" sz="2900" i="1" dirty="0">
                <a:latin typeface="Calibri" pitchFamily="34" charset="0"/>
              </a:rPr>
              <a:t> </a:t>
            </a:r>
            <a:r>
              <a:rPr lang="pt-BR" sz="2900" i="1" dirty="0" err="1">
                <a:latin typeface="Calibri" pitchFamily="34" charset="0"/>
              </a:rPr>
              <a:t>Solutions</a:t>
            </a:r>
            <a:r>
              <a:rPr lang="pt-BR" sz="2900" i="1" dirty="0">
                <a:latin typeface="Calibri" pitchFamily="34" charset="0"/>
              </a:rPr>
              <a:t> </a:t>
            </a:r>
            <a:r>
              <a:rPr lang="pt-BR" sz="2900" i="1" dirty="0" err="1">
                <a:latin typeface="Calibri" pitchFamily="34" charset="0"/>
              </a:rPr>
              <a:t>Act</a:t>
            </a:r>
            <a:r>
              <a:rPr lang="pt-BR" sz="2900" i="1" dirty="0">
                <a:latin typeface="Calibri" pitchFamily="34" charset="0"/>
              </a:rPr>
              <a:t> </a:t>
            </a:r>
          </a:p>
          <a:p>
            <a:pPr marL="454544" lvl="3" indent="0">
              <a:lnSpc>
                <a:spcPct val="150000"/>
              </a:lnSpc>
            </a:pPr>
            <a:r>
              <a:rPr lang="pt-BR" sz="2200" dirty="0">
                <a:latin typeface="Calibri" pitchFamily="34" charset="0"/>
              </a:rPr>
              <a:t> Reduzir as emissões de GEE em 80% de 1990 a 2050</a:t>
            </a:r>
          </a:p>
          <a:p>
            <a:pPr marL="454544" lvl="3" indent="0">
              <a:lnSpc>
                <a:spcPct val="150000"/>
              </a:lnSpc>
            </a:pPr>
            <a:r>
              <a:rPr lang="pt-BR" sz="2200" dirty="0">
                <a:latin typeface="Calibri" pitchFamily="34" charset="0"/>
              </a:rPr>
              <a:t> Leis que desfavorecem produtos poluidores</a:t>
            </a:r>
          </a:p>
        </p:txBody>
      </p:sp>
      <p:pic>
        <p:nvPicPr>
          <p:cNvPr id="24579" name="Picture 7" descr="Carbon T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4" y="1483970"/>
            <a:ext cx="1763629" cy="13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 descr="carbont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54" y="3358233"/>
            <a:ext cx="1870819" cy="14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arnold-schwarzeneg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3" y="5013176"/>
            <a:ext cx="1885110" cy="142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1" y="665599"/>
            <a:ext cx="9144000" cy="81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20" rIns="91438" bIns="4572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Pressão dos Governos</a:t>
            </a:r>
          </a:p>
        </p:txBody>
      </p:sp>
    </p:spTree>
    <p:extLst>
      <p:ext uri="{BB962C8B-B14F-4D97-AF65-F5344CB8AC3E}">
        <p14:creationId xmlns:p14="http://schemas.microsoft.com/office/powerpoint/2010/main" val="4191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lo Procel ajuda consumidor a escolher eletrodomésticos mais econôm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088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578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Pressão dos Governos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160-3147-440D-8565-025DEF39B52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bKDYtNb1ACI/S82utjWYDUI/AAAAAAAAAQg/Dz16yFK8O2g/s1600/contratpublsu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488036" cy="3168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arneyfilho.com.br/site/media/k2/items/cache/f2493adee107cd5badbd3967721fd726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1656"/>
            <a:ext cx="3869827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regao.sp.gov.br/legislacao/imagens/selo_socioambie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26" y="1340768"/>
            <a:ext cx="27241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160-3147-440D-8565-025DEF39B52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5578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Pressão dos Governos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Crescimento do Mercado de Aquecedores Solares</a:t>
            </a:r>
            <a:endParaRPr lang="pt-BR" dirty="0"/>
          </a:p>
        </p:txBody>
      </p:sp>
      <p:pic>
        <p:nvPicPr>
          <p:cNvPr id="1026" name="Picture 2" descr="http://www.dasolabrava.org.br/wp-content/uploads/2010/07/Dados-de-Mercado-Evolu%C3%A7%C3%A3o-do-Mercado-de-S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4210" r="3282" b="22317"/>
          <a:stretch/>
        </p:blipFill>
        <p:spPr bwMode="auto">
          <a:xfrm>
            <a:off x="107504" y="2420888"/>
            <a:ext cx="89375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96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suzano"/>
          <p:cNvSpPr>
            <a:spLocks noChangeAspect="1" noChangeArrowheads="1"/>
          </p:cNvSpPr>
          <p:nvPr/>
        </p:nvSpPr>
        <p:spPr bwMode="auto">
          <a:xfrm>
            <a:off x="2483768" y="23142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http://www.empregoerenda.com.br/images/vaga-de-emprego/suzano-vaga-emprego-r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10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9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458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Aumentar o mercado e reduzir a rivalidade</a:t>
            </a:r>
            <a:endParaRPr lang="pt-BR" dirty="0"/>
          </a:p>
        </p:txBody>
      </p:sp>
      <p:pic>
        <p:nvPicPr>
          <p:cNvPr id="4098" name="Picture 2" descr="http://1.bp.blogspot.com/-cNl7bo4ckFg/TirtoChY7-I/AAAAAAAAB2w/VuNmzPnaCDc/s1600/--%2B%2B%25286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78" y="1988840"/>
            <a:ext cx="605385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47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1143000"/>
          </a:xfrm>
        </p:spPr>
        <p:txBody>
          <a:bodyPr>
            <a:noAutofit/>
          </a:bodyPr>
          <a:lstStyle/>
          <a:p>
            <a:r>
              <a:rPr lang="pt-BR" sz="2800" dirty="0"/>
              <a:t>Mike Duke - Presidente Global do </a:t>
            </a:r>
            <a:r>
              <a:rPr lang="pt-BR" sz="2800" dirty="0" err="1"/>
              <a:t>Walmart</a:t>
            </a:r>
            <a:r>
              <a:rPr lang="pt-BR" sz="2800" dirty="0"/>
              <a:t> falando com os fornecedores sobre as metas de sustentabilidade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093296"/>
            <a:ext cx="8229600" cy="3911600"/>
          </a:xfrm>
        </p:spPr>
        <p:txBody>
          <a:bodyPr/>
          <a:lstStyle/>
          <a:p>
            <a:r>
              <a:rPr lang="pt-BR" sz="1800" dirty="0">
                <a:hlinkClick r:id="rId2"/>
              </a:rPr>
              <a:t>http://www.youtube.com/watch?v=FrxAlw1aRtc&amp;feature=player_embedded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21</a:t>
            </a:fld>
            <a:endParaRPr lang="pt-BR" alt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488832" cy="421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52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http://logisticasustentavel.files.wordpress.com/2010/03/wlamart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7089548" cy="39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4" name="Picture 4" descr="http://www.expressao.com.br/newsletter/images/produtos_walmart_inte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6085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8700" y="1700213"/>
            <a:ext cx="4305300" cy="7839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Orientação em técnicas de gestão ambiental de produto: Pesquisadores de Órgão Governamental: Instituto de Tecnologia de Alimentos.</a:t>
            </a:r>
          </a:p>
          <a:p>
            <a:pPr>
              <a:lnSpc>
                <a:spcPct val="90000"/>
              </a:lnSpc>
            </a:pPr>
            <a:endParaRPr lang="pt-BR" sz="2400" smtClean="0"/>
          </a:p>
          <a:p>
            <a:pPr>
              <a:lnSpc>
                <a:spcPct val="90000"/>
              </a:lnSpc>
            </a:pPr>
            <a:r>
              <a:rPr lang="pt-BR" sz="2800" smtClean="0"/>
              <a:t>2.880 horas de consultoria técnica</a:t>
            </a:r>
            <a:endParaRPr lang="pt-BR" sz="2400" smtClean="0"/>
          </a:p>
          <a:p>
            <a:pPr>
              <a:lnSpc>
                <a:spcPct val="90000"/>
              </a:lnSpc>
            </a:pPr>
            <a:endParaRPr lang="pt-BR" sz="2400" smtClean="0"/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589462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89350"/>
            <a:ext cx="2940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Rectangle 2"/>
          <p:cNvSpPr>
            <a:spLocks noChangeArrowheads="1"/>
          </p:cNvSpPr>
          <p:nvPr/>
        </p:nvSpPr>
        <p:spPr bwMode="auto">
          <a:xfrm>
            <a:off x="468313" y="198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sz="4400">
                <a:solidFill>
                  <a:schemeClr val="tx2"/>
                </a:solidFill>
              </a:rPr>
              <a:t>Projeto de Inovação Sustentável da Wal Mart Brasil</a:t>
            </a:r>
          </a:p>
        </p:txBody>
      </p:sp>
    </p:spTree>
    <p:extLst>
      <p:ext uri="{BB962C8B-B14F-4D97-AF65-F5344CB8AC3E}">
        <p14:creationId xmlns:p14="http://schemas.microsoft.com/office/powerpoint/2010/main" val="30692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66688"/>
            <a:ext cx="92471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0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60513"/>
            <a:ext cx="42481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490663"/>
            <a:ext cx="4443413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716338"/>
            <a:ext cx="4465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06838"/>
            <a:ext cx="489743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468313" y="198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sz="4400">
                <a:solidFill>
                  <a:schemeClr val="tx2"/>
                </a:solidFill>
              </a:rPr>
              <a:t>Projeto de Inovação Sustentável da Wal Mart Brasil</a:t>
            </a:r>
          </a:p>
        </p:txBody>
      </p:sp>
    </p:spTree>
    <p:extLst>
      <p:ext uri="{BB962C8B-B14F-4D97-AF65-F5344CB8AC3E}">
        <p14:creationId xmlns:p14="http://schemas.microsoft.com/office/powerpoint/2010/main" val="38696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Produto Ambientalmente Sustentável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1560513"/>
            <a:ext cx="9263063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Caso da Cadeia de Suprimentos da Aveia Matinal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http://embalagemsustentavel.com.br/wp-content/uploads/2011/08/SentirBem-Ponta-a-Po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552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mbalagemsustentavel.com.br/wp-content/uploads/2011/08/SentirBem-Ponta-a-Pon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45" y="2253383"/>
            <a:ext cx="5946228" cy="26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11960" y="5409183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www.youtube.com/watch?v=D6WohXHGtVU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719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www.memoriadapropaganda.org.br/noticias/images/200903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47625"/>
            <a:ext cx="4267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picedesign.com.br/imgsist/conteudo/2782010161227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9788"/>
            <a:ext cx="4173854" cy="34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4.bp.blogspot.com/_2ZuqBCnMRi0/TF7Z7MaLf_I/AAAAAAAAAGs/I56VbYwPGzg/s1600/MLLJ_0183_PACK_ML_ORGANICO%281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58" y="242486"/>
            <a:ext cx="4871084" cy="36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58" y="3887806"/>
            <a:ext cx="4623117" cy="221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90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nibrasil.com.br/fotos/global%20comp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608512" cy="46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6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Oferecer </a:t>
            </a:r>
            <a:r>
              <a:rPr lang="pt-BR" dirty="0"/>
              <a:t>produtos de base florestal renovável, celulose e papel, destacando-se  globalmente pelo desenvolvimento de soluções inovadoras e contínua busca da excelência e sustentabilidade em nossas operações.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557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Lideres para a sustentabilidade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55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Perfil do Líder em Sustentabilidade – Global </a:t>
            </a:r>
            <a:r>
              <a:rPr lang="pt-BR" dirty="0" err="1" smtClean="0"/>
              <a:t>Compact</a:t>
            </a:r>
            <a:r>
              <a:rPr lang="pt-BR" dirty="0" smtClean="0"/>
              <a:t> / ONU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pt-BR" dirty="0" smtClean="0"/>
              <a:t>Conhecimento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Habilidades</a:t>
            </a:r>
          </a:p>
          <a:p>
            <a:pPr lvl="1">
              <a:defRPr/>
            </a:pPr>
            <a:r>
              <a:rPr lang="pt-BR" dirty="0" smtClean="0"/>
              <a:t>Identificar oportunidades e criar soluções novas</a:t>
            </a:r>
          </a:p>
          <a:p>
            <a:pPr lvl="1">
              <a:defRPr/>
            </a:pPr>
            <a:r>
              <a:rPr lang="pt-BR" dirty="0" smtClean="0"/>
              <a:t>Interagir com </a:t>
            </a:r>
            <a:r>
              <a:rPr lang="pt-BR" dirty="0" err="1" smtClean="0"/>
              <a:t>stakeholders</a:t>
            </a:r>
            <a:endParaRPr lang="pt-BR" dirty="0" smtClean="0"/>
          </a:p>
          <a:p>
            <a:pPr lvl="1"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Atitudes </a:t>
            </a:r>
          </a:p>
          <a:p>
            <a:pPr lvl="1">
              <a:defRPr/>
            </a:pPr>
            <a:r>
              <a:rPr lang="pt-BR" dirty="0" smtClean="0"/>
              <a:t>Coragem para romper barreiras à mudança</a:t>
            </a:r>
          </a:p>
          <a:p>
            <a:pPr lvl="1">
              <a:defRPr/>
            </a:pPr>
            <a:r>
              <a:rPr lang="pt-BR" dirty="0" smtClean="0"/>
              <a:t>Inserir o tema na cultura da empresa</a:t>
            </a:r>
          </a:p>
          <a:p>
            <a:pPr lvl="1"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Valores</a:t>
            </a:r>
          </a:p>
          <a:p>
            <a:pPr lvl="1">
              <a:defRPr/>
            </a:pPr>
            <a:r>
              <a:rPr lang="pt-BR" dirty="0" smtClean="0"/>
              <a:t>Apego à liberdade</a:t>
            </a:r>
          </a:p>
          <a:p>
            <a:pPr lvl="1">
              <a:defRPr/>
            </a:pPr>
            <a:r>
              <a:rPr lang="pt-BR" dirty="0" smtClean="0"/>
              <a:t>Fé no futuro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9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6512" y="404078"/>
            <a:ext cx="92890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5400" b="1" dirty="0" smtClean="0">
              <a:solidFill>
                <a:schemeClr val="bg1"/>
              </a:solidFill>
            </a:endParaRPr>
          </a:p>
          <a:p>
            <a:pPr algn="ctr"/>
            <a:endParaRPr lang="pt-BR" sz="5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Caso 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Banco Real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ABN AMRO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Santander</a:t>
            </a:r>
          </a:p>
        </p:txBody>
      </p:sp>
    </p:spTree>
    <p:extLst>
      <p:ext uri="{BB962C8B-B14F-4D97-AF65-F5344CB8AC3E}">
        <p14:creationId xmlns:p14="http://schemas.microsoft.com/office/powerpoint/2010/main" val="8594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Dinheiro não fede????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420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usiness-spotlight.de/files/business/Blogs/Ian/9933660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799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udigaume.be/Jeux/P/Pecunia_Non_Olet/pecunia_non_olet_Bo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713177" cy="49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ignatariotocantins.files.wordpress.com/2013/03/caminhao-de-nova-ipixuna-apreendido-em-tucurui_ibama-div-ulgacao_foto-eduardo-lameira.jpg?w=570&amp;h=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76" y="-255128"/>
            <a:ext cx="9473088" cy="711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59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a__6OTB8KVU/UheaK6Bn3tI/AAAAAAAAC5A/1BYoejexbuc/s1600/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243407"/>
            <a:ext cx="10709583" cy="71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75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Fábio Barbosa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1" y="1988840"/>
            <a:ext cx="2302817" cy="302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1925"/>
            <a:ext cx="3528392" cy="50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2001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Uma dura decisão: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Não emprestar dinheiro para empresas que devastam a Amazônia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Lista suja das operações de crédito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6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Críticas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/>
              <a:t>Sustentabilidade em banco, pra que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Banco é serviços</a:t>
            </a:r>
          </a:p>
          <a:p>
            <a:endParaRPr lang="pt-BR" dirty="0"/>
          </a:p>
          <a:p>
            <a:pPr lvl="1"/>
            <a:r>
              <a:rPr lang="pt-BR" dirty="0" smtClean="0"/>
              <a:t>Serviços causam pouco impacto ambiental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0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Forte </a:t>
            </a:r>
            <a:r>
              <a:rPr lang="pt-BR" dirty="0"/>
              <a:t>e </a:t>
            </a:r>
            <a:r>
              <a:rPr lang="pt-BR" dirty="0" smtClean="0"/>
              <a:t>gentil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Estar </a:t>
            </a:r>
            <a:r>
              <a:rPr lang="pt-BR" dirty="0"/>
              <a:t>entre as maiores e mais rentáveis empresas de base florestal do mundo e ser reconhecida pelas práticas de respeito às pessoas e ao meio ambiente.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125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“</a:t>
            </a:r>
            <a:r>
              <a:rPr lang="pt-BR" dirty="0"/>
              <a:t>D</a:t>
            </a:r>
            <a:r>
              <a:rPr lang="pt-BR" dirty="0" smtClean="0"/>
              <a:t>inheiro é dinheiro”: tanto faz de onde vem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 que importa é o lucro</a:t>
            </a:r>
          </a:p>
        </p:txBody>
      </p:sp>
    </p:spTree>
    <p:extLst>
      <p:ext uri="{BB962C8B-B14F-4D97-AF65-F5344CB8AC3E}">
        <p14:creationId xmlns:p14="http://schemas.microsoft.com/office/powerpoint/2010/main" val="1963978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motivos para negar empréstimo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Eles não fazem a coisa certa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Daqui a 5 anos não vão ter boas condições financeiras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Desalinhados com os valores da sociedade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As madeireiras concorrentes que trabalham com madeira sustentável vão ser mais competitivas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013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t-BR" dirty="0" smtClean="0"/>
              <a:t>Sustentabilidade na empresa? </a:t>
            </a:r>
            <a:br>
              <a:rPr lang="pt-BR" dirty="0" smtClean="0"/>
            </a:br>
            <a:r>
              <a:rPr lang="pt-BR" dirty="0" smtClean="0"/>
              <a:t>Pra que?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ARGUMENTE: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Opção 1 – Conveniência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Ou </a:t>
            </a:r>
          </a:p>
          <a:p>
            <a:endParaRPr lang="pt-BR" dirty="0"/>
          </a:p>
          <a:p>
            <a:r>
              <a:rPr lang="pt-BR" dirty="0" smtClean="0"/>
              <a:t>Opção 2 - Convicção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631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rmai.com.br/Imagens/img/publicas/Malu%20Pinto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2703"/>
            <a:ext cx="7864089" cy="61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79512" y="5445224"/>
            <a:ext cx="8820472" cy="12961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itchFamily="34" charset="0"/>
              <a:buNone/>
            </a:pPr>
            <a:r>
              <a:rPr lang="pt-BR" sz="2800" b="1" dirty="0" smtClean="0"/>
              <a:t>MARIA LUIZA PINTO: Da .... área de Recursos Humanos da sede holandesa do ABN AMRO Bank.... para....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423163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galeria.rlcpress.com.br/main.php?g2_view=core.DownloadItem&amp;g2_itemId=2462&amp;g2_serialNumbe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8424936" cy="56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5445224"/>
            <a:ext cx="8712968" cy="12961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pt-BR" sz="2800" b="1" dirty="0" smtClean="0"/>
              <a:t>Para....</a:t>
            </a:r>
            <a:r>
              <a:rPr lang="pt-BR" sz="2800" b="1" dirty="0"/>
              <a:t> diretora de desenvolvimento sustentável do Banco Santander</a:t>
            </a: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99669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19" y="0"/>
            <a:ext cx="9173019" cy="611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79512" y="5445224"/>
            <a:ext cx="8712968" cy="12961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pt-BR" sz="2800" dirty="0" smtClean="0"/>
              <a:t>Comprador espanhol aceitou pagar 25% a mais sobre o preço de mercado: valor intangível da marca brasileira</a:t>
            </a:r>
            <a:endParaRPr lang="pt-BR" sz="2800" dirty="0"/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802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41724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Em 2008, considera a ABN-AMRO Bank do Brasil (Banco Real) o mais sustentável do mundo</a:t>
            </a:r>
            <a:endParaRPr lang="pt-BR" dirty="0"/>
          </a:p>
        </p:txBody>
      </p:sp>
      <p:pic>
        <p:nvPicPr>
          <p:cNvPr id="1026" name="Picture 2" descr="http://aesinternational.com/images/made/build/uploads/page-headers/FT_Logo_Banner_940_250_s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1294"/>
            <a:ext cx="6937276" cy="18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5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25182" r="49129" b="9070"/>
          <a:stretch>
            <a:fillRect/>
          </a:stretch>
        </p:blipFill>
        <p:spPr bwMode="auto">
          <a:xfrm>
            <a:off x="636588" y="333375"/>
            <a:ext cx="6588125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950" y="1484313"/>
            <a:ext cx="8208963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43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nasceu o projeto de sustentabilidade no Banco Real?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t-BR" dirty="0" smtClean="0"/>
          </a:p>
          <a:p>
            <a:r>
              <a:rPr lang="pt-BR" dirty="0" smtClean="0"/>
              <a:t>Não havia pressão do ambiente</a:t>
            </a:r>
          </a:p>
          <a:p>
            <a:endParaRPr lang="pt-BR" dirty="0"/>
          </a:p>
          <a:p>
            <a:r>
              <a:rPr lang="pt-BR" dirty="0" smtClean="0"/>
              <a:t>Acreditava-se que banco não gera impacto socioambiental relevante</a:t>
            </a:r>
          </a:p>
          <a:p>
            <a:endParaRPr lang="pt-BR" dirty="0"/>
          </a:p>
          <a:p>
            <a:r>
              <a:rPr lang="pt-BR" dirty="0" smtClean="0"/>
              <a:t>“Foi um insight do Fábio, uma convicção afinada com seu processo de desenvolvimento pessoal”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8552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nasceu o projeto de sustentabilidade no Banco Real?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Missão que Fábio deu à </a:t>
            </a:r>
            <a:r>
              <a:rPr lang="pt-BR" dirty="0" err="1" smtClean="0"/>
              <a:t>Malú</a:t>
            </a:r>
            <a:r>
              <a:rPr lang="pt-BR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Introduzir a sustentabilidade na cultura e na estratégia do negócio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5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Responsabilidade Socioambiental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Pensa </a:t>
            </a:r>
            <a:r>
              <a:rPr lang="pt-BR" dirty="0"/>
              <a:t>os negócios da empresa e seus impactos com visão sustentável, contribuindo para os avanços socioambientais e econômicos da sociedade.</a:t>
            </a:r>
          </a:p>
        </p:txBody>
      </p:sp>
    </p:spTree>
    <p:extLst>
      <p:ext uri="{BB962C8B-B14F-4D97-AF65-F5344CB8AC3E}">
        <p14:creationId xmlns:p14="http://schemas.microsoft.com/office/powerpoint/2010/main" val="3554559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Colocando suas “crenças” em marcha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10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15813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t-BR" dirty="0" smtClean="0"/>
              <a:t>Para Fábio, os valores estão mudando fundados no espirito do tempo presente, que se caracteriza por um contexto de: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Alterações climáticas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Escassez potencial de recursos naturais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Aumento das expectativas da sociedade em relação ao papel das empresas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058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03845"/>
            <a:ext cx="8229600" cy="579350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sz="3600" dirty="0" smtClean="0"/>
              <a:t>A crescente pressão da sociedade por empresas mais sustentáveis </a:t>
            </a:r>
          </a:p>
          <a:p>
            <a:pPr>
              <a:lnSpc>
                <a:spcPct val="160000"/>
              </a:lnSpc>
            </a:pPr>
            <a:r>
              <a:rPr lang="pt-BR" sz="3600" dirty="0" smtClean="0"/>
              <a:t>está produzindo a ascensão de uma nova classe de líderes, 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mais antenados com os valores deste tempo</a:t>
            </a:r>
          </a:p>
          <a:p>
            <a:pPr lvl="1">
              <a:lnSpc>
                <a:spcPct val="16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288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03845"/>
            <a:ext cx="8229600" cy="5793507"/>
          </a:xfrm>
        </p:spPr>
        <p:txBody>
          <a:bodyPr>
            <a:normAutofit/>
          </a:bodyPr>
          <a:lstStyle/>
          <a:p>
            <a:pPr lvl="1">
              <a:lnSpc>
                <a:spcPct val="160000"/>
              </a:lnSpc>
            </a:pPr>
            <a:endParaRPr lang="pt-BR" dirty="0"/>
          </a:p>
          <a:p>
            <a:pPr>
              <a:lnSpc>
                <a:spcPct val="160000"/>
              </a:lnSpc>
            </a:pPr>
            <a:r>
              <a:rPr lang="pt-BR" dirty="0" smtClean="0"/>
              <a:t>Por isso a importância de uma NOVA FORMAÇÃO DE IDENTIDADE NA EMPRESA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em torno de novos valores e crenças nestes novos valores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88051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Desafio da </a:t>
            </a:r>
            <a:r>
              <a:rPr lang="pt-BR" dirty="0" err="1" smtClean="0"/>
              <a:t>Malú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O presidente deixou claro que não gostaria que os projetos tivessem donos: “todos tínhamos que ser facilitadores”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508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Por que a sustentabilidade entrou na cultura e no negócio do Banco Real com uma intensidade muito maior do que em outras companhias???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492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/>
              <a:t>“Essências”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100" dirty="0" smtClean="0"/>
              <a:t>que funcionam como bússolas ao longo do processo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As “essências” sintetizam: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Convicções</a:t>
            </a:r>
          </a:p>
          <a:p>
            <a:pPr>
              <a:lnSpc>
                <a:spcPct val="150000"/>
              </a:lnSpc>
            </a:pPr>
            <a:r>
              <a:rPr lang="pt-BR" dirty="0"/>
              <a:t>R</a:t>
            </a:r>
            <a:r>
              <a:rPr lang="pt-BR" dirty="0" smtClean="0"/>
              <a:t>azões íntimas de ser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Motivações existenciais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80709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/>
              <a:t>Essência 1</a:t>
            </a:r>
            <a:r>
              <a:rPr lang="pt-BR" dirty="0" smtClean="0"/>
              <a:t>: “De dentro pra fora”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600" dirty="0" smtClean="0"/>
              <a:t>“Ou mudávamos a consciência dos indivíduos, ou não conseguiríamos mudar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 empresa,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o mercado e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 sociedade”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Uma revolução individual de valores</a:t>
            </a:r>
          </a:p>
        </p:txBody>
      </p:sp>
    </p:spTree>
    <p:extLst>
      <p:ext uri="{BB962C8B-B14F-4D97-AF65-F5344CB8AC3E}">
        <p14:creationId xmlns:p14="http://schemas.microsoft.com/office/powerpoint/2010/main" val="1288055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916832"/>
            <a:ext cx="4464496" cy="60486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“Suas atitudes falam tão alto, que eu não consigo ouvir o que você diz”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	Ralph Emerson</a:t>
            </a:r>
            <a:endParaRPr lang="pt-BR" dirty="0"/>
          </a:p>
        </p:txBody>
      </p:sp>
      <p:pic>
        <p:nvPicPr>
          <p:cNvPr id="5122" name="Picture 2" descr="http://idealinthewest.com/wp-content/uploads/2011/03/rwe_big_portra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88" y="404664"/>
            <a:ext cx="4905808" cy="63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04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Fábio: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sz="4000" dirty="0" smtClean="0"/>
              <a:t>“Indivíduos engajados mudam empresas, que, por sua vez, mudam o mercado e a sociedade”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1942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 fontScale="92500"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www.youtube.com/watch?v=DJdHxnhlFic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AutoShape 2" descr="data:image/jpeg;base64,/9j/4AAQSkZJRgABAQAAAQABAAD/2wCEAAkGBxQTEhQUEhMVFhUVFxgYGBgXFxYYGBYZFRgWFhYYGxcYHSggGholGxUYITEiJSktLi4uGB8zODMsNygtLiwBCgoKDg0OGhAQGzQmICQ0LCw0LDQ0LCwsLCwsLCwsLCwsLCwsLCwsLCwsLCwsLCwsLCwsLCwsLCwsLCwsLCwsLP/AABEIAH8BiwMBIgACEQEDEQH/xAAcAAABBQEBAQAAAAAAAAAAAAAEAgMFBgcBAAj/xABGEAACAQIEAwYDBgMGBAQHAAABAhEAAwQSITEFQVEGEyJhcYEykaEHFEJSsfAjwdEVYnKCkuEWM6KyJVPC8SQ0Q2N0g7P/xAAaAQADAQEBAQAAAAAAAAAAAAABAgMABAUG/8QAKxEAAgICAgICAgECBwAAAAAAAAECEQMSITEEQRNRImGBFPAFFTJCUpGh/9oADAMBAAIRAxEAPwC3Px7chTPLkPKgb3ErrH4yPIaUwU1NdCU9o89uTCDxO8RHeH6frXTj7pEFj/PpvTISlhK1m5+zz3mYyWM/L9K9J3kz6mmeIYpLNp7twwqKWPty9TtWRcR7f4y45a2/dJ+FFVTA8ywkmtsPHE5GyZaUErK+G/adfXS9aS7qNQSh/mD9KuHBe3eGxF5bIW4hb4S4UKzflkE6nl1obGeKSPduO033K2oQK124TlDEwoG7EDcTpyrMsR2vxrkziXE8lhQPIQNKmPtcn78vlYSP9VyqdctlYnmJ+dBs6MeNa3RaeG9qeJ92Raa5cVTJbuu8KhdwWynTrOvnWs9mcY9/C2b1xQruskCY3METyIg+9ZV2S7aX8AmRLSOsliWzDQ7iV5TrrWvcA4icTZW6bRtFvwzI1AMqea66VOMpbNNcDZ8cVFOIaEpQSnAtLCU+xy6jQWlBadC0oLQ2DQ3FPJiXGzH514LSglDYagmxxNxvrS/7WaPhE0Jkr2StYbkPDHtPL01pJxr9aTkr2Wtsa2KOKfr9BSGuMdyaVlruShZuRnLXclPBa9lrWahgrSCSNiRRJWmnWimBoabF3PzGpLC8VkeIwR9ai3WkZaewKTRLNxoRoG96BPE7szm9oFD5a7lrGcpMMTi1wbwaYvY24x+IjyGgpsLSglawW2eF9/zH504uMufmNJCUoJQsysW+MciCfL1pBdjux+dLCUoJSuQ1MZCUoW6fVKcFuhYdQXu673dFC1Xe6rWHUD7uvd3TuNvi0ASpMn0Hnr18qXYdHAyGZnTmI1MipfPDfS+Q/G6sFNuuFKNNqkNbq1i6guo2om1jWG+tIa3SMlGwcoIPEGkcutPLxE/uKByV3LWsKkythKWFpQFLApNg6CQtKC0oLScTeW2jO5hUUsx6BRJNbY2hS/tZxwTBi1zvOB6KnjJ+YUe9Y/U/2x7StjrwaMttARbXmAd2Y/mMD5CoCKoi0VSo7R/BLOa/aBdU/iKczyFGUhtSAenTnQGar52M+z18QyG9c7kXNAAgdhI0LBtI8ulFJs0pJdi/tgvW3xFnJ8YtkPoQYzSmhAJGpIOxnSqYl0smXKJHPnHQ9a1/jH2QXyhANu46LCOhZJCyQjWnJCeRQka6rzrL72AUECXRlOW4rAShkgMAN0kQRup6yDScMMXqqLX9n+MV7d+x3Qa6yHKTA0OjQSDDAajStP7NWHXD2xcfOYmYA0O0Ry+e5rM+xHYy5iFF9cQ2HuIdGtwxYGRMAwNj61rvD8KbdtELs5UQXaMzHmTFc2iWRyL5c22JY/7ocC0sLTgWlBapscmo2FpQWnAtKy1tjajeWuhacC0oLQ2DqNZa7lp0CgcNxa0998OpPeWwCwiBBjY84zD51tjaBWWuhKhf+L8N3b3JfKlwWj4TOYgnQcxAJqQwXGLN1rqoxJs/Hp66jqPCaGxtQvJXslBYDjlm7YfEIW7tM2aVIPgEmBz0Ip/g/EUxNpbtucrEjUQRlJBke1bYKiPC3SslPlRyrmWhsNoDlKadKgO1/ErtjEYXK8W3JDDkYKzPXwtQfabiN3+0MNYsuwEpnUbEFpMjn4BzoqYjiWVkpPd1S73Er5HEP4h8GbKAfg/iBRlO48Mj/eg7eExqYdcWuIJGjFSzmBMahvCfMU3yE3E0Du66LdReJ4oTw9sQPCxtEiOTxlET/eoP7PMdcvWH71y7LcIliSYKggEnzmm3NqWIW6UEp7JSglbYOoyEpQSngldCUNg6jQSlhKdCUsJQsOo0qU4qU4EpYWsmNQ2Ervd08EqI4jxoIzIiyRpJ2B56c6TLmhijtNhUbO8WxotgplJzqdSNAToInfn9Kr9n4lg5TI8UxHnNEY/iDXcuYAZQdp577mhK+d8vyPlyWuvRWKpFwt2myjMwb+8NmHI0lrdVjB4h0ZShMzoNwZ0iPOrZbJZQSpUndTuK9rw/LWZVVNfz/wCk5QBWt02yUayU2yV2WT1A8tey0QUrmWhsDUqwNLFUbD8dYfECCTAHIn1pNnta2fJpvEzR0m/Qfkh9l+BrOvth4wypawymBcl381Uwg9M0n/KKfPbQhojQbn+lZ12p4y2KxD3W20VfJVn9TJ96aMJJ20NGcZdEU/8AKk11q5VBye7E4EXcUgYSFBeOUrtPvHyrXrF4oQQYIMg9KoPZnDC0bZHNNT1JM/v0FW+1fBql6o5ZPeRqPZvjwvDK/wAY/wCrz9ahONfZtZv4m5fDd2bhVjAnx7OY6MAunWTUBwzENbYMpGnUT+/nWk8MxxuW82haDsCJjbRqk0Xi7XJXuBcLS1g7HdiAFyt/iEgmfUH6UUFrvBLbW+HWlugi5lBcEQQ7NmbTlqTSVuVzT4ZVULApYFIDUsNSWGkKC0rLSQ1LDULYdUeC13LXQ1dmtYdUcy1R+O3fu3EWuiALuFuGdBLW0JievgX51ehVC+1m0Qli4BoC6k+ZCsv/AGtWsWapWQuLwoXhdpjqbuKzE+iuh1P+E/OpLjVw4bE8QAIUXsOHXUCSSiaeYJc17tbZNvhuCSNcyMdNiUdo/wCo/KufahhD3th40NsrOmpB0GvPx/rWsm1QVbtizwQDQG8B7964H/Zv71IfZoYsXbJ0Nm8ykdJj+Yag+2+FfuMDhLWrllgGAD3SBdeUS0+1OdhFvW8XjLeIAF25lusFjLMkkiPK4tCxkvyRdLzhVZjsoJPoBJofhOPW/ZS6oIDgmDEiCQdvSmO1N/JhbxgmVyADcl/AAPPWhOxZiwyQwCXbgAYEMqk5gCDrOtax65ojvtNwubCBxvbuKemjeDflqR8qh+zt5cTxJ7wJKqsifJVT2AJPzFXDtfgzewd9FEsVkeqkN/Kqf9lGFlr9w8gqA8tSWb/tWimJKP5URIcleKb6usaCNL8RPX/ep3D3MnBZOvgYdN7pAH1qvJ4rfEzGoyk6fi+8cwdjp586kMT2gwx4ULAb+LlC5ADoVec0kRGk786NkxziuMA4NZAJ/iFU/wBLsxH/AERRXYKx3GLxmGnRcrDrAMCfZxyqK4xhLj2uF4QeF2UtrpGYjKTHRcxons/g7uF4stvEOLj3bbeOSc2YEiS2szbitZq5NIC13LTgWuxW2K6iAK8BTgFdArbG1OBaUFpQFKAopmoSBSwK9FKFUTBRXeK8YaWtoMsHcyG019qisViWuNmcyYiYA29KM7Q3w14wPhAXURJEz7a0BatljCgsegE1855OSc8jjd8/3wOhFPYfCu/wIzeg0+e1C8c4vhuHrOIIu3yJXDoRPkbjfhX9iazTj3bfGYow1027fK1ZJtoB0OUy3uTXTg/w2UleR1+vZHJnjHg18cIvjUIZGujLI+Rmihxi5bUK9s55kly0kekaV884fOzAW87OdgmYsT5ZdZq79nOKcYt3BZFq7iAYJs3wXAU8yzHNa8pI9DXZHwXjt4ptP+GIvIvtGyYLFrdWVnSJB5E/qKeK0JwOwVtktZayzGWQujxA5OpMr6waPaumG+q37LUMFKTlp8ikxRsbUwzidsC9dtqpGUkR5EaAnY771VeI4cWQgBkvqRzA5/v1q4XcWGxF18mUsxJ1M7mJB1mme0FhWVSbYblmOhiRIBFbH5jhkprgnPxVKN+yqC+bdtmnxZWgTsAN6qlXDHcNJzixNwNKttIjXTqI6VUHUjQgj1rtc1PlEsMHC0zzUqxbLMANzSKcw14owZdx7j5VkVd1wabw7CEIijUhQOXTWmeI8QsWT47ozjZLfieehAMD3qv8O40l1YxWJurr8CKEQ+rJ4j9K1PsL2RwjWe8RUZn2ysjZYOn4gwOnPrWlKlZGOPmmBdnLWLu22uNhbiKuokqSymdQoOadNdKtnZvtH3cK+qH5r/tVk4Tw3uYgNA5S0a7+GSKge1/CVN+yLQCXLy3D0VmTKfF0kE6jpUlK+yrhXRY+OYc4jDMLMMTlK6wDBBOvIxNZpjLr2Wy3UuWzro4IBjeG2Ya7g1O8A46+Gud1fBA5g8v7w6j0q+xbvJqFdD1AYH2NakzPkyROKkRDuPQyPpTicYuDa4T71beKfZ9Zdi9hjaJ/D8SH+Yqs8S7KXrALOsqupdNQB6fEBWaSJ1Mdtdo7g5qfXenP+J7g3VarD2AR4W9NRGlMWs3OQR9B13rKEGI8k0XS32pbSUGvnT6dqxzT6/1FU23aYahiZ5Um5eYGSNPfSh8cX0H5ppF8s9p7Z3Vh9f0pzG4rD30yXlDpIMNtI2NUD7/4o085Nd/thB+KPmR9K3wDLyfs0XFXMPdVVuKrKpDKCNAV2Ij1pzGDD3souhHCsGXNyI51nS9obR3cqfRooZ+2AXRQzee361l4sn0Z+XBdmqXBZd0uNlL25ymfhnQ86Wtm13pugL3hXIWB1KzMbxWQ/wDFrcrZ/wBR/pTVztZd5Ko+Z/nTf0UhX58F6Npv2lcAOAwBDD1UyD7Gu2rSqzsohnILH8xAyg/IAViP/FmI5OB6D/elr2sxXK43yrf0E/sH+Yw+mbeWmg+H8PtWFK2baopMkLzPWsps9sMUBJaR+/Oj8L2wvNuw+Zqb8SaKx83HI0EcHw/8UdykXjNzT4zM6+5mmrHZ7CIwZcPbDKZBy7EbHXn51Th2mvfnoq3x+9+f6Ck+GQ6zwfoud3h9prq3mRTcQQrHdQZ/qfnXb3D7T3UusgNy3IRtZUGZGm+53qqW+P3ubKfbei7faF+Y+lI8bQ6yxZbM1dmqzb4+T0ogcbPMD9+9LoxvkRPzXag0435D60QnFR0Hzo6M26ZLClCowcSHT606vEB0plBg2RICu1mX2sdpsThjghhbzWhedleFtkmDbAILqY+I1EPx7iAxnEcF9+eMLav30u93Z7xu6VGVGOSMvj1gAyNIGlWjjFs0/jWBxD64e/bUj8F6yt1D6EEMp9z6VTuNcO4+wKW7mFVDv93ItE+7jMPY1A8L7S8Xx2F4ebBfxYi5axN22iA5UNrKzkiEGRn1AiVHpUj2b7f3UucVs3boxS4K3du2LsKGuLbbLlZkAVtSuoHJvKm09iSjZT73YXEW72XG3bWGDQe9uszI5Y6/xFBXNO4ZgdedevdnlscSw+GsXLOLzd2ZeO5ZmzSrZS3hEAxqanMPxXi+IwmExdq69/v8RcS9ZFu0bKW1cIqlMs5TleWJ0BGo3pXaHg1uzx7D2cKPu6v3bA2wPAzd4CyqwKjYaRHlWcaITxqPRfsJ2HsNlfFhb9xfhVV7qxaB3W3ZTSNN2zExVkw+HW2oW2qoo2VQFA9hWU4X7QsUnDcc7lbmIwty3bS4VAB71zbzMo0JGVj7iab4T2rxlnF8JW5iHv2+IWbbXVuLb8D3WKg2yiqQAY0M8/ba2XhVWjXTWffaN2kNvF8OwNuQb2Kw9y6f/trfUKs+bAk/4fOqrje2uOvLxbEW8S1kYF7K2bSLaKEPiGsnvMylmOVZ0I1PShO1HEWx2L4DeYm299LWZrcAoxxAUsmYECCJEz71lCnY9mvk3/vJ+Luv8uSMunnOb306VI0Hw+33SZGxFy8ZJz3WQuZ5eBVED0p/7wv5h8xUJdjpnz1xnFMmIvEwqrcbSIOhPKaRb42LqlSv8ONWmD6iKMx+ES4X0BAIOY7NObXn+XaTURfUKoCgqWGgJHWNNNRUVrL1yLclynwOYTEWUYraBXzLE7aTG1RrcIFwXGuMQcxyEkGBJMkTrJNP4a2ENy7caT4svSP509hMI1zK50AnwldNdqperbT/AJFV9UQVzs7f3VMw6gj9CQajsVh2tsVcQwq/XLndJnIJCawG+LXVfLf6UzZw+Gu5r9xkCvzuEadVg866ME3NNsXI9GlRQww5ifeK0DB8RW7j7eHvmcLeTDqYywv8JXV/ECNGJnymonHcTwlmfu1kO2o7xlhR/hB1P0qM4fxdrRz2wA+RVzEAxliCJ2bQVWUbMn9o309psHwxRa77YDwFcxC/5NRz3FVPtf8AalbxHdfd0dHtOzZnjJlIy8vFJEaQNzWS3b5YksxZiZJJkknzNdtMNZMaGNJk8h5etLDEkqbsWc2+lRd+PfaTiMSQot2VVdjklz/mJlfbp7UTwft1i7A8V4KfygSTHMz4V+R/Sc7zV7PT6RqgPZuzVz9r97QQYjU6STz0Air32W7YC+rB2zAJmcNuqmAJ9ZPyr5tR5OlazwTAGxw65etuGW5hbiEeEsj+FgAR+EEOY5E1LLGKXHDGi5qXPIriXDWw917YaQhjUaxAKnz0NBWcaSSpEEMV8tI1Pzq29s7IxFgYu0fHhme3eA/ELZyzHUGD6MelUbE41shItkyu4jQzG4qcJWueyeSOr4HeI8Se0RABnnG3lUdf4o7bsfSTQpuXLikFdN/EdukTXrCXFiFHXSJjnXZHWK57OKblL7ocOKf8Kn5H+dMXXuE+IH6AUUxusYAMdRMHnQGJssW0Ug+YqkciEcRObnyoi1iQUyEqNZzRr6TyG9M2ME5BI15Ea/pFOXMFlAzEKfPb68/6VpzjLixoJxdpHcyjcM3Pntv/ADrj3l5IfrRFjDDwjNJI20iZjbfaPrXlwWZiA0+nLTf61NZ179FJ+M1TXTGFxYH4Y/fpT6XkY7n3pm7hDmgmI3McjRVvhQIm2/i38UQfltTSyQq7Jxxy6o7cZQp1+Vdw91PzVE4xivhcQQ2375U0redPGNrs3Xos6YhI3Pyoq1xEcpPvFVuyZjX6UdZRYnMfpU5Jexk36JtMfrJPtJFONxk8mH1P61CFbfVj7j+VKdFA0H1P6UtQfY6bJc8Zby+Q/rSrfHXHP9KgjdA5fr/WlW7nlNHWH0FN/ZZU47cI/D8qMs4q4Vzd4I9dZidqrKvGx0qQw7sNRPrU5VX4lYNf7ics4xj+JvmakLN9urH3qCw14nTUkwBHUdBR9iT+al+RdMpp7RAfaw5/8On/AM59/WzS75/8b43/APhYr/8AlZqb4q9kW7bX8OMQQ5W2pCkhipc5S3M93AA1JyipV8PY79ybdnv7yPnJC95ctaK+bmU2B5UbKJ8GU4HirpwzA4fMVs38be77WA6IcOCjEfhh2JHlU4mFzcQ4/bsqP/lMQEVAIhTagKB5DQCr3Z4Vhbllba4bDvYzG4qhFKZoguI0mBBPlTeHuYLC22xGGt4a2XU5HQKq3STAtrcGh8S/COm1ENld7HdtLeA4RgcyNdN6/etwrAZP4pJJ0MmHUgc53o3tMY7R4OToBZ19DdqfbhOC74sMNhjeUi7oiZhmPhuZRtJXRo5UviOEwl12u4i1Yd0AVmuEeAGcoaTA30nrSvkSavoy82y3DOLuoJU4jDkEbQLzsT6AMp96OHixvZsLqRh8OTGsBXLMT0gKT7GtEvXLWGsuq2lSzbVmZESQViX8I+Ikb1H4KxhrJzWMPbsOzd0YshLgYrnyGBp4ddDFFLgMPxVGbWPDhO0St4W73D6HQ6Yx+VF3rJRuzjv4Uy21LHYH7wHEnl4XB9KvHEMDZuvnuYazcuaDO1tWbTaTGsedNcSuh8tu6LVwXGI7t8jDwKzTlPQrl060Q7AVrtAt+/jLSIynCvlLEg54ZkJiPD4lPMyKafGGdj8qYxBW1mW1at2g2rZEC5iOZjc6mgXxevxfSjqQk+eAW9w1iqd3KlddYM+IoTB0AIGYA8iaI/sgsA7ZfDyG4IOkT568t6rnDu0juWbMBBKC2SzSjDUiOYgQR51L2+Lm4Gi6ECCQTBygqCZM6xBEkcta8fJjyxZ6cZY0JfsqLsAtlhpbUDw6gEehBphuEd0zjMxRTIO2g1BMdKjG7UKbll7jG4be621Kq+/xMx22Og6+lDcZ7WXb4ZUHdq85+eZT+EGNBuepq0cOd0n0JKWJdIM4jx3Dsly3nMwQGC5gSPPnVYfEd4EUaFQRHUzNMsk/vprTWSNTXbDCsfRzyltyzjGaUhpqK9VAj0+dcNNUVhcDcuA92uaOQILf6Zn6Vm67NQ3mrkzS7mDurOa3cEbyrCPpS2wd0b2nEz+BhuPShsvs1HlstlzBWyAgFoOUEzAnadKsfZ/jgtpasQ2XvmuMB+NnVbar5CBqfOh+0fGg+Hw+HtghbQGZiCAzKMoy9R8R/wAwqHuABjlJI0gkAEyAdgTHzoQbkvyQcsIxdRdn0B9n/Ebd5sXZBDqHOdSPjFxRLjqpIcfsVTe0XC/uOINkybcFkJnW30nqCI9p51VewnaIYLEi4c2VvA8fkb4jHMg5WHoRzrcu1/CFxuELqFe5bBuWiNc3hBIB6MNvQVx54aS/TAvyhx2jKMWSFLK0ZQOehB29Krgs4q5cZVc6AtJaFgCdD1PSrNbXYMs6SdCPbQ6/So7H4Aqe8tEg84MH/cUuLJrwSnyNcGw+IYJmOt0fwy3PcfFy9/Kh7+HxRdkbDuxTYW1cqdyCMvxAhWPtU/g+KtatiFKIAUm2F2Jtt4pI8OZvWJ0MVY+A8cHdA3CWW1Ctoozu2YDKd2WVefQa+Iij804NyoeOGM1VmbWONlf/AKKqJ18JnT12onG8TVwLgVTl0ymdPPpVi4z2WBY3LEsHJz24JOY7sgiYO0STrPOqLj+Fukkar5f0q0MmPI7QkoSg6ZK2+Kg6sIbqDO3MDltU3wXudTPjbUyZnfy3iqvgcKrLy+Uif1FcsXL9owAYJ0J+EROv72rThtaixseX/lyuS34vDJcbL8ztpy9R/SiEwCBYn3mq/wD2i4g+KHggiCBmA8IPQRHtRFjipY5XzLOzBTA9etSe9VYG8ak+BniygmC2Yr89xzoSzaj4lPvAoy7w9jmysr5jrBg9TofOPlTacPb8WkV1RyxUaTOVxd8oauY1VPwz7/7V0cXAMdzHlP8AKKeODK+JYJ5eH960Ut4vcV7qwbQAEAlYBnxSDrGlTll+uf5KRihzh9xWhhbIPSCZ+tIv460D4gQekH9Z2qb+92C/eG1GZQylyyQSSJlMo5GCfLpRq4+xfZ/vapl0Cm40aSSXUkSFbKBI20kQdOZZ5p206OhYItdlUXErE+AD/MTRmFxdoHW57ZW/mau1nhWEI/iWLVqVChWUMxgkZvKZmQZIy1V8b2QdSzWsrj8mmYaKW1+HQmImTTLyoS4fAH47jz2dwuKssZke4I/nT2LuflMCJzQTH7ioK9w4jYZT0O9MC7cWRrA60YvZ3GX/AGCvtFosY9P/ADJPWIHyjSjcPiRPxAyZjSqbh7hJ3qRRD1+v8jWyUuGx4z1dpFsBN5rZGWbTG7bkn/mRlQbRBBddds0jWIOs2AWvXgiOcQFAN13ju2ABtm0UhIA1A+IjWOVGXHtbMa7fT2qTw/H9fxEaSRJjTWJ86DnkUfxQ9xfLJnF8NFxrh71iLNtMMATkLhiLt/8AiHMQpS4qAQfgEkxUnYQr8AVVnDgKGaFSywcjMRqcxYzznWq+3FYPijkQddRuCfWn0438vI0r8qX0ZpJ9k3w3DG215zrcu3CzOXzFhJKgaDKgBgLr9KEvYDOyG6v8I3Tdeyj+DPoAWLCXBm4WUZQSV0+IkW1xgNpmg+dIxOJuHYfIilj5L254A6q0PX0PdXlzy15nkgAQtxvEYeRMMzHlJPKKXcxRDE24lLd4oXaQb9yMrudz+LUD8R8qjb11gIIM7nQ+wprvW6fSuqOb9km2E2MHdS3h7du9rZF/OyNla615LkMQ+hKs0iTqSCYg05YtiyiizbAKWboQ3MmY3XKspuFBGpGuXQelAm7c5Ej5CmbxY7lj/mH9aPyg2OPYFu0ltmVmQGXE+MsxYkzrMsR5786grriTAaKKxTHmpI/xA0B3gP4RVYSJSdsouHGd2MhNCSQNBpPwjlPsKavM0AZiVJJGu8GPUehpEkBlMiOXQgxqKbpjqHEeBSXrhaicPhAZzPl6aTOk6mdKLYKPWYm2Z3OUjpsP0P0odwQYO4qd/sCbasmZ/G/jRQ0BQm+usGdjzpvivC2JDIQZWSNiTLaAczGUedJurGqiEBr1dYda8acBYuw9m215u9NvIUy5bhUZiSIADETEE/KpLi3ZS3aPeW81y0WAZEP8WxP4lOveKD5a/WqUBVq7LtiAmXOy2rk5dVLAqRqAwMLuDOh1rmyxlF7p/wAF8clJaUXfhWNU2wt1BdQWhkulSvegDSQ0lWI6nWDqKj8X2lwqMbUF0KLBX4s4OUptqRPlS8NiMpTKUcMcpObIXDeIZEmMwdQDt0jUUxjeGWSgvNaNsgsCh0adZaCTyBfTcDSuBY4bXK+SuWTS4Kz2wtr94tqhJGRTEEEMx1XXnoKkeP8AZ9lwqXIc3kAe8PCRZtOQtsEgDxZiTp/e6VD2l/8AjkFpu9y3FKHN8WUBhDe30itjuYMmwmFIPeYhWuXzPKIysY0GUwBGld+3xxijlUdmzCJra/sj7YWu6TBXHAuJ/wAvNs6fFlB/MpJXLuRBHOMc4ngWsXrll97bFfWDofcQfehxd5af06H19KvkgskaYkbjK0az2l4XdsYpoU907HKZ8JDagKfLUUJbw7AMMkuPEJ1GhGp8qjrnEbd+3ayvLWrZQG7PeFtSGNyJJZgoyzEfSUfHuEt30IyqPHKuyscqmRlE6A+xUzsa8vJCS4R0RhHsjcRgHZLuZYA8JO3i18tDp+nWpCxjO6L20Tu1uNmEHQmDkADDU5lYjWdxpFOX+Iuzm2ECo8gqA8yuXMS5MTsQDyMiRFItqbLtmdjb/htBIkz3hEHoDm10rctUwrHXKCxx9bfd23DKPxZRqGGqxqATM+WkGoLtNxCw7pCgTIzJliARAJB1PiHoAN96Txwm7mAVhHhA5yF1aYncgDyIqt4rhjJkD2icog5Sc3IjSI69fpVcOOHDfZLPJu4+gtMcqmYykyNddhzJ050tOLAiDbzL5A6chIPKhzctZUGWGlZAnwiTE+ZApi3fUZ1mNSPSD1HpV9U/Ry1qSGJU3IZQdCQCJAnRyI6eL6U22MYMQ2YAenp+tKt3w6T00yg8wFBGm5IE9TrXeKgLlYBchaAQdSV+IjyiD/milXdNF5Yk4bJicRiGDqNNvnBIP6UZbx7xrHof5VFh84JGoE7jYnznTlRFm9BKmDB5EdazgqI17RMpjcoz5TGUE5SvPoDudRtRXD+KqCcwLyMwy5RCidPHAzAjaIPyqPsLIIkR+/PaiwciW4CE2pIIXxGTJBI1I8iai66LRstmMsi2O7uhnYoNVVgoWeXUDTWd5qFxHC7aBWXP4cwYg6FW00H4TqefOiPvF5yUfRjsZfIoJEiZOmo0AJlhXsbjH7rIV/CYOgWPhaPMaDnz8q5k5J0dLimrCsVxIXTOQFlGVZTxMCQF0BMtyB6DeiLXF7aJqNehklpBAgchpOmuo61G4fGqGzvqSuhAAOuWASAPyH5nWmsbiMzZArJkBzkjU94Z00EgAQP8XLelcLlVDXSsmv7Ss3UbO4MyckagrqIcACARqG3qE46bKt4cyEnRfEQQNGOu2vKTHpULf4a7kKqsBozDYAExJ+dMYrCNp4D/AHoPM6SBlEbe9XhigvZzzm5LlBbC0I3M7EAD60RZvqCBvvHvGlR+FVRAKuAZksSANtdB505euW/Dlk+fksRv+9Kdwt1yS1rkkLeOQcp9x/OlpibR/CRO4mB7movEMqvA0A256HUfQ0+2JBjXYbdfeleOuVZr+ySuXcwgaQeWsK2qjXlIb5ikWZWZgjkYpNjEhw0eFTlkDTbmfLTen7dxfEWOgAjWAZOwj3O3KpStKmi8calzY2uJk7D/AE7UUl+R9Ry1G/0/lQvEEybgQfh11ZfwtziabXEAQASI29f3+lB47V0SrV9hdrHt1PzogY08wPeo50MTG/qP/euvdynWD112PSg8Kl/pNyGviQfiX5Ghrpn4WPoR/TWkLdXWdPSPlTLYjkAOtaMZR6B2CYu4V10+tR5xB/cVJ3LsyGK7c9fnUYxtTqU/6q7sWSVcknBFEuOWJJJJJJJO5JMyfOk0XiMEVzkEEI+U++Yg6/4aba3pm6tp56A/+oV22WHcJw17iM65ctsZml1BCiNcpMkSQNJ1qfwfDUZlTUu9sP0hSA49IGmh61AXsIUkNBPhA8i2v6D61O4JW7izcUkubV6yBMfA+ca//sUVObdBtLkkbmHNmwiK2jo1xlUkr4j3YCty/wCWTpHxRQN0nurD25/5gBPkwgabSO5PzqU7R8Lv93h+8XOtuyCxzgZoa48Rz3jWheBYgXMM6PJcXDdT5Zjtpr4vlUpWlt+wt8URePc31Nw25CMyjLvACsQ0CSAWEf4mprLaKK/dRJKkyWgjmQRv6dfSi8Zw9bNlA5zEhrmkzkdwnPm3dKPLXro3iGBIKeGxZAXSRmubmRufEQsnks+VOnxwa7ZH8WwdpHi2xjoeo+Ig/lkGJ1pyxxG8iqveNlU+FTPg8gOXpQj3y2l3xCJDfiGvXcjyPtFOXbjKoHXxA76ARsfL9BVK4pg/aHMXxVmuG4WOcGVO2WI+Eahdh8qtXZftILjsl0DIEZmdvExJIAJ66uPaap+Aw4uZmYCFidSCcxPQH99KneAoiMxtqTnGSCd5KiTyI308/SJ5oRcKoMW+wzhRt2caL72S4Q3XyoRJJMKwUkDKswANT51eU7V2cK1y5dNxnvkOqkLnVYCFYzRlkGDP5ulZ3bxttL6s9rvNtGbwyo3I5rJzR5+VWjF4CzeIuFZZVRsusCCVDA+RzSvMEdKjNrjZDQurQ92y4GmKZL5S4jdyqhFK5hILqXMGQuaNOUa6VmvHsD3N42xsFQjWZlQTrz1ke1abg8cSqs5a5lK6mASAr5V30AZR6zVK7cWme7bugSGQLOg8Ss06e4oePklvq+jTXFkLgcbkYEmQslR1YAhfrFSmE7UuloWx8JS6rid+9MyOkTtUTZwUq5dssZIO48ZbcDX8NWfBcOsLa7xrPfgAZdQiEkwZiHOg0mda6ZqL7QsW10EcF7R4i7nNqwbjZRmP4FyiMxPWOQ1O1E9n7pdrhv52ZjLM0qoGR10OWFHi2HQbaUdgOLucOLFpFtouuUZTBJMg+GG566e9Rt3tVr/Gti4IgowEEEb6aDrHOudwbtJFk1xsxOG7QIb0ZbrqGMMgBnMTlzKYnSOu3OpC5xaGb+A+Ugd25HLWQVjT4ttPWopOOhge5shSY18I09v68/mFd4tdzRiGJ8tJjfceVF4E/Qql+yWbBpddSw7twFJkggiNSY5noRUZhuFv94fPbbLmOoEiCSQQeZjWNasHCUtvJZdSRLA6LOk5CsHUcuVWVOzBCFhfV7S+OMmVgNyAxnodNKRScbKTxwdVyyl2MGmbUEOY/hqZPhCzpEyMrH5jlFB3cCzkyMqoPBuNCJIk85JM8zNT9y4jHK1jLc8R+OTkUsW0jKDpyb1kUi6WYqMwOb4jBlY2Ak6CJ9xNC5LolKMa5KlbUpJ8QJB0JG4MgyNwMv60lLw3KzO+uuntVjx/d3FNy0nwACToGDqcnhM6zIO3OoR8GSQsCEMHXyB/oferKd9ktaQZw65PMxpHlv8AzqXQEDRSw/ujlzqBstl0JjUxoZOoHWibfGmUhFYESYnNznygUssez4GjRZcLi2TxKsSuubcEyCR5+FTSMU9xn+HOiCBkESDq2mgkmCfTlUanFmJ7tiZ2iASDMb5gI1FBXePspKq0gMd556bbfrUvgd2Wc1VWWVL1vJmvAKrKgMmDK94DGU7k5D7+VQtzjjlmKW2bvH2JggALbUEjbQa9JpnCdqrwbu0CmQD4xMQDqCToPKl2+P3mYgBJXf4ogCDE+R/9qMfHpttAlOL6J7hePYiPu10a/mRpO4OqzG+vnz0pKYy6hOeyDIGUh/EuXaZAOx9KhbrXrilu8gTBIneNjrP60Ir3RBlm5fFA10BIJ1NZ4IfSBsyxrjGYszLby5Y8TZRqR0BJMaeVM4fC2XOYShAO+u2vTUGYOm1M4AXWgFNDpusHfWJiYEbVZ8HgHNsObdsLJMQAxiPxKajKGvC4LLR8srHE+HO1ybQDJA+EidAAZBiP6UVg+HsAQyjMNvEvxTqDrEctPKrBeTCIVa69+0x2IYEmP8KnSpE8JXuzdsMbjRp3hYQDuSRuOe00ZXqkyWkXK0VLubcy4K+JV8M8sskHrLfSnxakLlUEkhhsYBMfDyJHI/mGm9GI91NO6tvlJAIGUKTEa5swMdKDN+BGsLo5QKGJ1GXXZQOcyaTX6YaS7GRhHYzdMMCdT1E7+sUM+GM7EjeQT9Z2qRN3MwVCyjLmymB08QI8p0NKucRW2pChSBzOoMRpBXegnk2om1EjUeFIGseIGdp02/ewpsHMNdYkzqZ0HP2qRvEFFuWoHexAAPgInNMnfwnaRttQ17CspInwqNTA0BGh6yQaO9d9m1ATiB0HqPrSUvjxGTtA12nz9JoqzgwwgGdJnUb+vrTY4WxBHTXQjYKTz8qopwEpkViGH+2v0pCG3HiYg8xkJ+s0oW8zQF6ncahdTPsKFfEST4m9gP610peh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://www.rasz.com.br/imagens_marcas/macb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4803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99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Essência 2</a:t>
            </a:r>
            <a:r>
              <a:rPr lang="pt-BR" dirty="0" smtClean="0"/>
              <a:t>: “Janelas de oportunidade”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71389"/>
            <a:ext cx="404279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Críticos chamavam a iniciativa de...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“Playground do presidente”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pic>
        <p:nvPicPr>
          <p:cNvPr id="2052" name="Picture 4" descr="http://3.bp.blogspot.com/_xCuz9Ia6kkU/TSW5gZOWXCI/AAAAAAAAACs/VjEC7BGS4do/s320/Big-Play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50977" cy="44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65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Essência 2</a:t>
            </a:r>
            <a:r>
              <a:rPr lang="pt-BR" dirty="0" smtClean="0"/>
              <a:t>: “Janelas de oportunidade”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“Nunca o presidente usou o seu poder para forçar a participação de ninguém”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Nada era obrigatório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Não estabeleceram metas de sustentabilidade para os diretores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Convencer a partir dos benefícios gerados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592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Essência 2</a:t>
            </a:r>
            <a:r>
              <a:rPr lang="pt-BR" dirty="0" smtClean="0"/>
              <a:t>: “Janelas de oportunidade”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157192"/>
            <a:ext cx="8219256" cy="1440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“Queríamos que cada um entrasse pela janela de oportunidade que primeiro abrisse à sua frente”</a:t>
            </a:r>
            <a:endParaRPr lang="pt-BR" dirty="0"/>
          </a:p>
        </p:txBody>
      </p:sp>
      <p:pic>
        <p:nvPicPr>
          <p:cNvPr id="3074" name="Picture 2" descr="http://www.ibmsystemsmag.com/getattachment/2cc5680a-926e-4605-9bde-19bb1f81aa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" y="1268760"/>
            <a:ext cx="82453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09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Essência 2</a:t>
            </a:r>
            <a:r>
              <a:rPr lang="pt-BR" dirty="0" smtClean="0"/>
              <a:t>: “Janelas de oportunidade”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“Queríamos que cada um escolhesse o melhor motivo para fazer”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Baixar custos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Alavancar receitas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Reduzir riscos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Economizar recursos naturais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5142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Essência 3</a:t>
            </a:r>
            <a:r>
              <a:rPr lang="pt-BR" dirty="0" smtClean="0"/>
              <a:t>: “Inserção no </a:t>
            </a:r>
            <a:r>
              <a:rPr lang="pt-BR" i="1" dirty="0" smtClean="0"/>
              <a:t>core business</a:t>
            </a:r>
            <a:r>
              <a:rPr lang="pt-BR" dirty="0" smtClean="0"/>
              <a:t>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Empresas na época confundiam investimento social com responsabilidade social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Não mudar práticas da empresa, mas dar dinheiro pra uma instituição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39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Essência 3</a:t>
            </a:r>
            <a:r>
              <a:rPr lang="pt-BR" dirty="0" smtClean="0"/>
              <a:t>: “Inserção no </a:t>
            </a:r>
            <a:r>
              <a:rPr lang="pt-BR" i="1" dirty="0" smtClean="0"/>
              <a:t>core business</a:t>
            </a:r>
            <a:r>
              <a:rPr lang="pt-BR" dirty="0" smtClean="0"/>
              <a:t>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Banco Real optou por: SUSTENTABILIDADE NOS NEGÓCIOS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Política de risco- socioambiental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Microcrédito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Fundos éticos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Financiamento de energia e construções sustentáveis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Mercado de carbono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13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Essência 4</a:t>
            </a:r>
            <a:r>
              <a:rPr lang="pt-BR" dirty="0" smtClean="0"/>
              <a:t>: “Construção coletiva”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Parcerias com ONGs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Processo de Mudança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Comitê da alta direção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Criação da Diretoria de Responsabilidade Social: grupos de trabalho interdisciplinares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Diretoria de Educação e Desenvolvimento Sustentável: grupos de estudo e programas de capacitação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Diretoria de Desenvolvimento Sustentável: consultores internos e mobilização de todos os funcionários</a:t>
            </a:r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Quanto tempo leva para mudar a cultura da empresa??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pt-BR" dirty="0" smtClean="0"/>
              <a:t>Planejado: 3 ou 4 anos</a:t>
            </a:r>
          </a:p>
          <a:p>
            <a:endParaRPr lang="pt-BR" dirty="0"/>
          </a:p>
          <a:p>
            <a:r>
              <a:rPr lang="pt-BR" dirty="0" smtClean="0"/>
              <a:t>Realizado: 8 anos</a:t>
            </a:r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03093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do líder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400" i="1" dirty="0" smtClean="0"/>
              <a:t>“Fábio ajudou a construir um </a:t>
            </a:r>
            <a:r>
              <a:rPr lang="pt-BR" sz="4400" b="1" i="1" dirty="0" smtClean="0"/>
              <a:t>alinhamento humano </a:t>
            </a:r>
            <a:r>
              <a:rPr lang="pt-BR" sz="4400" i="1" dirty="0" smtClean="0"/>
              <a:t>em torno do conceito de sustentabilidade”</a:t>
            </a:r>
            <a:endParaRPr lang="pt-BR" sz="4400" i="1" dirty="0"/>
          </a:p>
        </p:txBody>
      </p:sp>
    </p:spTree>
    <p:extLst>
      <p:ext uri="{BB962C8B-B14F-4D97-AF65-F5344CB8AC3E}">
        <p14:creationId xmlns:p14="http://schemas.microsoft.com/office/powerpoint/2010/main" val="111782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Relacionamento com </a:t>
            </a:r>
            <a:r>
              <a:rPr lang="pt-BR" dirty="0" err="1" smtClean="0"/>
              <a:t>stakeholders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9634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plataforma para novos líderes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movimento da sustentabilidade trouxe a possibilidade de enxergar líderes emergentes”</a:t>
            </a:r>
          </a:p>
          <a:p>
            <a:endParaRPr lang="pt-BR" dirty="0"/>
          </a:p>
          <a:p>
            <a:r>
              <a:rPr lang="pt-BR" dirty="0" smtClean="0"/>
              <a:t>“A sustentabilidade oportunizou  um espaço que eles não tinham”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2878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plataforma para novos líderes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“O que nós fizemos foi criar um ambiente favorável para eles expressarem sua sensibilidade em relação ao tema”</a:t>
            </a:r>
          </a:p>
          <a:p>
            <a:endParaRPr lang="pt-BR" dirty="0"/>
          </a:p>
          <a:p>
            <a:r>
              <a:rPr lang="pt-BR" dirty="0" smtClean="0"/>
              <a:t>Passaram a identificar novas oportunidades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873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Líderes sustentáveis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600" dirty="0" smtClean="0"/>
              <a:t>Não têm medo de trabalhar com a incerteza,</a:t>
            </a:r>
          </a:p>
          <a:p>
            <a:pPr algn="just">
              <a:lnSpc>
                <a:spcPct val="150000"/>
              </a:lnSpc>
            </a:pPr>
            <a:r>
              <a:rPr lang="pt-BR" sz="3600" dirty="0" smtClean="0"/>
              <a:t>sob a orientação de propósitos e valores muito fortes</a:t>
            </a:r>
          </a:p>
          <a:p>
            <a:pPr algn="just">
              <a:lnSpc>
                <a:spcPct val="150000"/>
              </a:lnSpc>
            </a:pPr>
            <a:endParaRPr lang="pt-BR" sz="3600" dirty="0"/>
          </a:p>
          <a:p>
            <a:pPr algn="just">
              <a:lnSpc>
                <a:spcPct val="150000"/>
              </a:lnSpc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378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Nike </a:t>
            </a:r>
            <a:r>
              <a:rPr lang="pt-BR" dirty="0" err="1" smtClean="0"/>
              <a:t>Considered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542" y="1643050"/>
            <a:ext cx="4460020" cy="6301364"/>
          </a:xfrm>
        </p:spPr>
        <p:txBody>
          <a:bodyPr>
            <a:noAutofit/>
          </a:bodyPr>
          <a:lstStyle/>
          <a:p>
            <a:r>
              <a:rPr lang="pt-BR" sz="2400" dirty="0" smtClean="0"/>
              <a:t>Crise trabalhista na cadeia de suprimentos</a:t>
            </a:r>
          </a:p>
          <a:p>
            <a:endParaRPr lang="pt-BR" sz="2400" dirty="0" smtClean="0"/>
          </a:p>
          <a:p>
            <a:r>
              <a:rPr lang="pt-BR" sz="2400" dirty="0" smtClean="0"/>
              <a:t>Em 1998, o ex-CEO da Nike Phil Knight reconheceu:</a:t>
            </a:r>
          </a:p>
          <a:p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	“O produto Nike se tornou sinônimo de salários escravos, horas-extras forçadas e abuso arbitrário”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80" y="1571612"/>
            <a:ext cx="4321620" cy="43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8772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Levariam mais de 44 mil anos para um trabalhador da Indonésia obter o valor ganho por Michael Jordan para fazer propagandas para a Nike...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68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6" y="1571612"/>
            <a:ext cx="9001124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/>
              <a:t>Boicotes dos consumidores;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r>
              <a:rPr lang="pt-BR" sz="2800" dirty="0" smtClean="0"/>
              <a:t>Vendas e lucros caíram;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>
              <a:lnSpc>
                <a:spcPct val="150000"/>
              </a:lnSpc>
            </a:pPr>
            <a:r>
              <a:rPr lang="pt-BR" sz="2800" dirty="0" smtClean="0"/>
              <a:t>Ação da Nike.</a:t>
            </a:r>
          </a:p>
          <a:p>
            <a:pPr lvl="1">
              <a:lnSpc>
                <a:spcPct val="150000"/>
              </a:lnSpc>
            </a:pPr>
            <a:r>
              <a:rPr lang="pt-BR" sz="2400" dirty="0" smtClean="0"/>
              <a:t>Criou um novo cargo de Vice Presidente: Responsabilidade Corporativa.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785926"/>
            <a:ext cx="3236538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99360-993E-45C3-9A2A-F0D95AA98C43}" type="slidenum">
              <a:rPr lang="pt-BR" altLang="pt-BR" smtClean="0"/>
              <a:pPr/>
              <a:t>9</a:t>
            </a:fld>
            <a:endParaRPr lang="pt-BR" alt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Caso Nike </a:t>
            </a:r>
            <a:r>
              <a:rPr lang="pt-BR" dirty="0" err="1" smtClean="0"/>
              <a:t>Considered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9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1353</Words>
  <Application>Microsoft Office PowerPoint</Application>
  <PresentationFormat>Apresentação na tela (4:3)</PresentationFormat>
  <Paragraphs>243</Paragraphs>
  <Slides>72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5" baseType="lpstr">
      <vt:lpstr>Arial</vt:lpstr>
      <vt:lpstr>Calibri</vt:lpstr>
      <vt:lpstr>Tema do Office</vt:lpstr>
      <vt:lpstr>Apresentação do PowerPoint</vt:lpstr>
      <vt:lpstr>Apresentação do PowerPoint</vt:lpstr>
      <vt:lpstr>Missão</vt:lpstr>
      <vt:lpstr>Visão</vt:lpstr>
      <vt:lpstr>Valores</vt:lpstr>
      <vt:lpstr>Apresentação do PowerPoint</vt:lpstr>
      <vt:lpstr>Relacionamento com stakeholders</vt:lpstr>
      <vt:lpstr>Caso Nike Considered</vt:lpstr>
      <vt:lpstr>Caso Nike Considered</vt:lpstr>
      <vt:lpstr>Expectativas de Stakeholders (Partes Interessadas)</vt:lpstr>
      <vt:lpstr>Fontes de Poder de Stakeholders Internos</vt:lpstr>
      <vt:lpstr>Conflito de Expectativas</vt:lpstr>
      <vt:lpstr>Apresentação do PowerPoint</vt:lpstr>
      <vt:lpstr>Apresentação do PowerPoint</vt:lpstr>
      <vt:lpstr>Pressão do Setor Público</vt:lpstr>
      <vt:lpstr>Apresentação do PowerPoint</vt:lpstr>
      <vt:lpstr>Apresentação do PowerPoint</vt:lpstr>
      <vt:lpstr>Apresentação do PowerPoint</vt:lpstr>
      <vt:lpstr>Crescimento do Mercado de Aquecedores Solares</vt:lpstr>
      <vt:lpstr>Aumentar o mercado e reduzir a rivalidade</vt:lpstr>
      <vt:lpstr>Mike Duke - Presidente Global do Walmart falando com os fornecedores sobre as metas de sustentabilidade</vt:lpstr>
      <vt:lpstr>Apresentação do PowerPoint</vt:lpstr>
      <vt:lpstr>Apresentação do PowerPoint</vt:lpstr>
      <vt:lpstr>Apresentação do PowerPoint</vt:lpstr>
      <vt:lpstr>Apresentação do PowerPoint</vt:lpstr>
      <vt:lpstr>Produto Ambientalmente Sustentável</vt:lpstr>
      <vt:lpstr>Caso da Cadeia de Suprimentos da Aveia Matinal</vt:lpstr>
      <vt:lpstr>Apresentação do PowerPoint</vt:lpstr>
      <vt:lpstr>Apresentação do PowerPoint</vt:lpstr>
      <vt:lpstr>Lideres para a sustentabilidade</vt:lpstr>
      <vt:lpstr>Perfil do Líder em Sustentabilidade – Global Compact / ONU</vt:lpstr>
      <vt:lpstr>Apresentação do PowerPoint</vt:lpstr>
      <vt:lpstr>Dinheiro não fede????</vt:lpstr>
      <vt:lpstr>Apresentação do PowerPoint</vt:lpstr>
      <vt:lpstr>Apresentação do PowerPoint</vt:lpstr>
      <vt:lpstr>Apresentação do PowerPoint</vt:lpstr>
      <vt:lpstr>Fábio Barbosa</vt:lpstr>
      <vt:lpstr>2001</vt:lpstr>
      <vt:lpstr>Críticas</vt:lpstr>
      <vt:lpstr>Críticas</vt:lpstr>
      <vt:lpstr>3 motivos para negar empréstimo</vt:lpstr>
      <vt:lpstr>Sustentabilidade na empresa?  Pra que?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nasceu o projeto de sustentabilidade no Banco Real?</vt:lpstr>
      <vt:lpstr>Como nasceu o projeto de sustentabilidade no Banco Real?</vt:lpstr>
      <vt:lpstr>Colocando suas “crenças” em marcha</vt:lpstr>
      <vt:lpstr>Apresentação do PowerPoint</vt:lpstr>
      <vt:lpstr>Apresentação do PowerPoint</vt:lpstr>
      <vt:lpstr>Apresentação do PowerPoint</vt:lpstr>
      <vt:lpstr>Desafio da Malú</vt:lpstr>
      <vt:lpstr>Por que a sustentabilidade entrou na cultura e no negócio do Banco Real com uma intensidade muito maior do que em outras companhias???</vt:lpstr>
      <vt:lpstr>“Essências”  que funcionam como bússolas ao longo do processo</vt:lpstr>
      <vt:lpstr>Essência 1: “De dentro pra fora”</vt:lpstr>
      <vt:lpstr>Apresentação do PowerPoint</vt:lpstr>
      <vt:lpstr>Apresentação do PowerPoint</vt:lpstr>
      <vt:lpstr>Essência 2: “Janelas de oportunidade”</vt:lpstr>
      <vt:lpstr>Essência 2: “Janelas de oportunidade”</vt:lpstr>
      <vt:lpstr>Essência 2: “Janelas de oportunidade”</vt:lpstr>
      <vt:lpstr>Essência 2: “Janelas de oportunidade”</vt:lpstr>
      <vt:lpstr>Essência 3: “Inserção no core business”</vt:lpstr>
      <vt:lpstr>Essência 3: “Inserção no core business”</vt:lpstr>
      <vt:lpstr>Essência 4: “Construção coletiva”</vt:lpstr>
      <vt:lpstr>Processo de Mudança</vt:lpstr>
      <vt:lpstr>Quanto tempo leva para mudar a cultura da empresa??</vt:lpstr>
      <vt:lpstr>O papel do líder</vt:lpstr>
      <vt:lpstr>Uma plataforma para novos líderes</vt:lpstr>
      <vt:lpstr>Uma plataforma para novos líderes</vt:lpstr>
      <vt:lpstr>Líderes sustentáveis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calia</dc:creator>
  <cp:lastModifiedBy>calia</cp:lastModifiedBy>
  <cp:revision>185</cp:revision>
  <dcterms:created xsi:type="dcterms:W3CDTF">2012-07-25T22:17:35Z</dcterms:created>
  <dcterms:modified xsi:type="dcterms:W3CDTF">2015-08-25T12:31:28Z</dcterms:modified>
</cp:coreProperties>
</file>