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430" r:id="rId2"/>
    <p:sldId id="484" r:id="rId3"/>
    <p:sldId id="487" r:id="rId4"/>
    <p:sldId id="525" r:id="rId5"/>
    <p:sldId id="527" r:id="rId6"/>
    <p:sldId id="536" r:id="rId7"/>
    <p:sldId id="535" r:id="rId8"/>
    <p:sldId id="524" r:id="rId9"/>
    <p:sldId id="529" r:id="rId10"/>
    <p:sldId id="530" r:id="rId11"/>
    <p:sldId id="464" r:id="rId12"/>
    <p:sldId id="346" r:id="rId13"/>
    <p:sldId id="347" r:id="rId14"/>
    <p:sldId id="348" r:id="rId15"/>
    <p:sldId id="349" r:id="rId16"/>
    <p:sldId id="350" r:id="rId17"/>
    <p:sldId id="351" r:id="rId18"/>
    <p:sldId id="352" r:id="rId19"/>
    <p:sldId id="353" r:id="rId20"/>
    <p:sldId id="354" r:id="rId21"/>
    <p:sldId id="355" r:id="rId22"/>
    <p:sldId id="356" r:id="rId23"/>
    <p:sldId id="357" r:id="rId24"/>
    <p:sldId id="358" r:id="rId25"/>
    <p:sldId id="371" r:id="rId26"/>
    <p:sldId id="368" r:id="rId27"/>
    <p:sldId id="369" r:id="rId28"/>
    <p:sldId id="359" r:id="rId29"/>
    <p:sldId id="360" r:id="rId30"/>
    <p:sldId id="363" r:id="rId31"/>
    <p:sldId id="364" r:id="rId32"/>
    <p:sldId id="365" r:id="rId33"/>
    <p:sldId id="366" r:id="rId34"/>
    <p:sldId id="374" r:id="rId35"/>
    <p:sldId id="367" r:id="rId36"/>
    <p:sldId id="375" r:id="rId37"/>
    <p:sldId id="376" r:id="rId38"/>
    <p:sldId id="377" r:id="rId39"/>
    <p:sldId id="431" r:id="rId40"/>
    <p:sldId id="538" r:id="rId41"/>
    <p:sldId id="539" r:id="rId42"/>
    <p:sldId id="540" r:id="rId43"/>
    <p:sldId id="537" r:id="rId44"/>
    <p:sldId id="541" r:id="rId45"/>
    <p:sldId id="542" r:id="rId46"/>
    <p:sldId id="543" r:id="rId47"/>
    <p:sldId id="544" r:id="rId48"/>
    <p:sldId id="545" r:id="rId49"/>
    <p:sldId id="546" r:id="rId50"/>
    <p:sldId id="547" r:id="rId51"/>
    <p:sldId id="548" r:id="rId52"/>
    <p:sldId id="549" r:id="rId53"/>
    <p:sldId id="550" r:id="rId54"/>
    <p:sldId id="551" r:id="rId55"/>
    <p:sldId id="552" r:id="rId56"/>
    <p:sldId id="553" r:id="rId57"/>
    <p:sldId id="554" r:id="rId58"/>
    <p:sldId id="555" r:id="rId59"/>
    <p:sldId id="556" r:id="rId60"/>
    <p:sldId id="557" r:id="rId61"/>
    <p:sldId id="558" r:id="rId62"/>
    <p:sldId id="559" r:id="rId63"/>
    <p:sldId id="560" r:id="rId64"/>
    <p:sldId id="561" r:id="rId65"/>
    <p:sldId id="562" r:id="rId66"/>
    <p:sldId id="563" r:id="rId67"/>
    <p:sldId id="564" r:id="rId68"/>
    <p:sldId id="565" r:id="rId69"/>
    <p:sldId id="566" r:id="rId70"/>
    <p:sldId id="567" r:id="rId71"/>
    <p:sldId id="568" r:id="rId72"/>
    <p:sldId id="569" r:id="rId73"/>
    <p:sldId id="570" r:id="rId74"/>
    <p:sldId id="571" r:id="rId75"/>
    <p:sldId id="572" r:id="rId76"/>
  </p:sldIdLst>
  <p:sldSz cx="9144000" cy="6858000" type="screen4x3"/>
  <p:notesSz cx="7099300"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49" autoAdjust="0"/>
    <p:restoredTop sz="94660"/>
  </p:normalViewPr>
  <p:slideViewPr>
    <p:cSldViewPr>
      <p:cViewPr varScale="1">
        <p:scale>
          <a:sx n="66" d="100"/>
          <a:sy n="66" d="100"/>
        </p:scale>
        <p:origin x="1452" y="6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C0E02-068C-4CED-928F-10FC07D7321B}" type="doc">
      <dgm:prSet loTypeId="urn:microsoft.com/office/officeart/2005/8/layout/balance1" loCatId="relationship" qsTypeId="urn:microsoft.com/office/officeart/2005/8/quickstyle/simple1" qsCatId="simple" csTypeId="urn:microsoft.com/office/officeart/2005/8/colors/colorful3" csCatId="colorful" phldr="1"/>
      <dgm:spPr/>
      <dgm:t>
        <a:bodyPr/>
        <a:lstStyle/>
        <a:p>
          <a:endParaRPr lang="pt-BR"/>
        </a:p>
      </dgm:t>
    </dgm:pt>
    <dgm:pt modelId="{801AEB53-BCA0-4F7A-9AA8-31205D02DF7D}">
      <dgm:prSet/>
      <dgm:spPr/>
      <dgm:t>
        <a:bodyPr/>
        <a:lstStyle/>
        <a:p>
          <a:pPr rtl="0"/>
          <a:r>
            <a:rPr lang="pt-BR" dirty="0" smtClean="0"/>
            <a:t>Meio Ambiente</a:t>
          </a:r>
          <a:endParaRPr lang="pt-BR" dirty="0"/>
        </a:p>
      </dgm:t>
    </dgm:pt>
    <dgm:pt modelId="{7F2B7CB6-3C47-4C2A-A2C5-E73FF1BE7320}" type="parTrans" cxnId="{55A53035-7E60-4043-991A-B953BED9C3F6}">
      <dgm:prSet/>
      <dgm:spPr/>
      <dgm:t>
        <a:bodyPr/>
        <a:lstStyle/>
        <a:p>
          <a:endParaRPr lang="pt-BR"/>
        </a:p>
      </dgm:t>
    </dgm:pt>
    <dgm:pt modelId="{A7B58D0B-770A-4D58-8F68-E6532F924BA7}" type="sibTrans" cxnId="{55A53035-7E60-4043-991A-B953BED9C3F6}">
      <dgm:prSet/>
      <dgm:spPr/>
      <dgm:t>
        <a:bodyPr/>
        <a:lstStyle/>
        <a:p>
          <a:endParaRPr lang="pt-BR"/>
        </a:p>
      </dgm:t>
    </dgm:pt>
    <dgm:pt modelId="{C53D5DB1-1104-4DFD-87AE-23C4C47DF57A}">
      <dgm:prSet/>
      <dgm:spPr/>
      <dgm:t>
        <a:bodyPr/>
        <a:lstStyle/>
        <a:p>
          <a:pPr rtl="0"/>
          <a:r>
            <a:rPr lang="pt-BR" dirty="0" smtClean="0"/>
            <a:t>Aspectos Sociais</a:t>
          </a:r>
          <a:endParaRPr lang="pt-BR" dirty="0"/>
        </a:p>
      </dgm:t>
    </dgm:pt>
    <dgm:pt modelId="{EA0EC64C-2ABE-42FC-A801-4F296B56D7F9}" type="parTrans" cxnId="{3C030D9F-EE4E-4B7C-A1A7-4CE9295E56A7}">
      <dgm:prSet/>
      <dgm:spPr/>
      <dgm:t>
        <a:bodyPr/>
        <a:lstStyle/>
        <a:p>
          <a:endParaRPr lang="pt-BR"/>
        </a:p>
      </dgm:t>
    </dgm:pt>
    <dgm:pt modelId="{1370BBFE-96FD-4335-A0D9-509131F359A6}" type="sibTrans" cxnId="{3C030D9F-EE4E-4B7C-A1A7-4CE9295E56A7}">
      <dgm:prSet/>
      <dgm:spPr/>
      <dgm:t>
        <a:bodyPr/>
        <a:lstStyle/>
        <a:p>
          <a:endParaRPr lang="pt-BR"/>
        </a:p>
      </dgm:t>
    </dgm:pt>
    <dgm:pt modelId="{A8FE82B0-EE94-4985-97A9-21A0066AFEC0}">
      <dgm:prSet/>
      <dgm:spPr/>
      <dgm:t>
        <a:bodyPr/>
        <a:lstStyle/>
        <a:p>
          <a:pPr rtl="0"/>
          <a:r>
            <a:rPr lang="pt-BR" dirty="0" smtClean="0"/>
            <a:t>Segurança do Alimento</a:t>
          </a:r>
          <a:endParaRPr lang="pt-BR" dirty="0"/>
        </a:p>
      </dgm:t>
    </dgm:pt>
    <dgm:pt modelId="{1AE42F9F-90CD-4109-A682-D13B0CDC5E93}" type="parTrans" cxnId="{55201D56-CD94-4437-8001-B286E73C3FB5}">
      <dgm:prSet/>
      <dgm:spPr/>
      <dgm:t>
        <a:bodyPr/>
        <a:lstStyle/>
        <a:p>
          <a:endParaRPr lang="pt-BR"/>
        </a:p>
      </dgm:t>
    </dgm:pt>
    <dgm:pt modelId="{1B065D6E-D350-4603-A54F-8BFF14812EC8}" type="sibTrans" cxnId="{55201D56-CD94-4437-8001-B286E73C3FB5}">
      <dgm:prSet/>
      <dgm:spPr/>
      <dgm:t>
        <a:bodyPr/>
        <a:lstStyle/>
        <a:p>
          <a:endParaRPr lang="pt-BR"/>
        </a:p>
      </dgm:t>
    </dgm:pt>
    <dgm:pt modelId="{2A3D03D5-2720-49D0-96A8-6000A953E6D0}">
      <dgm:prSet/>
      <dgm:spPr/>
      <dgm:t>
        <a:bodyPr/>
        <a:lstStyle/>
        <a:p>
          <a:pPr rtl="0"/>
          <a:r>
            <a:rPr lang="pt-BR" dirty="0" smtClean="0"/>
            <a:t>Lucratividade</a:t>
          </a:r>
          <a:endParaRPr lang="pt-BR" dirty="0"/>
        </a:p>
      </dgm:t>
    </dgm:pt>
    <dgm:pt modelId="{AA29A4B3-E8CC-43FF-B82F-B9138A13A34D}" type="parTrans" cxnId="{2837CF39-B9B1-4DE6-ABF5-6BA52DAFB037}">
      <dgm:prSet/>
      <dgm:spPr/>
      <dgm:t>
        <a:bodyPr/>
        <a:lstStyle/>
        <a:p>
          <a:endParaRPr lang="pt-BR"/>
        </a:p>
      </dgm:t>
    </dgm:pt>
    <dgm:pt modelId="{D4755DC5-3EC9-48D2-A7A2-CFAC75CA9F67}" type="sibTrans" cxnId="{2837CF39-B9B1-4DE6-ABF5-6BA52DAFB037}">
      <dgm:prSet/>
      <dgm:spPr/>
      <dgm:t>
        <a:bodyPr/>
        <a:lstStyle/>
        <a:p>
          <a:endParaRPr lang="pt-BR"/>
        </a:p>
      </dgm:t>
    </dgm:pt>
    <dgm:pt modelId="{79AED641-FF3C-418E-BC2C-8F8E5C34B7E7}">
      <dgm:prSet/>
      <dgm:spPr/>
      <dgm:t>
        <a:bodyPr/>
        <a:lstStyle/>
        <a:p>
          <a:pPr rtl="0"/>
          <a:r>
            <a:rPr lang="pt-BR" dirty="0" smtClean="0"/>
            <a:t>Sustentabilidade</a:t>
          </a:r>
          <a:endParaRPr lang="pt-BR" dirty="0"/>
        </a:p>
      </dgm:t>
    </dgm:pt>
    <dgm:pt modelId="{E106EDC0-5F41-471A-AF71-607F659F40F0}" type="parTrans" cxnId="{931A407F-7B50-409A-BED2-E2E06EFF694A}">
      <dgm:prSet/>
      <dgm:spPr/>
      <dgm:t>
        <a:bodyPr/>
        <a:lstStyle/>
        <a:p>
          <a:endParaRPr lang="pt-BR"/>
        </a:p>
      </dgm:t>
    </dgm:pt>
    <dgm:pt modelId="{47EC9EFA-467F-477C-95A7-EF8A7009854F}" type="sibTrans" cxnId="{931A407F-7B50-409A-BED2-E2E06EFF694A}">
      <dgm:prSet/>
      <dgm:spPr/>
      <dgm:t>
        <a:bodyPr/>
        <a:lstStyle/>
        <a:p>
          <a:endParaRPr lang="pt-BR"/>
        </a:p>
      </dgm:t>
    </dgm:pt>
    <dgm:pt modelId="{C7165FDD-BC96-4D75-9827-0593EFC524A6}">
      <dgm:prSet/>
      <dgm:spPr/>
      <dgm:t>
        <a:bodyPr/>
        <a:lstStyle/>
        <a:p>
          <a:pPr rtl="0"/>
          <a:r>
            <a:rPr lang="pt-BR" dirty="0" smtClean="0"/>
            <a:t>Riscos</a:t>
          </a:r>
          <a:endParaRPr lang="pt-BR" dirty="0"/>
        </a:p>
      </dgm:t>
    </dgm:pt>
    <dgm:pt modelId="{2E0BF660-C263-4228-B9A7-180AE5E0F093}" type="parTrans" cxnId="{70744414-1BE5-4D58-A1F6-E821A11E7C80}">
      <dgm:prSet/>
      <dgm:spPr/>
      <dgm:t>
        <a:bodyPr/>
        <a:lstStyle/>
        <a:p>
          <a:endParaRPr lang="pt-BR"/>
        </a:p>
      </dgm:t>
    </dgm:pt>
    <dgm:pt modelId="{561982E8-0D6B-45CE-8708-7101449FF530}" type="sibTrans" cxnId="{70744414-1BE5-4D58-A1F6-E821A11E7C80}">
      <dgm:prSet/>
      <dgm:spPr/>
      <dgm:t>
        <a:bodyPr/>
        <a:lstStyle/>
        <a:p>
          <a:endParaRPr lang="pt-BR"/>
        </a:p>
      </dgm:t>
    </dgm:pt>
    <dgm:pt modelId="{1ECDB293-B8D3-4FD0-B364-5E99C6E881D5}">
      <dgm:prSet/>
      <dgm:spPr/>
      <dgm:t>
        <a:bodyPr/>
        <a:lstStyle/>
        <a:p>
          <a:pPr rtl="0"/>
          <a:r>
            <a:rPr lang="pt-BR" dirty="0" smtClean="0"/>
            <a:t>Rentabilidade</a:t>
          </a:r>
          <a:endParaRPr lang="pt-BR" dirty="0"/>
        </a:p>
      </dgm:t>
    </dgm:pt>
    <dgm:pt modelId="{06735ACE-1D74-4C34-809C-D2243E240956}" type="parTrans" cxnId="{5859D9FA-285B-4FA5-846F-8528FA01FD1E}">
      <dgm:prSet/>
      <dgm:spPr/>
      <dgm:t>
        <a:bodyPr/>
        <a:lstStyle/>
        <a:p>
          <a:endParaRPr lang="pt-BR"/>
        </a:p>
      </dgm:t>
    </dgm:pt>
    <dgm:pt modelId="{D7E3689D-3C23-4A32-B46F-E39584ECC4F2}" type="sibTrans" cxnId="{5859D9FA-285B-4FA5-846F-8528FA01FD1E}">
      <dgm:prSet/>
      <dgm:spPr/>
      <dgm:t>
        <a:bodyPr/>
        <a:lstStyle/>
        <a:p>
          <a:endParaRPr lang="pt-BR"/>
        </a:p>
      </dgm:t>
    </dgm:pt>
    <dgm:pt modelId="{11996E5C-6CC0-47DE-99A4-2C68D673AF0F}" type="pres">
      <dgm:prSet presAssocID="{FA3C0E02-068C-4CED-928F-10FC07D7321B}" presName="outerComposite" presStyleCnt="0">
        <dgm:presLayoutVars>
          <dgm:chMax val="2"/>
          <dgm:animLvl val="lvl"/>
          <dgm:resizeHandles val="exact"/>
        </dgm:presLayoutVars>
      </dgm:prSet>
      <dgm:spPr/>
      <dgm:t>
        <a:bodyPr/>
        <a:lstStyle/>
        <a:p>
          <a:endParaRPr lang="pt-BR"/>
        </a:p>
      </dgm:t>
    </dgm:pt>
    <dgm:pt modelId="{7681C490-98C3-43A2-897E-B255EFF0FBCF}" type="pres">
      <dgm:prSet presAssocID="{FA3C0E02-068C-4CED-928F-10FC07D7321B}" presName="dummyMaxCanvas" presStyleCnt="0"/>
      <dgm:spPr/>
    </dgm:pt>
    <dgm:pt modelId="{C2B9063C-3CBD-48D9-B302-53FAB5B58DE9}" type="pres">
      <dgm:prSet presAssocID="{FA3C0E02-068C-4CED-928F-10FC07D7321B}" presName="parentComposite" presStyleCnt="0"/>
      <dgm:spPr/>
    </dgm:pt>
    <dgm:pt modelId="{54EDFE7A-F1BF-4328-8DC2-4D0DA6D184D1}" type="pres">
      <dgm:prSet presAssocID="{FA3C0E02-068C-4CED-928F-10FC07D7321B}" presName="parent1" presStyleLbl="alignAccFollowNode1" presStyleIdx="0" presStyleCnt="4" custLinFactNeighborX="-13059" custLinFactNeighborY="37718">
        <dgm:presLayoutVars>
          <dgm:chMax val="4"/>
        </dgm:presLayoutVars>
      </dgm:prSet>
      <dgm:spPr/>
      <dgm:t>
        <a:bodyPr/>
        <a:lstStyle/>
        <a:p>
          <a:endParaRPr lang="pt-BR"/>
        </a:p>
      </dgm:t>
    </dgm:pt>
    <dgm:pt modelId="{7DAA2238-D8CA-49CC-9ADB-7FFE013D90DB}" type="pres">
      <dgm:prSet presAssocID="{FA3C0E02-068C-4CED-928F-10FC07D7321B}" presName="parent2" presStyleLbl="alignAccFollowNode1" presStyleIdx="1" presStyleCnt="4" custLinFactNeighborX="-19883" custLinFactNeighborY="41168">
        <dgm:presLayoutVars>
          <dgm:chMax val="4"/>
        </dgm:presLayoutVars>
      </dgm:prSet>
      <dgm:spPr/>
      <dgm:t>
        <a:bodyPr/>
        <a:lstStyle/>
        <a:p>
          <a:endParaRPr lang="pt-BR"/>
        </a:p>
      </dgm:t>
    </dgm:pt>
    <dgm:pt modelId="{68B46B65-A350-4176-AD0A-36113C65DB0C}" type="pres">
      <dgm:prSet presAssocID="{FA3C0E02-068C-4CED-928F-10FC07D7321B}" presName="childrenComposite" presStyleCnt="0"/>
      <dgm:spPr/>
    </dgm:pt>
    <dgm:pt modelId="{C4EB8008-AE52-433B-B188-00441463E931}" type="pres">
      <dgm:prSet presAssocID="{FA3C0E02-068C-4CED-928F-10FC07D7321B}" presName="dummyMaxCanvas_ChildArea" presStyleCnt="0"/>
      <dgm:spPr/>
    </dgm:pt>
    <dgm:pt modelId="{206C56EE-DD59-4F09-B430-1F1A39AB4DDD}" type="pres">
      <dgm:prSet presAssocID="{FA3C0E02-068C-4CED-928F-10FC07D7321B}" presName="fulcrum" presStyleLbl="alignAccFollowNode1" presStyleIdx="2" presStyleCnt="4" custLinFactNeighborX="-22082" custLinFactNeighborY="-4997"/>
      <dgm:spPr/>
    </dgm:pt>
    <dgm:pt modelId="{9E034C9B-7AC8-4EA5-A8CA-6036B3FA86C6}" type="pres">
      <dgm:prSet presAssocID="{FA3C0E02-068C-4CED-928F-10FC07D7321B}" presName="balance_32" presStyleLbl="alignAccFollowNode1" presStyleIdx="3" presStyleCnt="4">
        <dgm:presLayoutVars>
          <dgm:bulletEnabled val="1"/>
        </dgm:presLayoutVars>
      </dgm:prSet>
      <dgm:spPr/>
    </dgm:pt>
    <dgm:pt modelId="{6F387F3A-F1AE-4084-ABBE-3A4B87976AFE}" type="pres">
      <dgm:prSet presAssocID="{FA3C0E02-068C-4CED-928F-10FC07D7321B}" presName="left_32_1" presStyleLbl="node1" presStyleIdx="0" presStyleCnt="5">
        <dgm:presLayoutVars>
          <dgm:bulletEnabled val="1"/>
        </dgm:presLayoutVars>
      </dgm:prSet>
      <dgm:spPr/>
      <dgm:t>
        <a:bodyPr/>
        <a:lstStyle/>
        <a:p>
          <a:endParaRPr lang="pt-BR"/>
        </a:p>
      </dgm:t>
    </dgm:pt>
    <dgm:pt modelId="{787BE942-F29B-44D2-903C-AE800E5EE403}" type="pres">
      <dgm:prSet presAssocID="{FA3C0E02-068C-4CED-928F-10FC07D7321B}" presName="left_32_2" presStyleLbl="node1" presStyleIdx="1" presStyleCnt="5">
        <dgm:presLayoutVars>
          <dgm:bulletEnabled val="1"/>
        </dgm:presLayoutVars>
      </dgm:prSet>
      <dgm:spPr/>
      <dgm:t>
        <a:bodyPr/>
        <a:lstStyle/>
        <a:p>
          <a:endParaRPr lang="pt-BR"/>
        </a:p>
      </dgm:t>
    </dgm:pt>
    <dgm:pt modelId="{B65D2E91-D040-4AD5-86E5-AAC48362C3CA}" type="pres">
      <dgm:prSet presAssocID="{FA3C0E02-068C-4CED-928F-10FC07D7321B}" presName="left_32_3" presStyleLbl="node1" presStyleIdx="2" presStyleCnt="5">
        <dgm:presLayoutVars>
          <dgm:bulletEnabled val="1"/>
        </dgm:presLayoutVars>
      </dgm:prSet>
      <dgm:spPr/>
      <dgm:t>
        <a:bodyPr/>
        <a:lstStyle/>
        <a:p>
          <a:endParaRPr lang="pt-BR"/>
        </a:p>
      </dgm:t>
    </dgm:pt>
    <dgm:pt modelId="{EA7B8E0D-CD1D-4416-B4FF-0C8D009250C8}" type="pres">
      <dgm:prSet presAssocID="{FA3C0E02-068C-4CED-928F-10FC07D7321B}" presName="right_32_1" presStyleLbl="node1" presStyleIdx="3" presStyleCnt="5">
        <dgm:presLayoutVars>
          <dgm:bulletEnabled val="1"/>
        </dgm:presLayoutVars>
      </dgm:prSet>
      <dgm:spPr/>
      <dgm:t>
        <a:bodyPr/>
        <a:lstStyle/>
        <a:p>
          <a:endParaRPr lang="pt-BR"/>
        </a:p>
      </dgm:t>
    </dgm:pt>
    <dgm:pt modelId="{C19AE0C4-8B71-41B6-9EFB-8CF612D49FC9}" type="pres">
      <dgm:prSet presAssocID="{FA3C0E02-068C-4CED-928F-10FC07D7321B}" presName="right_32_2" presStyleLbl="node1" presStyleIdx="4" presStyleCnt="5">
        <dgm:presLayoutVars>
          <dgm:bulletEnabled val="1"/>
        </dgm:presLayoutVars>
      </dgm:prSet>
      <dgm:spPr/>
      <dgm:t>
        <a:bodyPr/>
        <a:lstStyle/>
        <a:p>
          <a:endParaRPr lang="pt-BR"/>
        </a:p>
      </dgm:t>
    </dgm:pt>
  </dgm:ptLst>
  <dgm:cxnLst>
    <dgm:cxn modelId="{91297092-1165-4524-9ABA-54138065DD3A}" type="presOf" srcId="{79AED641-FF3C-418E-BC2C-8F8E5C34B7E7}" destId="{54EDFE7A-F1BF-4328-8DC2-4D0DA6D184D1}" srcOrd="0" destOrd="0" presId="urn:microsoft.com/office/officeart/2005/8/layout/balance1"/>
    <dgm:cxn modelId="{931A407F-7B50-409A-BED2-E2E06EFF694A}" srcId="{FA3C0E02-068C-4CED-928F-10FC07D7321B}" destId="{79AED641-FF3C-418E-BC2C-8F8E5C34B7E7}" srcOrd="0" destOrd="0" parTransId="{E106EDC0-5F41-471A-AF71-607F659F40F0}" sibTransId="{47EC9EFA-467F-477C-95A7-EF8A7009854F}"/>
    <dgm:cxn modelId="{3386CD9F-B744-4BC7-8992-212104E5FCDC}" type="presOf" srcId="{2A3D03D5-2720-49D0-96A8-6000A953E6D0}" destId="{7DAA2238-D8CA-49CC-9ADB-7FFE013D90DB}" srcOrd="0" destOrd="0" presId="urn:microsoft.com/office/officeart/2005/8/layout/balance1"/>
    <dgm:cxn modelId="{3C030D9F-EE4E-4B7C-A1A7-4CE9295E56A7}" srcId="{79AED641-FF3C-418E-BC2C-8F8E5C34B7E7}" destId="{C53D5DB1-1104-4DFD-87AE-23C4C47DF57A}" srcOrd="1" destOrd="0" parTransId="{EA0EC64C-2ABE-42FC-A801-4F296B56D7F9}" sibTransId="{1370BBFE-96FD-4335-A0D9-509131F359A6}"/>
    <dgm:cxn modelId="{70744414-1BE5-4D58-A1F6-E821A11E7C80}" srcId="{2A3D03D5-2720-49D0-96A8-6000A953E6D0}" destId="{C7165FDD-BC96-4D75-9827-0593EFC524A6}" srcOrd="0" destOrd="0" parTransId="{2E0BF660-C263-4228-B9A7-180AE5E0F093}" sibTransId="{561982E8-0D6B-45CE-8708-7101449FF530}"/>
    <dgm:cxn modelId="{4D5264C9-A9B1-4B4B-B0A0-60B783A04EDE}" type="presOf" srcId="{FA3C0E02-068C-4CED-928F-10FC07D7321B}" destId="{11996E5C-6CC0-47DE-99A4-2C68D673AF0F}" srcOrd="0" destOrd="0" presId="urn:microsoft.com/office/officeart/2005/8/layout/balance1"/>
    <dgm:cxn modelId="{2837CF39-B9B1-4DE6-ABF5-6BA52DAFB037}" srcId="{FA3C0E02-068C-4CED-928F-10FC07D7321B}" destId="{2A3D03D5-2720-49D0-96A8-6000A953E6D0}" srcOrd="1" destOrd="0" parTransId="{AA29A4B3-E8CC-43FF-B82F-B9138A13A34D}" sibTransId="{D4755DC5-3EC9-48D2-A7A2-CFAC75CA9F67}"/>
    <dgm:cxn modelId="{15383C54-A9EE-4B78-A271-81D8EFA41988}" type="presOf" srcId="{1ECDB293-B8D3-4FD0-B364-5E99C6E881D5}" destId="{C19AE0C4-8B71-41B6-9EFB-8CF612D49FC9}" srcOrd="0" destOrd="0" presId="urn:microsoft.com/office/officeart/2005/8/layout/balance1"/>
    <dgm:cxn modelId="{E1E5F10A-94CF-4700-A3F6-15B3A45B05C0}" type="presOf" srcId="{801AEB53-BCA0-4F7A-9AA8-31205D02DF7D}" destId="{6F387F3A-F1AE-4084-ABBE-3A4B87976AFE}" srcOrd="0" destOrd="0" presId="urn:microsoft.com/office/officeart/2005/8/layout/balance1"/>
    <dgm:cxn modelId="{C57245F7-92F8-4E60-AB87-328F0E1153E6}" type="presOf" srcId="{C53D5DB1-1104-4DFD-87AE-23C4C47DF57A}" destId="{787BE942-F29B-44D2-903C-AE800E5EE403}" srcOrd="0" destOrd="0" presId="urn:microsoft.com/office/officeart/2005/8/layout/balance1"/>
    <dgm:cxn modelId="{55A53035-7E60-4043-991A-B953BED9C3F6}" srcId="{79AED641-FF3C-418E-BC2C-8F8E5C34B7E7}" destId="{801AEB53-BCA0-4F7A-9AA8-31205D02DF7D}" srcOrd="0" destOrd="0" parTransId="{7F2B7CB6-3C47-4C2A-A2C5-E73FF1BE7320}" sibTransId="{A7B58D0B-770A-4D58-8F68-E6532F924BA7}"/>
    <dgm:cxn modelId="{5859D9FA-285B-4FA5-846F-8528FA01FD1E}" srcId="{2A3D03D5-2720-49D0-96A8-6000A953E6D0}" destId="{1ECDB293-B8D3-4FD0-B364-5E99C6E881D5}" srcOrd="1" destOrd="0" parTransId="{06735ACE-1D74-4C34-809C-D2243E240956}" sibTransId="{D7E3689D-3C23-4A32-B46F-E39584ECC4F2}"/>
    <dgm:cxn modelId="{6ED5D917-9CF5-4DBD-91E1-FFD4CAD59878}" type="presOf" srcId="{C7165FDD-BC96-4D75-9827-0593EFC524A6}" destId="{EA7B8E0D-CD1D-4416-B4FF-0C8D009250C8}" srcOrd="0" destOrd="0" presId="urn:microsoft.com/office/officeart/2005/8/layout/balance1"/>
    <dgm:cxn modelId="{55201D56-CD94-4437-8001-B286E73C3FB5}" srcId="{79AED641-FF3C-418E-BC2C-8F8E5C34B7E7}" destId="{A8FE82B0-EE94-4985-97A9-21A0066AFEC0}" srcOrd="2" destOrd="0" parTransId="{1AE42F9F-90CD-4109-A682-D13B0CDC5E93}" sibTransId="{1B065D6E-D350-4603-A54F-8BFF14812EC8}"/>
    <dgm:cxn modelId="{D24C88E2-7D3A-4BC0-8885-FC75CD838DF7}" type="presOf" srcId="{A8FE82B0-EE94-4985-97A9-21A0066AFEC0}" destId="{B65D2E91-D040-4AD5-86E5-AAC48362C3CA}" srcOrd="0" destOrd="0" presId="urn:microsoft.com/office/officeart/2005/8/layout/balance1"/>
    <dgm:cxn modelId="{4E003839-1E82-4A71-9389-AC3F215E85FB}" type="presParOf" srcId="{11996E5C-6CC0-47DE-99A4-2C68D673AF0F}" destId="{7681C490-98C3-43A2-897E-B255EFF0FBCF}" srcOrd="0" destOrd="0" presId="urn:microsoft.com/office/officeart/2005/8/layout/balance1"/>
    <dgm:cxn modelId="{71540417-8C5A-4490-A5BA-729FE441D2C2}" type="presParOf" srcId="{11996E5C-6CC0-47DE-99A4-2C68D673AF0F}" destId="{C2B9063C-3CBD-48D9-B302-53FAB5B58DE9}" srcOrd="1" destOrd="0" presId="urn:microsoft.com/office/officeart/2005/8/layout/balance1"/>
    <dgm:cxn modelId="{84364CDF-B9D6-474D-8435-58284D7C3520}" type="presParOf" srcId="{C2B9063C-3CBD-48D9-B302-53FAB5B58DE9}" destId="{54EDFE7A-F1BF-4328-8DC2-4D0DA6D184D1}" srcOrd="0" destOrd="0" presId="urn:microsoft.com/office/officeart/2005/8/layout/balance1"/>
    <dgm:cxn modelId="{A3570199-0548-4473-8800-4F2968A66CC9}" type="presParOf" srcId="{C2B9063C-3CBD-48D9-B302-53FAB5B58DE9}" destId="{7DAA2238-D8CA-49CC-9ADB-7FFE013D90DB}" srcOrd="1" destOrd="0" presId="urn:microsoft.com/office/officeart/2005/8/layout/balance1"/>
    <dgm:cxn modelId="{22B92A5B-AA4B-4776-808F-BD506B57500E}" type="presParOf" srcId="{11996E5C-6CC0-47DE-99A4-2C68D673AF0F}" destId="{68B46B65-A350-4176-AD0A-36113C65DB0C}" srcOrd="2" destOrd="0" presId="urn:microsoft.com/office/officeart/2005/8/layout/balance1"/>
    <dgm:cxn modelId="{F9748BE6-3054-46FF-801C-DF789F418324}" type="presParOf" srcId="{68B46B65-A350-4176-AD0A-36113C65DB0C}" destId="{C4EB8008-AE52-433B-B188-00441463E931}" srcOrd="0" destOrd="0" presId="urn:microsoft.com/office/officeart/2005/8/layout/balance1"/>
    <dgm:cxn modelId="{4E3F7A86-C79C-48AA-B56B-42CE6A341279}" type="presParOf" srcId="{68B46B65-A350-4176-AD0A-36113C65DB0C}" destId="{206C56EE-DD59-4F09-B430-1F1A39AB4DDD}" srcOrd="1" destOrd="0" presId="urn:microsoft.com/office/officeart/2005/8/layout/balance1"/>
    <dgm:cxn modelId="{8098B1F7-E86A-469F-B3AD-9583ECAEB49A}" type="presParOf" srcId="{68B46B65-A350-4176-AD0A-36113C65DB0C}" destId="{9E034C9B-7AC8-4EA5-A8CA-6036B3FA86C6}" srcOrd="2" destOrd="0" presId="urn:microsoft.com/office/officeart/2005/8/layout/balance1"/>
    <dgm:cxn modelId="{266A4D4A-5820-418B-A84B-689E9DA565DF}" type="presParOf" srcId="{68B46B65-A350-4176-AD0A-36113C65DB0C}" destId="{6F387F3A-F1AE-4084-ABBE-3A4B87976AFE}" srcOrd="3" destOrd="0" presId="urn:microsoft.com/office/officeart/2005/8/layout/balance1"/>
    <dgm:cxn modelId="{3D10C8A4-2429-44BB-A69D-545EB823D511}" type="presParOf" srcId="{68B46B65-A350-4176-AD0A-36113C65DB0C}" destId="{787BE942-F29B-44D2-903C-AE800E5EE403}" srcOrd="4" destOrd="0" presId="urn:microsoft.com/office/officeart/2005/8/layout/balance1"/>
    <dgm:cxn modelId="{3B17287E-EB88-4DFF-8996-5D2FAD248D3A}" type="presParOf" srcId="{68B46B65-A350-4176-AD0A-36113C65DB0C}" destId="{B65D2E91-D040-4AD5-86E5-AAC48362C3CA}" srcOrd="5" destOrd="0" presId="urn:microsoft.com/office/officeart/2005/8/layout/balance1"/>
    <dgm:cxn modelId="{EA316FF0-6824-4574-A52C-54B67BA77510}" type="presParOf" srcId="{68B46B65-A350-4176-AD0A-36113C65DB0C}" destId="{EA7B8E0D-CD1D-4416-B4FF-0C8D009250C8}" srcOrd="6" destOrd="0" presId="urn:microsoft.com/office/officeart/2005/8/layout/balance1"/>
    <dgm:cxn modelId="{D7D19310-B1C8-441A-8E53-A39CF318D4B7}" type="presParOf" srcId="{68B46B65-A350-4176-AD0A-36113C65DB0C}" destId="{C19AE0C4-8B71-41B6-9EFB-8CF612D49FC9}" srcOrd="7"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endParaRPr lang="pt-BR" sz="28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1928" custLinFactNeighborY="-6888">
        <dgm:presLayoutVars>
          <dgm:bulletEnabled val="1"/>
        </dgm:presLayoutVars>
      </dgm:prSet>
      <dgm:spPr/>
      <dgm:t>
        <a:bodyPr/>
        <a:lstStyle/>
        <a:p>
          <a:endParaRPr lang="pt-BR"/>
        </a:p>
      </dgm:t>
    </dgm:pt>
  </dgm:ptLst>
  <dgm:cxnLst>
    <dgm:cxn modelId="{BD2B5769-C196-4055-9933-709FF2ECCEA9}"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43FEBB30-4DA4-4387-8BF8-635F7FA191F7}" type="presOf" srcId="{14B3184A-7040-4BAD-9EA3-B4F30D42F787}" destId="{AAAE7969-DEA6-4222-8858-A8C09ADE57E3}" srcOrd="0" destOrd="0" presId="urn:microsoft.com/office/officeart/2005/8/layout/rings+Icon"/>
    <dgm:cxn modelId="{4EEBAF8F-8FF2-45A3-AF4E-EF6EFE18DEC8}"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3</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54354" custLinFactNeighborY="16291">
        <dgm:presLayoutVars>
          <dgm:bulletEnabled val="1"/>
        </dgm:presLayoutVars>
      </dgm:prSet>
      <dgm:spPr/>
      <dgm:t>
        <a:bodyPr/>
        <a:lstStyle/>
        <a:p>
          <a:endParaRPr lang="pt-BR"/>
        </a:p>
      </dgm:t>
    </dgm:pt>
  </dgm:ptLst>
  <dgm:cxnLst>
    <dgm:cxn modelId="{E523F99A-D249-4C7E-A49C-85EE49F11256}" type="presOf" srcId="{54A72EC5-D033-40F5-865E-BE67A1D672D5}" destId="{BB459D28-08F8-4952-9D7F-FC576FBA3041}"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F1F8C1A9-8D7B-494A-A3AB-C49E6B83833C}" type="presOf" srcId="{E99CD694-EB3C-450A-BCEA-232836DF6048}" destId="{7895AC61-4160-47D4-BCD0-E9CE170DCD2E}" srcOrd="0" destOrd="0" presId="urn:microsoft.com/office/officeart/2005/8/layout/rings+Icon"/>
    <dgm:cxn modelId="{83B09628-BB9E-45C5-9D70-2301FAB6C399}"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endParaRPr lang="pt-BR" sz="28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1928" custLinFactNeighborY="-6888">
        <dgm:presLayoutVars>
          <dgm:bulletEnabled val="1"/>
        </dgm:presLayoutVars>
      </dgm:prSet>
      <dgm:spPr/>
      <dgm:t>
        <a:bodyPr/>
        <a:lstStyle/>
        <a:p>
          <a:endParaRPr lang="pt-BR"/>
        </a:p>
      </dgm:t>
    </dgm:pt>
  </dgm:ptLst>
  <dgm:cxnLst>
    <dgm:cxn modelId="{9F7AC5ED-01BF-41F3-8292-D9778E840997}" type="presOf" srcId="{A820324C-5520-4E24-83AD-DFD677F56A46}" destId="{40E1BE4C-CC91-40D6-AE20-ADD1F99A4501}" srcOrd="0" destOrd="0" presId="urn:microsoft.com/office/officeart/2005/8/layout/rings+Icon"/>
    <dgm:cxn modelId="{AD8888DB-4A58-4D39-820A-435276019887}"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40020F5F-4E16-4558-A6A5-975437E9F963}"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O meu </a:t>
          </a:r>
          <a:r>
            <a:rPr lang="pt-BR" sz="2400" b="1" dirty="0" smtClean="0"/>
            <a:t>Custo Total</a:t>
          </a:r>
          <a:r>
            <a:rPr lang="pt-BR" sz="2400" dirty="0" smtClean="0"/>
            <a:t> é a soma dos meus gastos. </a:t>
          </a:r>
        </a:p>
        <a:p>
          <a:pPr rtl="0"/>
          <a:r>
            <a:rPr lang="pt-BR" sz="2400" dirty="0" smtClean="0"/>
            <a:t>É só somar as minhas notas fiscais</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6D4E788C-32F1-4C06-9753-090C1CF35B4B}" type="presOf" srcId="{A820324C-5520-4E24-83AD-DFD677F56A46}" destId="{40E1BE4C-CC91-40D6-AE20-ADD1F99A4501}" srcOrd="0" destOrd="0" presId="urn:microsoft.com/office/officeart/2005/8/layout/rings+Icon"/>
    <dgm:cxn modelId="{9A651C7C-2556-48A9-B9EC-03A0FF348EE2}"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E8DD7DCB-151D-442A-827D-26ED7ABC0018}"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4</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54354" custLinFactNeighborY="9023">
        <dgm:presLayoutVars>
          <dgm:bulletEnabled val="1"/>
        </dgm:presLayoutVars>
      </dgm:prSet>
      <dgm:spPr/>
      <dgm:t>
        <a:bodyPr/>
        <a:lstStyle/>
        <a:p>
          <a:endParaRPr lang="pt-BR"/>
        </a:p>
      </dgm:t>
    </dgm:pt>
  </dgm:ptLst>
  <dgm:cxnLst>
    <dgm:cxn modelId="{867D5D85-C750-4AC0-8708-5440D965777F}"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4CFE0EED-8CBE-46CC-B59A-126563C24221}" type="presOf" srcId="{54A72EC5-D033-40F5-865E-BE67A1D672D5}" destId="{BB459D28-08F8-4952-9D7F-FC576FBA3041}" srcOrd="0" destOrd="0" presId="urn:microsoft.com/office/officeart/2005/8/layout/rings+Icon"/>
    <dgm:cxn modelId="{4996917D-9617-48E5-95BB-8B6DDCA2A361}"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Telefone é gasto pessoal</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3C9E9FBC-EF94-4435-8316-72D39AA0F2EE}" type="presOf" srcId="{A820324C-5520-4E24-83AD-DFD677F56A46}" destId="{40E1BE4C-CC91-40D6-AE20-ADD1F99A4501}" srcOrd="0" destOrd="0" presId="urn:microsoft.com/office/officeart/2005/8/layout/rings+Icon"/>
    <dgm:cxn modelId="{AF601AE8-879F-482C-97E5-68EDC596E17F}"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E61ED26D-CBF3-4DF3-83AB-3650633FB51B}"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5</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54354" custLinFactNeighborY="7268">
        <dgm:presLayoutVars>
          <dgm:bulletEnabled val="1"/>
        </dgm:presLayoutVars>
      </dgm:prSet>
      <dgm:spPr/>
      <dgm:t>
        <a:bodyPr/>
        <a:lstStyle/>
        <a:p>
          <a:endParaRPr lang="pt-BR"/>
        </a:p>
      </dgm:t>
    </dgm:pt>
  </dgm:ptLst>
  <dgm:cxnLst>
    <dgm:cxn modelId="{3C0AD077-A3DA-4016-BB57-4C7E0B3FD9B3}" srcId="{E99CD694-EB3C-450A-BCEA-232836DF6048}" destId="{54A72EC5-D033-40F5-865E-BE67A1D672D5}" srcOrd="0" destOrd="0" parTransId="{7C72D5AF-3020-4FDF-BB07-C61A33A81E9C}" sibTransId="{7A5B5556-A280-4429-8F4F-60168480233D}"/>
    <dgm:cxn modelId="{A64CDFF1-EF0B-45F5-8A01-5E5E671900DC}" type="presOf" srcId="{54A72EC5-D033-40F5-865E-BE67A1D672D5}" destId="{BB459D28-08F8-4952-9D7F-FC576FBA3041}" srcOrd="0" destOrd="0" presId="urn:microsoft.com/office/officeart/2005/8/layout/rings+Icon"/>
    <dgm:cxn modelId="{78FE29BA-79B4-423A-B6A1-38D9D9A341AD}" type="presOf" srcId="{E99CD694-EB3C-450A-BCEA-232836DF6048}" destId="{7895AC61-4160-47D4-BCD0-E9CE170DCD2E}" srcOrd="0" destOrd="0" presId="urn:microsoft.com/office/officeart/2005/8/layout/rings+Icon"/>
    <dgm:cxn modelId="{8F301206-59F0-4E82-90D2-BB1B5FABEEAE}"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Não considero juros no cálculo porque o dinheiro é meu</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42450ED8-77E0-48C4-81A2-2F6A6A2F86D9}" type="presOf" srcId="{14B3184A-7040-4BAD-9EA3-B4F30D42F787}" destId="{AAAE7969-DEA6-4222-8858-A8C09ADE57E3}" srcOrd="0" destOrd="0" presId="urn:microsoft.com/office/officeart/2005/8/layout/rings+Icon"/>
    <dgm:cxn modelId="{F5B390E5-C58C-4573-8219-B5CFB3501C32}"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0C24F023-CBE7-4910-8C05-BE9333456846}"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6</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81758">
        <dgm:presLayoutVars>
          <dgm:bulletEnabled val="1"/>
        </dgm:presLayoutVars>
      </dgm:prSet>
      <dgm:spPr/>
      <dgm:t>
        <a:bodyPr/>
        <a:lstStyle/>
        <a:p>
          <a:endParaRPr lang="pt-BR"/>
        </a:p>
      </dgm:t>
    </dgm:pt>
  </dgm:ptLst>
  <dgm:cxnLst>
    <dgm:cxn modelId="{7AF46276-1D56-4E0C-AD07-31F94A03D9AD}"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A1E7CD49-0809-4E4A-AC0A-D872D5F85B8D}" type="presOf" srcId="{54A72EC5-D033-40F5-865E-BE67A1D672D5}" destId="{BB459D28-08F8-4952-9D7F-FC576FBA3041}" srcOrd="0" destOrd="0" presId="urn:microsoft.com/office/officeart/2005/8/layout/rings+Icon"/>
    <dgm:cxn modelId="{907863E7-EF4D-4D97-998E-46477C6C10D5}"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Não deprecio meu maquinário porque uso pouco</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E9176BD3-10A4-4844-9C91-12B7B029991E}" type="presOf" srcId="{A820324C-5520-4E24-83AD-DFD677F56A46}" destId="{40E1BE4C-CC91-40D6-AE20-ADD1F99A4501}" srcOrd="0" destOrd="0" presId="urn:microsoft.com/office/officeart/2005/8/layout/rings+Icon"/>
    <dgm:cxn modelId="{B14B0369-0F95-46A3-BA45-B44251B36449}"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17E411FF-5AF1-47FE-8585-6FBA1F45BDC3}"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3200" dirty="0" smtClean="0"/>
            <a:t>“Se eu calcular todos os custos, desisto da roça”</a:t>
          </a:r>
          <a:endParaRPr lang="pt-BR" sz="32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925" custLinFactNeighborY="-1139">
        <dgm:presLayoutVars>
          <dgm:bulletEnabled val="1"/>
        </dgm:presLayoutVars>
      </dgm:prSet>
      <dgm:spPr/>
      <dgm:t>
        <a:bodyPr/>
        <a:lstStyle/>
        <a:p>
          <a:endParaRPr lang="pt-BR"/>
        </a:p>
      </dgm:t>
    </dgm:pt>
  </dgm:ptLst>
  <dgm:cxnLst>
    <dgm:cxn modelId="{5F674BDB-5BDA-4CAF-87E2-4B09FAC0CAF4}"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CFA21030-F5D2-4555-A103-DAF9C50AD7DD}" type="presOf" srcId="{A820324C-5520-4E24-83AD-DFD677F56A46}" destId="{40E1BE4C-CC91-40D6-AE20-ADD1F99A4501}" srcOrd="0" destOrd="0" presId="urn:microsoft.com/office/officeart/2005/8/layout/rings+Icon"/>
    <dgm:cxn modelId="{274740D2-02DE-4EC9-A25B-6BD29BFBA215}"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7</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31448" custLinFactNeighborY="21804">
        <dgm:presLayoutVars>
          <dgm:bulletEnabled val="1"/>
        </dgm:presLayoutVars>
      </dgm:prSet>
      <dgm:spPr/>
      <dgm:t>
        <a:bodyPr/>
        <a:lstStyle/>
        <a:p>
          <a:endParaRPr lang="pt-BR"/>
        </a:p>
      </dgm:t>
    </dgm:pt>
  </dgm:ptLst>
  <dgm:cxnLst>
    <dgm:cxn modelId="{59F226CF-E9FC-48C7-A801-26FFDA5FD34A}"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3DD4C650-48F9-459E-BD35-E9D9B753A0BE}" type="presOf" srcId="{54A72EC5-D033-40F5-865E-BE67A1D672D5}" destId="{BB459D28-08F8-4952-9D7F-FC576FBA3041}" srcOrd="0" destOrd="0" presId="urn:microsoft.com/office/officeart/2005/8/layout/rings+Icon"/>
    <dgm:cxn modelId="{A6CB3550-AC1D-4E79-82C7-DFD6B7392F9A}"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Não contabilizo a terra no meu custo porque ela é minha</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BCD32ABC-7513-4402-BC0B-CCE4750073E7}" type="presOf" srcId="{14B3184A-7040-4BAD-9EA3-B4F30D42F787}" destId="{AAAE7969-DEA6-4222-8858-A8C09ADE57E3}" srcOrd="0" destOrd="0" presId="urn:microsoft.com/office/officeart/2005/8/layout/rings+Icon"/>
    <dgm:cxn modelId="{F46B7127-D3AF-42C9-91C4-7546AE2731E4}"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48257906-3891-4CD4-B196-54113E4C938E}"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8</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81758">
        <dgm:presLayoutVars>
          <dgm:bulletEnabled val="1"/>
        </dgm:presLayoutVars>
      </dgm:prSet>
      <dgm:spPr/>
      <dgm:t>
        <a:bodyPr/>
        <a:lstStyle/>
        <a:p>
          <a:endParaRPr lang="pt-BR"/>
        </a:p>
      </dgm:t>
    </dgm:pt>
  </dgm:ptLst>
  <dgm:cxnLst>
    <dgm:cxn modelId="{990FEC5B-F09E-4061-8F9B-24260B1CAF49}"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03267F30-1B0F-4738-A997-CDB9E9358CFB}" type="presOf" srcId="{54A72EC5-D033-40F5-865E-BE67A1D672D5}" destId="{BB459D28-08F8-4952-9D7F-FC576FBA3041}" srcOrd="0" destOrd="0" presId="urn:microsoft.com/office/officeart/2005/8/layout/rings+Icon"/>
    <dgm:cxn modelId="{432814AB-9C10-448F-8E2E-51672DF30477}"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O lucro da  minha empresa é o que sobrou no caixa</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35520E2A-22CD-4B6A-9D73-E59BA451B9EC}" type="presOf" srcId="{A820324C-5520-4E24-83AD-DFD677F56A46}" destId="{40E1BE4C-CC91-40D6-AE20-ADD1F99A4501}" srcOrd="0" destOrd="0" presId="urn:microsoft.com/office/officeart/2005/8/layout/rings+Icon"/>
    <dgm:cxn modelId="{19196DA4-8015-4AB8-94AC-D7351A7468FE}"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BE03F628-B1B0-4FEB-805B-448477EE4189}"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6</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81758">
        <dgm:presLayoutVars>
          <dgm:bulletEnabled val="1"/>
        </dgm:presLayoutVars>
      </dgm:prSet>
      <dgm:spPr/>
      <dgm:t>
        <a:bodyPr/>
        <a:lstStyle/>
        <a:p>
          <a:endParaRPr lang="pt-BR"/>
        </a:p>
      </dgm:t>
    </dgm:pt>
  </dgm:ptLst>
  <dgm:cxnLst>
    <dgm:cxn modelId="{3C0AD077-A3DA-4016-BB57-4C7E0B3FD9B3}" srcId="{E99CD694-EB3C-450A-BCEA-232836DF6048}" destId="{54A72EC5-D033-40F5-865E-BE67A1D672D5}" srcOrd="0" destOrd="0" parTransId="{7C72D5AF-3020-4FDF-BB07-C61A33A81E9C}" sibTransId="{7A5B5556-A280-4429-8F4F-60168480233D}"/>
    <dgm:cxn modelId="{62FBF68C-8295-4848-94A3-C6BAE902E2B1}" type="presOf" srcId="{54A72EC5-D033-40F5-865E-BE67A1D672D5}" destId="{BB459D28-08F8-4952-9D7F-FC576FBA3041}" srcOrd="0" destOrd="0" presId="urn:microsoft.com/office/officeart/2005/8/layout/rings+Icon"/>
    <dgm:cxn modelId="{7AEBCEC7-6523-4761-883E-9FD4290AE8DE}" type="presOf" srcId="{E99CD694-EB3C-450A-BCEA-232836DF6048}" destId="{7895AC61-4160-47D4-BCD0-E9CE170DCD2E}" srcOrd="0" destOrd="0" presId="urn:microsoft.com/office/officeart/2005/8/layout/rings+Icon"/>
    <dgm:cxn modelId="{75C6A53B-A131-41B3-A820-2A476DF0D154}"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b="1" dirty="0" smtClean="0">
              <a:effectLst>
                <a:outerShdw blurRad="38100" dist="38100" dir="2700000" algn="tl">
                  <a:srgbClr val="000000">
                    <a:alpha val="43137"/>
                  </a:srgbClr>
                </a:outerShdw>
              </a:effectLst>
            </a:rPr>
            <a:t>Não deprecio meu maquinário porque uso pouco</a:t>
          </a:r>
          <a:endParaRPr lang="pt-BR" sz="2400" b="1" dirty="0">
            <a:effectLst>
              <a:outerShdw blurRad="38100" dist="38100" dir="2700000" algn="tl">
                <a:srgbClr val="000000">
                  <a:alpha val="43137"/>
                </a:srgbClr>
              </a:outerShdw>
            </a:effectLst>
          </a:endParaRPr>
        </a:p>
      </dgm:t>
    </dgm:pt>
    <dgm:pt modelId="{FDD32698-F6F6-4612-A70F-92B4FE046634}" type="parTrans" cxnId="{30424B7F-1EBA-4984-9B2B-F9ACA7B61490}">
      <dgm:prSet/>
      <dgm:spPr/>
      <dgm:t>
        <a:bodyPr/>
        <a:lstStyle/>
        <a:p>
          <a:endParaRPr lang="pt-BR" sz="2000" b="1">
            <a:effectLst>
              <a:outerShdw blurRad="38100" dist="38100" dir="2700000" algn="tl">
                <a:srgbClr val="000000">
                  <a:alpha val="43137"/>
                </a:srgbClr>
              </a:outerShdw>
            </a:effectLst>
          </a:endParaRPr>
        </a:p>
      </dgm:t>
    </dgm:pt>
    <dgm:pt modelId="{8D61A03D-7B33-4A5F-B6F4-7E32AB3B52E0}" type="sibTrans" cxnId="{30424B7F-1EBA-4984-9B2B-F9ACA7B61490}">
      <dgm:prSet/>
      <dgm:spPr/>
      <dgm:t>
        <a:bodyPr/>
        <a:lstStyle/>
        <a:p>
          <a:endParaRPr lang="pt-BR" sz="2000" b="1">
            <a:effectLst>
              <a:outerShdw blurRad="38100" dist="38100" dir="2700000" algn="tl">
                <a:srgbClr val="000000">
                  <a:alpha val="43137"/>
                </a:srgbClr>
              </a:outerShdw>
            </a:effectLst>
          </a:endParaRPr>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FF3F1424-1436-48F2-BDAB-E37B0B2A0269}" type="presOf" srcId="{14B3184A-7040-4BAD-9EA3-B4F30D42F787}" destId="{AAAE7969-DEA6-4222-8858-A8C09ADE57E3}" srcOrd="0" destOrd="0" presId="urn:microsoft.com/office/officeart/2005/8/layout/rings+Icon"/>
    <dgm:cxn modelId="{D54072E4-1A2A-47AB-961E-7EE7631826AE}"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C41FB4B6-3E47-4855-A614-66ACE30DA251}"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4</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41509">
        <dgm:presLayoutVars>
          <dgm:bulletEnabled val="1"/>
        </dgm:presLayoutVars>
      </dgm:prSet>
      <dgm:spPr/>
      <dgm:t>
        <a:bodyPr/>
        <a:lstStyle/>
        <a:p>
          <a:endParaRPr lang="pt-BR"/>
        </a:p>
      </dgm:t>
    </dgm:pt>
  </dgm:ptLst>
  <dgm:cxnLst>
    <dgm:cxn modelId="{C23ADDC0-6DD8-4AB8-BDDE-FA6CA8942BC8}"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A99FD07D-65E9-4E27-8FB3-B1BEC0546D03}" type="presOf" srcId="{54A72EC5-D033-40F5-865E-BE67A1D672D5}" destId="{BB459D28-08F8-4952-9D7F-FC576FBA3041}" srcOrd="0" destOrd="0" presId="urn:microsoft.com/office/officeart/2005/8/layout/rings+Icon"/>
    <dgm:cxn modelId="{824C65A1-257D-43D2-B8CD-3E9AF844B7D7}"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Telefone é gasto pessoal</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1C946FC9-F90E-4999-85E1-38EDDE150FFC}" type="presOf" srcId="{A820324C-5520-4E24-83AD-DFD677F56A46}" destId="{40E1BE4C-CC91-40D6-AE20-ADD1F99A4501}" srcOrd="0" destOrd="0" presId="urn:microsoft.com/office/officeart/2005/8/layout/rings+Icon"/>
    <dgm:cxn modelId="{59B590C9-2C3B-4ACA-9F94-D0E543C38A75}"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4779DF03-D9E3-495B-8077-4D22E2A36EC6}"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7</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81758">
        <dgm:presLayoutVars>
          <dgm:bulletEnabled val="1"/>
        </dgm:presLayoutVars>
      </dgm:prSet>
      <dgm:spPr/>
      <dgm:t>
        <a:bodyPr/>
        <a:lstStyle/>
        <a:p>
          <a:endParaRPr lang="pt-BR"/>
        </a:p>
      </dgm:t>
    </dgm:pt>
  </dgm:ptLst>
  <dgm:cxnLst>
    <dgm:cxn modelId="{142A6596-5775-40AB-8193-8435A77EC314}"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4454F791-4F2C-4C81-AA6C-052E97877CA6}" type="presOf" srcId="{54A72EC5-D033-40F5-865E-BE67A1D672D5}" destId="{BB459D28-08F8-4952-9D7F-FC576FBA3041}" srcOrd="0" destOrd="0" presId="urn:microsoft.com/office/officeart/2005/8/layout/rings+Icon"/>
    <dgm:cxn modelId="{8B6282AA-22F4-416A-9C97-8265DD721A9C}"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Não contabilizo a terra no meu custo porque ela é minha</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30424B7F-1EBA-4984-9B2B-F9ACA7B61490}" srcId="{14B3184A-7040-4BAD-9EA3-B4F30D42F787}" destId="{A820324C-5520-4E24-83AD-DFD677F56A46}" srcOrd="0" destOrd="0" parTransId="{FDD32698-F6F6-4612-A70F-92B4FE046634}" sibTransId="{8D61A03D-7B33-4A5F-B6F4-7E32AB3B52E0}"/>
    <dgm:cxn modelId="{C9644A1D-04D8-4D76-86C6-05EE013E79BE}" type="presOf" srcId="{A820324C-5520-4E24-83AD-DFD677F56A46}" destId="{40E1BE4C-CC91-40D6-AE20-ADD1F99A4501}" srcOrd="0" destOrd="0" presId="urn:microsoft.com/office/officeart/2005/8/layout/rings+Icon"/>
    <dgm:cxn modelId="{59C5CFC8-5A06-4936-AA58-6FEBDFE0084B}" type="presOf" srcId="{14B3184A-7040-4BAD-9EA3-B4F30D42F787}" destId="{AAAE7969-DEA6-4222-8858-A8C09ADE57E3}" srcOrd="0" destOrd="0" presId="urn:microsoft.com/office/officeart/2005/8/layout/rings+Icon"/>
    <dgm:cxn modelId="{C26F144D-BF86-472E-B132-6DF1088E19A8}"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800" dirty="0" smtClean="0"/>
            <a:t>“Se eu calcular todos os custos, desisto da roça”</a:t>
          </a:r>
          <a:endParaRPr lang="pt-BR" sz="28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1928" custLinFactNeighborY="-6888">
        <dgm:presLayoutVars>
          <dgm:bulletEnabled val="1"/>
        </dgm:presLayoutVars>
      </dgm:prSet>
      <dgm:spPr/>
      <dgm:t>
        <a:bodyPr/>
        <a:lstStyle/>
        <a:p>
          <a:endParaRPr lang="pt-BR"/>
        </a:p>
      </dgm:t>
    </dgm:pt>
  </dgm:ptLst>
  <dgm:cxnLst>
    <dgm:cxn modelId="{1D80BB1F-63FA-4955-92BF-894190A0F2DD}" type="presOf" srcId="{A820324C-5520-4E24-83AD-DFD677F56A46}" destId="{40E1BE4C-CC91-40D6-AE20-ADD1F99A4501}" srcOrd="0" destOrd="0" presId="urn:microsoft.com/office/officeart/2005/8/layout/rings+Icon"/>
    <dgm:cxn modelId="{2D96AE96-42D9-490E-B9F2-725EDA4F67B4}"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419E6533-8C60-45F8-BA73-86349B64C293}"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5E69A93-2248-437C-99DE-4736848C9D7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pt-BR"/>
        </a:p>
      </dgm:t>
    </dgm:pt>
    <dgm:pt modelId="{6FA1769C-017E-4DC6-A994-33D5470DB11A}">
      <dgm:prSet/>
      <dgm:spPr>
        <a:solidFill>
          <a:srgbClr val="00B050"/>
        </a:solidFill>
      </dgm:spPr>
      <dgm:t>
        <a:bodyPr/>
        <a:lstStyle/>
        <a:p>
          <a:pPr rtl="0"/>
          <a:r>
            <a:rPr lang="pt-BR" smtClean="0"/>
            <a:t>CUSTO DE OPORTUNIDADE</a:t>
          </a:r>
          <a:endParaRPr lang="pt-BR"/>
        </a:p>
      </dgm:t>
    </dgm:pt>
    <dgm:pt modelId="{6240A7D0-77C4-4FDA-B731-04014153288C}" type="parTrans" cxnId="{E868D71C-A471-4481-A964-EFBA96E9CFFB}">
      <dgm:prSet/>
      <dgm:spPr/>
      <dgm:t>
        <a:bodyPr/>
        <a:lstStyle/>
        <a:p>
          <a:endParaRPr lang="pt-BR"/>
        </a:p>
      </dgm:t>
    </dgm:pt>
    <dgm:pt modelId="{76E038DE-C113-4CBE-A13C-A3B999CE3310}" type="sibTrans" cxnId="{E868D71C-A471-4481-A964-EFBA96E9CFFB}">
      <dgm:prSet/>
      <dgm:spPr/>
      <dgm:t>
        <a:bodyPr/>
        <a:lstStyle/>
        <a:p>
          <a:endParaRPr lang="pt-BR"/>
        </a:p>
      </dgm:t>
    </dgm:pt>
    <dgm:pt modelId="{29D986A1-E086-4C4C-835E-23765657B10F}" type="pres">
      <dgm:prSet presAssocID="{05E69A93-2248-437C-99DE-4736848C9D7E}" presName="linear" presStyleCnt="0">
        <dgm:presLayoutVars>
          <dgm:animLvl val="lvl"/>
          <dgm:resizeHandles val="exact"/>
        </dgm:presLayoutVars>
      </dgm:prSet>
      <dgm:spPr/>
      <dgm:t>
        <a:bodyPr/>
        <a:lstStyle/>
        <a:p>
          <a:endParaRPr lang="pt-BR"/>
        </a:p>
      </dgm:t>
    </dgm:pt>
    <dgm:pt modelId="{7A75E4B5-E5B3-4AE4-B7D5-BA95AF52FDF5}" type="pres">
      <dgm:prSet presAssocID="{6FA1769C-017E-4DC6-A994-33D5470DB11A}" presName="parentText" presStyleLbl="node1" presStyleIdx="0" presStyleCnt="1">
        <dgm:presLayoutVars>
          <dgm:chMax val="0"/>
          <dgm:bulletEnabled val="1"/>
        </dgm:presLayoutVars>
      </dgm:prSet>
      <dgm:spPr/>
      <dgm:t>
        <a:bodyPr/>
        <a:lstStyle/>
        <a:p>
          <a:endParaRPr lang="pt-BR"/>
        </a:p>
      </dgm:t>
    </dgm:pt>
  </dgm:ptLst>
  <dgm:cxnLst>
    <dgm:cxn modelId="{24DF0E01-E16E-49FA-85AF-00F9573DB57C}" type="presOf" srcId="{6FA1769C-017E-4DC6-A994-33D5470DB11A}" destId="{7A75E4B5-E5B3-4AE4-B7D5-BA95AF52FDF5}" srcOrd="0" destOrd="0" presId="urn:microsoft.com/office/officeart/2005/8/layout/vList2"/>
    <dgm:cxn modelId="{94159716-0485-424E-AB85-B096C6024168}" type="presOf" srcId="{05E69A93-2248-437C-99DE-4736848C9D7E}" destId="{29D986A1-E086-4C4C-835E-23765657B10F}" srcOrd="0" destOrd="0" presId="urn:microsoft.com/office/officeart/2005/8/layout/vList2"/>
    <dgm:cxn modelId="{E868D71C-A471-4481-A964-EFBA96E9CFFB}" srcId="{05E69A93-2248-437C-99DE-4736848C9D7E}" destId="{6FA1769C-017E-4DC6-A994-33D5470DB11A}" srcOrd="0" destOrd="0" parTransId="{6240A7D0-77C4-4FDA-B731-04014153288C}" sibTransId="{76E038DE-C113-4CBE-A13C-A3B999CE3310}"/>
    <dgm:cxn modelId="{9D0FE144-AC23-472D-84BD-F17D77323768}" type="presParOf" srcId="{29D986A1-E086-4C4C-835E-23765657B10F}" destId="{7A75E4B5-E5B3-4AE4-B7D5-BA95AF52FDF5}" srcOrd="0" destOrd="0" presId="urn:microsoft.com/office/officeart/2005/8/layout/v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3080DC1-AE25-49BD-A833-1A520F2AF04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pt-BR"/>
        </a:p>
      </dgm:t>
    </dgm:pt>
    <dgm:pt modelId="{6AB08E06-DFEE-4422-AB32-D0F10C856661}">
      <dgm:prSet/>
      <dgm:spPr>
        <a:solidFill>
          <a:srgbClr val="00B050"/>
        </a:solidFill>
      </dgm:spPr>
      <dgm:t>
        <a:bodyPr/>
        <a:lstStyle/>
        <a:p>
          <a:pPr rtl="0"/>
          <a:r>
            <a:rPr lang="pt-BR" dirty="0" smtClean="0"/>
            <a:t>CUSTO ADMINISTRATIVO</a:t>
          </a:r>
          <a:endParaRPr lang="pt-BR" dirty="0"/>
        </a:p>
      </dgm:t>
    </dgm:pt>
    <dgm:pt modelId="{1C210AB5-8F56-465C-802E-3A26FBB4632E}" type="parTrans" cxnId="{39DAA697-59E6-4CA8-A604-9DE6BD964566}">
      <dgm:prSet/>
      <dgm:spPr/>
      <dgm:t>
        <a:bodyPr/>
        <a:lstStyle/>
        <a:p>
          <a:endParaRPr lang="pt-BR"/>
        </a:p>
      </dgm:t>
    </dgm:pt>
    <dgm:pt modelId="{406A40CB-24C9-400B-8140-78A1C581E068}" type="sibTrans" cxnId="{39DAA697-59E6-4CA8-A604-9DE6BD964566}">
      <dgm:prSet/>
      <dgm:spPr/>
      <dgm:t>
        <a:bodyPr/>
        <a:lstStyle/>
        <a:p>
          <a:endParaRPr lang="pt-BR"/>
        </a:p>
      </dgm:t>
    </dgm:pt>
    <dgm:pt modelId="{6073945F-2207-4CA1-8645-6F0D25BC4260}" type="pres">
      <dgm:prSet presAssocID="{73080DC1-AE25-49BD-A833-1A520F2AF04B}" presName="linear" presStyleCnt="0">
        <dgm:presLayoutVars>
          <dgm:animLvl val="lvl"/>
          <dgm:resizeHandles val="exact"/>
        </dgm:presLayoutVars>
      </dgm:prSet>
      <dgm:spPr/>
      <dgm:t>
        <a:bodyPr/>
        <a:lstStyle/>
        <a:p>
          <a:endParaRPr lang="pt-BR"/>
        </a:p>
      </dgm:t>
    </dgm:pt>
    <dgm:pt modelId="{4C668667-D3E0-4EF5-8016-DCEB9689882C}" type="pres">
      <dgm:prSet presAssocID="{6AB08E06-DFEE-4422-AB32-D0F10C856661}" presName="parentText" presStyleLbl="node1" presStyleIdx="0" presStyleCnt="1">
        <dgm:presLayoutVars>
          <dgm:chMax val="0"/>
          <dgm:bulletEnabled val="1"/>
        </dgm:presLayoutVars>
      </dgm:prSet>
      <dgm:spPr/>
      <dgm:t>
        <a:bodyPr/>
        <a:lstStyle/>
        <a:p>
          <a:endParaRPr lang="pt-BR"/>
        </a:p>
      </dgm:t>
    </dgm:pt>
  </dgm:ptLst>
  <dgm:cxnLst>
    <dgm:cxn modelId="{28E32D23-C819-4462-B5CE-5F928DF62104}" type="presOf" srcId="{73080DC1-AE25-49BD-A833-1A520F2AF04B}" destId="{6073945F-2207-4CA1-8645-6F0D25BC4260}" srcOrd="0" destOrd="0" presId="urn:microsoft.com/office/officeart/2005/8/layout/vList2"/>
    <dgm:cxn modelId="{39DAA697-59E6-4CA8-A604-9DE6BD964566}" srcId="{73080DC1-AE25-49BD-A833-1A520F2AF04B}" destId="{6AB08E06-DFEE-4422-AB32-D0F10C856661}" srcOrd="0" destOrd="0" parTransId="{1C210AB5-8F56-465C-802E-3A26FBB4632E}" sibTransId="{406A40CB-24C9-400B-8140-78A1C581E068}"/>
    <dgm:cxn modelId="{E399967E-BFF7-4CD6-8350-A2CE7A66A3B8}" type="presOf" srcId="{6AB08E06-DFEE-4422-AB32-D0F10C856661}" destId="{4C668667-D3E0-4EF5-8016-DCEB9689882C}" srcOrd="0" destOrd="0" presId="urn:microsoft.com/office/officeart/2005/8/layout/vList2"/>
    <dgm:cxn modelId="{E7FF8B48-2026-4D29-B713-0E4A3C44DA40}" type="presParOf" srcId="{6073945F-2207-4CA1-8645-6F0D25BC4260}" destId="{4C668667-D3E0-4EF5-8016-DCEB9689882C}" srcOrd="0" destOrd="0" presId="urn:microsoft.com/office/officeart/2005/8/layout/vList2"/>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78B3D9A-7536-45EF-B526-2CB228403D1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pt-BR"/>
        </a:p>
      </dgm:t>
    </dgm:pt>
    <dgm:pt modelId="{36E4D121-CE26-4A1C-BDF2-B481A2AD8AB5}">
      <dgm:prSet/>
      <dgm:spPr>
        <a:solidFill>
          <a:srgbClr val="00B050"/>
        </a:solidFill>
      </dgm:spPr>
      <dgm:t>
        <a:bodyPr/>
        <a:lstStyle/>
        <a:p>
          <a:pPr rtl="0"/>
          <a:r>
            <a:rPr lang="pt-BR" smtClean="0"/>
            <a:t>DEPRECIAÇÃO</a:t>
          </a:r>
          <a:endParaRPr lang="pt-BR"/>
        </a:p>
      </dgm:t>
    </dgm:pt>
    <dgm:pt modelId="{0CF1C696-9BE4-47A6-BFFE-5F7311EF5142}" type="parTrans" cxnId="{C8E62F0A-05AD-473F-A840-28B2D2A05790}">
      <dgm:prSet/>
      <dgm:spPr/>
      <dgm:t>
        <a:bodyPr/>
        <a:lstStyle/>
        <a:p>
          <a:endParaRPr lang="pt-BR"/>
        </a:p>
      </dgm:t>
    </dgm:pt>
    <dgm:pt modelId="{CCB07318-C67D-4F2B-81B6-7A57300C1D79}" type="sibTrans" cxnId="{C8E62F0A-05AD-473F-A840-28B2D2A05790}">
      <dgm:prSet/>
      <dgm:spPr/>
      <dgm:t>
        <a:bodyPr/>
        <a:lstStyle/>
        <a:p>
          <a:endParaRPr lang="pt-BR"/>
        </a:p>
      </dgm:t>
    </dgm:pt>
    <dgm:pt modelId="{6DF6901E-3A4D-499E-8301-DF366222832D}" type="pres">
      <dgm:prSet presAssocID="{C78B3D9A-7536-45EF-B526-2CB228403D1D}" presName="linear" presStyleCnt="0">
        <dgm:presLayoutVars>
          <dgm:animLvl val="lvl"/>
          <dgm:resizeHandles val="exact"/>
        </dgm:presLayoutVars>
      </dgm:prSet>
      <dgm:spPr/>
      <dgm:t>
        <a:bodyPr/>
        <a:lstStyle/>
        <a:p>
          <a:endParaRPr lang="pt-BR"/>
        </a:p>
      </dgm:t>
    </dgm:pt>
    <dgm:pt modelId="{FC5B694F-79FC-42C6-9B51-446BBFF250E4}" type="pres">
      <dgm:prSet presAssocID="{36E4D121-CE26-4A1C-BDF2-B481A2AD8AB5}" presName="parentText" presStyleLbl="node1" presStyleIdx="0" presStyleCnt="1">
        <dgm:presLayoutVars>
          <dgm:chMax val="0"/>
          <dgm:bulletEnabled val="1"/>
        </dgm:presLayoutVars>
      </dgm:prSet>
      <dgm:spPr/>
      <dgm:t>
        <a:bodyPr/>
        <a:lstStyle/>
        <a:p>
          <a:endParaRPr lang="pt-BR"/>
        </a:p>
      </dgm:t>
    </dgm:pt>
  </dgm:ptLst>
  <dgm:cxnLst>
    <dgm:cxn modelId="{5C4D2299-0940-459A-8EC5-E02F85293126}" type="presOf" srcId="{36E4D121-CE26-4A1C-BDF2-B481A2AD8AB5}" destId="{FC5B694F-79FC-42C6-9B51-446BBFF250E4}" srcOrd="0" destOrd="0" presId="urn:microsoft.com/office/officeart/2005/8/layout/vList2"/>
    <dgm:cxn modelId="{C8E62F0A-05AD-473F-A840-28B2D2A05790}" srcId="{C78B3D9A-7536-45EF-B526-2CB228403D1D}" destId="{36E4D121-CE26-4A1C-BDF2-B481A2AD8AB5}" srcOrd="0" destOrd="0" parTransId="{0CF1C696-9BE4-47A6-BFFE-5F7311EF5142}" sibTransId="{CCB07318-C67D-4F2B-81B6-7A57300C1D79}"/>
    <dgm:cxn modelId="{C0C19A79-FC39-4BFE-A356-1DB230805F86}" type="presOf" srcId="{C78B3D9A-7536-45EF-B526-2CB228403D1D}" destId="{6DF6901E-3A4D-499E-8301-DF366222832D}" srcOrd="0" destOrd="0" presId="urn:microsoft.com/office/officeart/2005/8/layout/vList2"/>
    <dgm:cxn modelId="{617AA535-25E6-46F1-8EC6-8C0D8874EC62}" type="presParOf" srcId="{6DF6901E-3A4D-499E-8301-DF366222832D}" destId="{FC5B694F-79FC-42C6-9B51-446BBFF250E4}" srcOrd="0" destOrd="0" presId="urn:microsoft.com/office/officeart/2005/8/layout/vList2"/>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b="1" dirty="0" smtClean="0">
              <a:effectLst>
                <a:outerShdw blurRad="38100" dist="38100" dir="2700000" algn="tl">
                  <a:srgbClr val="000000">
                    <a:alpha val="43137"/>
                  </a:srgbClr>
                </a:outerShdw>
              </a:effectLst>
            </a:rPr>
            <a:t>Não deprecio meu maquinário porque uso pouco</a:t>
          </a:r>
          <a:endParaRPr lang="pt-BR" sz="2400" b="1" dirty="0">
            <a:effectLst>
              <a:outerShdw blurRad="38100" dist="38100" dir="2700000" algn="tl">
                <a:srgbClr val="000000">
                  <a:alpha val="43137"/>
                </a:srgbClr>
              </a:outerShdw>
            </a:effectLst>
          </a:endParaRPr>
        </a:p>
      </dgm:t>
    </dgm:pt>
    <dgm:pt modelId="{FDD32698-F6F6-4612-A70F-92B4FE046634}" type="parTrans" cxnId="{30424B7F-1EBA-4984-9B2B-F9ACA7B61490}">
      <dgm:prSet/>
      <dgm:spPr/>
      <dgm:t>
        <a:bodyPr/>
        <a:lstStyle/>
        <a:p>
          <a:endParaRPr lang="pt-BR" sz="2000" b="1">
            <a:effectLst>
              <a:outerShdw blurRad="38100" dist="38100" dir="2700000" algn="tl">
                <a:srgbClr val="000000">
                  <a:alpha val="43137"/>
                </a:srgbClr>
              </a:outerShdw>
            </a:effectLst>
          </a:endParaRPr>
        </a:p>
      </dgm:t>
    </dgm:pt>
    <dgm:pt modelId="{8D61A03D-7B33-4A5F-B6F4-7E32AB3B52E0}" type="sibTrans" cxnId="{30424B7F-1EBA-4984-9B2B-F9ACA7B61490}">
      <dgm:prSet/>
      <dgm:spPr/>
      <dgm:t>
        <a:bodyPr/>
        <a:lstStyle/>
        <a:p>
          <a:endParaRPr lang="pt-BR" sz="2000" b="1">
            <a:effectLst>
              <a:outerShdw blurRad="38100" dist="38100" dir="2700000" algn="tl">
                <a:srgbClr val="000000">
                  <a:alpha val="43137"/>
                </a:srgbClr>
              </a:outerShdw>
            </a:effectLst>
          </a:endParaRPr>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30424B7F-1EBA-4984-9B2B-F9ACA7B61490}" srcId="{14B3184A-7040-4BAD-9EA3-B4F30D42F787}" destId="{A820324C-5520-4E24-83AD-DFD677F56A46}" srcOrd="0" destOrd="0" parTransId="{FDD32698-F6F6-4612-A70F-92B4FE046634}" sibTransId="{8D61A03D-7B33-4A5F-B6F4-7E32AB3B52E0}"/>
    <dgm:cxn modelId="{654F7AE7-BE80-4F25-9356-9C3770ED8671}" type="presOf" srcId="{14B3184A-7040-4BAD-9EA3-B4F30D42F787}" destId="{AAAE7969-DEA6-4222-8858-A8C09ADE57E3}" srcOrd="0" destOrd="0" presId="urn:microsoft.com/office/officeart/2005/8/layout/rings+Icon"/>
    <dgm:cxn modelId="{F91B4714-0696-4A57-9040-423E86CD94A8}" type="presOf" srcId="{A820324C-5520-4E24-83AD-DFD677F56A46}" destId="{40E1BE4C-CC91-40D6-AE20-ADD1F99A4501}" srcOrd="0" destOrd="0" presId="urn:microsoft.com/office/officeart/2005/8/layout/rings+Icon"/>
    <dgm:cxn modelId="{159EA548-E6D2-405E-AF1F-0F76B8DAEC1A}"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7</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81758">
        <dgm:presLayoutVars>
          <dgm:bulletEnabled val="1"/>
        </dgm:presLayoutVars>
      </dgm:prSet>
      <dgm:spPr/>
      <dgm:t>
        <a:bodyPr/>
        <a:lstStyle/>
        <a:p>
          <a:endParaRPr lang="pt-BR"/>
        </a:p>
      </dgm:t>
    </dgm:pt>
  </dgm:ptLst>
  <dgm:cxnLst>
    <dgm:cxn modelId="{3C0AD077-A3DA-4016-BB57-4C7E0B3FD9B3}" srcId="{E99CD694-EB3C-450A-BCEA-232836DF6048}" destId="{54A72EC5-D033-40F5-865E-BE67A1D672D5}" srcOrd="0" destOrd="0" parTransId="{7C72D5AF-3020-4FDF-BB07-C61A33A81E9C}" sibTransId="{7A5B5556-A280-4429-8F4F-60168480233D}"/>
    <dgm:cxn modelId="{099C4156-7A79-49D4-83AF-7716A4B41702}" type="presOf" srcId="{E99CD694-EB3C-450A-BCEA-232836DF6048}" destId="{7895AC61-4160-47D4-BCD0-E9CE170DCD2E}" srcOrd="0" destOrd="0" presId="urn:microsoft.com/office/officeart/2005/8/layout/rings+Icon"/>
    <dgm:cxn modelId="{CA760764-58D5-45DA-A08A-D0B416AB770E}" type="presOf" srcId="{54A72EC5-D033-40F5-865E-BE67A1D672D5}" destId="{BB459D28-08F8-4952-9D7F-FC576FBA3041}" srcOrd="0" destOrd="0" presId="urn:microsoft.com/office/officeart/2005/8/layout/rings+Icon"/>
    <dgm:cxn modelId="{556E8D25-2245-414E-AA79-EF5B68579BE7}"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78B3D9A-7536-45EF-B526-2CB228403D1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pt-BR"/>
        </a:p>
      </dgm:t>
    </dgm:pt>
    <dgm:pt modelId="{36E4D121-CE26-4A1C-BDF2-B481A2AD8AB5}">
      <dgm:prSet custT="1"/>
      <dgm:spPr/>
      <dgm:t>
        <a:bodyPr/>
        <a:lstStyle/>
        <a:p>
          <a:pPr rtl="0"/>
          <a:r>
            <a:rPr lang="pt-BR" sz="1800" dirty="0" smtClean="0"/>
            <a:t>DEPRECIAÇÃO</a:t>
          </a:r>
          <a:endParaRPr lang="pt-BR" sz="1800" dirty="0"/>
        </a:p>
      </dgm:t>
    </dgm:pt>
    <dgm:pt modelId="{0CF1C696-9BE4-47A6-BFFE-5F7311EF5142}" type="parTrans" cxnId="{C8E62F0A-05AD-473F-A840-28B2D2A05790}">
      <dgm:prSet/>
      <dgm:spPr/>
      <dgm:t>
        <a:bodyPr/>
        <a:lstStyle/>
        <a:p>
          <a:endParaRPr lang="pt-BR"/>
        </a:p>
      </dgm:t>
    </dgm:pt>
    <dgm:pt modelId="{CCB07318-C67D-4F2B-81B6-7A57300C1D79}" type="sibTrans" cxnId="{C8E62F0A-05AD-473F-A840-28B2D2A05790}">
      <dgm:prSet/>
      <dgm:spPr/>
      <dgm:t>
        <a:bodyPr/>
        <a:lstStyle/>
        <a:p>
          <a:endParaRPr lang="pt-BR"/>
        </a:p>
      </dgm:t>
    </dgm:pt>
    <dgm:pt modelId="{6DF6901E-3A4D-499E-8301-DF366222832D}" type="pres">
      <dgm:prSet presAssocID="{C78B3D9A-7536-45EF-B526-2CB228403D1D}" presName="linear" presStyleCnt="0">
        <dgm:presLayoutVars>
          <dgm:animLvl val="lvl"/>
          <dgm:resizeHandles val="exact"/>
        </dgm:presLayoutVars>
      </dgm:prSet>
      <dgm:spPr/>
      <dgm:t>
        <a:bodyPr/>
        <a:lstStyle/>
        <a:p>
          <a:endParaRPr lang="pt-BR"/>
        </a:p>
      </dgm:t>
    </dgm:pt>
    <dgm:pt modelId="{FC5B694F-79FC-42C6-9B51-446BBFF250E4}" type="pres">
      <dgm:prSet presAssocID="{36E4D121-CE26-4A1C-BDF2-B481A2AD8AB5}" presName="parentText" presStyleLbl="node1" presStyleIdx="0" presStyleCnt="1">
        <dgm:presLayoutVars>
          <dgm:chMax val="0"/>
          <dgm:bulletEnabled val="1"/>
        </dgm:presLayoutVars>
      </dgm:prSet>
      <dgm:spPr/>
      <dgm:t>
        <a:bodyPr/>
        <a:lstStyle/>
        <a:p>
          <a:endParaRPr lang="pt-BR"/>
        </a:p>
      </dgm:t>
    </dgm:pt>
  </dgm:ptLst>
  <dgm:cxnLst>
    <dgm:cxn modelId="{2313D293-810F-433D-958E-5E183DE82449}" type="presOf" srcId="{36E4D121-CE26-4A1C-BDF2-B481A2AD8AB5}" destId="{FC5B694F-79FC-42C6-9B51-446BBFF250E4}" srcOrd="0" destOrd="0" presId="urn:microsoft.com/office/officeart/2005/8/layout/vList2"/>
    <dgm:cxn modelId="{AC0D8AE9-8310-4097-ACF6-39BA29A7BCCA}" type="presOf" srcId="{C78B3D9A-7536-45EF-B526-2CB228403D1D}" destId="{6DF6901E-3A4D-499E-8301-DF366222832D}" srcOrd="0" destOrd="0" presId="urn:microsoft.com/office/officeart/2005/8/layout/vList2"/>
    <dgm:cxn modelId="{C8E62F0A-05AD-473F-A840-28B2D2A05790}" srcId="{C78B3D9A-7536-45EF-B526-2CB228403D1D}" destId="{36E4D121-CE26-4A1C-BDF2-B481A2AD8AB5}" srcOrd="0" destOrd="0" parTransId="{0CF1C696-9BE4-47A6-BFFE-5F7311EF5142}" sibTransId="{CCB07318-C67D-4F2B-81B6-7A57300C1D79}"/>
    <dgm:cxn modelId="{3787DB39-35F8-4069-85C7-9CAC1552698F}" type="presParOf" srcId="{6DF6901E-3A4D-499E-8301-DF366222832D}" destId="{FC5B694F-79FC-42C6-9B51-446BBFF250E4}" srcOrd="0" destOrd="0" presId="urn:microsoft.com/office/officeart/2005/8/layout/vList2"/>
  </dgm:cxnLst>
  <dgm:bg>
    <a:solidFill>
      <a:srgbClr val="00B050"/>
    </a:solid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4</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41509">
        <dgm:presLayoutVars>
          <dgm:bulletEnabled val="1"/>
        </dgm:presLayoutVars>
      </dgm:prSet>
      <dgm:spPr/>
      <dgm:t>
        <a:bodyPr/>
        <a:lstStyle/>
        <a:p>
          <a:endParaRPr lang="pt-BR"/>
        </a:p>
      </dgm:t>
    </dgm:pt>
  </dgm:ptLst>
  <dgm:cxnLst>
    <dgm:cxn modelId="{8063FDCB-6031-4E04-A910-F1B18B7D8C08}"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2F46D2C2-08A6-4680-98BF-985568DEFD00}" type="presOf" srcId="{54A72EC5-D033-40F5-865E-BE67A1D672D5}" destId="{BB459D28-08F8-4952-9D7F-FC576FBA3041}" srcOrd="0" destOrd="0" presId="urn:microsoft.com/office/officeart/2005/8/layout/rings+Icon"/>
    <dgm:cxn modelId="{27EF3636-CD1D-4574-8907-77ECB22B52F2}"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Telefone é gasto pessoal</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F869E85B-9E5C-4089-B061-931997A3C009}"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1E0CB6D2-0080-48B4-A99E-B09D3655DA3B}" type="presOf" srcId="{14B3184A-7040-4BAD-9EA3-B4F30D42F787}" destId="{AAAE7969-DEA6-4222-8858-A8C09ADE57E3}" srcOrd="0" destOrd="0" presId="urn:microsoft.com/office/officeart/2005/8/layout/rings+Icon"/>
    <dgm:cxn modelId="{BC7D2E56-7DEB-48F2-AE28-08EC271E0D5F}"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3080DC1-AE25-49BD-A833-1A520F2AF04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pt-BR"/>
        </a:p>
      </dgm:t>
    </dgm:pt>
    <dgm:pt modelId="{6AB08E06-DFEE-4422-AB32-D0F10C856661}">
      <dgm:prSet/>
      <dgm:spPr/>
      <dgm:t>
        <a:bodyPr/>
        <a:lstStyle/>
        <a:p>
          <a:pPr rtl="0"/>
          <a:r>
            <a:rPr lang="pt-BR" dirty="0" smtClean="0"/>
            <a:t>CUSTO ADMINISTRATIVO</a:t>
          </a:r>
          <a:endParaRPr lang="pt-BR" dirty="0"/>
        </a:p>
      </dgm:t>
    </dgm:pt>
    <dgm:pt modelId="{1C210AB5-8F56-465C-802E-3A26FBB4632E}" type="parTrans" cxnId="{39DAA697-59E6-4CA8-A604-9DE6BD964566}">
      <dgm:prSet/>
      <dgm:spPr/>
      <dgm:t>
        <a:bodyPr/>
        <a:lstStyle/>
        <a:p>
          <a:endParaRPr lang="pt-BR"/>
        </a:p>
      </dgm:t>
    </dgm:pt>
    <dgm:pt modelId="{406A40CB-24C9-400B-8140-78A1C581E068}" type="sibTrans" cxnId="{39DAA697-59E6-4CA8-A604-9DE6BD964566}">
      <dgm:prSet/>
      <dgm:spPr/>
      <dgm:t>
        <a:bodyPr/>
        <a:lstStyle/>
        <a:p>
          <a:endParaRPr lang="pt-BR"/>
        </a:p>
      </dgm:t>
    </dgm:pt>
    <dgm:pt modelId="{6073945F-2207-4CA1-8645-6F0D25BC4260}" type="pres">
      <dgm:prSet presAssocID="{73080DC1-AE25-49BD-A833-1A520F2AF04B}" presName="linear" presStyleCnt="0">
        <dgm:presLayoutVars>
          <dgm:animLvl val="lvl"/>
          <dgm:resizeHandles val="exact"/>
        </dgm:presLayoutVars>
      </dgm:prSet>
      <dgm:spPr/>
      <dgm:t>
        <a:bodyPr/>
        <a:lstStyle/>
        <a:p>
          <a:endParaRPr lang="pt-BR"/>
        </a:p>
      </dgm:t>
    </dgm:pt>
    <dgm:pt modelId="{4C668667-D3E0-4EF5-8016-DCEB9689882C}" type="pres">
      <dgm:prSet presAssocID="{6AB08E06-DFEE-4422-AB32-D0F10C856661}" presName="parentText" presStyleLbl="node1" presStyleIdx="0" presStyleCnt="1" custLinFactNeighborX="2703" custLinFactNeighborY="-342">
        <dgm:presLayoutVars>
          <dgm:chMax val="0"/>
          <dgm:bulletEnabled val="1"/>
        </dgm:presLayoutVars>
      </dgm:prSet>
      <dgm:spPr/>
      <dgm:t>
        <a:bodyPr/>
        <a:lstStyle/>
        <a:p>
          <a:endParaRPr lang="pt-BR"/>
        </a:p>
      </dgm:t>
    </dgm:pt>
  </dgm:ptLst>
  <dgm:cxnLst>
    <dgm:cxn modelId="{7CFAC337-9A7E-4C02-B7E9-72A00A644FB2}" type="presOf" srcId="{73080DC1-AE25-49BD-A833-1A520F2AF04B}" destId="{6073945F-2207-4CA1-8645-6F0D25BC4260}" srcOrd="0" destOrd="0" presId="urn:microsoft.com/office/officeart/2005/8/layout/vList2"/>
    <dgm:cxn modelId="{9C2299E1-DD8F-407A-82E9-B4AC4262B8EB}" type="presOf" srcId="{6AB08E06-DFEE-4422-AB32-D0F10C856661}" destId="{4C668667-D3E0-4EF5-8016-DCEB9689882C}" srcOrd="0" destOrd="0" presId="urn:microsoft.com/office/officeart/2005/8/layout/vList2"/>
    <dgm:cxn modelId="{39DAA697-59E6-4CA8-A604-9DE6BD964566}" srcId="{73080DC1-AE25-49BD-A833-1A520F2AF04B}" destId="{6AB08E06-DFEE-4422-AB32-D0F10C856661}" srcOrd="0" destOrd="0" parTransId="{1C210AB5-8F56-465C-802E-3A26FBB4632E}" sibTransId="{406A40CB-24C9-400B-8140-78A1C581E068}"/>
    <dgm:cxn modelId="{CEF13E78-C770-45BB-BF9A-E3DE0A5BBB90}" type="presParOf" srcId="{6073945F-2207-4CA1-8645-6F0D25BC4260}" destId="{4C668667-D3E0-4EF5-8016-DCEB9689882C}"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6</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81758">
        <dgm:presLayoutVars>
          <dgm:bulletEnabled val="1"/>
        </dgm:presLayoutVars>
      </dgm:prSet>
      <dgm:spPr/>
      <dgm:t>
        <a:bodyPr/>
        <a:lstStyle/>
        <a:p>
          <a:endParaRPr lang="pt-BR"/>
        </a:p>
      </dgm:t>
    </dgm:pt>
  </dgm:ptLst>
  <dgm:cxnLst>
    <dgm:cxn modelId="{3C0AD077-A3DA-4016-BB57-4C7E0B3FD9B3}" srcId="{E99CD694-EB3C-450A-BCEA-232836DF6048}" destId="{54A72EC5-D033-40F5-865E-BE67A1D672D5}" srcOrd="0" destOrd="0" parTransId="{7C72D5AF-3020-4FDF-BB07-C61A33A81E9C}" sibTransId="{7A5B5556-A280-4429-8F4F-60168480233D}"/>
    <dgm:cxn modelId="{3658F124-F163-40AF-849D-73E554CA2946}" type="presOf" srcId="{E99CD694-EB3C-450A-BCEA-232836DF6048}" destId="{7895AC61-4160-47D4-BCD0-E9CE170DCD2E}" srcOrd="0" destOrd="0" presId="urn:microsoft.com/office/officeart/2005/8/layout/rings+Icon"/>
    <dgm:cxn modelId="{9E617CEC-673C-4A90-8A4A-178949405E5B}" type="presOf" srcId="{54A72EC5-D033-40F5-865E-BE67A1D672D5}" destId="{BB459D28-08F8-4952-9D7F-FC576FBA3041}" srcOrd="0" destOrd="0" presId="urn:microsoft.com/office/officeart/2005/8/layout/rings+Icon"/>
    <dgm:cxn modelId="{E7F6FF31-AD33-4342-8F50-51AB8FCDA151}"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1</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225000" custLinFactNeighborX="85723">
        <dgm:presLayoutVars>
          <dgm:bulletEnabled val="1"/>
        </dgm:presLayoutVars>
      </dgm:prSet>
      <dgm:spPr/>
      <dgm:t>
        <a:bodyPr/>
        <a:lstStyle/>
        <a:p>
          <a:endParaRPr lang="pt-BR"/>
        </a:p>
      </dgm:t>
    </dgm:pt>
  </dgm:ptLst>
  <dgm:cxnLst>
    <dgm:cxn modelId="{286B1CD0-3E85-4804-909A-632224C72450}" type="presOf" srcId="{54A72EC5-D033-40F5-865E-BE67A1D672D5}" destId="{BB459D28-08F8-4952-9D7F-FC576FBA3041}"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BC692251-E4CF-44E9-937C-64C3403368AB}" type="presOf" srcId="{E99CD694-EB3C-450A-BCEA-232836DF6048}" destId="{7895AC61-4160-47D4-BCD0-E9CE170DCD2E}" srcOrd="0" destOrd="0" presId="urn:microsoft.com/office/officeart/2005/8/layout/rings+Icon"/>
    <dgm:cxn modelId="{4BED0FB2-E954-4D36-8E3C-51616A10202F}"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Não contabilizo a terra no meu custo porque ela é minha</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2FC11738-26E7-4412-9BE9-7A901B0C4973}" type="presOf" srcId="{A820324C-5520-4E24-83AD-DFD677F56A46}" destId="{40E1BE4C-CC91-40D6-AE20-ADD1F99A4501}" srcOrd="0" destOrd="0" presId="urn:microsoft.com/office/officeart/2005/8/layout/rings+Icon"/>
    <dgm:cxn modelId="{EB4D40A2-6C68-41F3-8BD0-4CA94AC69D39}"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EEAE04E6-09FF-4FE3-A893-5E9397F348F6}"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5E69A93-2248-437C-99DE-4736848C9D7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pt-BR"/>
        </a:p>
      </dgm:t>
    </dgm:pt>
    <dgm:pt modelId="{6FA1769C-017E-4DC6-A994-33D5470DB11A}">
      <dgm:prSet/>
      <dgm:spPr/>
      <dgm:t>
        <a:bodyPr/>
        <a:lstStyle/>
        <a:p>
          <a:pPr rtl="0"/>
          <a:r>
            <a:rPr lang="pt-BR" dirty="0" smtClean="0"/>
            <a:t>CUSTO DE OPORTUNIDADE</a:t>
          </a:r>
          <a:endParaRPr lang="pt-BR" dirty="0"/>
        </a:p>
      </dgm:t>
    </dgm:pt>
    <dgm:pt modelId="{6240A7D0-77C4-4FDA-B731-04014153288C}" type="parTrans" cxnId="{E868D71C-A471-4481-A964-EFBA96E9CFFB}">
      <dgm:prSet/>
      <dgm:spPr/>
      <dgm:t>
        <a:bodyPr/>
        <a:lstStyle/>
        <a:p>
          <a:endParaRPr lang="pt-BR"/>
        </a:p>
      </dgm:t>
    </dgm:pt>
    <dgm:pt modelId="{76E038DE-C113-4CBE-A13C-A3B999CE3310}" type="sibTrans" cxnId="{E868D71C-A471-4481-A964-EFBA96E9CFFB}">
      <dgm:prSet/>
      <dgm:spPr/>
      <dgm:t>
        <a:bodyPr/>
        <a:lstStyle/>
        <a:p>
          <a:endParaRPr lang="pt-BR"/>
        </a:p>
      </dgm:t>
    </dgm:pt>
    <dgm:pt modelId="{29D986A1-E086-4C4C-835E-23765657B10F}" type="pres">
      <dgm:prSet presAssocID="{05E69A93-2248-437C-99DE-4736848C9D7E}" presName="linear" presStyleCnt="0">
        <dgm:presLayoutVars>
          <dgm:animLvl val="lvl"/>
          <dgm:resizeHandles val="exact"/>
        </dgm:presLayoutVars>
      </dgm:prSet>
      <dgm:spPr/>
      <dgm:t>
        <a:bodyPr/>
        <a:lstStyle/>
        <a:p>
          <a:endParaRPr lang="pt-BR"/>
        </a:p>
      </dgm:t>
    </dgm:pt>
    <dgm:pt modelId="{7A75E4B5-E5B3-4AE4-B7D5-BA95AF52FDF5}" type="pres">
      <dgm:prSet presAssocID="{6FA1769C-017E-4DC6-A994-33D5470DB11A}" presName="parentText" presStyleLbl="node1" presStyleIdx="0" presStyleCnt="1" custLinFactNeighborX="-2632" custLinFactNeighborY="11371">
        <dgm:presLayoutVars>
          <dgm:chMax val="0"/>
          <dgm:bulletEnabled val="1"/>
        </dgm:presLayoutVars>
      </dgm:prSet>
      <dgm:spPr/>
      <dgm:t>
        <a:bodyPr/>
        <a:lstStyle/>
        <a:p>
          <a:endParaRPr lang="pt-BR"/>
        </a:p>
      </dgm:t>
    </dgm:pt>
  </dgm:ptLst>
  <dgm:cxnLst>
    <dgm:cxn modelId="{4421F6E3-52CC-47B4-9C6F-ED74B3867CCD}" type="presOf" srcId="{6FA1769C-017E-4DC6-A994-33D5470DB11A}" destId="{7A75E4B5-E5B3-4AE4-B7D5-BA95AF52FDF5}" srcOrd="0" destOrd="0" presId="urn:microsoft.com/office/officeart/2005/8/layout/vList2"/>
    <dgm:cxn modelId="{E868D71C-A471-4481-A964-EFBA96E9CFFB}" srcId="{05E69A93-2248-437C-99DE-4736848C9D7E}" destId="{6FA1769C-017E-4DC6-A994-33D5470DB11A}" srcOrd="0" destOrd="0" parTransId="{6240A7D0-77C4-4FDA-B731-04014153288C}" sibTransId="{76E038DE-C113-4CBE-A13C-A3B999CE3310}"/>
    <dgm:cxn modelId="{F4DAA8D7-A946-4547-B32E-5C27E163E5D2}" type="presOf" srcId="{05E69A93-2248-437C-99DE-4736848C9D7E}" destId="{29D986A1-E086-4C4C-835E-23765657B10F}" srcOrd="0" destOrd="0" presId="urn:microsoft.com/office/officeart/2005/8/layout/vList2"/>
    <dgm:cxn modelId="{6A166614-FF1D-46C3-91A0-25A104FDEB31}" type="presParOf" srcId="{29D986A1-E086-4C4C-835E-23765657B10F}" destId="{7A75E4B5-E5B3-4AE4-B7D5-BA95AF52FDF5}"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5</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38409" custScaleY="59900" custLinFactNeighborX="-81758">
        <dgm:presLayoutVars>
          <dgm:bulletEnabled val="1"/>
        </dgm:presLayoutVars>
      </dgm:prSet>
      <dgm:spPr/>
      <dgm:t>
        <a:bodyPr/>
        <a:lstStyle/>
        <a:p>
          <a:endParaRPr lang="pt-BR"/>
        </a:p>
      </dgm:t>
    </dgm:pt>
  </dgm:ptLst>
  <dgm:cxnLst>
    <dgm:cxn modelId="{0B9B462C-6072-45F8-A360-011D2C6E470C}" type="presOf" srcId="{54A72EC5-D033-40F5-865E-BE67A1D672D5}" destId="{BB459D28-08F8-4952-9D7F-FC576FBA3041}" srcOrd="0" destOrd="0" presId="urn:microsoft.com/office/officeart/2005/8/layout/rings+Icon"/>
    <dgm:cxn modelId="{3E19977D-9672-4678-B76B-8BAEDA6A07D3}" type="presOf" srcId="{E99CD694-EB3C-450A-BCEA-232836DF6048}" destId="{7895AC61-4160-47D4-BCD0-E9CE170DCD2E}"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CDE9CD5A-7593-4B48-9E0E-3792A2E11548}"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400" dirty="0" smtClean="0"/>
            <a:t>Não considero juros no cálculo porque o dinheiro é meu</a:t>
          </a:r>
          <a:endParaRPr lang="pt-BR" sz="24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3495" custLinFactNeighborY="-10126">
        <dgm:presLayoutVars>
          <dgm:bulletEnabled val="1"/>
        </dgm:presLayoutVars>
      </dgm:prSet>
      <dgm:spPr/>
      <dgm:t>
        <a:bodyPr/>
        <a:lstStyle/>
        <a:p>
          <a:endParaRPr lang="pt-BR"/>
        </a:p>
      </dgm:t>
    </dgm:pt>
  </dgm:ptLst>
  <dgm:cxnLst>
    <dgm:cxn modelId="{43AB81B6-6803-4B72-97BA-06B498D42728}" type="presOf" srcId="{14B3184A-7040-4BAD-9EA3-B4F30D42F787}" destId="{AAAE7969-DEA6-4222-8858-A8C09ADE57E3}" srcOrd="0" destOrd="0" presId="urn:microsoft.com/office/officeart/2005/8/layout/rings+Icon"/>
    <dgm:cxn modelId="{DDB956B4-3721-45BF-9E4A-E1F985050B52}"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99963469-517F-46CF-B1A6-DA9BA7870C75}"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30086D0-78E0-4CA8-932E-7B10B10FCD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9B775BD-D7DE-43D2-B584-0754AA2760A6}">
      <dgm:prSet/>
      <dgm:spPr>
        <a:solidFill>
          <a:srgbClr val="00B050"/>
        </a:solidFill>
      </dgm:spPr>
      <dgm:t>
        <a:bodyPr/>
        <a:lstStyle/>
        <a:p>
          <a:pPr algn="ctr" rtl="0"/>
          <a:r>
            <a:rPr lang="pt-BR" b="1" dirty="0" smtClean="0"/>
            <a:t>COMPOSIÇÃO DOS CUSTOS DE PRODUÇÃO</a:t>
          </a:r>
          <a:endParaRPr lang="pt-BR" dirty="0"/>
        </a:p>
      </dgm:t>
    </dgm:pt>
    <dgm:pt modelId="{02F31DAF-F04E-4D6B-9F3D-3BDBD9440984}" type="parTrans" cxnId="{465826FC-EE9E-4EB1-A920-3383A1BB9FE5}">
      <dgm:prSet/>
      <dgm:spPr/>
      <dgm:t>
        <a:bodyPr/>
        <a:lstStyle/>
        <a:p>
          <a:pPr algn="ctr"/>
          <a:endParaRPr lang="pt-BR"/>
        </a:p>
      </dgm:t>
    </dgm:pt>
    <dgm:pt modelId="{F73DC44F-9712-4F13-A113-45A707A700ED}" type="sibTrans" cxnId="{465826FC-EE9E-4EB1-A920-3383A1BB9FE5}">
      <dgm:prSet/>
      <dgm:spPr/>
      <dgm:t>
        <a:bodyPr/>
        <a:lstStyle/>
        <a:p>
          <a:pPr algn="ctr"/>
          <a:endParaRPr lang="pt-BR"/>
        </a:p>
      </dgm:t>
    </dgm:pt>
    <dgm:pt modelId="{6E6794A1-9098-4316-9EB0-AE6615FC65DD}" type="pres">
      <dgm:prSet presAssocID="{F30086D0-78E0-4CA8-932E-7B10B10FCD38}" presName="linear" presStyleCnt="0">
        <dgm:presLayoutVars>
          <dgm:animLvl val="lvl"/>
          <dgm:resizeHandles val="exact"/>
        </dgm:presLayoutVars>
      </dgm:prSet>
      <dgm:spPr/>
      <dgm:t>
        <a:bodyPr/>
        <a:lstStyle/>
        <a:p>
          <a:endParaRPr lang="pt-BR"/>
        </a:p>
      </dgm:t>
    </dgm:pt>
    <dgm:pt modelId="{64D3BCEC-FFBD-4844-B997-9CF636E15597}" type="pres">
      <dgm:prSet presAssocID="{D9B775BD-D7DE-43D2-B584-0754AA2760A6}" presName="parentText" presStyleLbl="node1" presStyleIdx="0" presStyleCnt="1" custLinFactNeighborX="295" custLinFactNeighborY="62890">
        <dgm:presLayoutVars>
          <dgm:chMax val="0"/>
          <dgm:bulletEnabled val="1"/>
        </dgm:presLayoutVars>
      </dgm:prSet>
      <dgm:spPr/>
      <dgm:t>
        <a:bodyPr/>
        <a:lstStyle/>
        <a:p>
          <a:endParaRPr lang="pt-BR"/>
        </a:p>
      </dgm:t>
    </dgm:pt>
  </dgm:ptLst>
  <dgm:cxnLst>
    <dgm:cxn modelId="{0F87ABEC-D891-4CE9-AD39-BBD03D11AEB7}" type="presOf" srcId="{F30086D0-78E0-4CA8-932E-7B10B10FCD38}" destId="{6E6794A1-9098-4316-9EB0-AE6615FC65DD}" srcOrd="0" destOrd="0" presId="urn:microsoft.com/office/officeart/2005/8/layout/vList2"/>
    <dgm:cxn modelId="{A2213E60-E6B5-4742-8738-ECAAA3B0A021}" type="presOf" srcId="{D9B775BD-D7DE-43D2-B584-0754AA2760A6}" destId="{64D3BCEC-FFBD-4844-B997-9CF636E15597}" srcOrd="0" destOrd="0" presId="urn:microsoft.com/office/officeart/2005/8/layout/vList2"/>
    <dgm:cxn modelId="{465826FC-EE9E-4EB1-A920-3383A1BB9FE5}" srcId="{F30086D0-78E0-4CA8-932E-7B10B10FCD38}" destId="{D9B775BD-D7DE-43D2-B584-0754AA2760A6}" srcOrd="0" destOrd="0" parTransId="{02F31DAF-F04E-4D6B-9F3D-3BDBD9440984}" sibTransId="{F73DC44F-9712-4F13-A113-45A707A700ED}"/>
    <dgm:cxn modelId="{C08A6AE3-4405-4C1F-BA7D-97224910AACA}" type="presParOf" srcId="{6E6794A1-9098-4316-9EB0-AE6615FC65DD}" destId="{64D3BCEC-FFBD-4844-B997-9CF636E1559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4256A60-BDCF-4BFA-800C-E65FD01198F8}" type="doc">
      <dgm:prSet loTypeId="urn:microsoft.com/office/officeart/2005/8/layout/process4" loCatId="list" qsTypeId="urn:microsoft.com/office/officeart/2005/8/quickstyle/3d1" qsCatId="3D" csTypeId="urn:microsoft.com/office/officeart/2005/8/colors/colorful4" csCatId="colorful" phldr="1"/>
      <dgm:spPr/>
      <dgm:t>
        <a:bodyPr/>
        <a:lstStyle/>
        <a:p>
          <a:endParaRPr lang="pt-BR"/>
        </a:p>
      </dgm:t>
    </dgm:pt>
    <dgm:pt modelId="{B4DCF6A8-79FA-40BD-944D-B3371B01EC19}">
      <dgm:prSet/>
      <dgm:spPr/>
      <dgm:t>
        <a:bodyPr/>
        <a:lstStyle/>
        <a:p>
          <a:pPr rtl="0"/>
          <a:r>
            <a:rPr lang="pt-BR" dirty="0" smtClean="0"/>
            <a:t>Compõe todos os itens considerados variáveis ou gastos diretos representados pelo dispêndio em dinheiro, tais como insumo (fertilizantes, sementes e defensivos agrícolas), operação mecânica (diesel e manutenção preventiva), mão-de-obra, serviço terceirizado, comercialização agrícola, transporte, despesa financeira, despesa com tributos de comercialização e despesa gerais. </a:t>
          </a:r>
          <a:endParaRPr lang="pt-BR" dirty="0"/>
        </a:p>
      </dgm:t>
    </dgm:pt>
    <dgm:pt modelId="{BF14F403-BB04-47C1-9816-66163511E5B9}" type="parTrans" cxnId="{7D65BAD2-9117-4B3D-80B4-4E2ABEBC9D46}">
      <dgm:prSet/>
      <dgm:spPr/>
      <dgm:t>
        <a:bodyPr/>
        <a:lstStyle/>
        <a:p>
          <a:endParaRPr lang="pt-BR"/>
        </a:p>
      </dgm:t>
    </dgm:pt>
    <dgm:pt modelId="{5A246B3B-D394-439A-98B3-733CB111982E}" type="sibTrans" cxnId="{7D65BAD2-9117-4B3D-80B4-4E2ABEBC9D46}">
      <dgm:prSet/>
      <dgm:spPr/>
      <dgm:t>
        <a:bodyPr/>
        <a:lstStyle/>
        <a:p>
          <a:endParaRPr lang="pt-BR"/>
        </a:p>
      </dgm:t>
    </dgm:pt>
    <dgm:pt modelId="{AB63878A-9DFB-49B4-AF07-077FD6D73608}">
      <dgm:prSet custT="1"/>
      <dgm:spPr>
        <a:solidFill>
          <a:srgbClr val="9AED8F"/>
        </a:solidFill>
      </dgm:spPr>
      <dgm:t>
        <a:bodyPr/>
        <a:lstStyle/>
        <a:p>
          <a:pPr rtl="0"/>
          <a:r>
            <a:rPr lang="pt-BR" sz="1800" b="1" dirty="0" smtClean="0">
              <a:solidFill>
                <a:schemeClr val="tx1"/>
              </a:solidFill>
              <a:effectLst>
                <a:outerShdw blurRad="38100" dist="38100" dir="2700000" algn="tl">
                  <a:srgbClr val="000000">
                    <a:alpha val="43137"/>
                  </a:srgbClr>
                </a:outerShdw>
              </a:effectLst>
            </a:rPr>
            <a:t>CUSTO OPERACIONAL EFETIVO (COE)</a:t>
          </a:r>
          <a:endParaRPr lang="pt-BR" sz="1800" b="1" dirty="0">
            <a:solidFill>
              <a:schemeClr val="tx1"/>
            </a:solidFill>
            <a:effectLst>
              <a:outerShdw blurRad="38100" dist="38100" dir="2700000" algn="tl">
                <a:srgbClr val="000000">
                  <a:alpha val="43137"/>
                </a:srgbClr>
              </a:outerShdw>
            </a:effectLst>
          </a:endParaRPr>
        </a:p>
      </dgm:t>
    </dgm:pt>
    <dgm:pt modelId="{2B11F1A9-53FE-476E-A2E6-A50BFBA5A796}" type="parTrans" cxnId="{12EB1CD3-3DF0-4071-9F61-9FD0C28D020A}">
      <dgm:prSet/>
      <dgm:spPr/>
      <dgm:t>
        <a:bodyPr/>
        <a:lstStyle/>
        <a:p>
          <a:endParaRPr lang="pt-BR"/>
        </a:p>
      </dgm:t>
    </dgm:pt>
    <dgm:pt modelId="{653EB035-2611-4905-9882-786C0BD7FED2}" type="sibTrans" cxnId="{12EB1CD3-3DF0-4071-9F61-9FD0C28D020A}">
      <dgm:prSet/>
      <dgm:spPr/>
      <dgm:t>
        <a:bodyPr/>
        <a:lstStyle/>
        <a:p>
          <a:endParaRPr lang="pt-BR"/>
        </a:p>
      </dgm:t>
    </dgm:pt>
    <dgm:pt modelId="{E806DD00-8FBA-47B1-8E1F-C1BB4488A285}">
      <dgm:prSet custT="1"/>
      <dgm:spPr>
        <a:solidFill>
          <a:srgbClr val="FFC000"/>
        </a:solidFill>
      </dgm:spPr>
      <dgm:t>
        <a:bodyPr/>
        <a:lstStyle/>
        <a:p>
          <a:pPr rtl="0"/>
          <a:r>
            <a:rPr lang="pt-BR" sz="1800" b="1" dirty="0" smtClean="0">
              <a:solidFill>
                <a:schemeClr val="tx1"/>
              </a:solidFill>
              <a:effectLst>
                <a:outerShdw blurRad="38100" dist="38100" dir="2700000" algn="tl">
                  <a:srgbClr val="000000">
                    <a:alpha val="43137"/>
                  </a:srgbClr>
                </a:outerShdw>
              </a:effectLst>
            </a:rPr>
            <a:t>CUSTO OPERACIONAL TOTAL (COT)</a:t>
          </a:r>
          <a:endParaRPr lang="pt-BR" sz="1800" b="1" dirty="0">
            <a:solidFill>
              <a:schemeClr val="tx1"/>
            </a:solidFill>
            <a:effectLst>
              <a:outerShdw blurRad="38100" dist="38100" dir="2700000" algn="tl">
                <a:srgbClr val="000000">
                  <a:alpha val="43137"/>
                </a:srgbClr>
              </a:outerShdw>
            </a:effectLst>
          </a:endParaRPr>
        </a:p>
      </dgm:t>
    </dgm:pt>
    <dgm:pt modelId="{BC9AB9EB-289C-4D28-81A2-C2B3E1EB9853}" type="parTrans" cxnId="{EC64A8DB-DA3A-4314-B115-E992B025A7E3}">
      <dgm:prSet/>
      <dgm:spPr/>
      <dgm:t>
        <a:bodyPr/>
        <a:lstStyle/>
        <a:p>
          <a:endParaRPr lang="pt-BR"/>
        </a:p>
      </dgm:t>
    </dgm:pt>
    <dgm:pt modelId="{B791321A-36F0-4654-9923-FFC46CE27625}" type="sibTrans" cxnId="{EC64A8DB-DA3A-4314-B115-E992B025A7E3}">
      <dgm:prSet/>
      <dgm:spPr/>
      <dgm:t>
        <a:bodyPr/>
        <a:lstStyle/>
        <a:p>
          <a:endParaRPr lang="pt-BR"/>
        </a:p>
      </dgm:t>
    </dgm:pt>
    <dgm:pt modelId="{319D03DE-08F1-4A47-8CC7-AC35B51DB564}">
      <dgm:prSet/>
      <dgm:spPr/>
      <dgm:t>
        <a:bodyPr/>
        <a:lstStyle/>
        <a:p>
          <a:pPr rtl="0"/>
          <a:r>
            <a:rPr lang="pt-BR" dirty="0" smtClean="0">
              <a:latin typeface="Tahoma" pitchFamily="34" charset="0"/>
              <a:cs typeface="Tahoma" pitchFamily="34" charset="0"/>
            </a:rPr>
            <a:t>Trata-se da soma do COE com a parcela dos custos indiretos representados principalmente pela depreciação.</a:t>
          </a:r>
          <a:endParaRPr lang="pt-BR" dirty="0"/>
        </a:p>
      </dgm:t>
    </dgm:pt>
    <dgm:pt modelId="{3252E420-3BF9-4B0F-BDEE-362DFF8CB606}" type="parTrans" cxnId="{7037C81B-5454-434C-AB26-CA404C206964}">
      <dgm:prSet/>
      <dgm:spPr/>
      <dgm:t>
        <a:bodyPr/>
        <a:lstStyle/>
        <a:p>
          <a:endParaRPr lang="pt-BR"/>
        </a:p>
      </dgm:t>
    </dgm:pt>
    <dgm:pt modelId="{8959DD69-9093-4E81-B055-B02EE5318D44}" type="sibTrans" cxnId="{7037C81B-5454-434C-AB26-CA404C206964}">
      <dgm:prSet/>
      <dgm:spPr/>
      <dgm:t>
        <a:bodyPr/>
        <a:lstStyle/>
        <a:p>
          <a:endParaRPr lang="pt-BR"/>
        </a:p>
      </dgm:t>
    </dgm:pt>
    <dgm:pt modelId="{B2380D44-556F-4EF6-B105-847B50F5EA54}">
      <dgm:prSet custT="1"/>
      <dgm:spPr>
        <a:solidFill>
          <a:srgbClr val="006600"/>
        </a:solidFill>
      </dgm:spPr>
      <dgm:t>
        <a:bodyPr/>
        <a:lstStyle/>
        <a:p>
          <a:pPr rtl="0"/>
          <a:r>
            <a:rPr lang="pt-BR" sz="1800" b="1" dirty="0" smtClean="0"/>
            <a:t>CUSTO TOTAL (CT)</a:t>
          </a:r>
          <a:endParaRPr lang="pt-BR" sz="1800" b="1" dirty="0"/>
        </a:p>
      </dgm:t>
    </dgm:pt>
    <dgm:pt modelId="{D50A605B-0177-4394-96DC-9387EEE18155}" type="parTrans" cxnId="{A66CF0D8-370A-4F87-8483-6188C48C6E29}">
      <dgm:prSet/>
      <dgm:spPr/>
      <dgm:t>
        <a:bodyPr/>
        <a:lstStyle/>
        <a:p>
          <a:endParaRPr lang="pt-BR"/>
        </a:p>
      </dgm:t>
    </dgm:pt>
    <dgm:pt modelId="{A4F82BC1-8F85-404E-B402-0C93205FBA06}" type="sibTrans" cxnId="{A66CF0D8-370A-4F87-8483-6188C48C6E29}">
      <dgm:prSet/>
      <dgm:spPr/>
      <dgm:t>
        <a:bodyPr/>
        <a:lstStyle/>
        <a:p>
          <a:endParaRPr lang="pt-BR"/>
        </a:p>
      </dgm:t>
    </dgm:pt>
    <dgm:pt modelId="{EAF95639-9583-4113-BFC6-E98FF4D29D88}">
      <dgm:prSet/>
      <dgm:spPr/>
      <dgm:t>
        <a:bodyPr/>
        <a:lstStyle/>
        <a:p>
          <a:pPr rtl="0"/>
          <a:r>
            <a:rPr lang="pt-BR" dirty="0" smtClean="0">
              <a:latin typeface="Tahoma" pitchFamily="34" charset="0"/>
              <a:cs typeface="Tahoma" pitchFamily="34" charset="0"/>
            </a:rPr>
            <a:t>É a soma do COT com o custo oportunidade do capital e da terra.</a:t>
          </a:r>
          <a:endParaRPr lang="pt-BR" dirty="0"/>
        </a:p>
      </dgm:t>
    </dgm:pt>
    <dgm:pt modelId="{9347FE7A-7B16-4768-92D3-13631DF8D5B7}" type="parTrans" cxnId="{4557A6A2-CCA2-42D2-A8C6-92024F876BE4}">
      <dgm:prSet/>
      <dgm:spPr/>
      <dgm:t>
        <a:bodyPr/>
        <a:lstStyle/>
        <a:p>
          <a:endParaRPr lang="pt-BR"/>
        </a:p>
      </dgm:t>
    </dgm:pt>
    <dgm:pt modelId="{2792BB13-7D8F-44F4-AC03-0E1DA2AE7DAB}" type="sibTrans" cxnId="{4557A6A2-CCA2-42D2-A8C6-92024F876BE4}">
      <dgm:prSet/>
      <dgm:spPr/>
      <dgm:t>
        <a:bodyPr/>
        <a:lstStyle/>
        <a:p>
          <a:endParaRPr lang="pt-BR"/>
        </a:p>
      </dgm:t>
    </dgm:pt>
    <dgm:pt modelId="{DF418C3C-DBD0-4137-8950-5629F699D138}" type="pres">
      <dgm:prSet presAssocID="{D4256A60-BDCF-4BFA-800C-E65FD01198F8}" presName="Name0" presStyleCnt="0">
        <dgm:presLayoutVars>
          <dgm:dir/>
          <dgm:animLvl val="lvl"/>
          <dgm:resizeHandles val="exact"/>
        </dgm:presLayoutVars>
      </dgm:prSet>
      <dgm:spPr/>
      <dgm:t>
        <a:bodyPr/>
        <a:lstStyle/>
        <a:p>
          <a:endParaRPr lang="pt-BR"/>
        </a:p>
      </dgm:t>
    </dgm:pt>
    <dgm:pt modelId="{39B5050C-32E1-4F85-8DF5-9F5E849AF65A}" type="pres">
      <dgm:prSet presAssocID="{B2380D44-556F-4EF6-B105-847B50F5EA54}" presName="boxAndChildren" presStyleCnt="0"/>
      <dgm:spPr/>
    </dgm:pt>
    <dgm:pt modelId="{C339B080-6094-478D-B9E8-836857AECE80}" type="pres">
      <dgm:prSet presAssocID="{B2380D44-556F-4EF6-B105-847B50F5EA54}" presName="parentTextBox" presStyleLbl="node1" presStyleIdx="0" presStyleCnt="3"/>
      <dgm:spPr/>
      <dgm:t>
        <a:bodyPr/>
        <a:lstStyle/>
        <a:p>
          <a:endParaRPr lang="pt-BR"/>
        </a:p>
      </dgm:t>
    </dgm:pt>
    <dgm:pt modelId="{2A118D52-E60B-4D34-86B6-19AB8F8AA300}" type="pres">
      <dgm:prSet presAssocID="{B2380D44-556F-4EF6-B105-847B50F5EA54}" presName="entireBox" presStyleLbl="node1" presStyleIdx="0" presStyleCnt="3" custScaleY="61217"/>
      <dgm:spPr/>
      <dgm:t>
        <a:bodyPr/>
        <a:lstStyle/>
        <a:p>
          <a:endParaRPr lang="pt-BR"/>
        </a:p>
      </dgm:t>
    </dgm:pt>
    <dgm:pt modelId="{3B31D6FA-1E42-45EF-952F-77BA3FD45CA6}" type="pres">
      <dgm:prSet presAssocID="{B2380D44-556F-4EF6-B105-847B50F5EA54}" presName="descendantBox" presStyleCnt="0"/>
      <dgm:spPr/>
    </dgm:pt>
    <dgm:pt modelId="{A55D7F9F-4D88-4C89-8C11-5B8530D251D6}" type="pres">
      <dgm:prSet presAssocID="{EAF95639-9583-4113-BFC6-E98FF4D29D88}" presName="childTextBox" presStyleLbl="fgAccFollowNode1" presStyleIdx="0" presStyleCnt="3">
        <dgm:presLayoutVars>
          <dgm:bulletEnabled val="1"/>
        </dgm:presLayoutVars>
      </dgm:prSet>
      <dgm:spPr/>
      <dgm:t>
        <a:bodyPr/>
        <a:lstStyle/>
        <a:p>
          <a:endParaRPr lang="pt-BR"/>
        </a:p>
      </dgm:t>
    </dgm:pt>
    <dgm:pt modelId="{BA1F5250-997E-4745-8F5C-FFF7FD24E288}" type="pres">
      <dgm:prSet presAssocID="{B791321A-36F0-4654-9923-FFC46CE27625}" presName="sp" presStyleCnt="0"/>
      <dgm:spPr/>
    </dgm:pt>
    <dgm:pt modelId="{646A038F-5736-457F-BBE6-D4A33709AC8F}" type="pres">
      <dgm:prSet presAssocID="{E806DD00-8FBA-47B1-8E1F-C1BB4488A285}" presName="arrowAndChildren" presStyleCnt="0"/>
      <dgm:spPr/>
    </dgm:pt>
    <dgm:pt modelId="{76B2AC0E-2BA5-4EA1-9462-009E01369E71}" type="pres">
      <dgm:prSet presAssocID="{E806DD00-8FBA-47B1-8E1F-C1BB4488A285}" presName="parentTextArrow" presStyleLbl="node1" presStyleIdx="0" presStyleCnt="3"/>
      <dgm:spPr/>
      <dgm:t>
        <a:bodyPr/>
        <a:lstStyle/>
        <a:p>
          <a:endParaRPr lang="pt-BR"/>
        </a:p>
      </dgm:t>
    </dgm:pt>
    <dgm:pt modelId="{B1D92BBD-CD23-46E3-BC42-E790604C616B}" type="pres">
      <dgm:prSet presAssocID="{E806DD00-8FBA-47B1-8E1F-C1BB4488A285}" presName="arrow" presStyleLbl="node1" presStyleIdx="1" presStyleCnt="3"/>
      <dgm:spPr/>
      <dgm:t>
        <a:bodyPr/>
        <a:lstStyle/>
        <a:p>
          <a:endParaRPr lang="pt-BR"/>
        </a:p>
      </dgm:t>
    </dgm:pt>
    <dgm:pt modelId="{92F1DFBC-CC9E-49D2-845C-79B1FE52E71C}" type="pres">
      <dgm:prSet presAssocID="{E806DD00-8FBA-47B1-8E1F-C1BB4488A285}" presName="descendantArrow" presStyleCnt="0"/>
      <dgm:spPr/>
    </dgm:pt>
    <dgm:pt modelId="{E0EE6B48-D96A-4DD5-AAF3-CCC591720852}" type="pres">
      <dgm:prSet presAssocID="{319D03DE-08F1-4A47-8CC7-AC35B51DB564}" presName="childTextArrow" presStyleLbl="fgAccFollowNode1" presStyleIdx="1" presStyleCnt="3" custScaleY="105823">
        <dgm:presLayoutVars>
          <dgm:bulletEnabled val="1"/>
        </dgm:presLayoutVars>
      </dgm:prSet>
      <dgm:spPr/>
      <dgm:t>
        <a:bodyPr/>
        <a:lstStyle/>
        <a:p>
          <a:endParaRPr lang="pt-BR"/>
        </a:p>
      </dgm:t>
    </dgm:pt>
    <dgm:pt modelId="{EC3454E2-CCB6-4944-A7FB-55D688007857}" type="pres">
      <dgm:prSet presAssocID="{653EB035-2611-4905-9882-786C0BD7FED2}" presName="sp" presStyleCnt="0"/>
      <dgm:spPr/>
    </dgm:pt>
    <dgm:pt modelId="{BE15F3A1-D047-4818-957C-DF02353C8109}" type="pres">
      <dgm:prSet presAssocID="{AB63878A-9DFB-49B4-AF07-077FD6D73608}" presName="arrowAndChildren" presStyleCnt="0"/>
      <dgm:spPr/>
    </dgm:pt>
    <dgm:pt modelId="{71AFEA19-D0DA-4FF1-8521-F817BA53D1D5}" type="pres">
      <dgm:prSet presAssocID="{AB63878A-9DFB-49B4-AF07-077FD6D73608}" presName="parentTextArrow" presStyleLbl="node1" presStyleIdx="1" presStyleCnt="3"/>
      <dgm:spPr/>
      <dgm:t>
        <a:bodyPr/>
        <a:lstStyle/>
        <a:p>
          <a:endParaRPr lang="pt-BR"/>
        </a:p>
      </dgm:t>
    </dgm:pt>
    <dgm:pt modelId="{1C4C655A-9FA2-4F48-9052-08C2CBD2DE54}" type="pres">
      <dgm:prSet presAssocID="{AB63878A-9DFB-49B4-AF07-077FD6D73608}" presName="arrow" presStyleLbl="node1" presStyleIdx="2" presStyleCnt="3"/>
      <dgm:spPr/>
      <dgm:t>
        <a:bodyPr/>
        <a:lstStyle/>
        <a:p>
          <a:endParaRPr lang="pt-BR"/>
        </a:p>
      </dgm:t>
    </dgm:pt>
    <dgm:pt modelId="{AE48C22D-E86E-45F1-8253-69211D20A1B6}" type="pres">
      <dgm:prSet presAssocID="{AB63878A-9DFB-49B4-AF07-077FD6D73608}" presName="descendantArrow" presStyleCnt="0"/>
      <dgm:spPr/>
    </dgm:pt>
    <dgm:pt modelId="{A2615167-4F72-467E-9A1F-8EE2DDB5B416}" type="pres">
      <dgm:prSet presAssocID="{B4DCF6A8-79FA-40BD-944D-B3371B01EC19}" presName="childTextArrow" presStyleLbl="fgAccFollowNode1" presStyleIdx="2" presStyleCnt="3" custScaleY="144390">
        <dgm:presLayoutVars>
          <dgm:bulletEnabled val="1"/>
        </dgm:presLayoutVars>
      </dgm:prSet>
      <dgm:spPr/>
      <dgm:t>
        <a:bodyPr/>
        <a:lstStyle/>
        <a:p>
          <a:endParaRPr lang="pt-BR"/>
        </a:p>
      </dgm:t>
    </dgm:pt>
  </dgm:ptLst>
  <dgm:cxnLst>
    <dgm:cxn modelId="{A66CF0D8-370A-4F87-8483-6188C48C6E29}" srcId="{D4256A60-BDCF-4BFA-800C-E65FD01198F8}" destId="{B2380D44-556F-4EF6-B105-847B50F5EA54}" srcOrd="2" destOrd="0" parTransId="{D50A605B-0177-4394-96DC-9387EEE18155}" sibTransId="{A4F82BC1-8F85-404E-B402-0C93205FBA06}"/>
    <dgm:cxn modelId="{12EB1CD3-3DF0-4071-9F61-9FD0C28D020A}" srcId="{D4256A60-BDCF-4BFA-800C-E65FD01198F8}" destId="{AB63878A-9DFB-49B4-AF07-077FD6D73608}" srcOrd="0" destOrd="0" parTransId="{2B11F1A9-53FE-476E-A2E6-A50BFBA5A796}" sibTransId="{653EB035-2611-4905-9882-786C0BD7FED2}"/>
    <dgm:cxn modelId="{67FE6612-A99D-430D-8EAE-8DFA57D2840F}" type="presOf" srcId="{E806DD00-8FBA-47B1-8E1F-C1BB4488A285}" destId="{B1D92BBD-CD23-46E3-BC42-E790604C616B}" srcOrd="1" destOrd="0" presId="urn:microsoft.com/office/officeart/2005/8/layout/process4"/>
    <dgm:cxn modelId="{A1EC6754-2948-405C-A35D-225422E095EB}" type="presOf" srcId="{AB63878A-9DFB-49B4-AF07-077FD6D73608}" destId="{1C4C655A-9FA2-4F48-9052-08C2CBD2DE54}" srcOrd="1" destOrd="0" presId="urn:microsoft.com/office/officeart/2005/8/layout/process4"/>
    <dgm:cxn modelId="{A206CD63-BB12-4C29-B91F-CDE41398A96B}" type="presOf" srcId="{B4DCF6A8-79FA-40BD-944D-B3371B01EC19}" destId="{A2615167-4F72-467E-9A1F-8EE2DDB5B416}" srcOrd="0" destOrd="0" presId="urn:microsoft.com/office/officeart/2005/8/layout/process4"/>
    <dgm:cxn modelId="{4557A6A2-CCA2-42D2-A8C6-92024F876BE4}" srcId="{B2380D44-556F-4EF6-B105-847B50F5EA54}" destId="{EAF95639-9583-4113-BFC6-E98FF4D29D88}" srcOrd="0" destOrd="0" parTransId="{9347FE7A-7B16-4768-92D3-13631DF8D5B7}" sibTransId="{2792BB13-7D8F-44F4-AC03-0E1DA2AE7DAB}"/>
    <dgm:cxn modelId="{7D65BAD2-9117-4B3D-80B4-4E2ABEBC9D46}" srcId="{AB63878A-9DFB-49B4-AF07-077FD6D73608}" destId="{B4DCF6A8-79FA-40BD-944D-B3371B01EC19}" srcOrd="0" destOrd="0" parTransId="{BF14F403-BB04-47C1-9816-66163511E5B9}" sibTransId="{5A246B3B-D394-439A-98B3-733CB111982E}"/>
    <dgm:cxn modelId="{AB2103BD-8C78-434E-BDD3-94E72DA35029}" type="presOf" srcId="{AB63878A-9DFB-49B4-AF07-077FD6D73608}" destId="{71AFEA19-D0DA-4FF1-8521-F817BA53D1D5}" srcOrd="0" destOrd="0" presId="urn:microsoft.com/office/officeart/2005/8/layout/process4"/>
    <dgm:cxn modelId="{49902743-D8DD-413A-8A3F-2DA0FDB821D7}" type="presOf" srcId="{EAF95639-9583-4113-BFC6-E98FF4D29D88}" destId="{A55D7F9F-4D88-4C89-8C11-5B8530D251D6}" srcOrd="0" destOrd="0" presId="urn:microsoft.com/office/officeart/2005/8/layout/process4"/>
    <dgm:cxn modelId="{7037C81B-5454-434C-AB26-CA404C206964}" srcId="{E806DD00-8FBA-47B1-8E1F-C1BB4488A285}" destId="{319D03DE-08F1-4A47-8CC7-AC35B51DB564}" srcOrd="0" destOrd="0" parTransId="{3252E420-3BF9-4B0F-BDEE-362DFF8CB606}" sibTransId="{8959DD69-9093-4E81-B055-B02EE5318D44}"/>
    <dgm:cxn modelId="{3203D7F4-E158-4AE0-A66F-6E69CB3BEC50}" type="presOf" srcId="{B2380D44-556F-4EF6-B105-847B50F5EA54}" destId="{2A118D52-E60B-4D34-86B6-19AB8F8AA300}" srcOrd="1" destOrd="0" presId="urn:microsoft.com/office/officeart/2005/8/layout/process4"/>
    <dgm:cxn modelId="{EC64A8DB-DA3A-4314-B115-E992B025A7E3}" srcId="{D4256A60-BDCF-4BFA-800C-E65FD01198F8}" destId="{E806DD00-8FBA-47B1-8E1F-C1BB4488A285}" srcOrd="1" destOrd="0" parTransId="{BC9AB9EB-289C-4D28-81A2-C2B3E1EB9853}" sibTransId="{B791321A-36F0-4654-9923-FFC46CE27625}"/>
    <dgm:cxn modelId="{B51E6A40-C47E-4D20-B8DE-A8BFC787FA3E}" type="presOf" srcId="{D4256A60-BDCF-4BFA-800C-E65FD01198F8}" destId="{DF418C3C-DBD0-4137-8950-5629F699D138}" srcOrd="0" destOrd="0" presId="urn:microsoft.com/office/officeart/2005/8/layout/process4"/>
    <dgm:cxn modelId="{FB1BF8BF-AED5-4F71-87C8-D143396161CD}" type="presOf" srcId="{B2380D44-556F-4EF6-B105-847B50F5EA54}" destId="{C339B080-6094-478D-B9E8-836857AECE80}" srcOrd="0" destOrd="0" presId="urn:microsoft.com/office/officeart/2005/8/layout/process4"/>
    <dgm:cxn modelId="{AD569907-D907-40DC-B782-56111262DA4B}" type="presOf" srcId="{E806DD00-8FBA-47B1-8E1F-C1BB4488A285}" destId="{76B2AC0E-2BA5-4EA1-9462-009E01369E71}" srcOrd="0" destOrd="0" presId="urn:microsoft.com/office/officeart/2005/8/layout/process4"/>
    <dgm:cxn modelId="{23A56A02-98C8-4D17-9072-FD31354CCC3E}" type="presOf" srcId="{319D03DE-08F1-4A47-8CC7-AC35B51DB564}" destId="{E0EE6B48-D96A-4DD5-AAF3-CCC591720852}" srcOrd="0" destOrd="0" presId="urn:microsoft.com/office/officeart/2005/8/layout/process4"/>
    <dgm:cxn modelId="{AC963F85-2177-4134-BD40-D4AA08BA19CB}" type="presParOf" srcId="{DF418C3C-DBD0-4137-8950-5629F699D138}" destId="{39B5050C-32E1-4F85-8DF5-9F5E849AF65A}" srcOrd="0" destOrd="0" presId="urn:microsoft.com/office/officeart/2005/8/layout/process4"/>
    <dgm:cxn modelId="{016E97BE-5504-43D5-83CC-14232C1AB24B}" type="presParOf" srcId="{39B5050C-32E1-4F85-8DF5-9F5E849AF65A}" destId="{C339B080-6094-478D-B9E8-836857AECE80}" srcOrd="0" destOrd="0" presId="urn:microsoft.com/office/officeart/2005/8/layout/process4"/>
    <dgm:cxn modelId="{19B6760C-638A-4EDD-BAB5-2A394739566B}" type="presParOf" srcId="{39B5050C-32E1-4F85-8DF5-9F5E849AF65A}" destId="{2A118D52-E60B-4D34-86B6-19AB8F8AA300}" srcOrd="1" destOrd="0" presId="urn:microsoft.com/office/officeart/2005/8/layout/process4"/>
    <dgm:cxn modelId="{0FB20141-637A-4259-9689-6E91D6EC3887}" type="presParOf" srcId="{39B5050C-32E1-4F85-8DF5-9F5E849AF65A}" destId="{3B31D6FA-1E42-45EF-952F-77BA3FD45CA6}" srcOrd="2" destOrd="0" presId="urn:microsoft.com/office/officeart/2005/8/layout/process4"/>
    <dgm:cxn modelId="{EBF58A98-5913-4A99-8E43-8666A6DE65F0}" type="presParOf" srcId="{3B31D6FA-1E42-45EF-952F-77BA3FD45CA6}" destId="{A55D7F9F-4D88-4C89-8C11-5B8530D251D6}" srcOrd="0" destOrd="0" presId="urn:microsoft.com/office/officeart/2005/8/layout/process4"/>
    <dgm:cxn modelId="{D4475218-9D00-44B5-B433-2FD13628911C}" type="presParOf" srcId="{DF418C3C-DBD0-4137-8950-5629F699D138}" destId="{BA1F5250-997E-4745-8F5C-FFF7FD24E288}" srcOrd="1" destOrd="0" presId="urn:microsoft.com/office/officeart/2005/8/layout/process4"/>
    <dgm:cxn modelId="{70E17ADD-3F0E-4BAC-9D42-962552069743}" type="presParOf" srcId="{DF418C3C-DBD0-4137-8950-5629F699D138}" destId="{646A038F-5736-457F-BBE6-D4A33709AC8F}" srcOrd="2" destOrd="0" presId="urn:microsoft.com/office/officeart/2005/8/layout/process4"/>
    <dgm:cxn modelId="{56B67FC3-F71A-4A7E-A468-540FAC85C3F5}" type="presParOf" srcId="{646A038F-5736-457F-BBE6-D4A33709AC8F}" destId="{76B2AC0E-2BA5-4EA1-9462-009E01369E71}" srcOrd="0" destOrd="0" presId="urn:microsoft.com/office/officeart/2005/8/layout/process4"/>
    <dgm:cxn modelId="{9D273195-32C6-44EE-A181-AD69222ABBDE}" type="presParOf" srcId="{646A038F-5736-457F-BBE6-D4A33709AC8F}" destId="{B1D92BBD-CD23-46E3-BC42-E790604C616B}" srcOrd="1" destOrd="0" presId="urn:microsoft.com/office/officeart/2005/8/layout/process4"/>
    <dgm:cxn modelId="{AAE009B8-CFA2-4C1E-87B3-E6A34F3B37E3}" type="presParOf" srcId="{646A038F-5736-457F-BBE6-D4A33709AC8F}" destId="{92F1DFBC-CC9E-49D2-845C-79B1FE52E71C}" srcOrd="2" destOrd="0" presId="urn:microsoft.com/office/officeart/2005/8/layout/process4"/>
    <dgm:cxn modelId="{69CB5531-16BB-4B21-B227-1A13E1615307}" type="presParOf" srcId="{92F1DFBC-CC9E-49D2-845C-79B1FE52E71C}" destId="{E0EE6B48-D96A-4DD5-AAF3-CCC591720852}" srcOrd="0" destOrd="0" presId="urn:microsoft.com/office/officeart/2005/8/layout/process4"/>
    <dgm:cxn modelId="{E2A8F3EC-2C42-4F69-8548-85A5FF9B5246}" type="presParOf" srcId="{DF418C3C-DBD0-4137-8950-5629F699D138}" destId="{EC3454E2-CCB6-4944-A7FB-55D688007857}" srcOrd="3" destOrd="0" presId="urn:microsoft.com/office/officeart/2005/8/layout/process4"/>
    <dgm:cxn modelId="{64C933A9-F571-4260-A15B-C508624EAF2E}" type="presParOf" srcId="{DF418C3C-DBD0-4137-8950-5629F699D138}" destId="{BE15F3A1-D047-4818-957C-DF02353C8109}" srcOrd="4" destOrd="0" presId="urn:microsoft.com/office/officeart/2005/8/layout/process4"/>
    <dgm:cxn modelId="{32226D29-4775-4DD9-BA79-0FDFCC965EE5}" type="presParOf" srcId="{BE15F3A1-D047-4818-957C-DF02353C8109}" destId="{71AFEA19-D0DA-4FF1-8521-F817BA53D1D5}" srcOrd="0" destOrd="0" presId="urn:microsoft.com/office/officeart/2005/8/layout/process4"/>
    <dgm:cxn modelId="{EA551CAD-76E7-4576-A063-604BFFDE3AB9}" type="presParOf" srcId="{BE15F3A1-D047-4818-957C-DF02353C8109}" destId="{1C4C655A-9FA2-4F48-9052-08C2CBD2DE54}" srcOrd="1" destOrd="0" presId="urn:microsoft.com/office/officeart/2005/8/layout/process4"/>
    <dgm:cxn modelId="{3A0A5C8C-2190-4F58-ADD0-7DBC21D0A5F8}" type="presParOf" srcId="{BE15F3A1-D047-4818-957C-DF02353C8109}" destId="{AE48C22D-E86E-45F1-8253-69211D20A1B6}" srcOrd="2" destOrd="0" presId="urn:microsoft.com/office/officeart/2005/8/layout/process4"/>
    <dgm:cxn modelId="{F1D01FF1-07A3-4CAB-A304-BA7BAA8B20DE}" type="presParOf" srcId="{AE48C22D-E86E-45F1-8253-69211D20A1B6}" destId="{A2615167-4F72-467E-9A1F-8EE2DDB5B41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3D61165A-23F0-4E62-9B22-62E245E784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F8359C18-3E70-4B3E-AB5E-D46385D743B4}">
      <dgm:prSet/>
      <dgm:spPr>
        <a:solidFill>
          <a:srgbClr val="FFC000"/>
        </a:solidFill>
      </dgm:spPr>
      <dgm:t>
        <a:bodyPr/>
        <a:lstStyle/>
        <a:p>
          <a:pPr rtl="0"/>
          <a:r>
            <a:rPr lang="en-US" b="1" dirty="0" smtClean="0">
              <a:solidFill>
                <a:schemeClr val="accent2"/>
              </a:solidFill>
            </a:rPr>
            <a:t>A – CUSTO VARIÁVEL</a:t>
          </a:r>
          <a:endParaRPr lang="pt-BR" dirty="0">
            <a:solidFill>
              <a:schemeClr val="accent2"/>
            </a:solidFill>
          </a:endParaRPr>
        </a:p>
      </dgm:t>
    </dgm:pt>
    <dgm:pt modelId="{7095B304-62AD-4C13-8B0F-E2A11F65D608}" type="parTrans" cxnId="{35F92881-6715-414B-BB7A-09DD18194EDC}">
      <dgm:prSet/>
      <dgm:spPr/>
      <dgm:t>
        <a:bodyPr/>
        <a:lstStyle/>
        <a:p>
          <a:endParaRPr lang="pt-BR"/>
        </a:p>
      </dgm:t>
    </dgm:pt>
    <dgm:pt modelId="{1C3D53EC-DB49-4C31-A9BA-75BA3CAFA4F1}" type="sibTrans" cxnId="{35F92881-6715-414B-BB7A-09DD18194EDC}">
      <dgm:prSet/>
      <dgm:spPr/>
      <dgm:t>
        <a:bodyPr/>
        <a:lstStyle/>
        <a:p>
          <a:endParaRPr lang="pt-BR"/>
        </a:p>
      </dgm:t>
    </dgm:pt>
    <dgm:pt modelId="{52736541-337F-4D1A-AA4F-DAD54EBB49CC}">
      <dgm:prSet/>
      <dgm:spPr>
        <a:solidFill>
          <a:srgbClr val="006600"/>
        </a:solidFill>
      </dgm:spPr>
      <dgm:t>
        <a:bodyPr/>
        <a:lstStyle/>
        <a:p>
          <a:pPr rtl="0"/>
          <a:r>
            <a:rPr lang="en-US" dirty="0" smtClean="0"/>
            <a:t>I – DESPESAS DE CUSTEIO DA LAVOURA</a:t>
          </a:r>
          <a:endParaRPr lang="pt-BR" dirty="0"/>
        </a:p>
      </dgm:t>
    </dgm:pt>
    <dgm:pt modelId="{CD8FB4AF-F518-47DF-8624-FA5DA2860E5F}" type="parTrans" cxnId="{DB870A6A-D22C-4996-9295-B24212E66247}">
      <dgm:prSet/>
      <dgm:spPr/>
      <dgm:t>
        <a:bodyPr/>
        <a:lstStyle/>
        <a:p>
          <a:endParaRPr lang="pt-BR"/>
        </a:p>
      </dgm:t>
    </dgm:pt>
    <dgm:pt modelId="{D4D0035A-1323-4AA2-9498-6B766DC6D640}" type="sibTrans" cxnId="{DB870A6A-D22C-4996-9295-B24212E66247}">
      <dgm:prSet/>
      <dgm:spPr/>
      <dgm:t>
        <a:bodyPr/>
        <a:lstStyle/>
        <a:p>
          <a:endParaRPr lang="pt-BR"/>
        </a:p>
      </dgm:t>
    </dgm:pt>
    <dgm:pt modelId="{04E6B78B-EC5E-4D91-8DEA-C33AE4EFE1C2}">
      <dgm:prSet/>
      <dgm:spPr/>
      <dgm:t>
        <a:bodyPr/>
        <a:lstStyle/>
        <a:p>
          <a:pPr rtl="0"/>
          <a:r>
            <a:rPr lang="en-US" dirty="0" smtClean="0"/>
            <a:t>1 – </a:t>
          </a:r>
          <a:r>
            <a:rPr lang="en-US" dirty="0" err="1" smtClean="0"/>
            <a:t>Operação</a:t>
          </a:r>
          <a:r>
            <a:rPr lang="en-US" dirty="0" smtClean="0"/>
            <a:t> com </a:t>
          </a:r>
          <a:r>
            <a:rPr lang="en-US" dirty="0" err="1" smtClean="0"/>
            <a:t>maq</a:t>
          </a:r>
          <a:r>
            <a:rPr lang="en-US" dirty="0" smtClean="0"/>
            <a:t>. e </a:t>
          </a:r>
          <a:r>
            <a:rPr lang="en-US" dirty="0" err="1" smtClean="0"/>
            <a:t>implementos</a:t>
          </a:r>
          <a:endParaRPr lang="pt-BR" dirty="0"/>
        </a:p>
      </dgm:t>
    </dgm:pt>
    <dgm:pt modelId="{6D2584D1-9C28-421A-9062-0926135065E2}" type="parTrans" cxnId="{D86B8CA8-353F-4921-B74B-A62200FD5D77}">
      <dgm:prSet/>
      <dgm:spPr/>
      <dgm:t>
        <a:bodyPr/>
        <a:lstStyle/>
        <a:p>
          <a:endParaRPr lang="pt-BR"/>
        </a:p>
      </dgm:t>
    </dgm:pt>
    <dgm:pt modelId="{A131CDE5-BBBE-4C11-B333-1DC17CB1C38F}" type="sibTrans" cxnId="{D86B8CA8-353F-4921-B74B-A62200FD5D77}">
      <dgm:prSet/>
      <dgm:spPr/>
      <dgm:t>
        <a:bodyPr/>
        <a:lstStyle/>
        <a:p>
          <a:endParaRPr lang="pt-BR"/>
        </a:p>
      </dgm:t>
    </dgm:pt>
    <dgm:pt modelId="{E4E04447-9B63-429B-98C3-52DA1F9E216E}">
      <dgm:prSet/>
      <dgm:spPr/>
      <dgm:t>
        <a:bodyPr/>
        <a:lstStyle/>
        <a:p>
          <a:pPr rtl="0"/>
          <a:r>
            <a:rPr lang="en-US" dirty="0" smtClean="0"/>
            <a:t>2 – </a:t>
          </a:r>
          <a:r>
            <a:rPr lang="en-US" dirty="0" err="1" smtClean="0"/>
            <a:t>Mão</a:t>
          </a:r>
          <a:r>
            <a:rPr lang="en-US" dirty="0" smtClean="0"/>
            <a:t>-de-</a:t>
          </a:r>
          <a:r>
            <a:rPr lang="en-US" dirty="0" err="1" smtClean="0"/>
            <a:t>obra</a:t>
          </a:r>
          <a:r>
            <a:rPr lang="en-US" dirty="0" smtClean="0"/>
            <a:t> e </a:t>
          </a:r>
          <a:r>
            <a:rPr lang="en-US" dirty="0" err="1" smtClean="0"/>
            <a:t>encargos</a:t>
          </a:r>
          <a:endParaRPr lang="pt-BR" dirty="0"/>
        </a:p>
      </dgm:t>
    </dgm:pt>
    <dgm:pt modelId="{8804A5A2-1767-4AC9-88A6-438C83693E21}" type="parTrans" cxnId="{479F465F-1B0E-4838-B979-0033AD652511}">
      <dgm:prSet/>
      <dgm:spPr/>
      <dgm:t>
        <a:bodyPr/>
        <a:lstStyle/>
        <a:p>
          <a:endParaRPr lang="pt-BR"/>
        </a:p>
      </dgm:t>
    </dgm:pt>
    <dgm:pt modelId="{F99EE618-48F2-40CA-BC72-76BAEAB34700}" type="sibTrans" cxnId="{479F465F-1B0E-4838-B979-0033AD652511}">
      <dgm:prSet/>
      <dgm:spPr/>
      <dgm:t>
        <a:bodyPr/>
        <a:lstStyle/>
        <a:p>
          <a:endParaRPr lang="pt-BR"/>
        </a:p>
      </dgm:t>
    </dgm:pt>
    <dgm:pt modelId="{0966B5DB-2E11-4C84-8C44-92A4E820CEDA}">
      <dgm:prSet/>
      <dgm:spPr/>
      <dgm:t>
        <a:bodyPr/>
        <a:lstStyle/>
        <a:p>
          <a:pPr rtl="0"/>
          <a:r>
            <a:rPr lang="en-US" dirty="0" smtClean="0"/>
            <a:t>3 – </a:t>
          </a:r>
          <a:r>
            <a:rPr lang="en-US" dirty="0" err="1" smtClean="0"/>
            <a:t>Sementes</a:t>
          </a:r>
          <a:endParaRPr lang="pt-BR" dirty="0"/>
        </a:p>
      </dgm:t>
    </dgm:pt>
    <dgm:pt modelId="{CBB82720-B4DF-42C3-A729-CC70A6E3958B}" type="parTrans" cxnId="{DD4DAC1F-E569-429F-93C1-5A7D11CDB1EC}">
      <dgm:prSet/>
      <dgm:spPr/>
      <dgm:t>
        <a:bodyPr/>
        <a:lstStyle/>
        <a:p>
          <a:endParaRPr lang="pt-BR"/>
        </a:p>
      </dgm:t>
    </dgm:pt>
    <dgm:pt modelId="{4F3C0919-09AF-4F24-9D48-9475703A078F}" type="sibTrans" cxnId="{DD4DAC1F-E569-429F-93C1-5A7D11CDB1EC}">
      <dgm:prSet/>
      <dgm:spPr/>
      <dgm:t>
        <a:bodyPr/>
        <a:lstStyle/>
        <a:p>
          <a:endParaRPr lang="pt-BR"/>
        </a:p>
      </dgm:t>
    </dgm:pt>
    <dgm:pt modelId="{370ADB94-3535-4443-9BD5-8B7841897E47}">
      <dgm:prSet/>
      <dgm:spPr/>
      <dgm:t>
        <a:bodyPr/>
        <a:lstStyle/>
        <a:p>
          <a:pPr rtl="0"/>
          <a:r>
            <a:rPr lang="en-US" dirty="0" smtClean="0"/>
            <a:t>4 – </a:t>
          </a:r>
          <a:r>
            <a:rPr lang="en-US" dirty="0" err="1" smtClean="0"/>
            <a:t>Fertilizantes</a:t>
          </a:r>
          <a:endParaRPr lang="pt-BR" dirty="0"/>
        </a:p>
      </dgm:t>
    </dgm:pt>
    <dgm:pt modelId="{5405C7CE-22A8-43EF-A5F8-70253365A039}" type="parTrans" cxnId="{D07E0DC8-52EA-4B45-AC5C-54267AA84F7B}">
      <dgm:prSet/>
      <dgm:spPr/>
      <dgm:t>
        <a:bodyPr/>
        <a:lstStyle/>
        <a:p>
          <a:endParaRPr lang="pt-BR"/>
        </a:p>
      </dgm:t>
    </dgm:pt>
    <dgm:pt modelId="{2B3ECE6B-4CB0-4A38-9DB9-CF36B82673D0}" type="sibTrans" cxnId="{D07E0DC8-52EA-4B45-AC5C-54267AA84F7B}">
      <dgm:prSet/>
      <dgm:spPr/>
      <dgm:t>
        <a:bodyPr/>
        <a:lstStyle/>
        <a:p>
          <a:endParaRPr lang="pt-BR"/>
        </a:p>
      </dgm:t>
    </dgm:pt>
    <dgm:pt modelId="{0AEC21EB-4B5E-4347-BD04-CE66BAF22359}">
      <dgm:prSet/>
      <dgm:spPr/>
      <dgm:t>
        <a:bodyPr/>
        <a:lstStyle/>
        <a:p>
          <a:pPr rtl="0"/>
          <a:r>
            <a:rPr lang="en-US" dirty="0" smtClean="0"/>
            <a:t>5 – </a:t>
          </a:r>
          <a:r>
            <a:rPr lang="en-US" dirty="0" err="1" smtClean="0"/>
            <a:t>Agrotóxicos</a:t>
          </a:r>
          <a:endParaRPr lang="pt-BR" dirty="0"/>
        </a:p>
      </dgm:t>
    </dgm:pt>
    <dgm:pt modelId="{F3FE975F-A16F-488F-8FBC-666A797E2571}" type="parTrans" cxnId="{EF85F8E2-073D-405C-9271-BDBB991E93DA}">
      <dgm:prSet/>
      <dgm:spPr/>
      <dgm:t>
        <a:bodyPr/>
        <a:lstStyle/>
        <a:p>
          <a:endParaRPr lang="pt-BR"/>
        </a:p>
      </dgm:t>
    </dgm:pt>
    <dgm:pt modelId="{C74F1C2E-5073-4F2A-8AF3-28FEFCC838CF}" type="sibTrans" cxnId="{EF85F8E2-073D-405C-9271-BDBB991E93DA}">
      <dgm:prSet/>
      <dgm:spPr/>
      <dgm:t>
        <a:bodyPr/>
        <a:lstStyle/>
        <a:p>
          <a:endParaRPr lang="pt-BR"/>
        </a:p>
      </dgm:t>
    </dgm:pt>
    <dgm:pt modelId="{42643464-8D3F-4CFB-B708-45972D121795}">
      <dgm:prSet/>
      <dgm:spPr/>
      <dgm:t>
        <a:bodyPr/>
        <a:lstStyle/>
        <a:p>
          <a:pPr rtl="0"/>
          <a:r>
            <a:rPr lang="en-US" dirty="0" smtClean="0"/>
            <a:t>6 – </a:t>
          </a:r>
          <a:r>
            <a:rPr lang="en-US" dirty="0" err="1" smtClean="0"/>
            <a:t>Despesas</a:t>
          </a:r>
          <a:r>
            <a:rPr lang="en-US" dirty="0" smtClean="0"/>
            <a:t> com </a:t>
          </a:r>
          <a:r>
            <a:rPr lang="en-US" dirty="0" err="1" smtClean="0"/>
            <a:t>irrigação</a:t>
          </a:r>
          <a:endParaRPr lang="pt-BR" dirty="0"/>
        </a:p>
      </dgm:t>
    </dgm:pt>
    <dgm:pt modelId="{5C6CD1B7-2CC7-4A81-9609-3E43477CD803}" type="parTrans" cxnId="{E9F047CD-76D4-4E8A-BF9D-2A80799200A6}">
      <dgm:prSet/>
      <dgm:spPr/>
      <dgm:t>
        <a:bodyPr/>
        <a:lstStyle/>
        <a:p>
          <a:endParaRPr lang="pt-BR"/>
        </a:p>
      </dgm:t>
    </dgm:pt>
    <dgm:pt modelId="{42D8D5B2-0CC7-4210-BFEC-E5EBAC1C28EE}" type="sibTrans" cxnId="{E9F047CD-76D4-4E8A-BF9D-2A80799200A6}">
      <dgm:prSet/>
      <dgm:spPr/>
      <dgm:t>
        <a:bodyPr/>
        <a:lstStyle/>
        <a:p>
          <a:endParaRPr lang="pt-BR"/>
        </a:p>
      </dgm:t>
    </dgm:pt>
    <dgm:pt modelId="{F21B4E19-E82F-4EA0-BD28-0CFB9F442B5B}">
      <dgm:prSet/>
      <dgm:spPr/>
      <dgm:t>
        <a:bodyPr/>
        <a:lstStyle/>
        <a:p>
          <a:pPr rtl="0"/>
          <a:r>
            <a:rPr lang="en-US" dirty="0" smtClean="0"/>
            <a:t>7 – </a:t>
          </a:r>
          <a:r>
            <a:rPr lang="en-US" dirty="0" err="1" smtClean="0"/>
            <a:t>Despesas</a:t>
          </a:r>
          <a:r>
            <a:rPr lang="en-US" dirty="0" smtClean="0"/>
            <a:t> </a:t>
          </a:r>
          <a:r>
            <a:rPr lang="en-US" dirty="0" err="1" smtClean="0"/>
            <a:t>administrativas</a:t>
          </a:r>
          <a:endParaRPr lang="pt-BR" dirty="0"/>
        </a:p>
      </dgm:t>
    </dgm:pt>
    <dgm:pt modelId="{0A0A3A72-80E0-45E2-A352-78EE19CC2A44}" type="parTrans" cxnId="{0A851735-829C-4AF7-B078-F6F2811B0D09}">
      <dgm:prSet/>
      <dgm:spPr/>
      <dgm:t>
        <a:bodyPr/>
        <a:lstStyle/>
        <a:p>
          <a:endParaRPr lang="pt-BR"/>
        </a:p>
      </dgm:t>
    </dgm:pt>
    <dgm:pt modelId="{393C2B34-698F-4D44-9E26-DA2AB7430EC9}" type="sibTrans" cxnId="{0A851735-829C-4AF7-B078-F6F2811B0D09}">
      <dgm:prSet/>
      <dgm:spPr/>
      <dgm:t>
        <a:bodyPr/>
        <a:lstStyle/>
        <a:p>
          <a:endParaRPr lang="pt-BR"/>
        </a:p>
      </dgm:t>
    </dgm:pt>
    <dgm:pt modelId="{B34F4B45-943A-4B0A-B3E3-DF5486A4E6D6}">
      <dgm:prSet/>
      <dgm:spPr/>
      <dgm:t>
        <a:bodyPr/>
        <a:lstStyle/>
        <a:p>
          <a:pPr rtl="0"/>
          <a:r>
            <a:rPr lang="en-US" dirty="0" smtClean="0"/>
            <a:t>8 – Outros </a:t>
          </a:r>
          <a:r>
            <a:rPr lang="en-US" dirty="0" err="1" smtClean="0"/>
            <a:t>itens</a:t>
          </a:r>
          <a:endParaRPr lang="pt-BR" dirty="0"/>
        </a:p>
      </dgm:t>
    </dgm:pt>
    <dgm:pt modelId="{1CBF9EF4-8169-4F95-9F29-E5AEEFCDCFF3}" type="parTrans" cxnId="{5424A82B-9F18-4937-B044-E5129D2B1884}">
      <dgm:prSet/>
      <dgm:spPr/>
      <dgm:t>
        <a:bodyPr/>
        <a:lstStyle/>
        <a:p>
          <a:endParaRPr lang="pt-BR"/>
        </a:p>
      </dgm:t>
    </dgm:pt>
    <dgm:pt modelId="{DD93BD10-8300-412C-BB8F-9FC2EF4052EE}" type="sibTrans" cxnId="{5424A82B-9F18-4937-B044-E5129D2B1884}">
      <dgm:prSet/>
      <dgm:spPr/>
      <dgm:t>
        <a:bodyPr/>
        <a:lstStyle/>
        <a:p>
          <a:endParaRPr lang="pt-BR"/>
        </a:p>
      </dgm:t>
    </dgm:pt>
    <dgm:pt modelId="{6FEBB33B-C666-4E80-AFDD-01B01A47B38B}">
      <dgm:prSet/>
      <dgm:spPr>
        <a:solidFill>
          <a:srgbClr val="006600"/>
        </a:solidFill>
      </dgm:spPr>
      <dgm:t>
        <a:bodyPr/>
        <a:lstStyle/>
        <a:p>
          <a:pPr rtl="0"/>
          <a:r>
            <a:rPr lang="en-US" dirty="0" smtClean="0"/>
            <a:t>II – DESPESAS PÓS-COLHEITA</a:t>
          </a:r>
          <a:endParaRPr lang="pt-BR" dirty="0"/>
        </a:p>
      </dgm:t>
    </dgm:pt>
    <dgm:pt modelId="{309C525D-611F-4B8E-8262-C959709B0997}" type="parTrans" cxnId="{EFBBB8F7-FEFD-4174-A4C3-454EE031927A}">
      <dgm:prSet/>
      <dgm:spPr/>
      <dgm:t>
        <a:bodyPr/>
        <a:lstStyle/>
        <a:p>
          <a:endParaRPr lang="pt-BR"/>
        </a:p>
      </dgm:t>
    </dgm:pt>
    <dgm:pt modelId="{566E866F-DD0F-4CB1-AFB8-B376DB2177BC}" type="sibTrans" cxnId="{EFBBB8F7-FEFD-4174-A4C3-454EE031927A}">
      <dgm:prSet/>
      <dgm:spPr/>
      <dgm:t>
        <a:bodyPr/>
        <a:lstStyle/>
        <a:p>
          <a:endParaRPr lang="pt-BR"/>
        </a:p>
      </dgm:t>
    </dgm:pt>
    <dgm:pt modelId="{D26D6307-E829-485E-A562-4C82F63410C2}">
      <dgm:prSet/>
      <dgm:spPr/>
      <dgm:t>
        <a:bodyPr/>
        <a:lstStyle/>
        <a:p>
          <a:pPr rtl="0"/>
          <a:r>
            <a:rPr lang="en-US" dirty="0" smtClean="0"/>
            <a:t>1 – </a:t>
          </a:r>
          <a:r>
            <a:rPr lang="en-US" dirty="0" err="1" smtClean="0"/>
            <a:t>Seguro</a:t>
          </a:r>
          <a:r>
            <a:rPr lang="en-US" dirty="0" smtClean="0"/>
            <a:t> </a:t>
          </a:r>
          <a:r>
            <a:rPr lang="en-US" dirty="0" err="1" smtClean="0"/>
            <a:t>agrícola</a:t>
          </a:r>
          <a:endParaRPr lang="pt-BR" dirty="0"/>
        </a:p>
      </dgm:t>
    </dgm:pt>
    <dgm:pt modelId="{56ACBF81-4164-4561-AF66-E766BC6F0DC5}" type="parTrans" cxnId="{6641E69A-7556-4ACE-91D6-10B3F36A6209}">
      <dgm:prSet/>
      <dgm:spPr/>
      <dgm:t>
        <a:bodyPr/>
        <a:lstStyle/>
        <a:p>
          <a:endParaRPr lang="pt-BR"/>
        </a:p>
      </dgm:t>
    </dgm:pt>
    <dgm:pt modelId="{85B3C4FE-47E4-416D-BB27-A8211D0EF201}" type="sibTrans" cxnId="{6641E69A-7556-4ACE-91D6-10B3F36A6209}">
      <dgm:prSet/>
      <dgm:spPr/>
      <dgm:t>
        <a:bodyPr/>
        <a:lstStyle/>
        <a:p>
          <a:endParaRPr lang="pt-BR"/>
        </a:p>
      </dgm:t>
    </dgm:pt>
    <dgm:pt modelId="{248C4FEA-A227-4887-8652-41121DEDDF1F}">
      <dgm:prSet/>
      <dgm:spPr/>
      <dgm:t>
        <a:bodyPr/>
        <a:lstStyle/>
        <a:p>
          <a:pPr rtl="0"/>
          <a:r>
            <a:rPr lang="en-US" dirty="0" smtClean="0"/>
            <a:t>2 – </a:t>
          </a:r>
          <a:r>
            <a:rPr lang="en-US" dirty="0" err="1" smtClean="0"/>
            <a:t>Transporte</a:t>
          </a:r>
          <a:r>
            <a:rPr lang="en-US" dirty="0" smtClean="0"/>
            <a:t> </a:t>
          </a:r>
          <a:r>
            <a:rPr lang="en-US" dirty="0" err="1" smtClean="0"/>
            <a:t>externo</a:t>
          </a:r>
          <a:endParaRPr lang="pt-BR" dirty="0"/>
        </a:p>
      </dgm:t>
    </dgm:pt>
    <dgm:pt modelId="{033B9078-C3CB-4014-9905-5D47F86FBC51}" type="parTrans" cxnId="{2C00405D-02AE-4C78-B845-5C49107172C4}">
      <dgm:prSet/>
      <dgm:spPr/>
      <dgm:t>
        <a:bodyPr/>
        <a:lstStyle/>
        <a:p>
          <a:endParaRPr lang="pt-BR"/>
        </a:p>
      </dgm:t>
    </dgm:pt>
    <dgm:pt modelId="{746661E7-5BB8-44B4-8526-84EF4D7D85B5}" type="sibTrans" cxnId="{2C00405D-02AE-4C78-B845-5C49107172C4}">
      <dgm:prSet/>
      <dgm:spPr/>
      <dgm:t>
        <a:bodyPr/>
        <a:lstStyle/>
        <a:p>
          <a:endParaRPr lang="pt-BR"/>
        </a:p>
      </dgm:t>
    </dgm:pt>
    <dgm:pt modelId="{42AD7ABB-B5E0-481F-A659-7C884D5A7F1E}">
      <dgm:prSet/>
      <dgm:spPr/>
      <dgm:t>
        <a:bodyPr/>
        <a:lstStyle/>
        <a:p>
          <a:pPr rtl="0"/>
          <a:r>
            <a:rPr lang="en-US" dirty="0" smtClean="0"/>
            <a:t>3 – </a:t>
          </a:r>
          <a:r>
            <a:rPr lang="en-US" dirty="0" err="1" smtClean="0"/>
            <a:t>Assistência</a:t>
          </a:r>
          <a:r>
            <a:rPr lang="en-US" dirty="0" smtClean="0"/>
            <a:t> </a:t>
          </a:r>
          <a:r>
            <a:rPr lang="en-US" dirty="0" err="1" smtClean="0"/>
            <a:t>técnica</a:t>
          </a:r>
          <a:endParaRPr lang="pt-BR" dirty="0"/>
        </a:p>
      </dgm:t>
    </dgm:pt>
    <dgm:pt modelId="{C129607D-60F4-43B2-ACF2-B806A38D9D6C}" type="parTrans" cxnId="{4C079368-DF16-40E3-96C1-79D7BF9CB6D8}">
      <dgm:prSet/>
      <dgm:spPr/>
      <dgm:t>
        <a:bodyPr/>
        <a:lstStyle/>
        <a:p>
          <a:endParaRPr lang="pt-BR"/>
        </a:p>
      </dgm:t>
    </dgm:pt>
    <dgm:pt modelId="{A5052B6D-DDD0-4834-9DE4-5DFE62330A7C}" type="sibTrans" cxnId="{4C079368-DF16-40E3-96C1-79D7BF9CB6D8}">
      <dgm:prSet/>
      <dgm:spPr/>
      <dgm:t>
        <a:bodyPr/>
        <a:lstStyle/>
        <a:p>
          <a:endParaRPr lang="pt-BR"/>
        </a:p>
      </dgm:t>
    </dgm:pt>
    <dgm:pt modelId="{A5A1DA5C-AF57-41FD-BBC6-D148E9A3E2B4}">
      <dgm:prSet/>
      <dgm:spPr/>
      <dgm:t>
        <a:bodyPr/>
        <a:lstStyle/>
        <a:p>
          <a:pPr rtl="0"/>
          <a:r>
            <a:rPr lang="en-US" dirty="0" smtClean="0"/>
            <a:t>4 – </a:t>
          </a:r>
          <a:r>
            <a:rPr lang="en-US" dirty="0" err="1" smtClean="0"/>
            <a:t>Armazenagem</a:t>
          </a:r>
          <a:endParaRPr lang="pt-BR" dirty="0"/>
        </a:p>
      </dgm:t>
    </dgm:pt>
    <dgm:pt modelId="{81915F28-CA18-4B40-B069-BEE9B8132658}" type="parTrans" cxnId="{6303AC5A-9452-4C14-8ECB-28D9A21FF37B}">
      <dgm:prSet/>
      <dgm:spPr/>
      <dgm:t>
        <a:bodyPr/>
        <a:lstStyle/>
        <a:p>
          <a:endParaRPr lang="pt-BR"/>
        </a:p>
      </dgm:t>
    </dgm:pt>
    <dgm:pt modelId="{7909791E-21B8-4A84-BC74-D8730818FBFA}" type="sibTrans" cxnId="{6303AC5A-9452-4C14-8ECB-28D9A21FF37B}">
      <dgm:prSet/>
      <dgm:spPr/>
      <dgm:t>
        <a:bodyPr/>
        <a:lstStyle/>
        <a:p>
          <a:endParaRPr lang="pt-BR"/>
        </a:p>
      </dgm:t>
    </dgm:pt>
    <dgm:pt modelId="{9D1906E7-8750-4E66-8CCF-EFBCF130B62B}">
      <dgm:prSet/>
      <dgm:spPr/>
      <dgm:t>
        <a:bodyPr/>
        <a:lstStyle/>
        <a:p>
          <a:pPr rtl="0"/>
          <a:r>
            <a:rPr lang="en-US" dirty="0" smtClean="0"/>
            <a:t>5 – </a:t>
          </a:r>
          <a:r>
            <a:rPr lang="en-US" dirty="0" err="1" smtClean="0"/>
            <a:t>Despesas</a:t>
          </a:r>
          <a:r>
            <a:rPr lang="en-US" dirty="0" smtClean="0"/>
            <a:t> </a:t>
          </a:r>
          <a:r>
            <a:rPr lang="en-US" dirty="0" err="1" smtClean="0"/>
            <a:t>administrativas</a:t>
          </a:r>
          <a:endParaRPr lang="pt-BR" dirty="0"/>
        </a:p>
      </dgm:t>
    </dgm:pt>
    <dgm:pt modelId="{BDD100A3-2F34-4CD9-AA03-802CB4B1C64C}" type="parTrans" cxnId="{8804CAB2-667D-4983-AA82-A137E444D6C1}">
      <dgm:prSet/>
      <dgm:spPr/>
      <dgm:t>
        <a:bodyPr/>
        <a:lstStyle/>
        <a:p>
          <a:endParaRPr lang="pt-BR"/>
        </a:p>
      </dgm:t>
    </dgm:pt>
    <dgm:pt modelId="{FF9648F9-D6F1-437E-9B65-EEB3EA8C023D}" type="sibTrans" cxnId="{8804CAB2-667D-4983-AA82-A137E444D6C1}">
      <dgm:prSet/>
      <dgm:spPr/>
      <dgm:t>
        <a:bodyPr/>
        <a:lstStyle/>
        <a:p>
          <a:endParaRPr lang="pt-BR"/>
        </a:p>
      </dgm:t>
    </dgm:pt>
    <dgm:pt modelId="{A67E36C9-A2AB-4D31-886C-E92E4E87AF04}">
      <dgm:prSet/>
      <dgm:spPr/>
      <dgm:t>
        <a:bodyPr/>
        <a:lstStyle/>
        <a:p>
          <a:pPr rtl="0"/>
          <a:r>
            <a:rPr lang="en-US" dirty="0" smtClean="0"/>
            <a:t>6 – Outros </a:t>
          </a:r>
          <a:r>
            <a:rPr lang="en-US" dirty="0" err="1" smtClean="0"/>
            <a:t>itens</a:t>
          </a:r>
          <a:endParaRPr lang="pt-BR" dirty="0"/>
        </a:p>
      </dgm:t>
    </dgm:pt>
    <dgm:pt modelId="{718A92B0-FFE7-4E10-85ED-5C3114383C7B}" type="parTrans" cxnId="{EC38A6BF-407E-4B80-87D4-A41AE455AFC8}">
      <dgm:prSet/>
      <dgm:spPr/>
      <dgm:t>
        <a:bodyPr/>
        <a:lstStyle/>
        <a:p>
          <a:endParaRPr lang="pt-BR"/>
        </a:p>
      </dgm:t>
    </dgm:pt>
    <dgm:pt modelId="{4971A0BD-7346-44E5-AA28-43C56BD191A4}" type="sibTrans" cxnId="{EC38A6BF-407E-4B80-87D4-A41AE455AFC8}">
      <dgm:prSet/>
      <dgm:spPr/>
      <dgm:t>
        <a:bodyPr/>
        <a:lstStyle/>
        <a:p>
          <a:endParaRPr lang="pt-BR"/>
        </a:p>
      </dgm:t>
    </dgm:pt>
    <dgm:pt modelId="{F3082DED-D22A-40C9-B5CC-34AB4316E282}" type="pres">
      <dgm:prSet presAssocID="{3D61165A-23F0-4E62-9B22-62E245E78404}" presName="linear" presStyleCnt="0">
        <dgm:presLayoutVars>
          <dgm:animLvl val="lvl"/>
          <dgm:resizeHandles val="exact"/>
        </dgm:presLayoutVars>
      </dgm:prSet>
      <dgm:spPr/>
      <dgm:t>
        <a:bodyPr/>
        <a:lstStyle/>
        <a:p>
          <a:endParaRPr lang="pt-BR"/>
        </a:p>
      </dgm:t>
    </dgm:pt>
    <dgm:pt modelId="{2BCFF9EB-4F8B-4B1A-B987-079B618705E0}" type="pres">
      <dgm:prSet presAssocID="{F8359C18-3E70-4B3E-AB5E-D46385D743B4}" presName="parentText" presStyleLbl="node1" presStyleIdx="0" presStyleCnt="3">
        <dgm:presLayoutVars>
          <dgm:chMax val="0"/>
          <dgm:bulletEnabled val="1"/>
        </dgm:presLayoutVars>
      </dgm:prSet>
      <dgm:spPr/>
      <dgm:t>
        <a:bodyPr/>
        <a:lstStyle/>
        <a:p>
          <a:endParaRPr lang="pt-BR"/>
        </a:p>
      </dgm:t>
    </dgm:pt>
    <dgm:pt modelId="{2C6893AB-7534-4FA9-902A-B806F2C1712D}" type="pres">
      <dgm:prSet presAssocID="{1C3D53EC-DB49-4C31-A9BA-75BA3CAFA4F1}" presName="spacer" presStyleCnt="0"/>
      <dgm:spPr/>
    </dgm:pt>
    <dgm:pt modelId="{9BB0170C-3715-4C0A-A780-31D8C1CAB234}" type="pres">
      <dgm:prSet presAssocID="{52736541-337F-4D1A-AA4F-DAD54EBB49CC}" presName="parentText" presStyleLbl="node1" presStyleIdx="1" presStyleCnt="3">
        <dgm:presLayoutVars>
          <dgm:chMax val="0"/>
          <dgm:bulletEnabled val="1"/>
        </dgm:presLayoutVars>
      </dgm:prSet>
      <dgm:spPr/>
      <dgm:t>
        <a:bodyPr/>
        <a:lstStyle/>
        <a:p>
          <a:endParaRPr lang="pt-BR"/>
        </a:p>
      </dgm:t>
    </dgm:pt>
    <dgm:pt modelId="{B2A909E3-009F-49B9-A574-AA9CCB8E53BA}" type="pres">
      <dgm:prSet presAssocID="{52736541-337F-4D1A-AA4F-DAD54EBB49CC}" presName="childText" presStyleLbl="revTx" presStyleIdx="0" presStyleCnt="2">
        <dgm:presLayoutVars>
          <dgm:bulletEnabled val="1"/>
        </dgm:presLayoutVars>
      </dgm:prSet>
      <dgm:spPr/>
      <dgm:t>
        <a:bodyPr/>
        <a:lstStyle/>
        <a:p>
          <a:endParaRPr lang="pt-BR"/>
        </a:p>
      </dgm:t>
    </dgm:pt>
    <dgm:pt modelId="{AF23D288-364F-4FE4-922C-A781502ECB1D}" type="pres">
      <dgm:prSet presAssocID="{6FEBB33B-C666-4E80-AFDD-01B01A47B38B}" presName="parentText" presStyleLbl="node1" presStyleIdx="2" presStyleCnt="3">
        <dgm:presLayoutVars>
          <dgm:chMax val="0"/>
          <dgm:bulletEnabled val="1"/>
        </dgm:presLayoutVars>
      </dgm:prSet>
      <dgm:spPr/>
      <dgm:t>
        <a:bodyPr/>
        <a:lstStyle/>
        <a:p>
          <a:endParaRPr lang="pt-BR"/>
        </a:p>
      </dgm:t>
    </dgm:pt>
    <dgm:pt modelId="{0A5FD4D6-22B3-4BEF-B3C2-991CC7C650D2}" type="pres">
      <dgm:prSet presAssocID="{6FEBB33B-C666-4E80-AFDD-01B01A47B38B}" presName="childText" presStyleLbl="revTx" presStyleIdx="1" presStyleCnt="2">
        <dgm:presLayoutVars>
          <dgm:bulletEnabled val="1"/>
        </dgm:presLayoutVars>
      </dgm:prSet>
      <dgm:spPr/>
      <dgm:t>
        <a:bodyPr/>
        <a:lstStyle/>
        <a:p>
          <a:endParaRPr lang="pt-BR"/>
        </a:p>
      </dgm:t>
    </dgm:pt>
  </dgm:ptLst>
  <dgm:cxnLst>
    <dgm:cxn modelId="{2C00405D-02AE-4C78-B845-5C49107172C4}" srcId="{6FEBB33B-C666-4E80-AFDD-01B01A47B38B}" destId="{248C4FEA-A227-4887-8652-41121DEDDF1F}" srcOrd="1" destOrd="0" parTransId="{033B9078-C3CB-4014-9905-5D47F86FBC51}" sibTransId="{746661E7-5BB8-44B4-8526-84EF4D7D85B5}"/>
    <dgm:cxn modelId="{EFBBB8F7-FEFD-4174-A4C3-454EE031927A}" srcId="{3D61165A-23F0-4E62-9B22-62E245E78404}" destId="{6FEBB33B-C666-4E80-AFDD-01B01A47B38B}" srcOrd="2" destOrd="0" parTransId="{309C525D-611F-4B8E-8262-C959709B0997}" sibTransId="{566E866F-DD0F-4CB1-AFB8-B376DB2177BC}"/>
    <dgm:cxn modelId="{8804CAB2-667D-4983-AA82-A137E444D6C1}" srcId="{6FEBB33B-C666-4E80-AFDD-01B01A47B38B}" destId="{9D1906E7-8750-4E66-8CCF-EFBCF130B62B}" srcOrd="4" destOrd="0" parTransId="{BDD100A3-2F34-4CD9-AA03-802CB4B1C64C}" sibTransId="{FF9648F9-D6F1-437E-9B65-EEB3EA8C023D}"/>
    <dgm:cxn modelId="{D86B8CA8-353F-4921-B74B-A62200FD5D77}" srcId="{52736541-337F-4D1A-AA4F-DAD54EBB49CC}" destId="{04E6B78B-EC5E-4D91-8DEA-C33AE4EFE1C2}" srcOrd="0" destOrd="0" parTransId="{6D2584D1-9C28-421A-9062-0926135065E2}" sibTransId="{A131CDE5-BBBE-4C11-B333-1DC17CB1C38F}"/>
    <dgm:cxn modelId="{DB870A6A-D22C-4996-9295-B24212E66247}" srcId="{3D61165A-23F0-4E62-9B22-62E245E78404}" destId="{52736541-337F-4D1A-AA4F-DAD54EBB49CC}" srcOrd="1" destOrd="0" parTransId="{CD8FB4AF-F518-47DF-8624-FA5DA2860E5F}" sibTransId="{D4D0035A-1323-4AA2-9498-6B766DC6D640}"/>
    <dgm:cxn modelId="{E313459B-F040-466A-B1B8-386503ADA1AA}" type="presOf" srcId="{F8359C18-3E70-4B3E-AB5E-D46385D743B4}" destId="{2BCFF9EB-4F8B-4B1A-B987-079B618705E0}" srcOrd="0" destOrd="0" presId="urn:microsoft.com/office/officeart/2005/8/layout/vList2"/>
    <dgm:cxn modelId="{EF85F8E2-073D-405C-9271-BDBB991E93DA}" srcId="{52736541-337F-4D1A-AA4F-DAD54EBB49CC}" destId="{0AEC21EB-4B5E-4347-BD04-CE66BAF22359}" srcOrd="4" destOrd="0" parTransId="{F3FE975F-A16F-488F-8FBC-666A797E2571}" sibTransId="{C74F1C2E-5073-4F2A-8AF3-28FEFCC838CF}"/>
    <dgm:cxn modelId="{D19382B9-5839-466E-B019-9611BF993660}" type="presOf" srcId="{D26D6307-E829-485E-A562-4C82F63410C2}" destId="{0A5FD4D6-22B3-4BEF-B3C2-991CC7C650D2}" srcOrd="0" destOrd="0" presId="urn:microsoft.com/office/officeart/2005/8/layout/vList2"/>
    <dgm:cxn modelId="{5A341EAD-E03D-4F5B-B6DD-FD3E3369EAD7}" type="presOf" srcId="{A67E36C9-A2AB-4D31-886C-E92E4E87AF04}" destId="{0A5FD4D6-22B3-4BEF-B3C2-991CC7C650D2}" srcOrd="0" destOrd="5" presId="urn:microsoft.com/office/officeart/2005/8/layout/vList2"/>
    <dgm:cxn modelId="{E9F047CD-76D4-4E8A-BF9D-2A80799200A6}" srcId="{52736541-337F-4D1A-AA4F-DAD54EBB49CC}" destId="{42643464-8D3F-4CFB-B708-45972D121795}" srcOrd="5" destOrd="0" parTransId="{5C6CD1B7-2CC7-4A81-9609-3E43477CD803}" sibTransId="{42D8D5B2-0CC7-4210-BFEC-E5EBAC1C28EE}"/>
    <dgm:cxn modelId="{EC38A6BF-407E-4B80-87D4-A41AE455AFC8}" srcId="{6FEBB33B-C666-4E80-AFDD-01B01A47B38B}" destId="{A67E36C9-A2AB-4D31-886C-E92E4E87AF04}" srcOrd="5" destOrd="0" parTransId="{718A92B0-FFE7-4E10-85ED-5C3114383C7B}" sibTransId="{4971A0BD-7346-44E5-AA28-43C56BD191A4}"/>
    <dgm:cxn modelId="{DD4DAC1F-E569-429F-93C1-5A7D11CDB1EC}" srcId="{52736541-337F-4D1A-AA4F-DAD54EBB49CC}" destId="{0966B5DB-2E11-4C84-8C44-92A4E820CEDA}" srcOrd="2" destOrd="0" parTransId="{CBB82720-B4DF-42C3-A729-CC70A6E3958B}" sibTransId="{4F3C0919-09AF-4F24-9D48-9475703A078F}"/>
    <dgm:cxn modelId="{DC28CA77-3FD9-4140-9457-BD137FA75F32}" type="presOf" srcId="{6FEBB33B-C666-4E80-AFDD-01B01A47B38B}" destId="{AF23D288-364F-4FE4-922C-A781502ECB1D}" srcOrd="0" destOrd="0" presId="urn:microsoft.com/office/officeart/2005/8/layout/vList2"/>
    <dgm:cxn modelId="{4B3B6830-D942-4783-83F2-4E85291AF98D}" type="presOf" srcId="{3D61165A-23F0-4E62-9B22-62E245E78404}" destId="{F3082DED-D22A-40C9-B5CC-34AB4316E282}" srcOrd="0" destOrd="0" presId="urn:microsoft.com/office/officeart/2005/8/layout/vList2"/>
    <dgm:cxn modelId="{6303AC5A-9452-4C14-8ECB-28D9A21FF37B}" srcId="{6FEBB33B-C666-4E80-AFDD-01B01A47B38B}" destId="{A5A1DA5C-AF57-41FD-BBC6-D148E9A3E2B4}" srcOrd="3" destOrd="0" parTransId="{81915F28-CA18-4B40-B069-BEE9B8132658}" sibTransId="{7909791E-21B8-4A84-BC74-D8730818FBFA}"/>
    <dgm:cxn modelId="{479F465F-1B0E-4838-B979-0033AD652511}" srcId="{52736541-337F-4D1A-AA4F-DAD54EBB49CC}" destId="{E4E04447-9B63-429B-98C3-52DA1F9E216E}" srcOrd="1" destOrd="0" parTransId="{8804A5A2-1767-4AC9-88A6-438C83693E21}" sibTransId="{F99EE618-48F2-40CA-BC72-76BAEAB34700}"/>
    <dgm:cxn modelId="{0A851735-829C-4AF7-B078-F6F2811B0D09}" srcId="{52736541-337F-4D1A-AA4F-DAD54EBB49CC}" destId="{F21B4E19-E82F-4EA0-BD28-0CFB9F442B5B}" srcOrd="6" destOrd="0" parTransId="{0A0A3A72-80E0-45E2-A352-78EE19CC2A44}" sibTransId="{393C2B34-698F-4D44-9E26-DA2AB7430EC9}"/>
    <dgm:cxn modelId="{DD75CABE-8BBF-47F9-9072-460479AC8674}" type="presOf" srcId="{42643464-8D3F-4CFB-B708-45972D121795}" destId="{B2A909E3-009F-49B9-A574-AA9CCB8E53BA}" srcOrd="0" destOrd="5" presId="urn:microsoft.com/office/officeart/2005/8/layout/vList2"/>
    <dgm:cxn modelId="{5424A82B-9F18-4937-B044-E5129D2B1884}" srcId="{52736541-337F-4D1A-AA4F-DAD54EBB49CC}" destId="{B34F4B45-943A-4B0A-B3E3-DF5486A4E6D6}" srcOrd="7" destOrd="0" parTransId="{1CBF9EF4-8169-4F95-9F29-E5AEEFCDCFF3}" sibTransId="{DD93BD10-8300-412C-BB8F-9FC2EF4052EE}"/>
    <dgm:cxn modelId="{6641E69A-7556-4ACE-91D6-10B3F36A6209}" srcId="{6FEBB33B-C666-4E80-AFDD-01B01A47B38B}" destId="{D26D6307-E829-485E-A562-4C82F63410C2}" srcOrd="0" destOrd="0" parTransId="{56ACBF81-4164-4561-AF66-E766BC6F0DC5}" sibTransId="{85B3C4FE-47E4-416D-BB27-A8211D0EF201}"/>
    <dgm:cxn modelId="{C302557A-CA78-4ADF-BC69-B8E9AB07436B}" type="presOf" srcId="{E4E04447-9B63-429B-98C3-52DA1F9E216E}" destId="{B2A909E3-009F-49B9-A574-AA9CCB8E53BA}" srcOrd="0" destOrd="1" presId="urn:microsoft.com/office/officeart/2005/8/layout/vList2"/>
    <dgm:cxn modelId="{6812E4C7-E72B-48C3-BF52-39E130BB3031}" type="presOf" srcId="{370ADB94-3535-4443-9BD5-8B7841897E47}" destId="{B2A909E3-009F-49B9-A574-AA9CCB8E53BA}" srcOrd="0" destOrd="3" presId="urn:microsoft.com/office/officeart/2005/8/layout/vList2"/>
    <dgm:cxn modelId="{6E7D16E0-647D-4AED-A296-E157A6116D42}" type="presOf" srcId="{B34F4B45-943A-4B0A-B3E3-DF5486A4E6D6}" destId="{B2A909E3-009F-49B9-A574-AA9CCB8E53BA}" srcOrd="0" destOrd="7" presId="urn:microsoft.com/office/officeart/2005/8/layout/vList2"/>
    <dgm:cxn modelId="{ECD97965-A1C5-4513-AE1A-0E8B9B62C95D}" type="presOf" srcId="{A5A1DA5C-AF57-41FD-BBC6-D148E9A3E2B4}" destId="{0A5FD4D6-22B3-4BEF-B3C2-991CC7C650D2}" srcOrd="0" destOrd="3" presId="urn:microsoft.com/office/officeart/2005/8/layout/vList2"/>
    <dgm:cxn modelId="{4AB31B15-87E2-47DA-880B-6BDE4158AD3C}" type="presOf" srcId="{248C4FEA-A227-4887-8652-41121DEDDF1F}" destId="{0A5FD4D6-22B3-4BEF-B3C2-991CC7C650D2}" srcOrd="0" destOrd="1" presId="urn:microsoft.com/office/officeart/2005/8/layout/vList2"/>
    <dgm:cxn modelId="{93A9EEA6-A633-47A1-9B53-4BEB039CD25D}" type="presOf" srcId="{F21B4E19-E82F-4EA0-BD28-0CFB9F442B5B}" destId="{B2A909E3-009F-49B9-A574-AA9CCB8E53BA}" srcOrd="0" destOrd="6" presId="urn:microsoft.com/office/officeart/2005/8/layout/vList2"/>
    <dgm:cxn modelId="{8804F668-EC0A-4916-9179-4764E64367CD}" type="presOf" srcId="{52736541-337F-4D1A-AA4F-DAD54EBB49CC}" destId="{9BB0170C-3715-4C0A-A780-31D8C1CAB234}" srcOrd="0" destOrd="0" presId="urn:microsoft.com/office/officeart/2005/8/layout/vList2"/>
    <dgm:cxn modelId="{6AA17261-8C64-4CBC-ABBB-D74336320F64}" type="presOf" srcId="{9D1906E7-8750-4E66-8CCF-EFBCF130B62B}" destId="{0A5FD4D6-22B3-4BEF-B3C2-991CC7C650D2}" srcOrd="0" destOrd="4" presId="urn:microsoft.com/office/officeart/2005/8/layout/vList2"/>
    <dgm:cxn modelId="{B2E47119-B65E-48BA-B921-62CA565D0024}" type="presOf" srcId="{0AEC21EB-4B5E-4347-BD04-CE66BAF22359}" destId="{B2A909E3-009F-49B9-A574-AA9CCB8E53BA}" srcOrd="0" destOrd="4" presId="urn:microsoft.com/office/officeart/2005/8/layout/vList2"/>
    <dgm:cxn modelId="{35F92881-6715-414B-BB7A-09DD18194EDC}" srcId="{3D61165A-23F0-4E62-9B22-62E245E78404}" destId="{F8359C18-3E70-4B3E-AB5E-D46385D743B4}" srcOrd="0" destOrd="0" parTransId="{7095B304-62AD-4C13-8B0F-E2A11F65D608}" sibTransId="{1C3D53EC-DB49-4C31-A9BA-75BA3CAFA4F1}"/>
    <dgm:cxn modelId="{4C079368-DF16-40E3-96C1-79D7BF9CB6D8}" srcId="{6FEBB33B-C666-4E80-AFDD-01B01A47B38B}" destId="{42AD7ABB-B5E0-481F-A659-7C884D5A7F1E}" srcOrd="2" destOrd="0" parTransId="{C129607D-60F4-43B2-ACF2-B806A38D9D6C}" sibTransId="{A5052B6D-DDD0-4834-9DE4-5DFE62330A7C}"/>
    <dgm:cxn modelId="{D07E0DC8-52EA-4B45-AC5C-54267AA84F7B}" srcId="{52736541-337F-4D1A-AA4F-DAD54EBB49CC}" destId="{370ADB94-3535-4443-9BD5-8B7841897E47}" srcOrd="3" destOrd="0" parTransId="{5405C7CE-22A8-43EF-A5F8-70253365A039}" sibTransId="{2B3ECE6B-4CB0-4A38-9DB9-CF36B82673D0}"/>
    <dgm:cxn modelId="{85E93444-6599-437E-A8CE-5E9306DC1542}" type="presOf" srcId="{42AD7ABB-B5E0-481F-A659-7C884D5A7F1E}" destId="{0A5FD4D6-22B3-4BEF-B3C2-991CC7C650D2}" srcOrd="0" destOrd="2" presId="urn:microsoft.com/office/officeart/2005/8/layout/vList2"/>
    <dgm:cxn modelId="{17E41F7C-9D03-4EEC-A8B2-DAB5A3126992}" type="presOf" srcId="{04E6B78B-EC5E-4D91-8DEA-C33AE4EFE1C2}" destId="{B2A909E3-009F-49B9-A574-AA9CCB8E53BA}" srcOrd="0" destOrd="0" presId="urn:microsoft.com/office/officeart/2005/8/layout/vList2"/>
    <dgm:cxn modelId="{C6B5D40D-5C4B-4FD1-AB89-E0A8ED236C30}" type="presOf" srcId="{0966B5DB-2E11-4C84-8C44-92A4E820CEDA}" destId="{B2A909E3-009F-49B9-A574-AA9CCB8E53BA}" srcOrd="0" destOrd="2" presId="urn:microsoft.com/office/officeart/2005/8/layout/vList2"/>
    <dgm:cxn modelId="{CBBBE60C-7F03-4602-8814-A9F36D91B52D}" type="presParOf" srcId="{F3082DED-D22A-40C9-B5CC-34AB4316E282}" destId="{2BCFF9EB-4F8B-4B1A-B987-079B618705E0}" srcOrd="0" destOrd="0" presId="urn:microsoft.com/office/officeart/2005/8/layout/vList2"/>
    <dgm:cxn modelId="{B9B72B74-FDC3-4E05-9463-2BA4E4A5CB37}" type="presParOf" srcId="{F3082DED-D22A-40C9-B5CC-34AB4316E282}" destId="{2C6893AB-7534-4FA9-902A-B806F2C1712D}" srcOrd="1" destOrd="0" presId="urn:microsoft.com/office/officeart/2005/8/layout/vList2"/>
    <dgm:cxn modelId="{BB678E29-3121-423A-9A13-24A4C757F2B0}" type="presParOf" srcId="{F3082DED-D22A-40C9-B5CC-34AB4316E282}" destId="{9BB0170C-3715-4C0A-A780-31D8C1CAB234}" srcOrd="2" destOrd="0" presId="urn:microsoft.com/office/officeart/2005/8/layout/vList2"/>
    <dgm:cxn modelId="{5F75C990-2815-4D12-915C-ECC297B7D4A8}" type="presParOf" srcId="{F3082DED-D22A-40C9-B5CC-34AB4316E282}" destId="{B2A909E3-009F-49B9-A574-AA9CCB8E53BA}" srcOrd="3" destOrd="0" presId="urn:microsoft.com/office/officeart/2005/8/layout/vList2"/>
    <dgm:cxn modelId="{60C04995-80C9-4CF7-B927-77ECAE88440D}" type="presParOf" srcId="{F3082DED-D22A-40C9-B5CC-34AB4316E282}" destId="{AF23D288-364F-4FE4-922C-A781502ECB1D}" srcOrd="4" destOrd="0" presId="urn:microsoft.com/office/officeart/2005/8/layout/vList2"/>
    <dgm:cxn modelId="{0967D6F8-11C7-46A2-A4AD-A56A8917DEA9}" type="presParOf" srcId="{F3082DED-D22A-40C9-B5CC-34AB4316E282}" destId="{0A5FD4D6-22B3-4BEF-B3C2-991CC7C650D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FEA12FD4-20F2-456A-8A59-BC039834DE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A6D11BEC-3822-4126-8FC8-2688E7E8A105}">
      <dgm:prSet/>
      <dgm:spPr>
        <a:solidFill>
          <a:srgbClr val="006600"/>
        </a:solidFill>
      </dgm:spPr>
      <dgm:t>
        <a:bodyPr/>
        <a:lstStyle/>
        <a:p>
          <a:pPr rtl="0"/>
          <a:r>
            <a:rPr lang="en-US" smtClean="0"/>
            <a:t>III – DESPESAS FINANCEIRAS</a:t>
          </a:r>
          <a:endParaRPr lang="pt-BR"/>
        </a:p>
      </dgm:t>
    </dgm:pt>
    <dgm:pt modelId="{7458C952-7A84-4197-B644-0593CCEE7BA0}" type="parTrans" cxnId="{55682340-EDDB-40BD-8B7E-95523D1793AA}">
      <dgm:prSet/>
      <dgm:spPr/>
      <dgm:t>
        <a:bodyPr/>
        <a:lstStyle/>
        <a:p>
          <a:endParaRPr lang="pt-BR"/>
        </a:p>
      </dgm:t>
    </dgm:pt>
    <dgm:pt modelId="{1894796D-D3E3-4810-B2B3-807596573F67}" type="sibTrans" cxnId="{55682340-EDDB-40BD-8B7E-95523D1793AA}">
      <dgm:prSet/>
      <dgm:spPr/>
      <dgm:t>
        <a:bodyPr/>
        <a:lstStyle/>
        <a:p>
          <a:endParaRPr lang="pt-BR"/>
        </a:p>
      </dgm:t>
    </dgm:pt>
    <dgm:pt modelId="{1959A2B7-C8C6-4166-BBDB-DC898ADE0BE5}">
      <dgm:prSet/>
      <dgm:spPr/>
      <dgm:t>
        <a:bodyPr/>
        <a:lstStyle/>
        <a:p>
          <a:pPr rtl="0"/>
          <a:r>
            <a:rPr lang="en-US" dirty="0" smtClean="0"/>
            <a:t>1 </a:t>
          </a:r>
          <a:r>
            <a:rPr lang="en-US" smtClean="0"/>
            <a:t>– Juros</a:t>
          </a:r>
          <a:endParaRPr lang="pt-BR" dirty="0"/>
        </a:p>
      </dgm:t>
    </dgm:pt>
    <dgm:pt modelId="{9CCCE7AA-4429-4332-B84E-E0E67BA51A3D}" type="parTrans" cxnId="{F54C40FD-F1C7-4362-AF6D-62CD4AAE3DCA}">
      <dgm:prSet/>
      <dgm:spPr/>
      <dgm:t>
        <a:bodyPr/>
        <a:lstStyle/>
        <a:p>
          <a:endParaRPr lang="pt-BR"/>
        </a:p>
      </dgm:t>
    </dgm:pt>
    <dgm:pt modelId="{7123B2A6-34F3-4A0F-80EE-3DF5572C736F}" type="sibTrans" cxnId="{F54C40FD-F1C7-4362-AF6D-62CD4AAE3DCA}">
      <dgm:prSet/>
      <dgm:spPr/>
      <dgm:t>
        <a:bodyPr/>
        <a:lstStyle/>
        <a:p>
          <a:endParaRPr lang="pt-BR"/>
        </a:p>
      </dgm:t>
    </dgm:pt>
    <dgm:pt modelId="{C42A83EB-D1C6-4D04-BE37-C5DBD51D92BD}">
      <dgm:prSet/>
      <dgm:spPr>
        <a:solidFill>
          <a:srgbClr val="006600"/>
        </a:solidFill>
      </dgm:spPr>
      <dgm:t>
        <a:bodyPr/>
        <a:lstStyle/>
        <a:p>
          <a:pPr rtl="0"/>
          <a:r>
            <a:rPr lang="en-US" dirty="0" smtClean="0"/>
            <a:t>IV – DEPRECIAÇÕES E EXAUSTÃO</a:t>
          </a:r>
          <a:endParaRPr lang="pt-BR" dirty="0"/>
        </a:p>
      </dgm:t>
    </dgm:pt>
    <dgm:pt modelId="{2A332337-05A2-46B7-B226-89023DAB5638}" type="parTrans" cxnId="{E0D6262A-7E00-4157-8240-36E9CE778FFF}">
      <dgm:prSet/>
      <dgm:spPr/>
      <dgm:t>
        <a:bodyPr/>
        <a:lstStyle/>
        <a:p>
          <a:endParaRPr lang="pt-BR"/>
        </a:p>
      </dgm:t>
    </dgm:pt>
    <dgm:pt modelId="{AC4CD034-9715-4BEC-84BE-A4D785EBCC68}" type="sibTrans" cxnId="{E0D6262A-7E00-4157-8240-36E9CE778FFF}">
      <dgm:prSet/>
      <dgm:spPr/>
      <dgm:t>
        <a:bodyPr/>
        <a:lstStyle/>
        <a:p>
          <a:endParaRPr lang="pt-BR"/>
        </a:p>
      </dgm:t>
    </dgm:pt>
    <dgm:pt modelId="{724B277C-97DF-4D8C-BFAA-236F913ED3A4}">
      <dgm:prSet/>
      <dgm:spPr/>
      <dgm:t>
        <a:bodyPr/>
        <a:lstStyle/>
        <a:p>
          <a:pPr rtl="0"/>
          <a:r>
            <a:rPr lang="en-US" dirty="0" smtClean="0"/>
            <a:t>1 – </a:t>
          </a:r>
          <a:r>
            <a:rPr lang="en-US" dirty="0" err="1" smtClean="0"/>
            <a:t>Depreciação</a:t>
          </a:r>
          <a:r>
            <a:rPr lang="en-US" dirty="0" smtClean="0"/>
            <a:t> de </a:t>
          </a:r>
          <a:r>
            <a:rPr lang="en-US" dirty="0" err="1" smtClean="0"/>
            <a:t>benfeitorias</a:t>
          </a:r>
          <a:r>
            <a:rPr lang="en-US" dirty="0" smtClean="0"/>
            <a:t> e </a:t>
          </a:r>
          <a:r>
            <a:rPr lang="en-US" dirty="0" err="1" smtClean="0"/>
            <a:t>instalações</a:t>
          </a:r>
          <a:endParaRPr lang="pt-BR" dirty="0"/>
        </a:p>
      </dgm:t>
    </dgm:pt>
    <dgm:pt modelId="{0486ADE6-101D-4188-9FC1-DCE096A2DA85}" type="parTrans" cxnId="{4D52BAE9-97F1-4E36-A713-DDE18C58E494}">
      <dgm:prSet/>
      <dgm:spPr/>
      <dgm:t>
        <a:bodyPr/>
        <a:lstStyle/>
        <a:p>
          <a:endParaRPr lang="pt-BR"/>
        </a:p>
      </dgm:t>
    </dgm:pt>
    <dgm:pt modelId="{A4B7D7ED-10DE-44B4-A8C9-3107B69F98BC}" type="sibTrans" cxnId="{4D52BAE9-97F1-4E36-A713-DDE18C58E494}">
      <dgm:prSet/>
      <dgm:spPr/>
      <dgm:t>
        <a:bodyPr/>
        <a:lstStyle/>
        <a:p>
          <a:endParaRPr lang="pt-BR"/>
        </a:p>
      </dgm:t>
    </dgm:pt>
    <dgm:pt modelId="{C966AF33-4ACB-49CD-8D50-E27E31E8DEAF}">
      <dgm:prSet/>
      <dgm:spPr/>
      <dgm:t>
        <a:bodyPr/>
        <a:lstStyle/>
        <a:p>
          <a:pPr rtl="0"/>
          <a:r>
            <a:rPr lang="en-US" dirty="0" smtClean="0"/>
            <a:t>2 – </a:t>
          </a:r>
          <a:r>
            <a:rPr lang="en-US" dirty="0" err="1" smtClean="0"/>
            <a:t>Depreciações</a:t>
          </a:r>
          <a:r>
            <a:rPr lang="en-US" dirty="0" smtClean="0"/>
            <a:t> de </a:t>
          </a:r>
          <a:r>
            <a:rPr lang="en-US" dirty="0" err="1" smtClean="0"/>
            <a:t>máquinas</a:t>
          </a:r>
          <a:endParaRPr lang="pt-BR" dirty="0"/>
        </a:p>
      </dgm:t>
    </dgm:pt>
    <dgm:pt modelId="{034F2015-7989-4185-87A3-527C77BF1898}" type="parTrans" cxnId="{3DFF0FD2-29E1-4D1D-B80E-B07148747B32}">
      <dgm:prSet/>
      <dgm:spPr/>
      <dgm:t>
        <a:bodyPr/>
        <a:lstStyle/>
        <a:p>
          <a:endParaRPr lang="pt-BR"/>
        </a:p>
      </dgm:t>
    </dgm:pt>
    <dgm:pt modelId="{3BE73F40-E8DF-4C7C-B4E1-E55EE9AD1D4F}" type="sibTrans" cxnId="{3DFF0FD2-29E1-4D1D-B80E-B07148747B32}">
      <dgm:prSet/>
      <dgm:spPr/>
      <dgm:t>
        <a:bodyPr/>
        <a:lstStyle/>
        <a:p>
          <a:endParaRPr lang="pt-BR"/>
        </a:p>
      </dgm:t>
    </dgm:pt>
    <dgm:pt modelId="{732AB6D6-26C8-4E29-BFF0-ADC59DF7CE2F}">
      <dgm:prSet/>
      <dgm:spPr/>
      <dgm:t>
        <a:bodyPr/>
        <a:lstStyle/>
        <a:p>
          <a:pPr rtl="0"/>
          <a:r>
            <a:rPr lang="en-US" dirty="0" smtClean="0"/>
            <a:t>3 – </a:t>
          </a:r>
          <a:r>
            <a:rPr lang="en-US" dirty="0" err="1" smtClean="0"/>
            <a:t>Depreciação</a:t>
          </a:r>
          <a:r>
            <a:rPr lang="en-US" dirty="0" smtClean="0"/>
            <a:t> de </a:t>
          </a:r>
          <a:r>
            <a:rPr lang="en-US" dirty="0" err="1" smtClean="0"/>
            <a:t>implementos</a:t>
          </a:r>
          <a:endParaRPr lang="pt-BR" dirty="0"/>
        </a:p>
      </dgm:t>
    </dgm:pt>
    <dgm:pt modelId="{5F1416DE-25BF-4B64-83A7-216A3DB3A1AA}" type="parTrans" cxnId="{1AC715F3-3098-497E-9D64-DC52CEF6E006}">
      <dgm:prSet/>
      <dgm:spPr/>
      <dgm:t>
        <a:bodyPr/>
        <a:lstStyle/>
        <a:p>
          <a:endParaRPr lang="pt-BR"/>
        </a:p>
      </dgm:t>
    </dgm:pt>
    <dgm:pt modelId="{7DD41BE8-BBD6-4A76-B166-7FD4770DD5DC}" type="sibTrans" cxnId="{1AC715F3-3098-497E-9D64-DC52CEF6E006}">
      <dgm:prSet/>
      <dgm:spPr/>
      <dgm:t>
        <a:bodyPr/>
        <a:lstStyle/>
        <a:p>
          <a:endParaRPr lang="pt-BR"/>
        </a:p>
      </dgm:t>
    </dgm:pt>
    <dgm:pt modelId="{306A330B-3B65-49AB-AF35-C252E85935B9}">
      <dgm:prSet/>
      <dgm:spPr/>
      <dgm:t>
        <a:bodyPr/>
        <a:lstStyle/>
        <a:p>
          <a:pPr rtl="0"/>
          <a:r>
            <a:rPr lang="en-US" dirty="0" smtClean="0"/>
            <a:t>4 – </a:t>
          </a:r>
          <a:r>
            <a:rPr lang="en-US" dirty="0" err="1" smtClean="0"/>
            <a:t>Exaustão</a:t>
          </a:r>
          <a:r>
            <a:rPr lang="en-US" dirty="0" smtClean="0"/>
            <a:t> de </a:t>
          </a:r>
          <a:r>
            <a:rPr lang="en-US" dirty="0" err="1" smtClean="0"/>
            <a:t>cultivo</a:t>
          </a:r>
          <a:endParaRPr lang="pt-BR" dirty="0"/>
        </a:p>
      </dgm:t>
    </dgm:pt>
    <dgm:pt modelId="{40778BDE-CC63-4FA2-811F-D92CE4E28337}" type="parTrans" cxnId="{4A9F27B5-04CF-4750-9785-9D67E3D92F71}">
      <dgm:prSet/>
      <dgm:spPr/>
      <dgm:t>
        <a:bodyPr/>
        <a:lstStyle/>
        <a:p>
          <a:endParaRPr lang="pt-BR"/>
        </a:p>
      </dgm:t>
    </dgm:pt>
    <dgm:pt modelId="{8CFBD8DC-D2BB-49CE-85AC-051A57D0AC1C}" type="sibTrans" cxnId="{4A9F27B5-04CF-4750-9785-9D67E3D92F71}">
      <dgm:prSet/>
      <dgm:spPr/>
      <dgm:t>
        <a:bodyPr/>
        <a:lstStyle/>
        <a:p>
          <a:endParaRPr lang="pt-BR"/>
        </a:p>
      </dgm:t>
    </dgm:pt>
    <dgm:pt modelId="{0530334B-EC07-4DCA-A31A-79A6F1477F86}">
      <dgm:prSet/>
      <dgm:spPr>
        <a:solidFill>
          <a:srgbClr val="006600"/>
        </a:solidFill>
      </dgm:spPr>
      <dgm:t>
        <a:bodyPr/>
        <a:lstStyle/>
        <a:p>
          <a:pPr rtl="0"/>
          <a:r>
            <a:rPr lang="en-US" dirty="0" smtClean="0"/>
            <a:t>V – OUTROS CUSTOS FIXOS</a:t>
          </a:r>
          <a:endParaRPr lang="pt-BR" dirty="0"/>
        </a:p>
      </dgm:t>
    </dgm:pt>
    <dgm:pt modelId="{E0D756ED-1D8A-4C68-B1F6-EB13ECF9C604}" type="parTrans" cxnId="{71EC2DA1-5E9B-4654-B723-65E1F7E9E4CF}">
      <dgm:prSet/>
      <dgm:spPr/>
      <dgm:t>
        <a:bodyPr/>
        <a:lstStyle/>
        <a:p>
          <a:endParaRPr lang="pt-BR"/>
        </a:p>
      </dgm:t>
    </dgm:pt>
    <dgm:pt modelId="{0F8714CA-092A-4E98-8773-8D3FF385D3FF}" type="sibTrans" cxnId="{71EC2DA1-5E9B-4654-B723-65E1F7E9E4CF}">
      <dgm:prSet/>
      <dgm:spPr/>
      <dgm:t>
        <a:bodyPr/>
        <a:lstStyle/>
        <a:p>
          <a:endParaRPr lang="pt-BR"/>
        </a:p>
      </dgm:t>
    </dgm:pt>
    <dgm:pt modelId="{BEC965DC-5244-4CDC-B43F-2F3751E826D0}">
      <dgm:prSet/>
      <dgm:spPr/>
      <dgm:t>
        <a:bodyPr/>
        <a:lstStyle/>
        <a:p>
          <a:pPr rtl="0"/>
          <a:r>
            <a:rPr lang="en-US" dirty="0" smtClean="0"/>
            <a:t>1 – </a:t>
          </a:r>
          <a:r>
            <a:rPr lang="en-US" dirty="0" err="1" smtClean="0"/>
            <a:t>Mão</a:t>
          </a:r>
          <a:r>
            <a:rPr lang="en-US" dirty="0" smtClean="0"/>
            <a:t>-de-</a:t>
          </a:r>
          <a:r>
            <a:rPr lang="en-US" dirty="0" err="1" smtClean="0"/>
            <a:t>obra</a:t>
          </a:r>
          <a:r>
            <a:rPr lang="en-US" dirty="0" smtClean="0"/>
            <a:t> e </a:t>
          </a:r>
          <a:r>
            <a:rPr lang="en-US" dirty="0" err="1" smtClean="0"/>
            <a:t>encargos</a:t>
          </a:r>
          <a:endParaRPr lang="pt-BR" dirty="0"/>
        </a:p>
      </dgm:t>
    </dgm:pt>
    <dgm:pt modelId="{2622B36C-07A4-4291-B9FB-819276131A0E}" type="parTrans" cxnId="{CE999F58-BB0D-4A0B-A05A-64326B85C511}">
      <dgm:prSet/>
      <dgm:spPr/>
      <dgm:t>
        <a:bodyPr/>
        <a:lstStyle/>
        <a:p>
          <a:endParaRPr lang="pt-BR"/>
        </a:p>
      </dgm:t>
    </dgm:pt>
    <dgm:pt modelId="{B18AD13E-B96B-4607-AC94-B84E304A5503}" type="sibTrans" cxnId="{CE999F58-BB0D-4A0B-A05A-64326B85C511}">
      <dgm:prSet/>
      <dgm:spPr/>
      <dgm:t>
        <a:bodyPr/>
        <a:lstStyle/>
        <a:p>
          <a:endParaRPr lang="pt-BR"/>
        </a:p>
      </dgm:t>
    </dgm:pt>
    <dgm:pt modelId="{F9287BFB-5F01-408B-BF2A-23E4A6B15C5B}">
      <dgm:prSet/>
      <dgm:spPr/>
      <dgm:t>
        <a:bodyPr/>
        <a:lstStyle/>
        <a:p>
          <a:pPr rtl="0"/>
          <a:r>
            <a:rPr lang="en-US" dirty="0" smtClean="0"/>
            <a:t>2 – </a:t>
          </a:r>
          <a:r>
            <a:rPr lang="en-US" dirty="0" err="1" smtClean="0"/>
            <a:t>Seguro</a:t>
          </a:r>
          <a:r>
            <a:rPr lang="en-US" dirty="0" smtClean="0"/>
            <a:t> do capital </a:t>
          </a:r>
          <a:r>
            <a:rPr lang="en-US" dirty="0" err="1" smtClean="0"/>
            <a:t>fixo</a:t>
          </a:r>
          <a:endParaRPr lang="pt-BR" dirty="0"/>
        </a:p>
      </dgm:t>
    </dgm:pt>
    <dgm:pt modelId="{B9555256-6C26-4D62-AD30-30E8D5E945C1}" type="parTrans" cxnId="{877555E2-4451-42A5-8ACE-6AC2CA6FDCD0}">
      <dgm:prSet/>
      <dgm:spPr/>
      <dgm:t>
        <a:bodyPr/>
        <a:lstStyle/>
        <a:p>
          <a:endParaRPr lang="pt-BR"/>
        </a:p>
      </dgm:t>
    </dgm:pt>
    <dgm:pt modelId="{F99F98DA-DBD6-4C7A-A4A3-662455E05F5E}" type="sibTrans" cxnId="{877555E2-4451-42A5-8ACE-6AC2CA6FDCD0}">
      <dgm:prSet/>
      <dgm:spPr/>
      <dgm:t>
        <a:bodyPr/>
        <a:lstStyle/>
        <a:p>
          <a:endParaRPr lang="pt-BR"/>
        </a:p>
      </dgm:t>
    </dgm:pt>
    <dgm:pt modelId="{D1B09413-4F05-45AA-B168-B14A1D311C86}">
      <dgm:prSet/>
      <dgm:spPr>
        <a:solidFill>
          <a:srgbClr val="FFC000"/>
        </a:solidFill>
      </dgm:spPr>
      <dgm:t>
        <a:bodyPr/>
        <a:lstStyle/>
        <a:p>
          <a:pPr rtl="0"/>
          <a:r>
            <a:rPr lang="en-US" b="1" dirty="0" smtClean="0">
              <a:solidFill>
                <a:schemeClr val="accent2"/>
              </a:solidFill>
            </a:rPr>
            <a:t>C – CUSTO OPERACIONAL EFETIVO (A + B)</a:t>
          </a:r>
          <a:endParaRPr lang="pt-BR" dirty="0">
            <a:solidFill>
              <a:schemeClr val="accent2"/>
            </a:solidFill>
          </a:endParaRPr>
        </a:p>
      </dgm:t>
    </dgm:pt>
    <dgm:pt modelId="{D5BAB030-AE10-45DE-81B0-8D07A19F890C}" type="parTrans" cxnId="{2DA97A78-1006-4E72-8FB7-68F9C6171A98}">
      <dgm:prSet/>
      <dgm:spPr/>
      <dgm:t>
        <a:bodyPr/>
        <a:lstStyle/>
        <a:p>
          <a:endParaRPr lang="pt-BR"/>
        </a:p>
      </dgm:t>
    </dgm:pt>
    <dgm:pt modelId="{E76A8559-76BD-4785-98D6-836D2C974587}" type="sibTrans" cxnId="{2DA97A78-1006-4E72-8FB7-68F9C6171A98}">
      <dgm:prSet/>
      <dgm:spPr/>
      <dgm:t>
        <a:bodyPr/>
        <a:lstStyle/>
        <a:p>
          <a:endParaRPr lang="pt-BR"/>
        </a:p>
      </dgm:t>
    </dgm:pt>
    <dgm:pt modelId="{8D4CC242-565A-4646-97BC-5BE952112691}">
      <dgm:prSet/>
      <dgm:spPr>
        <a:solidFill>
          <a:srgbClr val="006600"/>
        </a:solidFill>
      </dgm:spPr>
      <dgm:t>
        <a:bodyPr/>
        <a:lstStyle/>
        <a:p>
          <a:pPr rtl="0"/>
          <a:r>
            <a:rPr lang="en-US" smtClean="0"/>
            <a:t>VI – RENDA DE FATORES</a:t>
          </a:r>
          <a:endParaRPr lang="pt-BR"/>
        </a:p>
      </dgm:t>
    </dgm:pt>
    <dgm:pt modelId="{873898F1-97E3-4FFA-9A20-58CCB2E200A4}" type="parTrans" cxnId="{C67B912B-5354-48F4-8CBB-3ABD4DF9C8B9}">
      <dgm:prSet/>
      <dgm:spPr/>
      <dgm:t>
        <a:bodyPr/>
        <a:lstStyle/>
        <a:p>
          <a:endParaRPr lang="pt-BR"/>
        </a:p>
      </dgm:t>
    </dgm:pt>
    <dgm:pt modelId="{166B0117-3DD5-4565-9569-B401BE30E641}" type="sibTrans" cxnId="{C67B912B-5354-48F4-8CBB-3ABD4DF9C8B9}">
      <dgm:prSet/>
      <dgm:spPr/>
      <dgm:t>
        <a:bodyPr/>
        <a:lstStyle/>
        <a:p>
          <a:endParaRPr lang="pt-BR"/>
        </a:p>
      </dgm:t>
    </dgm:pt>
    <dgm:pt modelId="{3877AAEB-7538-4CE9-9004-30B72DEFF32F}">
      <dgm:prSet/>
      <dgm:spPr/>
      <dgm:t>
        <a:bodyPr/>
        <a:lstStyle/>
        <a:p>
          <a:pPr rtl="0"/>
          <a:r>
            <a:rPr lang="en-US" dirty="0" smtClean="0"/>
            <a:t>1 – </a:t>
          </a:r>
          <a:r>
            <a:rPr lang="en-US" dirty="0" err="1" smtClean="0"/>
            <a:t>Remuneração</a:t>
          </a:r>
          <a:r>
            <a:rPr lang="en-US" dirty="0" smtClean="0"/>
            <a:t> </a:t>
          </a:r>
          <a:r>
            <a:rPr lang="en-US" dirty="0" err="1" smtClean="0"/>
            <a:t>esperada</a:t>
          </a:r>
          <a:r>
            <a:rPr lang="en-US" dirty="0" smtClean="0"/>
            <a:t> </a:t>
          </a:r>
          <a:r>
            <a:rPr lang="en-US" dirty="0" err="1" smtClean="0"/>
            <a:t>sobre</a:t>
          </a:r>
          <a:r>
            <a:rPr lang="en-US" dirty="0" smtClean="0"/>
            <a:t> cap. </a:t>
          </a:r>
          <a:r>
            <a:rPr lang="en-US" dirty="0" err="1" smtClean="0"/>
            <a:t>fixo</a:t>
          </a:r>
          <a:endParaRPr lang="pt-BR" dirty="0"/>
        </a:p>
      </dgm:t>
    </dgm:pt>
    <dgm:pt modelId="{78B2D328-8BCB-4AA2-A8FD-D1D4D7A5DE83}" type="parTrans" cxnId="{7B0DAC1D-4D5B-4397-ADCC-481DB67A2BF2}">
      <dgm:prSet/>
      <dgm:spPr/>
      <dgm:t>
        <a:bodyPr/>
        <a:lstStyle/>
        <a:p>
          <a:endParaRPr lang="pt-BR"/>
        </a:p>
      </dgm:t>
    </dgm:pt>
    <dgm:pt modelId="{AA2B997C-4EC6-4A97-A3DA-04799F6B6746}" type="sibTrans" cxnId="{7B0DAC1D-4D5B-4397-ADCC-481DB67A2BF2}">
      <dgm:prSet/>
      <dgm:spPr/>
      <dgm:t>
        <a:bodyPr/>
        <a:lstStyle/>
        <a:p>
          <a:endParaRPr lang="pt-BR"/>
        </a:p>
      </dgm:t>
    </dgm:pt>
    <dgm:pt modelId="{0A3E293F-4195-487A-8E13-C4984C6542BD}">
      <dgm:prSet/>
      <dgm:spPr/>
      <dgm:t>
        <a:bodyPr/>
        <a:lstStyle/>
        <a:p>
          <a:pPr rtl="0"/>
          <a:r>
            <a:rPr lang="en-US" dirty="0" smtClean="0"/>
            <a:t>2 – Terra</a:t>
          </a:r>
          <a:endParaRPr lang="pt-BR" dirty="0"/>
        </a:p>
      </dgm:t>
    </dgm:pt>
    <dgm:pt modelId="{163E8CED-E557-467B-AB6E-60D0A67FD3C6}" type="parTrans" cxnId="{0C8D78F0-535D-4EF0-A957-7A58D983F631}">
      <dgm:prSet/>
      <dgm:spPr/>
      <dgm:t>
        <a:bodyPr/>
        <a:lstStyle/>
        <a:p>
          <a:endParaRPr lang="pt-BR"/>
        </a:p>
      </dgm:t>
    </dgm:pt>
    <dgm:pt modelId="{99E8A214-C6FB-42B6-BB8E-8795713177B0}" type="sibTrans" cxnId="{0C8D78F0-535D-4EF0-A957-7A58D983F631}">
      <dgm:prSet/>
      <dgm:spPr/>
      <dgm:t>
        <a:bodyPr/>
        <a:lstStyle/>
        <a:p>
          <a:endParaRPr lang="pt-BR"/>
        </a:p>
      </dgm:t>
    </dgm:pt>
    <dgm:pt modelId="{725C241E-9296-4D21-9EDA-0AD91612FF67}">
      <dgm:prSet/>
      <dgm:spPr>
        <a:solidFill>
          <a:srgbClr val="FFC000"/>
        </a:solidFill>
      </dgm:spPr>
      <dgm:t>
        <a:bodyPr/>
        <a:lstStyle/>
        <a:p>
          <a:pPr rtl="0"/>
          <a:r>
            <a:rPr lang="en-US" b="1" dirty="0" smtClean="0">
              <a:solidFill>
                <a:schemeClr val="accent2"/>
              </a:solidFill>
            </a:rPr>
            <a:t>D – CUSTO TOTAL (C + VI)</a:t>
          </a:r>
          <a:endParaRPr lang="pt-BR" dirty="0">
            <a:solidFill>
              <a:schemeClr val="accent2"/>
            </a:solidFill>
          </a:endParaRPr>
        </a:p>
      </dgm:t>
    </dgm:pt>
    <dgm:pt modelId="{4D30E876-CCC8-4647-A1DB-CB6049FF5C58}" type="parTrans" cxnId="{EF60B616-E486-4D9B-BF53-56DFC63E1F13}">
      <dgm:prSet/>
      <dgm:spPr/>
      <dgm:t>
        <a:bodyPr/>
        <a:lstStyle/>
        <a:p>
          <a:endParaRPr lang="pt-BR"/>
        </a:p>
      </dgm:t>
    </dgm:pt>
    <dgm:pt modelId="{3D684032-E219-4188-B17F-F1E59DB8B7A7}" type="sibTrans" cxnId="{EF60B616-E486-4D9B-BF53-56DFC63E1F13}">
      <dgm:prSet/>
      <dgm:spPr/>
      <dgm:t>
        <a:bodyPr/>
        <a:lstStyle/>
        <a:p>
          <a:endParaRPr lang="pt-BR"/>
        </a:p>
      </dgm:t>
    </dgm:pt>
    <dgm:pt modelId="{E315744B-1911-4DB1-91F2-BF9312137BE4}">
      <dgm:prSet/>
      <dgm:spPr>
        <a:solidFill>
          <a:srgbClr val="FFC000"/>
        </a:solidFill>
      </dgm:spPr>
      <dgm:t>
        <a:bodyPr/>
        <a:lstStyle/>
        <a:p>
          <a:pPr rtl="0"/>
          <a:r>
            <a:rPr lang="en-US" b="1" dirty="0" smtClean="0">
              <a:solidFill>
                <a:schemeClr val="accent2"/>
              </a:solidFill>
            </a:rPr>
            <a:t>B – CUSTEIO FIXO</a:t>
          </a:r>
          <a:endParaRPr lang="pt-BR" dirty="0">
            <a:solidFill>
              <a:schemeClr val="accent2"/>
            </a:solidFill>
          </a:endParaRPr>
        </a:p>
      </dgm:t>
    </dgm:pt>
    <dgm:pt modelId="{A209721A-B22D-41A4-A186-9FA4E67C52BD}" type="sibTrans" cxnId="{A20D0ABA-F412-4F09-BF5E-652D6EA8F793}">
      <dgm:prSet/>
      <dgm:spPr/>
      <dgm:t>
        <a:bodyPr/>
        <a:lstStyle/>
        <a:p>
          <a:endParaRPr lang="pt-BR"/>
        </a:p>
      </dgm:t>
    </dgm:pt>
    <dgm:pt modelId="{47C456DF-B81A-4FEB-AB7C-FCE8436F2A14}" type="parTrans" cxnId="{A20D0ABA-F412-4F09-BF5E-652D6EA8F793}">
      <dgm:prSet/>
      <dgm:spPr/>
      <dgm:t>
        <a:bodyPr/>
        <a:lstStyle/>
        <a:p>
          <a:endParaRPr lang="pt-BR"/>
        </a:p>
      </dgm:t>
    </dgm:pt>
    <dgm:pt modelId="{C3F2D02A-4776-4507-A1F0-83C3C7B0A817}" type="pres">
      <dgm:prSet presAssocID="{FEA12FD4-20F2-456A-8A59-BC039834DECA}" presName="linear" presStyleCnt="0">
        <dgm:presLayoutVars>
          <dgm:animLvl val="lvl"/>
          <dgm:resizeHandles val="exact"/>
        </dgm:presLayoutVars>
      </dgm:prSet>
      <dgm:spPr/>
      <dgm:t>
        <a:bodyPr/>
        <a:lstStyle/>
        <a:p>
          <a:endParaRPr lang="pt-BR"/>
        </a:p>
      </dgm:t>
    </dgm:pt>
    <dgm:pt modelId="{E603D12C-5307-427E-9D0F-BAE0B8290218}" type="pres">
      <dgm:prSet presAssocID="{A6D11BEC-3822-4126-8FC8-2688E7E8A105}" presName="parentText" presStyleLbl="node1" presStyleIdx="0" presStyleCnt="7">
        <dgm:presLayoutVars>
          <dgm:chMax val="0"/>
          <dgm:bulletEnabled val="1"/>
        </dgm:presLayoutVars>
      </dgm:prSet>
      <dgm:spPr/>
      <dgm:t>
        <a:bodyPr/>
        <a:lstStyle/>
        <a:p>
          <a:endParaRPr lang="pt-BR"/>
        </a:p>
      </dgm:t>
    </dgm:pt>
    <dgm:pt modelId="{3C1DCFA3-CF2B-4827-A731-733D8BC2103A}" type="pres">
      <dgm:prSet presAssocID="{A6D11BEC-3822-4126-8FC8-2688E7E8A105}" presName="childText" presStyleLbl="revTx" presStyleIdx="0" presStyleCnt="4">
        <dgm:presLayoutVars>
          <dgm:bulletEnabled val="1"/>
        </dgm:presLayoutVars>
      </dgm:prSet>
      <dgm:spPr/>
      <dgm:t>
        <a:bodyPr/>
        <a:lstStyle/>
        <a:p>
          <a:endParaRPr lang="pt-BR"/>
        </a:p>
      </dgm:t>
    </dgm:pt>
    <dgm:pt modelId="{2CE2EE5D-CEE0-4699-9F6C-CD33107FA409}" type="pres">
      <dgm:prSet presAssocID="{E315744B-1911-4DB1-91F2-BF9312137BE4}" presName="parentText" presStyleLbl="node1" presStyleIdx="1" presStyleCnt="7">
        <dgm:presLayoutVars>
          <dgm:chMax val="0"/>
          <dgm:bulletEnabled val="1"/>
        </dgm:presLayoutVars>
      </dgm:prSet>
      <dgm:spPr/>
      <dgm:t>
        <a:bodyPr/>
        <a:lstStyle/>
        <a:p>
          <a:endParaRPr lang="pt-BR"/>
        </a:p>
      </dgm:t>
    </dgm:pt>
    <dgm:pt modelId="{4FF68E18-1D31-4582-995A-A74C3552D311}" type="pres">
      <dgm:prSet presAssocID="{A209721A-B22D-41A4-A186-9FA4E67C52BD}" presName="spacer" presStyleCnt="0"/>
      <dgm:spPr/>
    </dgm:pt>
    <dgm:pt modelId="{6B0B0808-1382-4F0B-9E6A-F4E626057E59}" type="pres">
      <dgm:prSet presAssocID="{C42A83EB-D1C6-4D04-BE37-C5DBD51D92BD}" presName="parentText" presStyleLbl="node1" presStyleIdx="2" presStyleCnt="7">
        <dgm:presLayoutVars>
          <dgm:chMax val="0"/>
          <dgm:bulletEnabled val="1"/>
        </dgm:presLayoutVars>
      </dgm:prSet>
      <dgm:spPr/>
      <dgm:t>
        <a:bodyPr/>
        <a:lstStyle/>
        <a:p>
          <a:endParaRPr lang="pt-BR"/>
        </a:p>
      </dgm:t>
    </dgm:pt>
    <dgm:pt modelId="{7CCD4BDD-1E35-45C2-A26D-6424C7BA7621}" type="pres">
      <dgm:prSet presAssocID="{C42A83EB-D1C6-4D04-BE37-C5DBD51D92BD}" presName="childText" presStyleLbl="revTx" presStyleIdx="1" presStyleCnt="4">
        <dgm:presLayoutVars>
          <dgm:bulletEnabled val="1"/>
        </dgm:presLayoutVars>
      </dgm:prSet>
      <dgm:spPr/>
      <dgm:t>
        <a:bodyPr/>
        <a:lstStyle/>
        <a:p>
          <a:endParaRPr lang="pt-BR"/>
        </a:p>
      </dgm:t>
    </dgm:pt>
    <dgm:pt modelId="{05E98870-C803-41AE-8CBF-E0125DE46015}" type="pres">
      <dgm:prSet presAssocID="{0530334B-EC07-4DCA-A31A-79A6F1477F86}" presName="parentText" presStyleLbl="node1" presStyleIdx="3" presStyleCnt="7">
        <dgm:presLayoutVars>
          <dgm:chMax val="0"/>
          <dgm:bulletEnabled val="1"/>
        </dgm:presLayoutVars>
      </dgm:prSet>
      <dgm:spPr/>
      <dgm:t>
        <a:bodyPr/>
        <a:lstStyle/>
        <a:p>
          <a:endParaRPr lang="pt-BR"/>
        </a:p>
      </dgm:t>
    </dgm:pt>
    <dgm:pt modelId="{E018D443-42F8-4422-9F62-3E0ECDC6F3D8}" type="pres">
      <dgm:prSet presAssocID="{0530334B-EC07-4DCA-A31A-79A6F1477F86}" presName="childText" presStyleLbl="revTx" presStyleIdx="2" presStyleCnt="4">
        <dgm:presLayoutVars>
          <dgm:bulletEnabled val="1"/>
        </dgm:presLayoutVars>
      </dgm:prSet>
      <dgm:spPr/>
      <dgm:t>
        <a:bodyPr/>
        <a:lstStyle/>
        <a:p>
          <a:endParaRPr lang="pt-BR"/>
        </a:p>
      </dgm:t>
    </dgm:pt>
    <dgm:pt modelId="{2D5A88C0-FF38-46E4-AB48-429B28652B67}" type="pres">
      <dgm:prSet presAssocID="{D1B09413-4F05-45AA-B168-B14A1D311C86}" presName="parentText" presStyleLbl="node1" presStyleIdx="4" presStyleCnt="7">
        <dgm:presLayoutVars>
          <dgm:chMax val="0"/>
          <dgm:bulletEnabled val="1"/>
        </dgm:presLayoutVars>
      </dgm:prSet>
      <dgm:spPr/>
      <dgm:t>
        <a:bodyPr/>
        <a:lstStyle/>
        <a:p>
          <a:endParaRPr lang="pt-BR"/>
        </a:p>
      </dgm:t>
    </dgm:pt>
    <dgm:pt modelId="{165D20E7-7BEE-4030-B617-661A45D0227C}" type="pres">
      <dgm:prSet presAssocID="{E76A8559-76BD-4785-98D6-836D2C974587}" presName="spacer" presStyleCnt="0"/>
      <dgm:spPr/>
    </dgm:pt>
    <dgm:pt modelId="{8FDD9848-6AFE-49B3-B819-57816D630EF2}" type="pres">
      <dgm:prSet presAssocID="{8D4CC242-565A-4646-97BC-5BE952112691}" presName="parentText" presStyleLbl="node1" presStyleIdx="5" presStyleCnt="7">
        <dgm:presLayoutVars>
          <dgm:chMax val="0"/>
          <dgm:bulletEnabled val="1"/>
        </dgm:presLayoutVars>
      </dgm:prSet>
      <dgm:spPr/>
      <dgm:t>
        <a:bodyPr/>
        <a:lstStyle/>
        <a:p>
          <a:endParaRPr lang="pt-BR"/>
        </a:p>
      </dgm:t>
    </dgm:pt>
    <dgm:pt modelId="{CEA06430-9F0F-443C-8D78-13806E038CE4}" type="pres">
      <dgm:prSet presAssocID="{8D4CC242-565A-4646-97BC-5BE952112691}" presName="childText" presStyleLbl="revTx" presStyleIdx="3" presStyleCnt="4">
        <dgm:presLayoutVars>
          <dgm:bulletEnabled val="1"/>
        </dgm:presLayoutVars>
      </dgm:prSet>
      <dgm:spPr/>
      <dgm:t>
        <a:bodyPr/>
        <a:lstStyle/>
        <a:p>
          <a:endParaRPr lang="pt-BR"/>
        </a:p>
      </dgm:t>
    </dgm:pt>
    <dgm:pt modelId="{2D79DD96-7E46-401F-B0BC-94EA51BE88A6}" type="pres">
      <dgm:prSet presAssocID="{725C241E-9296-4D21-9EDA-0AD91612FF67}" presName="parentText" presStyleLbl="node1" presStyleIdx="6" presStyleCnt="7">
        <dgm:presLayoutVars>
          <dgm:chMax val="0"/>
          <dgm:bulletEnabled val="1"/>
        </dgm:presLayoutVars>
      </dgm:prSet>
      <dgm:spPr/>
      <dgm:t>
        <a:bodyPr/>
        <a:lstStyle/>
        <a:p>
          <a:endParaRPr lang="pt-BR"/>
        </a:p>
      </dgm:t>
    </dgm:pt>
  </dgm:ptLst>
  <dgm:cxnLst>
    <dgm:cxn modelId="{7B0DAC1D-4D5B-4397-ADCC-481DB67A2BF2}" srcId="{8D4CC242-565A-4646-97BC-5BE952112691}" destId="{3877AAEB-7538-4CE9-9004-30B72DEFF32F}" srcOrd="0" destOrd="0" parTransId="{78B2D328-8BCB-4AA2-A8FD-D1D4D7A5DE83}" sibTransId="{AA2B997C-4EC6-4A97-A3DA-04799F6B6746}"/>
    <dgm:cxn modelId="{073957AE-0D97-4539-A7D7-9E1E5DC00C8B}" type="presOf" srcId="{732AB6D6-26C8-4E29-BFF0-ADC59DF7CE2F}" destId="{7CCD4BDD-1E35-45C2-A26D-6424C7BA7621}" srcOrd="0" destOrd="2" presId="urn:microsoft.com/office/officeart/2005/8/layout/vList2"/>
    <dgm:cxn modelId="{DEE692A0-CBAF-4A07-85EE-2593DC905DB6}" type="presOf" srcId="{3877AAEB-7538-4CE9-9004-30B72DEFF32F}" destId="{CEA06430-9F0F-443C-8D78-13806E038CE4}" srcOrd="0" destOrd="0" presId="urn:microsoft.com/office/officeart/2005/8/layout/vList2"/>
    <dgm:cxn modelId="{877555E2-4451-42A5-8ACE-6AC2CA6FDCD0}" srcId="{0530334B-EC07-4DCA-A31A-79A6F1477F86}" destId="{F9287BFB-5F01-408B-BF2A-23E4A6B15C5B}" srcOrd="1" destOrd="0" parTransId="{B9555256-6C26-4D62-AD30-30E8D5E945C1}" sibTransId="{F99F98DA-DBD6-4C7A-A4A3-662455E05F5E}"/>
    <dgm:cxn modelId="{4D52BAE9-97F1-4E36-A713-DDE18C58E494}" srcId="{C42A83EB-D1C6-4D04-BE37-C5DBD51D92BD}" destId="{724B277C-97DF-4D8C-BFAA-236F913ED3A4}" srcOrd="0" destOrd="0" parTransId="{0486ADE6-101D-4188-9FC1-DCE096A2DA85}" sibTransId="{A4B7D7ED-10DE-44B4-A8C9-3107B69F98BC}"/>
    <dgm:cxn modelId="{6D3DDE2F-FA04-4DFF-B966-F235E0C27373}" type="presOf" srcId="{E315744B-1911-4DB1-91F2-BF9312137BE4}" destId="{2CE2EE5D-CEE0-4699-9F6C-CD33107FA409}" srcOrd="0" destOrd="0" presId="urn:microsoft.com/office/officeart/2005/8/layout/vList2"/>
    <dgm:cxn modelId="{81CC5C96-6C6F-41B5-9092-6834A2C74895}" type="presOf" srcId="{F9287BFB-5F01-408B-BF2A-23E4A6B15C5B}" destId="{E018D443-42F8-4422-9F62-3E0ECDC6F3D8}" srcOrd="0" destOrd="1" presId="urn:microsoft.com/office/officeart/2005/8/layout/vList2"/>
    <dgm:cxn modelId="{E349FE45-1753-43D1-B128-B12BC5F55E86}" type="presOf" srcId="{D1B09413-4F05-45AA-B168-B14A1D311C86}" destId="{2D5A88C0-FF38-46E4-AB48-429B28652B67}" srcOrd="0" destOrd="0" presId="urn:microsoft.com/office/officeart/2005/8/layout/vList2"/>
    <dgm:cxn modelId="{4FE66CF4-3F05-404E-9964-65F9FB66AB7A}" type="presOf" srcId="{A6D11BEC-3822-4126-8FC8-2688E7E8A105}" destId="{E603D12C-5307-427E-9D0F-BAE0B8290218}" srcOrd="0" destOrd="0" presId="urn:microsoft.com/office/officeart/2005/8/layout/vList2"/>
    <dgm:cxn modelId="{1AC715F3-3098-497E-9D64-DC52CEF6E006}" srcId="{C42A83EB-D1C6-4D04-BE37-C5DBD51D92BD}" destId="{732AB6D6-26C8-4E29-BFF0-ADC59DF7CE2F}" srcOrd="2" destOrd="0" parTransId="{5F1416DE-25BF-4B64-83A7-216A3DB3A1AA}" sibTransId="{7DD41BE8-BBD6-4A76-B166-7FD4770DD5DC}"/>
    <dgm:cxn modelId="{0C01782F-4519-41F1-88BC-135707EEA21B}" type="presOf" srcId="{BEC965DC-5244-4CDC-B43F-2F3751E826D0}" destId="{E018D443-42F8-4422-9F62-3E0ECDC6F3D8}" srcOrd="0" destOrd="0" presId="urn:microsoft.com/office/officeart/2005/8/layout/vList2"/>
    <dgm:cxn modelId="{F54C40FD-F1C7-4362-AF6D-62CD4AAE3DCA}" srcId="{A6D11BEC-3822-4126-8FC8-2688E7E8A105}" destId="{1959A2B7-C8C6-4166-BBDB-DC898ADE0BE5}" srcOrd="0" destOrd="0" parTransId="{9CCCE7AA-4429-4332-B84E-E0E67BA51A3D}" sibTransId="{7123B2A6-34F3-4A0F-80EE-3DF5572C736F}"/>
    <dgm:cxn modelId="{D83F151E-AACA-4E4C-8614-7B0D7EDC12DD}" type="presOf" srcId="{725C241E-9296-4D21-9EDA-0AD91612FF67}" destId="{2D79DD96-7E46-401F-B0BC-94EA51BE88A6}" srcOrd="0" destOrd="0" presId="urn:microsoft.com/office/officeart/2005/8/layout/vList2"/>
    <dgm:cxn modelId="{4A9F27B5-04CF-4750-9785-9D67E3D92F71}" srcId="{C42A83EB-D1C6-4D04-BE37-C5DBD51D92BD}" destId="{306A330B-3B65-49AB-AF35-C252E85935B9}" srcOrd="3" destOrd="0" parTransId="{40778BDE-CC63-4FA2-811F-D92CE4E28337}" sibTransId="{8CFBD8DC-D2BB-49CE-85AC-051A57D0AC1C}"/>
    <dgm:cxn modelId="{E0D6262A-7E00-4157-8240-36E9CE778FFF}" srcId="{FEA12FD4-20F2-456A-8A59-BC039834DECA}" destId="{C42A83EB-D1C6-4D04-BE37-C5DBD51D92BD}" srcOrd="2" destOrd="0" parTransId="{2A332337-05A2-46B7-B226-89023DAB5638}" sibTransId="{AC4CD034-9715-4BEC-84BE-A4D785EBCC68}"/>
    <dgm:cxn modelId="{2DA97A78-1006-4E72-8FB7-68F9C6171A98}" srcId="{FEA12FD4-20F2-456A-8A59-BC039834DECA}" destId="{D1B09413-4F05-45AA-B168-B14A1D311C86}" srcOrd="4" destOrd="0" parTransId="{D5BAB030-AE10-45DE-81B0-8D07A19F890C}" sibTransId="{E76A8559-76BD-4785-98D6-836D2C974587}"/>
    <dgm:cxn modelId="{9B418FA9-B673-49CE-B436-BBA313B08FE4}" type="presOf" srcId="{1959A2B7-C8C6-4166-BBDB-DC898ADE0BE5}" destId="{3C1DCFA3-CF2B-4827-A731-733D8BC2103A}" srcOrd="0" destOrd="0" presId="urn:microsoft.com/office/officeart/2005/8/layout/vList2"/>
    <dgm:cxn modelId="{C42D1EB3-AA62-4B5C-BB60-C022144A6875}" type="presOf" srcId="{724B277C-97DF-4D8C-BFAA-236F913ED3A4}" destId="{7CCD4BDD-1E35-45C2-A26D-6424C7BA7621}" srcOrd="0" destOrd="0" presId="urn:microsoft.com/office/officeart/2005/8/layout/vList2"/>
    <dgm:cxn modelId="{D7735A80-0F45-45C9-80A4-2CD5CDDE3EC5}" type="presOf" srcId="{C42A83EB-D1C6-4D04-BE37-C5DBD51D92BD}" destId="{6B0B0808-1382-4F0B-9E6A-F4E626057E59}" srcOrd="0" destOrd="0" presId="urn:microsoft.com/office/officeart/2005/8/layout/vList2"/>
    <dgm:cxn modelId="{EF60B616-E486-4D9B-BF53-56DFC63E1F13}" srcId="{FEA12FD4-20F2-456A-8A59-BC039834DECA}" destId="{725C241E-9296-4D21-9EDA-0AD91612FF67}" srcOrd="6" destOrd="0" parTransId="{4D30E876-CCC8-4647-A1DB-CB6049FF5C58}" sibTransId="{3D684032-E219-4188-B17F-F1E59DB8B7A7}"/>
    <dgm:cxn modelId="{3DFF0FD2-29E1-4D1D-B80E-B07148747B32}" srcId="{C42A83EB-D1C6-4D04-BE37-C5DBD51D92BD}" destId="{C966AF33-4ACB-49CD-8D50-E27E31E8DEAF}" srcOrd="1" destOrd="0" parTransId="{034F2015-7989-4185-87A3-527C77BF1898}" sibTransId="{3BE73F40-E8DF-4C7C-B4E1-E55EE9AD1D4F}"/>
    <dgm:cxn modelId="{CE999F58-BB0D-4A0B-A05A-64326B85C511}" srcId="{0530334B-EC07-4DCA-A31A-79A6F1477F86}" destId="{BEC965DC-5244-4CDC-B43F-2F3751E826D0}" srcOrd="0" destOrd="0" parTransId="{2622B36C-07A4-4291-B9FB-819276131A0E}" sibTransId="{B18AD13E-B96B-4607-AC94-B84E304A5503}"/>
    <dgm:cxn modelId="{71EC2DA1-5E9B-4654-B723-65E1F7E9E4CF}" srcId="{FEA12FD4-20F2-456A-8A59-BC039834DECA}" destId="{0530334B-EC07-4DCA-A31A-79A6F1477F86}" srcOrd="3" destOrd="0" parTransId="{E0D756ED-1D8A-4C68-B1F6-EB13ECF9C604}" sibTransId="{0F8714CA-092A-4E98-8773-8D3FF385D3FF}"/>
    <dgm:cxn modelId="{5398592D-6997-4FC5-B157-03048A20E328}" type="presOf" srcId="{FEA12FD4-20F2-456A-8A59-BC039834DECA}" destId="{C3F2D02A-4776-4507-A1F0-83C3C7B0A817}" srcOrd="0" destOrd="0" presId="urn:microsoft.com/office/officeart/2005/8/layout/vList2"/>
    <dgm:cxn modelId="{A5DB93F9-9171-4EB9-A614-8F6A6BC71531}" type="presOf" srcId="{306A330B-3B65-49AB-AF35-C252E85935B9}" destId="{7CCD4BDD-1E35-45C2-A26D-6424C7BA7621}" srcOrd="0" destOrd="3" presId="urn:microsoft.com/office/officeart/2005/8/layout/vList2"/>
    <dgm:cxn modelId="{94AA3D34-0ABA-4698-B072-7067BDDC5DE5}" type="presOf" srcId="{C966AF33-4ACB-49CD-8D50-E27E31E8DEAF}" destId="{7CCD4BDD-1E35-45C2-A26D-6424C7BA7621}" srcOrd="0" destOrd="1" presId="urn:microsoft.com/office/officeart/2005/8/layout/vList2"/>
    <dgm:cxn modelId="{55682340-EDDB-40BD-8B7E-95523D1793AA}" srcId="{FEA12FD4-20F2-456A-8A59-BC039834DECA}" destId="{A6D11BEC-3822-4126-8FC8-2688E7E8A105}" srcOrd="0" destOrd="0" parTransId="{7458C952-7A84-4197-B644-0593CCEE7BA0}" sibTransId="{1894796D-D3E3-4810-B2B3-807596573F67}"/>
    <dgm:cxn modelId="{F06562EF-5620-44E8-8A0F-E0BB67609BBE}" type="presOf" srcId="{0530334B-EC07-4DCA-A31A-79A6F1477F86}" destId="{05E98870-C803-41AE-8CBF-E0125DE46015}" srcOrd="0" destOrd="0" presId="urn:microsoft.com/office/officeart/2005/8/layout/vList2"/>
    <dgm:cxn modelId="{C67B912B-5354-48F4-8CBB-3ABD4DF9C8B9}" srcId="{FEA12FD4-20F2-456A-8A59-BC039834DECA}" destId="{8D4CC242-565A-4646-97BC-5BE952112691}" srcOrd="5" destOrd="0" parTransId="{873898F1-97E3-4FFA-9A20-58CCB2E200A4}" sibTransId="{166B0117-3DD5-4565-9569-B401BE30E641}"/>
    <dgm:cxn modelId="{0C8D78F0-535D-4EF0-A957-7A58D983F631}" srcId="{8D4CC242-565A-4646-97BC-5BE952112691}" destId="{0A3E293F-4195-487A-8E13-C4984C6542BD}" srcOrd="1" destOrd="0" parTransId="{163E8CED-E557-467B-AB6E-60D0A67FD3C6}" sibTransId="{99E8A214-C6FB-42B6-BB8E-8795713177B0}"/>
    <dgm:cxn modelId="{A8FD0274-BCFC-45DB-A5C9-5CFD5E443447}" type="presOf" srcId="{0A3E293F-4195-487A-8E13-C4984C6542BD}" destId="{CEA06430-9F0F-443C-8D78-13806E038CE4}" srcOrd="0" destOrd="1" presId="urn:microsoft.com/office/officeart/2005/8/layout/vList2"/>
    <dgm:cxn modelId="{A20D0ABA-F412-4F09-BF5E-652D6EA8F793}" srcId="{FEA12FD4-20F2-456A-8A59-BC039834DECA}" destId="{E315744B-1911-4DB1-91F2-BF9312137BE4}" srcOrd="1" destOrd="0" parTransId="{47C456DF-B81A-4FEB-AB7C-FCE8436F2A14}" sibTransId="{A209721A-B22D-41A4-A186-9FA4E67C52BD}"/>
    <dgm:cxn modelId="{BB74C22B-BAA3-45C7-A6E3-E3B5543BF076}" type="presOf" srcId="{8D4CC242-565A-4646-97BC-5BE952112691}" destId="{8FDD9848-6AFE-49B3-B819-57816D630EF2}" srcOrd="0" destOrd="0" presId="urn:microsoft.com/office/officeart/2005/8/layout/vList2"/>
    <dgm:cxn modelId="{383949C4-8308-43F3-92D8-9054F198D151}" type="presParOf" srcId="{C3F2D02A-4776-4507-A1F0-83C3C7B0A817}" destId="{E603D12C-5307-427E-9D0F-BAE0B8290218}" srcOrd="0" destOrd="0" presId="urn:microsoft.com/office/officeart/2005/8/layout/vList2"/>
    <dgm:cxn modelId="{9B3C3E67-3E2B-4806-8C9F-926ABB090ADC}" type="presParOf" srcId="{C3F2D02A-4776-4507-A1F0-83C3C7B0A817}" destId="{3C1DCFA3-CF2B-4827-A731-733D8BC2103A}" srcOrd="1" destOrd="0" presId="urn:microsoft.com/office/officeart/2005/8/layout/vList2"/>
    <dgm:cxn modelId="{AA85AAB0-7EF8-4C1F-8916-AF0062AB8F32}" type="presParOf" srcId="{C3F2D02A-4776-4507-A1F0-83C3C7B0A817}" destId="{2CE2EE5D-CEE0-4699-9F6C-CD33107FA409}" srcOrd="2" destOrd="0" presId="urn:microsoft.com/office/officeart/2005/8/layout/vList2"/>
    <dgm:cxn modelId="{D3F4290D-D6FC-47F4-8857-682BEBA41970}" type="presParOf" srcId="{C3F2D02A-4776-4507-A1F0-83C3C7B0A817}" destId="{4FF68E18-1D31-4582-995A-A74C3552D311}" srcOrd="3" destOrd="0" presId="urn:microsoft.com/office/officeart/2005/8/layout/vList2"/>
    <dgm:cxn modelId="{0FFB3917-F441-4FC9-AD14-E4E4F176C4EA}" type="presParOf" srcId="{C3F2D02A-4776-4507-A1F0-83C3C7B0A817}" destId="{6B0B0808-1382-4F0B-9E6A-F4E626057E59}" srcOrd="4" destOrd="0" presId="urn:microsoft.com/office/officeart/2005/8/layout/vList2"/>
    <dgm:cxn modelId="{68DE63B8-7E7A-45B9-96BD-9C4E7FB0683F}" type="presParOf" srcId="{C3F2D02A-4776-4507-A1F0-83C3C7B0A817}" destId="{7CCD4BDD-1E35-45C2-A26D-6424C7BA7621}" srcOrd="5" destOrd="0" presId="urn:microsoft.com/office/officeart/2005/8/layout/vList2"/>
    <dgm:cxn modelId="{532B73A0-9539-497D-878B-84DE7CD9E8F2}" type="presParOf" srcId="{C3F2D02A-4776-4507-A1F0-83C3C7B0A817}" destId="{05E98870-C803-41AE-8CBF-E0125DE46015}" srcOrd="6" destOrd="0" presId="urn:microsoft.com/office/officeart/2005/8/layout/vList2"/>
    <dgm:cxn modelId="{0A5824C6-55CB-43D0-AE8D-E690C8E59975}" type="presParOf" srcId="{C3F2D02A-4776-4507-A1F0-83C3C7B0A817}" destId="{E018D443-42F8-4422-9F62-3E0ECDC6F3D8}" srcOrd="7" destOrd="0" presId="urn:microsoft.com/office/officeart/2005/8/layout/vList2"/>
    <dgm:cxn modelId="{F311136E-9022-495D-9F89-D8DFFDC9CEAF}" type="presParOf" srcId="{C3F2D02A-4776-4507-A1F0-83C3C7B0A817}" destId="{2D5A88C0-FF38-46E4-AB48-429B28652B67}" srcOrd="8" destOrd="0" presId="urn:microsoft.com/office/officeart/2005/8/layout/vList2"/>
    <dgm:cxn modelId="{F87C8D13-BF3B-497F-82E5-0572AB7DA7EE}" type="presParOf" srcId="{C3F2D02A-4776-4507-A1F0-83C3C7B0A817}" destId="{165D20E7-7BEE-4030-B617-661A45D0227C}" srcOrd="9" destOrd="0" presId="urn:microsoft.com/office/officeart/2005/8/layout/vList2"/>
    <dgm:cxn modelId="{767CE4A3-5C95-4405-816C-B2398BEADF26}" type="presParOf" srcId="{C3F2D02A-4776-4507-A1F0-83C3C7B0A817}" destId="{8FDD9848-6AFE-49B3-B819-57816D630EF2}" srcOrd="10" destOrd="0" presId="urn:microsoft.com/office/officeart/2005/8/layout/vList2"/>
    <dgm:cxn modelId="{7FC37BC3-2134-4CA2-A217-119798BD4F5C}" type="presParOf" srcId="{C3F2D02A-4776-4507-A1F0-83C3C7B0A817}" destId="{CEA06430-9F0F-443C-8D78-13806E038CE4}" srcOrd="11" destOrd="0" presId="urn:microsoft.com/office/officeart/2005/8/layout/vList2"/>
    <dgm:cxn modelId="{1BBB23FF-6AD9-4DC1-B76B-4A20B7740EB0}" type="presParOf" srcId="{C3F2D02A-4776-4507-A1F0-83C3C7B0A817}" destId="{2D79DD96-7E46-401F-B0BC-94EA51BE88A6}" srcOrd="1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485191AC-D26E-4CDB-B0DB-897B7804BA33}"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pt-BR"/>
        </a:p>
      </dgm:t>
    </dgm:pt>
    <dgm:pt modelId="{D7AED8AA-87D3-40E3-B341-B2BF8B3D1306}">
      <dgm:prSet custT="1"/>
      <dgm:spPr>
        <a:solidFill>
          <a:srgbClr val="FF0000"/>
        </a:solidFill>
      </dgm:spPr>
      <dgm:t>
        <a:bodyPr/>
        <a:lstStyle/>
        <a:p>
          <a:pPr rtl="0"/>
          <a:r>
            <a:rPr lang="pt-BR" sz="1600" b="1" dirty="0" smtClean="0">
              <a:solidFill>
                <a:schemeClr val="bg1"/>
              </a:solidFill>
              <a:effectLst>
                <a:outerShdw blurRad="38100" dist="38100" dir="2700000" algn="tl">
                  <a:srgbClr val="000000">
                    <a:alpha val="43137"/>
                  </a:srgbClr>
                </a:outerShdw>
              </a:effectLst>
            </a:rPr>
            <a:t>CUSTO </a:t>
          </a:r>
          <a:r>
            <a:rPr lang="pt-BR" sz="1200" b="1" dirty="0" smtClean="0">
              <a:solidFill>
                <a:schemeClr val="bg1"/>
              </a:solidFill>
              <a:effectLst>
                <a:outerShdw blurRad="38100" dist="38100" dir="2700000" algn="tl">
                  <a:srgbClr val="000000">
                    <a:alpha val="43137"/>
                  </a:srgbClr>
                </a:outerShdw>
              </a:effectLst>
            </a:rPr>
            <a:t>OPERACIONAL</a:t>
          </a:r>
          <a:endParaRPr lang="pt-BR" sz="1200" b="1" dirty="0">
            <a:solidFill>
              <a:schemeClr val="bg1"/>
            </a:solidFill>
            <a:effectLst>
              <a:outerShdw blurRad="38100" dist="38100" dir="2700000" algn="tl">
                <a:srgbClr val="000000">
                  <a:alpha val="43137"/>
                </a:srgbClr>
              </a:outerShdw>
            </a:effectLst>
          </a:endParaRPr>
        </a:p>
      </dgm:t>
    </dgm:pt>
    <dgm:pt modelId="{1612ABDE-E2D9-409B-A6E0-19804E4E7095}" type="parTrans" cxnId="{A02689D6-C5FF-4484-B833-1BA069339259}">
      <dgm:prSet/>
      <dgm:spPr/>
      <dgm:t>
        <a:bodyPr/>
        <a:lstStyle/>
        <a:p>
          <a:endParaRPr lang="pt-BR" sz="2400" b="1">
            <a:solidFill>
              <a:srgbClr val="FF0000"/>
            </a:solidFill>
            <a:effectLst>
              <a:outerShdw blurRad="38100" dist="38100" dir="2700000" algn="tl">
                <a:srgbClr val="000000">
                  <a:alpha val="43137"/>
                </a:srgbClr>
              </a:outerShdw>
            </a:effectLst>
          </a:endParaRPr>
        </a:p>
      </dgm:t>
    </dgm:pt>
    <dgm:pt modelId="{2B1A4231-2713-4FA9-830E-1D3E7976E567}" type="sibTrans" cxnId="{A02689D6-C5FF-4484-B833-1BA069339259}">
      <dgm:prSet custT="1"/>
      <dgm:spPr>
        <a:solidFill>
          <a:schemeClr val="bg1">
            <a:lumMod val="65000"/>
          </a:schemeClr>
        </a:solidFill>
      </dgm:spPr>
      <dgm:t>
        <a:bodyPr/>
        <a:lstStyle/>
        <a:p>
          <a:endParaRPr lang="pt-BR" sz="1100" b="1">
            <a:solidFill>
              <a:srgbClr val="FF0000"/>
            </a:solidFill>
            <a:effectLst>
              <a:outerShdw blurRad="38100" dist="38100" dir="2700000" algn="tl">
                <a:srgbClr val="000000">
                  <a:alpha val="43137"/>
                </a:srgbClr>
              </a:outerShdw>
            </a:effectLst>
          </a:endParaRPr>
        </a:p>
      </dgm:t>
    </dgm:pt>
    <dgm:pt modelId="{2A70B04C-BFCF-4F34-8FA9-438D7B7221A5}">
      <dgm:prSet custT="1"/>
      <dgm:spPr>
        <a:solidFill>
          <a:srgbClr val="9AED8F"/>
        </a:solidFill>
      </dgm:spPr>
      <dgm:t>
        <a:bodyPr/>
        <a:lstStyle/>
        <a:p>
          <a:pPr rtl="0"/>
          <a:r>
            <a:rPr lang="pt-BR" sz="1600" b="1" dirty="0" smtClean="0">
              <a:solidFill>
                <a:schemeClr val="accent2"/>
              </a:solidFill>
              <a:effectLst>
                <a:outerShdw blurRad="38100" dist="38100" dir="2700000" algn="tl">
                  <a:srgbClr val="000000">
                    <a:alpha val="43137"/>
                  </a:srgbClr>
                </a:outerShdw>
              </a:effectLst>
            </a:rPr>
            <a:t>CARP</a:t>
          </a:r>
          <a:endParaRPr lang="pt-BR" sz="1600" b="1" dirty="0">
            <a:solidFill>
              <a:schemeClr val="accent2"/>
            </a:solidFill>
            <a:effectLst>
              <a:outerShdw blurRad="38100" dist="38100" dir="2700000" algn="tl">
                <a:srgbClr val="000000">
                  <a:alpha val="43137"/>
                </a:srgbClr>
              </a:outerShdw>
            </a:effectLst>
          </a:endParaRPr>
        </a:p>
      </dgm:t>
    </dgm:pt>
    <dgm:pt modelId="{4785D0F8-9A3B-41E7-9D67-A8AE3595E6ED}" type="parTrans" cxnId="{F6ADAA49-841F-4393-8D8E-88F1697EE824}">
      <dgm:prSet/>
      <dgm:spPr/>
      <dgm:t>
        <a:bodyPr/>
        <a:lstStyle/>
        <a:p>
          <a:endParaRPr lang="pt-BR" sz="2400" b="1">
            <a:solidFill>
              <a:srgbClr val="FF0000"/>
            </a:solidFill>
            <a:effectLst>
              <a:outerShdw blurRad="38100" dist="38100" dir="2700000" algn="tl">
                <a:srgbClr val="000000">
                  <a:alpha val="43137"/>
                </a:srgbClr>
              </a:outerShdw>
            </a:effectLst>
          </a:endParaRPr>
        </a:p>
      </dgm:t>
    </dgm:pt>
    <dgm:pt modelId="{5BCBF3EB-1048-4525-BACD-08B2414FC4A1}" type="sibTrans" cxnId="{F6ADAA49-841F-4393-8D8E-88F1697EE824}">
      <dgm:prSet custT="1"/>
      <dgm:spPr>
        <a:solidFill>
          <a:schemeClr val="bg1">
            <a:lumMod val="65000"/>
          </a:schemeClr>
        </a:solidFill>
      </dgm:spPr>
      <dgm:t>
        <a:bodyPr/>
        <a:lstStyle/>
        <a:p>
          <a:endParaRPr lang="pt-BR" sz="1100" b="1">
            <a:solidFill>
              <a:srgbClr val="FF0000"/>
            </a:solidFill>
            <a:effectLst>
              <a:outerShdw blurRad="38100" dist="38100" dir="2700000" algn="tl">
                <a:srgbClr val="000000">
                  <a:alpha val="43137"/>
                </a:srgbClr>
              </a:outerShdw>
            </a:effectLst>
          </a:endParaRPr>
        </a:p>
      </dgm:t>
    </dgm:pt>
    <dgm:pt modelId="{C6F2E023-1E3F-43B7-B8A0-B6B671688715}">
      <dgm:prSet custT="1"/>
      <dgm:spPr>
        <a:solidFill>
          <a:srgbClr val="FFFF00"/>
        </a:solidFill>
      </dgm:spPr>
      <dgm:t>
        <a:bodyPr/>
        <a:lstStyle/>
        <a:p>
          <a:pPr rtl="0"/>
          <a:r>
            <a:rPr lang="pt-BR" sz="1600" b="1" dirty="0" smtClean="0">
              <a:solidFill>
                <a:schemeClr val="accent2"/>
              </a:solidFill>
              <a:effectLst>
                <a:outerShdw blurRad="38100" dist="38100" dir="2700000" algn="tl">
                  <a:srgbClr val="000000">
                    <a:alpha val="43137"/>
                  </a:srgbClr>
                </a:outerShdw>
              </a:effectLst>
            </a:rPr>
            <a:t>CUSTO TOTAL</a:t>
          </a:r>
          <a:endParaRPr lang="pt-BR" sz="1600" b="1" dirty="0">
            <a:solidFill>
              <a:schemeClr val="accent2"/>
            </a:solidFill>
            <a:effectLst>
              <a:outerShdw blurRad="38100" dist="38100" dir="2700000" algn="tl">
                <a:srgbClr val="000000">
                  <a:alpha val="43137"/>
                </a:srgbClr>
              </a:outerShdw>
            </a:effectLst>
          </a:endParaRPr>
        </a:p>
      </dgm:t>
    </dgm:pt>
    <dgm:pt modelId="{72276CCA-CA4B-4A8D-80DF-B4DF3F8EABE0}" type="parTrans" cxnId="{75AD9982-1FFD-4B70-9381-EBA642C51862}">
      <dgm:prSet/>
      <dgm:spPr/>
      <dgm:t>
        <a:bodyPr/>
        <a:lstStyle/>
        <a:p>
          <a:endParaRPr lang="pt-BR" sz="2400" b="1">
            <a:solidFill>
              <a:srgbClr val="FF0000"/>
            </a:solidFill>
            <a:effectLst>
              <a:outerShdw blurRad="38100" dist="38100" dir="2700000" algn="tl">
                <a:srgbClr val="000000">
                  <a:alpha val="43137"/>
                </a:srgbClr>
              </a:outerShdw>
            </a:effectLst>
          </a:endParaRPr>
        </a:p>
      </dgm:t>
    </dgm:pt>
    <dgm:pt modelId="{11CBB46B-5A10-45A3-B13F-11E50F8CC32A}" type="sibTrans" cxnId="{75AD9982-1FFD-4B70-9381-EBA642C51862}">
      <dgm:prSet/>
      <dgm:spPr/>
      <dgm:t>
        <a:bodyPr/>
        <a:lstStyle/>
        <a:p>
          <a:endParaRPr lang="pt-BR" sz="2400" b="1">
            <a:solidFill>
              <a:srgbClr val="FF0000"/>
            </a:solidFill>
            <a:effectLst>
              <a:outerShdw blurRad="38100" dist="38100" dir="2700000" algn="tl">
                <a:srgbClr val="000000">
                  <a:alpha val="43137"/>
                </a:srgbClr>
              </a:outerShdw>
            </a:effectLst>
          </a:endParaRPr>
        </a:p>
      </dgm:t>
    </dgm:pt>
    <dgm:pt modelId="{68121E15-BAA4-4915-9FC1-11057CAD88AE}" type="pres">
      <dgm:prSet presAssocID="{485191AC-D26E-4CDB-B0DB-897B7804BA33}" presName="linearFlow" presStyleCnt="0">
        <dgm:presLayoutVars>
          <dgm:dir/>
          <dgm:resizeHandles val="exact"/>
        </dgm:presLayoutVars>
      </dgm:prSet>
      <dgm:spPr/>
      <dgm:t>
        <a:bodyPr/>
        <a:lstStyle/>
        <a:p>
          <a:endParaRPr lang="pt-BR"/>
        </a:p>
      </dgm:t>
    </dgm:pt>
    <dgm:pt modelId="{8C05A243-4F04-4BAD-817F-14F9728D6D58}" type="pres">
      <dgm:prSet presAssocID="{D7AED8AA-87D3-40E3-B341-B2BF8B3D1306}" presName="node" presStyleLbl="node1" presStyleIdx="0" presStyleCnt="3" custLinFactNeighborX="75808" custLinFactNeighborY="152">
        <dgm:presLayoutVars>
          <dgm:bulletEnabled val="1"/>
        </dgm:presLayoutVars>
      </dgm:prSet>
      <dgm:spPr/>
      <dgm:t>
        <a:bodyPr/>
        <a:lstStyle/>
        <a:p>
          <a:endParaRPr lang="pt-BR"/>
        </a:p>
      </dgm:t>
    </dgm:pt>
    <dgm:pt modelId="{4CE5B5F0-79D0-4FD5-AD77-EA8656F8DE04}" type="pres">
      <dgm:prSet presAssocID="{2B1A4231-2713-4FA9-830E-1D3E7976E567}" presName="spacerL" presStyleCnt="0"/>
      <dgm:spPr/>
    </dgm:pt>
    <dgm:pt modelId="{C5C43EA4-1F72-4BE6-9D05-5E8291063763}" type="pres">
      <dgm:prSet presAssocID="{2B1A4231-2713-4FA9-830E-1D3E7976E567}" presName="sibTrans" presStyleLbl="sibTrans2D1" presStyleIdx="0" presStyleCnt="2"/>
      <dgm:spPr/>
      <dgm:t>
        <a:bodyPr/>
        <a:lstStyle/>
        <a:p>
          <a:endParaRPr lang="pt-BR"/>
        </a:p>
      </dgm:t>
    </dgm:pt>
    <dgm:pt modelId="{3F8100C3-B3D1-41B3-8808-A5FC5BF1E453}" type="pres">
      <dgm:prSet presAssocID="{2B1A4231-2713-4FA9-830E-1D3E7976E567}" presName="spacerR" presStyleCnt="0"/>
      <dgm:spPr/>
    </dgm:pt>
    <dgm:pt modelId="{039B46A4-9C12-4782-B883-EC8276CA9023}" type="pres">
      <dgm:prSet presAssocID="{2A70B04C-BFCF-4F34-8FA9-438D7B7221A5}" presName="node" presStyleLbl="node1" presStyleIdx="1" presStyleCnt="3">
        <dgm:presLayoutVars>
          <dgm:bulletEnabled val="1"/>
        </dgm:presLayoutVars>
      </dgm:prSet>
      <dgm:spPr/>
      <dgm:t>
        <a:bodyPr/>
        <a:lstStyle/>
        <a:p>
          <a:endParaRPr lang="pt-BR"/>
        </a:p>
      </dgm:t>
    </dgm:pt>
    <dgm:pt modelId="{CC0A5781-AC20-4DCD-A518-CED8B577EC50}" type="pres">
      <dgm:prSet presAssocID="{5BCBF3EB-1048-4525-BACD-08B2414FC4A1}" presName="spacerL" presStyleCnt="0"/>
      <dgm:spPr/>
    </dgm:pt>
    <dgm:pt modelId="{5534C488-E08F-44FA-8E3F-0FD81D5B069B}" type="pres">
      <dgm:prSet presAssocID="{5BCBF3EB-1048-4525-BACD-08B2414FC4A1}" presName="sibTrans" presStyleLbl="sibTrans2D1" presStyleIdx="1" presStyleCnt="2"/>
      <dgm:spPr/>
      <dgm:t>
        <a:bodyPr/>
        <a:lstStyle/>
        <a:p>
          <a:endParaRPr lang="pt-BR"/>
        </a:p>
      </dgm:t>
    </dgm:pt>
    <dgm:pt modelId="{589C0E44-854B-4211-AAC5-85C0B5E94EA4}" type="pres">
      <dgm:prSet presAssocID="{5BCBF3EB-1048-4525-BACD-08B2414FC4A1}" presName="spacerR" presStyleCnt="0"/>
      <dgm:spPr/>
    </dgm:pt>
    <dgm:pt modelId="{D470359E-E22B-41FB-A99F-D13383D1F02D}" type="pres">
      <dgm:prSet presAssocID="{C6F2E023-1E3F-43B7-B8A0-B6B671688715}" presName="node" presStyleLbl="node1" presStyleIdx="2" presStyleCnt="3">
        <dgm:presLayoutVars>
          <dgm:bulletEnabled val="1"/>
        </dgm:presLayoutVars>
      </dgm:prSet>
      <dgm:spPr/>
      <dgm:t>
        <a:bodyPr/>
        <a:lstStyle/>
        <a:p>
          <a:endParaRPr lang="pt-BR"/>
        </a:p>
      </dgm:t>
    </dgm:pt>
  </dgm:ptLst>
  <dgm:cxnLst>
    <dgm:cxn modelId="{514341D1-8F5E-426D-9289-AB96A4D9105D}" type="presOf" srcId="{2B1A4231-2713-4FA9-830E-1D3E7976E567}" destId="{C5C43EA4-1F72-4BE6-9D05-5E8291063763}" srcOrd="0" destOrd="0" presId="urn:microsoft.com/office/officeart/2005/8/layout/equation1"/>
    <dgm:cxn modelId="{C37F5B4D-9D0A-4E23-B226-E4378D043927}" type="presOf" srcId="{485191AC-D26E-4CDB-B0DB-897B7804BA33}" destId="{68121E15-BAA4-4915-9FC1-11057CAD88AE}" srcOrd="0" destOrd="0" presId="urn:microsoft.com/office/officeart/2005/8/layout/equation1"/>
    <dgm:cxn modelId="{F6ADAA49-841F-4393-8D8E-88F1697EE824}" srcId="{485191AC-D26E-4CDB-B0DB-897B7804BA33}" destId="{2A70B04C-BFCF-4F34-8FA9-438D7B7221A5}" srcOrd="1" destOrd="0" parTransId="{4785D0F8-9A3B-41E7-9D67-A8AE3595E6ED}" sibTransId="{5BCBF3EB-1048-4525-BACD-08B2414FC4A1}"/>
    <dgm:cxn modelId="{75AD9982-1FFD-4B70-9381-EBA642C51862}" srcId="{485191AC-D26E-4CDB-B0DB-897B7804BA33}" destId="{C6F2E023-1E3F-43B7-B8A0-B6B671688715}" srcOrd="2" destOrd="0" parTransId="{72276CCA-CA4B-4A8D-80DF-B4DF3F8EABE0}" sibTransId="{11CBB46B-5A10-45A3-B13F-11E50F8CC32A}"/>
    <dgm:cxn modelId="{A02689D6-C5FF-4484-B833-1BA069339259}" srcId="{485191AC-D26E-4CDB-B0DB-897B7804BA33}" destId="{D7AED8AA-87D3-40E3-B341-B2BF8B3D1306}" srcOrd="0" destOrd="0" parTransId="{1612ABDE-E2D9-409B-A6E0-19804E4E7095}" sibTransId="{2B1A4231-2713-4FA9-830E-1D3E7976E567}"/>
    <dgm:cxn modelId="{889ECE48-66DC-49C8-9A47-1CAEC3BFC5D6}" type="presOf" srcId="{2A70B04C-BFCF-4F34-8FA9-438D7B7221A5}" destId="{039B46A4-9C12-4782-B883-EC8276CA9023}" srcOrd="0" destOrd="0" presId="urn:microsoft.com/office/officeart/2005/8/layout/equation1"/>
    <dgm:cxn modelId="{71CB03FB-7FA8-48E1-A580-8F9BEE5D421B}" type="presOf" srcId="{D7AED8AA-87D3-40E3-B341-B2BF8B3D1306}" destId="{8C05A243-4F04-4BAD-817F-14F9728D6D58}" srcOrd="0" destOrd="0" presId="urn:microsoft.com/office/officeart/2005/8/layout/equation1"/>
    <dgm:cxn modelId="{E93550CD-FDE7-4314-B554-2728638D94B5}" type="presOf" srcId="{C6F2E023-1E3F-43B7-B8A0-B6B671688715}" destId="{D470359E-E22B-41FB-A99F-D13383D1F02D}" srcOrd="0" destOrd="0" presId="urn:microsoft.com/office/officeart/2005/8/layout/equation1"/>
    <dgm:cxn modelId="{6D0D9CE0-B0C9-4924-85FF-74846E5EB3D3}" type="presOf" srcId="{5BCBF3EB-1048-4525-BACD-08B2414FC4A1}" destId="{5534C488-E08F-44FA-8E3F-0FD81D5B069B}" srcOrd="0" destOrd="0" presId="urn:microsoft.com/office/officeart/2005/8/layout/equation1"/>
    <dgm:cxn modelId="{D0C739EC-EC0E-4429-9E1E-A1B7F0125E42}" type="presParOf" srcId="{68121E15-BAA4-4915-9FC1-11057CAD88AE}" destId="{8C05A243-4F04-4BAD-817F-14F9728D6D58}" srcOrd="0" destOrd="0" presId="urn:microsoft.com/office/officeart/2005/8/layout/equation1"/>
    <dgm:cxn modelId="{BE662A7E-8DA2-42E1-8CA9-E2CF2AA37208}" type="presParOf" srcId="{68121E15-BAA4-4915-9FC1-11057CAD88AE}" destId="{4CE5B5F0-79D0-4FD5-AD77-EA8656F8DE04}" srcOrd="1" destOrd="0" presId="urn:microsoft.com/office/officeart/2005/8/layout/equation1"/>
    <dgm:cxn modelId="{A876F39E-3BE1-4B41-956E-681C6EABD302}" type="presParOf" srcId="{68121E15-BAA4-4915-9FC1-11057CAD88AE}" destId="{C5C43EA4-1F72-4BE6-9D05-5E8291063763}" srcOrd="2" destOrd="0" presId="urn:microsoft.com/office/officeart/2005/8/layout/equation1"/>
    <dgm:cxn modelId="{F53896B6-CF3F-400B-8076-75BA04EC639B}" type="presParOf" srcId="{68121E15-BAA4-4915-9FC1-11057CAD88AE}" destId="{3F8100C3-B3D1-41B3-8808-A5FC5BF1E453}" srcOrd="3" destOrd="0" presId="urn:microsoft.com/office/officeart/2005/8/layout/equation1"/>
    <dgm:cxn modelId="{81FDD2F9-60A4-4591-8E36-071D38CF24FD}" type="presParOf" srcId="{68121E15-BAA4-4915-9FC1-11057CAD88AE}" destId="{039B46A4-9C12-4782-B883-EC8276CA9023}" srcOrd="4" destOrd="0" presId="urn:microsoft.com/office/officeart/2005/8/layout/equation1"/>
    <dgm:cxn modelId="{B1356746-8597-4F4D-88E3-C3EA0FBB0932}" type="presParOf" srcId="{68121E15-BAA4-4915-9FC1-11057CAD88AE}" destId="{CC0A5781-AC20-4DCD-A518-CED8B577EC50}" srcOrd="5" destOrd="0" presId="urn:microsoft.com/office/officeart/2005/8/layout/equation1"/>
    <dgm:cxn modelId="{3D975D13-2C91-4961-93EA-1AE5E06A11AF}" type="presParOf" srcId="{68121E15-BAA4-4915-9FC1-11057CAD88AE}" destId="{5534C488-E08F-44FA-8E3F-0FD81D5B069B}" srcOrd="6" destOrd="0" presId="urn:microsoft.com/office/officeart/2005/8/layout/equation1"/>
    <dgm:cxn modelId="{53CEE20A-C630-4D1A-982E-4465EB14969B}" type="presParOf" srcId="{68121E15-BAA4-4915-9FC1-11057CAD88AE}" destId="{589C0E44-854B-4211-AAC5-85C0B5E94EA4}" srcOrd="7" destOrd="0" presId="urn:microsoft.com/office/officeart/2005/8/layout/equation1"/>
    <dgm:cxn modelId="{49A9093A-D9B7-4BD7-B10F-2B75425C1843}" type="presParOf" srcId="{68121E15-BAA4-4915-9FC1-11057CAD88AE}" destId="{D470359E-E22B-41FB-A99F-D13383D1F02D}"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916598F3-96DD-48C6-A9C2-C325667C43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EFC1128A-6D28-4EB0-956A-1D7F71675A37}">
      <dgm:prSet custT="1"/>
      <dgm:spPr>
        <a:solidFill>
          <a:srgbClr val="9AED8F"/>
        </a:solidFill>
      </dgm:spPr>
      <dgm:t>
        <a:bodyPr/>
        <a:lstStyle/>
        <a:p>
          <a:pPr rtl="0"/>
          <a:r>
            <a:rPr lang="pt-BR" sz="1600" dirty="0" smtClean="0">
              <a:solidFill>
                <a:schemeClr val="accent2"/>
              </a:solidFill>
            </a:rPr>
            <a:t>CARP - Custo Anual de Reposição do Patrimônio</a:t>
          </a:r>
          <a:endParaRPr lang="pt-BR" sz="1600" dirty="0">
            <a:solidFill>
              <a:schemeClr val="accent2"/>
            </a:solidFill>
          </a:endParaRPr>
        </a:p>
      </dgm:t>
    </dgm:pt>
    <dgm:pt modelId="{66B2FA1B-6443-451D-BC81-5BAFA838A09F}" type="parTrans" cxnId="{4D4E616E-6807-4611-B091-ED3B4A686B1A}">
      <dgm:prSet/>
      <dgm:spPr/>
      <dgm:t>
        <a:bodyPr/>
        <a:lstStyle/>
        <a:p>
          <a:endParaRPr lang="pt-BR" sz="2800"/>
        </a:p>
      </dgm:t>
    </dgm:pt>
    <dgm:pt modelId="{0CDE6156-B708-4E48-B646-313197668A80}" type="sibTrans" cxnId="{4D4E616E-6807-4611-B091-ED3B4A686B1A}">
      <dgm:prSet/>
      <dgm:spPr/>
      <dgm:t>
        <a:bodyPr/>
        <a:lstStyle/>
        <a:p>
          <a:endParaRPr lang="pt-BR" sz="2800"/>
        </a:p>
      </dgm:t>
    </dgm:pt>
    <dgm:pt modelId="{29F9CE41-5BB8-4D32-AB08-79BE6E7F5BB9}">
      <dgm:prSet custT="1"/>
      <dgm:spPr/>
      <dgm:t>
        <a:bodyPr/>
        <a:lstStyle/>
        <a:p>
          <a:pPr rtl="0"/>
          <a:r>
            <a:rPr lang="pt-BR" sz="1400" dirty="0" smtClean="0"/>
            <a:t>Depreciação</a:t>
          </a:r>
          <a:endParaRPr lang="pt-BR" sz="1400" dirty="0"/>
        </a:p>
      </dgm:t>
    </dgm:pt>
    <dgm:pt modelId="{BA9501BD-A225-4553-9CF6-35ED383F7B89}" type="parTrans" cxnId="{807BE8E0-36C0-4E82-9C4F-93E04F3D5412}">
      <dgm:prSet/>
      <dgm:spPr/>
      <dgm:t>
        <a:bodyPr/>
        <a:lstStyle/>
        <a:p>
          <a:endParaRPr lang="pt-BR" sz="2800"/>
        </a:p>
      </dgm:t>
    </dgm:pt>
    <dgm:pt modelId="{AA6CF24E-808D-4651-87EB-6BB900A665CE}" type="sibTrans" cxnId="{807BE8E0-36C0-4E82-9C4F-93E04F3D5412}">
      <dgm:prSet/>
      <dgm:spPr/>
      <dgm:t>
        <a:bodyPr/>
        <a:lstStyle/>
        <a:p>
          <a:endParaRPr lang="pt-BR" sz="2800"/>
        </a:p>
      </dgm:t>
    </dgm:pt>
    <dgm:pt modelId="{2ECCB999-6C7D-4458-B0F8-9A8E1B0371F7}">
      <dgm:prSet custT="1"/>
      <dgm:spPr/>
      <dgm:t>
        <a:bodyPr/>
        <a:lstStyle/>
        <a:p>
          <a:pPr rtl="0"/>
          <a:r>
            <a:rPr lang="pt-BR" sz="1400" dirty="0" smtClean="0"/>
            <a:t>Custo de Oportunidade</a:t>
          </a:r>
          <a:endParaRPr lang="pt-BR" sz="1400" dirty="0"/>
        </a:p>
      </dgm:t>
    </dgm:pt>
    <dgm:pt modelId="{ADCBF6BE-3507-456C-8E10-051AA6A2D0B9}" type="parTrans" cxnId="{FA0C9BC1-3E3A-4E8D-A051-EA6AC9C97807}">
      <dgm:prSet/>
      <dgm:spPr/>
      <dgm:t>
        <a:bodyPr/>
        <a:lstStyle/>
        <a:p>
          <a:endParaRPr lang="pt-BR" sz="2800"/>
        </a:p>
      </dgm:t>
    </dgm:pt>
    <dgm:pt modelId="{89CA0A92-AD47-48B0-ADAB-0AEE4FC15E0E}" type="sibTrans" cxnId="{FA0C9BC1-3E3A-4E8D-A051-EA6AC9C97807}">
      <dgm:prSet/>
      <dgm:spPr/>
      <dgm:t>
        <a:bodyPr/>
        <a:lstStyle/>
        <a:p>
          <a:endParaRPr lang="pt-BR" sz="2800"/>
        </a:p>
      </dgm:t>
    </dgm:pt>
    <dgm:pt modelId="{B7BFE627-75FA-42DA-A1E7-96133C967667}" type="pres">
      <dgm:prSet presAssocID="{916598F3-96DD-48C6-A9C2-C325667C43B5}" presName="linear" presStyleCnt="0">
        <dgm:presLayoutVars>
          <dgm:animLvl val="lvl"/>
          <dgm:resizeHandles val="exact"/>
        </dgm:presLayoutVars>
      </dgm:prSet>
      <dgm:spPr/>
      <dgm:t>
        <a:bodyPr/>
        <a:lstStyle/>
        <a:p>
          <a:endParaRPr lang="pt-BR"/>
        </a:p>
      </dgm:t>
    </dgm:pt>
    <dgm:pt modelId="{60CCF728-4E21-4369-81D3-8542D6938433}" type="pres">
      <dgm:prSet presAssocID="{EFC1128A-6D28-4EB0-956A-1D7F71675A37}" presName="parentText" presStyleLbl="node1" presStyleIdx="0" presStyleCnt="1" custScaleX="100000" custLinFactNeighborX="14754" custLinFactNeighborY="-96483">
        <dgm:presLayoutVars>
          <dgm:chMax val="0"/>
          <dgm:bulletEnabled val="1"/>
        </dgm:presLayoutVars>
      </dgm:prSet>
      <dgm:spPr/>
      <dgm:t>
        <a:bodyPr/>
        <a:lstStyle/>
        <a:p>
          <a:endParaRPr lang="pt-BR"/>
        </a:p>
      </dgm:t>
    </dgm:pt>
    <dgm:pt modelId="{C2F5003A-90CB-4311-8742-D15ABA852496}" type="pres">
      <dgm:prSet presAssocID="{EFC1128A-6D28-4EB0-956A-1D7F71675A37}" presName="childText" presStyleLbl="revTx" presStyleIdx="0" presStyleCnt="1">
        <dgm:presLayoutVars>
          <dgm:bulletEnabled val="1"/>
        </dgm:presLayoutVars>
      </dgm:prSet>
      <dgm:spPr/>
      <dgm:t>
        <a:bodyPr/>
        <a:lstStyle/>
        <a:p>
          <a:endParaRPr lang="pt-BR"/>
        </a:p>
      </dgm:t>
    </dgm:pt>
  </dgm:ptLst>
  <dgm:cxnLst>
    <dgm:cxn modelId="{807BE8E0-36C0-4E82-9C4F-93E04F3D5412}" srcId="{EFC1128A-6D28-4EB0-956A-1D7F71675A37}" destId="{29F9CE41-5BB8-4D32-AB08-79BE6E7F5BB9}" srcOrd="0" destOrd="0" parTransId="{BA9501BD-A225-4553-9CF6-35ED383F7B89}" sibTransId="{AA6CF24E-808D-4651-87EB-6BB900A665CE}"/>
    <dgm:cxn modelId="{FA0C9BC1-3E3A-4E8D-A051-EA6AC9C97807}" srcId="{EFC1128A-6D28-4EB0-956A-1D7F71675A37}" destId="{2ECCB999-6C7D-4458-B0F8-9A8E1B0371F7}" srcOrd="1" destOrd="0" parTransId="{ADCBF6BE-3507-456C-8E10-051AA6A2D0B9}" sibTransId="{89CA0A92-AD47-48B0-ADAB-0AEE4FC15E0E}"/>
    <dgm:cxn modelId="{4D4E616E-6807-4611-B091-ED3B4A686B1A}" srcId="{916598F3-96DD-48C6-A9C2-C325667C43B5}" destId="{EFC1128A-6D28-4EB0-956A-1D7F71675A37}" srcOrd="0" destOrd="0" parTransId="{66B2FA1B-6443-451D-BC81-5BAFA838A09F}" sibTransId="{0CDE6156-B708-4E48-B646-313197668A80}"/>
    <dgm:cxn modelId="{B832E825-3D77-41CC-A017-24F89D8D6FEE}" type="presOf" srcId="{2ECCB999-6C7D-4458-B0F8-9A8E1B0371F7}" destId="{C2F5003A-90CB-4311-8742-D15ABA852496}" srcOrd="0" destOrd="1" presId="urn:microsoft.com/office/officeart/2005/8/layout/vList2"/>
    <dgm:cxn modelId="{60C856F8-AE7B-4143-941C-65B965787B9C}" type="presOf" srcId="{29F9CE41-5BB8-4D32-AB08-79BE6E7F5BB9}" destId="{C2F5003A-90CB-4311-8742-D15ABA852496}" srcOrd="0" destOrd="0" presId="urn:microsoft.com/office/officeart/2005/8/layout/vList2"/>
    <dgm:cxn modelId="{9354C19C-0423-4B88-937F-7F6931C8BF59}" type="presOf" srcId="{916598F3-96DD-48C6-A9C2-C325667C43B5}" destId="{B7BFE627-75FA-42DA-A1E7-96133C967667}" srcOrd="0" destOrd="0" presId="urn:microsoft.com/office/officeart/2005/8/layout/vList2"/>
    <dgm:cxn modelId="{5D81DFBE-BBA2-4801-B69F-934058B555E4}" type="presOf" srcId="{EFC1128A-6D28-4EB0-956A-1D7F71675A37}" destId="{60CCF728-4E21-4369-81D3-8542D6938433}" srcOrd="0" destOrd="0" presId="urn:microsoft.com/office/officeart/2005/8/layout/vList2"/>
    <dgm:cxn modelId="{59F851A6-EAEB-4615-B5E2-1751BDCD1A0D}" type="presParOf" srcId="{B7BFE627-75FA-42DA-A1E7-96133C967667}" destId="{60CCF728-4E21-4369-81D3-8542D6938433}" srcOrd="0" destOrd="0" presId="urn:microsoft.com/office/officeart/2005/8/layout/vList2"/>
    <dgm:cxn modelId="{CC45D476-A948-4D9C-8744-B9F3BA33AEC5}" type="presParOf" srcId="{B7BFE627-75FA-42DA-A1E7-96133C967667}" destId="{C2F5003A-90CB-4311-8742-D15ABA852496}"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endParaRPr lang="pt-BR" sz="28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X="-2274" custLinFactNeighborX="-100000" custLinFactNeighborY="12904">
        <dgm:presLayoutVars>
          <dgm:bulletEnabled val="1"/>
        </dgm:presLayoutVars>
      </dgm:prSet>
      <dgm:spPr/>
      <dgm:t>
        <a:bodyPr/>
        <a:lstStyle/>
        <a:p>
          <a:endParaRPr lang="pt-BR"/>
        </a:p>
      </dgm:t>
    </dgm:pt>
  </dgm:ptLst>
  <dgm:cxnLst>
    <dgm:cxn modelId="{E82BB595-9C35-4086-9E27-7F7A44C71AD3}" type="presOf" srcId="{14B3184A-7040-4BAD-9EA3-B4F30D42F787}" destId="{AAAE7969-DEA6-4222-8858-A8C09ADE57E3}"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D4157123-F41E-4038-A5D9-7E235BFA8FC3}" type="presOf" srcId="{A820324C-5520-4E24-83AD-DFD677F56A46}" destId="{40E1BE4C-CC91-40D6-AE20-ADD1F99A4501}" srcOrd="0" destOrd="0" presId="urn:microsoft.com/office/officeart/2005/8/layout/rings+Icon"/>
    <dgm:cxn modelId="{F4134BD9-F226-4524-814D-A7F3D1025EB3}"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485191AC-D26E-4CDB-B0DB-897B7804BA33}"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pt-BR"/>
        </a:p>
      </dgm:t>
    </dgm:pt>
    <dgm:pt modelId="{D7AED8AA-87D3-40E3-B341-B2BF8B3D1306}">
      <dgm:prSet custT="1"/>
      <dgm:spPr>
        <a:solidFill>
          <a:srgbClr val="FF0000"/>
        </a:solidFill>
      </dgm:spPr>
      <dgm:t>
        <a:bodyPr/>
        <a:lstStyle/>
        <a:p>
          <a:pPr rtl="0"/>
          <a:r>
            <a:rPr lang="pt-BR" sz="1200" b="1" dirty="0" smtClean="0">
              <a:solidFill>
                <a:schemeClr val="bg1"/>
              </a:solidFill>
              <a:effectLst>
                <a:outerShdw blurRad="38100" dist="38100" dir="2700000" algn="tl">
                  <a:srgbClr val="000000">
                    <a:alpha val="43137"/>
                  </a:srgbClr>
                </a:outerShdw>
              </a:effectLst>
            </a:rPr>
            <a:t>MÃO DE OBRA</a:t>
          </a:r>
          <a:endParaRPr lang="pt-BR" sz="1200" b="1" dirty="0">
            <a:solidFill>
              <a:schemeClr val="bg1"/>
            </a:solidFill>
            <a:effectLst>
              <a:outerShdw blurRad="38100" dist="38100" dir="2700000" algn="tl">
                <a:srgbClr val="000000">
                  <a:alpha val="43137"/>
                </a:srgbClr>
              </a:outerShdw>
            </a:effectLst>
          </a:endParaRPr>
        </a:p>
      </dgm:t>
    </dgm:pt>
    <dgm:pt modelId="{1612ABDE-E2D9-409B-A6E0-19804E4E7095}" type="parTrans" cxnId="{A02689D6-C5FF-4484-B833-1BA069339259}">
      <dgm:prSet/>
      <dgm:spPr/>
      <dgm:t>
        <a:bodyPr/>
        <a:lstStyle/>
        <a:p>
          <a:endParaRPr lang="pt-BR" sz="2400" b="1">
            <a:solidFill>
              <a:srgbClr val="FF0000"/>
            </a:solidFill>
            <a:effectLst>
              <a:outerShdw blurRad="38100" dist="38100" dir="2700000" algn="tl">
                <a:srgbClr val="000000">
                  <a:alpha val="43137"/>
                </a:srgbClr>
              </a:outerShdw>
            </a:effectLst>
          </a:endParaRPr>
        </a:p>
      </dgm:t>
    </dgm:pt>
    <dgm:pt modelId="{2B1A4231-2713-4FA9-830E-1D3E7976E567}" type="sibTrans" cxnId="{A02689D6-C5FF-4484-B833-1BA069339259}">
      <dgm:prSet custT="1"/>
      <dgm:spPr>
        <a:solidFill>
          <a:schemeClr val="bg1">
            <a:lumMod val="65000"/>
          </a:schemeClr>
        </a:solidFill>
      </dgm:spPr>
      <dgm:t>
        <a:bodyPr/>
        <a:lstStyle/>
        <a:p>
          <a:endParaRPr lang="pt-BR" sz="1100" b="1">
            <a:solidFill>
              <a:srgbClr val="FF0000"/>
            </a:solidFill>
            <a:effectLst>
              <a:outerShdw blurRad="38100" dist="38100" dir="2700000" algn="tl">
                <a:srgbClr val="000000">
                  <a:alpha val="43137"/>
                </a:srgbClr>
              </a:outerShdw>
            </a:effectLst>
          </a:endParaRPr>
        </a:p>
      </dgm:t>
    </dgm:pt>
    <dgm:pt modelId="{3365EDA7-D718-4160-9A0E-1CAC0C4CD8A1}">
      <dgm:prSet custT="1"/>
      <dgm:spPr>
        <a:solidFill>
          <a:srgbClr val="FF0000"/>
        </a:solidFill>
      </dgm:spPr>
      <dgm:t>
        <a:bodyPr/>
        <a:lstStyle/>
        <a:p>
          <a:pPr rtl="0"/>
          <a:r>
            <a:rPr lang="pt-BR" sz="1200" b="1" dirty="0" smtClean="0">
              <a:solidFill>
                <a:schemeClr val="bg1"/>
              </a:solidFill>
              <a:effectLst>
                <a:outerShdw blurRad="38100" dist="38100" dir="2700000" algn="tl">
                  <a:srgbClr val="000000">
                    <a:alpha val="43137"/>
                  </a:srgbClr>
                </a:outerShdw>
              </a:effectLst>
            </a:rPr>
            <a:t>COMERCIALIZAÇÃO</a:t>
          </a:r>
          <a:endParaRPr lang="pt-BR" sz="1200" b="1" dirty="0">
            <a:solidFill>
              <a:schemeClr val="bg1"/>
            </a:solidFill>
            <a:effectLst>
              <a:outerShdw blurRad="38100" dist="38100" dir="2700000" algn="tl">
                <a:srgbClr val="000000">
                  <a:alpha val="43137"/>
                </a:srgbClr>
              </a:outerShdw>
            </a:effectLst>
          </a:endParaRPr>
        </a:p>
      </dgm:t>
    </dgm:pt>
    <dgm:pt modelId="{07A2A1B8-04B5-4483-8E41-622D020B1E9B}" type="parTrans" cxnId="{CA4F07FA-500D-42B0-8249-7E3C979C47D4}">
      <dgm:prSet/>
      <dgm:spPr/>
      <dgm:t>
        <a:bodyPr/>
        <a:lstStyle/>
        <a:p>
          <a:endParaRPr lang="pt-BR"/>
        </a:p>
      </dgm:t>
    </dgm:pt>
    <dgm:pt modelId="{7D174C73-6FA1-45DB-A382-D469AD1FEE38}" type="sibTrans" cxnId="{CA4F07FA-500D-42B0-8249-7E3C979C47D4}">
      <dgm:prSet/>
      <dgm:spPr/>
      <dgm:t>
        <a:bodyPr/>
        <a:lstStyle/>
        <a:p>
          <a:endParaRPr lang="pt-BR"/>
        </a:p>
      </dgm:t>
    </dgm:pt>
    <dgm:pt modelId="{9CB9D3BB-2276-4717-9066-0C083F2FE1AA}">
      <dgm:prSet custT="1"/>
      <dgm:spPr>
        <a:solidFill>
          <a:srgbClr val="FF0000"/>
        </a:solidFill>
      </dgm:spPr>
      <dgm:t>
        <a:bodyPr/>
        <a:lstStyle/>
        <a:p>
          <a:pPr rtl="0"/>
          <a:r>
            <a:rPr lang="pt-BR" sz="1600" b="1" dirty="0" smtClean="0">
              <a:solidFill>
                <a:schemeClr val="bg1"/>
              </a:solidFill>
              <a:effectLst>
                <a:outerShdw blurRad="38100" dist="38100" dir="2700000" algn="tl">
                  <a:srgbClr val="000000">
                    <a:alpha val="43137"/>
                  </a:srgbClr>
                </a:outerShdw>
              </a:effectLst>
            </a:rPr>
            <a:t>CUSTO OPERACIONAL</a:t>
          </a:r>
          <a:endParaRPr lang="pt-BR" sz="1200" b="1" dirty="0">
            <a:solidFill>
              <a:schemeClr val="bg1"/>
            </a:solidFill>
            <a:effectLst>
              <a:outerShdw blurRad="38100" dist="38100" dir="2700000" algn="tl">
                <a:srgbClr val="000000">
                  <a:alpha val="43137"/>
                </a:srgbClr>
              </a:outerShdw>
            </a:effectLst>
          </a:endParaRPr>
        </a:p>
      </dgm:t>
    </dgm:pt>
    <dgm:pt modelId="{AAA4B3B7-FCD3-4C04-81DD-F64162FAF387}" type="parTrans" cxnId="{7CF8313F-79CB-404F-A60C-CB71ED8E0E03}">
      <dgm:prSet/>
      <dgm:spPr/>
      <dgm:t>
        <a:bodyPr/>
        <a:lstStyle/>
        <a:p>
          <a:endParaRPr lang="pt-BR"/>
        </a:p>
      </dgm:t>
    </dgm:pt>
    <dgm:pt modelId="{EE37E7ED-8F4C-4458-AD03-03BC9B24EA59}" type="sibTrans" cxnId="{7CF8313F-79CB-404F-A60C-CB71ED8E0E03}">
      <dgm:prSet/>
      <dgm:spPr/>
      <dgm:t>
        <a:bodyPr/>
        <a:lstStyle/>
        <a:p>
          <a:endParaRPr lang="pt-BR"/>
        </a:p>
      </dgm:t>
    </dgm:pt>
    <dgm:pt modelId="{D5413C2E-1DB3-404F-8F82-E2D10BFC86E6}">
      <dgm:prSet custT="1"/>
      <dgm:spPr>
        <a:solidFill>
          <a:srgbClr val="9AED8F"/>
        </a:solidFill>
      </dgm:spPr>
      <dgm:t>
        <a:bodyPr/>
        <a:lstStyle/>
        <a:p>
          <a:pPr rtl="0"/>
          <a:r>
            <a:rPr lang="pt-BR" sz="1200" b="1" dirty="0" smtClean="0">
              <a:solidFill>
                <a:schemeClr val="bg1"/>
              </a:solidFill>
              <a:effectLst>
                <a:outerShdw blurRad="38100" dist="38100" dir="2700000" algn="tl">
                  <a:srgbClr val="000000">
                    <a:alpha val="43137"/>
                  </a:srgbClr>
                </a:outerShdw>
              </a:effectLst>
            </a:rPr>
            <a:t>INSUMOS</a:t>
          </a:r>
          <a:endParaRPr lang="pt-BR" sz="1200" b="1" dirty="0">
            <a:solidFill>
              <a:schemeClr val="bg1"/>
            </a:solidFill>
            <a:effectLst>
              <a:outerShdw blurRad="38100" dist="38100" dir="2700000" algn="tl">
                <a:srgbClr val="000000">
                  <a:alpha val="43137"/>
                </a:srgbClr>
              </a:outerShdw>
            </a:effectLst>
          </a:endParaRPr>
        </a:p>
      </dgm:t>
    </dgm:pt>
    <dgm:pt modelId="{380038ED-0C5A-4013-AF89-189D0ADFDEF4}" type="parTrans" cxnId="{AEF62E29-BD20-4807-A703-D8978EECE27D}">
      <dgm:prSet/>
      <dgm:spPr/>
      <dgm:t>
        <a:bodyPr/>
        <a:lstStyle/>
        <a:p>
          <a:endParaRPr lang="pt-BR"/>
        </a:p>
      </dgm:t>
    </dgm:pt>
    <dgm:pt modelId="{08C7CD24-AF20-447D-9937-3E7070328750}" type="sibTrans" cxnId="{AEF62E29-BD20-4807-A703-D8978EECE27D}">
      <dgm:prSet/>
      <dgm:spPr/>
      <dgm:t>
        <a:bodyPr/>
        <a:lstStyle/>
        <a:p>
          <a:endParaRPr lang="pt-BR"/>
        </a:p>
      </dgm:t>
    </dgm:pt>
    <dgm:pt modelId="{79738DAE-BB4E-45A4-B992-1BDF345B6BAC}" type="pres">
      <dgm:prSet presAssocID="{485191AC-D26E-4CDB-B0DB-897B7804BA33}" presName="Name0" presStyleCnt="0">
        <dgm:presLayoutVars>
          <dgm:chMax val="4"/>
          <dgm:resizeHandles val="exact"/>
        </dgm:presLayoutVars>
      </dgm:prSet>
      <dgm:spPr/>
      <dgm:t>
        <a:bodyPr/>
        <a:lstStyle/>
        <a:p>
          <a:endParaRPr lang="pt-BR"/>
        </a:p>
      </dgm:t>
    </dgm:pt>
    <dgm:pt modelId="{0B9A4482-AFD6-4BD2-947D-0D51FA9422CF}" type="pres">
      <dgm:prSet presAssocID="{485191AC-D26E-4CDB-B0DB-897B7804BA33}" presName="ellipse" presStyleLbl="trBgShp" presStyleIdx="0" presStyleCnt="1" custLinFactNeighborX="-491" custLinFactNeighborY="53944"/>
      <dgm:spPr/>
    </dgm:pt>
    <dgm:pt modelId="{2191606E-3C44-4412-8948-2F20EED976C3}" type="pres">
      <dgm:prSet presAssocID="{485191AC-D26E-4CDB-B0DB-897B7804BA33}" presName="arrow1" presStyleLbl="fgShp" presStyleIdx="0" presStyleCnt="1"/>
      <dgm:spPr/>
    </dgm:pt>
    <dgm:pt modelId="{834FC7CB-78B8-4749-A0E9-E1623F73186E}" type="pres">
      <dgm:prSet presAssocID="{485191AC-D26E-4CDB-B0DB-897B7804BA33}" presName="rectangle" presStyleLbl="revTx" presStyleIdx="0" presStyleCnt="1" custLinFactNeighborX="490" custLinFactNeighborY="9216">
        <dgm:presLayoutVars>
          <dgm:bulletEnabled val="1"/>
        </dgm:presLayoutVars>
      </dgm:prSet>
      <dgm:spPr/>
      <dgm:t>
        <a:bodyPr/>
        <a:lstStyle/>
        <a:p>
          <a:endParaRPr lang="pt-BR"/>
        </a:p>
      </dgm:t>
    </dgm:pt>
    <dgm:pt modelId="{C1CBDF7D-2266-4C2A-A886-80435B7E84BD}" type="pres">
      <dgm:prSet presAssocID="{D5413C2E-1DB3-404F-8F82-E2D10BFC86E6}" presName="item1" presStyleLbl="node1" presStyleIdx="0" presStyleCnt="3">
        <dgm:presLayoutVars>
          <dgm:bulletEnabled val="1"/>
        </dgm:presLayoutVars>
      </dgm:prSet>
      <dgm:spPr/>
      <dgm:t>
        <a:bodyPr/>
        <a:lstStyle/>
        <a:p>
          <a:endParaRPr lang="pt-BR"/>
        </a:p>
      </dgm:t>
    </dgm:pt>
    <dgm:pt modelId="{EA0E4713-83CF-4D6C-A9E2-29E0520DB250}" type="pres">
      <dgm:prSet presAssocID="{3365EDA7-D718-4160-9A0E-1CAC0C4CD8A1}" presName="item2" presStyleLbl="node1" presStyleIdx="1" presStyleCnt="3">
        <dgm:presLayoutVars>
          <dgm:bulletEnabled val="1"/>
        </dgm:presLayoutVars>
      </dgm:prSet>
      <dgm:spPr>
        <a:solidFill>
          <a:srgbClr val="FF0000"/>
        </a:solidFill>
      </dgm:spPr>
      <dgm:t>
        <a:bodyPr/>
        <a:lstStyle/>
        <a:p>
          <a:endParaRPr lang="pt-BR"/>
        </a:p>
      </dgm:t>
    </dgm:pt>
    <dgm:pt modelId="{2D76A117-E8D3-441B-AB14-0B88B680B18A}" type="pres">
      <dgm:prSet presAssocID="{9CB9D3BB-2276-4717-9066-0C083F2FE1AA}" presName="item3" presStyleLbl="node1" presStyleIdx="2" presStyleCnt="3" custScaleX="118426" custLinFactNeighborX="33009" custLinFactNeighborY="16770">
        <dgm:presLayoutVars>
          <dgm:bulletEnabled val="1"/>
        </dgm:presLayoutVars>
      </dgm:prSet>
      <dgm:spPr/>
      <dgm:t>
        <a:bodyPr/>
        <a:lstStyle/>
        <a:p>
          <a:endParaRPr lang="pt-BR"/>
        </a:p>
      </dgm:t>
    </dgm:pt>
    <dgm:pt modelId="{7B0DDC53-3C66-4D14-ABEE-EC939E5F51B1}" type="pres">
      <dgm:prSet presAssocID="{485191AC-D26E-4CDB-B0DB-897B7804BA33}" presName="funnel" presStyleLbl="trAlignAcc1" presStyleIdx="0" presStyleCnt="1" custScaleX="121212" custLinFactNeighborX="-606" custLinFactNeighborY="7440"/>
      <dgm:spPr>
        <a:ln>
          <a:solidFill>
            <a:schemeClr val="tx1">
              <a:lumMod val="75000"/>
              <a:lumOff val="25000"/>
            </a:schemeClr>
          </a:solidFill>
        </a:ln>
      </dgm:spPr>
      <dgm:t>
        <a:bodyPr/>
        <a:lstStyle/>
        <a:p>
          <a:endParaRPr lang="pt-BR"/>
        </a:p>
      </dgm:t>
    </dgm:pt>
  </dgm:ptLst>
  <dgm:cxnLst>
    <dgm:cxn modelId="{7CF8313F-79CB-404F-A60C-CB71ED8E0E03}" srcId="{485191AC-D26E-4CDB-B0DB-897B7804BA33}" destId="{9CB9D3BB-2276-4717-9066-0C083F2FE1AA}" srcOrd="3" destOrd="0" parTransId="{AAA4B3B7-FCD3-4C04-81DD-F64162FAF387}" sibTransId="{EE37E7ED-8F4C-4458-AD03-03BC9B24EA59}"/>
    <dgm:cxn modelId="{9C550B7C-5B0A-4181-BBFE-3AC9A9F66874}" type="presOf" srcId="{485191AC-D26E-4CDB-B0DB-897B7804BA33}" destId="{79738DAE-BB4E-45A4-B992-1BDF345B6BAC}" srcOrd="0" destOrd="0" presId="urn:microsoft.com/office/officeart/2005/8/layout/funnel1"/>
    <dgm:cxn modelId="{AEF62E29-BD20-4807-A703-D8978EECE27D}" srcId="{485191AC-D26E-4CDB-B0DB-897B7804BA33}" destId="{D5413C2E-1DB3-404F-8F82-E2D10BFC86E6}" srcOrd="1" destOrd="0" parTransId="{380038ED-0C5A-4013-AF89-189D0ADFDEF4}" sibTransId="{08C7CD24-AF20-447D-9937-3E7070328750}"/>
    <dgm:cxn modelId="{7D45CFA3-6BC7-4A4A-AF0A-9943C51A8F08}" type="presOf" srcId="{D7AED8AA-87D3-40E3-B341-B2BF8B3D1306}" destId="{2D76A117-E8D3-441B-AB14-0B88B680B18A}" srcOrd="0" destOrd="0" presId="urn:microsoft.com/office/officeart/2005/8/layout/funnel1"/>
    <dgm:cxn modelId="{22993ECA-2E2E-42DB-9116-D6782D96C045}" type="presOf" srcId="{3365EDA7-D718-4160-9A0E-1CAC0C4CD8A1}" destId="{C1CBDF7D-2266-4C2A-A886-80435B7E84BD}" srcOrd="0" destOrd="0" presId="urn:microsoft.com/office/officeart/2005/8/layout/funnel1"/>
    <dgm:cxn modelId="{4A407F65-C8E2-40FC-82EB-4475B7F36D9F}" type="presOf" srcId="{D5413C2E-1DB3-404F-8F82-E2D10BFC86E6}" destId="{EA0E4713-83CF-4D6C-A9E2-29E0520DB250}" srcOrd="0" destOrd="0" presId="urn:microsoft.com/office/officeart/2005/8/layout/funnel1"/>
    <dgm:cxn modelId="{CA4F07FA-500D-42B0-8249-7E3C979C47D4}" srcId="{485191AC-D26E-4CDB-B0DB-897B7804BA33}" destId="{3365EDA7-D718-4160-9A0E-1CAC0C4CD8A1}" srcOrd="2" destOrd="0" parTransId="{07A2A1B8-04B5-4483-8E41-622D020B1E9B}" sibTransId="{7D174C73-6FA1-45DB-A382-D469AD1FEE38}"/>
    <dgm:cxn modelId="{A02689D6-C5FF-4484-B833-1BA069339259}" srcId="{485191AC-D26E-4CDB-B0DB-897B7804BA33}" destId="{D7AED8AA-87D3-40E3-B341-B2BF8B3D1306}" srcOrd="0" destOrd="0" parTransId="{1612ABDE-E2D9-409B-A6E0-19804E4E7095}" sibTransId="{2B1A4231-2713-4FA9-830E-1D3E7976E567}"/>
    <dgm:cxn modelId="{952B8950-9394-49DB-8191-1ABA51172376}" type="presOf" srcId="{9CB9D3BB-2276-4717-9066-0C083F2FE1AA}" destId="{834FC7CB-78B8-4749-A0E9-E1623F73186E}" srcOrd="0" destOrd="0" presId="urn:microsoft.com/office/officeart/2005/8/layout/funnel1"/>
    <dgm:cxn modelId="{E5D8B078-850D-4C75-9C25-C96FFF180130}" type="presParOf" srcId="{79738DAE-BB4E-45A4-B992-1BDF345B6BAC}" destId="{0B9A4482-AFD6-4BD2-947D-0D51FA9422CF}" srcOrd="0" destOrd="0" presId="urn:microsoft.com/office/officeart/2005/8/layout/funnel1"/>
    <dgm:cxn modelId="{F3A4522C-E74D-4DDF-81F3-DE232274B26F}" type="presParOf" srcId="{79738DAE-BB4E-45A4-B992-1BDF345B6BAC}" destId="{2191606E-3C44-4412-8948-2F20EED976C3}" srcOrd="1" destOrd="0" presId="urn:microsoft.com/office/officeart/2005/8/layout/funnel1"/>
    <dgm:cxn modelId="{C0F3F42F-B97D-425A-9FF6-4A640FAED9C9}" type="presParOf" srcId="{79738DAE-BB4E-45A4-B992-1BDF345B6BAC}" destId="{834FC7CB-78B8-4749-A0E9-E1623F73186E}" srcOrd="2" destOrd="0" presId="urn:microsoft.com/office/officeart/2005/8/layout/funnel1"/>
    <dgm:cxn modelId="{09132FB7-78BE-4F43-B818-63633287E3E4}" type="presParOf" srcId="{79738DAE-BB4E-45A4-B992-1BDF345B6BAC}" destId="{C1CBDF7D-2266-4C2A-A886-80435B7E84BD}" srcOrd="3" destOrd="0" presId="urn:microsoft.com/office/officeart/2005/8/layout/funnel1"/>
    <dgm:cxn modelId="{D3FD701D-9062-4CCF-923A-E8520EF9ADA0}" type="presParOf" srcId="{79738DAE-BB4E-45A4-B992-1BDF345B6BAC}" destId="{EA0E4713-83CF-4D6C-A9E2-29E0520DB250}" srcOrd="4" destOrd="0" presId="urn:microsoft.com/office/officeart/2005/8/layout/funnel1"/>
    <dgm:cxn modelId="{E42ECE82-C7E5-4313-8DCF-C53F13FE63D0}" type="presParOf" srcId="{79738DAE-BB4E-45A4-B992-1BDF345B6BAC}" destId="{2D76A117-E8D3-441B-AB14-0B88B680B18A}" srcOrd="5" destOrd="0" presId="urn:microsoft.com/office/officeart/2005/8/layout/funnel1"/>
    <dgm:cxn modelId="{EEC4CC44-0020-4690-9883-18338A9DAD10}" type="presParOf" srcId="{79738DAE-BB4E-45A4-B992-1BDF345B6BAC}" destId="{7B0DDC53-3C66-4D14-ABEE-EC939E5F51B1}"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endParaRPr lang="pt-BR" sz="28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1928" custLinFactNeighborY="-6888">
        <dgm:presLayoutVars>
          <dgm:bulletEnabled val="1"/>
        </dgm:presLayoutVars>
      </dgm:prSet>
      <dgm:spPr/>
      <dgm:t>
        <a:bodyPr/>
        <a:lstStyle/>
        <a:p>
          <a:endParaRPr lang="pt-BR"/>
        </a:p>
      </dgm:t>
    </dgm:pt>
  </dgm:ptLst>
  <dgm:cxnLst>
    <dgm:cxn modelId="{98B9F14C-A6AB-4523-991E-8490435E6709}"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ABC35142-5458-48EF-850C-B36762CDA312}" type="presOf" srcId="{14B3184A-7040-4BAD-9EA3-B4F30D42F787}" destId="{AAAE7969-DEA6-4222-8858-A8C09ADE57E3}" srcOrd="0" destOrd="0" presId="urn:microsoft.com/office/officeart/2005/8/layout/rings+Icon"/>
    <dgm:cxn modelId="{06DE7177-C7AF-42F5-8970-2C451D836FA3}"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r>
            <a:rPr lang="pt-BR" sz="2800" dirty="0" smtClean="0"/>
            <a:t>“Dá muito trabalho fazer custo de produção”</a:t>
          </a:r>
          <a:endParaRPr lang="pt-BR" sz="28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NeighborX="1928" custLinFactNeighborY="-6888">
        <dgm:presLayoutVars>
          <dgm:bulletEnabled val="1"/>
        </dgm:presLayoutVars>
      </dgm:prSet>
      <dgm:spPr/>
      <dgm:t>
        <a:bodyPr/>
        <a:lstStyle/>
        <a:p>
          <a:endParaRPr lang="pt-BR"/>
        </a:p>
      </dgm:t>
    </dgm:pt>
  </dgm:ptLst>
  <dgm:cxnLst>
    <dgm:cxn modelId="{0EF3C428-22A9-43B0-A8CA-3343E1A331B5}" type="presOf" srcId="{14B3184A-7040-4BAD-9EA3-B4F30D42F787}" destId="{AAAE7969-DEA6-4222-8858-A8C09ADE57E3}" srcOrd="0" destOrd="0" presId="urn:microsoft.com/office/officeart/2005/8/layout/rings+Icon"/>
    <dgm:cxn modelId="{B1208930-D39E-4A08-A618-EE1A15A2260D}"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1D4DF07A-CAF4-4294-BAE6-839295479458}"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9CD694-EB3C-450A-BCEA-232836DF6048}"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pt-BR"/>
        </a:p>
      </dgm:t>
    </dgm:pt>
    <dgm:pt modelId="{54A72EC5-D033-40F5-865E-BE67A1D672D5}">
      <dgm:prSet custT="1"/>
      <dgm:spPr>
        <a:solidFill>
          <a:srgbClr val="9AED8F"/>
        </a:solidFill>
      </dgm:spPr>
      <dgm:t>
        <a:bodyPr/>
        <a:lstStyle/>
        <a:p>
          <a:pPr rtl="0"/>
          <a:r>
            <a:rPr lang="en-US" sz="2000" b="1" dirty="0" smtClean="0">
              <a:effectLst>
                <a:outerShdw blurRad="38100" dist="38100" dir="2700000" algn="tl">
                  <a:srgbClr val="000000">
                    <a:alpha val="43137"/>
                  </a:srgbClr>
                </a:outerShdw>
              </a:effectLst>
            </a:rPr>
            <a:t>MITO 2</a:t>
          </a:r>
          <a:endParaRPr lang="pt-BR" sz="2000" b="1" dirty="0">
            <a:effectLst>
              <a:outerShdw blurRad="38100" dist="38100" dir="2700000" algn="tl">
                <a:srgbClr val="000000">
                  <a:alpha val="43137"/>
                </a:srgbClr>
              </a:outerShdw>
            </a:effectLst>
          </a:endParaRPr>
        </a:p>
      </dgm:t>
    </dgm:pt>
    <dgm:pt modelId="{7C72D5AF-3020-4FDF-BB07-C61A33A81E9C}" type="par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A5B5556-A280-4429-8F4F-60168480233D}" type="sibTrans" cxnId="{3C0AD077-A3DA-4016-BB57-4C7E0B3FD9B3}">
      <dgm:prSet/>
      <dgm:spPr/>
      <dgm:t>
        <a:bodyPr/>
        <a:lstStyle/>
        <a:p>
          <a:endParaRPr lang="pt-BR" sz="2400" b="1">
            <a:effectLst>
              <a:outerShdw blurRad="38100" dist="38100" dir="2700000" algn="tl">
                <a:srgbClr val="000000">
                  <a:alpha val="43137"/>
                </a:srgbClr>
              </a:outerShdw>
            </a:effectLst>
          </a:endParaRPr>
        </a:p>
      </dgm:t>
    </dgm:pt>
    <dgm:pt modelId="{7895AC61-4160-47D4-BCD0-E9CE170DCD2E}" type="pres">
      <dgm:prSet presAssocID="{E99CD694-EB3C-450A-BCEA-232836DF6048}" presName="Name0" presStyleCnt="0">
        <dgm:presLayoutVars>
          <dgm:chMax val="7"/>
          <dgm:dir/>
          <dgm:resizeHandles val="exact"/>
        </dgm:presLayoutVars>
      </dgm:prSet>
      <dgm:spPr/>
      <dgm:t>
        <a:bodyPr/>
        <a:lstStyle/>
        <a:p>
          <a:endParaRPr lang="pt-BR"/>
        </a:p>
      </dgm:t>
    </dgm:pt>
    <dgm:pt modelId="{BB459D28-08F8-4952-9D7F-FC576FBA3041}" type="pres">
      <dgm:prSet presAssocID="{E99CD694-EB3C-450A-BCEA-232836DF6048}" presName="ellipse1" presStyleLbl="vennNode1" presStyleIdx="0" presStyleCnt="1" custScaleX="167481" custScaleY="45363" custLinFactNeighborX="-81758">
        <dgm:presLayoutVars>
          <dgm:bulletEnabled val="1"/>
        </dgm:presLayoutVars>
      </dgm:prSet>
      <dgm:spPr/>
      <dgm:t>
        <a:bodyPr/>
        <a:lstStyle/>
        <a:p>
          <a:endParaRPr lang="pt-BR"/>
        </a:p>
      </dgm:t>
    </dgm:pt>
  </dgm:ptLst>
  <dgm:cxnLst>
    <dgm:cxn modelId="{4FF24A1F-9D19-4D90-A322-F0304FB0C9F2}" type="presOf" srcId="{54A72EC5-D033-40F5-865E-BE67A1D672D5}" destId="{BB459D28-08F8-4952-9D7F-FC576FBA3041}" srcOrd="0" destOrd="0" presId="urn:microsoft.com/office/officeart/2005/8/layout/rings+Icon"/>
    <dgm:cxn modelId="{3C0AD077-A3DA-4016-BB57-4C7E0B3FD9B3}" srcId="{E99CD694-EB3C-450A-BCEA-232836DF6048}" destId="{54A72EC5-D033-40F5-865E-BE67A1D672D5}" srcOrd="0" destOrd="0" parTransId="{7C72D5AF-3020-4FDF-BB07-C61A33A81E9C}" sibTransId="{7A5B5556-A280-4429-8F4F-60168480233D}"/>
    <dgm:cxn modelId="{6D225F13-D732-4C69-833E-1DFE4514F6D0}" type="presOf" srcId="{E99CD694-EB3C-450A-BCEA-232836DF6048}" destId="{7895AC61-4160-47D4-BCD0-E9CE170DCD2E}" srcOrd="0" destOrd="0" presId="urn:microsoft.com/office/officeart/2005/8/layout/rings+Icon"/>
    <dgm:cxn modelId="{DC61C8B0-49D4-457F-81F7-90C511C33716}" type="presParOf" srcId="{7895AC61-4160-47D4-BCD0-E9CE170DCD2E}" destId="{BB459D28-08F8-4952-9D7F-FC576FBA3041}" srcOrd="0" destOrd="0" presId="urn:microsoft.com/office/officeart/2005/8/layout/rings+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B3184A-7040-4BAD-9EA3-B4F30D42F787}" type="doc">
      <dgm:prSet loTypeId="urn:microsoft.com/office/officeart/2005/8/layout/rings+Icon" loCatId="relationship" qsTypeId="urn:microsoft.com/office/officeart/2005/8/quickstyle/3d7" qsCatId="3D" csTypeId="urn:microsoft.com/office/officeart/2005/8/colors/accent1_2" csCatId="accent1" phldr="1"/>
      <dgm:spPr/>
      <dgm:t>
        <a:bodyPr/>
        <a:lstStyle/>
        <a:p>
          <a:endParaRPr lang="pt-BR"/>
        </a:p>
      </dgm:t>
    </dgm:pt>
    <dgm:pt modelId="{A820324C-5520-4E24-83AD-DFD677F56A46}">
      <dgm:prSet custT="1"/>
      <dgm:spPr/>
      <dgm:t>
        <a:bodyPr/>
        <a:lstStyle/>
        <a:p>
          <a:pPr rtl="0"/>
          <a:endParaRPr lang="pt-BR" sz="2800" dirty="0"/>
        </a:p>
      </dgm:t>
    </dgm:pt>
    <dgm:pt modelId="{FDD32698-F6F6-4612-A70F-92B4FE046634}" type="parTrans" cxnId="{30424B7F-1EBA-4984-9B2B-F9ACA7B61490}">
      <dgm:prSet/>
      <dgm:spPr/>
      <dgm:t>
        <a:bodyPr/>
        <a:lstStyle/>
        <a:p>
          <a:endParaRPr lang="pt-BR" sz="2000"/>
        </a:p>
      </dgm:t>
    </dgm:pt>
    <dgm:pt modelId="{8D61A03D-7B33-4A5F-B6F4-7E32AB3B52E0}" type="sibTrans" cxnId="{30424B7F-1EBA-4984-9B2B-F9ACA7B61490}">
      <dgm:prSet/>
      <dgm:spPr/>
      <dgm:t>
        <a:bodyPr/>
        <a:lstStyle/>
        <a:p>
          <a:endParaRPr lang="pt-BR" sz="2000"/>
        </a:p>
      </dgm:t>
    </dgm:pt>
    <dgm:pt modelId="{AAAE7969-DEA6-4222-8858-A8C09ADE57E3}" type="pres">
      <dgm:prSet presAssocID="{14B3184A-7040-4BAD-9EA3-B4F30D42F787}" presName="Name0" presStyleCnt="0">
        <dgm:presLayoutVars>
          <dgm:chMax val="7"/>
          <dgm:dir/>
          <dgm:resizeHandles val="exact"/>
        </dgm:presLayoutVars>
      </dgm:prSet>
      <dgm:spPr/>
      <dgm:t>
        <a:bodyPr/>
        <a:lstStyle/>
        <a:p>
          <a:endParaRPr lang="pt-BR"/>
        </a:p>
      </dgm:t>
    </dgm:pt>
    <dgm:pt modelId="{40E1BE4C-CC91-40D6-AE20-ADD1F99A4501}" type="pres">
      <dgm:prSet presAssocID="{14B3184A-7040-4BAD-9EA3-B4F30D42F787}" presName="ellipse1" presStyleLbl="vennNode1" presStyleIdx="0" presStyleCnt="1" custScaleX="190323" custScaleY="74193" custLinFactX="-2274" custLinFactNeighborX="-100000" custLinFactNeighborY="12904">
        <dgm:presLayoutVars>
          <dgm:bulletEnabled val="1"/>
        </dgm:presLayoutVars>
      </dgm:prSet>
      <dgm:spPr/>
      <dgm:t>
        <a:bodyPr/>
        <a:lstStyle/>
        <a:p>
          <a:endParaRPr lang="pt-BR"/>
        </a:p>
      </dgm:t>
    </dgm:pt>
  </dgm:ptLst>
  <dgm:cxnLst>
    <dgm:cxn modelId="{2255FE2F-D1AA-4D57-8CBE-47BC78D0D080}" type="presOf" srcId="{A820324C-5520-4E24-83AD-DFD677F56A46}" destId="{40E1BE4C-CC91-40D6-AE20-ADD1F99A4501}" srcOrd="0" destOrd="0" presId="urn:microsoft.com/office/officeart/2005/8/layout/rings+Icon"/>
    <dgm:cxn modelId="{30424B7F-1EBA-4984-9B2B-F9ACA7B61490}" srcId="{14B3184A-7040-4BAD-9EA3-B4F30D42F787}" destId="{A820324C-5520-4E24-83AD-DFD677F56A46}" srcOrd="0" destOrd="0" parTransId="{FDD32698-F6F6-4612-A70F-92B4FE046634}" sibTransId="{8D61A03D-7B33-4A5F-B6F4-7E32AB3B52E0}"/>
    <dgm:cxn modelId="{1F44FC99-76C6-4D73-9334-3F3ABEC3B9C4}" type="presOf" srcId="{14B3184A-7040-4BAD-9EA3-B4F30D42F787}" destId="{AAAE7969-DEA6-4222-8858-A8C09ADE57E3}" srcOrd="0" destOrd="0" presId="urn:microsoft.com/office/officeart/2005/8/layout/rings+Icon"/>
    <dgm:cxn modelId="{5DC340A6-66DF-4EB8-AF80-365785CF6409}" type="presParOf" srcId="{AAAE7969-DEA6-4222-8858-A8C09ADE57E3}" destId="{40E1BE4C-CC91-40D6-AE20-ADD1F99A4501}" srcOrd="0" destOrd="0" presId="urn:microsoft.com/office/officeart/2005/8/layout/rings+Ic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DFE7A-F1BF-4328-8DC2-4D0DA6D184D1}">
      <dsp:nvSpPr>
        <dsp:cNvPr id="0" name=""/>
        <dsp:cNvSpPr/>
      </dsp:nvSpPr>
      <dsp:spPr>
        <a:xfrm>
          <a:off x="1829185" y="450725"/>
          <a:ext cx="2150977" cy="1194987"/>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t>Sustentabilidade</a:t>
          </a:r>
          <a:endParaRPr lang="pt-BR" sz="2200" kern="1200" dirty="0"/>
        </a:p>
      </dsp:txBody>
      <dsp:txXfrm>
        <a:off x="1864185" y="485725"/>
        <a:ext cx="2080977" cy="1124987"/>
      </dsp:txXfrm>
    </dsp:sp>
    <dsp:sp modelId="{7DAA2238-D8CA-49CC-9ADB-7FFE013D90DB}">
      <dsp:nvSpPr>
        <dsp:cNvPr id="0" name=""/>
        <dsp:cNvSpPr/>
      </dsp:nvSpPr>
      <dsp:spPr>
        <a:xfrm>
          <a:off x="4789370" y="491952"/>
          <a:ext cx="2150977" cy="1194987"/>
        </a:xfrm>
        <a:prstGeom prst="roundRect">
          <a:avLst>
            <a:gd name="adj" fmla="val 10000"/>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t>Lucratividade</a:t>
          </a:r>
          <a:endParaRPr lang="pt-BR" sz="2200" kern="1200" dirty="0"/>
        </a:p>
      </dsp:txBody>
      <dsp:txXfrm>
        <a:off x="4824370" y="526952"/>
        <a:ext cx="2080977" cy="1124987"/>
      </dsp:txXfrm>
    </dsp:sp>
    <dsp:sp modelId="{206C56EE-DD59-4F09-B430-1F1A39AB4DDD}">
      <dsp:nvSpPr>
        <dsp:cNvPr id="0" name=""/>
        <dsp:cNvSpPr/>
      </dsp:nvSpPr>
      <dsp:spPr>
        <a:xfrm>
          <a:off x="4093025" y="5033911"/>
          <a:ext cx="896240" cy="896240"/>
        </a:xfrm>
        <a:prstGeom prst="triangle">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sp>
    <dsp:sp modelId="{9E034C9B-7AC8-4EA5-A8CA-6036B3FA86C6}">
      <dsp:nvSpPr>
        <dsp:cNvPr id="0" name=""/>
        <dsp:cNvSpPr/>
      </dsp:nvSpPr>
      <dsp:spPr>
        <a:xfrm rot="21360000">
          <a:off x="2049511" y="4694647"/>
          <a:ext cx="5379085" cy="376142"/>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6F387F3A-F1AE-4084-ABBE-3A4B87976AFE}">
      <dsp:nvSpPr>
        <dsp:cNvPr id="0" name=""/>
        <dsp:cNvSpPr/>
      </dsp:nvSpPr>
      <dsp:spPr>
        <a:xfrm rot="21360000">
          <a:off x="2052718" y="3754199"/>
          <a:ext cx="2146204" cy="99991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pt-BR" sz="2500" kern="1200" dirty="0" smtClean="0"/>
            <a:t>Meio Ambiente</a:t>
          </a:r>
          <a:endParaRPr lang="pt-BR" sz="2500" kern="1200" dirty="0"/>
        </a:p>
      </dsp:txBody>
      <dsp:txXfrm>
        <a:off x="2101530" y="3803011"/>
        <a:ext cx="2048580" cy="902287"/>
      </dsp:txXfrm>
    </dsp:sp>
    <dsp:sp modelId="{787BE942-F29B-44D2-903C-AE800E5EE403}">
      <dsp:nvSpPr>
        <dsp:cNvPr id="0" name=""/>
        <dsp:cNvSpPr/>
      </dsp:nvSpPr>
      <dsp:spPr>
        <a:xfrm rot="21360000">
          <a:off x="1975044" y="2678710"/>
          <a:ext cx="2146204" cy="999911"/>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pt-BR" sz="2500" kern="1200" dirty="0" smtClean="0"/>
            <a:t>Aspectos Sociais</a:t>
          </a:r>
          <a:endParaRPr lang="pt-BR" sz="2500" kern="1200" dirty="0"/>
        </a:p>
      </dsp:txBody>
      <dsp:txXfrm>
        <a:off x="2023856" y="2727522"/>
        <a:ext cx="2048580" cy="902287"/>
      </dsp:txXfrm>
    </dsp:sp>
    <dsp:sp modelId="{B65D2E91-D040-4AD5-86E5-AAC48362C3CA}">
      <dsp:nvSpPr>
        <dsp:cNvPr id="0" name=""/>
        <dsp:cNvSpPr/>
      </dsp:nvSpPr>
      <dsp:spPr>
        <a:xfrm rot="21360000">
          <a:off x="1897370" y="1627121"/>
          <a:ext cx="2146204" cy="99991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pt-BR" sz="2500" kern="1200" dirty="0" smtClean="0"/>
            <a:t>Segurança do Alimento</a:t>
          </a:r>
          <a:endParaRPr lang="pt-BR" sz="2500" kern="1200" dirty="0"/>
        </a:p>
      </dsp:txBody>
      <dsp:txXfrm>
        <a:off x="1946182" y="1675933"/>
        <a:ext cx="2048580" cy="902287"/>
      </dsp:txXfrm>
    </dsp:sp>
    <dsp:sp modelId="{EA7B8E0D-CD1D-4416-B4FF-0C8D009250C8}">
      <dsp:nvSpPr>
        <dsp:cNvPr id="0" name=""/>
        <dsp:cNvSpPr/>
      </dsp:nvSpPr>
      <dsp:spPr>
        <a:xfrm rot="21360000">
          <a:off x="5129811" y="3539101"/>
          <a:ext cx="2146204" cy="999911"/>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pt-BR" sz="2500" kern="1200" dirty="0" smtClean="0"/>
            <a:t>Riscos</a:t>
          </a:r>
          <a:endParaRPr lang="pt-BR" sz="2500" kern="1200" dirty="0"/>
        </a:p>
      </dsp:txBody>
      <dsp:txXfrm>
        <a:off x="5178623" y="3587913"/>
        <a:ext cx="2048580" cy="902287"/>
      </dsp:txXfrm>
    </dsp:sp>
    <dsp:sp modelId="{C19AE0C4-8B71-41B6-9EFB-8CF612D49FC9}">
      <dsp:nvSpPr>
        <dsp:cNvPr id="0" name=""/>
        <dsp:cNvSpPr/>
      </dsp:nvSpPr>
      <dsp:spPr>
        <a:xfrm rot="21360000">
          <a:off x="5052137" y="2463612"/>
          <a:ext cx="2146204" cy="99991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pt-BR" sz="2500" kern="1200" dirty="0" smtClean="0"/>
            <a:t>Rentabilidade</a:t>
          </a:r>
          <a:endParaRPr lang="pt-BR" sz="2500" kern="1200" dirty="0"/>
        </a:p>
      </dsp:txBody>
      <dsp:txXfrm>
        <a:off x="5100949" y="2512424"/>
        <a:ext cx="2048580" cy="9022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137652" y="18335"/>
          <a:ext cx="580104" cy="226140"/>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endParaRPr lang="pt-BR" sz="2800" kern="1200" dirty="0"/>
        </a:p>
      </dsp:txBody>
      <dsp:txXfrm>
        <a:off x="-52698" y="51452"/>
        <a:ext cx="410196" cy="1599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4" y="381001"/>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3</a:t>
          </a:r>
          <a:endParaRPr lang="pt-BR" sz="2000" b="1" kern="1200" dirty="0">
            <a:effectLst>
              <a:outerShdw blurRad="38100" dist="38100" dir="2700000" algn="tl">
                <a:srgbClr val="000000">
                  <a:alpha val="43137"/>
                </a:srgbClr>
              </a:outerShdw>
            </a:effectLst>
          </a:endParaRPr>
        </a:p>
      </dsp:txBody>
      <dsp:txXfrm>
        <a:off x="212511" y="472969"/>
        <a:ext cx="1026075" cy="4440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172065" y="41969"/>
          <a:ext cx="725130" cy="282675"/>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endParaRPr lang="pt-BR" sz="2800" kern="1200" dirty="0"/>
        </a:p>
      </dsp:txBody>
      <dsp:txXfrm>
        <a:off x="-65872" y="83366"/>
        <a:ext cx="512744" cy="1998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629270" y="76192"/>
          <a:ext cx="5220940" cy="2035262"/>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O meu </a:t>
          </a:r>
          <a:r>
            <a:rPr lang="pt-BR" sz="2400" b="1" kern="1200" dirty="0" smtClean="0"/>
            <a:t>Custo Total</a:t>
          </a:r>
          <a:r>
            <a:rPr lang="pt-BR" sz="2400" kern="1200" dirty="0" smtClean="0"/>
            <a:t> é a soma dos meus gastos. </a:t>
          </a:r>
        </a:p>
        <a:p>
          <a:pPr lvl="0" algn="ctr" defTabSz="1066800" rtl="0">
            <a:lnSpc>
              <a:spcPct val="90000"/>
            </a:lnSpc>
            <a:spcBef>
              <a:spcPct val="0"/>
            </a:spcBef>
            <a:spcAft>
              <a:spcPct val="35000"/>
            </a:spcAft>
          </a:pPr>
          <a:r>
            <a:rPr lang="pt-BR" sz="2400" kern="1200" dirty="0" smtClean="0"/>
            <a:t>É só somar as minhas notas fiscais</a:t>
          </a:r>
          <a:endParaRPr lang="pt-BR" sz="2400" kern="1200" dirty="0"/>
        </a:p>
      </dsp:txBody>
      <dsp:txXfrm>
        <a:off x="135319" y="374249"/>
        <a:ext cx="3691762" cy="14391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4" y="304803"/>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4</a:t>
          </a:r>
          <a:endParaRPr lang="pt-BR" sz="2000" b="1" kern="1200" dirty="0">
            <a:effectLst>
              <a:outerShdw blurRad="38100" dist="38100" dir="2700000" algn="tl">
                <a:srgbClr val="000000">
                  <a:alpha val="43137"/>
                </a:srgbClr>
              </a:outerShdw>
            </a:effectLst>
          </a:endParaRPr>
        </a:p>
      </dsp:txBody>
      <dsp:txXfrm>
        <a:off x="212511" y="396771"/>
        <a:ext cx="1026075" cy="4440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376087" y="46562"/>
          <a:ext cx="3190574" cy="1243771"/>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Telefone é gasto pessoal</a:t>
          </a:r>
          <a:endParaRPr lang="pt-BR" sz="2400" kern="1200" dirty="0"/>
        </a:p>
      </dsp:txBody>
      <dsp:txXfrm>
        <a:off x="91162" y="228708"/>
        <a:ext cx="2256076" cy="8794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4" y="286403"/>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5</a:t>
          </a:r>
          <a:endParaRPr lang="pt-BR" sz="2000" b="1" kern="1200" dirty="0">
            <a:effectLst>
              <a:outerShdw blurRad="38100" dist="38100" dir="2700000" algn="tl">
                <a:srgbClr val="000000">
                  <a:alpha val="43137"/>
                </a:srgbClr>
              </a:outerShdw>
            </a:effectLst>
          </a:endParaRPr>
        </a:p>
      </dsp:txBody>
      <dsp:txXfrm>
        <a:off x="212511" y="378371"/>
        <a:ext cx="1026075" cy="44405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25804" y="59260"/>
          <a:ext cx="4060731" cy="1582981"/>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Não considero juros no cálculo porque o dinheiro é meu</a:t>
          </a:r>
          <a:endParaRPr lang="pt-BR" sz="2400" kern="1200" dirty="0"/>
        </a:p>
      </dsp:txBody>
      <dsp:txXfrm>
        <a:off x="168876" y="291082"/>
        <a:ext cx="2871371" cy="11193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6</a:t>
          </a:r>
          <a:endParaRPr lang="pt-BR" sz="2000" b="1" kern="1200" dirty="0">
            <a:effectLst>
              <a:outerShdw blurRad="38100" dist="38100" dir="2700000" algn="tl">
                <a:srgbClr val="000000">
                  <a:alpha val="43137"/>
                </a:srgbClr>
              </a:outerShdw>
            </a:effectLst>
          </a:endParaRPr>
        </a:p>
      </dsp:txBody>
      <dsp:txXfrm>
        <a:off x="212507" y="302173"/>
        <a:ext cx="1026075" cy="4440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25804" y="59260"/>
          <a:ext cx="4060731" cy="1582981"/>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Não deprecio meu maquinário porque uso pouco</a:t>
          </a:r>
          <a:endParaRPr lang="pt-BR" sz="2400" kern="1200" dirty="0"/>
        </a:p>
      </dsp:txBody>
      <dsp:txXfrm>
        <a:off x="168876" y="291082"/>
        <a:ext cx="2871371" cy="1119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377920" y="304794"/>
          <a:ext cx="4930888" cy="1922192"/>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pt-BR" sz="3200" kern="1200" dirty="0" smtClean="0"/>
            <a:t>“Se eu calcular todos os custos, desisto da roça”</a:t>
          </a:r>
          <a:endParaRPr lang="pt-BR" sz="3200" kern="1200" dirty="0"/>
        </a:p>
      </dsp:txBody>
      <dsp:txXfrm>
        <a:off x="1100032" y="586293"/>
        <a:ext cx="3486664" cy="13591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3" y="420411"/>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7</a:t>
          </a:r>
          <a:endParaRPr lang="pt-BR" sz="2000" b="1" kern="1200" dirty="0">
            <a:effectLst>
              <a:outerShdw blurRad="38100" dist="38100" dir="2700000" algn="tl">
                <a:srgbClr val="000000">
                  <a:alpha val="43137"/>
                </a:srgbClr>
              </a:outerShdw>
            </a:effectLst>
          </a:endParaRPr>
        </a:p>
      </dsp:txBody>
      <dsp:txXfrm>
        <a:off x="212510" y="512379"/>
        <a:ext cx="1026075" cy="4440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63846" y="58694"/>
          <a:ext cx="4021899" cy="1567844"/>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Não contabilizo a terra no meu custo porque ela é minha</a:t>
          </a:r>
          <a:endParaRPr lang="pt-BR" sz="2400" kern="1200" dirty="0"/>
        </a:p>
      </dsp:txBody>
      <dsp:txXfrm>
        <a:off x="125147" y="288299"/>
        <a:ext cx="2843913" cy="110863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8</a:t>
          </a:r>
          <a:endParaRPr lang="pt-BR" sz="2000" b="1" kern="1200" dirty="0">
            <a:effectLst>
              <a:outerShdw blurRad="38100" dist="38100" dir="2700000" algn="tl">
                <a:srgbClr val="000000">
                  <a:alpha val="43137"/>
                </a:srgbClr>
              </a:outerShdw>
            </a:effectLst>
          </a:endParaRPr>
        </a:p>
      </dsp:txBody>
      <dsp:txXfrm>
        <a:off x="212507" y="302173"/>
        <a:ext cx="1026075" cy="44405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63846" y="58694"/>
          <a:ext cx="4021899" cy="1567844"/>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O lucro da  minha empresa é o que sobrou no caixa</a:t>
          </a:r>
          <a:endParaRPr lang="pt-BR" sz="2400" kern="1200" dirty="0"/>
        </a:p>
      </dsp:txBody>
      <dsp:txXfrm>
        <a:off x="125147" y="288299"/>
        <a:ext cx="2843913" cy="110863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6</a:t>
          </a:r>
          <a:endParaRPr lang="pt-BR" sz="2000" b="1" kern="1200" dirty="0">
            <a:effectLst>
              <a:outerShdw blurRad="38100" dist="38100" dir="2700000" algn="tl">
                <a:srgbClr val="000000">
                  <a:alpha val="43137"/>
                </a:srgbClr>
              </a:outerShdw>
            </a:effectLst>
          </a:endParaRPr>
        </a:p>
      </dsp:txBody>
      <dsp:txXfrm>
        <a:off x="212507" y="302173"/>
        <a:ext cx="1026075" cy="44405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555033" y="57144"/>
          <a:ext cx="3915705" cy="1526446"/>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b="1" kern="1200" dirty="0" smtClean="0">
              <a:effectLst>
                <a:outerShdw blurRad="38100" dist="38100" dir="2700000" algn="tl">
                  <a:srgbClr val="000000">
                    <a:alpha val="43137"/>
                  </a:srgbClr>
                </a:outerShdw>
              </a:effectLst>
            </a:rPr>
            <a:t>Não deprecio meu maquinário porque uso pouco</a:t>
          </a:r>
          <a:endParaRPr lang="pt-BR" sz="2400" b="1" kern="1200" dirty="0">
            <a:effectLst>
              <a:outerShdw blurRad="38100" dist="38100" dir="2700000" algn="tl">
                <a:srgbClr val="000000">
                  <a:alpha val="43137"/>
                </a:srgbClr>
              </a:outerShdw>
            </a:effectLst>
          </a:endParaRPr>
        </a:p>
      </dsp:txBody>
      <dsp:txXfrm>
        <a:off x="18409" y="280687"/>
        <a:ext cx="2768821" cy="107936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134671"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4</a:t>
          </a:r>
          <a:endParaRPr lang="pt-BR" sz="2000" b="1" kern="1200" dirty="0">
            <a:effectLst>
              <a:outerShdw blurRad="38100" dist="38100" dir="2700000" algn="tl">
                <a:srgbClr val="000000">
                  <a:alpha val="43137"/>
                </a:srgbClr>
              </a:outerShdw>
            </a:effectLst>
          </a:endParaRPr>
        </a:p>
      </dsp:txBody>
      <dsp:txXfrm>
        <a:off x="347178" y="302173"/>
        <a:ext cx="1026075" cy="44405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75849" y="44292"/>
          <a:ext cx="3035065" cy="1183149"/>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Telefone é gasto pessoal</a:t>
          </a:r>
          <a:endParaRPr lang="pt-BR" sz="2400" kern="1200" dirty="0"/>
        </a:p>
      </dsp:txBody>
      <dsp:txXfrm>
        <a:off x="-31374" y="217560"/>
        <a:ext cx="2146115" cy="83661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7</a:t>
          </a:r>
          <a:endParaRPr lang="pt-BR" sz="2000" b="1" kern="1200" dirty="0">
            <a:effectLst>
              <a:outerShdw blurRad="38100" dist="38100" dir="2700000" algn="tl">
                <a:srgbClr val="000000">
                  <a:alpha val="43137"/>
                </a:srgbClr>
              </a:outerShdw>
            </a:effectLst>
          </a:endParaRPr>
        </a:p>
      </dsp:txBody>
      <dsp:txXfrm>
        <a:off x="212507" y="302173"/>
        <a:ext cx="1026075" cy="44405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63846" y="58694"/>
          <a:ext cx="4021899" cy="1567844"/>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Não contabilizo a terra no meu custo porque ela é minha</a:t>
          </a:r>
          <a:endParaRPr lang="pt-BR" sz="2400" kern="1200" dirty="0"/>
        </a:p>
      </dsp:txBody>
      <dsp:txXfrm>
        <a:off x="125147" y="288299"/>
        <a:ext cx="2843913" cy="1108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1430231" y="146681"/>
          <a:ext cx="4640836" cy="1809122"/>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pt-BR" sz="2800" kern="1200" dirty="0" smtClean="0"/>
            <a:t>“Se eu calcular todos os custos, desisto da roça”</a:t>
          </a:r>
          <a:endParaRPr lang="pt-BR" sz="2800" kern="1200" dirty="0"/>
        </a:p>
      </dsp:txBody>
      <dsp:txXfrm>
        <a:off x="2109866" y="411621"/>
        <a:ext cx="3281566" cy="127924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5E4B5-E5B3-4AE4-B7D5-BA95AF52FDF5}">
      <dsp:nvSpPr>
        <dsp:cNvPr id="0" name=""/>
        <dsp:cNvSpPr/>
      </dsp:nvSpPr>
      <dsp:spPr>
        <a:xfrm>
          <a:off x="0" y="11540"/>
          <a:ext cx="2743200" cy="407745"/>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pt-BR" sz="1700" kern="1200" smtClean="0"/>
            <a:t>CUSTO DE OPORTUNIDADE</a:t>
          </a:r>
          <a:endParaRPr lang="pt-BR" sz="1700" kern="1200"/>
        </a:p>
      </dsp:txBody>
      <dsp:txXfrm>
        <a:off x="19904" y="31444"/>
        <a:ext cx="2703392" cy="36793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68667-D3E0-4EF5-8016-DCEB9689882C}">
      <dsp:nvSpPr>
        <dsp:cNvPr id="0" name=""/>
        <dsp:cNvSpPr/>
      </dsp:nvSpPr>
      <dsp:spPr>
        <a:xfrm>
          <a:off x="0" y="4778"/>
          <a:ext cx="2286000" cy="359774"/>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pt-BR" sz="1500" kern="1200" dirty="0" smtClean="0"/>
            <a:t>CUSTO ADMINISTRATIVO</a:t>
          </a:r>
          <a:endParaRPr lang="pt-BR" sz="1500" kern="1200" dirty="0"/>
        </a:p>
      </dsp:txBody>
      <dsp:txXfrm>
        <a:off x="17563" y="22341"/>
        <a:ext cx="2250874" cy="32464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B694F-79FC-42C6-9B51-446BBFF250E4}">
      <dsp:nvSpPr>
        <dsp:cNvPr id="0" name=""/>
        <dsp:cNvSpPr/>
      </dsp:nvSpPr>
      <dsp:spPr>
        <a:xfrm>
          <a:off x="0" y="4778"/>
          <a:ext cx="1676400" cy="359774"/>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pt-BR" sz="1500" kern="1200" smtClean="0"/>
            <a:t>DEPRECIAÇÃO</a:t>
          </a:r>
          <a:endParaRPr lang="pt-BR" sz="1500" kern="1200"/>
        </a:p>
      </dsp:txBody>
      <dsp:txXfrm>
        <a:off x="17563" y="22341"/>
        <a:ext cx="1641274" cy="32464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555033" y="57144"/>
          <a:ext cx="3915705" cy="1526446"/>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b="1" kern="1200" dirty="0" smtClean="0">
              <a:effectLst>
                <a:outerShdw blurRad="38100" dist="38100" dir="2700000" algn="tl">
                  <a:srgbClr val="000000">
                    <a:alpha val="43137"/>
                  </a:srgbClr>
                </a:outerShdw>
              </a:effectLst>
            </a:rPr>
            <a:t>Não deprecio meu maquinário porque uso pouco</a:t>
          </a:r>
          <a:endParaRPr lang="pt-BR" sz="2400" b="1" kern="1200" dirty="0">
            <a:effectLst>
              <a:outerShdw blurRad="38100" dist="38100" dir="2700000" algn="tl">
                <a:srgbClr val="000000">
                  <a:alpha val="43137"/>
                </a:srgbClr>
              </a:outerShdw>
            </a:effectLst>
          </a:endParaRPr>
        </a:p>
      </dsp:txBody>
      <dsp:txXfrm>
        <a:off x="18409" y="280687"/>
        <a:ext cx="2768821" cy="107936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7</a:t>
          </a:r>
          <a:endParaRPr lang="pt-BR" sz="2000" b="1" kern="1200" dirty="0">
            <a:effectLst>
              <a:outerShdw blurRad="38100" dist="38100" dir="2700000" algn="tl">
                <a:srgbClr val="000000">
                  <a:alpha val="43137"/>
                </a:srgbClr>
              </a:outerShdw>
            </a:effectLst>
          </a:endParaRPr>
        </a:p>
      </dsp:txBody>
      <dsp:txXfrm>
        <a:off x="212507" y="302173"/>
        <a:ext cx="1026075" cy="44405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B694F-79FC-42C6-9B51-446BBFF250E4}">
      <dsp:nvSpPr>
        <dsp:cNvPr id="0" name=""/>
        <dsp:cNvSpPr/>
      </dsp:nvSpPr>
      <dsp:spPr>
        <a:xfrm>
          <a:off x="0" y="133"/>
          <a:ext cx="1981200" cy="3690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pt-BR" sz="1800" kern="1200" dirty="0" smtClean="0"/>
            <a:t>DEPRECIAÇÃO</a:t>
          </a:r>
          <a:endParaRPr lang="pt-BR" sz="1800" kern="1200" dirty="0"/>
        </a:p>
      </dsp:txBody>
      <dsp:txXfrm>
        <a:off x="18016" y="18149"/>
        <a:ext cx="1945168" cy="33303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134671"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4</a:t>
          </a:r>
          <a:endParaRPr lang="pt-BR" sz="2000" b="1" kern="1200" dirty="0">
            <a:effectLst>
              <a:outerShdw blurRad="38100" dist="38100" dir="2700000" algn="tl">
                <a:srgbClr val="000000">
                  <a:alpha val="43137"/>
                </a:srgbClr>
              </a:outerShdw>
            </a:effectLst>
          </a:endParaRPr>
        </a:p>
      </dsp:txBody>
      <dsp:txXfrm>
        <a:off x="347178" y="302173"/>
        <a:ext cx="1026075" cy="44405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75849" y="44292"/>
          <a:ext cx="3035065" cy="1183149"/>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Telefone é gasto pessoal</a:t>
          </a:r>
          <a:endParaRPr lang="pt-BR" sz="2400" kern="1200" dirty="0"/>
        </a:p>
      </dsp:txBody>
      <dsp:txXfrm>
        <a:off x="-31374" y="217560"/>
        <a:ext cx="2146115" cy="83661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68667-D3E0-4EF5-8016-DCEB9689882C}">
      <dsp:nvSpPr>
        <dsp:cNvPr id="0" name=""/>
        <dsp:cNvSpPr/>
      </dsp:nvSpPr>
      <dsp:spPr>
        <a:xfrm>
          <a:off x="0" y="3548"/>
          <a:ext cx="2819400" cy="3597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pt-BR" sz="1500" kern="1200" dirty="0" smtClean="0"/>
            <a:t>CUSTO ADMINISTRATIVO</a:t>
          </a:r>
          <a:endParaRPr lang="pt-BR" sz="1500" kern="1200" dirty="0"/>
        </a:p>
      </dsp:txBody>
      <dsp:txXfrm>
        <a:off x="17563" y="21111"/>
        <a:ext cx="2784274" cy="32464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6</a:t>
          </a:r>
          <a:endParaRPr lang="pt-BR" sz="2000" b="1" kern="1200" dirty="0">
            <a:effectLst>
              <a:outerShdw blurRad="38100" dist="38100" dir="2700000" algn="tl">
                <a:srgbClr val="000000">
                  <a:alpha val="43137"/>
                </a:srgbClr>
              </a:outerShdw>
            </a:effectLst>
          </a:endParaRPr>
        </a:p>
      </dsp:txBody>
      <dsp:txXfrm>
        <a:off x="212507" y="302173"/>
        <a:ext cx="1026075" cy="4440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1714320" y="0"/>
          <a:ext cx="2358915" cy="1048407"/>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1</a:t>
          </a:r>
          <a:endParaRPr lang="pt-BR" sz="2000" b="1" kern="1200" dirty="0">
            <a:effectLst>
              <a:outerShdw blurRad="38100" dist="38100" dir="2700000" algn="tl">
                <a:srgbClr val="000000">
                  <a:alpha val="43137"/>
                </a:srgbClr>
              </a:outerShdw>
            </a:effectLst>
          </a:endParaRPr>
        </a:p>
      </dsp:txBody>
      <dsp:txXfrm>
        <a:off x="2059775" y="153536"/>
        <a:ext cx="1668005" cy="74133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63846" y="58694"/>
          <a:ext cx="4021899" cy="1567844"/>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Não contabilizo a terra no meu custo porque ela é minha</a:t>
          </a:r>
          <a:endParaRPr lang="pt-BR" sz="2400" kern="1200" dirty="0"/>
        </a:p>
      </dsp:txBody>
      <dsp:txXfrm>
        <a:off x="125147" y="288299"/>
        <a:ext cx="2843913" cy="110863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5E4B5-E5B3-4AE4-B7D5-BA95AF52FDF5}">
      <dsp:nvSpPr>
        <dsp:cNvPr id="0" name=""/>
        <dsp:cNvSpPr/>
      </dsp:nvSpPr>
      <dsp:spPr>
        <a:xfrm>
          <a:off x="0" y="23081"/>
          <a:ext cx="2895600" cy="40774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pt-BR" sz="1700" kern="1200" dirty="0" smtClean="0"/>
            <a:t>CUSTO DE OPORTUNIDADE</a:t>
          </a:r>
          <a:endParaRPr lang="pt-BR" sz="1700" kern="1200" dirty="0"/>
        </a:p>
      </dsp:txBody>
      <dsp:txXfrm>
        <a:off x="19904" y="42985"/>
        <a:ext cx="2855792" cy="36793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10205"/>
          <a:ext cx="1451089" cy="627995"/>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5</a:t>
          </a:r>
          <a:endParaRPr lang="pt-BR" sz="2000" b="1" kern="1200" dirty="0">
            <a:effectLst>
              <a:outerShdw blurRad="38100" dist="38100" dir="2700000" algn="tl">
                <a:srgbClr val="000000">
                  <a:alpha val="43137"/>
                </a:srgbClr>
              </a:outerShdw>
            </a:effectLst>
          </a:endParaRPr>
        </a:p>
      </dsp:txBody>
      <dsp:txXfrm>
        <a:off x="212507" y="302173"/>
        <a:ext cx="1026075" cy="44405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425804" y="59260"/>
          <a:ext cx="4060731" cy="1582981"/>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Não considero juros no cálculo porque o dinheiro é meu</a:t>
          </a:r>
          <a:endParaRPr lang="pt-BR" sz="2400" kern="1200" dirty="0"/>
        </a:p>
      </dsp:txBody>
      <dsp:txXfrm>
        <a:off x="168876" y="291082"/>
        <a:ext cx="2871371" cy="1119337"/>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3BCEC-FFBD-4844-B997-9CF636E15597}">
      <dsp:nvSpPr>
        <dsp:cNvPr id="0" name=""/>
        <dsp:cNvSpPr/>
      </dsp:nvSpPr>
      <dsp:spPr>
        <a:xfrm>
          <a:off x="0" y="6938"/>
          <a:ext cx="6076950" cy="359774"/>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pt-BR" sz="1500" b="1" kern="1200" dirty="0" smtClean="0"/>
            <a:t>COMPOSIÇÃO DOS CUSTOS DE PRODUÇÃO</a:t>
          </a:r>
          <a:endParaRPr lang="pt-BR" sz="1500" kern="1200" dirty="0"/>
        </a:p>
      </dsp:txBody>
      <dsp:txXfrm>
        <a:off x="17563" y="24501"/>
        <a:ext cx="6041824" cy="32464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18D52-E60B-4D34-86B6-19AB8F8AA300}">
      <dsp:nvSpPr>
        <dsp:cNvPr id="0" name=""/>
        <dsp:cNvSpPr/>
      </dsp:nvSpPr>
      <dsp:spPr>
        <a:xfrm>
          <a:off x="0" y="4209529"/>
          <a:ext cx="8534400" cy="845577"/>
        </a:xfrm>
        <a:prstGeom prst="rect">
          <a:avLst/>
        </a:prstGeom>
        <a:solidFill>
          <a:srgbClr val="0066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pt-BR" sz="1800" b="1" kern="1200" dirty="0" smtClean="0"/>
            <a:t>CUSTO TOTAL (CT)</a:t>
          </a:r>
          <a:endParaRPr lang="pt-BR" sz="1800" b="1" kern="1200" dirty="0"/>
        </a:p>
      </dsp:txBody>
      <dsp:txXfrm>
        <a:off x="0" y="4209529"/>
        <a:ext cx="8534400" cy="456611"/>
      </dsp:txXfrm>
    </dsp:sp>
    <dsp:sp modelId="{A55D7F9F-4D88-4C89-8C11-5B8530D251D6}">
      <dsp:nvSpPr>
        <dsp:cNvPr id="0" name=""/>
        <dsp:cNvSpPr/>
      </dsp:nvSpPr>
      <dsp:spPr>
        <a:xfrm>
          <a:off x="0" y="4659943"/>
          <a:ext cx="8534400" cy="635388"/>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9050" rIns="106680" bIns="19050" numCol="1" spcCol="1270" anchor="ctr" anchorCtr="0">
          <a:noAutofit/>
        </a:bodyPr>
        <a:lstStyle/>
        <a:p>
          <a:pPr lvl="0" algn="ctr" defTabSz="666750" rtl="0">
            <a:lnSpc>
              <a:spcPct val="90000"/>
            </a:lnSpc>
            <a:spcBef>
              <a:spcPct val="0"/>
            </a:spcBef>
            <a:spcAft>
              <a:spcPct val="35000"/>
            </a:spcAft>
          </a:pPr>
          <a:r>
            <a:rPr lang="pt-BR" sz="1500" kern="1200" dirty="0" smtClean="0">
              <a:latin typeface="Tahoma" pitchFamily="34" charset="0"/>
              <a:cs typeface="Tahoma" pitchFamily="34" charset="0"/>
            </a:rPr>
            <a:t>É a soma do COT com o custo oportunidade do capital e da terra.</a:t>
          </a:r>
          <a:endParaRPr lang="pt-BR" sz="1500" kern="1200" dirty="0"/>
        </a:p>
      </dsp:txBody>
      <dsp:txXfrm>
        <a:off x="0" y="4659943"/>
        <a:ext cx="8534400" cy="635388"/>
      </dsp:txXfrm>
    </dsp:sp>
    <dsp:sp modelId="{B1D92BBD-CD23-46E3-BC42-E790604C616B}">
      <dsp:nvSpPr>
        <dsp:cNvPr id="0" name=""/>
        <dsp:cNvSpPr/>
      </dsp:nvSpPr>
      <dsp:spPr>
        <a:xfrm rot="10800000">
          <a:off x="0" y="2105842"/>
          <a:ext cx="8534400" cy="2124406"/>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pt-BR" sz="1800" b="1" kern="1200" dirty="0" smtClean="0">
              <a:solidFill>
                <a:schemeClr val="tx1"/>
              </a:solidFill>
              <a:effectLst>
                <a:outerShdw blurRad="38100" dist="38100" dir="2700000" algn="tl">
                  <a:srgbClr val="000000">
                    <a:alpha val="43137"/>
                  </a:srgbClr>
                </a:outerShdw>
              </a:effectLst>
            </a:rPr>
            <a:t>CUSTO OPERACIONAL TOTAL (COT)</a:t>
          </a:r>
          <a:endParaRPr lang="pt-BR" sz="1800" b="1" kern="1200" dirty="0">
            <a:solidFill>
              <a:schemeClr val="tx1"/>
            </a:solidFill>
            <a:effectLst>
              <a:outerShdw blurRad="38100" dist="38100" dir="2700000" algn="tl">
                <a:srgbClr val="000000">
                  <a:alpha val="43137"/>
                </a:srgbClr>
              </a:outerShdw>
            </a:effectLst>
          </a:endParaRPr>
        </a:p>
      </dsp:txBody>
      <dsp:txXfrm rot="-10800000">
        <a:off x="0" y="2105842"/>
        <a:ext cx="8534400" cy="745666"/>
      </dsp:txXfrm>
    </dsp:sp>
    <dsp:sp modelId="{E0EE6B48-D96A-4DD5-AAF3-CCC591720852}">
      <dsp:nvSpPr>
        <dsp:cNvPr id="0" name=""/>
        <dsp:cNvSpPr/>
      </dsp:nvSpPr>
      <dsp:spPr>
        <a:xfrm>
          <a:off x="0" y="2833015"/>
          <a:ext cx="8534400" cy="672184"/>
        </a:xfrm>
        <a:prstGeom prst="rect">
          <a:avLst/>
        </a:prstGeom>
        <a:solidFill>
          <a:schemeClr val="accent4">
            <a:tint val="40000"/>
            <a:alpha val="90000"/>
            <a:hueOff val="-1972855"/>
            <a:satOff val="11079"/>
            <a:lumOff val="704"/>
            <a:alphaOff val="0"/>
          </a:schemeClr>
        </a:solidFill>
        <a:ln w="9525" cap="flat" cmpd="sng" algn="ctr">
          <a:solidFill>
            <a:schemeClr val="accent4">
              <a:tint val="40000"/>
              <a:alpha val="90000"/>
              <a:hueOff val="-1972855"/>
              <a:satOff val="11079"/>
              <a:lumOff val="704"/>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9050" rIns="106680" bIns="19050" numCol="1" spcCol="1270" anchor="ctr" anchorCtr="0">
          <a:noAutofit/>
        </a:bodyPr>
        <a:lstStyle/>
        <a:p>
          <a:pPr lvl="0" algn="ctr" defTabSz="666750" rtl="0">
            <a:lnSpc>
              <a:spcPct val="90000"/>
            </a:lnSpc>
            <a:spcBef>
              <a:spcPct val="0"/>
            </a:spcBef>
            <a:spcAft>
              <a:spcPct val="35000"/>
            </a:spcAft>
          </a:pPr>
          <a:r>
            <a:rPr lang="pt-BR" sz="1500" kern="1200" dirty="0" smtClean="0">
              <a:latin typeface="Tahoma" pitchFamily="34" charset="0"/>
              <a:cs typeface="Tahoma" pitchFamily="34" charset="0"/>
            </a:rPr>
            <a:t>Trata-se da soma do COE com a parcela dos custos indiretos representados principalmente pela depreciação.</a:t>
          </a:r>
          <a:endParaRPr lang="pt-BR" sz="1500" kern="1200" dirty="0"/>
        </a:p>
      </dsp:txBody>
      <dsp:txXfrm>
        <a:off x="0" y="2833015"/>
        <a:ext cx="8534400" cy="672184"/>
      </dsp:txXfrm>
    </dsp:sp>
    <dsp:sp modelId="{1C4C655A-9FA2-4F48-9052-08C2CBD2DE54}">
      <dsp:nvSpPr>
        <dsp:cNvPr id="0" name=""/>
        <dsp:cNvSpPr/>
      </dsp:nvSpPr>
      <dsp:spPr>
        <a:xfrm rot="10800000">
          <a:off x="0" y="2155"/>
          <a:ext cx="8534400" cy="2124406"/>
        </a:xfrm>
        <a:prstGeom prst="upArrowCallout">
          <a:avLst/>
        </a:prstGeom>
        <a:solidFill>
          <a:srgbClr val="9AED8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pt-BR" sz="1800" b="1" kern="1200" dirty="0" smtClean="0">
              <a:solidFill>
                <a:schemeClr val="tx1"/>
              </a:solidFill>
              <a:effectLst>
                <a:outerShdw blurRad="38100" dist="38100" dir="2700000" algn="tl">
                  <a:srgbClr val="000000">
                    <a:alpha val="43137"/>
                  </a:srgbClr>
                </a:outerShdw>
              </a:effectLst>
            </a:rPr>
            <a:t>CUSTO OPERACIONAL EFETIVO (COE)</a:t>
          </a:r>
          <a:endParaRPr lang="pt-BR" sz="1800" b="1" kern="1200" dirty="0">
            <a:solidFill>
              <a:schemeClr val="tx1"/>
            </a:solidFill>
            <a:effectLst>
              <a:outerShdw blurRad="38100" dist="38100" dir="2700000" algn="tl">
                <a:srgbClr val="000000">
                  <a:alpha val="43137"/>
                </a:srgbClr>
              </a:outerShdw>
            </a:effectLst>
          </a:endParaRPr>
        </a:p>
      </dsp:txBody>
      <dsp:txXfrm rot="-10800000">
        <a:off x="0" y="2155"/>
        <a:ext cx="8534400" cy="745666"/>
      </dsp:txXfrm>
    </dsp:sp>
    <dsp:sp modelId="{A2615167-4F72-467E-9A1F-8EE2DDB5B416}">
      <dsp:nvSpPr>
        <dsp:cNvPr id="0" name=""/>
        <dsp:cNvSpPr/>
      </dsp:nvSpPr>
      <dsp:spPr>
        <a:xfrm>
          <a:off x="0" y="606839"/>
          <a:ext cx="8534400" cy="917161"/>
        </a:xfrm>
        <a:prstGeom prst="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9050" rIns="106680" bIns="19050" numCol="1" spcCol="1270" anchor="ctr" anchorCtr="0">
          <a:noAutofit/>
        </a:bodyPr>
        <a:lstStyle/>
        <a:p>
          <a:pPr lvl="0" algn="ctr" defTabSz="666750" rtl="0">
            <a:lnSpc>
              <a:spcPct val="90000"/>
            </a:lnSpc>
            <a:spcBef>
              <a:spcPct val="0"/>
            </a:spcBef>
            <a:spcAft>
              <a:spcPct val="35000"/>
            </a:spcAft>
          </a:pPr>
          <a:r>
            <a:rPr lang="pt-BR" sz="1500" kern="1200" dirty="0" smtClean="0"/>
            <a:t>Compõe todos os itens considerados variáveis ou gastos diretos representados pelo dispêndio em dinheiro, tais como insumo (fertilizantes, sementes e defensivos agrícolas), operação mecânica (diesel e manutenção preventiva), mão-de-obra, serviço terceirizado, comercialização agrícola, transporte, despesa financeira, despesa com tributos de comercialização e despesa gerais. </a:t>
          </a:r>
          <a:endParaRPr lang="pt-BR" sz="1500" kern="1200" dirty="0"/>
        </a:p>
      </dsp:txBody>
      <dsp:txXfrm>
        <a:off x="0" y="606839"/>
        <a:ext cx="8534400" cy="91716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FF9EB-4F8B-4B1A-B987-079B618705E0}">
      <dsp:nvSpPr>
        <dsp:cNvPr id="0" name=""/>
        <dsp:cNvSpPr/>
      </dsp:nvSpPr>
      <dsp:spPr>
        <a:xfrm>
          <a:off x="0" y="11335"/>
          <a:ext cx="4248150" cy="45571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solidFill>
                <a:schemeClr val="accent2"/>
              </a:solidFill>
            </a:rPr>
            <a:t>A – CUSTO VARIÁVEL</a:t>
          </a:r>
          <a:endParaRPr lang="pt-BR" sz="1900" kern="1200" dirty="0">
            <a:solidFill>
              <a:schemeClr val="accent2"/>
            </a:solidFill>
          </a:endParaRPr>
        </a:p>
      </dsp:txBody>
      <dsp:txXfrm>
        <a:off x="22246" y="33581"/>
        <a:ext cx="4203658" cy="411223"/>
      </dsp:txXfrm>
    </dsp:sp>
    <dsp:sp modelId="{9BB0170C-3715-4C0A-A780-31D8C1CAB234}">
      <dsp:nvSpPr>
        <dsp:cNvPr id="0" name=""/>
        <dsp:cNvSpPr/>
      </dsp:nvSpPr>
      <dsp:spPr>
        <a:xfrm>
          <a:off x="0" y="521770"/>
          <a:ext cx="4248150" cy="455715"/>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I – DESPESAS DE CUSTEIO DA LAVOURA</a:t>
          </a:r>
          <a:endParaRPr lang="pt-BR" sz="1900" kern="1200" dirty="0"/>
        </a:p>
      </dsp:txBody>
      <dsp:txXfrm>
        <a:off x="22246" y="544016"/>
        <a:ext cx="4203658" cy="411223"/>
      </dsp:txXfrm>
    </dsp:sp>
    <dsp:sp modelId="{B2A909E3-009F-49B9-A574-AA9CCB8E53BA}">
      <dsp:nvSpPr>
        <dsp:cNvPr id="0" name=""/>
        <dsp:cNvSpPr/>
      </dsp:nvSpPr>
      <dsp:spPr>
        <a:xfrm>
          <a:off x="0" y="977485"/>
          <a:ext cx="4248150" cy="208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79"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dirty="0" smtClean="0"/>
            <a:t>1 – </a:t>
          </a:r>
          <a:r>
            <a:rPr lang="en-US" sz="1500" kern="1200" dirty="0" err="1" smtClean="0"/>
            <a:t>Operação</a:t>
          </a:r>
          <a:r>
            <a:rPr lang="en-US" sz="1500" kern="1200" dirty="0" smtClean="0"/>
            <a:t> com </a:t>
          </a:r>
          <a:r>
            <a:rPr lang="en-US" sz="1500" kern="1200" dirty="0" err="1" smtClean="0"/>
            <a:t>maq</a:t>
          </a:r>
          <a:r>
            <a:rPr lang="en-US" sz="1500" kern="1200" dirty="0" smtClean="0"/>
            <a:t>. e </a:t>
          </a:r>
          <a:r>
            <a:rPr lang="en-US" sz="1500" kern="1200" dirty="0" err="1" smtClean="0"/>
            <a:t>implementos</a:t>
          </a:r>
          <a:endParaRPr lang="pt-BR" sz="1500" kern="1200" dirty="0"/>
        </a:p>
        <a:p>
          <a:pPr marL="114300" lvl="1" indent="-114300" algn="l" defTabSz="666750" rtl="0">
            <a:lnSpc>
              <a:spcPct val="90000"/>
            </a:lnSpc>
            <a:spcBef>
              <a:spcPct val="0"/>
            </a:spcBef>
            <a:spcAft>
              <a:spcPct val="20000"/>
            </a:spcAft>
            <a:buChar char="••"/>
          </a:pPr>
          <a:r>
            <a:rPr lang="en-US" sz="1500" kern="1200" dirty="0" smtClean="0"/>
            <a:t>2 – </a:t>
          </a:r>
          <a:r>
            <a:rPr lang="en-US" sz="1500" kern="1200" dirty="0" err="1" smtClean="0"/>
            <a:t>Mão</a:t>
          </a:r>
          <a:r>
            <a:rPr lang="en-US" sz="1500" kern="1200" dirty="0" smtClean="0"/>
            <a:t>-de-</a:t>
          </a:r>
          <a:r>
            <a:rPr lang="en-US" sz="1500" kern="1200" dirty="0" err="1" smtClean="0"/>
            <a:t>obra</a:t>
          </a:r>
          <a:r>
            <a:rPr lang="en-US" sz="1500" kern="1200" dirty="0" smtClean="0"/>
            <a:t> e </a:t>
          </a:r>
          <a:r>
            <a:rPr lang="en-US" sz="1500" kern="1200" dirty="0" err="1" smtClean="0"/>
            <a:t>encargos</a:t>
          </a:r>
          <a:endParaRPr lang="pt-BR" sz="1500" kern="1200" dirty="0"/>
        </a:p>
        <a:p>
          <a:pPr marL="114300" lvl="1" indent="-114300" algn="l" defTabSz="666750" rtl="0">
            <a:lnSpc>
              <a:spcPct val="90000"/>
            </a:lnSpc>
            <a:spcBef>
              <a:spcPct val="0"/>
            </a:spcBef>
            <a:spcAft>
              <a:spcPct val="20000"/>
            </a:spcAft>
            <a:buChar char="••"/>
          </a:pPr>
          <a:r>
            <a:rPr lang="en-US" sz="1500" kern="1200" dirty="0" smtClean="0"/>
            <a:t>3 – </a:t>
          </a:r>
          <a:r>
            <a:rPr lang="en-US" sz="1500" kern="1200" dirty="0" err="1" smtClean="0"/>
            <a:t>Sementes</a:t>
          </a:r>
          <a:endParaRPr lang="pt-BR" sz="1500" kern="1200" dirty="0"/>
        </a:p>
        <a:p>
          <a:pPr marL="114300" lvl="1" indent="-114300" algn="l" defTabSz="666750" rtl="0">
            <a:lnSpc>
              <a:spcPct val="90000"/>
            </a:lnSpc>
            <a:spcBef>
              <a:spcPct val="0"/>
            </a:spcBef>
            <a:spcAft>
              <a:spcPct val="20000"/>
            </a:spcAft>
            <a:buChar char="••"/>
          </a:pPr>
          <a:r>
            <a:rPr lang="en-US" sz="1500" kern="1200" dirty="0" smtClean="0"/>
            <a:t>4 – </a:t>
          </a:r>
          <a:r>
            <a:rPr lang="en-US" sz="1500" kern="1200" dirty="0" err="1" smtClean="0"/>
            <a:t>Fertilizantes</a:t>
          </a:r>
          <a:endParaRPr lang="pt-BR" sz="1500" kern="1200" dirty="0"/>
        </a:p>
        <a:p>
          <a:pPr marL="114300" lvl="1" indent="-114300" algn="l" defTabSz="666750" rtl="0">
            <a:lnSpc>
              <a:spcPct val="90000"/>
            </a:lnSpc>
            <a:spcBef>
              <a:spcPct val="0"/>
            </a:spcBef>
            <a:spcAft>
              <a:spcPct val="20000"/>
            </a:spcAft>
            <a:buChar char="••"/>
          </a:pPr>
          <a:r>
            <a:rPr lang="en-US" sz="1500" kern="1200" dirty="0" smtClean="0"/>
            <a:t>5 – </a:t>
          </a:r>
          <a:r>
            <a:rPr lang="en-US" sz="1500" kern="1200" dirty="0" err="1" smtClean="0"/>
            <a:t>Agrotóxicos</a:t>
          </a:r>
          <a:endParaRPr lang="pt-BR" sz="1500" kern="1200" dirty="0"/>
        </a:p>
        <a:p>
          <a:pPr marL="114300" lvl="1" indent="-114300" algn="l" defTabSz="666750" rtl="0">
            <a:lnSpc>
              <a:spcPct val="90000"/>
            </a:lnSpc>
            <a:spcBef>
              <a:spcPct val="0"/>
            </a:spcBef>
            <a:spcAft>
              <a:spcPct val="20000"/>
            </a:spcAft>
            <a:buChar char="••"/>
          </a:pPr>
          <a:r>
            <a:rPr lang="en-US" sz="1500" kern="1200" dirty="0" smtClean="0"/>
            <a:t>6 – </a:t>
          </a:r>
          <a:r>
            <a:rPr lang="en-US" sz="1500" kern="1200" dirty="0" err="1" smtClean="0"/>
            <a:t>Despesas</a:t>
          </a:r>
          <a:r>
            <a:rPr lang="en-US" sz="1500" kern="1200" dirty="0" smtClean="0"/>
            <a:t> com </a:t>
          </a:r>
          <a:r>
            <a:rPr lang="en-US" sz="1500" kern="1200" dirty="0" err="1" smtClean="0"/>
            <a:t>irrigação</a:t>
          </a:r>
          <a:endParaRPr lang="pt-BR" sz="1500" kern="1200" dirty="0"/>
        </a:p>
        <a:p>
          <a:pPr marL="114300" lvl="1" indent="-114300" algn="l" defTabSz="666750" rtl="0">
            <a:lnSpc>
              <a:spcPct val="90000"/>
            </a:lnSpc>
            <a:spcBef>
              <a:spcPct val="0"/>
            </a:spcBef>
            <a:spcAft>
              <a:spcPct val="20000"/>
            </a:spcAft>
            <a:buChar char="••"/>
          </a:pPr>
          <a:r>
            <a:rPr lang="en-US" sz="1500" kern="1200" dirty="0" smtClean="0"/>
            <a:t>7 – </a:t>
          </a:r>
          <a:r>
            <a:rPr lang="en-US" sz="1500" kern="1200" dirty="0" err="1" smtClean="0"/>
            <a:t>Despesas</a:t>
          </a:r>
          <a:r>
            <a:rPr lang="en-US" sz="1500" kern="1200" dirty="0" smtClean="0"/>
            <a:t> </a:t>
          </a:r>
          <a:r>
            <a:rPr lang="en-US" sz="1500" kern="1200" dirty="0" err="1" smtClean="0"/>
            <a:t>administrativas</a:t>
          </a:r>
          <a:endParaRPr lang="pt-BR" sz="1500" kern="1200" dirty="0"/>
        </a:p>
        <a:p>
          <a:pPr marL="114300" lvl="1" indent="-114300" algn="l" defTabSz="666750" rtl="0">
            <a:lnSpc>
              <a:spcPct val="90000"/>
            </a:lnSpc>
            <a:spcBef>
              <a:spcPct val="0"/>
            </a:spcBef>
            <a:spcAft>
              <a:spcPct val="20000"/>
            </a:spcAft>
            <a:buChar char="••"/>
          </a:pPr>
          <a:r>
            <a:rPr lang="en-US" sz="1500" kern="1200" dirty="0" smtClean="0"/>
            <a:t>8 – Outros </a:t>
          </a:r>
          <a:r>
            <a:rPr lang="en-US" sz="1500" kern="1200" dirty="0" err="1" smtClean="0"/>
            <a:t>itens</a:t>
          </a:r>
          <a:endParaRPr lang="pt-BR" sz="1500" kern="1200" dirty="0"/>
        </a:p>
      </dsp:txBody>
      <dsp:txXfrm>
        <a:off x="0" y="977485"/>
        <a:ext cx="4248150" cy="2084490"/>
      </dsp:txXfrm>
    </dsp:sp>
    <dsp:sp modelId="{AF23D288-364F-4FE4-922C-A781502ECB1D}">
      <dsp:nvSpPr>
        <dsp:cNvPr id="0" name=""/>
        <dsp:cNvSpPr/>
      </dsp:nvSpPr>
      <dsp:spPr>
        <a:xfrm>
          <a:off x="0" y="3061975"/>
          <a:ext cx="4248150" cy="455715"/>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II – DESPESAS PÓS-COLHEITA</a:t>
          </a:r>
          <a:endParaRPr lang="pt-BR" sz="1900" kern="1200" dirty="0"/>
        </a:p>
      </dsp:txBody>
      <dsp:txXfrm>
        <a:off x="22246" y="3084221"/>
        <a:ext cx="4203658" cy="411223"/>
      </dsp:txXfrm>
    </dsp:sp>
    <dsp:sp modelId="{0A5FD4D6-22B3-4BEF-B3C2-991CC7C650D2}">
      <dsp:nvSpPr>
        <dsp:cNvPr id="0" name=""/>
        <dsp:cNvSpPr/>
      </dsp:nvSpPr>
      <dsp:spPr>
        <a:xfrm>
          <a:off x="0" y="3517690"/>
          <a:ext cx="4248150" cy="15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79" tIns="24130" rIns="135128" bIns="24130" numCol="1" spcCol="1270" anchor="t" anchorCtr="0">
          <a:noAutofit/>
        </a:bodyPr>
        <a:lstStyle/>
        <a:p>
          <a:pPr marL="114300" lvl="1" indent="-114300" algn="l" defTabSz="666750" rtl="0">
            <a:lnSpc>
              <a:spcPct val="90000"/>
            </a:lnSpc>
            <a:spcBef>
              <a:spcPct val="0"/>
            </a:spcBef>
            <a:spcAft>
              <a:spcPct val="20000"/>
            </a:spcAft>
            <a:buChar char="••"/>
          </a:pPr>
          <a:r>
            <a:rPr lang="en-US" sz="1500" kern="1200" dirty="0" smtClean="0"/>
            <a:t>1 – </a:t>
          </a:r>
          <a:r>
            <a:rPr lang="en-US" sz="1500" kern="1200" dirty="0" err="1" smtClean="0"/>
            <a:t>Seguro</a:t>
          </a:r>
          <a:r>
            <a:rPr lang="en-US" sz="1500" kern="1200" dirty="0" smtClean="0"/>
            <a:t> </a:t>
          </a:r>
          <a:r>
            <a:rPr lang="en-US" sz="1500" kern="1200" dirty="0" err="1" smtClean="0"/>
            <a:t>agrícola</a:t>
          </a:r>
          <a:endParaRPr lang="pt-BR" sz="1500" kern="1200" dirty="0"/>
        </a:p>
        <a:p>
          <a:pPr marL="114300" lvl="1" indent="-114300" algn="l" defTabSz="666750" rtl="0">
            <a:lnSpc>
              <a:spcPct val="90000"/>
            </a:lnSpc>
            <a:spcBef>
              <a:spcPct val="0"/>
            </a:spcBef>
            <a:spcAft>
              <a:spcPct val="20000"/>
            </a:spcAft>
            <a:buChar char="••"/>
          </a:pPr>
          <a:r>
            <a:rPr lang="en-US" sz="1500" kern="1200" dirty="0" smtClean="0"/>
            <a:t>2 – </a:t>
          </a:r>
          <a:r>
            <a:rPr lang="en-US" sz="1500" kern="1200" dirty="0" err="1" smtClean="0"/>
            <a:t>Transporte</a:t>
          </a:r>
          <a:r>
            <a:rPr lang="en-US" sz="1500" kern="1200" dirty="0" smtClean="0"/>
            <a:t> </a:t>
          </a:r>
          <a:r>
            <a:rPr lang="en-US" sz="1500" kern="1200" dirty="0" err="1" smtClean="0"/>
            <a:t>externo</a:t>
          </a:r>
          <a:endParaRPr lang="pt-BR" sz="1500" kern="1200" dirty="0"/>
        </a:p>
        <a:p>
          <a:pPr marL="114300" lvl="1" indent="-114300" algn="l" defTabSz="666750" rtl="0">
            <a:lnSpc>
              <a:spcPct val="90000"/>
            </a:lnSpc>
            <a:spcBef>
              <a:spcPct val="0"/>
            </a:spcBef>
            <a:spcAft>
              <a:spcPct val="20000"/>
            </a:spcAft>
            <a:buChar char="••"/>
          </a:pPr>
          <a:r>
            <a:rPr lang="en-US" sz="1500" kern="1200" dirty="0" smtClean="0"/>
            <a:t>3 – </a:t>
          </a:r>
          <a:r>
            <a:rPr lang="en-US" sz="1500" kern="1200" dirty="0" err="1" smtClean="0"/>
            <a:t>Assistência</a:t>
          </a:r>
          <a:r>
            <a:rPr lang="en-US" sz="1500" kern="1200" dirty="0" smtClean="0"/>
            <a:t> </a:t>
          </a:r>
          <a:r>
            <a:rPr lang="en-US" sz="1500" kern="1200" dirty="0" err="1" smtClean="0"/>
            <a:t>técnica</a:t>
          </a:r>
          <a:endParaRPr lang="pt-BR" sz="1500" kern="1200" dirty="0"/>
        </a:p>
        <a:p>
          <a:pPr marL="114300" lvl="1" indent="-114300" algn="l" defTabSz="666750" rtl="0">
            <a:lnSpc>
              <a:spcPct val="90000"/>
            </a:lnSpc>
            <a:spcBef>
              <a:spcPct val="0"/>
            </a:spcBef>
            <a:spcAft>
              <a:spcPct val="20000"/>
            </a:spcAft>
            <a:buChar char="••"/>
          </a:pPr>
          <a:r>
            <a:rPr lang="en-US" sz="1500" kern="1200" dirty="0" smtClean="0"/>
            <a:t>4 – </a:t>
          </a:r>
          <a:r>
            <a:rPr lang="en-US" sz="1500" kern="1200" dirty="0" err="1" smtClean="0"/>
            <a:t>Armazenagem</a:t>
          </a:r>
          <a:endParaRPr lang="pt-BR" sz="1500" kern="1200" dirty="0"/>
        </a:p>
        <a:p>
          <a:pPr marL="114300" lvl="1" indent="-114300" algn="l" defTabSz="666750" rtl="0">
            <a:lnSpc>
              <a:spcPct val="90000"/>
            </a:lnSpc>
            <a:spcBef>
              <a:spcPct val="0"/>
            </a:spcBef>
            <a:spcAft>
              <a:spcPct val="20000"/>
            </a:spcAft>
            <a:buChar char="••"/>
          </a:pPr>
          <a:r>
            <a:rPr lang="en-US" sz="1500" kern="1200" dirty="0" smtClean="0"/>
            <a:t>5 – </a:t>
          </a:r>
          <a:r>
            <a:rPr lang="en-US" sz="1500" kern="1200" dirty="0" err="1" smtClean="0"/>
            <a:t>Despesas</a:t>
          </a:r>
          <a:r>
            <a:rPr lang="en-US" sz="1500" kern="1200" dirty="0" smtClean="0"/>
            <a:t> </a:t>
          </a:r>
          <a:r>
            <a:rPr lang="en-US" sz="1500" kern="1200" dirty="0" err="1" smtClean="0"/>
            <a:t>administrativas</a:t>
          </a:r>
          <a:endParaRPr lang="pt-BR" sz="1500" kern="1200" dirty="0"/>
        </a:p>
        <a:p>
          <a:pPr marL="114300" lvl="1" indent="-114300" algn="l" defTabSz="666750" rtl="0">
            <a:lnSpc>
              <a:spcPct val="90000"/>
            </a:lnSpc>
            <a:spcBef>
              <a:spcPct val="0"/>
            </a:spcBef>
            <a:spcAft>
              <a:spcPct val="20000"/>
            </a:spcAft>
            <a:buChar char="••"/>
          </a:pPr>
          <a:r>
            <a:rPr lang="en-US" sz="1500" kern="1200" dirty="0" smtClean="0"/>
            <a:t>6 – Outros </a:t>
          </a:r>
          <a:r>
            <a:rPr lang="en-US" sz="1500" kern="1200" dirty="0" err="1" smtClean="0"/>
            <a:t>itens</a:t>
          </a:r>
          <a:endParaRPr lang="pt-BR" sz="1500" kern="1200" dirty="0"/>
        </a:p>
      </dsp:txBody>
      <dsp:txXfrm>
        <a:off x="0" y="3517690"/>
        <a:ext cx="4248150" cy="157319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3D12C-5307-427E-9D0F-BAE0B8290218}">
      <dsp:nvSpPr>
        <dsp:cNvPr id="0" name=""/>
        <dsp:cNvSpPr/>
      </dsp:nvSpPr>
      <dsp:spPr>
        <a:xfrm>
          <a:off x="0" y="36939"/>
          <a:ext cx="4248150" cy="407745"/>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III – DESPESAS FINANCEIRAS</a:t>
          </a:r>
          <a:endParaRPr lang="pt-BR" sz="1700" kern="1200"/>
        </a:p>
      </dsp:txBody>
      <dsp:txXfrm>
        <a:off x="19904" y="56843"/>
        <a:ext cx="4208342" cy="367937"/>
      </dsp:txXfrm>
    </dsp:sp>
    <dsp:sp modelId="{3C1DCFA3-CF2B-4827-A731-733D8BC2103A}">
      <dsp:nvSpPr>
        <dsp:cNvPr id="0" name=""/>
        <dsp:cNvSpPr/>
      </dsp:nvSpPr>
      <dsp:spPr>
        <a:xfrm>
          <a:off x="0" y="444684"/>
          <a:ext cx="424815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79"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smtClean="0"/>
            <a:t>1 </a:t>
          </a:r>
          <a:r>
            <a:rPr lang="en-US" sz="1300" kern="1200" smtClean="0"/>
            <a:t>– Juros</a:t>
          </a:r>
          <a:endParaRPr lang="pt-BR" sz="1300" kern="1200" dirty="0"/>
        </a:p>
      </dsp:txBody>
      <dsp:txXfrm>
        <a:off x="0" y="444684"/>
        <a:ext cx="4248150" cy="281520"/>
      </dsp:txXfrm>
    </dsp:sp>
    <dsp:sp modelId="{2CE2EE5D-CEE0-4699-9F6C-CD33107FA409}">
      <dsp:nvSpPr>
        <dsp:cNvPr id="0" name=""/>
        <dsp:cNvSpPr/>
      </dsp:nvSpPr>
      <dsp:spPr>
        <a:xfrm>
          <a:off x="0" y="726204"/>
          <a:ext cx="4248150" cy="40774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solidFill>
                <a:schemeClr val="accent2"/>
              </a:solidFill>
            </a:rPr>
            <a:t>B – CUSTEIO FIXO</a:t>
          </a:r>
          <a:endParaRPr lang="pt-BR" sz="1700" kern="1200" dirty="0">
            <a:solidFill>
              <a:schemeClr val="accent2"/>
            </a:solidFill>
          </a:endParaRPr>
        </a:p>
      </dsp:txBody>
      <dsp:txXfrm>
        <a:off x="19904" y="746108"/>
        <a:ext cx="4208342" cy="367937"/>
      </dsp:txXfrm>
    </dsp:sp>
    <dsp:sp modelId="{6B0B0808-1382-4F0B-9E6A-F4E626057E59}">
      <dsp:nvSpPr>
        <dsp:cNvPr id="0" name=""/>
        <dsp:cNvSpPr/>
      </dsp:nvSpPr>
      <dsp:spPr>
        <a:xfrm>
          <a:off x="0" y="1182909"/>
          <a:ext cx="4248150" cy="407745"/>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IV – DEPRECIAÇÕES E EXAUSTÃO</a:t>
          </a:r>
          <a:endParaRPr lang="pt-BR" sz="1700" kern="1200" dirty="0"/>
        </a:p>
      </dsp:txBody>
      <dsp:txXfrm>
        <a:off x="19904" y="1202813"/>
        <a:ext cx="4208342" cy="367937"/>
      </dsp:txXfrm>
    </dsp:sp>
    <dsp:sp modelId="{7CCD4BDD-1E35-45C2-A26D-6424C7BA7621}">
      <dsp:nvSpPr>
        <dsp:cNvPr id="0" name=""/>
        <dsp:cNvSpPr/>
      </dsp:nvSpPr>
      <dsp:spPr>
        <a:xfrm>
          <a:off x="0" y="1590654"/>
          <a:ext cx="4248150" cy="89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79"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smtClean="0"/>
            <a:t>1 – </a:t>
          </a:r>
          <a:r>
            <a:rPr lang="en-US" sz="1300" kern="1200" dirty="0" err="1" smtClean="0"/>
            <a:t>Depreciação</a:t>
          </a:r>
          <a:r>
            <a:rPr lang="en-US" sz="1300" kern="1200" dirty="0" smtClean="0"/>
            <a:t> de </a:t>
          </a:r>
          <a:r>
            <a:rPr lang="en-US" sz="1300" kern="1200" dirty="0" err="1" smtClean="0"/>
            <a:t>benfeitorias</a:t>
          </a:r>
          <a:r>
            <a:rPr lang="en-US" sz="1300" kern="1200" dirty="0" smtClean="0"/>
            <a:t> e </a:t>
          </a:r>
          <a:r>
            <a:rPr lang="en-US" sz="1300" kern="1200" dirty="0" err="1" smtClean="0"/>
            <a:t>instalações</a:t>
          </a:r>
          <a:endParaRPr lang="pt-BR" sz="1300" kern="1200" dirty="0"/>
        </a:p>
        <a:p>
          <a:pPr marL="114300" lvl="1" indent="-114300" algn="l" defTabSz="577850" rtl="0">
            <a:lnSpc>
              <a:spcPct val="90000"/>
            </a:lnSpc>
            <a:spcBef>
              <a:spcPct val="0"/>
            </a:spcBef>
            <a:spcAft>
              <a:spcPct val="20000"/>
            </a:spcAft>
            <a:buChar char="••"/>
          </a:pPr>
          <a:r>
            <a:rPr lang="en-US" sz="1300" kern="1200" dirty="0" smtClean="0"/>
            <a:t>2 – </a:t>
          </a:r>
          <a:r>
            <a:rPr lang="en-US" sz="1300" kern="1200" dirty="0" err="1" smtClean="0"/>
            <a:t>Depreciações</a:t>
          </a:r>
          <a:r>
            <a:rPr lang="en-US" sz="1300" kern="1200" dirty="0" smtClean="0"/>
            <a:t> de </a:t>
          </a:r>
          <a:r>
            <a:rPr lang="en-US" sz="1300" kern="1200" dirty="0" err="1" smtClean="0"/>
            <a:t>máquinas</a:t>
          </a:r>
          <a:endParaRPr lang="pt-BR" sz="1300" kern="1200" dirty="0"/>
        </a:p>
        <a:p>
          <a:pPr marL="114300" lvl="1" indent="-114300" algn="l" defTabSz="577850" rtl="0">
            <a:lnSpc>
              <a:spcPct val="90000"/>
            </a:lnSpc>
            <a:spcBef>
              <a:spcPct val="0"/>
            </a:spcBef>
            <a:spcAft>
              <a:spcPct val="20000"/>
            </a:spcAft>
            <a:buChar char="••"/>
          </a:pPr>
          <a:r>
            <a:rPr lang="en-US" sz="1300" kern="1200" dirty="0" smtClean="0"/>
            <a:t>3 – </a:t>
          </a:r>
          <a:r>
            <a:rPr lang="en-US" sz="1300" kern="1200" dirty="0" err="1" smtClean="0"/>
            <a:t>Depreciação</a:t>
          </a:r>
          <a:r>
            <a:rPr lang="en-US" sz="1300" kern="1200" dirty="0" smtClean="0"/>
            <a:t> de </a:t>
          </a:r>
          <a:r>
            <a:rPr lang="en-US" sz="1300" kern="1200" dirty="0" err="1" smtClean="0"/>
            <a:t>implementos</a:t>
          </a:r>
          <a:endParaRPr lang="pt-BR" sz="1300" kern="1200" dirty="0"/>
        </a:p>
        <a:p>
          <a:pPr marL="114300" lvl="1" indent="-114300" algn="l" defTabSz="577850" rtl="0">
            <a:lnSpc>
              <a:spcPct val="90000"/>
            </a:lnSpc>
            <a:spcBef>
              <a:spcPct val="0"/>
            </a:spcBef>
            <a:spcAft>
              <a:spcPct val="20000"/>
            </a:spcAft>
            <a:buChar char="••"/>
          </a:pPr>
          <a:r>
            <a:rPr lang="en-US" sz="1300" kern="1200" dirty="0" smtClean="0"/>
            <a:t>4 – </a:t>
          </a:r>
          <a:r>
            <a:rPr lang="en-US" sz="1300" kern="1200" dirty="0" err="1" smtClean="0"/>
            <a:t>Exaustão</a:t>
          </a:r>
          <a:r>
            <a:rPr lang="en-US" sz="1300" kern="1200" dirty="0" smtClean="0"/>
            <a:t> de </a:t>
          </a:r>
          <a:r>
            <a:rPr lang="en-US" sz="1300" kern="1200" dirty="0" err="1" smtClean="0"/>
            <a:t>cultivo</a:t>
          </a:r>
          <a:endParaRPr lang="pt-BR" sz="1300" kern="1200" dirty="0"/>
        </a:p>
      </dsp:txBody>
      <dsp:txXfrm>
        <a:off x="0" y="1590654"/>
        <a:ext cx="4248150" cy="897345"/>
      </dsp:txXfrm>
    </dsp:sp>
    <dsp:sp modelId="{05E98870-C803-41AE-8CBF-E0125DE46015}">
      <dsp:nvSpPr>
        <dsp:cNvPr id="0" name=""/>
        <dsp:cNvSpPr/>
      </dsp:nvSpPr>
      <dsp:spPr>
        <a:xfrm>
          <a:off x="0" y="2487999"/>
          <a:ext cx="4248150" cy="407745"/>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V – OUTROS CUSTOS FIXOS</a:t>
          </a:r>
          <a:endParaRPr lang="pt-BR" sz="1700" kern="1200" dirty="0"/>
        </a:p>
      </dsp:txBody>
      <dsp:txXfrm>
        <a:off x="19904" y="2507903"/>
        <a:ext cx="4208342" cy="367937"/>
      </dsp:txXfrm>
    </dsp:sp>
    <dsp:sp modelId="{E018D443-42F8-4422-9F62-3E0ECDC6F3D8}">
      <dsp:nvSpPr>
        <dsp:cNvPr id="0" name=""/>
        <dsp:cNvSpPr/>
      </dsp:nvSpPr>
      <dsp:spPr>
        <a:xfrm>
          <a:off x="0" y="2895744"/>
          <a:ext cx="424815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79"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smtClean="0"/>
            <a:t>1 – </a:t>
          </a:r>
          <a:r>
            <a:rPr lang="en-US" sz="1300" kern="1200" dirty="0" err="1" smtClean="0"/>
            <a:t>Mão</a:t>
          </a:r>
          <a:r>
            <a:rPr lang="en-US" sz="1300" kern="1200" dirty="0" smtClean="0"/>
            <a:t>-de-</a:t>
          </a:r>
          <a:r>
            <a:rPr lang="en-US" sz="1300" kern="1200" dirty="0" err="1" smtClean="0"/>
            <a:t>obra</a:t>
          </a:r>
          <a:r>
            <a:rPr lang="en-US" sz="1300" kern="1200" dirty="0" smtClean="0"/>
            <a:t> e </a:t>
          </a:r>
          <a:r>
            <a:rPr lang="en-US" sz="1300" kern="1200" dirty="0" err="1" smtClean="0"/>
            <a:t>encargos</a:t>
          </a:r>
          <a:endParaRPr lang="pt-BR" sz="1300" kern="1200" dirty="0"/>
        </a:p>
        <a:p>
          <a:pPr marL="114300" lvl="1" indent="-114300" algn="l" defTabSz="577850" rtl="0">
            <a:lnSpc>
              <a:spcPct val="90000"/>
            </a:lnSpc>
            <a:spcBef>
              <a:spcPct val="0"/>
            </a:spcBef>
            <a:spcAft>
              <a:spcPct val="20000"/>
            </a:spcAft>
            <a:buChar char="••"/>
          </a:pPr>
          <a:r>
            <a:rPr lang="en-US" sz="1300" kern="1200" dirty="0" smtClean="0"/>
            <a:t>2 – </a:t>
          </a:r>
          <a:r>
            <a:rPr lang="en-US" sz="1300" kern="1200" dirty="0" err="1" smtClean="0"/>
            <a:t>Seguro</a:t>
          </a:r>
          <a:r>
            <a:rPr lang="en-US" sz="1300" kern="1200" dirty="0" smtClean="0"/>
            <a:t> do capital </a:t>
          </a:r>
          <a:r>
            <a:rPr lang="en-US" sz="1300" kern="1200" dirty="0" err="1" smtClean="0"/>
            <a:t>fixo</a:t>
          </a:r>
          <a:endParaRPr lang="pt-BR" sz="1300" kern="1200" dirty="0"/>
        </a:p>
      </dsp:txBody>
      <dsp:txXfrm>
        <a:off x="0" y="2895744"/>
        <a:ext cx="4248150" cy="448672"/>
      </dsp:txXfrm>
    </dsp:sp>
    <dsp:sp modelId="{2D5A88C0-FF38-46E4-AB48-429B28652B67}">
      <dsp:nvSpPr>
        <dsp:cNvPr id="0" name=""/>
        <dsp:cNvSpPr/>
      </dsp:nvSpPr>
      <dsp:spPr>
        <a:xfrm>
          <a:off x="0" y="3344417"/>
          <a:ext cx="4248150" cy="40774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solidFill>
                <a:schemeClr val="accent2"/>
              </a:solidFill>
            </a:rPr>
            <a:t>C – CUSTO OPERACIONAL EFETIVO (A + B)</a:t>
          </a:r>
          <a:endParaRPr lang="pt-BR" sz="1700" kern="1200" dirty="0">
            <a:solidFill>
              <a:schemeClr val="accent2"/>
            </a:solidFill>
          </a:endParaRPr>
        </a:p>
      </dsp:txBody>
      <dsp:txXfrm>
        <a:off x="19904" y="3364321"/>
        <a:ext cx="4208342" cy="367937"/>
      </dsp:txXfrm>
    </dsp:sp>
    <dsp:sp modelId="{8FDD9848-6AFE-49B3-B819-57816D630EF2}">
      <dsp:nvSpPr>
        <dsp:cNvPr id="0" name=""/>
        <dsp:cNvSpPr/>
      </dsp:nvSpPr>
      <dsp:spPr>
        <a:xfrm>
          <a:off x="0" y="3801122"/>
          <a:ext cx="4248150" cy="407745"/>
        </a:xfrm>
        <a:prstGeom prst="round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VI – RENDA DE FATORES</a:t>
          </a:r>
          <a:endParaRPr lang="pt-BR" sz="1700" kern="1200"/>
        </a:p>
      </dsp:txBody>
      <dsp:txXfrm>
        <a:off x="19904" y="3821026"/>
        <a:ext cx="4208342" cy="367937"/>
      </dsp:txXfrm>
    </dsp:sp>
    <dsp:sp modelId="{CEA06430-9F0F-443C-8D78-13806E038CE4}">
      <dsp:nvSpPr>
        <dsp:cNvPr id="0" name=""/>
        <dsp:cNvSpPr/>
      </dsp:nvSpPr>
      <dsp:spPr>
        <a:xfrm>
          <a:off x="0" y="4208867"/>
          <a:ext cx="424815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79"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dirty="0" smtClean="0"/>
            <a:t>1 – </a:t>
          </a:r>
          <a:r>
            <a:rPr lang="en-US" sz="1300" kern="1200" dirty="0" err="1" smtClean="0"/>
            <a:t>Remuneração</a:t>
          </a:r>
          <a:r>
            <a:rPr lang="en-US" sz="1300" kern="1200" dirty="0" smtClean="0"/>
            <a:t> </a:t>
          </a:r>
          <a:r>
            <a:rPr lang="en-US" sz="1300" kern="1200" dirty="0" err="1" smtClean="0"/>
            <a:t>esperada</a:t>
          </a:r>
          <a:r>
            <a:rPr lang="en-US" sz="1300" kern="1200" dirty="0" smtClean="0"/>
            <a:t> </a:t>
          </a:r>
          <a:r>
            <a:rPr lang="en-US" sz="1300" kern="1200" dirty="0" err="1" smtClean="0"/>
            <a:t>sobre</a:t>
          </a:r>
          <a:r>
            <a:rPr lang="en-US" sz="1300" kern="1200" dirty="0" smtClean="0"/>
            <a:t> cap. </a:t>
          </a:r>
          <a:r>
            <a:rPr lang="en-US" sz="1300" kern="1200" dirty="0" err="1" smtClean="0"/>
            <a:t>fixo</a:t>
          </a:r>
          <a:endParaRPr lang="pt-BR" sz="1300" kern="1200" dirty="0"/>
        </a:p>
        <a:p>
          <a:pPr marL="114300" lvl="1" indent="-114300" algn="l" defTabSz="577850" rtl="0">
            <a:lnSpc>
              <a:spcPct val="90000"/>
            </a:lnSpc>
            <a:spcBef>
              <a:spcPct val="0"/>
            </a:spcBef>
            <a:spcAft>
              <a:spcPct val="20000"/>
            </a:spcAft>
            <a:buChar char="••"/>
          </a:pPr>
          <a:r>
            <a:rPr lang="en-US" sz="1300" kern="1200" dirty="0" smtClean="0"/>
            <a:t>2 – Terra</a:t>
          </a:r>
          <a:endParaRPr lang="pt-BR" sz="1300" kern="1200" dirty="0"/>
        </a:p>
      </dsp:txBody>
      <dsp:txXfrm>
        <a:off x="0" y="4208867"/>
        <a:ext cx="4248150" cy="448672"/>
      </dsp:txXfrm>
    </dsp:sp>
    <dsp:sp modelId="{2D79DD96-7E46-401F-B0BC-94EA51BE88A6}">
      <dsp:nvSpPr>
        <dsp:cNvPr id="0" name=""/>
        <dsp:cNvSpPr/>
      </dsp:nvSpPr>
      <dsp:spPr>
        <a:xfrm>
          <a:off x="0" y="4657540"/>
          <a:ext cx="4248150" cy="40774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kern="1200" dirty="0" smtClean="0">
              <a:solidFill>
                <a:schemeClr val="accent2"/>
              </a:solidFill>
            </a:rPr>
            <a:t>D – CUSTO TOTAL (C + VI)</a:t>
          </a:r>
          <a:endParaRPr lang="pt-BR" sz="1700" kern="1200" dirty="0">
            <a:solidFill>
              <a:schemeClr val="accent2"/>
            </a:solidFill>
          </a:endParaRPr>
        </a:p>
      </dsp:txBody>
      <dsp:txXfrm>
        <a:off x="19904" y="4677444"/>
        <a:ext cx="4208342" cy="36793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5A243-4F04-4BAD-817F-14F9728D6D58}">
      <dsp:nvSpPr>
        <dsp:cNvPr id="0" name=""/>
        <dsp:cNvSpPr/>
      </dsp:nvSpPr>
      <dsp:spPr>
        <a:xfrm>
          <a:off x="122768" y="541864"/>
          <a:ext cx="1970261" cy="197026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pt-BR" sz="1600" b="1" kern="1200" dirty="0" smtClean="0">
              <a:solidFill>
                <a:schemeClr val="bg1"/>
              </a:solidFill>
              <a:effectLst>
                <a:outerShdw blurRad="38100" dist="38100" dir="2700000" algn="tl">
                  <a:srgbClr val="000000">
                    <a:alpha val="43137"/>
                  </a:srgbClr>
                </a:outerShdw>
              </a:effectLst>
            </a:rPr>
            <a:t>CUSTO </a:t>
          </a:r>
          <a:r>
            <a:rPr lang="pt-BR" sz="1200" b="1" kern="1200" dirty="0" smtClean="0">
              <a:solidFill>
                <a:schemeClr val="bg1"/>
              </a:solidFill>
              <a:effectLst>
                <a:outerShdw blurRad="38100" dist="38100" dir="2700000" algn="tl">
                  <a:srgbClr val="000000">
                    <a:alpha val="43137"/>
                  </a:srgbClr>
                </a:outerShdw>
              </a:effectLst>
            </a:rPr>
            <a:t>OPERACIONAL</a:t>
          </a:r>
          <a:endParaRPr lang="pt-BR" sz="1200" b="1" kern="1200" dirty="0">
            <a:solidFill>
              <a:schemeClr val="bg1"/>
            </a:solidFill>
            <a:effectLst>
              <a:outerShdw blurRad="38100" dist="38100" dir="2700000" algn="tl">
                <a:srgbClr val="000000">
                  <a:alpha val="43137"/>
                </a:srgbClr>
              </a:outerShdw>
            </a:effectLst>
          </a:endParaRPr>
        </a:p>
      </dsp:txBody>
      <dsp:txXfrm>
        <a:off x="411306" y="830402"/>
        <a:ext cx="1393185" cy="1393185"/>
      </dsp:txXfrm>
    </dsp:sp>
    <dsp:sp modelId="{C5C43EA4-1F72-4BE6-9D05-5E8291063763}">
      <dsp:nvSpPr>
        <dsp:cNvPr id="0" name=""/>
        <dsp:cNvSpPr/>
      </dsp:nvSpPr>
      <dsp:spPr>
        <a:xfrm>
          <a:off x="2131732" y="952624"/>
          <a:ext cx="1142751" cy="1142751"/>
        </a:xfrm>
        <a:prstGeom prst="mathPlus">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t-BR" sz="1100" b="1" kern="1200">
            <a:solidFill>
              <a:srgbClr val="FF0000"/>
            </a:solidFill>
            <a:effectLst>
              <a:outerShdw blurRad="38100" dist="38100" dir="2700000" algn="tl">
                <a:srgbClr val="000000">
                  <a:alpha val="43137"/>
                </a:srgbClr>
              </a:outerShdw>
            </a:effectLst>
          </a:endParaRPr>
        </a:p>
      </dsp:txBody>
      <dsp:txXfrm>
        <a:off x="2283204" y="1389612"/>
        <a:ext cx="839807" cy="268775"/>
      </dsp:txXfrm>
    </dsp:sp>
    <dsp:sp modelId="{039B46A4-9C12-4782-B883-EC8276CA9023}">
      <dsp:nvSpPr>
        <dsp:cNvPr id="0" name=""/>
        <dsp:cNvSpPr/>
      </dsp:nvSpPr>
      <dsp:spPr>
        <a:xfrm>
          <a:off x="3434469" y="538869"/>
          <a:ext cx="1970261" cy="1970261"/>
        </a:xfrm>
        <a:prstGeom prst="ellipse">
          <a:avLst/>
        </a:prstGeom>
        <a:solidFill>
          <a:srgbClr val="9AED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pt-BR" sz="1600" b="1" kern="1200" dirty="0" smtClean="0">
              <a:solidFill>
                <a:schemeClr val="accent2"/>
              </a:solidFill>
              <a:effectLst>
                <a:outerShdw blurRad="38100" dist="38100" dir="2700000" algn="tl">
                  <a:srgbClr val="000000">
                    <a:alpha val="43137"/>
                  </a:srgbClr>
                </a:outerShdw>
              </a:effectLst>
            </a:rPr>
            <a:t>CARP</a:t>
          </a:r>
          <a:endParaRPr lang="pt-BR" sz="1600" b="1" kern="1200" dirty="0">
            <a:solidFill>
              <a:schemeClr val="accent2"/>
            </a:solidFill>
            <a:effectLst>
              <a:outerShdw blurRad="38100" dist="38100" dir="2700000" algn="tl">
                <a:srgbClr val="000000">
                  <a:alpha val="43137"/>
                </a:srgbClr>
              </a:outerShdw>
            </a:effectLst>
          </a:endParaRPr>
        </a:p>
      </dsp:txBody>
      <dsp:txXfrm>
        <a:off x="3723007" y="827407"/>
        <a:ext cx="1393185" cy="1393185"/>
      </dsp:txXfrm>
    </dsp:sp>
    <dsp:sp modelId="{5534C488-E08F-44FA-8E3F-0FD81D5B069B}">
      <dsp:nvSpPr>
        <dsp:cNvPr id="0" name=""/>
        <dsp:cNvSpPr/>
      </dsp:nvSpPr>
      <dsp:spPr>
        <a:xfrm>
          <a:off x="5564715" y="952624"/>
          <a:ext cx="1142751" cy="1142751"/>
        </a:xfrm>
        <a:prstGeom prst="mathEqual">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t-BR" sz="1100" b="1" kern="1200">
            <a:solidFill>
              <a:srgbClr val="FF0000"/>
            </a:solidFill>
            <a:effectLst>
              <a:outerShdw blurRad="38100" dist="38100" dir="2700000" algn="tl">
                <a:srgbClr val="000000">
                  <a:alpha val="43137"/>
                </a:srgbClr>
              </a:outerShdw>
            </a:effectLst>
          </a:endParaRPr>
        </a:p>
      </dsp:txBody>
      <dsp:txXfrm>
        <a:off x="5716187" y="1188031"/>
        <a:ext cx="839807" cy="671937"/>
      </dsp:txXfrm>
    </dsp:sp>
    <dsp:sp modelId="{D470359E-E22B-41FB-A99F-D13383D1F02D}">
      <dsp:nvSpPr>
        <dsp:cNvPr id="0" name=""/>
        <dsp:cNvSpPr/>
      </dsp:nvSpPr>
      <dsp:spPr>
        <a:xfrm>
          <a:off x="6867452" y="538869"/>
          <a:ext cx="1970261" cy="1970261"/>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pt-BR" sz="1600" b="1" kern="1200" dirty="0" smtClean="0">
              <a:solidFill>
                <a:schemeClr val="accent2"/>
              </a:solidFill>
              <a:effectLst>
                <a:outerShdw blurRad="38100" dist="38100" dir="2700000" algn="tl">
                  <a:srgbClr val="000000">
                    <a:alpha val="43137"/>
                  </a:srgbClr>
                </a:outerShdw>
              </a:effectLst>
            </a:rPr>
            <a:t>CUSTO TOTAL</a:t>
          </a:r>
          <a:endParaRPr lang="pt-BR" sz="1600" b="1" kern="1200" dirty="0">
            <a:solidFill>
              <a:schemeClr val="accent2"/>
            </a:solidFill>
            <a:effectLst>
              <a:outerShdw blurRad="38100" dist="38100" dir="2700000" algn="tl">
                <a:srgbClr val="000000">
                  <a:alpha val="43137"/>
                </a:srgbClr>
              </a:outerShdw>
            </a:effectLst>
          </a:endParaRPr>
        </a:p>
      </dsp:txBody>
      <dsp:txXfrm>
        <a:off x="7155990" y="827407"/>
        <a:ext cx="1393185" cy="139318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CF728-4E21-4369-81D3-8542D6938433}">
      <dsp:nvSpPr>
        <dsp:cNvPr id="0" name=""/>
        <dsp:cNvSpPr/>
      </dsp:nvSpPr>
      <dsp:spPr>
        <a:xfrm>
          <a:off x="0" y="0"/>
          <a:ext cx="4648200" cy="636480"/>
        </a:xfrm>
        <a:prstGeom prst="roundRect">
          <a:avLst/>
        </a:prstGeom>
        <a:solidFill>
          <a:srgbClr val="9AED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pt-BR" sz="1600" kern="1200" dirty="0" smtClean="0">
              <a:solidFill>
                <a:schemeClr val="accent2"/>
              </a:solidFill>
            </a:rPr>
            <a:t>CARP - Custo Anual de Reposição do Patrimônio</a:t>
          </a:r>
          <a:endParaRPr lang="pt-BR" sz="1600" kern="1200" dirty="0">
            <a:solidFill>
              <a:schemeClr val="accent2"/>
            </a:solidFill>
          </a:endParaRPr>
        </a:p>
      </dsp:txBody>
      <dsp:txXfrm>
        <a:off x="31070" y="31070"/>
        <a:ext cx="4586060" cy="574340"/>
      </dsp:txXfrm>
    </dsp:sp>
    <dsp:sp modelId="{C2F5003A-90CB-4311-8742-D15ABA852496}">
      <dsp:nvSpPr>
        <dsp:cNvPr id="0" name=""/>
        <dsp:cNvSpPr/>
      </dsp:nvSpPr>
      <dsp:spPr>
        <a:xfrm>
          <a:off x="0" y="646320"/>
          <a:ext cx="4648200"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80"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pt-BR" sz="1400" kern="1200" dirty="0" smtClean="0"/>
            <a:t>Depreciação</a:t>
          </a:r>
          <a:endParaRPr lang="pt-BR" sz="1400" kern="1200" dirty="0"/>
        </a:p>
        <a:p>
          <a:pPr marL="114300" lvl="1" indent="-114300" algn="l" defTabSz="622300" rtl="0">
            <a:lnSpc>
              <a:spcPct val="90000"/>
            </a:lnSpc>
            <a:spcBef>
              <a:spcPct val="0"/>
            </a:spcBef>
            <a:spcAft>
              <a:spcPct val="20000"/>
            </a:spcAft>
            <a:buChar char="••"/>
          </a:pPr>
          <a:r>
            <a:rPr lang="pt-BR" sz="1400" kern="1200" dirty="0" smtClean="0"/>
            <a:t>Custo de Oportunidade</a:t>
          </a:r>
          <a:endParaRPr lang="pt-BR" sz="1400" kern="1200" dirty="0"/>
        </a:p>
      </dsp:txBody>
      <dsp:txXfrm>
        <a:off x="0" y="646320"/>
        <a:ext cx="4648200" cy="563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163000" y="95866"/>
          <a:ext cx="707002" cy="275608"/>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endParaRPr lang="pt-BR" sz="2800" kern="1200" dirty="0"/>
        </a:p>
      </dsp:txBody>
      <dsp:txXfrm>
        <a:off x="-59462" y="136228"/>
        <a:ext cx="499926" cy="19488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A4482-AFD6-4BD2-947D-0D51FA9422CF}">
      <dsp:nvSpPr>
        <dsp:cNvPr id="0" name=""/>
        <dsp:cNvSpPr/>
      </dsp:nvSpPr>
      <dsp:spPr>
        <a:xfrm>
          <a:off x="990598" y="1447807"/>
          <a:ext cx="3686175" cy="128016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1606E-3C44-4412-8948-2F20EED976C3}">
      <dsp:nvSpPr>
        <dsp:cNvPr id="0" name=""/>
        <dsp:cNvSpPr/>
      </dsp:nvSpPr>
      <dsp:spPr>
        <a:xfrm>
          <a:off x="2500312" y="3891915"/>
          <a:ext cx="714375" cy="4572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FC7CB-78B8-4749-A0E9-E1623F73186E}">
      <dsp:nvSpPr>
        <dsp:cNvPr id="0" name=""/>
        <dsp:cNvSpPr/>
      </dsp:nvSpPr>
      <dsp:spPr>
        <a:xfrm>
          <a:off x="1159802" y="4336679"/>
          <a:ext cx="3429000" cy="857250"/>
        </a:xfrm>
        <a:prstGeom prst="rect">
          <a:avLst/>
        </a:prstGeom>
        <a:solidFill>
          <a:srgbClr val="FF0000"/>
        </a:solid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pt-BR" sz="1600" b="1" kern="1200" dirty="0" smtClean="0">
              <a:solidFill>
                <a:schemeClr val="bg1"/>
              </a:solidFill>
              <a:effectLst>
                <a:outerShdw blurRad="38100" dist="38100" dir="2700000" algn="tl">
                  <a:srgbClr val="000000">
                    <a:alpha val="43137"/>
                  </a:srgbClr>
                </a:outerShdw>
              </a:effectLst>
            </a:rPr>
            <a:t>CUSTO OPERACIONAL</a:t>
          </a:r>
          <a:endParaRPr lang="pt-BR" sz="1200" b="1" kern="1200" dirty="0">
            <a:solidFill>
              <a:schemeClr val="bg1"/>
            </a:solidFill>
            <a:effectLst>
              <a:outerShdw blurRad="38100" dist="38100" dir="2700000" algn="tl">
                <a:srgbClr val="000000">
                  <a:alpha val="43137"/>
                </a:srgbClr>
              </a:outerShdw>
            </a:effectLst>
          </a:endParaRPr>
        </a:p>
      </dsp:txBody>
      <dsp:txXfrm>
        <a:off x="1159802" y="4336679"/>
        <a:ext cx="3429000" cy="857250"/>
      </dsp:txXfrm>
    </dsp:sp>
    <dsp:sp modelId="{C1CBDF7D-2266-4C2A-A886-80435B7E84BD}">
      <dsp:nvSpPr>
        <dsp:cNvPr id="0" name=""/>
        <dsp:cNvSpPr/>
      </dsp:nvSpPr>
      <dsp:spPr>
        <a:xfrm>
          <a:off x="2348865" y="2136267"/>
          <a:ext cx="1285875" cy="128587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pt-BR" sz="1200" b="1" kern="1200" dirty="0" smtClean="0">
              <a:solidFill>
                <a:schemeClr val="bg1"/>
              </a:solidFill>
              <a:effectLst>
                <a:outerShdw blurRad="38100" dist="38100" dir="2700000" algn="tl">
                  <a:srgbClr val="000000">
                    <a:alpha val="43137"/>
                  </a:srgbClr>
                </a:outerShdw>
              </a:effectLst>
            </a:rPr>
            <a:t>COMERCIALIZAÇÃO</a:t>
          </a:r>
          <a:endParaRPr lang="pt-BR" sz="1200" b="1" kern="1200" dirty="0">
            <a:solidFill>
              <a:schemeClr val="bg1"/>
            </a:solidFill>
            <a:effectLst>
              <a:outerShdw blurRad="38100" dist="38100" dir="2700000" algn="tl">
                <a:srgbClr val="000000">
                  <a:alpha val="43137"/>
                </a:srgbClr>
              </a:outerShdw>
            </a:effectLst>
          </a:endParaRPr>
        </a:p>
      </dsp:txBody>
      <dsp:txXfrm>
        <a:off x="2537177" y="2324579"/>
        <a:ext cx="909251" cy="909251"/>
      </dsp:txXfrm>
    </dsp:sp>
    <dsp:sp modelId="{EA0E4713-83CF-4D6C-A9E2-29E0520DB250}">
      <dsp:nvSpPr>
        <dsp:cNvPr id="0" name=""/>
        <dsp:cNvSpPr/>
      </dsp:nvSpPr>
      <dsp:spPr>
        <a:xfrm>
          <a:off x="1428749" y="1171575"/>
          <a:ext cx="1285875" cy="128587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pt-BR" sz="1200" b="1" kern="1200" dirty="0" smtClean="0">
              <a:solidFill>
                <a:schemeClr val="bg1"/>
              </a:solidFill>
              <a:effectLst>
                <a:outerShdw blurRad="38100" dist="38100" dir="2700000" algn="tl">
                  <a:srgbClr val="000000">
                    <a:alpha val="43137"/>
                  </a:srgbClr>
                </a:outerShdw>
              </a:effectLst>
            </a:rPr>
            <a:t>INSUMOS</a:t>
          </a:r>
          <a:endParaRPr lang="pt-BR" sz="1200" b="1" kern="1200" dirty="0">
            <a:solidFill>
              <a:schemeClr val="bg1"/>
            </a:solidFill>
            <a:effectLst>
              <a:outerShdw blurRad="38100" dist="38100" dir="2700000" algn="tl">
                <a:srgbClr val="000000">
                  <a:alpha val="43137"/>
                </a:srgbClr>
              </a:outerShdw>
            </a:effectLst>
          </a:endParaRPr>
        </a:p>
      </dsp:txBody>
      <dsp:txXfrm>
        <a:off x="1617061" y="1359887"/>
        <a:ext cx="909251" cy="909251"/>
      </dsp:txXfrm>
    </dsp:sp>
    <dsp:sp modelId="{2D76A117-E8D3-441B-AB14-0B88B680B18A}">
      <dsp:nvSpPr>
        <dsp:cNvPr id="0" name=""/>
        <dsp:cNvSpPr/>
      </dsp:nvSpPr>
      <dsp:spPr>
        <a:xfrm>
          <a:off x="3049186" y="1076320"/>
          <a:ext cx="1522810" cy="128587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pt-BR" sz="1200" b="1" kern="1200" dirty="0" smtClean="0">
              <a:solidFill>
                <a:schemeClr val="bg1"/>
              </a:solidFill>
              <a:effectLst>
                <a:outerShdw blurRad="38100" dist="38100" dir="2700000" algn="tl">
                  <a:srgbClr val="000000">
                    <a:alpha val="43137"/>
                  </a:srgbClr>
                </a:outerShdw>
              </a:effectLst>
            </a:rPr>
            <a:t>MÃO DE OBRA</a:t>
          </a:r>
          <a:endParaRPr lang="pt-BR" sz="1200" b="1" kern="1200" dirty="0">
            <a:solidFill>
              <a:schemeClr val="bg1"/>
            </a:solidFill>
            <a:effectLst>
              <a:outerShdw blurRad="38100" dist="38100" dir="2700000" algn="tl">
                <a:srgbClr val="000000">
                  <a:alpha val="43137"/>
                </a:srgbClr>
              </a:outerShdw>
            </a:effectLst>
          </a:endParaRPr>
        </a:p>
      </dsp:txBody>
      <dsp:txXfrm>
        <a:off x="3272196" y="1264632"/>
        <a:ext cx="1076790" cy="909251"/>
      </dsp:txXfrm>
    </dsp:sp>
    <dsp:sp modelId="{7B0DDC53-3C66-4D14-ABEE-EC939E5F51B1}">
      <dsp:nvSpPr>
        <dsp:cNvPr id="0" name=""/>
        <dsp:cNvSpPr/>
      </dsp:nvSpPr>
      <dsp:spPr>
        <a:xfrm>
          <a:off x="408713" y="838184"/>
          <a:ext cx="4849086" cy="3200400"/>
        </a:xfrm>
        <a:prstGeom prst="funnel">
          <a:avLst/>
        </a:prstGeom>
        <a:solidFill>
          <a:schemeClr val="lt1">
            <a:alpha val="40000"/>
            <a:hueOff val="0"/>
            <a:satOff val="0"/>
            <a:lumOff val="0"/>
            <a:alphaOff val="0"/>
          </a:schemeClr>
        </a:solidFill>
        <a:ln w="9525" cap="flat" cmpd="sng" algn="ctr">
          <a:solidFill>
            <a:schemeClr val="tx1">
              <a:lumMod val="75000"/>
              <a:lumOff val="2500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137652" y="18335"/>
          <a:ext cx="580104" cy="226140"/>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endParaRPr lang="pt-BR" sz="2800" kern="1200" dirty="0"/>
        </a:p>
      </dsp:txBody>
      <dsp:txXfrm>
        <a:off x="-52698" y="51452"/>
        <a:ext cx="410196" cy="1599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1199638" y="141381"/>
          <a:ext cx="4473150" cy="1743753"/>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pt-BR" sz="2800" kern="1200" dirty="0" smtClean="0"/>
            <a:t>“Dá muito trabalho fazer custo de produção”</a:t>
          </a:r>
          <a:endParaRPr lang="pt-BR" sz="2800" kern="1200" dirty="0"/>
        </a:p>
      </dsp:txBody>
      <dsp:txXfrm>
        <a:off x="1854716" y="396748"/>
        <a:ext cx="3162994" cy="12330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59D28-08F8-4952-9D7F-FC576FBA3041}">
      <dsp:nvSpPr>
        <dsp:cNvPr id="0" name=""/>
        <dsp:cNvSpPr/>
      </dsp:nvSpPr>
      <dsp:spPr>
        <a:xfrm>
          <a:off x="0" y="286409"/>
          <a:ext cx="1755882" cy="475588"/>
        </a:xfrm>
        <a:prstGeom prst="ellipse">
          <a:avLst/>
        </a:prstGeom>
        <a:solidFill>
          <a:srgbClr val="9AED8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MITO 2</a:t>
          </a:r>
          <a:endParaRPr lang="pt-BR" sz="2000" b="1" kern="1200" dirty="0">
            <a:effectLst>
              <a:outerShdw blurRad="38100" dist="38100" dir="2700000" algn="tl">
                <a:srgbClr val="000000">
                  <a:alpha val="43137"/>
                </a:srgbClr>
              </a:outerShdw>
            </a:effectLst>
          </a:endParaRPr>
        </a:p>
      </dsp:txBody>
      <dsp:txXfrm>
        <a:off x="257143" y="356057"/>
        <a:ext cx="1241596" cy="336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1BE4C-CC91-40D6-AE20-ADD1F99A4501}">
      <dsp:nvSpPr>
        <dsp:cNvPr id="0" name=""/>
        <dsp:cNvSpPr/>
      </dsp:nvSpPr>
      <dsp:spPr>
        <a:xfrm>
          <a:off x="-163000" y="95866"/>
          <a:ext cx="707002" cy="275608"/>
        </a:xfrm>
        <a:prstGeom prst="ellipse">
          <a:avLst/>
        </a:prstGeom>
        <a:solidFill>
          <a:schemeClr val="accent1">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endParaRPr lang="pt-BR" sz="2800" kern="1200" dirty="0"/>
        </a:p>
      </dsp:txBody>
      <dsp:txXfrm>
        <a:off x="-59462" y="136228"/>
        <a:ext cx="499926" cy="194884"/>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1.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2.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3.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4.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5.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6.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7.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8.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9.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0.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1.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2.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3.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4.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5.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6.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7.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8.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9.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4.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7.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0.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3.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8.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Anéis Interconectados"/>
  <dgm:desc val="Use para mostrar ideias ou conceitos sobrepostos ou interconectados. As primeiras sete linhas do texto de Nível 1 correspondem a um círculo. O texto não utilizado não aparece, mas permanecerá disponível se você alternar os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2"/>
            <a:ext cx="3076363" cy="511731"/>
          </a:xfrm>
          <a:prstGeom prst="rect">
            <a:avLst/>
          </a:prstGeom>
        </p:spPr>
        <p:txBody>
          <a:bodyPr vert="horz" lIns="99036" tIns="49520" rIns="99036" bIns="49520" rtlCol="0"/>
          <a:lstStyle>
            <a:lvl1pPr algn="l">
              <a:defRPr sz="1300"/>
            </a:lvl1pPr>
          </a:lstStyle>
          <a:p>
            <a:endParaRPr lang="pt-BR"/>
          </a:p>
        </p:txBody>
      </p:sp>
      <p:sp>
        <p:nvSpPr>
          <p:cNvPr id="3" name="Espaço Reservado para Data 2"/>
          <p:cNvSpPr>
            <a:spLocks noGrp="1"/>
          </p:cNvSpPr>
          <p:nvPr>
            <p:ph type="dt" idx="1"/>
          </p:nvPr>
        </p:nvSpPr>
        <p:spPr>
          <a:xfrm>
            <a:off x="4021294" y="2"/>
            <a:ext cx="3076363" cy="511731"/>
          </a:xfrm>
          <a:prstGeom prst="rect">
            <a:avLst/>
          </a:prstGeom>
        </p:spPr>
        <p:txBody>
          <a:bodyPr vert="horz" lIns="99036" tIns="49520" rIns="99036" bIns="49520" rtlCol="0"/>
          <a:lstStyle>
            <a:lvl1pPr algn="r">
              <a:defRPr sz="1300"/>
            </a:lvl1pPr>
          </a:lstStyle>
          <a:p>
            <a:fld id="{01BADFF0-FE7E-4967-B32A-7A7285B543A4}" type="datetimeFigureOut">
              <a:rPr lang="pt-BR" smtClean="0"/>
              <a:t>26/05/2020</a:t>
            </a:fld>
            <a:endParaRPr lang="pt-BR"/>
          </a:p>
        </p:txBody>
      </p:sp>
      <p:sp>
        <p:nvSpPr>
          <p:cNvPr id="4" name="Espaço Reservado para Imagem de Sli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6" tIns="49520" rIns="99036" bIns="49520" rtlCol="0" anchor="ctr"/>
          <a:lstStyle/>
          <a:p>
            <a:endParaRPr lang="pt-BR"/>
          </a:p>
        </p:txBody>
      </p:sp>
      <p:sp>
        <p:nvSpPr>
          <p:cNvPr id="5" name="Espaço Reservado para Anotações 4"/>
          <p:cNvSpPr>
            <a:spLocks noGrp="1"/>
          </p:cNvSpPr>
          <p:nvPr>
            <p:ph type="body" sz="quarter" idx="3"/>
          </p:nvPr>
        </p:nvSpPr>
        <p:spPr>
          <a:xfrm>
            <a:off x="709930" y="4861441"/>
            <a:ext cx="5679440" cy="4605576"/>
          </a:xfrm>
          <a:prstGeom prst="rect">
            <a:avLst/>
          </a:prstGeom>
        </p:spPr>
        <p:txBody>
          <a:bodyPr vert="horz" lIns="99036" tIns="49520" rIns="99036" bIns="495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721106"/>
            <a:ext cx="3076363" cy="511731"/>
          </a:xfrm>
          <a:prstGeom prst="rect">
            <a:avLst/>
          </a:prstGeom>
        </p:spPr>
        <p:txBody>
          <a:bodyPr vert="horz" lIns="99036" tIns="49520" rIns="99036" bIns="49520"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1294" y="9721106"/>
            <a:ext cx="3076363" cy="511731"/>
          </a:xfrm>
          <a:prstGeom prst="rect">
            <a:avLst/>
          </a:prstGeom>
        </p:spPr>
        <p:txBody>
          <a:bodyPr vert="horz" lIns="99036" tIns="49520" rIns="99036" bIns="49520" rtlCol="0" anchor="b"/>
          <a:lstStyle>
            <a:lvl1pPr algn="r">
              <a:defRPr sz="1300"/>
            </a:lvl1pPr>
          </a:lstStyle>
          <a:p>
            <a:fld id="{A84577F0-1A4C-4EAA-8557-F1E407AB60FD}" type="slidenum">
              <a:rPr lang="pt-BR" smtClean="0"/>
              <a:t>‹nº›</a:t>
            </a:fld>
            <a:endParaRPr lang="pt-BR"/>
          </a:p>
        </p:txBody>
      </p:sp>
    </p:spTree>
    <p:extLst>
      <p:ext uri="{BB962C8B-B14F-4D97-AF65-F5344CB8AC3E}">
        <p14:creationId xmlns:p14="http://schemas.microsoft.com/office/powerpoint/2010/main" val="3123182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86DF730B-6532-4392-AAE6-C2257C978525}" type="slidenum">
              <a:rPr lang="pt-BR" smtClean="0"/>
              <a:pPr/>
              <a:t>4</a:t>
            </a:fld>
            <a:endParaRPr lang="pt-BR"/>
          </a:p>
        </p:txBody>
      </p:sp>
    </p:spTree>
    <p:extLst>
      <p:ext uri="{BB962C8B-B14F-4D97-AF65-F5344CB8AC3E}">
        <p14:creationId xmlns:p14="http://schemas.microsoft.com/office/powerpoint/2010/main" val="131121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2F9E43B-0B98-4765-BE3D-8CE72DF8D04F}" type="datetimeFigureOut">
              <a:rPr lang="pt-BR" smtClean="0"/>
              <a:t>26/05/2020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316399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2F9E43B-0B98-4765-BE3D-8CE72DF8D04F}" type="datetimeFigureOut">
              <a:rPr lang="pt-BR" smtClean="0"/>
              <a:t>26/05/2020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297339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2F9E43B-0B98-4765-BE3D-8CE72DF8D04F}" type="datetimeFigureOut">
              <a:rPr lang="pt-BR" smtClean="0"/>
              <a:t>26/05/2020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2841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2F9E43B-0B98-4765-BE3D-8CE72DF8D04F}" type="datetimeFigureOut">
              <a:rPr lang="pt-BR" smtClean="0"/>
              <a:t>26/05/2020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330122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F2F9E43B-0B98-4765-BE3D-8CE72DF8D04F}" type="datetimeFigureOut">
              <a:rPr lang="pt-BR" smtClean="0"/>
              <a:t>26/05/2020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345768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2F9E43B-0B98-4765-BE3D-8CE72DF8D04F}" type="datetimeFigureOut">
              <a:rPr lang="pt-BR" smtClean="0"/>
              <a:t>26/05/2020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318635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2F9E43B-0B98-4765-BE3D-8CE72DF8D04F}" type="datetimeFigureOut">
              <a:rPr lang="pt-BR" smtClean="0"/>
              <a:t>26/05/2020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293874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F2F9E43B-0B98-4765-BE3D-8CE72DF8D04F}" type="datetimeFigureOut">
              <a:rPr lang="pt-BR" smtClean="0"/>
              <a:t>26/05/2020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166970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2F9E43B-0B98-4765-BE3D-8CE72DF8D04F}" type="datetimeFigureOut">
              <a:rPr lang="pt-BR" smtClean="0"/>
              <a:t>26/05/2020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569439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2F9E43B-0B98-4765-BE3D-8CE72DF8D04F}" type="datetimeFigureOut">
              <a:rPr lang="pt-BR" smtClean="0"/>
              <a:t>26/05/2020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363718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2F9E43B-0B98-4765-BE3D-8CE72DF8D04F}" type="datetimeFigureOut">
              <a:rPr lang="pt-BR" smtClean="0"/>
              <a:t>26/05/2020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3425C0E-88A0-470B-84EB-8992A3D9ACF4}" type="slidenum">
              <a:rPr lang="pt-BR" smtClean="0"/>
              <a:t>‹nº›</a:t>
            </a:fld>
            <a:endParaRPr lang="pt-BR"/>
          </a:p>
        </p:txBody>
      </p:sp>
    </p:spTree>
    <p:extLst>
      <p:ext uri="{BB962C8B-B14F-4D97-AF65-F5344CB8AC3E}">
        <p14:creationId xmlns:p14="http://schemas.microsoft.com/office/powerpoint/2010/main" val="414859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9E43B-0B98-4765-BE3D-8CE72DF8D04F}" type="datetimeFigureOut">
              <a:rPr lang="pt-BR" smtClean="0"/>
              <a:t>26/05/2020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25C0E-88A0-470B-84EB-8992A3D9ACF4}" type="slidenum">
              <a:rPr lang="pt-BR" smtClean="0"/>
              <a:t>‹nº›</a:t>
            </a:fld>
            <a:endParaRPr lang="pt-BR"/>
          </a:p>
        </p:txBody>
      </p:sp>
    </p:spTree>
    <p:extLst>
      <p:ext uri="{BB962C8B-B14F-4D97-AF65-F5344CB8AC3E}">
        <p14:creationId xmlns:p14="http://schemas.microsoft.com/office/powerpoint/2010/main" val="1580874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17.png"/><Relationship Id="rId21" Type="http://schemas.openxmlformats.org/officeDocument/2006/relationships/diagramQuickStyle" Target="../diagrams/quickStyle6.xml"/><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image" Target="../media/image16.png"/><Relationship Id="rId16" Type="http://schemas.openxmlformats.org/officeDocument/2006/relationships/diagramQuickStyle" Target="../diagrams/quickStyle5.xml"/><Relationship Id="rId20" Type="http://schemas.openxmlformats.org/officeDocument/2006/relationships/diagramLayout" Target="../diagrams/layout6.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23" Type="http://schemas.microsoft.com/office/2007/relationships/diagramDrawing" Target="../diagrams/drawing6.xml"/><Relationship Id="rId10" Type="http://schemas.openxmlformats.org/officeDocument/2006/relationships/diagramLayout" Target="../diagrams/layout4.xml"/><Relationship Id="rId19" Type="http://schemas.openxmlformats.org/officeDocument/2006/relationships/diagramData" Target="../diagrams/data6.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 Id="rId22" Type="http://schemas.openxmlformats.org/officeDocument/2006/relationships/diagramColors" Target="../diagrams/colors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Data" Target="../diagrams/data9.xml"/><Relationship Id="rId18" Type="http://schemas.openxmlformats.org/officeDocument/2006/relationships/diagramData" Target="../diagrams/data10.xml"/><Relationship Id="rId3" Type="http://schemas.openxmlformats.org/officeDocument/2006/relationships/diagramLayout" Target="../diagrams/layout7.xml"/><Relationship Id="rId21" Type="http://schemas.openxmlformats.org/officeDocument/2006/relationships/diagramColors" Target="../diagrams/colors10.xml"/><Relationship Id="rId7" Type="http://schemas.openxmlformats.org/officeDocument/2006/relationships/diagramData" Target="../diagrams/data8.xml"/><Relationship Id="rId12" Type="http://schemas.openxmlformats.org/officeDocument/2006/relationships/image" Target="../media/image18.png"/><Relationship Id="rId17" Type="http://schemas.microsoft.com/office/2007/relationships/diagramDrawing" Target="../diagrams/drawing9.xml"/><Relationship Id="rId2" Type="http://schemas.openxmlformats.org/officeDocument/2006/relationships/diagramData" Target="../diagrams/data7.xml"/><Relationship Id="rId16" Type="http://schemas.openxmlformats.org/officeDocument/2006/relationships/diagramColors" Target="../diagrams/colors9.xml"/><Relationship Id="rId20" Type="http://schemas.openxmlformats.org/officeDocument/2006/relationships/diagramQuickStyle" Target="../diagrams/quickStyle10.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QuickStyle" Target="../diagrams/quickStyle9.xml"/><Relationship Id="rId10" Type="http://schemas.openxmlformats.org/officeDocument/2006/relationships/diagramColors" Target="../diagrams/colors8.xml"/><Relationship Id="rId19" Type="http://schemas.openxmlformats.org/officeDocument/2006/relationships/diagramLayout" Target="../diagrams/layout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Layout" Target="../diagrams/layout9.xml"/><Relationship Id="rId22" Type="http://schemas.microsoft.com/office/2007/relationships/diagramDrawing" Target="../diagrams/drawing10.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oleObject" Target="../embeddings/oleObject2.bin"/><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slideLayout" Target="../slideLayouts/slideLayout4.xml"/><Relationship Id="rId16" Type="http://schemas.openxmlformats.org/officeDocument/2006/relationships/diagramColors" Target="../diagrams/colors13.xml"/><Relationship Id="rId1" Type="http://schemas.openxmlformats.org/officeDocument/2006/relationships/vmlDrawing" Target="../drawings/vmlDrawing2.v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image" Target="../media/image19.png"/><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oleObject" Target="../embeddings/oleObject3.bin"/><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12" Type="http://schemas.openxmlformats.org/officeDocument/2006/relationships/image" Target="../media/image21.pn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s>
</file>

<file path=ppt/slides/_rels/slide21.xml.rels><?xml version="1.0" encoding="UTF-8" standalone="yes"?>
<Relationships xmlns="http://schemas.openxmlformats.org/package/2006/relationships"><Relationship Id="rId13" Type="http://schemas.openxmlformats.org/officeDocument/2006/relationships/diagramColors" Target="../diagrams/colors25.xml"/><Relationship Id="rId18" Type="http://schemas.openxmlformats.org/officeDocument/2006/relationships/diagramColors" Target="../diagrams/colors26.xml"/><Relationship Id="rId26" Type="http://schemas.microsoft.com/office/2007/relationships/diagramDrawing" Target="../diagrams/drawing27.xml"/><Relationship Id="rId39" Type="http://schemas.openxmlformats.org/officeDocument/2006/relationships/diagramQuickStyle" Target="../diagrams/quickStyle30.xml"/><Relationship Id="rId21" Type="http://schemas.openxmlformats.org/officeDocument/2006/relationships/image" Target="../media/image20.png"/><Relationship Id="rId34" Type="http://schemas.openxmlformats.org/officeDocument/2006/relationships/diagramQuickStyle" Target="../diagrams/quickStyle29.xml"/><Relationship Id="rId42" Type="http://schemas.openxmlformats.org/officeDocument/2006/relationships/diagramData" Target="../diagrams/data31.xml"/><Relationship Id="rId47" Type="http://schemas.openxmlformats.org/officeDocument/2006/relationships/diagramData" Target="../diagrams/data32.xml"/><Relationship Id="rId50" Type="http://schemas.openxmlformats.org/officeDocument/2006/relationships/diagramColors" Target="../diagrams/colors32.xml"/><Relationship Id="rId7" Type="http://schemas.openxmlformats.org/officeDocument/2006/relationships/diagramQuickStyle" Target="../diagrams/quickStyle24.xml"/><Relationship Id="rId2" Type="http://schemas.openxmlformats.org/officeDocument/2006/relationships/slideLayout" Target="../slideLayouts/slideLayout7.xml"/><Relationship Id="rId16" Type="http://schemas.openxmlformats.org/officeDocument/2006/relationships/diagramLayout" Target="../diagrams/layout26.xml"/><Relationship Id="rId29" Type="http://schemas.openxmlformats.org/officeDocument/2006/relationships/diagramQuickStyle" Target="../diagrams/quickStyle28.xml"/><Relationship Id="rId11" Type="http://schemas.openxmlformats.org/officeDocument/2006/relationships/diagramLayout" Target="../diagrams/layout25.xml"/><Relationship Id="rId24" Type="http://schemas.openxmlformats.org/officeDocument/2006/relationships/diagramQuickStyle" Target="../diagrams/quickStyle27.xml"/><Relationship Id="rId32" Type="http://schemas.openxmlformats.org/officeDocument/2006/relationships/diagramData" Target="../diagrams/data29.xml"/><Relationship Id="rId37" Type="http://schemas.openxmlformats.org/officeDocument/2006/relationships/diagramData" Target="../diagrams/data30.xml"/><Relationship Id="rId40" Type="http://schemas.openxmlformats.org/officeDocument/2006/relationships/diagramColors" Target="../diagrams/colors30.xml"/><Relationship Id="rId45" Type="http://schemas.openxmlformats.org/officeDocument/2006/relationships/diagramColors" Target="../diagrams/colors31.xml"/><Relationship Id="rId5" Type="http://schemas.openxmlformats.org/officeDocument/2006/relationships/diagramData" Target="../diagrams/data24.xml"/><Relationship Id="rId15" Type="http://schemas.openxmlformats.org/officeDocument/2006/relationships/diagramData" Target="../diagrams/data26.xml"/><Relationship Id="rId23" Type="http://schemas.openxmlformats.org/officeDocument/2006/relationships/diagramLayout" Target="../diagrams/layout27.xml"/><Relationship Id="rId28" Type="http://schemas.openxmlformats.org/officeDocument/2006/relationships/diagramLayout" Target="../diagrams/layout28.xml"/><Relationship Id="rId36" Type="http://schemas.microsoft.com/office/2007/relationships/diagramDrawing" Target="../diagrams/drawing29.xml"/><Relationship Id="rId49" Type="http://schemas.openxmlformats.org/officeDocument/2006/relationships/diagramQuickStyle" Target="../diagrams/quickStyle32.xml"/><Relationship Id="rId10" Type="http://schemas.openxmlformats.org/officeDocument/2006/relationships/diagramData" Target="../diagrams/data25.xml"/><Relationship Id="rId19" Type="http://schemas.microsoft.com/office/2007/relationships/diagramDrawing" Target="../diagrams/drawing26.xml"/><Relationship Id="rId31" Type="http://schemas.microsoft.com/office/2007/relationships/diagramDrawing" Target="../diagrams/drawing28.xml"/><Relationship Id="rId44" Type="http://schemas.openxmlformats.org/officeDocument/2006/relationships/diagramQuickStyle" Target="../diagrams/quickStyle31.xml"/><Relationship Id="rId4" Type="http://schemas.openxmlformats.org/officeDocument/2006/relationships/image" Target="../media/image26.png"/><Relationship Id="rId9" Type="http://schemas.microsoft.com/office/2007/relationships/diagramDrawing" Target="../diagrams/drawing24.xml"/><Relationship Id="rId14" Type="http://schemas.microsoft.com/office/2007/relationships/diagramDrawing" Target="../diagrams/drawing25.xml"/><Relationship Id="rId22" Type="http://schemas.openxmlformats.org/officeDocument/2006/relationships/diagramData" Target="../diagrams/data27.xml"/><Relationship Id="rId27" Type="http://schemas.openxmlformats.org/officeDocument/2006/relationships/diagramData" Target="../diagrams/data28.xml"/><Relationship Id="rId30" Type="http://schemas.openxmlformats.org/officeDocument/2006/relationships/diagramColors" Target="../diagrams/colors28.xml"/><Relationship Id="rId35" Type="http://schemas.openxmlformats.org/officeDocument/2006/relationships/diagramColors" Target="../diagrams/colors29.xml"/><Relationship Id="rId43" Type="http://schemas.openxmlformats.org/officeDocument/2006/relationships/diagramLayout" Target="../diagrams/layout31.xml"/><Relationship Id="rId48" Type="http://schemas.openxmlformats.org/officeDocument/2006/relationships/diagramLayout" Target="../diagrams/layout32.xml"/><Relationship Id="rId8" Type="http://schemas.openxmlformats.org/officeDocument/2006/relationships/diagramColors" Target="../diagrams/colors24.xml"/><Relationship Id="rId51" Type="http://schemas.microsoft.com/office/2007/relationships/diagramDrawing" Target="../diagrams/drawing32.xml"/><Relationship Id="rId3" Type="http://schemas.openxmlformats.org/officeDocument/2006/relationships/image" Target="../media/image25.png"/><Relationship Id="rId12" Type="http://schemas.openxmlformats.org/officeDocument/2006/relationships/diagramQuickStyle" Target="../diagrams/quickStyle25.xml"/><Relationship Id="rId17" Type="http://schemas.openxmlformats.org/officeDocument/2006/relationships/diagramQuickStyle" Target="../diagrams/quickStyle26.xml"/><Relationship Id="rId25" Type="http://schemas.openxmlformats.org/officeDocument/2006/relationships/diagramColors" Target="../diagrams/colors27.xml"/><Relationship Id="rId33" Type="http://schemas.openxmlformats.org/officeDocument/2006/relationships/diagramLayout" Target="../diagrams/layout29.xml"/><Relationship Id="rId38" Type="http://schemas.openxmlformats.org/officeDocument/2006/relationships/diagramLayout" Target="../diagrams/layout30.xml"/><Relationship Id="rId46" Type="http://schemas.microsoft.com/office/2007/relationships/diagramDrawing" Target="../diagrams/drawing31.xml"/><Relationship Id="rId20" Type="http://schemas.openxmlformats.org/officeDocument/2006/relationships/oleObject" Target="../embeddings/oleObject4.bin"/><Relationship Id="rId41" Type="http://schemas.microsoft.com/office/2007/relationships/diagramDrawing" Target="../diagrams/drawing30.xml"/><Relationship Id="rId1" Type="http://schemas.openxmlformats.org/officeDocument/2006/relationships/vmlDrawing" Target="../drawings/vmlDrawing4.vml"/><Relationship Id="rId6" Type="http://schemas.openxmlformats.org/officeDocument/2006/relationships/diagramLayout" Target="../diagrams/layout24.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4.xml"/><Relationship Id="rId13" Type="http://schemas.openxmlformats.org/officeDocument/2006/relationships/diagramData" Target="../diagrams/data35.xml"/><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17" Type="http://schemas.microsoft.com/office/2007/relationships/diagramDrawing" Target="../diagrams/drawing35.xml"/><Relationship Id="rId2" Type="http://schemas.openxmlformats.org/officeDocument/2006/relationships/image" Target="../media/image26.png"/><Relationship Id="rId16" Type="http://schemas.openxmlformats.org/officeDocument/2006/relationships/diagramColors" Target="../diagrams/colors35.xml"/><Relationship Id="rId1" Type="http://schemas.openxmlformats.org/officeDocument/2006/relationships/slideLayout" Target="../slideLayouts/slideLayout2.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5" Type="http://schemas.openxmlformats.org/officeDocument/2006/relationships/diagramQuickStyle" Target="../diagrams/quickStyle35.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 Id="rId14" Type="http://schemas.openxmlformats.org/officeDocument/2006/relationships/diagramLayout" Target="../diagrams/layout35.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diagramColors" Target="../diagrams/colors37.xml"/><Relationship Id="rId18" Type="http://schemas.openxmlformats.org/officeDocument/2006/relationships/diagramColors" Target="../diagrams/colors38.xml"/><Relationship Id="rId3" Type="http://schemas.openxmlformats.org/officeDocument/2006/relationships/diagramData" Target="../diagrams/data36.xml"/><Relationship Id="rId7" Type="http://schemas.microsoft.com/office/2007/relationships/diagramDrawing" Target="../diagrams/drawing36.xml"/><Relationship Id="rId12" Type="http://schemas.openxmlformats.org/officeDocument/2006/relationships/diagramQuickStyle" Target="../diagrams/quickStyle37.xml"/><Relationship Id="rId17" Type="http://schemas.openxmlformats.org/officeDocument/2006/relationships/diagramQuickStyle" Target="../diagrams/quickStyle38.xml"/><Relationship Id="rId2" Type="http://schemas.openxmlformats.org/officeDocument/2006/relationships/slideLayout" Target="../slideLayouts/slideLayout2.xml"/><Relationship Id="rId16" Type="http://schemas.openxmlformats.org/officeDocument/2006/relationships/diagramLayout" Target="../diagrams/layout38.xml"/><Relationship Id="rId1" Type="http://schemas.openxmlformats.org/officeDocument/2006/relationships/vmlDrawing" Target="../drawings/vmlDrawing5.vml"/><Relationship Id="rId6" Type="http://schemas.openxmlformats.org/officeDocument/2006/relationships/diagramColors" Target="../diagrams/colors36.xml"/><Relationship Id="rId11" Type="http://schemas.openxmlformats.org/officeDocument/2006/relationships/diagramLayout" Target="../diagrams/layout37.xml"/><Relationship Id="rId5" Type="http://schemas.openxmlformats.org/officeDocument/2006/relationships/diagramQuickStyle" Target="../diagrams/quickStyle36.xml"/><Relationship Id="rId15" Type="http://schemas.openxmlformats.org/officeDocument/2006/relationships/diagramData" Target="../diagrams/data38.xml"/><Relationship Id="rId10" Type="http://schemas.openxmlformats.org/officeDocument/2006/relationships/diagramData" Target="../diagrams/data37.xml"/><Relationship Id="rId19" Type="http://schemas.microsoft.com/office/2007/relationships/diagramDrawing" Target="../diagrams/drawing38.xml"/><Relationship Id="rId4" Type="http://schemas.openxmlformats.org/officeDocument/2006/relationships/diagramLayout" Target="../diagrams/layout36.xml"/><Relationship Id="rId9" Type="http://schemas.openxmlformats.org/officeDocument/2006/relationships/image" Target="../media/image20.png"/><Relationship Id="rId14" Type="http://schemas.microsoft.com/office/2007/relationships/diagramDrawing" Target="../diagrams/drawing37.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diagramData" Target="../diagrams/data41.xml"/><Relationship Id="rId18" Type="http://schemas.openxmlformats.org/officeDocument/2006/relationships/image" Target="../media/image21.png"/><Relationship Id="rId26" Type="http://schemas.openxmlformats.org/officeDocument/2006/relationships/diagramQuickStyle" Target="../diagrams/quickStyle43.xml"/><Relationship Id="rId3" Type="http://schemas.openxmlformats.org/officeDocument/2006/relationships/diagramData" Target="../diagrams/data39.xml"/><Relationship Id="rId21" Type="http://schemas.openxmlformats.org/officeDocument/2006/relationships/diagramQuickStyle" Target="../diagrams/quickStyle42.xml"/><Relationship Id="rId7" Type="http://schemas.microsoft.com/office/2007/relationships/diagramDrawing" Target="../diagrams/drawing39.xml"/><Relationship Id="rId12" Type="http://schemas.microsoft.com/office/2007/relationships/diagramDrawing" Target="../diagrams/drawing40.xml"/><Relationship Id="rId17" Type="http://schemas.microsoft.com/office/2007/relationships/diagramDrawing" Target="../diagrams/drawing41.xml"/><Relationship Id="rId25" Type="http://schemas.openxmlformats.org/officeDocument/2006/relationships/diagramLayout" Target="../diagrams/layout43.xml"/><Relationship Id="rId2" Type="http://schemas.openxmlformats.org/officeDocument/2006/relationships/image" Target="../media/image25.png"/><Relationship Id="rId16" Type="http://schemas.openxmlformats.org/officeDocument/2006/relationships/diagramColors" Target="../diagrams/colors41.xml"/><Relationship Id="rId20" Type="http://schemas.openxmlformats.org/officeDocument/2006/relationships/diagramLayout" Target="../diagrams/layout42.xml"/><Relationship Id="rId1" Type="http://schemas.openxmlformats.org/officeDocument/2006/relationships/slideLayout" Target="../slideLayouts/slideLayout2.xml"/><Relationship Id="rId6" Type="http://schemas.openxmlformats.org/officeDocument/2006/relationships/diagramColors" Target="../diagrams/colors39.xml"/><Relationship Id="rId11" Type="http://schemas.openxmlformats.org/officeDocument/2006/relationships/diagramColors" Target="../diagrams/colors40.xml"/><Relationship Id="rId24" Type="http://schemas.openxmlformats.org/officeDocument/2006/relationships/diagramData" Target="../diagrams/data43.xml"/><Relationship Id="rId5" Type="http://schemas.openxmlformats.org/officeDocument/2006/relationships/diagramQuickStyle" Target="../diagrams/quickStyle39.xml"/><Relationship Id="rId15" Type="http://schemas.openxmlformats.org/officeDocument/2006/relationships/diagramQuickStyle" Target="../diagrams/quickStyle41.xml"/><Relationship Id="rId23" Type="http://schemas.microsoft.com/office/2007/relationships/diagramDrawing" Target="../diagrams/drawing42.xml"/><Relationship Id="rId28" Type="http://schemas.microsoft.com/office/2007/relationships/diagramDrawing" Target="../diagrams/drawing43.xml"/><Relationship Id="rId10" Type="http://schemas.openxmlformats.org/officeDocument/2006/relationships/diagramQuickStyle" Target="../diagrams/quickStyle40.xml"/><Relationship Id="rId19" Type="http://schemas.openxmlformats.org/officeDocument/2006/relationships/diagramData" Target="../diagrams/data42.xml"/><Relationship Id="rId4" Type="http://schemas.openxmlformats.org/officeDocument/2006/relationships/diagramLayout" Target="../diagrams/layout39.xml"/><Relationship Id="rId9" Type="http://schemas.openxmlformats.org/officeDocument/2006/relationships/diagramLayout" Target="../diagrams/layout40.xml"/><Relationship Id="rId14" Type="http://schemas.openxmlformats.org/officeDocument/2006/relationships/diagramLayout" Target="../diagrams/layout41.xml"/><Relationship Id="rId22" Type="http://schemas.openxmlformats.org/officeDocument/2006/relationships/diagramColors" Target="../diagrams/colors42.xml"/><Relationship Id="rId27" Type="http://schemas.openxmlformats.org/officeDocument/2006/relationships/diagramColors" Target="../diagrams/colors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2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7.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47.xml"/><Relationship Id="rId3" Type="http://schemas.openxmlformats.org/officeDocument/2006/relationships/diagramLayout" Target="../diagrams/layout46.xml"/><Relationship Id="rId7" Type="http://schemas.openxmlformats.org/officeDocument/2006/relationships/diagramData" Target="../diagrams/data47.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11" Type="http://schemas.microsoft.com/office/2007/relationships/diagramDrawing" Target="../diagrams/drawing47.xml"/><Relationship Id="rId5" Type="http://schemas.openxmlformats.org/officeDocument/2006/relationships/diagramColors" Target="../diagrams/colors46.xml"/><Relationship Id="rId10" Type="http://schemas.openxmlformats.org/officeDocument/2006/relationships/diagramColors" Target="../diagrams/colors47.xml"/><Relationship Id="rId4" Type="http://schemas.openxmlformats.org/officeDocument/2006/relationships/diagramQuickStyle" Target="../diagrams/quickStyle46.xml"/><Relationship Id="rId9" Type="http://schemas.openxmlformats.org/officeDocument/2006/relationships/diagramQuickStyle" Target="../diagrams/quickStyle47.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12" Type="http://schemas.openxmlformats.org/officeDocument/2006/relationships/image" Target="../media/image28.png"/><Relationship Id="rId2" Type="http://schemas.openxmlformats.org/officeDocument/2006/relationships/diagramData" Target="../diagrams/data48.xml"/><Relationship Id="rId1" Type="http://schemas.openxmlformats.org/officeDocument/2006/relationships/slideLayout" Target="../slideLayouts/slideLayout7.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0.xml"/><Relationship Id="rId7" Type="http://schemas.openxmlformats.org/officeDocument/2006/relationships/image" Target="../media/image28.png"/><Relationship Id="rId2" Type="http://schemas.openxmlformats.org/officeDocument/2006/relationships/diagramData" Target="../diagrams/data50.xml"/><Relationship Id="rId1" Type="http://schemas.openxmlformats.org/officeDocument/2006/relationships/slideLayout" Target="../slideLayouts/slideLayout7.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1.gif"/><Relationship Id="rId5" Type="http://schemas.openxmlformats.org/officeDocument/2006/relationships/image" Target="../media/image2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hfbrasil.org.br/br/revista/acessar/completo/boas-praticas-de-gestao-na-fruticultura.aspx"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85799" y="2505730"/>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6600" dirty="0" smtClean="0">
                <a:effectLst>
                  <a:outerShdw blurRad="38100" dist="38100" dir="2700000" algn="tl">
                    <a:srgbClr val="000000">
                      <a:alpha val="43137"/>
                    </a:srgbClr>
                  </a:outerShdw>
                </a:effectLst>
              </a:rPr>
              <a:t>Gestão das Propriedades Rurais</a:t>
            </a:r>
            <a:endParaRPr lang="pt-BR" sz="6600" dirty="0">
              <a:effectLst>
                <a:outerShdw blurRad="38100" dist="38100" dir="2700000" algn="tl">
                  <a:srgbClr val="000000">
                    <a:alpha val="43137"/>
                  </a:srgbClr>
                </a:outerShdw>
              </a:effectLst>
            </a:endParaRPr>
          </a:p>
        </p:txBody>
      </p:sp>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00" y="215106"/>
            <a:ext cx="639762" cy="941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2555"/>
            <a:ext cx="1258888" cy="9604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2094302" y="131804"/>
            <a:ext cx="495539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solidFill>
                <a:effectLst/>
                <a:latin typeface="+mj-lt"/>
                <a:ea typeface="Calibri" pitchFamily="34" charset="0"/>
                <a:cs typeface="Times New Roman" pitchFamily="18" charset="0"/>
              </a:rPr>
              <a:t>Universidade de São Paulo</a:t>
            </a:r>
            <a:endParaRPr kumimoji="0" lang="pt-BR" sz="9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solidFill>
                <a:effectLst/>
                <a:latin typeface="+mj-lt"/>
                <a:ea typeface="Calibri" pitchFamily="34" charset="0"/>
                <a:cs typeface="Times New Roman" pitchFamily="18" charset="0"/>
              </a:rPr>
              <a:t>Escola Superior de Agricultura “Luiz de Queiroz”</a:t>
            </a:r>
            <a:endParaRPr kumimoji="0" lang="pt-BR" sz="9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solidFill>
                <a:effectLst/>
                <a:latin typeface="+mj-lt"/>
                <a:ea typeface="Calibri" pitchFamily="34" charset="0"/>
                <a:cs typeface="Times New Roman" pitchFamily="18" charset="0"/>
              </a:rPr>
              <a:t>Departamento de Economia, Administração e Sociologia</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kern="1200" dirty="0" smtClean="0">
                <a:solidFill>
                  <a:schemeClr val="tx1"/>
                </a:solidFill>
                <a:effectLst/>
                <a:latin typeface="+mn-lt"/>
                <a:ea typeface="+mn-ea"/>
                <a:cs typeface="+mn-cs"/>
              </a:rPr>
              <a:t>LES 452 / LES 667</a:t>
            </a:r>
            <a:endParaRPr kumimoji="0" lang="pt-BR" sz="9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5193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23528" y="188640"/>
            <a:ext cx="4104456" cy="6463615"/>
          </a:xfrm>
          <a:prstGeom prst="rect">
            <a:avLst/>
          </a:prstGeom>
        </p:spPr>
      </p:pic>
      <p:pic>
        <p:nvPicPr>
          <p:cNvPr id="5" name="Imagem 4"/>
          <p:cNvPicPr>
            <a:picLocks noChangeAspect="1"/>
          </p:cNvPicPr>
          <p:nvPr/>
        </p:nvPicPr>
        <p:blipFill>
          <a:blip r:embed="rId3">
            <a:clrChange>
              <a:clrFrom>
                <a:srgbClr val="FFFFFF"/>
              </a:clrFrom>
              <a:clrTo>
                <a:srgbClr val="FFFFFF">
                  <a:alpha val="0"/>
                </a:srgbClr>
              </a:clrTo>
            </a:clrChange>
          </a:blip>
          <a:stretch>
            <a:fillRect/>
          </a:stretch>
        </p:blipFill>
        <p:spPr>
          <a:xfrm>
            <a:off x="4067944" y="939260"/>
            <a:ext cx="5647117" cy="4962373"/>
          </a:xfrm>
          <a:prstGeom prst="rect">
            <a:avLst/>
          </a:prstGeom>
        </p:spPr>
      </p:pic>
    </p:spTree>
    <p:extLst>
      <p:ext uri="{BB962C8B-B14F-4D97-AF65-F5344CB8AC3E}">
        <p14:creationId xmlns:p14="http://schemas.microsoft.com/office/powerpoint/2010/main" val="4059374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dirty="0" smtClean="0"/>
              <a:t>MEDIÇÃO DA GESTÃO RURAL</a:t>
            </a:r>
          </a:p>
          <a:p>
            <a:r>
              <a:rPr lang="pt-BR" dirty="0" smtClean="0"/>
              <a:t>Custo de Produção Agropecuária</a:t>
            </a:r>
            <a:endParaRPr lang="pt-BR" dirty="0"/>
          </a:p>
        </p:txBody>
      </p:sp>
      <p:sp>
        <p:nvSpPr>
          <p:cNvPr id="5" name="Subtítulo 2"/>
          <p:cNvSpPr txBox="1">
            <a:spLocks/>
          </p:cNvSpPr>
          <p:nvPr/>
        </p:nvSpPr>
        <p:spPr>
          <a:xfrm>
            <a:off x="1371600" y="38862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t-BR" i="1" dirty="0" smtClean="0"/>
              <a:t>Análise Econômica sob a ótica da sustentabilidade</a:t>
            </a:r>
          </a:p>
          <a:p>
            <a:r>
              <a:rPr lang="pt-BR" b="1" dirty="0" smtClean="0">
                <a:solidFill>
                  <a:schemeClr val="tx1"/>
                </a:solidFill>
              </a:rPr>
              <a:t>Margarete Boteon</a:t>
            </a:r>
            <a:endParaRPr lang="pt-BR" b="1" dirty="0">
              <a:solidFill>
                <a:schemeClr val="tx1"/>
              </a:solidFill>
            </a:endParaRPr>
          </a:p>
        </p:txBody>
      </p:sp>
      <p:sp>
        <p:nvSpPr>
          <p:cNvPr id="6" name="Espaço Reservado para Data 3"/>
          <p:cNvSpPr>
            <a:spLocks noGrp="1"/>
          </p:cNvSpPr>
          <p:nvPr>
            <p:ph type="dt" sz="half" idx="10"/>
          </p:nvPr>
        </p:nvSpPr>
        <p:spPr>
          <a:xfrm>
            <a:off x="457200" y="6356350"/>
            <a:ext cx="2133600" cy="365125"/>
          </a:xfrm>
          <a:prstGeom prst="rect">
            <a:avLst/>
          </a:prstGeom>
        </p:spPr>
        <p:txBody>
          <a:bodyPr/>
          <a:lstStyle/>
          <a:p>
            <a:fld id="{1A5E559B-C2D3-43C9-8B61-F126CA90A90E}" type="datetimeFigureOut">
              <a:rPr lang="pt-BR" smtClean="0"/>
              <a:t>26/05/2020</a:t>
            </a:fld>
            <a:endParaRPr lang="pt-BR" dirty="0"/>
          </a:p>
        </p:txBody>
      </p:sp>
      <p:sp>
        <p:nvSpPr>
          <p:cNvPr id="7" name="Espaço Reservado para Rodapé 4"/>
          <p:cNvSpPr>
            <a:spLocks noGrp="1"/>
          </p:cNvSpPr>
          <p:nvPr>
            <p:ph type="ftr" sz="quarter" idx="11"/>
          </p:nvPr>
        </p:nvSpPr>
        <p:spPr>
          <a:xfrm>
            <a:off x="323528" y="6309320"/>
            <a:ext cx="6120680" cy="365125"/>
          </a:xfrm>
        </p:spPr>
        <p:txBody>
          <a:bodyPr/>
          <a:lstStyle/>
          <a:p>
            <a:endParaRPr lang="pt-BR" dirty="0"/>
          </a:p>
        </p:txBody>
      </p:sp>
      <p:sp>
        <p:nvSpPr>
          <p:cNvPr id="8" name="Espaço Reservado para Número de Slide 5"/>
          <p:cNvSpPr>
            <a:spLocks noGrp="1"/>
          </p:cNvSpPr>
          <p:nvPr>
            <p:ph type="sldNum" sz="quarter" idx="12"/>
          </p:nvPr>
        </p:nvSpPr>
        <p:spPr>
          <a:xfrm>
            <a:off x="6553200" y="6356350"/>
            <a:ext cx="2133600" cy="365125"/>
          </a:xfrm>
        </p:spPr>
        <p:txBody>
          <a:bodyPr/>
          <a:lstStyle/>
          <a:p>
            <a:fld id="{C9BCD3E7-2118-42D5-A2EE-796DB5D5E628}" type="slidenum">
              <a:rPr lang="pt-BR" smtClean="0"/>
              <a:t>11</a:t>
            </a:fld>
            <a:endParaRPr lang="pt-BR" dirty="0"/>
          </a:p>
        </p:txBody>
      </p:sp>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00" y="215106"/>
            <a:ext cx="639762" cy="941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2555"/>
            <a:ext cx="1258888" cy="9604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2094302" y="131804"/>
            <a:ext cx="495539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solidFill>
                <a:effectLst/>
                <a:latin typeface="+mj-lt"/>
                <a:ea typeface="Calibri" pitchFamily="34" charset="0"/>
                <a:cs typeface="Times New Roman" pitchFamily="18" charset="0"/>
              </a:rPr>
              <a:t>Universidade de São Paulo</a:t>
            </a:r>
            <a:endParaRPr kumimoji="0" lang="pt-BR" sz="9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solidFill>
                <a:effectLst/>
                <a:latin typeface="+mj-lt"/>
                <a:ea typeface="Calibri" pitchFamily="34" charset="0"/>
                <a:cs typeface="Times New Roman" pitchFamily="18" charset="0"/>
              </a:rPr>
              <a:t>Escola Superior de Agricultura “Luiz de Queiroz”</a:t>
            </a:r>
            <a:endParaRPr kumimoji="0" lang="pt-BR" sz="9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solidFill>
                <a:effectLst/>
                <a:latin typeface="+mj-lt"/>
                <a:ea typeface="Calibri" pitchFamily="34" charset="0"/>
                <a:cs typeface="Times New Roman" pitchFamily="18" charset="0"/>
              </a:rPr>
              <a:t>Departamento de Economia, Administração e Sociologia</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kern="1200" dirty="0" smtClean="0">
                <a:solidFill>
                  <a:schemeClr val="tx1"/>
                </a:solidFill>
                <a:effectLst/>
                <a:latin typeface="+mn-lt"/>
                <a:ea typeface="+mn-ea"/>
                <a:cs typeface="+mn-cs"/>
              </a:rPr>
              <a:t>LES </a:t>
            </a:r>
            <a:r>
              <a:rPr lang="en-US" b="1" dirty="0" smtClean="0"/>
              <a:t>667 / LES 452</a:t>
            </a:r>
            <a:endParaRPr kumimoji="0" lang="pt-BR" sz="9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73385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p:cNvPicPr>
            <a:picLocks noChangeAspect="1" noChangeArrowheads="1"/>
          </p:cNvPicPr>
          <p:nvPr/>
        </p:nvPicPr>
        <p:blipFill>
          <a:blip r:embed="rId2" cstate="print"/>
          <a:srcRect/>
          <a:stretch>
            <a:fillRect/>
          </a:stretch>
        </p:blipFill>
        <p:spPr bwMode="auto">
          <a:xfrm>
            <a:off x="152400" y="1856026"/>
            <a:ext cx="8991600" cy="4697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accent3"/>
          </a:lnRef>
          <a:fillRef idx="1001">
            <a:schemeClr val="lt1"/>
          </a:fillRef>
          <a:effectRef idx="0">
            <a:schemeClr val="accent3"/>
          </a:effectRef>
          <a:fontRef idx="minor">
            <a:schemeClr val="dk1"/>
          </a:fontRef>
        </p:style>
      </p:pic>
      <p:pic>
        <p:nvPicPr>
          <p:cNvPr id="12292" name="Picture 7"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393700"/>
            <a:ext cx="8081962" cy="19494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3"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3" name="Diagrama 2"/>
          <p:cNvGraphicFramePr/>
          <p:nvPr>
            <p:extLst>
              <p:ext uri="{D42A27DB-BD31-4B8C-83A1-F6EECF244321}">
                <p14:modId xmlns:p14="http://schemas.microsoft.com/office/powerpoint/2010/main" val="625654301"/>
              </p:ext>
            </p:extLst>
          </p:nvPr>
        </p:nvGraphicFramePr>
        <p:xfrm>
          <a:off x="3505200" y="1524000"/>
          <a:ext cx="5638800"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6"/>
          <p:cNvSpPr txBox="1">
            <a:spLocks noChangeArrowheads="1"/>
          </p:cNvSpPr>
          <p:nvPr/>
        </p:nvSpPr>
        <p:spPr>
          <a:xfrm>
            <a:off x="838200" y="381000"/>
            <a:ext cx="7772400"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4000" dirty="0" smtClean="0"/>
              <a:t>DESVENDANDO OS </a:t>
            </a:r>
            <a:r>
              <a:rPr lang="en-US" sz="4000" b="1" dirty="0" smtClean="0">
                <a:effectLst>
                  <a:outerShdw blurRad="38100" dist="38100" dir="2700000" algn="tl">
                    <a:srgbClr val="000000">
                      <a:alpha val="43137"/>
                    </a:srgbClr>
                  </a:outerShdw>
                </a:effectLst>
              </a:rPr>
              <a:t>MITOS</a:t>
            </a:r>
            <a:r>
              <a:rPr lang="en-US" sz="4000" dirty="0" smtClean="0"/>
              <a:t> DO CUSTO DE PRODUÇÃO</a:t>
            </a:r>
          </a:p>
        </p:txBody>
      </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12</a:t>
            </a:fld>
            <a:endParaRPr lang="en-US"/>
          </a:p>
        </p:txBody>
      </p:sp>
      <p:sp>
        <p:nvSpPr>
          <p:cNvPr id="4" name="CaixaDeTexto 3"/>
          <p:cNvSpPr txBox="1"/>
          <p:nvPr/>
        </p:nvSpPr>
        <p:spPr>
          <a:xfrm>
            <a:off x="7092280" y="1156102"/>
            <a:ext cx="441146" cy="369332"/>
          </a:xfrm>
          <a:prstGeom prst="rect">
            <a:avLst/>
          </a:prstGeom>
          <a:noFill/>
        </p:spPr>
        <p:txBody>
          <a:bodyPr wrap="none" rtlCol="0">
            <a:spAutoFit/>
          </a:bodyPr>
          <a:lstStyle/>
          <a:p>
            <a:r>
              <a:rPr lang="pt-BR" dirty="0" smtClean="0"/>
              <a:t>(*)</a:t>
            </a:r>
            <a:endParaRPr lang="pt-BR" dirty="0"/>
          </a:p>
        </p:txBody>
      </p:sp>
      <p:sp>
        <p:nvSpPr>
          <p:cNvPr id="9" name="CaixaDeTexto 8"/>
          <p:cNvSpPr txBox="1"/>
          <p:nvPr/>
        </p:nvSpPr>
        <p:spPr>
          <a:xfrm>
            <a:off x="35496" y="2610778"/>
            <a:ext cx="1656184" cy="1754326"/>
          </a:xfrm>
          <a:prstGeom prst="rect">
            <a:avLst/>
          </a:prstGeom>
          <a:noFill/>
        </p:spPr>
        <p:txBody>
          <a:bodyPr wrap="square" rtlCol="0">
            <a:spAutoFit/>
          </a:bodyPr>
          <a:lstStyle/>
          <a:p>
            <a:r>
              <a:rPr lang="pt-BR" dirty="0" smtClean="0"/>
              <a:t>(*) dinâmica feita pelo </a:t>
            </a:r>
            <a:r>
              <a:rPr lang="pt-BR" dirty="0" err="1" smtClean="0"/>
              <a:t>Cepea</a:t>
            </a:r>
            <a:r>
              <a:rPr lang="pt-BR" dirty="0" smtClean="0"/>
              <a:t> com grupos de produtores de todo o País.</a:t>
            </a:r>
            <a:endParaRPr lang="pt-BR" dirty="0"/>
          </a:p>
        </p:txBody>
      </p:sp>
    </p:spTree>
    <p:extLst>
      <p:ext uri="{BB962C8B-B14F-4D97-AF65-F5344CB8AC3E}">
        <p14:creationId xmlns:p14="http://schemas.microsoft.com/office/powerpoint/2010/main" val="1928370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p:cNvPicPr>
            <a:picLocks noChangeAspect="1" noChangeArrowheads="1"/>
          </p:cNvPicPr>
          <p:nvPr/>
        </p:nvPicPr>
        <p:blipFill>
          <a:blip r:embed="rId2" cstate="print"/>
          <a:srcRect/>
          <a:stretch>
            <a:fillRect/>
          </a:stretch>
        </p:blipFill>
        <p:spPr bwMode="auto">
          <a:xfrm>
            <a:off x="2955925" y="3429000"/>
            <a:ext cx="6188075" cy="3232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accent3"/>
          </a:lnRef>
          <a:fillRef idx="1">
            <a:schemeClr val="lt1"/>
          </a:fillRef>
          <a:effectRef idx="0">
            <a:schemeClr val="accent3"/>
          </a:effectRef>
          <a:fontRef idx="minor">
            <a:schemeClr val="dk1"/>
          </a:fontRef>
        </p:style>
      </p:pic>
      <p:sp>
        <p:nvSpPr>
          <p:cNvPr id="14339" name="Text Box 3"/>
          <p:cNvSpPr txBox="1">
            <a:spLocks noChangeArrowheads="1"/>
          </p:cNvSpPr>
          <p:nvPr/>
        </p:nvSpPr>
        <p:spPr bwMode="auto">
          <a:xfrm>
            <a:off x="6702425" y="6527800"/>
            <a:ext cx="2332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Hortifruti Brasil, abril - 2007</a:t>
            </a:r>
          </a:p>
        </p:txBody>
      </p:sp>
      <p:pic>
        <p:nvPicPr>
          <p:cNvPr id="14340" name="Picture 7"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8" y="393700"/>
            <a:ext cx="8081962" cy="19494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3" name="Diagrama 2"/>
          <p:cNvGraphicFramePr/>
          <p:nvPr/>
        </p:nvGraphicFramePr>
        <p:xfrm>
          <a:off x="2955925" y="1676400"/>
          <a:ext cx="7407275" cy="243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p:cNvGraphicFramePr/>
          <p:nvPr/>
        </p:nvGraphicFramePr>
        <p:xfrm>
          <a:off x="4953000" y="399393"/>
          <a:ext cx="4073236" cy="10484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344" name="Retângulo 5"/>
          <p:cNvSpPr>
            <a:spLocks noChangeArrowheads="1"/>
          </p:cNvSpPr>
          <p:nvPr/>
        </p:nvSpPr>
        <p:spPr bwMode="auto">
          <a:xfrm>
            <a:off x="304800" y="609600"/>
            <a:ext cx="37338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latin typeface="Calibri" pitchFamily="34" charset="0"/>
                <a:cs typeface="Calibri" pitchFamily="34" charset="0"/>
              </a:rPr>
              <a:t>CUSTO TOTAL</a:t>
            </a:r>
          </a:p>
          <a:p>
            <a:pPr marL="342900" indent="-342900">
              <a:buFont typeface="Arial" pitchFamily="34" charset="0"/>
              <a:buChar char="•"/>
            </a:pPr>
            <a:r>
              <a:rPr lang="en-US" sz="2000" dirty="0">
                <a:latin typeface="Calibri" pitchFamily="34" charset="0"/>
                <a:cs typeface="Calibri" pitchFamily="34" charset="0"/>
              </a:rPr>
              <a:t>Um dos </a:t>
            </a:r>
            <a:r>
              <a:rPr lang="en-US" sz="2000" dirty="0" err="1">
                <a:latin typeface="Calibri" pitchFamily="34" charset="0"/>
                <a:cs typeface="Calibri" pitchFamily="34" charset="0"/>
              </a:rPr>
              <a:t>mitos</a:t>
            </a:r>
            <a:r>
              <a:rPr lang="en-US" sz="2000" dirty="0">
                <a:latin typeface="Calibri" pitchFamily="34" charset="0"/>
                <a:cs typeface="Calibri" pitchFamily="34" charset="0"/>
              </a:rPr>
              <a:t> </a:t>
            </a:r>
            <a:r>
              <a:rPr lang="en-US" sz="2000" dirty="0" err="1">
                <a:latin typeface="Calibri" pitchFamily="34" charset="0"/>
                <a:cs typeface="Calibri" pitchFamily="34" charset="0"/>
              </a:rPr>
              <a:t>mais</a:t>
            </a:r>
            <a:r>
              <a:rPr lang="en-US" sz="2000" dirty="0">
                <a:latin typeface="Calibri" pitchFamily="34" charset="0"/>
                <a:cs typeface="Calibri" pitchFamily="34" charset="0"/>
              </a:rPr>
              <a:t> </a:t>
            </a:r>
            <a:r>
              <a:rPr lang="en-US" sz="2000" dirty="0" err="1">
                <a:latin typeface="Calibri" pitchFamily="34" charset="0"/>
                <a:cs typeface="Calibri" pitchFamily="34" charset="0"/>
              </a:rPr>
              <a:t>enraizados</a:t>
            </a:r>
            <a:r>
              <a:rPr lang="en-US" sz="2000" dirty="0">
                <a:latin typeface="Calibri" pitchFamily="34" charset="0"/>
                <a:cs typeface="Calibri" pitchFamily="34" charset="0"/>
              </a:rPr>
              <a:t> no </a:t>
            </a:r>
            <a:r>
              <a:rPr lang="en-US" sz="2000" dirty="0" err="1">
                <a:latin typeface="Calibri" pitchFamily="34" charset="0"/>
                <a:cs typeface="Calibri" pitchFamily="34" charset="0"/>
              </a:rPr>
              <a:t>setor</a:t>
            </a:r>
            <a:r>
              <a:rPr lang="en-US" sz="2000" dirty="0">
                <a:latin typeface="Calibri" pitchFamily="34" charset="0"/>
                <a:cs typeface="Calibri" pitchFamily="34" charset="0"/>
              </a:rPr>
              <a:t> é o de </a:t>
            </a:r>
            <a:r>
              <a:rPr lang="en-US" sz="2000" dirty="0" err="1">
                <a:latin typeface="Calibri" pitchFamily="34" charset="0"/>
                <a:cs typeface="Calibri" pitchFamily="34" charset="0"/>
              </a:rPr>
              <a:t>que</a:t>
            </a:r>
            <a:r>
              <a:rPr lang="en-US" sz="2000" dirty="0">
                <a:latin typeface="Calibri" pitchFamily="34" charset="0"/>
                <a:cs typeface="Calibri" pitchFamily="34" charset="0"/>
              </a:rPr>
              <a:t> se o </a:t>
            </a:r>
            <a:r>
              <a:rPr lang="en-US" sz="2000" dirty="0" err="1">
                <a:latin typeface="Calibri" pitchFamily="34" charset="0"/>
                <a:cs typeface="Calibri" pitchFamily="34" charset="0"/>
              </a:rPr>
              <a:t>produtor</a:t>
            </a:r>
            <a:r>
              <a:rPr lang="en-US" sz="2000" dirty="0">
                <a:latin typeface="Calibri" pitchFamily="34" charset="0"/>
                <a:cs typeface="Calibri" pitchFamily="34" charset="0"/>
              </a:rPr>
              <a:t> </a:t>
            </a:r>
            <a:r>
              <a:rPr lang="en-US" sz="2000" dirty="0" err="1">
                <a:latin typeface="Calibri" pitchFamily="34" charset="0"/>
                <a:cs typeface="Calibri" pitchFamily="34" charset="0"/>
              </a:rPr>
              <a:t>contabilizar</a:t>
            </a:r>
            <a:r>
              <a:rPr lang="en-US" sz="2000" dirty="0">
                <a:latin typeface="Calibri" pitchFamily="34" charset="0"/>
                <a:cs typeface="Calibri" pitchFamily="34" charset="0"/>
              </a:rPr>
              <a:t> com </a:t>
            </a:r>
            <a:r>
              <a:rPr lang="en-US" sz="2000" dirty="0" err="1">
                <a:latin typeface="Calibri" pitchFamily="34" charset="0"/>
                <a:cs typeface="Calibri" pitchFamily="34" charset="0"/>
              </a:rPr>
              <a:t>precisão</a:t>
            </a:r>
            <a:r>
              <a:rPr lang="en-US" sz="2000" dirty="0">
                <a:latin typeface="Calibri" pitchFamily="34" charset="0"/>
                <a:cs typeface="Calibri" pitchFamily="34" charset="0"/>
              </a:rPr>
              <a:t> </a:t>
            </a:r>
            <a:r>
              <a:rPr lang="en-US" sz="2000" dirty="0" err="1">
                <a:latin typeface="Calibri" pitchFamily="34" charset="0"/>
                <a:cs typeface="Calibri" pitchFamily="34" charset="0"/>
              </a:rPr>
              <a:t>todas</a:t>
            </a:r>
            <a:r>
              <a:rPr lang="en-US" sz="2000" dirty="0">
                <a:latin typeface="Calibri" pitchFamily="34" charset="0"/>
                <a:cs typeface="Calibri" pitchFamily="34" charset="0"/>
              </a:rPr>
              <a:t> as </a:t>
            </a:r>
            <a:r>
              <a:rPr lang="en-US" sz="2000" dirty="0" err="1">
                <a:latin typeface="Calibri" pitchFamily="34" charset="0"/>
                <a:cs typeface="Calibri" pitchFamily="34" charset="0"/>
              </a:rPr>
              <a:t>suas</a:t>
            </a:r>
            <a:r>
              <a:rPr lang="en-US" sz="2000" dirty="0">
                <a:latin typeface="Calibri" pitchFamily="34" charset="0"/>
                <a:cs typeface="Calibri" pitchFamily="34" charset="0"/>
              </a:rPr>
              <a:t> </a:t>
            </a:r>
            <a:r>
              <a:rPr lang="en-US" sz="2000" dirty="0" err="1">
                <a:latin typeface="Calibri" pitchFamily="34" charset="0"/>
                <a:cs typeface="Calibri" pitchFamily="34" charset="0"/>
              </a:rPr>
              <a:t>despesas</a:t>
            </a:r>
            <a:r>
              <a:rPr lang="en-US" sz="2000" dirty="0">
                <a:latin typeface="Calibri" pitchFamily="34" charset="0"/>
                <a:cs typeface="Calibri" pitchFamily="34" charset="0"/>
              </a:rPr>
              <a:t> </a:t>
            </a:r>
            <a:r>
              <a:rPr lang="en-US" sz="2000" dirty="0" err="1">
                <a:latin typeface="Calibri" pitchFamily="34" charset="0"/>
                <a:cs typeface="Calibri" pitchFamily="34" charset="0"/>
              </a:rPr>
              <a:t>ele</a:t>
            </a:r>
            <a:r>
              <a:rPr lang="en-US" sz="2000" dirty="0">
                <a:latin typeface="Calibri" pitchFamily="34" charset="0"/>
                <a:cs typeface="Calibri" pitchFamily="34" charset="0"/>
              </a:rPr>
              <a:t> </a:t>
            </a:r>
            <a:r>
              <a:rPr lang="en-US" sz="2000" dirty="0" err="1">
                <a:latin typeface="Calibri" pitchFamily="34" charset="0"/>
                <a:cs typeface="Calibri" pitchFamily="34" charset="0"/>
              </a:rPr>
              <a:t>pode</a:t>
            </a:r>
            <a:r>
              <a:rPr lang="en-US" sz="2000" dirty="0">
                <a:latin typeface="Calibri" pitchFamily="34" charset="0"/>
                <a:cs typeface="Calibri" pitchFamily="34" charset="0"/>
              </a:rPr>
              <a:t> </a:t>
            </a:r>
            <a:r>
              <a:rPr lang="en-US" sz="2000" dirty="0" err="1">
                <a:latin typeface="Calibri" pitchFamily="34" charset="0"/>
                <a:cs typeface="Calibri" pitchFamily="34" charset="0"/>
              </a:rPr>
              <a:t>desistir</a:t>
            </a:r>
            <a:r>
              <a:rPr lang="en-US" sz="2000" dirty="0">
                <a:latin typeface="Calibri" pitchFamily="34" charset="0"/>
                <a:cs typeface="Calibri" pitchFamily="34" charset="0"/>
              </a:rPr>
              <a:t> da </a:t>
            </a:r>
            <a:r>
              <a:rPr lang="en-US" sz="2000" dirty="0" err="1">
                <a:latin typeface="Calibri" pitchFamily="34" charset="0"/>
                <a:cs typeface="Calibri" pitchFamily="34" charset="0"/>
              </a:rPr>
              <a:t>atividade</a:t>
            </a:r>
            <a:r>
              <a:rPr lang="en-US" sz="2000" dirty="0">
                <a:latin typeface="Calibri" pitchFamily="34" charset="0"/>
                <a:cs typeface="Calibri" pitchFamily="34" charset="0"/>
              </a:rPr>
              <a:t>. </a:t>
            </a:r>
          </a:p>
          <a:p>
            <a:pPr marL="342900" indent="-342900">
              <a:buFont typeface="Arial" pitchFamily="34" charset="0"/>
              <a:buChar char="•"/>
            </a:pPr>
            <a:r>
              <a:rPr lang="en-US" sz="2000" dirty="0">
                <a:latin typeface="Calibri" pitchFamily="34" charset="0"/>
                <a:cs typeface="Calibri" pitchFamily="34" charset="0"/>
              </a:rPr>
              <a:t>O </a:t>
            </a:r>
            <a:r>
              <a:rPr lang="en-US" sz="2000" dirty="0" err="1">
                <a:latin typeface="Calibri" pitchFamily="34" charset="0"/>
                <a:cs typeface="Calibri" pitchFamily="34" charset="0"/>
              </a:rPr>
              <a:t>cálculo</a:t>
            </a:r>
            <a:r>
              <a:rPr lang="en-US" sz="2000" dirty="0">
                <a:latin typeface="Calibri" pitchFamily="34" charset="0"/>
                <a:cs typeface="Calibri" pitchFamily="34" charset="0"/>
              </a:rPr>
              <a:t> </a:t>
            </a:r>
            <a:r>
              <a:rPr lang="en-US" sz="2000" dirty="0" err="1">
                <a:latin typeface="Calibri" pitchFamily="34" charset="0"/>
                <a:cs typeface="Calibri" pitchFamily="34" charset="0"/>
              </a:rPr>
              <a:t>apurado</a:t>
            </a:r>
            <a:r>
              <a:rPr lang="en-US" sz="2000" dirty="0">
                <a:latin typeface="Calibri" pitchFamily="34" charset="0"/>
                <a:cs typeface="Calibri" pitchFamily="34" charset="0"/>
              </a:rPr>
              <a:t>, de </a:t>
            </a:r>
            <a:r>
              <a:rPr lang="en-US" sz="2000" dirty="0" err="1">
                <a:latin typeface="Calibri" pitchFamily="34" charset="0"/>
                <a:cs typeface="Calibri" pitchFamily="34" charset="0"/>
              </a:rPr>
              <a:t>fato</a:t>
            </a:r>
            <a:r>
              <a:rPr lang="en-US" sz="2000" dirty="0">
                <a:latin typeface="Calibri" pitchFamily="34" charset="0"/>
                <a:cs typeface="Calibri" pitchFamily="34" charset="0"/>
              </a:rPr>
              <a:t>, </a:t>
            </a:r>
            <a:r>
              <a:rPr lang="en-US" sz="2000" dirty="0" err="1">
                <a:latin typeface="Calibri" pitchFamily="34" charset="0"/>
                <a:cs typeface="Calibri" pitchFamily="34" charset="0"/>
              </a:rPr>
              <a:t>pode</a:t>
            </a:r>
            <a:r>
              <a:rPr lang="en-US" sz="2000" dirty="0">
                <a:latin typeface="Calibri" pitchFamily="34" charset="0"/>
                <a:cs typeface="Calibri" pitchFamily="34" charset="0"/>
              </a:rPr>
              <a:t> </a:t>
            </a:r>
            <a:r>
              <a:rPr lang="en-US" sz="2000" dirty="0" err="1">
                <a:latin typeface="Calibri" pitchFamily="34" charset="0"/>
                <a:cs typeface="Calibri" pitchFamily="34" charset="0"/>
              </a:rPr>
              <a:t>mostrar</a:t>
            </a:r>
            <a:r>
              <a:rPr lang="en-US" sz="2000" dirty="0">
                <a:latin typeface="Calibri" pitchFamily="34" charset="0"/>
                <a:cs typeface="Calibri" pitchFamily="34" charset="0"/>
              </a:rPr>
              <a:t> </a:t>
            </a:r>
            <a:r>
              <a:rPr lang="en-US" sz="2000" dirty="0" err="1">
                <a:latin typeface="Calibri" pitchFamily="34" charset="0"/>
                <a:cs typeface="Calibri" pitchFamily="34" charset="0"/>
              </a:rPr>
              <a:t>que</a:t>
            </a:r>
            <a:r>
              <a:rPr lang="en-US" sz="2000" dirty="0">
                <a:latin typeface="Calibri" pitchFamily="34" charset="0"/>
                <a:cs typeface="Calibri" pitchFamily="34" charset="0"/>
              </a:rPr>
              <a:t> o </a:t>
            </a:r>
            <a:r>
              <a:rPr lang="en-US" sz="2000" dirty="0" err="1">
                <a:latin typeface="Calibri" pitchFamily="34" charset="0"/>
                <a:cs typeface="Calibri" pitchFamily="34" charset="0"/>
              </a:rPr>
              <a:t>produtor</a:t>
            </a:r>
            <a:r>
              <a:rPr lang="en-US" sz="2000" dirty="0">
                <a:latin typeface="Calibri" pitchFamily="34" charset="0"/>
                <a:cs typeface="Calibri" pitchFamily="34" charset="0"/>
              </a:rPr>
              <a:t> </a:t>
            </a:r>
            <a:r>
              <a:rPr lang="en-US" sz="2000" dirty="0" err="1">
                <a:latin typeface="Calibri" pitchFamily="34" charset="0"/>
                <a:cs typeface="Calibri" pitchFamily="34" charset="0"/>
              </a:rPr>
              <a:t>está</a:t>
            </a:r>
            <a:r>
              <a:rPr lang="en-US" sz="2000" dirty="0">
                <a:latin typeface="Calibri" pitchFamily="34" charset="0"/>
                <a:cs typeface="Calibri" pitchFamily="34" charset="0"/>
              </a:rPr>
              <a:t> </a:t>
            </a:r>
            <a:r>
              <a:rPr lang="en-US" sz="2000" dirty="0" err="1">
                <a:latin typeface="Calibri" pitchFamily="34" charset="0"/>
                <a:cs typeface="Calibri" pitchFamily="34" charset="0"/>
              </a:rPr>
              <a:t>perdendo</a:t>
            </a:r>
            <a:r>
              <a:rPr lang="en-US" sz="2000" dirty="0">
                <a:latin typeface="Calibri" pitchFamily="34" charset="0"/>
                <a:cs typeface="Calibri" pitchFamily="34" charset="0"/>
              </a:rPr>
              <a:t> </a:t>
            </a:r>
            <a:r>
              <a:rPr lang="en-US" sz="2000" dirty="0" err="1">
                <a:latin typeface="Calibri" pitchFamily="34" charset="0"/>
                <a:cs typeface="Calibri" pitchFamily="34" charset="0"/>
              </a:rPr>
              <a:t>dinheiro</a:t>
            </a:r>
            <a:r>
              <a:rPr lang="en-US" sz="2000" dirty="0">
                <a:latin typeface="Calibri" pitchFamily="34" charset="0"/>
                <a:cs typeface="Calibri" pitchFamily="34" charset="0"/>
              </a:rPr>
              <a:t>, mas tem </a:t>
            </a:r>
            <a:r>
              <a:rPr lang="en-US" sz="2000" dirty="0" err="1">
                <a:latin typeface="Calibri" pitchFamily="34" charset="0"/>
                <a:cs typeface="Calibri" pitchFamily="34" charset="0"/>
              </a:rPr>
              <a:t>alguém</a:t>
            </a:r>
            <a:r>
              <a:rPr lang="en-US" sz="2000" dirty="0">
                <a:latin typeface="Calibri" pitchFamily="34" charset="0"/>
                <a:cs typeface="Calibri" pitchFamily="34" charset="0"/>
              </a:rPr>
              <a:t> </a:t>
            </a:r>
            <a:r>
              <a:rPr lang="en-US" sz="2000" dirty="0" err="1">
                <a:latin typeface="Calibri" pitchFamily="34" charset="0"/>
                <a:cs typeface="Calibri" pitchFamily="34" charset="0"/>
              </a:rPr>
              <a:t>interessado</a:t>
            </a:r>
            <a:r>
              <a:rPr lang="en-US" sz="2000" dirty="0">
                <a:latin typeface="Calibri" pitchFamily="34" charset="0"/>
                <a:cs typeface="Calibri" pitchFamily="34" charset="0"/>
              </a:rPr>
              <a:t> </a:t>
            </a:r>
            <a:r>
              <a:rPr lang="en-US" sz="2000" dirty="0" err="1">
                <a:latin typeface="Calibri" pitchFamily="34" charset="0"/>
                <a:cs typeface="Calibri" pitchFamily="34" charset="0"/>
              </a:rPr>
              <a:t>em</a:t>
            </a:r>
            <a:r>
              <a:rPr lang="en-US" sz="2000" dirty="0">
                <a:latin typeface="Calibri" pitchFamily="34" charset="0"/>
                <a:cs typeface="Calibri" pitchFamily="34" charset="0"/>
              </a:rPr>
              <a:t> “</a:t>
            </a:r>
            <a:r>
              <a:rPr lang="en-US" sz="2000" dirty="0" err="1">
                <a:latin typeface="Calibri" pitchFamily="34" charset="0"/>
                <a:cs typeface="Calibri" pitchFamily="34" charset="0"/>
              </a:rPr>
              <a:t>tapar</a:t>
            </a:r>
            <a:r>
              <a:rPr lang="en-US" sz="2000" dirty="0">
                <a:latin typeface="Calibri" pitchFamily="34" charset="0"/>
                <a:cs typeface="Calibri" pitchFamily="34" charset="0"/>
              </a:rPr>
              <a:t> o sol com </a:t>
            </a:r>
            <a:r>
              <a:rPr lang="en-US" sz="2000" dirty="0" err="1">
                <a:latin typeface="Calibri" pitchFamily="34" charset="0"/>
                <a:cs typeface="Calibri" pitchFamily="34" charset="0"/>
              </a:rPr>
              <a:t>peneira</a:t>
            </a:r>
            <a:r>
              <a:rPr lang="en-US" sz="2000" dirty="0">
                <a:latin typeface="Calibri" pitchFamily="34" charset="0"/>
                <a:cs typeface="Calibri" pitchFamily="34" charset="0"/>
              </a:rPr>
              <a:t>”?</a:t>
            </a:r>
          </a:p>
          <a:p>
            <a:pPr marL="342900" indent="-342900">
              <a:buFont typeface="Arial" pitchFamily="34" charset="0"/>
              <a:buChar char="•"/>
            </a:pPr>
            <a:r>
              <a:rPr lang="en-US" sz="2000" b="1" dirty="0">
                <a:latin typeface="Calibri" pitchFamily="34" charset="0"/>
                <a:cs typeface="Calibri" pitchFamily="34" charset="0"/>
              </a:rPr>
              <a:t>O </a:t>
            </a:r>
            <a:r>
              <a:rPr lang="en-US" sz="2000" b="1" dirty="0" err="1">
                <a:latin typeface="Calibri" pitchFamily="34" charset="0"/>
                <a:cs typeface="Calibri" pitchFamily="34" charset="0"/>
              </a:rPr>
              <a:t>melhor</a:t>
            </a:r>
            <a:r>
              <a:rPr lang="en-US" sz="2000" b="1" dirty="0">
                <a:latin typeface="Calibri" pitchFamily="34" charset="0"/>
                <a:cs typeface="Calibri" pitchFamily="34" charset="0"/>
              </a:rPr>
              <a:t> </a:t>
            </a:r>
            <a:r>
              <a:rPr lang="en-US" sz="2000" b="1" dirty="0" err="1">
                <a:latin typeface="Calibri" pitchFamily="34" charset="0"/>
                <a:cs typeface="Calibri" pitchFamily="34" charset="0"/>
              </a:rPr>
              <a:t>para</a:t>
            </a:r>
            <a:r>
              <a:rPr lang="en-US" sz="2000" b="1" dirty="0">
                <a:latin typeface="Calibri" pitchFamily="34" charset="0"/>
                <a:cs typeface="Calibri" pitchFamily="34" charset="0"/>
              </a:rPr>
              <a:t> o </a:t>
            </a:r>
            <a:r>
              <a:rPr lang="en-US" sz="2000" b="1" dirty="0" err="1">
                <a:latin typeface="Calibri" pitchFamily="34" charset="0"/>
                <a:cs typeface="Calibri" pitchFamily="34" charset="0"/>
              </a:rPr>
              <a:t>empresário</a:t>
            </a:r>
            <a:r>
              <a:rPr lang="en-US" sz="2000" b="1" dirty="0">
                <a:latin typeface="Calibri" pitchFamily="34" charset="0"/>
                <a:cs typeface="Calibri" pitchFamily="34" charset="0"/>
              </a:rPr>
              <a:t> </a:t>
            </a:r>
            <a:r>
              <a:rPr lang="en-US" sz="2000" b="1" dirty="0" err="1">
                <a:latin typeface="Calibri" pitchFamily="34" charset="0"/>
                <a:cs typeface="Calibri" pitchFamily="34" charset="0"/>
              </a:rPr>
              <a:t>que</a:t>
            </a:r>
            <a:r>
              <a:rPr lang="en-US" sz="2000" b="1" dirty="0">
                <a:latin typeface="Calibri" pitchFamily="34" charset="0"/>
                <a:cs typeface="Calibri" pitchFamily="34" charset="0"/>
              </a:rPr>
              <a:t> </a:t>
            </a:r>
            <a:r>
              <a:rPr lang="en-US" sz="2000" b="1" dirty="0" err="1">
                <a:latin typeface="Calibri" pitchFamily="34" charset="0"/>
                <a:cs typeface="Calibri" pitchFamily="34" charset="0"/>
              </a:rPr>
              <a:t>quer</a:t>
            </a:r>
            <a:r>
              <a:rPr lang="en-US" sz="2000" b="1" dirty="0">
                <a:latin typeface="Calibri" pitchFamily="34" charset="0"/>
                <a:cs typeface="Calibri" pitchFamily="34" charset="0"/>
              </a:rPr>
              <a:t> </a:t>
            </a:r>
            <a:r>
              <a:rPr lang="en-US" sz="2000" b="1" dirty="0" err="1">
                <a:latin typeface="Calibri" pitchFamily="34" charset="0"/>
                <a:cs typeface="Calibri" pitchFamily="34" charset="0"/>
              </a:rPr>
              <a:t>seu</a:t>
            </a:r>
            <a:r>
              <a:rPr lang="en-US" sz="2000" b="1" dirty="0">
                <a:latin typeface="Calibri" pitchFamily="34" charset="0"/>
                <a:cs typeface="Calibri" pitchFamily="34" charset="0"/>
              </a:rPr>
              <a:t> </a:t>
            </a:r>
            <a:r>
              <a:rPr lang="en-US" sz="2000" b="1" dirty="0" err="1">
                <a:latin typeface="Calibri" pitchFamily="34" charset="0"/>
                <a:cs typeface="Calibri" pitchFamily="34" charset="0"/>
              </a:rPr>
              <a:t>negócio</a:t>
            </a:r>
            <a:r>
              <a:rPr lang="en-US" sz="2000" b="1" dirty="0">
                <a:latin typeface="Calibri" pitchFamily="34" charset="0"/>
                <a:cs typeface="Calibri" pitchFamily="34" charset="0"/>
              </a:rPr>
              <a:t> vivo </a:t>
            </a:r>
            <a:r>
              <a:rPr lang="en-US" sz="2000" b="1" dirty="0" err="1">
                <a:latin typeface="Calibri" pitchFamily="34" charset="0"/>
                <a:cs typeface="Calibri" pitchFamily="34" charset="0"/>
              </a:rPr>
              <a:t>por</a:t>
            </a:r>
            <a:r>
              <a:rPr lang="en-US" sz="2000" b="1" dirty="0">
                <a:latin typeface="Calibri" pitchFamily="34" charset="0"/>
                <a:cs typeface="Calibri" pitchFamily="34" charset="0"/>
              </a:rPr>
              <a:t> </a:t>
            </a:r>
            <a:r>
              <a:rPr lang="en-US" sz="2000" b="1" dirty="0" err="1">
                <a:latin typeface="Calibri" pitchFamily="34" charset="0"/>
                <a:cs typeface="Calibri" pitchFamily="34" charset="0"/>
              </a:rPr>
              <a:t>muitos</a:t>
            </a:r>
            <a:r>
              <a:rPr lang="en-US" sz="2000" b="1" dirty="0">
                <a:latin typeface="Calibri" pitchFamily="34" charset="0"/>
                <a:cs typeface="Calibri" pitchFamily="34" charset="0"/>
              </a:rPr>
              <a:t> </a:t>
            </a:r>
            <a:r>
              <a:rPr lang="en-US" sz="2000" b="1" dirty="0" err="1">
                <a:latin typeface="Calibri" pitchFamily="34" charset="0"/>
                <a:cs typeface="Calibri" pitchFamily="34" charset="0"/>
              </a:rPr>
              <a:t>anos</a:t>
            </a:r>
            <a:r>
              <a:rPr lang="en-US" sz="2000" b="1" dirty="0">
                <a:latin typeface="Calibri" pitchFamily="34" charset="0"/>
                <a:cs typeface="Calibri" pitchFamily="34" charset="0"/>
              </a:rPr>
              <a:t> é </a:t>
            </a:r>
            <a:r>
              <a:rPr lang="en-US" sz="2000" b="1" dirty="0" err="1">
                <a:latin typeface="Calibri" pitchFamily="34" charset="0"/>
                <a:cs typeface="Calibri" pitchFamily="34" charset="0"/>
              </a:rPr>
              <a:t>justamente</a:t>
            </a:r>
            <a:r>
              <a:rPr lang="en-US" sz="2000" b="1" dirty="0">
                <a:latin typeface="Calibri" pitchFamily="34" charset="0"/>
                <a:cs typeface="Calibri" pitchFamily="34" charset="0"/>
              </a:rPr>
              <a:t> </a:t>
            </a:r>
            <a:r>
              <a:rPr lang="en-US" sz="2000" b="1" dirty="0" err="1">
                <a:latin typeface="Calibri" pitchFamily="34" charset="0"/>
                <a:cs typeface="Calibri" pitchFamily="34" charset="0"/>
              </a:rPr>
              <a:t>tornar</a:t>
            </a:r>
            <a:r>
              <a:rPr lang="en-US" sz="2000" b="1" dirty="0">
                <a:latin typeface="Calibri" pitchFamily="34" charset="0"/>
                <a:cs typeface="Calibri" pitchFamily="34" charset="0"/>
              </a:rPr>
              <a:t> </a:t>
            </a:r>
            <a:r>
              <a:rPr lang="en-US" sz="2000" b="1" dirty="0" err="1">
                <a:latin typeface="Calibri" pitchFamily="34" charset="0"/>
                <a:cs typeface="Calibri" pitchFamily="34" charset="0"/>
              </a:rPr>
              <a:t>clara</a:t>
            </a:r>
            <a:r>
              <a:rPr lang="en-US" sz="2000" b="1" dirty="0">
                <a:latin typeface="Calibri" pitchFamily="34" charset="0"/>
                <a:cs typeface="Calibri" pitchFamily="34" charset="0"/>
              </a:rPr>
              <a:t> a </a:t>
            </a:r>
            <a:r>
              <a:rPr lang="en-US" sz="2000" b="1" dirty="0" err="1">
                <a:latin typeface="Calibri" pitchFamily="34" charset="0"/>
                <a:cs typeface="Calibri" pitchFamily="34" charset="0"/>
              </a:rPr>
              <a:t>sua</a:t>
            </a:r>
            <a:r>
              <a:rPr lang="en-US" sz="2000" b="1" dirty="0">
                <a:latin typeface="Calibri" pitchFamily="34" charset="0"/>
                <a:cs typeface="Calibri" pitchFamily="34" charset="0"/>
              </a:rPr>
              <a:t> </a:t>
            </a:r>
            <a:r>
              <a:rPr lang="en-US" sz="2000" b="1" dirty="0" err="1">
                <a:latin typeface="Calibri" pitchFamily="34" charset="0"/>
                <a:cs typeface="Calibri" pitchFamily="34" charset="0"/>
              </a:rPr>
              <a:t>estrutura</a:t>
            </a:r>
            <a:r>
              <a:rPr lang="en-US" sz="2000" b="1" dirty="0">
                <a:latin typeface="Calibri" pitchFamily="34" charset="0"/>
                <a:cs typeface="Calibri" pitchFamily="34" charset="0"/>
              </a:rPr>
              <a:t> de </a:t>
            </a:r>
            <a:r>
              <a:rPr lang="en-US" sz="2000" b="1" dirty="0" err="1">
                <a:latin typeface="Calibri" pitchFamily="34" charset="0"/>
                <a:cs typeface="Calibri" pitchFamily="34" charset="0"/>
              </a:rPr>
              <a:t>custos</a:t>
            </a:r>
            <a:r>
              <a:rPr lang="en-US" sz="2000" b="1" dirty="0">
                <a:latin typeface="Calibri" pitchFamily="34" charset="0"/>
                <a:cs typeface="Calibri" pitchFamily="34" charset="0"/>
              </a:rPr>
              <a:t> e </a:t>
            </a:r>
            <a:r>
              <a:rPr lang="en-US" sz="2000" b="1" dirty="0" err="1">
                <a:latin typeface="Calibri" pitchFamily="34" charset="0"/>
                <a:cs typeface="Calibri" pitchFamily="34" charset="0"/>
              </a:rPr>
              <a:t>sabe</a:t>
            </a:r>
            <a:r>
              <a:rPr lang="en-US" sz="2000" b="1" dirty="0">
                <a:latin typeface="Calibri" pitchFamily="34" charset="0"/>
                <a:cs typeface="Calibri" pitchFamily="34" charset="0"/>
              </a:rPr>
              <a:t> </a:t>
            </a:r>
            <a:r>
              <a:rPr lang="en-US" sz="2000" b="1" dirty="0" err="1">
                <a:latin typeface="Calibri" pitchFamily="34" charset="0"/>
                <a:cs typeface="Calibri" pitchFamily="34" charset="0"/>
              </a:rPr>
              <a:t>tomar</a:t>
            </a:r>
            <a:r>
              <a:rPr lang="en-US" sz="2000" b="1" dirty="0">
                <a:latin typeface="Calibri" pitchFamily="34" charset="0"/>
                <a:cs typeface="Calibri" pitchFamily="34" charset="0"/>
              </a:rPr>
              <a:t> as </a:t>
            </a:r>
            <a:r>
              <a:rPr lang="en-US" sz="2000" b="1" dirty="0" err="1">
                <a:latin typeface="Calibri" pitchFamily="34" charset="0"/>
                <a:cs typeface="Calibri" pitchFamily="34" charset="0"/>
              </a:rPr>
              <a:t>decisões</a:t>
            </a:r>
            <a:r>
              <a:rPr lang="en-US" sz="2000" b="1" dirty="0">
                <a:latin typeface="Calibri" pitchFamily="34" charset="0"/>
                <a:cs typeface="Calibri" pitchFamily="34" charset="0"/>
              </a:rPr>
              <a:t> </a:t>
            </a:r>
            <a:r>
              <a:rPr lang="en-US" sz="2000" b="1" dirty="0" err="1">
                <a:latin typeface="Calibri" pitchFamily="34" charset="0"/>
                <a:cs typeface="Calibri" pitchFamily="34" charset="0"/>
              </a:rPr>
              <a:t>certas</a:t>
            </a:r>
            <a:r>
              <a:rPr lang="en-US" sz="2000" b="1" dirty="0">
                <a:latin typeface="Calibri" pitchFamily="34" charset="0"/>
                <a:cs typeface="Calibri" pitchFamily="34" charset="0"/>
              </a:rPr>
              <a:t> com base </a:t>
            </a:r>
            <a:r>
              <a:rPr lang="en-US" sz="2000" b="1" dirty="0" err="1">
                <a:latin typeface="Calibri" pitchFamily="34" charset="0"/>
                <a:cs typeface="Calibri" pitchFamily="34" charset="0"/>
              </a:rPr>
              <a:t>nela</a:t>
            </a:r>
            <a:r>
              <a:rPr lang="en-US" sz="2000" b="1" dirty="0">
                <a:latin typeface="Calibri" pitchFamily="34" charset="0"/>
                <a:cs typeface="Calibri" pitchFamily="34" charset="0"/>
              </a:rPr>
              <a:t>.</a:t>
            </a:r>
          </a:p>
        </p:txBody>
      </p:sp>
      <p:graphicFrame>
        <p:nvGraphicFramePr>
          <p:cNvPr id="9" name="Diagrama 8"/>
          <p:cNvGraphicFramePr/>
          <p:nvPr/>
        </p:nvGraphicFramePr>
        <p:xfrm>
          <a:off x="4724400" y="3086129"/>
          <a:ext cx="381001" cy="37147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0" name="Diagrama 9"/>
          <p:cNvGraphicFramePr/>
          <p:nvPr/>
        </p:nvGraphicFramePr>
        <p:xfrm>
          <a:off x="4257676" y="3495704"/>
          <a:ext cx="304800" cy="3048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13</a:t>
            </a:fld>
            <a:endParaRPr lang="en-US"/>
          </a:p>
        </p:txBody>
      </p:sp>
    </p:spTree>
    <p:extLst>
      <p:ext uri="{BB962C8B-B14F-4D97-AF65-F5344CB8AC3E}">
        <p14:creationId xmlns:p14="http://schemas.microsoft.com/office/powerpoint/2010/main" val="19377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08899" name="Text Box 3"/>
          <p:cNvSpPr txBox="1">
            <a:spLocks noChangeArrowheads="1"/>
          </p:cNvSpPr>
          <p:nvPr/>
        </p:nvSpPr>
        <p:spPr bwMode="auto">
          <a:xfrm>
            <a:off x="4572000" y="531813"/>
            <a:ext cx="4495800" cy="617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dirty="0">
                <a:effectLst>
                  <a:outerShdw blurRad="38100" dist="38100" dir="2700000" algn="tl">
                    <a:srgbClr val="C0C0C0"/>
                  </a:outerShdw>
                </a:effectLst>
                <a:latin typeface="Calibri" pitchFamily="34" charset="0"/>
                <a:cs typeface="Calibri" pitchFamily="34" charset="0"/>
              </a:rPr>
              <a:t>POR QUE É IMPORTANTE O</a:t>
            </a:r>
          </a:p>
          <a:p>
            <a:pPr>
              <a:defRPr/>
            </a:pPr>
            <a:r>
              <a:rPr lang="en-US" sz="2400" b="1" dirty="0">
                <a:effectLst>
                  <a:outerShdw blurRad="38100" dist="38100" dir="2700000" algn="tl">
                    <a:srgbClr val="C0C0C0"/>
                  </a:outerShdw>
                </a:effectLst>
                <a:latin typeface="Calibri" pitchFamily="34" charset="0"/>
                <a:cs typeface="Calibri" pitchFamily="34" charset="0"/>
              </a:rPr>
              <a:t>CÁLCULO DO CUSTO DE PRODUÇÃO ?</a:t>
            </a:r>
          </a:p>
          <a:p>
            <a:pPr>
              <a:defRPr/>
            </a:pPr>
            <a:endParaRPr lang="en-US" sz="2400" b="1" dirty="0">
              <a:effectLst>
                <a:outerShdw blurRad="38100" dist="38100" dir="2700000" algn="tl">
                  <a:srgbClr val="C0C0C0"/>
                </a:outerShdw>
              </a:effectLst>
              <a:latin typeface="Calibri" pitchFamily="34" charset="0"/>
              <a:cs typeface="Calibri" pitchFamily="34" charset="0"/>
            </a:endParaRPr>
          </a:p>
          <a:p>
            <a:pPr>
              <a:lnSpc>
                <a:spcPct val="110000"/>
              </a:lnSpc>
              <a:buFontTx/>
              <a:buChar char="•"/>
              <a:defRPr/>
            </a:pPr>
            <a:r>
              <a:rPr lang="en-US" sz="2000" dirty="0">
                <a:latin typeface="Calibri" pitchFamily="34" charset="0"/>
                <a:cs typeface="Calibri" pitchFamily="34" charset="0"/>
              </a:rPr>
              <a:t> </a:t>
            </a:r>
            <a:r>
              <a:rPr lang="en-US" dirty="0" err="1">
                <a:latin typeface="Calibri" pitchFamily="34" charset="0"/>
                <a:cs typeface="Calibri" pitchFamily="34" charset="0"/>
              </a:rPr>
              <a:t>Ele</a:t>
            </a:r>
            <a:r>
              <a:rPr lang="en-US" dirty="0">
                <a:latin typeface="Calibri" pitchFamily="34" charset="0"/>
                <a:cs typeface="Calibri" pitchFamily="34" charset="0"/>
              </a:rPr>
              <a:t> </a:t>
            </a:r>
            <a:r>
              <a:rPr lang="en-US" dirty="0" err="1">
                <a:latin typeface="Calibri" pitchFamily="34" charset="0"/>
                <a:cs typeface="Calibri" pitchFamily="34" charset="0"/>
              </a:rPr>
              <a:t>permite</a:t>
            </a:r>
            <a:r>
              <a:rPr lang="en-US" dirty="0">
                <a:latin typeface="Calibri" pitchFamily="34" charset="0"/>
                <a:cs typeface="Calibri" pitchFamily="34" charset="0"/>
              </a:rPr>
              <a:t> </a:t>
            </a:r>
            <a:r>
              <a:rPr lang="en-US" dirty="0" err="1">
                <a:latin typeface="Calibri" pitchFamily="34" charset="0"/>
                <a:cs typeface="Calibri" pitchFamily="34" charset="0"/>
              </a:rPr>
              <a:t>ao</a:t>
            </a:r>
            <a:r>
              <a:rPr lang="en-US" dirty="0">
                <a:latin typeface="Calibri" pitchFamily="34" charset="0"/>
                <a:cs typeface="Calibri" pitchFamily="34" charset="0"/>
              </a:rPr>
              <a:t> </a:t>
            </a:r>
            <a:r>
              <a:rPr lang="en-US" dirty="0" err="1">
                <a:latin typeface="Calibri" pitchFamily="34" charset="0"/>
                <a:cs typeface="Calibri" pitchFamily="34" charset="0"/>
              </a:rPr>
              <a:t>produtor</a:t>
            </a:r>
            <a:r>
              <a:rPr lang="en-US" dirty="0">
                <a:latin typeface="Calibri" pitchFamily="34" charset="0"/>
                <a:cs typeface="Calibri" pitchFamily="34" charset="0"/>
              </a:rPr>
              <a:t> </a:t>
            </a:r>
            <a:r>
              <a:rPr lang="en-US" b="1" dirty="0" err="1">
                <a:latin typeface="Calibri" pitchFamily="34" charset="0"/>
                <a:cs typeface="Calibri" pitchFamily="34" charset="0"/>
              </a:rPr>
              <a:t>apurar</a:t>
            </a:r>
            <a:r>
              <a:rPr lang="en-US" b="1" dirty="0">
                <a:latin typeface="Calibri" pitchFamily="34" charset="0"/>
                <a:cs typeface="Calibri" pitchFamily="34" charset="0"/>
              </a:rPr>
              <a:t> </a:t>
            </a:r>
            <a:r>
              <a:rPr lang="en-US" dirty="0">
                <a:latin typeface="Calibri" pitchFamily="34" charset="0"/>
                <a:cs typeface="Calibri" pitchFamily="34" charset="0"/>
              </a:rPr>
              <a:t>se a </a:t>
            </a:r>
            <a:r>
              <a:rPr lang="en-US" dirty="0" err="1">
                <a:latin typeface="Calibri" pitchFamily="34" charset="0"/>
                <a:cs typeface="Calibri" pitchFamily="34" charset="0"/>
              </a:rPr>
              <a:t>atividade</a:t>
            </a:r>
            <a:r>
              <a:rPr lang="en-US" dirty="0">
                <a:latin typeface="Calibri" pitchFamily="34" charset="0"/>
                <a:cs typeface="Calibri" pitchFamily="34" charset="0"/>
              </a:rPr>
              <a:t> </a:t>
            </a:r>
            <a:r>
              <a:rPr lang="en-US" dirty="0" err="1">
                <a:latin typeface="Calibri" pitchFamily="34" charset="0"/>
                <a:cs typeface="Calibri" pitchFamily="34" charset="0"/>
              </a:rPr>
              <a:t>agrícola</a:t>
            </a:r>
            <a:r>
              <a:rPr lang="en-US" dirty="0">
                <a:latin typeface="Calibri" pitchFamily="34" charset="0"/>
                <a:cs typeface="Calibri" pitchFamily="34" charset="0"/>
              </a:rPr>
              <a:t> </a:t>
            </a:r>
            <a:r>
              <a:rPr lang="en-US" dirty="0" err="1">
                <a:latin typeface="Calibri" pitchFamily="34" charset="0"/>
                <a:cs typeface="Calibri" pitchFamily="34" charset="0"/>
              </a:rPr>
              <a:t>está</a:t>
            </a:r>
            <a:r>
              <a:rPr lang="en-US" dirty="0">
                <a:latin typeface="Calibri" pitchFamily="34" charset="0"/>
                <a:cs typeface="Calibri" pitchFamily="34" charset="0"/>
              </a:rPr>
              <a:t> </a:t>
            </a:r>
            <a:r>
              <a:rPr lang="en-US" dirty="0" err="1">
                <a:latin typeface="Calibri" pitchFamily="34" charset="0"/>
                <a:cs typeface="Calibri" pitchFamily="34" charset="0"/>
              </a:rPr>
              <a:t>dando</a:t>
            </a:r>
            <a:r>
              <a:rPr lang="en-US" dirty="0">
                <a:latin typeface="Calibri" pitchFamily="34" charset="0"/>
                <a:cs typeface="Calibri" pitchFamily="34" charset="0"/>
              </a:rPr>
              <a:t> </a:t>
            </a:r>
            <a:r>
              <a:rPr lang="en-US" dirty="0" err="1">
                <a:latin typeface="Calibri" pitchFamily="34" charset="0"/>
                <a:cs typeface="Calibri" pitchFamily="34" charset="0"/>
              </a:rPr>
              <a:t>lucro</a:t>
            </a:r>
            <a:r>
              <a:rPr lang="en-US" dirty="0">
                <a:latin typeface="Calibri" pitchFamily="34" charset="0"/>
                <a:cs typeface="Calibri" pitchFamily="34" charset="0"/>
              </a:rPr>
              <a:t> </a:t>
            </a:r>
            <a:r>
              <a:rPr lang="en-US" dirty="0" err="1">
                <a:latin typeface="Calibri" pitchFamily="34" charset="0"/>
                <a:cs typeface="Calibri" pitchFamily="34" charset="0"/>
              </a:rPr>
              <a:t>ou</a:t>
            </a:r>
            <a:r>
              <a:rPr lang="en-US" dirty="0">
                <a:latin typeface="Calibri" pitchFamily="34" charset="0"/>
                <a:cs typeface="Calibri" pitchFamily="34" charset="0"/>
              </a:rPr>
              <a:t> </a:t>
            </a:r>
            <a:r>
              <a:rPr lang="en-US" dirty="0" err="1">
                <a:latin typeface="Calibri" pitchFamily="34" charset="0"/>
                <a:cs typeface="Calibri" pitchFamily="34" charset="0"/>
              </a:rPr>
              <a:t>prejuízo</a:t>
            </a:r>
            <a:r>
              <a:rPr lang="en-US" dirty="0">
                <a:latin typeface="Calibri" pitchFamily="34" charset="0"/>
                <a:cs typeface="Calibri" pitchFamily="34" charset="0"/>
              </a:rPr>
              <a:t> e a </a:t>
            </a:r>
            <a:r>
              <a:rPr lang="en-US" dirty="0" err="1">
                <a:latin typeface="Calibri" pitchFamily="34" charset="0"/>
                <a:cs typeface="Calibri" pitchFamily="34" charset="0"/>
              </a:rPr>
              <a:t>capacidade</a:t>
            </a:r>
            <a:r>
              <a:rPr lang="en-US" dirty="0">
                <a:latin typeface="Calibri" pitchFamily="34" charset="0"/>
                <a:cs typeface="Calibri" pitchFamily="34" charset="0"/>
              </a:rPr>
              <a:t> </a:t>
            </a:r>
            <a:r>
              <a:rPr lang="en-US" dirty="0" err="1">
                <a:latin typeface="Calibri" pitchFamily="34" charset="0"/>
                <a:cs typeface="Calibri" pitchFamily="34" charset="0"/>
              </a:rPr>
              <a:t>futura</a:t>
            </a:r>
            <a:r>
              <a:rPr lang="en-US" dirty="0">
                <a:latin typeface="Calibri" pitchFamily="34" charset="0"/>
                <a:cs typeface="Calibri" pitchFamily="34" charset="0"/>
              </a:rPr>
              <a:t> de </a:t>
            </a:r>
            <a:r>
              <a:rPr lang="en-US" dirty="0" err="1">
                <a:latin typeface="Calibri" pitchFamily="34" charset="0"/>
                <a:cs typeface="Calibri" pitchFamily="34" charset="0"/>
              </a:rPr>
              <a:t>investimento</a:t>
            </a:r>
            <a:r>
              <a:rPr lang="en-US" dirty="0">
                <a:latin typeface="Calibri" pitchFamily="34" charset="0"/>
                <a:cs typeface="Calibri" pitchFamily="34" charset="0"/>
              </a:rPr>
              <a:t>.</a:t>
            </a:r>
          </a:p>
          <a:p>
            <a:pPr>
              <a:lnSpc>
                <a:spcPct val="110000"/>
              </a:lnSpc>
              <a:buFontTx/>
              <a:buChar char="•"/>
              <a:defRPr/>
            </a:pPr>
            <a:r>
              <a:rPr lang="en-US" dirty="0">
                <a:latin typeface="Calibri" pitchFamily="34" charset="0"/>
                <a:cs typeface="Calibri" pitchFamily="34" charset="0"/>
              </a:rPr>
              <a:t> </a:t>
            </a:r>
            <a:r>
              <a:rPr lang="en-US" dirty="0" err="1">
                <a:latin typeface="Calibri" pitchFamily="34" charset="0"/>
                <a:cs typeface="Calibri" pitchFamily="34" charset="0"/>
              </a:rPr>
              <a:t>Facilita</a:t>
            </a:r>
            <a:r>
              <a:rPr lang="en-US" dirty="0">
                <a:latin typeface="Calibri" pitchFamily="34" charset="0"/>
                <a:cs typeface="Calibri" pitchFamily="34" charset="0"/>
              </a:rPr>
              <a:t> a </a:t>
            </a:r>
            <a:r>
              <a:rPr lang="en-US" b="1" dirty="0" err="1">
                <a:latin typeface="Calibri" pitchFamily="34" charset="0"/>
                <a:cs typeface="Calibri" pitchFamily="34" charset="0"/>
              </a:rPr>
              <a:t>administração</a:t>
            </a:r>
            <a:r>
              <a:rPr lang="en-US" b="1" dirty="0">
                <a:latin typeface="Calibri" pitchFamily="34" charset="0"/>
                <a:cs typeface="Calibri" pitchFamily="34" charset="0"/>
              </a:rPr>
              <a:t> </a:t>
            </a:r>
            <a:r>
              <a:rPr lang="en-US" dirty="0">
                <a:latin typeface="Calibri" pitchFamily="34" charset="0"/>
                <a:cs typeface="Calibri" pitchFamily="34" charset="0"/>
              </a:rPr>
              <a:t>de </a:t>
            </a:r>
            <a:r>
              <a:rPr lang="en-US" dirty="0" err="1">
                <a:latin typeface="Calibri" pitchFamily="34" charset="0"/>
                <a:cs typeface="Calibri" pitchFamily="34" charset="0"/>
              </a:rPr>
              <a:t>cada</a:t>
            </a:r>
            <a:r>
              <a:rPr lang="en-US" dirty="0">
                <a:latin typeface="Calibri" pitchFamily="34" charset="0"/>
                <a:cs typeface="Calibri" pitchFamily="34" charset="0"/>
              </a:rPr>
              <a:t> </a:t>
            </a:r>
            <a:r>
              <a:rPr lang="en-US" dirty="0" err="1">
                <a:latin typeface="Calibri" pitchFamily="34" charset="0"/>
                <a:cs typeface="Calibri" pitchFamily="34" charset="0"/>
              </a:rPr>
              <a:t>etapa</a:t>
            </a:r>
            <a:r>
              <a:rPr lang="en-US" dirty="0">
                <a:latin typeface="Calibri" pitchFamily="34" charset="0"/>
                <a:cs typeface="Calibri" pitchFamily="34" charset="0"/>
              </a:rPr>
              <a:t> de </a:t>
            </a:r>
            <a:r>
              <a:rPr lang="en-US" dirty="0" err="1">
                <a:latin typeface="Calibri" pitchFamily="34" charset="0"/>
                <a:cs typeface="Calibri" pitchFamily="34" charset="0"/>
              </a:rPr>
              <a:t>produção</a:t>
            </a:r>
            <a:r>
              <a:rPr lang="en-US" dirty="0">
                <a:latin typeface="Calibri" pitchFamily="34" charset="0"/>
                <a:cs typeface="Calibri" pitchFamily="34" charset="0"/>
              </a:rPr>
              <a:t>, </a:t>
            </a:r>
            <a:r>
              <a:rPr lang="en-US" dirty="0" err="1">
                <a:latin typeface="Calibri" pitchFamily="34" charset="0"/>
                <a:cs typeface="Calibri" pitchFamily="34" charset="0"/>
              </a:rPr>
              <a:t>permitindo</a:t>
            </a:r>
            <a:r>
              <a:rPr lang="en-US" dirty="0">
                <a:latin typeface="Calibri" pitchFamily="34" charset="0"/>
                <a:cs typeface="Calibri" pitchFamily="34" charset="0"/>
              </a:rPr>
              <a:t> </a:t>
            </a:r>
            <a:r>
              <a:rPr lang="en-US" dirty="0" err="1">
                <a:latin typeface="Calibri" pitchFamily="34" charset="0"/>
                <a:cs typeface="Calibri" pitchFamily="34" charset="0"/>
              </a:rPr>
              <a:t>uma</a:t>
            </a:r>
            <a:r>
              <a:rPr lang="en-US" dirty="0">
                <a:latin typeface="Calibri" pitchFamily="34" charset="0"/>
                <a:cs typeface="Calibri" pitchFamily="34" charset="0"/>
              </a:rPr>
              <a:t> </a:t>
            </a:r>
            <a:r>
              <a:rPr lang="en-US" dirty="0" err="1">
                <a:latin typeface="Calibri" pitchFamily="34" charset="0"/>
                <a:cs typeface="Calibri" pitchFamily="34" charset="0"/>
              </a:rPr>
              <a:t>avaliação</a:t>
            </a:r>
            <a:r>
              <a:rPr lang="en-US" dirty="0">
                <a:latin typeface="Calibri" pitchFamily="34" charset="0"/>
                <a:cs typeface="Calibri" pitchFamily="34" charset="0"/>
              </a:rPr>
              <a:t> dos </a:t>
            </a:r>
            <a:r>
              <a:rPr lang="en-US" dirty="0" err="1">
                <a:latin typeface="Calibri" pitchFamily="34" charset="0"/>
                <a:cs typeface="Calibri" pitchFamily="34" charset="0"/>
              </a:rPr>
              <a:t>principais</a:t>
            </a:r>
            <a:r>
              <a:rPr lang="en-US" dirty="0">
                <a:latin typeface="Calibri" pitchFamily="34" charset="0"/>
                <a:cs typeface="Calibri" pitchFamily="34" charset="0"/>
              </a:rPr>
              <a:t> </a:t>
            </a:r>
            <a:r>
              <a:rPr lang="en-US" dirty="0" err="1">
                <a:latin typeface="Calibri" pitchFamily="34" charset="0"/>
                <a:cs typeface="Calibri" pitchFamily="34" charset="0"/>
              </a:rPr>
              <a:t>itens</a:t>
            </a:r>
            <a:r>
              <a:rPr lang="en-US" dirty="0">
                <a:latin typeface="Calibri" pitchFamily="34" charset="0"/>
                <a:cs typeface="Calibri" pitchFamily="34" charset="0"/>
              </a:rPr>
              <a:t> </a:t>
            </a:r>
            <a:r>
              <a:rPr lang="en-US" dirty="0" err="1">
                <a:latin typeface="Calibri" pitchFamily="34" charset="0"/>
                <a:cs typeface="Calibri" pitchFamily="34" charset="0"/>
              </a:rPr>
              <a:t>que</a:t>
            </a:r>
            <a:r>
              <a:rPr lang="en-US" dirty="0">
                <a:latin typeface="Calibri" pitchFamily="34" charset="0"/>
                <a:cs typeface="Calibri" pitchFamily="34" charset="0"/>
              </a:rPr>
              <a:t> </a:t>
            </a:r>
            <a:r>
              <a:rPr lang="en-US" dirty="0" err="1">
                <a:latin typeface="Calibri" pitchFamily="34" charset="0"/>
                <a:cs typeface="Calibri" pitchFamily="34" charset="0"/>
              </a:rPr>
              <a:t>pesam</a:t>
            </a:r>
            <a:r>
              <a:rPr lang="en-US" dirty="0">
                <a:latin typeface="Calibri" pitchFamily="34" charset="0"/>
                <a:cs typeface="Calibri" pitchFamily="34" charset="0"/>
              </a:rPr>
              <a:t> </a:t>
            </a:r>
            <a:r>
              <a:rPr lang="en-US" dirty="0" err="1">
                <a:latin typeface="Calibri" pitchFamily="34" charset="0"/>
                <a:cs typeface="Calibri" pitchFamily="34" charset="0"/>
              </a:rPr>
              <a:t>sobre</a:t>
            </a:r>
            <a:r>
              <a:rPr lang="en-US" dirty="0">
                <a:latin typeface="Calibri" pitchFamily="34" charset="0"/>
                <a:cs typeface="Calibri" pitchFamily="34" charset="0"/>
              </a:rPr>
              <a:t> o </a:t>
            </a:r>
            <a:r>
              <a:rPr lang="en-US" dirty="0" err="1">
                <a:latin typeface="Calibri" pitchFamily="34" charset="0"/>
                <a:cs typeface="Calibri" pitchFamily="34" charset="0"/>
              </a:rPr>
              <a:t>custo</a:t>
            </a:r>
            <a:r>
              <a:rPr lang="en-US" dirty="0">
                <a:latin typeface="Calibri" pitchFamily="34" charset="0"/>
                <a:cs typeface="Calibri" pitchFamily="34" charset="0"/>
              </a:rPr>
              <a:t> e </a:t>
            </a:r>
            <a:r>
              <a:rPr lang="en-US" dirty="0" err="1">
                <a:latin typeface="Calibri" pitchFamily="34" charset="0"/>
                <a:cs typeface="Calibri" pitchFamily="34" charset="0"/>
              </a:rPr>
              <a:t>auxiliando</a:t>
            </a:r>
            <a:r>
              <a:rPr lang="en-US" dirty="0">
                <a:latin typeface="Calibri" pitchFamily="34" charset="0"/>
                <a:cs typeface="Calibri" pitchFamily="34" charset="0"/>
              </a:rPr>
              <a:t> </a:t>
            </a:r>
            <a:r>
              <a:rPr lang="en-US" dirty="0" err="1">
                <a:latin typeface="Calibri" pitchFamily="34" charset="0"/>
                <a:cs typeface="Calibri" pitchFamily="34" charset="0"/>
              </a:rPr>
              <a:t>nas</a:t>
            </a:r>
            <a:r>
              <a:rPr lang="en-US" dirty="0">
                <a:latin typeface="Calibri" pitchFamily="34" charset="0"/>
                <a:cs typeface="Calibri" pitchFamily="34" charset="0"/>
              </a:rPr>
              <a:t> </a:t>
            </a:r>
            <a:r>
              <a:rPr lang="en-US" dirty="0" err="1">
                <a:latin typeface="Calibri" pitchFamily="34" charset="0"/>
                <a:cs typeface="Calibri" pitchFamily="34" charset="0"/>
              </a:rPr>
              <a:t>formas</a:t>
            </a:r>
            <a:r>
              <a:rPr lang="en-US" dirty="0">
                <a:latin typeface="Calibri" pitchFamily="34" charset="0"/>
                <a:cs typeface="Calibri" pitchFamily="34" charset="0"/>
              </a:rPr>
              <a:t> de </a:t>
            </a:r>
            <a:r>
              <a:rPr lang="en-US" dirty="0" err="1">
                <a:latin typeface="Calibri" pitchFamily="34" charset="0"/>
                <a:cs typeface="Calibri" pitchFamily="34" charset="0"/>
              </a:rPr>
              <a:t>reduzir</a:t>
            </a:r>
            <a:r>
              <a:rPr lang="en-US" dirty="0">
                <a:latin typeface="Calibri" pitchFamily="34" charset="0"/>
                <a:cs typeface="Calibri" pitchFamily="34" charset="0"/>
              </a:rPr>
              <a:t> </a:t>
            </a:r>
            <a:r>
              <a:rPr lang="en-US" dirty="0" err="1">
                <a:latin typeface="Calibri" pitchFamily="34" charset="0"/>
                <a:cs typeface="Calibri" pitchFamily="34" charset="0"/>
              </a:rPr>
              <a:t>os</a:t>
            </a:r>
            <a:r>
              <a:rPr lang="en-US" dirty="0">
                <a:latin typeface="Calibri" pitchFamily="34" charset="0"/>
                <a:cs typeface="Calibri" pitchFamily="34" charset="0"/>
              </a:rPr>
              <a:t> </a:t>
            </a:r>
            <a:r>
              <a:rPr lang="en-US" dirty="0" err="1">
                <a:latin typeface="Calibri" pitchFamily="34" charset="0"/>
                <a:cs typeface="Calibri" pitchFamily="34" charset="0"/>
              </a:rPr>
              <a:t>gastos</a:t>
            </a:r>
            <a:r>
              <a:rPr lang="en-US" dirty="0">
                <a:latin typeface="Calibri" pitchFamily="34" charset="0"/>
                <a:cs typeface="Calibri" pitchFamily="34" charset="0"/>
              </a:rPr>
              <a:t>.</a:t>
            </a:r>
          </a:p>
          <a:p>
            <a:pPr>
              <a:lnSpc>
                <a:spcPct val="110000"/>
              </a:lnSpc>
              <a:buFontTx/>
              <a:buChar char="•"/>
              <a:defRPr/>
            </a:pPr>
            <a:r>
              <a:rPr lang="en-US" dirty="0">
                <a:latin typeface="Calibri" pitchFamily="34" charset="0"/>
                <a:cs typeface="Calibri" pitchFamily="34" charset="0"/>
              </a:rPr>
              <a:t> É </a:t>
            </a:r>
            <a:r>
              <a:rPr lang="en-US" dirty="0" err="1">
                <a:latin typeface="Calibri" pitchFamily="34" charset="0"/>
                <a:cs typeface="Calibri" pitchFamily="34" charset="0"/>
              </a:rPr>
              <a:t>uma</a:t>
            </a:r>
            <a:r>
              <a:rPr lang="en-US" dirty="0">
                <a:latin typeface="Calibri" pitchFamily="34" charset="0"/>
                <a:cs typeface="Calibri" pitchFamily="34" charset="0"/>
              </a:rPr>
              <a:t> </a:t>
            </a:r>
            <a:r>
              <a:rPr lang="en-US" dirty="0" err="1">
                <a:latin typeface="Calibri" pitchFamily="34" charset="0"/>
                <a:cs typeface="Calibri" pitchFamily="34" charset="0"/>
              </a:rPr>
              <a:t>importante</a:t>
            </a:r>
            <a:r>
              <a:rPr lang="en-US" dirty="0">
                <a:latin typeface="Calibri" pitchFamily="34" charset="0"/>
                <a:cs typeface="Calibri" pitchFamily="34" charset="0"/>
              </a:rPr>
              <a:t>  </a:t>
            </a:r>
            <a:r>
              <a:rPr lang="en-US" b="1" dirty="0" err="1">
                <a:latin typeface="Calibri" pitchFamily="34" charset="0"/>
                <a:cs typeface="Calibri" pitchFamily="34" charset="0"/>
              </a:rPr>
              <a:t>ferramenta</a:t>
            </a:r>
            <a:r>
              <a:rPr lang="en-US" b="1" dirty="0">
                <a:latin typeface="Calibri" pitchFamily="34" charset="0"/>
                <a:cs typeface="Calibri" pitchFamily="34" charset="0"/>
              </a:rPr>
              <a:t> de </a:t>
            </a:r>
            <a:r>
              <a:rPr lang="en-US" b="1" dirty="0" err="1">
                <a:latin typeface="Calibri" pitchFamily="34" charset="0"/>
                <a:cs typeface="Calibri" pitchFamily="34" charset="0"/>
              </a:rPr>
              <a:t>tomada</a:t>
            </a:r>
            <a:r>
              <a:rPr lang="en-US" b="1" dirty="0">
                <a:latin typeface="Calibri" pitchFamily="34" charset="0"/>
                <a:cs typeface="Calibri" pitchFamily="34" charset="0"/>
              </a:rPr>
              <a:t> de </a:t>
            </a:r>
            <a:r>
              <a:rPr lang="en-US" b="1" dirty="0" err="1">
                <a:latin typeface="Calibri" pitchFamily="34" charset="0"/>
                <a:cs typeface="Calibri" pitchFamily="34" charset="0"/>
              </a:rPr>
              <a:t>decisão</a:t>
            </a:r>
            <a:r>
              <a:rPr lang="en-US" dirty="0">
                <a:latin typeface="Calibri" pitchFamily="34" charset="0"/>
                <a:cs typeface="Calibri" pitchFamily="34" charset="0"/>
              </a:rPr>
              <a:t>. </a:t>
            </a:r>
            <a:r>
              <a:rPr lang="en-US" dirty="0" err="1">
                <a:latin typeface="Calibri" pitchFamily="34" charset="0"/>
                <a:cs typeface="Calibri" pitchFamily="34" charset="0"/>
              </a:rPr>
              <a:t>Ajuda</a:t>
            </a:r>
            <a:r>
              <a:rPr lang="en-US" dirty="0">
                <a:latin typeface="Calibri" pitchFamily="34" charset="0"/>
                <a:cs typeface="Calibri" pitchFamily="34" charset="0"/>
              </a:rPr>
              <a:t> </a:t>
            </a:r>
            <a:r>
              <a:rPr lang="en-US" dirty="0" err="1">
                <a:latin typeface="Calibri" pitchFamily="34" charset="0"/>
                <a:cs typeface="Calibri" pitchFamily="34" charset="0"/>
              </a:rPr>
              <a:t>na</a:t>
            </a:r>
            <a:r>
              <a:rPr lang="en-US" dirty="0">
                <a:latin typeface="Calibri" pitchFamily="34" charset="0"/>
                <a:cs typeface="Calibri" pitchFamily="34" charset="0"/>
              </a:rPr>
              <a:t> </a:t>
            </a:r>
            <a:r>
              <a:rPr lang="en-US" dirty="0" err="1">
                <a:latin typeface="Calibri" pitchFamily="34" charset="0"/>
                <a:cs typeface="Calibri" pitchFamily="34" charset="0"/>
              </a:rPr>
              <a:t>análise</a:t>
            </a:r>
            <a:r>
              <a:rPr lang="en-US" dirty="0">
                <a:latin typeface="Calibri" pitchFamily="34" charset="0"/>
                <a:cs typeface="Calibri" pitchFamily="34" charset="0"/>
              </a:rPr>
              <a:t> da </a:t>
            </a:r>
            <a:r>
              <a:rPr lang="en-US" dirty="0" err="1">
                <a:latin typeface="Calibri" pitchFamily="34" charset="0"/>
                <a:cs typeface="Calibri" pitchFamily="34" charset="0"/>
              </a:rPr>
              <a:t>viabilidade</a:t>
            </a:r>
            <a:r>
              <a:rPr lang="en-US" dirty="0">
                <a:latin typeface="Calibri" pitchFamily="34" charset="0"/>
                <a:cs typeface="Calibri" pitchFamily="34" charset="0"/>
              </a:rPr>
              <a:t> de </a:t>
            </a:r>
            <a:r>
              <a:rPr lang="en-US" dirty="0" err="1">
                <a:latin typeface="Calibri" pitchFamily="34" charset="0"/>
                <a:cs typeface="Calibri" pitchFamily="34" charset="0"/>
              </a:rPr>
              <a:t>expansão</a:t>
            </a:r>
            <a:r>
              <a:rPr lang="en-US" dirty="0">
                <a:latin typeface="Calibri" pitchFamily="34" charset="0"/>
                <a:cs typeface="Calibri" pitchFamily="34" charset="0"/>
              </a:rPr>
              <a:t> </a:t>
            </a:r>
            <a:r>
              <a:rPr lang="en-US" dirty="0" err="1">
                <a:latin typeface="Calibri" pitchFamily="34" charset="0"/>
                <a:cs typeface="Calibri" pitchFamily="34" charset="0"/>
              </a:rPr>
              <a:t>ou</a:t>
            </a:r>
            <a:r>
              <a:rPr lang="en-US" dirty="0">
                <a:latin typeface="Calibri" pitchFamily="34" charset="0"/>
                <a:cs typeface="Calibri" pitchFamily="34" charset="0"/>
              </a:rPr>
              <a:t> de </a:t>
            </a:r>
            <a:r>
              <a:rPr lang="en-US" dirty="0" err="1">
                <a:latin typeface="Calibri" pitchFamily="34" charset="0"/>
                <a:cs typeface="Calibri" pitchFamily="34" charset="0"/>
              </a:rPr>
              <a:t>novos</a:t>
            </a:r>
            <a:r>
              <a:rPr lang="en-US" dirty="0">
                <a:latin typeface="Calibri" pitchFamily="34" charset="0"/>
                <a:cs typeface="Calibri" pitchFamily="34" charset="0"/>
              </a:rPr>
              <a:t> </a:t>
            </a:r>
            <a:r>
              <a:rPr lang="en-US" dirty="0" err="1">
                <a:latin typeface="Calibri" pitchFamily="34" charset="0"/>
                <a:cs typeface="Calibri" pitchFamily="34" charset="0"/>
              </a:rPr>
              <a:t>investimentos</a:t>
            </a:r>
            <a:r>
              <a:rPr lang="en-US" dirty="0">
                <a:latin typeface="Calibri" pitchFamily="34" charset="0"/>
                <a:cs typeface="Calibri" pitchFamily="34" charset="0"/>
              </a:rPr>
              <a:t>. </a:t>
            </a:r>
          </a:p>
          <a:p>
            <a:pPr>
              <a:lnSpc>
                <a:spcPct val="110000"/>
              </a:lnSpc>
              <a:buFontTx/>
              <a:buChar char="•"/>
              <a:defRPr/>
            </a:pPr>
            <a:r>
              <a:rPr lang="en-US" dirty="0">
                <a:latin typeface="Calibri" pitchFamily="34" charset="0"/>
                <a:cs typeface="Calibri" pitchFamily="34" charset="0"/>
              </a:rPr>
              <a:t> </a:t>
            </a:r>
            <a:r>
              <a:rPr lang="en-US" dirty="0" err="1">
                <a:latin typeface="Calibri" pitchFamily="34" charset="0"/>
                <a:cs typeface="Calibri" pitchFamily="34" charset="0"/>
              </a:rPr>
              <a:t>Facilita</a:t>
            </a:r>
            <a:r>
              <a:rPr lang="en-US" dirty="0">
                <a:latin typeface="Calibri" pitchFamily="34" charset="0"/>
                <a:cs typeface="Calibri" pitchFamily="34" charset="0"/>
              </a:rPr>
              <a:t> a </a:t>
            </a:r>
            <a:r>
              <a:rPr lang="en-US" dirty="0" err="1">
                <a:latin typeface="Calibri" pitchFamily="34" charset="0"/>
                <a:cs typeface="Calibri" pitchFamily="34" charset="0"/>
              </a:rPr>
              <a:t>avaliação</a:t>
            </a:r>
            <a:r>
              <a:rPr lang="en-US" dirty="0">
                <a:latin typeface="Calibri" pitchFamily="34" charset="0"/>
                <a:cs typeface="Calibri" pitchFamily="34" charset="0"/>
              </a:rPr>
              <a:t> </a:t>
            </a:r>
            <a:r>
              <a:rPr lang="en-US" dirty="0" err="1">
                <a:latin typeface="Calibri" pitchFamily="34" charset="0"/>
                <a:cs typeface="Calibri" pitchFamily="34" charset="0"/>
              </a:rPr>
              <a:t>correta</a:t>
            </a:r>
            <a:r>
              <a:rPr lang="en-US" dirty="0">
                <a:latin typeface="Calibri" pitchFamily="34" charset="0"/>
                <a:cs typeface="Calibri" pitchFamily="34" charset="0"/>
              </a:rPr>
              <a:t> do </a:t>
            </a:r>
            <a:r>
              <a:rPr lang="en-US" dirty="0" err="1">
                <a:latin typeface="Calibri" pitchFamily="34" charset="0"/>
                <a:cs typeface="Calibri" pitchFamily="34" charset="0"/>
              </a:rPr>
              <a:t>Custo</a:t>
            </a:r>
            <a:r>
              <a:rPr lang="en-US" dirty="0">
                <a:latin typeface="Calibri" pitchFamily="34" charset="0"/>
                <a:cs typeface="Calibri" pitchFamily="34" charset="0"/>
              </a:rPr>
              <a:t> de </a:t>
            </a:r>
            <a:r>
              <a:rPr lang="en-US" dirty="0" err="1">
                <a:latin typeface="Calibri" pitchFamily="34" charset="0"/>
                <a:cs typeface="Calibri" pitchFamily="34" charset="0"/>
              </a:rPr>
              <a:t>Oportunidade</a:t>
            </a:r>
            <a:r>
              <a:rPr lang="en-US" dirty="0">
                <a:latin typeface="Calibri" pitchFamily="34" charset="0"/>
                <a:cs typeface="Calibri" pitchFamily="34" charset="0"/>
              </a:rPr>
              <a:t> </a:t>
            </a:r>
            <a:r>
              <a:rPr lang="en-US" dirty="0" err="1">
                <a:latin typeface="Calibri" pitchFamily="34" charset="0"/>
                <a:cs typeface="Calibri" pitchFamily="34" charset="0"/>
              </a:rPr>
              <a:t>em</a:t>
            </a:r>
            <a:r>
              <a:rPr lang="en-US" dirty="0">
                <a:latin typeface="Calibri" pitchFamily="34" charset="0"/>
                <a:cs typeface="Calibri" pitchFamily="34" charset="0"/>
              </a:rPr>
              <a:t> </a:t>
            </a:r>
            <a:r>
              <a:rPr lang="en-US" dirty="0" err="1">
                <a:latin typeface="Calibri" pitchFamily="34" charset="0"/>
                <a:cs typeface="Calibri" pitchFamily="34" charset="0"/>
              </a:rPr>
              <a:t>outras</a:t>
            </a:r>
            <a:r>
              <a:rPr lang="en-US" dirty="0">
                <a:latin typeface="Calibri" pitchFamily="34" charset="0"/>
                <a:cs typeface="Calibri" pitchFamily="34" charset="0"/>
              </a:rPr>
              <a:t> </a:t>
            </a:r>
            <a:r>
              <a:rPr lang="en-US" dirty="0" err="1">
                <a:latin typeface="Calibri" pitchFamily="34" charset="0"/>
                <a:cs typeface="Calibri" pitchFamily="34" charset="0"/>
              </a:rPr>
              <a:t>culturas</a:t>
            </a:r>
            <a:r>
              <a:rPr lang="en-US" dirty="0">
                <a:latin typeface="Calibri" pitchFamily="34" charset="0"/>
                <a:cs typeface="Calibri" pitchFamily="34" charset="0"/>
              </a:rPr>
              <a:t> e </a:t>
            </a:r>
            <a:r>
              <a:rPr lang="en-US" dirty="0" err="1">
                <a:latin typeface="Calibri" pitchFamily="34" charset="0"/>
                <a:cs typeface="Calibri" pitchFamily="34" charset="0"/>
              </a:rPr>
              <a:t>na</a:t>
            </a:r>
            <a:r>
              <a:rPr lang="en-US" dirty="0">
                <a:latin typeface="Calibri" pitchFamily="34" charset="0"/>
                <a:cs typeface="Calibri" pitchFamily="34" charset="0"/>
              </a:rPr>
              <a:t> </a:t>
            </a:r>
            <a:r>
              <a:rPr lang="en-US" dirty="0" err="1">
                <a:latin typeface="Calibri" pitchFamily="34" charset="0"/>
                <a:cs typeface="Calibri" pitchFamily="34" charset="0"/>
              </a:rPr>
              <a:t>análise</a:t>
            </a:r>
            <a:r>
              <a:rPr lang="en-US" dirty="0">
                <a:latin typeface="Calibri" pitchFamily="34" charset="0"/>
                <a:cs typeface="Calibri" pitchFamily="34" charset="0"/>
              </a:rPr>
              <a:t> do </a:t>
            </a:r>
            <a:r>
              <a:rPr lang="en-US" dirty="0" err="1">
                <a:latin typeface="Calibri" pitchFamily="34" charset="0"/>
                <a:cs typeface="Calibri" pitchFamily="34" charset="0"/>
              </a:rPr>
              <a:t>impacto</a:t>
            </a:r>
            <a:r>
              <a:rPr lang="en-US" dirty="0">
                <a:latin typeface="Calibri" pitchFamily="34" charset="0"/>
                <a:cs typeface="Calibri" pitchFamily="34" charset="0"/>
              </a:rPr>
              <a:t> no </a:t>
            </a:r>
            <a:r>
              <a:rPr lang="en-US" dirty="0" err="1">
                <a:latin typeface="Calibri" pitchFamily="34" charset="0"/>
                <a:cs typeface="Calibri" pitchFamily="34" charset="0"/>
              </a:rPr>
              <a:t>custo</a:t>
            </a:r>
            <a:r>
              <a:rPr lang="en-US" dirty="0">
                <a:latin typeface="Calibri" pitchFamily="34" charset="0"/>
                <a:cs typeface="Calibri" pitchFamily="34" charset="0"/>
              </a:rPr>
              <a:t> e </a:t>
            </a:r>
            <a:r>
              <a:rPr lang="en-US" dirty="0" err="1">
                <a:latin typeface="Calibri" pitchFamily="34" charset="0"/>
                <a:cs typeface="Calibri" pitchFamily="34" charset="0"/>
              </a:rPr>
              <a:t>na</a:t>
            </a:r>
            <a:r>
              <a:rPr lang="en-US" dirty="0">
                <a:latin typeface="Calibri" pitchFamily="34" charset="0"/>
                <a:cs typeface="Calibri" pitchFamily="34" charset="0"/>
              </a:rPr>
              <a:t> </a:t>
            </a:r>
            <a:r>
              <a:rPr lang="en-US" dirty="0" err="1">
                <a:latin typeface="Calibri" pitchFamily="34" charset="0"/>
                <a:cs typeface="Calibri" pitchFamily="34" charset="0"/>
              </a:rPr>
              <a:t>renda</a:t>
            </a:r>
            <a:r>
              <a:rPr lang="en-US" dirty="0">
                <a:latin typeface="Calibri" pitchFamily="34" charset="0"/>
                <a:cs typeface="Calibri" pitchFamily="34" charset="0"/>
              </a:rPr>
              <a:t> com a </a:t>
            </a:r>
            <a:r>
              <a:rPr lang="en-US" dirty="0" err="1">
                <a:latin typeface="Calibri" pitchFamily="34" charset="0"/>
                <a:cs typeface="Calibri" pitchFamily="34" charset="0"/>
              </a:rPr>
              <a:t>adoção</a:t>
            </a:r>
            <a:r>
              <a:rPr lang="en-US" dirty="0">
                <a:latin typeface="Calibri" pitchFamily="34" charset="0"/>
                <a:cs typeface="Calibri" pitchFamily="34" charset="0"/>
              </a:rPr>
              <a:t> de </a:t>
            </a:r>
            <a:r>
              <a:rPr lang="en-US" dirty="0" err="1">
                <a:latin typeface="Calibri" pitchFamily="34" charset="0"/>
                <a:cs typeface="Calibri" pitchFamily="34" charset="0"/>
              </a:rPr>
              <a:t>determinada</a:t>
            </a:r>
            <a:r>
              <a:rPr lang="en-US" dirty="0">
                <a:latin typeface="Calibri" pitchFamily="34" charset="0"/>
                <a:cs typeface="Calibri" pitchFamily="34" charset="0"/>
              </a:rPr>
              <a:t> </a:t>
            </a:r>
            <a:r>
              <a:rPr lang="en-US" dirty="0" err="1">
                <a:latin typeface="Calibri" pitchFamily="34" charset="0"/>
                <a:cs typeface="Calibri" pitchFamily="34" charset="0"/>
              </a:rPr>
              <a:t>tecnologia</a:t>
            </a:r>
            <a:r>
              <a:rPr lang="en-US" dirty="0">
                <a:latin typeface="Calibri" pitchFamily="34" charset="0"/>
                <a:cs typeface="Calibri" pitchFamily="34" charset="0"/>
              </a:rPr>
              <a:t>.</a:t>
            </a:r>
          </a:p>
        </p:txBody>
      </p:sp>
      <p:graphicFrame>
        <p:nvGraphicFramePr>
          <p:cNvPr id="7" name="Diagrama 6"/>
          <p:cNvGraphicFramePr/>
          <p:nvPr/>
        </p:nvGraphicFramePr>
        <p:xfrm>
          <a:off x="-1066800" y="1078706"/>
          <a:ext cx="6781800" cy="2350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nvGraphicFramePr>
        <p:xfrm>
          <a:off x="152400" y="94593"/>
          <a:ext cx="2362200" cy="10484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9572" name="Picture 4"/>
          <p:cNvPicPr>
            <a:picLocks noChangeAspect="1" noChangeArrowheads="1"/>
          </p:cNvPicPr>
          <p:nvPr/>
        </p:nvPicPr>
        <p:blipFill>
          <a:blip r:embed="rId12" cstate="print"/>
          <a:srcRect/>
          <a:stretch>
            <a:fillRect/>
          </a:stretch>
        </p:blipFill>
        <p:spPr bwMode="auto">
          <a:xfrm>
            <a:off x="0" y="3048000"/>
            <a:ext cx="3219450" cy="377190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graphicFrame>
        <p:nvGraphicFramePr>
          <p:cNvPr id="11" name="Diagrama 10"/>
          <p:cNvGraphicFramePr/>
          <p:nvPr/>
        </p:nvGraphicFramePr>
        <p:xfrm>
          <a:off x="1228724" y="2714625"/>
          <a:ext cx="381001" cy="3714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a 11"/>
          <p:cNvGraphicFramePr/>
          <p:nvPr/>
        </p:nvGraphicFramePr>
        <p:xfrm>
          <a:off x="762000" y="3124200"/>
          <a:ext cx="304800" cy="3048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Espaço Reservado para Número de Slide 1"/>
          <p:cNvSpPr>
            <a:spLocks noGrp="1"/>
          </p:cNvSpPr>
          <p:nvPr>
            <p:ph type="sldNum" sz="quarter" idx="12"/>
          </p:nvPr>
        </p:nvSpPr>
        <p:spPr/>
        <p:txBody>
          <a:bodyPr/>
          <a:lstStyle/>
          <a:p>
            <a:pPr>
              <a:defRPr/>
            </a:pPr>
            <a:fld id="{C0021C80-303F-444A-8B15-2D4E7F24FB87}" type="slidenum">
              <a:rPr lang="en-US" smtClean="0"/>
              <a:pPr>
                <a:defRPr/>
              </a:pPr>
              <a:t>14</a:t>
            </a:fld>
            <a:endParaRPr lang="en-US"/>
          </a:p>
        </p:txBody>
      </p:sp>
    </p:spTree>
    <p:extLst>
      <p:ext uri="{BB962C8B-B14F-4D97-AF65-F5344CB8AC3E}">
        <p14:creationId xmlns:p14="http://schemas.microsoft.com/office/powerpoint/2010/main" val="33921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animEffect transition="in" filter="box(in)">
                                      <p:cBhvr>
                                        <p:cTn id="7" dur="500"/>
                                        <p:tgtEl>
                                          <p:spTgt spid="2088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899">
                                            <p:txEl>
                                              <p:pRg st="3" end="3"/>
                                            </p:txEl>
                                          </p:spTgt>
                                        </p:tgtEl>
                                        <p:attrNameLst>
                                          <p:attrName>style.visibility</p:attrName>
                                        </p:attrNameLst>
                                      </p:cBhvr>
                                      <p:to>
                                        <p:strVal val="visible"/>
                                      </p:to>
                                    </p:set>
                                    <p:animEffect transition="in" filter="fade">
                                      <p:cBhvr>
                                        <p:cTn id="12" dur="500"/>
                                        <p:tgtEl>
                                          <p:spTgt spid="20889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899">
                                            <p:txEl>
                                              <p:pRg st="4" end="4"/>
                                            </p:txEl>
                                          </p:spTgt>
                                        </p:tgtEl>
                                        <p:attrNameLst>
                                          <p:attrName>style.visibility</p:attrName>
                                        </p:attrNameLst>
                                      </p:cBhvr>
                                      <p:to>
                                        <p:strVal val="visible"/>
                                      </p:to>
                                    </p:set>
                                    <p:animEffect transition="in" filter="fade">
                                      <p:cBhvr>
                                        <p:cTn id="17" dur="500"/>
                                        <p:tgtEl>
                                          <p:spTgt spid="2088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899">
                                            <p:txEl>
                                              <p:pRg st="5" end="5"/>
                                            </p:txEl>
                                          </p:spTgt>
                                        </p:tgtEl>
                                        <p:attrNameLst>
                                          <p:attrName>style.visibility</p:attrName>
                                        </p:attrNameLst>
                                      </p:cBhvr>
                                      <p:to>
                                        <p:strVal val="visible"/>
                                      </p:to>
                                    </p:set>
                                    <p:animEffect transition="in" filter="fade">
                                      <p:cBhvr>
                                        <p:cTn id="22" dur="500"/>
                                        <p:tgtEl>
                                          <p:spTgt spid="20889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899">
                                            <p:txEl>
                                              <p:pRg st="6" end="6"/>
                                            </p:txEl>
                                          </p:spTgt>
                                        </p:tgtEl>
                                        <p:attrNameLst>
                                          <p:attrName>style.visibility</p:attrName>
                                        </p:attrNameLst>
                                      </p:cBhvr>
                                      <p:to>
                                        <p:strVal val="visible"/>
                                      </p:to>
                                    </p:set>
                                    <p:animEffect transition="in" filter="fade">
                                      <p:cBhvr>
                                        <p:cTn id="27" dur="500"/>
                                        <p:tgtEl>
                                          <p:spTgt spid="208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08899" name="Text Box 3"/>
          <p:cNvSpPr txBox="1">
            <a:spLocks noChangeArrowheads="1"/>
          </p:cNvSpPr>
          <p:nvPr/>
        </p:nvSpPr>
        <p:spPr bwMode="auto">
          <a:xfrm>
            <a:off x="4800600" y="357188"/>
            <a:ext cx="4191000" cy="627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Calibri" pitchFamily="34" charset="0"/>
                <a:cs typeface="Calibri" pitchFamily="34" charset="0"/>
              </a:rPr>
              <a:t>DESEMBOLSO NÃO É CUSTO TOTAL</a:t>
            </a:r>
          </a:p>
          <a:p>
            <a:pPr eaLnBrk="1" hangingPunct="1"/>
            <a:endParaRPr lang="en-US" sz="1600" b="1" dirty="0">
              <a:latin typeface="Calibri" pitchFamily="34" charset="0"/>
              <a:cs typeface="Calibri" pitchFamily="34" charset="0"/>
            </a:endParaRPr>
          </a:p>
          <a:p>
            <a:pPr marL="285750" indent="-285750" eaLnBrk="1" hangingPunct="1">
              <a:lnSpc>
                <a:spcPct val="110000"/>
              </a:lnSpc>
              <a:buFont typeface="Arial" pitchFamily="34" charset="0"/>
              <a:buChar char="•"/>
            </a:pPr>
            <a:r>
              <a:rPr lang="en-US" sz="1600" dirty="0">
                <a:latin typeface="Calibri" pitchFamily="34" charset="0"/>
                <a:cs typeface="Calibri" pitchFamily="34" charset="0"/>
              </a:rPr>
              <a:t>A soma das </a:t>
            </a:r>
            <a:r>
              <a:rPr lang="en-US" sz="1600" dirty="0" err="1">
                <a:latin typeface="Calibri" pitchFamily="34" charset="0"/>
                <a:cs typeface="Calibri" pitchFamily="34" charset="0"/>
              </a:rPr>
              <a:t>notas</a:t>
            </a:r>
            <a:r>
              <a:rPr lang="en-US" sz="1600" dirty="0">
                <a:latin typeface="Calibri" pitchFamily="34" charset="0"/>
                <a:cs typeface="Calibri" pitchFamily="34" charset="0"/>
              </a:rPr>
              <a:t> </a:t>
            </a:r>
            <a:r>
              <a:rPr lang="en-US" sz="1600" dirty="0" err="1">
                <a:latin typeface="Calibri" pitchFamily="34" charset="0"/>
                <a:cs typeface="Calibri" pitchFamily="34" charset="0"/>
              </a:rPr>
              <a:t>fiscais</a:t>
            </a:r>
            <a:r>
              <a:rPr lang="en-US" sz="1600" dirty="0">
                <a:latin typeface="Calibri" pitchFamily="34" charset="0"/>
                <a:cs typeface="Calibri" pitchFamily="34" charset="0"/>
              </a:rPr>
              <a:t> </a:t>
            </a:r>
            <a:r>
              <a:rPr lang="en-US" sz="1600" dirty="0" err="1">
                <a:latin typeface="Calibri" pitchFamily="34" charset="0"/>
                <a:cs typeface="Calibri" pitchFamily="34" charset="0"/>
              </a:rPr>
              <a:t>pode</a:t>
            </a:r>
            <a:r>
              <a:rPr lang="en-US" sz="1600" dirty="0">
                <a:latin typeface="Calibri" pitchFamily="34" charset="0"/>
                <a:cs typeface="Calibri" pitchFamily="34" charset="0"/>
              </a:rPr>
              <a:t> </a:t>
            </a:r>
            <a:r>
              <a:rPr lang="en-US" sz="1600" dirty="0" err="1">
                <a:latin typeface="Calibri" pitchFamily="34" charset="0"/>
                <a:cs typeface="Calibri" pitchFamily="34" charset="0"/>
              </a:rPr>
              <a:t>ser</a:t>
            </a:r>
            <a:r>
              <a:rPr lang="en-US" sz="1600" dirty="0">
                <a:latin typeface="Calibri" pitchFamily="34" charset="0"/>
                <a:cs typeface="Calibri" pitchFamily="34" charset="0"/>
              </a:rPr>
              <a:t> </a:t>
            </a:r>
            <a:r>
              <a:rPr lang="en-US" sz="1600" dirty="0" err="1">
                <a:latin typeface="Calibri" pitchFamily="34" charset="0"/>
                <a:cs typeface="Calibri" pitchFamily="34" charset="0"/>
              </a:rPr>
              <a:t>uma</a:t>
            </a:r>
            <a:r>
              <a:rPr lang="en-US" sz="1600" dirty="0">
                <a:latin typeface="Calibri" pitchFamily="34" charset="0"/>
                <a:cs typeface="Calibri" pitchFamily="34" charset="0"/>
              </a:rPr>
              <a:t> </a:t>
            </a:r>
            <a:r>
              <a:rPr lang="en-US" sz="1600" dirty="0" err="1">
                <a:latin typeface="Calibri" pitchFamily="34" charset="0"/>
                <a:cs typeface="Calibri" pitchFamily="34" charset="0"/>
              </a:rPr>
              <a:t>ferramenta</a:t>
            </a:r>
            <a:r>
              <a:rPr lang="en-US" sz="1600" dirty="0">
                <a:latin typeface="Calibri" pitchFamily="34" charset="0"/>
                <a:cs typeface="Calibri" pitchFamily="34" charset="0"/>
              </a:rPr>
              <a:t> </a:t>
            </a:r>
            <a:r>
              <a:rPr lang="en-US" sz="1600" dirty="0" err="1">
                <a:latin typeface="Calibri" pitchFamily="34" charset="0"/>
                <a:cs typeface="Calibri" pitchFamily="34" charset="0"/>
              </a:rPr>
              <a:t>para</a:t>
            </a:r>
            <a:r>
              <a:rPr lang="en-US" sz="1600" dirty="0">
                <a:latin typeface="Calibri" pitchFamily="34" charset="0"/>
                <a:cs typeface="Calibri" pitchFamily="34" charset="0"/>
              </a:rPr>
              <a:t> o </a:t>
            </a:r>
            <a:r>
              <a:rPr lang="en-US" sz="1600" dirty="0" err="1">
                <a:latin typeface="Calibri" pitchFamily="34" charset="0"/>
                <a:cs typeface="Calibri" pitchFamily="34" charset="0"/>
              </a:rPr>
              <a:t>controle</a:t>
            </a:r>
            <a:r>
              <a:rPr lang="en-US" sz="1600" dirty="0">
                <a:latin typeface="Calibri" pitchFamily="34" charset="0"/>
                <a:cs typeface="Calibri" pitchFamily="34" charset="0"/>
              </a:rPr>
              <a:t> dos </a:t>
            </a:r>
            <a:r>
              <a:rPr lang="en-US" sz="1600" dirty="0" err="1">
                <a:latin typeface="Calibri" pitchFamily="34" charset="0"/>
                <a:cs typeface="Calibri" pitchFamily="34" charset="0"/>
              </a:rPr>
              <a:t>gastos</a:t>
            </a:r>
            <a:r>
              <a:rPr lang="en-US" sz="1600" dirty="0">
                <a:latin typeface="Calibri" pitchFamily="34" charset="0"/>
                <a:cs typeface="Calibri" pitchFamily="34" charset="0"/>
              </a:rPr>
              <a:t> e </a:t>
            </a:r>
            <a:r>
              <a:rPr lang="en-US" sz="1600" dirty="0" err="1">
                <a:latin typeface="Calibri" pitchFamily="34" charset="0"/>
                <a:cs typeface="Calibri" pitchFamily="34" charset="0"/>
              </a:rPr>
              <a:t>vencimentos</a:t>
            </a:r>
            <a:r>
              <a:rPr lang="en-US" sz="1600" dirty="0">
                <a:latin typeface="Calibri" pitchFamily="34" charset="0"/>
                <a:cs typeface="Calibri" pitchFamily="34" charset="0"/>
              </a:rPr>
              <a:t> de </a:t>
            </a:r>
            <a:r>
              <a:rPr lang="en-US" sz="1600" dirty="0" err="1">
                <a:latin typeface="Calibri" pitchFamily="34" charset="0"/>
                <a:cs typeface="Calibri" pitchFamily="34" charset="0"/>
              </a:rPr>
              <a:t>débitos</a:t>
            </a:r>
            <a:r>
              <a:rPr lang="en-US" sz="1600" dirty="0">
                <a:latin typeface="Calibri" pitchFamily="34" charset="0"/>
                <a:cs typeface="Calibri" pitchFamily="34" charset="0"/>
              </a:rPr>
              <a:t>, mas </a:t>
            </a:r>
            <a:r>
              <a:rPr lang="en-US" sz="1600" dirty="0" err="1">
                <a:latin typeface="Calibri" pitchFamily="34" charset="0"/>
                <a:cs typeface="Calibri" pitchFamily="34" charset="0"/>
              </a:rPr>
              <a:t>não</a:t>
            </a:r>
            <a:r>
              <a:rPr lang="en-US" sz="1600" dirty="0">
                <a:latin typeface="Calibri" pitchFamily="34" charset="0"/>
                <a:cs typeface="Calibri" pitchFamily="34" charset="0"/>
              </a:rPr>
              <a:t> é um </a:t>
            </a:r>
            <a:r>
              <a:rPr lang="en-US" sz="1600" dirty="0" err="1">
                <a:latin typeface="Calibri" pitchFamily="34" charset="0"/>
                <a:cs typeface="Calibri" pitchFamily="34" charset="0"/>
              </a:rPr>
              <a:t>método</a:t>
            </a:r>
            <a:r>
              <a:rPr lang="en-US" sz="1600" dirty="0">
                <a:latin typeface="Calibri" pitchFamily="34" charset="0"/>
                <a:cs typeface="Calibri" pitchFamily="34" charset="0"/>
              </a:rPr>
              <a:t> de </a:t>
            </a:r>
            <a:r>
              <a:rPr lang="en-US" sz="1600" dirty="0" err="1">
                <a:latin typeface="Calibri" pitchFamily="34" charset="0"/>
                <a:cs typeface="Calibri" pitchFamily="34" charset="0"/>
              </a:rPr>
              <a:t>cálculo</a:t>
            </a:r>
            <a:r>
              <a:rPr lang="en-US" sz="1600" dirty="0">
                <a:latin typeface="Calibri" pitchFamily="34" charset="0"/>
                <a:cs typeface="Calibri" pitchFamily="34" charset="0"/>
              </a:rPr>
              <a:t> do </a:t>
            </a:r>
            <a:r>
              <a:rPr lang="en-US" sz="1600" dirty="0" err="1">
                <a:latin typeface="Calibri" pitchFamily="34" charset="0"/>
                <a:cs typeface="Calibri" pitchFamily="34" charset="0"/>
              </a:rPr>
              <a:t>Custo</a:t>
            </a:r>
            <a:r>
              <a:rPr lang="en-US" sz="1600" dirty="0">
                <a:latin typeface="Calibri" pitchFamily="34" charset="0"/>
                <a:cs typeface="Calibri" pitchFamily="34" charset="0"/>
              </a:rPr>
              <a:t> Total e </a:t>
            </a:r>
            <a:r>
              <a:rPr lang="en-US" sz="1600" dirty="0" err="1">
                <a:latin typeface="Calibri" pitchFamily="34" charset="0"/>
                <a:cs typeface="Calibri" pitchFamily="34" charset="0"/>
              </a:rPr>
              <a:t>muito</a:t>
            </a:r>
            <a:r>
              <a:rPr lang="en-US" sz="1600" dirty="0">
                <a:latin typeface="Calibri" pitchFamily="34" charset="0"/>
                <a:cs typeface="Calibri" pitchFamily="34" charset="0"/>
              </a:rPr>
              <a:t> </a:t>
            </a:r>
            <a:r>
              <a:rPr lang="en-US" sz="1600" dirty="0" err="1">
                <a:latin typeface="Calibri" pitchFamily="34" charset="0"/>
                <a:cs typeface="Calibri" pitchFamily="34" charset="0"/>
              </a:rPr>
              <a:t>menos</a:t>
            </a:r>
            <a:r>
              <a:rPr lang="en-US" sz="1600" dirty="0">
                <a:latin typeface="Calibri" pitchFamily="34" charset="0"/>
                <a:cs typeface="Calibri" pitchFamily="34" charset="0"/>
              </a:rPr>
              <a:t> </a:t>
            </a:r>
            <a:r>
              <a:rPr lang="en-US" sz="1600" dirty="0" err="1">
                <a:latin typeface="Calibri" pitchFamily="34" charset="0"/>
                <a:cs typeface="Calibri" pitchFamily="34" charset="0"/>
              </a:rPr>
              <a:t>uma</a:t>
            </a:r>
            <a:r>
              <a:rPr lang="en-US" sz="1600" dirty="0">
                <a:latin typeface="Calibri" pitchFamily="34" charset="0"/>
                <a:cs typeface="Calibri" pitchFamily="34" charset="0"/>
              </a:rPr>
              <a:t> </a:t>
            </a:r>
            <a:r>
              <a:rPr lang="en-US" sz="1600" dirty="0" err="1">
                <a:latin typeface="Calibri" pitchFamily="34" charset="0"/>
                <a:cs typeface="Calibri" pitchFamily="34" charset="0"/>
              </a:rPr>
              <a:t>apuração</a:t>
            </a:r>
            <a:r>
              <a:rPr lang="en-US" sz="1600" dirty="0">
                <a:latin typeface="Calibri" pitchFamily="34" charset="0"/>
                <a:cs typeface="Calibri" pitchFamily="34" charset="0"/>
              </a:rPr>
              <a:t> do valor </a:t>
            </a:r>
            <a:r>
              <a:rPr lang="en-US" sz="1600" dirty="0" err="1">
                <a:latin typeface="Calibri" pitchFamily="34" charset="0"/>
                <a:cs typeface="Calibri" pitchFamily="34" charset="0"/>
              </a:rPr>
              <a:t>médio</a:t>
            </a:r>
            <a:r>
              <a:rPr lang="en-US" sz="1600" dirty="0">
                <a:latin typeface="Calibri" pitchFamily="34" charset="0"/>
                <a:cs typeface="Calibri" pitchFamily="34" charset="0"/>
              </a:rPr>
              <a:t> do </a:t>
            </a:r>
            <a:r>
              <a:rPr lang="en-US" sz="1600" dirty="0" err="1">
                <a:latin typeface="Calibri" pitchFamily="34" charset="0"/>
                <a:cs typeface="Calibri" pitchFamily="34" charset="0"/>
              </a:rPr>
              <a:t>custo</a:t>
            </a:r>
            <a:r>
              <a:rPr lang="en-US" sz="1600" dirty="0">
                <a:latin typeface="Calibri" pitchFamily="34" charset="0"/>
                <a:cs typeface="Calibri" pitchFamily="34" charset="0"/>
              </a:rPr>
              <a:t> de </a:t>
            </a:r>
            <a:r>
              <a:rPr lang="en-US" sz="1600" dirty="0" err="1">
                <a:latin typeface="Calibri" pitchFamily="34" charset="0"/>
                <a:cs typeface="Calibri" pitchFamily="34" charset="0"/>
              </a:rPr>
              <a:t>produção</a:t>
            </a:r>
            <a:r>
              <a:rPr lang="en-US" sz="1600" dirty="0">
                <a:latin typeface="Calibri" pitchFamily="34" charset="0"/>
                <a:cs typeface="Calibri" pitchFamily="34" charset="0"/>
              </a:rPr>
              <a:t> da </a:t>
            </a:r>
            <a:r>
              <a:rPr lang="en-US" sz="1600" dirty="0" err="1">
                <a:latin typeface="Calibri" pitchFamily="34" charset="0"/>
                <a:cs typeface="Calibri" pitchFamily="34" charset="0"/>
              </a:rPr>
              <a:t>fazenda</a:t>
            </a:r>
            <a:r>
              <a:rPr lang="en-US" sz="1600" dirty="0">
                <a:latin typeface="Calibri" pitchFamily="34" charset="0"/>
                <a:cs typeface="Calibri" pitchFamily="34" charset="0"/>
              </a:rPr>
              <a:t>.</a:t>
            </a:r>
          </a:p>
          <a:p>
            <a:pPr marL="285750" indent="-285750" eaLnBrk="1" hangingPunct="1">
              <a:lnSpc>
                <a:spcPct val="110000"/>
              </a:lnSpc>
              <a:buFont typeface="Arial" pitchFamily="34" charset="0"/>
              <a:buChar char="•"/>
            </a:pPr>
            <a:r>
              <a:rPr lang="en-US" sz="1600" dirty="0">
                <a:latin typeface="Calibri" pitchFamily="34" charset="0"/>
                <a:cs typeface="Calibri" pitchFamily="34" charset="0"/>
              </a:rPr>
              <a:t>A </a:t>
            </a:r>
            <a:r>
              <a:rPr lang="en-US" sz="1600" dirty="0" err="1">
                <a:latin typeface="Calibri" pitchFamily="34" charset="0"/>
                <a:cs typeface="Calibri" pitchFamily="34" charset="0"/>
              </a:rPr>
              <a:t>análise</a:t>
            </a:r>
            <a:r>
              <a:rPr lang="en-US" sz="1600" dirty="0">
                <a:latin typeface="Calibri" pitchFamily="34" charset="0"/>
                <a:cs typeface="Calibri" pitchFamily="34" charset="0"/>
              </a:rPr>
              <a:t> </a:t>
            </a:r>
            <a:r>
              <a:rPr lang="en-US" sz="1600" dirty="0" err="1">
                <a:latin typeface="Calibri" pitchFamily="34" charset="0"/>
                <a:cs typeface="Calibri" pitchFamily="34" charset="0"/>
              </a:rPr>
              <a:t>correta</a:t>
            </a:r>
            <a:r>
              <a:rPr lang="en-US" sz="1600" dirty="0">
                <a:latin typeface="Calibri" pitchFamily="34" charset="0"/>
                <a:cs typeface="Calibri" pitchFamily="34" charset="0"/>
              </a:rPr>
              <a:t> </a:t>
            </a:r>
            <a:r>
              <a:rPr lang="en-US" sz="1600" dirty="0" err="1">
                <a:latin typeface="Calibri" pitchFamily="34" charset="0"/>
                <a:cs typeface="Calibri" pitchFamily="34" charset="0"/>
              </a:rPr>
              <a:t>deve</a:t>
            </a:r>
            <a:r>
              <a:rPr lang="en-US" sz="1600" dirty="0">
                <a:latin typeface="Calibri" pitchFamily="34" charset="0"/>
                <a:cs typeface="Calibri" pitchFamily="34" charset="0"/>
              </a:rPr>
              <a:t> </a:t>
            </a:r>
            <a:r>
              <a:rPr lang="en-US" sz="1600" dirty="0" err="1">
                <a:latin typeface="Calibri" pitchFamily="34" charset="0"/>
                <a:cs typeface="Calibri" pitchFamily="34" charset="0"/>
              </a:rPr>
              <a:t>incluir</a:t>
            </a:r>
            <a:r>
              <a:rPr lang="en-US" sz="1600" dirty="0">
                <a:latin typeface="Calibri" pitchFamily="34" charset="0"/>
                <a:cs typeface="Calibri" pitchFamily="34" charset="0"/>
              </a:rPr>
              <a:t>, </a:t>
            </a:r>
            <a:r>
              <a:rPr lang="en-US" sz="1600" dirty="0" err="1">
                <a:latin typeface="Calibri" pitchFamily="34" charset="0"/>
                <a:cs typeface="Calibri" pitchFamily="34" charset="0"/>
              </a:rPr>
              <a:t>além</a:t>
            </a:r>
            <a:r>
              <a:rPr lang="en-US" sz="1600" dirty="0">
                <a:latin typeface="Calibri" pitchFamily="34" charset="0"/>
                <a:cs typeface="Calibri" pitchFamily="34" charset="0"/>
              </a:rPr>
              <a:t> dos </a:t>
            </a:r>
            <a:r>
              <a:rPr lang="en-US" sz="1600" dirty="0" err="1">
                <a:latin typeface="Calibri" pitchFamily="34" charset="0"/>
                <a:cs typeface="Calibri" pitchFamily="34" charset="0"/>
              </a:rPr>
              <a:t>desembolsos</a:t>
            </a:r>
            <a:r>
              <a:rPr lang="en-US" sz="1600" dirty="0">
                <a:latin typeface="Calibri" pitchFamily="34" charset="0"/>
                <a:cs typeface="Calibri" pitchFamily="34" charset="0"/>
              </a:rPr>
              <a:t>, </a:t>
            </a:r>
            <a:r>
              <a:rPr lang="en-US" sz="1600" dirty="0" err="1">
                <a:latin typeface="Calibri" pitchFamily="34" charset="0"/>
                <a:cs typeface="Calibri" pitchFamily="34" charset="0"/>
              </a:rPr>
              <a:t>os</a:t>
            </a:r>
            <a:r>
              <a:rPr lang="en-US" sz="1600" dirty="0">
                <a:latin typeface="Calibri" pitchFamily="34" charset="0"/>
                <a:cs typeface="Calibri" pitchFamily="34" charset="0"/>
              </a:rPr>
              <a:t> </a:t>
            </a:r>
            <a:r>
              <a:rPr lang="en-US" sz="1600" dirty="0" err="1">
                <a:latin typeface="Calibri" pitchFamily="34" charset="0"/>
                <a:cs typeface="Calibri" pitchFamily="34" charset="0"/>
              </a:rPr>
              <a:t>conceitos</a:t>
            </a:r>
            <a:r>
              <a:rPr lang="en-US" sz="1600" dirty="0">
                <a:latin typeface="Calibri" pitchFamily="34" charset="0"/>
                <a:cs typeface="Calibri" pitchFamily="34" charset="0"/>
              </a:rPr>
              <a:t> de </a:t>
            </a:r>
            <a:r>
              <a:rPr lang="en-US" sz="1600" dirty="0" err="1" smtClean="0">
                <a:latin typeface="Calibri" pitchFamily="34" charset="0"/>
                <a:cs typeface="Calibri" pitchFamily="34" charset="0"/>
              </a:rPr>
              <a:t>Custo</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Administrativo</a:t>
            </a:r>
            <a:r>
              <a:rPr lang="en-US" sz="1600" dirty="0">
                <a:latin typeface="Calibri" pitchFamily="34" charset="0"/>
                <a:cs typeface="Calibri" pitchFamily="34" charset="0"/>
              </a:rPr>
              <a:t>, </a:t>
            </a:r>
            <a:r>
              <a:rPr lang="en-US" sz="1600" dirty="0" err="1">
                <a:latin typeface="Calibri" pitchFamily="34" charset="0"/>
                <a:cs typeface="Calibri" pitchFamily="34" charset="0"/>
              </a:rPr>
              <a:t>Depreciação</a:t>
            </a:r>
            <a:r>
              <a:rPr lang="en-US" sz="1600" dirty="0">
                <a:latin typeface="Calibri" pitchFamily="34" charset="0"/>
                <a:cs typeface="Calibri" pitchFamily="34" charset="0"/>
              </a:rPr>
              <a:t> e </a:t>
            </a:r>
            <a:r>
              <a:rPr lang="en-US" sz="1600" dirty="0" err="1">
                <a:latin typeface="Calibri" pitchFamily="34" charset="0"/>
                <a:cs typeface="Calibri" pitchFamily="34" charset="0"/>
              </a:rPr>
              <a:t>Custo</a:t>
            </a:r>
            <a:r>
              <a:rPr lang="en-US" sz="1600" dirty="0">
                <a:latin typeface="Calibri" pitchFamily="34" charset="0"/>
                <a:cs typeface="Calibri" pitchFamily="34" charset="0"/>
              </a:rPr>
              <a:t> de </a:t>
            </a:r>
            <a:r>
              <a:rPr lang="en-US" sz="1600" dirty="0" err="1">
                <a:latin typeface="Calibri" pitchFamily="34" charset="0"/>
                <a:cs typeface="Calibri" pitchFamily="34" charset="0"/>
              </a:rPr>
              <a:t>Oportunidade</a:t>
            </a:r>
            <a:r>
              <a:rPr lang="en-US" sz="1600" dirty="0">
                <a:latin typeface="Calibri" pitchFamily="34" charset="0"/>
                <a:cs typeface="Calibri" pitchFamily="34" charset="0"/>
              </a:rPr>
              <a:t>.</a:t>
            </a:r>
          </a:p>
          <a:p>
            <a:pPr marL="285750" indent="-285750" eaLnBrk="1" hangingPunct="1">
              <a:lnSpc>
                <a:spcPct val="110000"/>
              </a:lnSpc>
              <a:buFont typeface="Arial" pitchFamily="34" charset="0"/>
              <a:buChar char="•"/>
            </a:pPr>
            <a:r>
              <a:rPr lang="en-US" sz="1600" dirty="0" err="1">
                <a:latin typeface="Calibri" pitchFamily="34" charset="0"/>
                <a:cs typeface="Calibri" pitchFamily="34" charset="0"/>
              </a:rPr>
              <a:t>Muitos</a:t>
            </a:r>
            <a:r>
              <a:rPr lang="en-US" sz="1600" dirty="0">
                <a:latin typeface="Calibri" pitchFamily="34" charset="0"/>
                <a:cs typeface="Calibri" pitchFamily="34" charset="0"/>
              </a:rPr>
              <a:t> </a:t>
            </a:r>
            <a:r>
              <a:rPr lang="en-US" sz="1600" dirty="0" err="1">
                <a:latin typeface="Calibri" pitchFamily="34" charset="0"/>
                <a:cs typeface="Calibri" pitchFamily="34" charset="0"/>
              </a:rPr>
              <a:t>produtores</a:t>
            </a:r>
            <a:r>
              <a:rPr lang="en-US" sz="1600" dirty="0">
                <a:latin typeface="Calibri" pitchFamily="34" charset="0"/>
                <a:cs typeface="Calibri" pitchFamily="34" charset="0"/>
              </a:rPr>
              <a:t> </a:t>
            </a:r>
            <a:r>
              <a:rPr lang="en-US" sz="1600" dirty="0" err="1">
                <a:latin typeface="Calibri" pitchFamily="34" charset="0"/>
                <a:cs typeface="Calibri" pitchFamily="34" charset="0"/>
              </a:rPr>
              <a:t>também</a:t>
            </a:r>
            <a:r>
              <a:rPr lang="en-US" sz="1600" dirty="0">
                <a:latin typeface="Calibri" pitchFamily="34" charset="0"/>
                <a:cs typeface="Calibri" pitchFamily="34" charset="0"/>
              </a:rPr>
              <a:t> </a:t>
            </a:r>
            <a:r>
              <a:rPr lang="en-US" sz="1600" dirty="0" err="1">
                <a:latin typeface="Calibri" pitchFamily="34" charset="0"/>
                <a:cs typeface="Calibri" pitchFamily="34" charset="0"/>
              </a:rPr>
              <a:t>não</a:t>
            </a:r>
            <a:r>
              <a:rPr lang="en-US" sz="1600" dirty="0">
                <a:latin typeface="Calibri" pitchFamily="34" charset="0"/>
                <a:cs typeface="Calibri" pitchFamily="34" charset="0"/>
              </a:rPr>
              <a:t> </a:t>
            </a:r>
            <a:r>
              <a:rPr lang="en-US" sz="1600" dirty="0" err="1">
                <a:latin typeface="Calibri" pitchFamily="34" charset="0"/>
                <a:cs typeface="Calibri" pitchFamily="34" charset="0"/>
              </a:rPr>
              <a:t>calculam</a:t>
            </a:r>
            <a:r>
              <a:rPr lang="en-US" sz="1600" dirty="0">
                <a:latin typeface="Calibri" pitchFamily="34" charset="0"/>
                <a:cs typeface="Calibri" pitchFamily="34" charset="0"/>
              </a:rPr>
              <a:t> o </a:t>
            </a:r>
            <a:r>
              <a:rPr lang="en-US" sz="1600" dirty="0" err="1">
                <a:latin typeface="Calibri" pitchFamily="34" charset="0"/>
                <a:cs typeface="Calibri" pitchFamily="34" charset="0"/>
              </a:rPr>
              <a:t>gasto</a:t>
            </a:r>
            <a:r>
              <a:rPr lang="en-US" sz="1600" dirty="0">
                <a:latin typeface="Calibri" pitchFamily="34" charset="0"/>
                <a:cs typeface="Calibri" pitchFamily="34" charset="0"/>
              </a:rPr>
              <a:t> com as </a:t>
            </a:r>
            <a:r>
              <a:rPr lang="en-US" sz="1600" dirty="0" err="1">
                <a:latin typeface="Calibri" pitchFamily="34" charset="0"/>
                <a:cs typeface="Calibri" pitchFamily="34" charset="0"/>
              </a:rPr>
              <a:t>atividades</a:t>
            </a:r>
            <a:r>
              <a:rPr lang="en-US" sz="1600" dirty="0">
                <a:latin typeface="Calibri" pitchFamily="34" charset="0"/>
                <a:cs typeface="Calibri" pitchFamily="34" charset="0"/>
              </a:rPr>
              <a:t> da </a:t>
            </a:r>
            <a:r>
              <a:rPr lang="en-US" sz="1600" dirty="0" err="1">
                <a:latin typeface="Calibri" pitchFamily="34" charset="0"/>
                <a:cs typeface="Calibri" pitchFamily="34" charset="0"/>
              </a:rPr>
              <a:t>fazenda</a:t>
            </a:r>
            <a:r>
              <a:rPr lang="en-US" sz="1600" dirty="0">
                <a:latin typeface="Calibri" pitchFamily="34" charset="0"/>
                <a:cs typeface="Calibri" pitchFamily="34" charset="0"/>
              </a:rPr>
              <a:t>, </a:t>
            </a:r>
            <a:r>
              <a:rPr lang="en-US" sz="1600" dirty="0" err="1">
                <a:latin typeface="Calibri" pitchFamily="34" charset="0"/>
                <a:cs typeface="Calibri" pitchFamily="34" charset="0"/>
              </a:rPr>
              <a:t>como</a:t>
            </a:r>
            <a:r>
              <a:rPr lang="en-US" sz="1600" dirty="0">
                <a:latin typeface="Calibri" pitchFamily="34" charset="0"/>
                <a:cs typeface="Calibri" pitchFamily="34" charset="0"/>
              </a:rPr>
              <a:t> a </a:t>
            </a:r>
            <a:r>
              <a:rPr lang="en-US" sz="1600" dirty="0" err="1">
                <a:latin typeface="Calibri" pitchFamily="34" charset="0"/>
                <a:cs typeface="Calibri" pitchFamily="34" charset="0"/>
              </a:rPr>
              <a:t>formação</a:t>
            </a:r>
            <a:r>
              <a:rPr lang="en-US" sz="1600" dirty="0">
                <a:latin typeface="Calibri" pitchFamily="34" charset="0"/>
                <a:cs typeface="Calibri" pitchFamily="34" charset="0"/>
              </a:rPr>
              <a:t> do </a:t>
            </a:r>
            <a:r>
              <a:rPr lang="en-US" sz="1600" dirty="0" err="1">
                <a:latin typeface="Calibri" pitchFamily="34" charset="0"/>
                <a:cs typeface="Calibri" pitchFamily="34" charset="0"/>
              </a:rPr>
              <a:t>cafezal</a:t>
            </a:r>
            <a:r>
              <a:rPr lang="en-US" sz="1600" dirty="0">
                <a:latin typeface="Calibri" pitchFamily="34" charset="0"/>
                <a:cs typeface="Calibri" pitchFamily="34" charset="0"/>
              </a:rPr>
              <a:t>. </a:t>
            </a:r>
          </a:p>
          <a:p>
            <a:pPr marL="285750" indent="-285750" eaLnBrk="1" hangingPunct="1">
              <a:lnSpc>
                <a:spcPct val="110000"/>
              </a:lnSpc>
              <a:buFont typeface="Arial" pitchFamily="34" charset="0"/>
              <a:buChar char="•"/>
            </a:pPr>
            <a:r>
              <a:rPr lang="en-US" sz="1600" dirty="0">
                <a:latin typeface="Calibri" pitchFamily="34" charset="0"/>
                <a:cs typeface="Calibri" pitchFamily="34" charset="0"/>
              </a:rPr>
              <a:t>Para o </a:t>
            </a:r>
            <a:r>
              <a:rPr lang="en-US" sz="1600" dirty="0" err="1">
                <a:latin typeface="Calibri" pitchFamily="34" charset="0"/>
                <a:cs typeface="Calibri" pitchFamily="34" charset="0"/>
              </a:rPr>
              <a:t>cálculo</a:t>
            </a:r>
            <a:r>
              <a:rPr lang="en-US" sz="1600" dirty="0">
                <a:latin typeface="Calibri" pitchFamily="34" charset="0"/>
                <a:cs typeface="Calibri" pitchFamily="34" charset="0"/>
              </a:rPr>
              <a:t> </a:t>
            </a:r>
            <a:r>
              <a:rPr lang="en-US" sz="1600" dirty="0" err="1">
                <a:latin typeface="Calibri" pitchFamily="34" charset="0"/>
                <a:cs typeface="Calibri" pitchFamily="34" charset="0"/>
              </a:rPr>
              <a:t>correto</a:t>
            </a:r>
            <a:r>
              <a:rPr lang="en-US" sz="1600" dirty="0">
                <a:latin typeface="Calibri" pitchFamily="34" charset="0"/>
                <a:cs typeface="Calibri" pitchFamily="34" charset="0"/>
              </a:rPr>
              <a:t> do </a:t>
            </a:r>
            <a:r>
              <a:rPr lang="en-US" sz="1600" dirty="0" err="1">
                <a:latin typeface="Calibri" pitchFamily="34" charset="0"/>
                <a:cs typeface="Calibri" pitchFamily="34" charset="0"/>
              </a:rPr>
              <a:t>custo</a:t>
            </a:r>
            <a:r>
              <a:rPr lang="en-US" sz="1600" dirty="0">
                <a:latin typeface="Calibri" pitchFamily="34" charset="0"/>
                <a:cs typeface="Calibri" pitchFamily="34" charset="0"/>
              </a:rPr>
              <a:t> de </a:t>
            </a:r>
            <a:r>
              <a:rPr lang="en-US" sz="1600" dirty="0" err="1">
                <a:latin typeface="Calibri" pitchFamily="34" charset="0"/>
                <a:cs typeface="Calibri" pitchFamily="34" charset="0"/>
              </a:rPr>
              <a:t>pulverização</a:t>
            </a:r>
            <a:r>
              <a:rPr lang="en-US" sz="1600" dirty="0">
                <a:latin typeface="Calibri" pitchFamily="34" charset="0"/>
                <a:cs typeface="Calibri" pitchFamily="34" charset="0"/>
              </a:rPr>
              <a:t> de um </a:t>
            </a:r>
            <a:r>
              <a:rPr lang="en-US" sz="1600" dirty="0" err="1">
                <a:latin typeface="Calibri" pitchFamily="34" charset="0"/>
                <a:cs typeface="Calibri" pitchFamily="34" charset="0"/>
              </a:rPr>
              <a:t>defensivo</a:t>
            </a:r>
            <a:r>
              <a:rPr lang="en-US" sz="1600" dirty="0">
                <a:latin typeface="Calibri" pitchFamily="34" charset="0"/>
                <a:cs typeface="Calibri" pitchFamily="34" charset="0"/>
              </a:rPr>
              <a:t>, </a:t>
            </a:r>
            <a:r>
              <a:rPr lang="en-US" sz="1600" dirty="0" err="1">
                <a:latin typeface="Calibri" pitchFamily="34" charset="0"/>
                <a:cs typeface="Calibri" pitchFamily="34" charset="0"/>
              </a:rPr>
              <a:t>por</a:t>
            </a:r>
            <a:r>
              <a:rPr lang="en-US" sz="1600" dirty="0">
                <a:latin typeface="Calibri" pitchFamily="34" charset="0"/>
                <a:cs typeface="Calibri" pitchFamily="34" charset="0"/>
              </a:rPr>
              <a:t> </a:t>
            </a:r>
            <a:r>
              <a:rPr lang="en-US" sz="1600" dirty="0" err="1">
                <a:latin typeface="Calibri" pitchFamily="34" charset="0"/>
                <a:cs typeface="Calibri" pitchFamily="34" charset="0"/>
              </a:rPr>
              <a:t>exemplo</a:t>
            </a:r>
            <a:r>
              <a:rPr lang="en-US" sz="1600" dirty="0">
                <a:latin typeface="Calibri" pitchFamily="34" charset="0"/>
                <a:cs typeface="Calibri" pitchFamily="34" charset="0"/>
              </a:rPr>
              <a:t>, é </a:t>
            </a:r>
            <a:r>
              <a:rPr lang="en-US" sz="1600" dirty="0" err="1">
                <a:latin typeface="Calibri" pitchFamily="34" charset="0"/>
                <a:cs typeface="Calibri" pitchFamily="34" charset="0"/>
              </a:rPr>
              <a:t>necessário</a:t>
            </a:r>
            <a:r>
              <a:rPr lang="en-US" sz="1600" dirty="0">
                <a:latin typeface="Calibri" pitchFamily="34" charset="0"/>
                <a:cs typeface="Calibri" pitchFamily="34" charset="0"/>
              </a:rPr>
              <a:t> </a:t>
            </a:r>
            <a:r>
              <a:rPr lang="en-US" sz="1600" dirty="0" err="1">
                <a:latin typeface="Calibri" pitchFamily="34" charset="0"/>
                <a:cs typeface="Calibri" pitchFamily="34" charset="0"/>
              </a:rPr>
              <a:t>apurar</a:t>
            </a:r>
            <a:r>
              <a:rPr lang="en-US" sz="1600" dirty="0">
                <a:latin typeface="Calibri" pitchFamily="34" charset="0"/>
                <a:cs typeface="Calibri" pitchFamily="34" charset="0"/>
              </a:rPr>
              <a:t> o </a:t>
            </a:r>
            <a:r>
              <a:rPr lang="en-US" sz="1600" dirty="0" err="1">
                <a:latin typeface="Calibri" pitchFamily="34" charset="0"/>
                <a:cs typeface="Calibri" pitchFamily="34" charset="0"/>
              </a:rPr>
              <a:t>rendimento</a:t>
            </a:r>
            <a:r>
              <a:rPr lang="en-US" sz="1600" dirty="0">
                <a:latin typeface="Calibri" pitchFamily="34" charset="0"/>
                <a:cs typeface="Calibri" pitchFamily="34" charset="0"/>
              </a:rPr>
              <a:t> da </a:t>
            </a:r>
            <a:r>
              <a:rPr lang="en-US" sz="1600" dirty="0" err="1">
                <a:latin typeface="Calibri" pitchFamily="34" charset="0"/>
                <a:cs typeface="Calibri" pitchFamily="34" charset="0"/>
              </a:rPr>
              <a:t>aplicação</a:t>
            </a:r>
            <a:r>
              <a:rPr lang="en-US" sz="1600" dirty="0">
                <a:latin typeface="Calibri" pitchFamily="34" charset="0"/>
                <a:cs typeface="Calibri" pitchFamily="34" charset="0"/>
              </a:rPr>
              <a:t> </a:t>
            </a:r>
            <a:r>
              <a:rPr lang="en-US" sz="1600" dirty="0" err="1">
                <a:latin typeface="Calibri" pitchFamily="34" charset="0"/>
                <a:cs typeface="Calibri" pitchFamily="34" charset="0"/>
              </a:rPr>
              <a:t>tanto</a:t>
            </a:r>
            <a:r>
              <a:rPr lang="en-US" sz="1600" dirty="0">
                <a:latin typeface="Calibri" pitchFamily="34" charset="0"/>
                <a:cs typeface="Calibri" pitchFamily="34" charset="0"/>
              </a:rPr>
              <a:t> </a:t>
            </a:r>
            <a:r>
              <a:rPr lang="en-US" sz="1600" dirty="0" err="1">
                <a:latin typeface="Calibri" pitchFamily="34" charset="0"/>
                <a:cs typeface="Calibri" pitchFamily="34" charset="0"/>
              </a:rPr>
              <a:t>em</a:t>
            </a:r>
            <a:r>
              <a:rPr lang="en-US" sz="1600" dirty="0">
                <a:latin typeface="Calibri" pitchFamily="34" charset="0"/>
                <a:cs typeface="Calibri" pitchFamily="34" charset="0"/>
              </a:rPr>
              <a:t> </a:t>
            </a:r>
            <a:r>
              <a:rPr lang="en-US" sz="1600" dirty="0" err="1">
                <a:latin typeface="Calibri" pitchFamily="34" charset="0"/>
                <a:cs typeface="Calibri" pitchFamily="34" charset="0"/>
              </a:rPr>
              <a:t>hora</a:t>
            </a:r>
            <a:r>
              <a:rPr lang="en-US" sz="1600" dirty="0">
                <a:latin typeface="Calibri" pitchFamily="34" charset="0"/>
                <a:cs typeface="Calibri" pitchFamily="34" charset="0"/>
              </a:rPr>
              <a:t>/</a:t>
            </a:r>
            <a:r>
              <a:rPr lang="en-US" sz="1600" dirty="0" err="1">
                <a:latin typeface="Calibri" pitchFamily="34" charset="0"/>
                <a:cs typeface="Calibri" pitchFamily="34" charset="0"/>
              </a:rPr>
              <a:t>máquina</a:t>
            </a:r>
            <a:r>
              <a:rPr lang="en-US" sz="1600" dirty="0">
                <a:latin typeface="Calibri" pitchFamily="34" charset="0"/>
                <a:cs typeface="Calibri" pitchFamily="34" charset="0"/>
              </a:rPr>
              <a:t> </a:t>
            </a:r>
            <a:r>
              <a:rPr lang="en-US" sz="1600" dirty="0" err="1">
                <a:latin typeface="Calibri" pitchFamily="34" charset="0"/>
                <a:cs typeface="Calibri" pitchFamily="34" charset="0"/>
              </a:rPr>
              <a:t>como</a:t>
            </a:r>
            <a:r>
              <a:rPr lang="en-US" sz="1600" dirty="0">
                <a:latin typeface="Calibri" pitchFamily="34" charset="0"/>
                <a:cs typeface="Calibri" pitchFamily="34" charset="0"/>
              </a:rPr>
              <a:t> </a:t>
            </a:r>
            <a:r>
              <a:rPr lang="en-US" sz="1600" dirty="0" err="1">
                <a:latin typeface="Calibri" pitchFamily="34" charset="0"/>
                <a:cs typeface="Calibri" pitchFamily="34" charset="0"/>
              </a:rPr>
              <a:t>em</a:t>
            </a:r>
            <a:r>
              <a:rPr lang="en-US" sz="1600" dirty="0">
                <a:latin typeface="Calibri" pitchFamily="34" charset="0"/>
                <a:cs typeface="Calibri" pitchFamily="34" charset="0"/>
              </a:rPr>
              <a:t> </a:t>
            </a:r>
            <a:r>
              <a:rPr lang="en-US" sz="1600" dirty="0" err="1">
                <a:latin typeface="Calibri" pitchFamily="34" charset="0"/>
                <a:cs typeface="Calibri" pitchFamily="34" charset="0"/>
              </a:rPr>
              <a:t>hora</a:t>
            </a:r>
            <a:r>
              <a:rPr lang="en-US" sz="1600" dirty="0">
                <a:latin typeface="Calibri" pitchFamily="34" charset="0"/>
                <a:cs typeface="Calibri" pitchFamily="34" charset="0"/>
              </a:rPr>
              <a:t>/</a:t>
            </a:r>
            <a:r>
              <a:rPr lang="en-US" sz="1600" dirty="0" err="1">
                <a:latin typeface="Calibri" pitchFamily="34" charset="0"/>
                <a:cs typeface="Calibri" pitchFamily="34" charset="0"/>
              </a:rPr>
              <a:t>homem</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bem</a:t>
            </a:r>
            <a:r>
              <a:rPr lang="en-US" sz="1600" dirty="0" smtClean="0">
                <a:latin typeface="Calibri" pitchFamily="34" charset="0"/>
                <a:cs typeface="Calibri" pitchFamily="34" charset="0"/>
              </a:rPr>
              <a:t> </a:t>
            </a:r>
            <a:r>
              <a:rPr lang="en-US" sz="1600" dirty="0" err="1">
                <a:latin typeface="Calibri" pitchFamily="34" charset="0"/>
                <a:cs typeface="Calibri" pitchFamily="34" charset="0"/>
              </a:rPr>
              <a:t>como</a:t>
            </a:r>
            <a:r>
              <a:rPr lang="en-US" sz="1600" dirty="0">
                <a:latin typeface="Calibri" pitchFamily="34" charset="0"/>
                <a:cs typeface="Calibri" pitchFamily="34" charset="0"/>
              </a:rPr>
              <a:t> o </a:t>
            </a:r>
            <a:r>
              <a:rPr lang="en-US" sz="1600" dirty="0" err="1">
                <a:latin typeface="Calibri" pitchFamily="34" charset="0"/>
                <a:cs typeface="Calibri" pitchFamily="34" charset="0"/>
              </a:rPr>
              <a:t>consumo</a:t>
            </a:r>
            <a:r>
              <a:rPr lang="en-US" sz="1600" dirty="0">
                <a:latin typeface="Calibri" pitchFamily="34" charset="0"/>
                <a:cs typeface="Calibri" pitchFamily="34" charset="0"/>
              </a:rPr>
              <a:t> de </a:t>
            </a:r>
            <a:r>
              <a:rPr lang="en-US" sz="1600" dirty="0" err="1" smtClean="0">
                <a:latin typeface="Calibri" pitchFamily="34" charset="0"/>
                <a:cs typeface="Calibri" pitchFamily="34" charset="0"/>
              </a:rPr>
              <a:t>combustível</a:t>
            </a:r>
            <a:r>
              <a:rPr lang="en-US" sz="1600" dirty="0" smtClean="0">
                <a:latin typeface="Calibri" pitchFamily="34" charset="0"/>
                <a:cs typeface="Calibri" pitchFamily="34" charset="0"/>
              </a:rPr>
              <a:t> e </a:t>
            </a:r>
            <a:r>
              <a:rPr lang="en-US" sz="1600" dirty="0">
                <a:latin typeface="Calibri" pitchFamily="34" charset="0"/>
                <a:cs typeface="Calibri" pitchFamily="34" charset="0"/>
              </a:rPr>
              <a:t>de </a:t>
            </a:r>
            <a:r>
              <a:rPr lang="en-US" sz="1600" dirty="0" err="1">
                <a:latin typeface="Calibri" pitchFamily="34" charset="0"/>
                <a:cs typeface="Calibri" pitchFamily="34" charset="0"/>
              </a:rPr>
              <a:t>manutenção</a:t>
            </a:r>
            <a:r>
              <a:rPr lang="en-US" sz="1600" dirty="0">
                <a:latin typeface="Calibri" pitchFamily="34" charset="0"/>
                <a:cs typeface="Calibri" pitchFamily="34" charset="0"/>
              </a:rPr>
              <a:t> do </a:t>
            </a:r>
            <a:r>
              <a:rPr lang="en-US" sz="1600" dirty="0" err="1">
                <a:latin typeface="Calibri" pitchFamily="34" charset="0"/>
                <a:cs typeface="Calibri" pitchFamily="34" charset="0"/>
              </a:rPr>
              <a:t>implemento</a:t>
            </a:r>
            <a:r>
              <a:rPr lang="en-US" sz="1600" dirty="0">
                <a:latin typeface="Calibri" pitchFamily="34" charset="0"/>
                <a:cs typeface="Calibri" pitchFamily="34" charset="0"/>
              </a:rPr>
              <a:t> </a:t>
            </a:r>
            <a:r>
              <a:rPr lang="en-US" sz="1600" dirty="0" err="1">
                <a:latin typeface="Calibri" pitchFamily="34" charset="0"/>
                <a:cs typeface="Calibri" pitchFamily="34" charset="0"/>
              </a:rPr>
              <a:t>por</a:t>
            </a:r>
            <a:r>
              <a:rPr lang="en-US" sz="1600" dirty="0">
                <a:latin typeface="Calibri" pitchFamily="34" charset="0"/>
                <a:cs typeface="Calibri" pitchFamily="34" charset="0"/>
              </a:rPr>
              <a:t> </a:t>
            </a:r>
            <a:r>
              <a:rPr lang="en-US" sz="1600" dirty="0" err="1">
                <a:latin typeface="Calibri" pitchFamily="34" charset="0"/>
                <a:cs typeface="Calibri" pitchFamily="34" charset="0"/>
              </a:rPr>
              <a:t>uma</a:t>
            </a:r>
            <a:r>
              <a:rPr lang="en-US" sz="1600" dirty="0">
                <a:latin typeface="Calibri" pitchFamily="34" charset="0"/>
                <a:cs typeface="Calibri" pitchFamily="34" charset="0"/>
              </a:rPr>
              <a:t> </a:t>
            </a:r>
            <a:r>
              <a:rPr lang="en-US" sz="1600" dirty="0" err="1">
                <a:latin typeface="Calibri" pitchFamily="34" charset="0"/>
                <a:cs typeface="Calibri" pitchFamily="34" charset="0"/>
              </a:rPr>
              <a:t>determinada</a:t>
            </a:r>
            <a:r>
              <a:rPr lang="en-US" sz="1600" dirty="0">
                <a:latin typeface="Calibri" pitchFamily="34" charset="0"/>
                <a:cs typeface="Calibri" pitchFamily="34" charset="0"/>
              </a:rPr>
              <a:t> </a:t>
            </a:r>
            <a:r>
              <a:rPr lang="en-US" sz="1600" dirty="0" err="1">
                <a:latin typeface="Calibri" pitchFamily="34" charset="0"/>
                <a:cs typeface="Calibri" pitchFamily="34" charset="0"/>
              </a:rPr>
              <a:t>unidade</a:t>
            </a:r>
            <a:r>
              <a:rPr lang="en-US" sz="1600" dirty="0">
                <a:latin typeface="Calibri" pitchFamily="34" charset="0"/>
                <a:cs typeface="Calibri" pitchFamily="34" charset="0"/>
              </a:rPr>
              <a:t> de </a:t>
            </a:r>
            <a:r>
              <a:rPr lang="en-US" sz="1600" dirty="0" err="1">
                <a:latin typeface="Calibri" pitchFamily="34" charset="0"/>
                <a:cs typeface="Calibri" pitchFamily="34" charset="0"/>
              </a:rPr>
              <a:t>área</a:t>
            </a:r>
            <a:r>
              <a:rPr lang="en-US" sz="1600" dirty="0">
                <a:latin typeface="Calibri" pitchFamily="34" charset="0"/>
                <a:cs typeface="Calibri" pitchFamily="34" charset="0"/>
              </a:rPr>
              <a:t> (hectare, </a:t>
            </a:r>
            <a:r>
              <a:rPr lang="en-US" sz="1600" dirty="0" err="1">
                <a:latin typeface="Calibri" pitchFamily="34" charset="0"/>
                <a:cs typeface="Calibri" pitchFamily="34" charset="0"/>
              </a:rPr>
              <a:t>alqueire</a:t>
            </a:r>
            <a:r>
              <a:rPr lang="en-US" sz="1600" dirty="0">
                <a:latin typeface="Calibri" pitchFamily="34" charset="0"/>
                <a:cs typeface="Calibri" pitchFamily="34" charset="0"/>
              </a:rPr>
              <a:t>).</a:t>
            </a:r>
          </a:p>
        </p:txBody>
      </p:sp>
      <p:graphicFrame>
        <p:nvGraphicFramePr>
          <p:cNvPr id="8" name="Diagrama 7"/>
          <p:cNvGraphicFramePr/>
          <p:nvPr>
            <p:extLst>
              <p:ext uri="{D42A27DB-BD31-4B8C-83A1-F6EECF244321}">
                <p14:modId xmlns:p14="http://schemas.microsoft.com/office/powerpoint/2010/main" val="1673063299"/>
              </p:ext>
            </p:extLst>
          </p:nvPr>
        </p:nvGraphicFramePr>
        <p:xfrm>
          <a:off x="0" y="0"/>
          <a:ext cx="2590800" cy="104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a 11"/>
          <p:cNvGraphicFramePr/>
          <p:nvPr/>
        </p:nvGraphicFramePr>
        <p:xfrm>
          <a:off x="609600" y="3048000"/>
          <a:ext cx="381000" cy="419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a 6"/>
          <p:cNvGraphicFramePr/>
          <p:nvPr/>
        </p:nvGraphicFramePr>
        <p:xfrm>
          <a:off x="304800" y="1219200"/>
          <a:ext cx="3962400" cy="2743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391" name="Objeto 2"/>
          <p:cNvGraphicFramePr>
            <a:graphicFrameLocks noChangeAspect="1"/>
          </p:cNvGraphicFramePr>
          <p:nvPr>
            <p:extLst>
              <p:ext uri="{D42A27DB-BD31-4B8C-83A1-F6EECF244321}">
                <p14:modId xmlns:p14="http://schemas.microsoft.com/office/powerpoint/2010/main" val="2618845034"/>
              </p:ext>
            </p:extLst>
          </p:nvPr>
        </p:nvGraphicFramePr>
        <p:xfrm>
          <a:off x="76200" y="3733800"/>
          <a:ext cx="3733800" cy="3024188"/>
        </p:xfrm>
        <a:graphic>
          <a:graphicData uri="http://schemas.openxmlformats.org/presentationml/2006/ole">
            <mc:AlternateContent xmlns:mc="http://schemas.openxmlformats.org/markup-compatibility/2006">
              <mc:Choice xmlns:v="urn:schemas-microsoft-com:vml" Requires="v">
                <p:oleObj spid="_x0000_s61512" name="Bitmap Image" r:id="rId18" imgW="4704762" imgH="3809524" progId="PBrush">
                  <p:embed/>
                </p:oleObj>
              </mc:Choice>
              <mc:Fallback>
                <p:oleObj name="Bitmap Image" r:id="rId18" imgW="4704762" imgH="3809524" progId="PBrus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200" y="3733800"/>
                        <a:ext cx="373380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Espaço Reservado para Número de Slide 1"/>
          <p:cNvSpPr>
            <a:spLocks noGrp="1"/>
          </p:cNvSpPr>
          <p:nvPr>
            <p:ph type="sldNum" sz="quarter" idx="12"/>
          </p:nvPr>
        </p:nvSpPr>
        <p:spPr/>
        <p:txBody>
          <a:bodyPr/>
          <a:lstStyle/>
          <a:p>
            <a:pPr>
              <a:defRPr/>
            </a:pPr>
            <a:fld id="{C0021C80-303F-444A-8B15-2D4E7F24FB87}" type="slidenum">
              <a:rPr lang="en-US" smtClean="0"/>
              <a:pPr>
                <a:defRPr/>
              </a:pPr>
              <a:t>15</a:t>
            </a:fld>
            <a:endParaRPr lang="en-US"/>
          </a:p>
        </p:txBody>
      </p:sp>
    </p:spTree>
    <p:extLst>
      <p:ext uri="{BB962C8B-B14F-4D97-AF65-F5344CB8AC3E}">
        <p14:creationId xmlns:p14="http://schemas.microsoft.com/office/powerpoint/2010/main" val="3023636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animEffect transition="in" filter="box(in)">
                                      <p:cBhvr>
                                        <p:cTn id="7" dur="500"/>
                                        <p:tgtEl>
                                          <p:spTgt spid="20889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8899">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8899">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8899">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88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6" name="Diagrama 5"/>
          <p:cNvGraphicFramePr/>
          <p:nvPr>
            <p:extLst>
              <p:ext uri="{D42A27DB-BD31-4B8C-83A1-F6EECF244321}">
                <p14:modId xmlns:p14="http://schemas.microsoft.com/office/powerpoint/2010/main" val="3043892724"/>
              </p:ext>
            </p:extLst>
          </p:nvPr>
        </p:nvGraphicFramePr>
        <p:xfrm>
          <a:off x="0" y="0"/>
          <a:ext cx="2590800" cy="104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nvGraphicFramePr>
        <p:xfrm>
          <a:off x="1828800" y="228600"/>
          <a:ext cx="2438400" cy="1676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413" name="Objeto 1"/>
          <p:cNvGraphicFramePr>
            <a:graphicFrameLocks noChangeAspect="1"/>
          </p:cNvGraphicFramePr>
          <p:nvPr/>
        </p:nvGraphicFramePr>
        <p:xfrm>
          <a:off x="533400" y="1676400"/>
          <a:ext cx="2141538" cy="5181600"/>
        </p:xfrm>
        <a:graphic>
          <a:graphicData uri="http://schemas.openxmlformats.org/presentationml/2006/ole">
            <mc:AlternateContent xmlns:mc="http://schemas.openxmlformats.org/markup-compatibility/2006">
              <mc:Choice xmlns:v="urn:schemas-microsoft-com:vml" Requires="v">
                <p:oleObj spid="_x0000_s62536" name="Bitmap Image" r:id="rId13" imgW="1781424" imgH="4315427" progId="PBrush">
                  <p:embed/>
                </p:oleObj>
              </mc:Choice>
              <mc:Fallback>
                <p:oleObj name="Bitmap Image" r:id="rId13" imgW="1781424" imgH="4315427" progId="PBrush">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 y="1676400"/>
                        <a:ext cx="214153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3" name="Diagram group"/>
          <p:cNvGrpSpPr/>
          <p:nvPr/>
        </p:nvGrpSpPr>
        <p:grpSpPr>
          <a:xfrm>
            <a:off x="685801" y="1371600"/>
            <a:ext cx="533400" cy="326925"/>
            <a:chOff x="-172065" y="41969"/>
            <a:chExt cx="725130" cy="282675"/>
          </a:xfrm>
          <a:scene3d>
            <a:camera prst="perspectiveLeft" zoom="91000"/>
            <a:lightRig rig="threePt" dir="t">
              <a:rot lat="0" lon="0" rev="20640000"/>
            </a:lightRig>
          </a:scene3d>
        </p:grpSpPr>
        <p:grpSp>
          <p:nvGrpSpPr>
            <p:cNvPr id="14" name="Grupo 13"/>
            <p:cNvGrpSpPr/>
            <p:nvPr/>
          </p:nvGrpSpPr>
          <p:grpSpPr>
            <a:xfrm>
              <a:off x="-172065" y="41969"/>
              <a:ext cx="725130" cy="282675"/>
              <a:chOff x="-172065" y="41969"/>
              <a:chExt cx="725130" cy="282675"/>
            </a:xfrm>
          </p:grpSpPr>
          <p:sp>
            <p:nvSpPr>
              <p:cNvPr id="15" name="Elipse 14"/>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grpSp>
        <p:nvGrpSpPr>
          <p:cNvPr id="17" name="Diagram group"/>
          <p:cNvGrpSpPr/>
          <p:nvPr/>
        </p:nvGrpSpPr>
        <p:grpSpPr>
          <a:xfrm>
            <a:off x="1219200" y="1066800"/>
            <a:ext cx="618937" cy="282675"/>
            <a:chOff x="-172065" y="41969"/>
            <a:chExt cx="725130" cy="282675"/>
          </a:xfrm>
          <a:scene3d>
            <a:camera prst="perspectiveLeft" zoom="91000"/>
            <a:lightRig rig="threePt" dir="t">
              <a:rot lat="0" lon="0" rev="20640000"/>
            </a:lightRig>
          </a:scene3d>
        </p:grpSpPr>
        <p:grpSp>
          <p:nvGrpSpPr>
            <p:cNvPr id="18" name="Grupo 17"/>
            <p:cNvGrpSpPr/>
            <p:nvPr/>
          </p:nvGrpSpPr>
          <p:grpSpPr>
            <a:xfrm>
              <a:off x="-172065" y="41969"/>
              <a:ext cx="725130" cy="282675"/>
              <a:chOff x="-172065" y="41969"/>
              <a:chExt cx="725130" cy="282675"/>
            </a:xfrm>
          </p:grpSpPr>
          <p:sp>
            <p:nvSpPr>
              <p:cNvPr id="19" name="Elipse 18"/>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sp>
        <p:nvSpPr>
          <p:cNvPr id="21" name="Text Box 4"/>
          <p:cNvSpPr txBox="1">
            <a:spLocks noChangeArrowheads="1"/>
          </p:cNvSpPr>
          <p:nvPr/>
        </p:nvSpPr>
        <p:spPr bwMode="auto">
          <a:xfrm>
            <a:off x="4572000" y="244475"/>
            <a:ext cx="4267200" cy="661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defRPr/>
            </a:pPr>
            <a:r>
              <a:rPr lang="en-US" sz="2000" b="1" dirty="0">
                <a:effectLst>
                  <a:outerShdw blurRad="38100" dist="38100" dir="2700000" algn="tl">
                    <a:srgbClr val="C0C0C0"/>
                  </a:outerShdw>
                </a:effectLst>
                <a:latin typeface="Calibri" pitchFamily="34" charset="0"/>
                <a:cs typeface="Calibri" pitchFamily="34" charset="0"/>
              </a:rPr>
              <a:t>CUSTOS ADMINISTRATIVOS</a:t>
            </a:r>
          </a:p>
          <a:p>
            <a:pPr marL="285750" indent="-285750">
              <a:lnSpc>
                <a:spcPct val="130000"/>
              </a:lnSpc>
              <a:buFont typeface="Arial" pitchFamily="34" charset="0"/>
              <a:buChar char="•"/>
              <a:defRPr/>
            </a:pPr>
            <a:r>
              <a:rPr lang="en-US" dirty="0">
                <a:latin typeface="Calibri" pitchFamily="34" charset="0"/>
                <a:cs typeface="Calibri" pitchFamily="34" charset="0"/>
              </a:rPr>
              <a:t>O </a:t>
            </a:r>
            <a:r>
              <a:rPr lang="en-US" dirty="0" err="1">
                <a:latin typeface="Calibri" pitchFamily="34" charset="0"/>
                <a:cs typeface="Calibri" pitchFamily="34" charset="0"/>
              </a:rPr>
              <a:t>produtor</a:t>
            </a:r>
            <a:r>
              <a:rPr lang="en-US" dirty="0">
                <a:latin typeface="Calibri" pitchFamily="34" charset="0"/>
                <a:cs typeface="Calibri" pitchFamily="34" charset="0"/>
              </a:rPr>
              <a:t> tem </a:t>
            </a:r>
            <a:r>
              <a:rPr lang="en-US" dirty="0" err="1">
                <a:latin typeface="Calibri" pitchFamily="34" charset="0"/>
                <a:cs typeface="Calibri" pitchFamily="34" charset="0"/>
              </a:rPr>
              <a:t>que</a:t>
            </a:r>
            <a:r>
              <a:rPr lang="en-US" dirty="0">
                <a:latin typeface="Calibri" pitchFamily="34" charset="0"/>
                <a:cs typeface="Calibri" pitchFamily="34" charset="0"/>
              </a:rPr>
              <a:t> saber </a:t>
            </a:r>
            <a:r>
              <a:rPr lang="en-US" dirty="0" err="1">
                <a:latin typeface="Calibri" pitchFamily="34" charset="0"/>
                <a:cs typeface="Calibri" pitchFamily="34" charset="0"/>
              </a:rPr>
              <a:t>separar</a:t>
            </a:r>
            <a:r>
              <a:rPr lang="en-US" dirty="0">
                <a:latin typeface="Calibri" pitchFamily="34" charset="0"/>
                <a:cs typeface="Calibri" pitchFamily="34" charset="0"/>
              </a:rPr>
              <a:t> </a:t>
            </a:r>
            <a:r>
              <a:rPr lang="en-US" dirty="0" err="1">
                <a:latin typeface="Calibri" pitchFamily="34" charset="0"/>
                <a:cs typeface="Calibri" pitchFamily="34" charset="0"/>
              </a:rPr>
              <a:t>seus</a:t>
            </a:r>
            <a:r>
              <a:rPr lang="en-US" dirty="0">
                <a:latin typeface="Calibri" pitchFamily="34" charset="0"/>
                <a:cs typeface="Calibri" pitchFamily="34" charset="0"/>
              </a:rPr>
              <a:t> </a:t>
            </a:r>
            <a:r>
              <a:rPr lang="en-US" dirty="0" err="1">
                <a:latin typeface="Calibri" pitchFamily="34" charset="0"/>
                <a:cs typeface="Calibri" pitchFamily="34" charset="0"/>
              </a:rPr>
              <a:t>gastos</a:t>
            </a:r>
            <a:r>
              <a:rPr lang="en-US" dirty="0">
                <a:latin typeface="Calibri" pitchFamily="34" charset="0"/>
                <a:cs typeface="Calibri" pitchFamily="34" charset="0"/>
              </a:rPr>
              <a:t> </a:t>
            </a:r>
            <a:r>
              <a:rPr lang="en-US" dirty="0" err="1">
                <a:latin typeface="Calibri" pitchFamily="34" charset="0"/>
                <a:cs typeface="Calibri" pitchFamily="34" charset="0"/>
              </a:rPr>
              <a:t>pessoais</a:t>
            </a:r>
            <a:r>
              <a:rPr lang="en-US" dirty="0">
                <a:latin typeface="Calibri" pitchFamily="34" charset="0"/>
                <a:cs typeface="Calibri" pitchFamily="34" charset="0"/>
              </a:rPr>
              <a:t> das </a:t>
            </a:r>
            <a:r>
              <a:rPr lang="en-US" dirty="0" err="1">
                <a:latin typeface="Calibri" pitchFamily="34" charset="0"/>
                <a:cs typeface="Calibri" pitchFamily="34" charset="0"/>
              </a:rPr>
              <a:t>despesas</a:t>
            </a:r>
            <a:r>
              <a:rPr lang="en-US" dirty="0">
                <a:latin typeface="Calibri" pitchFamily="34" charset="0"/>
                <a:cs typeface="Calibri" pitchFamily="34" charset="0"/>
              </a:rPr>
              <a:t> com a </a:t>
            </a:r>
            <a:r>
              <a:rPr lang="en-US" dirty="0" err="1">
                <a:latin typeface="Calibri" pitchFamily="34" charset="0"/>
                <a:cs typeface="Calibri" pitchFamily="34" charset="0"/>
              </a:rPr>
              <a:t>atividade</a:t>
            </a:r>
            <a:r>
              <a:rPr lang="en-US" dirty="0">
                <a:latin typeface="Calibri" pitchFamily="34" charset="0"/>
                <a:cs typeface="Calibri" pitchFamily="34" charset="0"/>
              </a:rPr>
              <a:t> </a:t>
            </a:r>
            <a:r>
              <a:rPr lang="en-US" dirty="0" err="1">
                <a:latin typeface="Calibri" pitchFamily="34" charset="0"/>
                <a:cs typeface="Calibri" pitchFamily="34" charset="0"/>
              </a:rPr>
              <a:t>agrícola</a:t>
            </a:r>
            <a:r>
              <a:rPr lang="en-US" dirty="0">
                <a:latin typeface="Calibri" pitchFamily="34" charset="0"/>
                <a:cs typeface="Calibri" pitchFamily="34" charset="0"/>
              </a:rPr>
              <a:t>. </a:t>
            </a:r>
          </a:p>
          <a:p>
            <a:pPr marL="285750" indent="-285750">
              <a:lnSpc>
                <a:spcPct val="130000"/>
              </a:lnSpc>
              <a:buFont typeface="Arial" pitchFamily="34" charset="0"/>
              <a:buChar char="•"/>
              <a:defRPr/>
            </a:pPr>
            <a:r>
              <a:rPr lang="en-US" dirty="0">
                <a:latin typeface="Calibri" pitchFamily="34" charset="0"/>
                <a:cs typeface="Calibri" pitchFamily="34" charset="0"/>
              </a:rPr>
              <a:t>Se o </a:t>
            </a:r>
            <a:r>
              <a:rPr lang="en-US" dirty="0" err="1">
                <a:latin typeface="Calibri" pitchFamily="34" charset="0"/>
                <a:cs typeface="Calibri" pitchFamily="34" charset="0"/>
              </a:rPr>
              <a:t>telefone</a:t>
            </a:r>
            <a:r>
              <a:rPr lang="en-US" dirty="0">
                <a:latin typeface="Calibri" pitchFamily="34" charset="0"/>
                <a:cs typeface="Calibri" pitchFamily="34" charset="0"/>
              </a:rPr>
              <a:t> </a:t>
            </a:r>
            <a:r>
              <a:rPr lang="en-US" dirty="0" err="1">
                <a:latin typeface="Calibri" pitchFamily="34" charset="0"/>
                <a:cs typeface="Calibri" pitchFamily="34" charset="0"/>
              </a:rPr>
              <a:t>celular</a:t>
            </a:r>
            <a:r>
              <a:rPr lang="en-US" dirty="0">
                <a:latin typeface="Calibri" pitchFamily="34" charset="0"/>
                <a:cs typeface="Calibri" pitchFamily="34" charset="0"/>
              </a:rPr>
              <a:t> é </a:t>
            </a:r>
            <a:r>
              <a:rPr lang="en-US" dirty="0" err="1">
                <a:latin typeface="Calibri" pitchFamily="34" charset="0"/>
                <a:cs typeface="Calibri" pitchFamily="34" charset="0"/>
              </a:rPr>
              <a:t>utilizado</a:t>
            </a:r>
            <a:r>
              <a:rPr lang="en-US" dirty="0">
                <a:latin typeface="Calibri" pitchFamily="34" charset="0"/>
                <a:cs typeface="Calibri" pitchFamily="34" charset="0"/>
              </a:rPr>
              <a:t> </a:t>
            </a:r>
            <a:r>
              <a:rPr lang="en-US" dirty="0" err="1">
                <a:latin typeface="Calibri" pitchFamily="34" charset="0"/>
                <a:cs typeface="Calibri" pitchFamily="34" charset="0"/>
              </a:rPr>
              <a:t>para</a:t>
            </a:r>
            <a:r>
              <a:rPr lang="en-US" dirty="0">
                <a:latin typeface="Calibri" pitchFamily="34" charset="0"/>
                <a:cs typeface="Calibri" pitchFamily="34" charset="0"/>
              </a:rPr>
              <a:t> </a:t>
            </a:r>
            <a:r>
              <a:rPr lang="en-US" dirty="0" err="1">
                <a:latin typeface="Calibri" pitchFamily="34" charset="0"/>
                <a:cs typeface="Calibri" pitchFamily="34" charset="0"/>
              </a:rPr>
              <a:t>realizar</a:t>
            </a:r>
            <a:r>
              <a:rPr lang="en-US" dirty="0">
                <a:latin typeface="Calibri" pitchFamily="34" charset="0"/>
                <a:cs typeface="Calibri" pitchFamily="34" charset="0"/>
              </a:rPr>
              <a:t> </a:t>
            </a:r>
            <a:r>
              <a:rPr lang="en-US" dirty="0" err="1">
                <a:latin typeface="Calibri" pitchFamily="34" charset="0"/>
                <a:cs typeface="Calibri" pitchFamily="34" charset="0"/>
              </a:rPr>
              <a:t>negócios</a:t>
            </a:r>
            <a:r>
              <a:rPr lang="en-US" dirty="0">
                <a:latin typeface="Calibri" pitchFamily="34" charset="0"/>
                <a:cs typeface="Calibri" pitchFamily="34" charset="0"/>
              </a:rPr>
              <a:t>, </a:t>
            </a:r>
            <a:r>
              <a:rPr lang="en-US" dirty="0" err="1">
                <a:latin typeface="Calibri" pitchFamily="34" charset="0"/>
                <a:cs typeface="Calibri" pitchFamily="34" charset="0"/>
              </a:rPr>
              <a:t>ele</a:t>
            </a:r>
            <a:r>
              <a:rPr lang="en-US" dirty="0">
                <a:latin typeface="Calibri" pitchFamily="34" charset="0"/>
                <a:cs typeface="Calibri" pitchFamily="34" charset="0"/>
              </a:rPr>
              <a:t> </a:t>
            </a:r>
            <a:r>
              <a:rPr lang="en-US" dirty="0" err="1">
                <a:latin typeface="Calibri" pitchFamily="34" charset="0"/>
                <a:cs typeface="Calibri" pitchFamily="34" charset="0"/>
              </a:rPr>
              <a:t>não</a:t>
            </a:r>
            <a:r>
              <a:rPr lang="en-US" dirty="0">
                <a:latin typeface="Calibri" pitchFamily="34" charset="0"/>
                <a:cs typeface="Calibri" pitchFamily="34" charset="0"/>
              </a:rPr>
              <a:t> é um item </a:t>
            </a:r>
            <a:r>
              <a:rPr lang="en-US" dirty="0" err="1">
                <a:latin typeface="Calibri" pitchFamily="34" charset="0"/>
                <a:cs typeface="Calibri" pitchFamily="34" charset="0"/>
              </a:rPr>
              <a:t>pessoal</a:t>
            </a:r>
            <a:r>
              <a:rPr lang="en-US" dirty="0">
                <a:latin typeface="Calibri" pitchFamily="34" charset="0"/>
                <a:cs typeface="Calibri" pitchFamily="34" charset="0"/>
              </a:rPr>
              <a:t>, </a:t>
            </a:r>
            <a:r>
              <a:rPr lang="en-US" dirty="0" err="1">
                <a:latin typeface="Calibri" pitchFamily="34" charset="0"/>
                <a:cs typeface="Calibri" pitchFamily="34" charset="0"/>
              </a:rPr>
              <a:t>ele</a:t>
            </a:r>
            <a:r>
              <a:rPr lang="en-US" dirty="0">
                <a:latin typeface="Calibri" pitchFamily="34" charset="0"/>
                <a:cs typeface="Calibri" pitchFamily="34" charset="0"/>
              </a:rPr>
              <a:t> </a:t>
            </a:r>
            <a:r>
              <a:rPr lang="en-US" dirty="0" err="1">
                <a:latin typeface="Calibri" pitchFamily="34" charset="0"/>
                <a:cs typeface="Calibri" pitchFamily="34" charset="0"/>
              </a:rPr>
              <a:t>deve</a:t>
            </a:r>
            <a:r>
              <a:rPr lang="en-US" dirty="0">
                <a:latin typeface="Calibri" pitchFamily="34" charset="0"/>
                <a:cs typeface="Calibri" pitchFamily="34" charset="0"/>
              </a:rPr>
              <a:t> </a:t>
            </a:r>
            <a:r>
              <a:rPr lang="en-US" dirty="0" err="1">
                <a:latin typeface="Calibri" pitchFamily="34" charset="0"/>
                <a:cs typeface="Calibri" pitchFamily="34" charset="0"/>
              </a:rPr>
              <a:t>ser</a:t>
            </a:r>
            <a:r>
              <a:rPr lang="en-US" dirty="0">
                <a:latin typeface="Calibri" pitchFamily="34" charset="0"/>
                <a:cs typeface="Calibri" pitchFamily="34" charset="0"/>
              </a:rPr>
              <a:t> </a:t>
            </a:r>
            <a:r>
              <a:rPr lang="en-US" dirty="0" err="1">
                <a:latin typeface="Calibri" pitchFamily="34" charset="0"/>
                <a:cs typeface="Calibri" pitchFamily="34" charset="0"/>
              </a:rPr>
              <a:t>computado</a:t>
            </a:r>
            <a:r>
              <a:rPr lang="en-US" dirty="0">
                <a:latin typeface="Calibri" pitchFamily="34" charset="0"/>
                <a:cs typeface="Calibri" pitchFamily="34" charset="0"/>
              </a:rPr>
              <a:t> </a:t>
            </a:r>
            <a:r>
              <a:rPr lang="en-US" dirty="0" err="1">
                <a:latin typeface="Calibri" pitchFamily="34" charset="0"/>
                <a:cs typeface="Calibri" pitchFamily="34" charset="0"/>
              </a:rPr>
              <a:t>como</a:t>
            </a:r>
            <a:r>
              <a:rPr lang="en-US" dirty="0">
                <a:latin typeface="Calibri" pitchFamily="34" charset="0"/>
                <a:cs typeface="Calibri" pitchFamily="34" charset="0"/>
              </a:rPr>
              <a:t> um </a:t>
            </a:r>
            <a:r>
              <a:rPr lang="en-US" dirty="0" err="1">
                <a:latin typeface="Calibri" pitchFamily="34" charset="0"/>
                <a:cs typeface="Calibri" pitchFamily="34" charset="0"/>
              </a:rPr>
              <a:t>Custo</a:t>
            </a:r>
            <a:r>
              <a:rPr lang="en-US" dirty="0">
                <a:latin typeface="Calibri" pitchFamily="34" charset="0"/>
                <a:cs typeface="Calibri" pitchFamily="34" charset="0"/>
              </a:rPr>
              <a:t> </a:t>
            </a:r>
            <a:r>
              <a:rPr lang="en-US" dirty="0" err="1">
                <a:latin typeface="Calibri" pitchFamily="34" charset="0"/>
                <a:cs typeface="Calibri" pitchFamily="34" charset="0"/>
              </a:rPr>
              <a:t>Administrativo</a:t>
            </a:r>
            <a:r>
              <a:rPr lang="en-US" dirty="0">
                <a:latin typeface="Calibri" pitchFamily="34" charset="0"/>
                <a:cs typeface="Calibri" pitchFamily="34" charset="0"/>
              </a:rPr>
              <a:t>. </a:t>
            </a:r>
          </a:p>
          <a:p>
            <a:pPr marL="285750" indent="-285750">
              <a:lnSpc>
                <a:spcPct val="130000"/>
              </a:lnSpc>
              <a:buFont typeface="Arial" pitchFamily="34" charset="0"/>
              <a:buChar char="•"/>
              <a:defRPr/>
            </a:pPr>
            <a:r>
              <a:rPr lang="en-US" dirty="0">
                <a:latin typeface="Calibri" pitchFamily="34" charset="0"/>
                <a:cs typeface="Calibri" pitchFamily="34" charset="0"/>
              </a:rPr>
              <a:t>As </a:t>
            </a:r>
            <a:r>
              <a:rPr lang="en-US" dirty="0" err="1">
                <a:latin typeface="Calibri" pitchFamily="34" charset="0"/>
                <a:cs typeface="Calibri" pitchFamily="34" charset="0"/>
              </a:rPr>
              <a:t>viagens</a:t>
            </a:r>
            <a:r>
              <a:rPr lang="en-US" dirty="0">
                <a:latin typeface="Calibri" pitchFamily="34" charset="0"/>
                <a:cs typeface="Calibri" pitchFamily="34" charset="0"/>
              </a:rPr>
              <a:t> </a:t>
            </a:r>
            <a:r>
              <a:rPr lang="en-US" dirty="0" err="1">
                <a:latin typeface="Calibri" pitchFamily="34" charset="0"/>
                <a:cs typeface="Calibri" pitchFamily="34" charset="0"/>
              </a:rPr>
              <a:t>técnicas</a:t>
            </a:r>
            <a:r>
              <a:rPr lang="en-US" dirty="0">
                <a:latin typeface="Calibri" pitchFamily="34" charset="0"/>
                <a:cs typeface="Calibri" pitchFamily="34" charset="0"/>
              </a:rPr>
              <a:t>, </a:t>
            </a:r>
            <a:r>
              <a:rPr lang="en-US" dirty="0" err="1">
                <a:latin typeface="Calibri" pitchFamily="34" charset="0"/>
                <a:cs typeface="Calibri" pitchFamily="34" charset="0"/>
              </a:rPr>
              <a:t>cursos</a:t>
            </a:r>
            <a:r>
              <a:rPr lang="en-US" dirty="0">
                <a:latin typeface="Calibri" pitchFamily="34" charset="0"/>
                <a:cs typeface="Calibri" pitchFamily="34" charset="0"/>
              </a:rPr>
              <a:t> e </a:t>
            </a:r>
            <a:r>
              <a:rPr lang="en-US" dirty="0" err="1">
                <a:latin typeface="Calibri" pitchFamily="34" charset="0"/>
                <a:cs typeface="Calibri" pitchFamily="34" charset="0"/>
              </a:rPr>
              <a:t>almoços</a:t>
            </a:r>
            <a:r>
              <a:rPr lang="en-US" dirty="0">
                <a:latin typeface="Calibri" pitchFamily="34" charset="0"/>
                <a:cs typeface="Calibri" pitchFamily="34" charset="0"/>
              </a:rPr>
              <a:t> de </a:t>
            </a:r>
            <a:r>
              <a:rPr lang="en-US" dirty="0" err="1">
                <a:latin typeface="Calibri" pitchFamily="34" charset="0"/>
                <a:cs typeface="Calibri" pitchFamily="34" charset="0"/>
              </a:rPr>
              <a:t>negócios</a:t>
            </a:r>
            <a:r>
              <a:rPr lang="en-US" dirty="0">
                <a:latin typeface="Calibri" pitchFamily="34" charset="0"/>
                <a:cs typeface="Calibri" pitchFamily="34" charset="0"/>
              </a:rPr>
              <a:t> </a:t>
            </a:r>
            <a:r>
              <a:rPr lang="en-US" dirty="0" err="1">
                <a:latin typeface="Calibri" pitchFamily="34" charset="0"/>
                <a:cs typeface="Calibri" pitchFamily="34" charset="0"/>
              </a:rPr>
              <a:t>também</a:t>
            </a:r>
            <a:r>
              <a:rPr lang="en-US" dirty="0">
                <a:latin typeface="Calibri" pitchFamily="34" charset="0"/>
                <a:cs typeface="Calibri" pitchFamily="34" charset="0"/>
              </a:rPr>
              <a:t> </a:t>
            </a:r>
            <a:r>
              <a:rPr lang="en-US" dirty="0" err="1">
                <a:latin typeface="Calibri" pitchFamily="34" charset="0"/>
                <a:cs typeface="Calibri" pitchFamily="34" charset="0"/>
              </a:rPr>
              <a:t>devem</a:t>
            </a:r>
            <a:r>
              <a:rPr lang="en-US" dirty="0">
                <a:latin typeface="Calibri" pitchFamily="34" charset="0"/>
                <a:cs typeface="Calibri" pitchFamily="34" charset="0"/>
              </a:rPr>
              <a:t> </a:t>
            </a:r>
            <a:r>
              <a:rPr lang="en-US" dirty="0" err="1">
                <a:latin typeface="Calibri" pitchFamily="34" charset="0"/>
                <a:cs typeface="Calibri" pitchFamily="34" charset="0"/>
              </a:rPr>
              <a:t>ser</a:t>
            </a:r>
            <a:r>
              <a:rPr lang="en-US" dirty="0">
                <a:latin typeface="Calibri" pitchFamily="34" charset="0"/>
                <a:cs typeface="Calibri" pitchFamily="34" charset="0"/>
              </a:rPr>
              <a:t> </a:t>
            </a:r>
            <a:r>
              <a:rPr lang="en-US" dirty="0" err="1">
                <a:latin typeface="Calibri" pitchFamily="34" charset="0"/>
                <a:cs typeface="Calibri" pitchFamily="34" charset="0"/>
              </a:rPr>
              <a:t>incluídos</a:t>
            </a:r>
            <a:r>
              <a:rPr lang="en-US" dirty="0">
                <a:latin typeface="Calibri" pitchFamily="34" charset="0"/>
                <a:cs typeface="Calibri" pitchFamily="34" charset="0"/>
              </a:rPr>
              <a:t> </a:t>
            </a:r>
            <a:r>
              <a:rPr lang="en-US" dirty="0" err="1">
                <a:latin typeface="Calibri" pitchFamily="34" charset="0"/>
                <a:cs typeface="Calibri" pitchFamily="34" charset="0"/>
              </a:rPr>
              <a:t>nesse</a:t>
            </a:r>
            <a:r>
              <a:rPr lang="en-US" dirty="0">
                <a:latin typeface="Calibri" pitchFamily="34" charset="0"/>
                <a:cs typeface="Calibri" pitchFamily="34" charset="0"/>
              </a:rPr>
              <a:t> </a:t>
            </a:r>
            <a:r>
              <a:rPr lang="en-US" dirty="0" err="1">
                <a:latin typeface="Calibri" pitchFamily="34" charset="0"/>
                <a:cs typeface="Calibri" pitchFamily="34" charset="0"/>
              </a:rPr>
              <a:t>custo</a:t>
            </a:r>
            <a:r>
              <a:rPr lang="en-US" dirty="0">
                <a:latin typeface="Calibri" pitchFamily="34" charset="0"/>
                <a:cs typeface="Calibri" pitchFamily="34" charset="0"/>
              </a:rPr>
              <a:t>. </a:t>
            </a:r>
          </a:p>
          <a:p>
            <a:pPr marL="285750" indent="-285750">
              <a:lnSpc>
                <a:spcPct val="130000"/>
              </a:lnSpc>
              <a:buFont typeface="Arial" pitchFamily="34" charset="0"/>
              <a:buChar char="•"/>
              <a:defRPr/>
            </a:pPr>
            <a:r>
              <a:rPr lang="en-US" dirty="0" err="1">
                <a:latin typeface="Calibri" pitchFamily="34" charset="0"/>
                <a:cs typeface="Calibri" pitchFamily="34" charset="0"/>
              </a:rPr>
              <a:t>Por</a:t>
            </a:r>
            <a:r>
              <a:rPr lang="en-US" dirty="0">
                <a:latin typeface="Calibri" pitchFamily="34" charset="0"/>
                <a:cs typeface="Calibri" pitchFamily="34" charset="0"/>
              </a:rPr>
              <a:t> outro </a:t>
            </a:r>
            <a:r>
              <a:rPr lang="en-US" dirty="0" err="1">
                <a:latin typeface="Calibri" pitchFamily="34" charset="0"/>
                <a:cs typeface="Calibri" pitchFamily="34" charset="0"/>
              </a:rPr>
              <a:t>lado</a:t>
            </a:r>
            <a:r>
              <a:rPr lang="en-US" dirty="0">
                <a:latin typeface="Calibri" pitchFamily="34" charset="0"/>
                <a:cs typeface="Calibri" pitchFamily="34" charset="0"/>
              </a:rPr>
              <a:t>, </a:t>
            </a:r>
            <a:r>
              <a:rPr lang="en-US" dirty="0" err="1">
                <a:latin typeface="Calibri" pitchFamily="34" charset="0"/>
                <a:cs typeface="Calibri" pitchFamily="34" charset="0"/>
              </a:rPr>
              <a:t>os</a:t>
            </a:r>
            <a:r>
              <a:rPr lang="en-US" dirty="0">
                <a:latin typeface="Calibri" pitchFamily="34" charset="0"/>
                <a:cs typeface="Calibri" pitchFamily="34" charset="0"/>
              </a:rPr>
              <a:t> </a:t>
            </a:r>
            <a:r>
              <a:rPr lang="en-US" dirty="0" err="1">
                <a:latin typeface="Calibri" pitchFamily="34" charset="0"/>
                <a:cs typeface="Calibri" pitchFamily="34" charset="0"/>
              </a:rPr>
              <a:t>gastos</a:t>
            </a:r>
            <a:r>
              <a:rPr lang="en-US" dirty="0">
                <a:latin typeface="Calibri" pitchFamily="34" charset="0"/>
                <a:cs typeface="Calibri" pitchFamily="34" charset="0"/>
              </a:rPr>
              <a:t> </a:t>
            </a:r>
            <a:r>
              <a:rPr lang="en-US" dirty="0" err="1">
                <a:latin typeface="Calibri" pitchFamily="34" charset="0"/>
                <a:cs typeface="Calibri" pitchFamily="34" charset="0"/>
              </a:rPr>
              <a:t>pessoais</a:t>
            </a:r>
            <a:r>
              <a:rPr lang="en-US" dirty="0">
                <a:latin typeface="Calibri" pitchFamily="34" charset="0"/>
                <a:cs typeface="Calibri" pitchFamily="34" charset="0"/>
              </a:rPr>
              <a:t> com a </a:t>
            </a:r>
            <a:r>
              <a:rPr lang="en-US" dirty="0" err="1">
                <a:latin typeface="Calibri" pitchFamily="34" charset="0"/>
                <a:cs typeface="Calibri" pitchFamily="34" charset="0"/>
              </a:rPr>
              <a:t>família</a:t>
            </a:r>
            <a:r>
              <a:rPr lang="en-US" dirty="0">
                <a:latin typeface="Calibri" pitchFamily="34" charset="0"/>
                <a:cs typeface="Calibri" pitchFamily="34" charset="0"/>
              </a:rPr>
              <a:t> – </a:t>
            </a:r>
            <a:r>
              <a:rPr lang="en-US" dirty="0" err="1">
                <a:latin typeface="Calibri" pitchFamily="34" charset="0"/>
                <a:cs typeface="Calibri" pitchFamily="34" charset="0"/>
              </a:rPr>
              <a:t>alimentação</a:t>
            </a:r>
            <a:r>
              <a:rPr lang="en-US" dirty="0">
                <a:latin typeface="Calibri" pitchFamily="34" charset="0"/>
                <a:cs typeface="Calibri" pitchFamily="34" charset="0"/>
              </a:rPr>
              <a:t>, </a:t>
            </a:r>
            <a:r>
              <a:rPr lang="en-US" dirty="0" err="1">
                <a:latin typeface="Calibri" pitchFamily="34" charset="0"/>
                <a:cs typeface="Calibri" pitchFamily="34" charset="0"/>
              </a:rPr>
              <a:t>escola</a:t>
            </a:r>
            <a:r>
              <a:rPr lang="en-US" dirty="0">
                <a:latin typeface="Calibri" pitchFamily="34" charset="0"/>
                <a:cs typeface="Calibri" pitchFamily="34" charset="0"/>
              </a:rPr>
              <a:t>, </a:t>
            </a:r>
            <a:r>
              <a:rPr lang="en-US" dirty="0" err="1">
                <a:latin typeface="Calibri" pitchFamily="34" charset="0"/>
                <a:cs typeface="Calibri" pitchFamily="34" charset="0"/>
              </a:rPr>
              <a:t>médico</a:t>
            </a:r>
            <a:r>
              <a:rPr lang="en-US" dirty="0">
                <a:latin typeface="Calibri" pitchFamily="34" charset="0"/>
                <a:cs typeface="Calibri" pitchFamily="34" charset="0"/>
              </a:rPr>
              <a:t> </a:t>
            </a:r>
            <a:r>
              <a:rPr lang="en-US" dirty="0" err="1">
                <a:latin typeface="Calibri" pitchFamily="34" charset="0"/>
                <a:cs typeface="Calibri" pitchFamily="34" charset="0"/>
              </a:rPr>
              <a:t>etc</a:t>
            </a:r>
            <a:r>
              <a:rPr lang="en-US" dirty="0">
                <a:latin typeface="Calibri" pitchFamily="34" charset="0"/>
                <a:cs typeface="Calibri" pitchFamily="34" charset="0"/>
              </a:rPr>
              <a:t> – </a:t>
            </a:r>
            <a:r>
              <a:rPr lang="en-US" dirty="0" err="1">
                <a:latin typeface="Calibri" pitchFamily="34" charset="0"/>
                <a:cs typeface="Calibri" pitchFamily="34" charset="0"/>
              </a:rPr>
              <a:t>não</a:t>
            </a:r>
            <a:r>
              <a:rPr lang="en-US" dirty="0">
                <a:latin typeface="Calibri" pitchFamily="34" charset="0"/>
                <a:cs typeface="Calibri" pitchFamily="34" charset="0"/>
              </a:rPr>
              <a:t> </a:t>
            </a:r>
            <a:r>
              <a:rPr lang="en-US" dirty="0" err="1">
                <a:latin typeface="Calibri" pitchFamily="34" charset="0"/>
                <a:cs typeface="Calibri" pitchFamily="34" charset="0"/>
              </a:rPr>
              <a:t>podem</a:t>
            </a:r>
            <a:r>
              <a:rPr lang="en-US" dirty="0">
                <a:latin typeface="Calibri" pitchFamily="34" charset="0"/>
                <a:cs typeface="Calibri" pitchFamily="34" charset="0"/>
              </a:rPr>
              <a:t> </a:t>
            </a:r>
            <a:r>
              <a:rPr lang="en-US" dirty="0" err="1">
                <a:latin typeface="Calibri" pitchFamily="34" charset="0"/>
                <a:cs typeface="Calibri" pitchFamily="34" charset="0"/>
              </a:rPr>
              <a:t>fazer</a:t>
            </a:r>
            <a:r>
              <a:rPr lang="en-US" dirty="0">
                <a:latin typeface="Calibri" pitchFamily="34" charset="0"/>
                <a:cs typeface="Calibri" pitchFamily="34" charset="0"/>
              </a:rPr>
              <a:t> parte do </a:t>
            </a:r>
            <a:r>
              <a:rPr lang="en-US" dirty="0" err="1">
                <a:latin typeface="Calibri" pitchFamily="34" charset="0"/>
                <a:cs typeface="Calibri" pitchFamily="34" charset="0"/>
              </a:rPr>
              <a:t>caixa</a:t>
            </a:r>
            <a:r>
              <a:rPr lang="en-US" dirty="0">
                <a:latin typeface="Calibri" pitchFamily="34" charset="0"/>
                <a:cs typeface="Calibri" pitchFamily="34" charset="0"/>
              </a:rPr>
              <a:t> da </a:t>
            </a:r>
            <a:r>
              <a:rPr lang="en-US" dirty="0" err="1">
                <a:latin typeface="Calibri" pitchFamily="34" charset="0"/>
                <a:cs typeface="Calibri" pitchFamily="34" charset="0"/>
              </a:rPr>
              <a:t>propriedade</a:t>
            </a:r>
            <a:r>
              <a:rPr lang="en-US" dirty="0">
                <a:latin typeface="Calibri" pitchFamily="34" charset="0"/>
                <a:cs typeface="Calibri" pitchFamily="34" charset="0"/>
              </a:rPr>
              <a:t>. </a:t>
            </a:r>
          </a:p>
          <a:p>
            <a:pPr marL="285750" indent="-285750">
              <a:lnSpc>
                <a:spcPct val="130000"/>
              </a:lnSpc>
              <a:buFont typeface="Arial" pitchFamily="34" charset="0"/>
              <a:buChar char="•"/>
              <a:defRPr/>
            </a:pPr>
            <a:r>
              <a:rPr lang="en-US" dirty="0">
                <a:latin typeface="Calibri" pitchFamily="34" charset="0"/>
                <a:cs typeface="Calibri" pitchFamily="34" charset="0"/>
              </a:rPr>
              <a:t>O </a:t>
            </a:r>
            <a:r>
              <a:rPr lang="en-US" dirty="0" err="1">
                <a:latin typeface="Calibri" pitchFamily="34" charset="0"/>
                <a:cs typeface="Calibri" pitchFamily="34" charset="0"/>
              </a:rPr>
              <a:t>produtor</a:t>
            </a:r>
            <a:r>
              <a:rPr lang="en-US" dirty="0">
                <a:latin typeface="Calibri" pitchFamily="34" charset="0"/>
                <a:cs typeface="Calibri" pitchFamily="34" charset="0"/>
              </a:rPr>
              <a:t> </a:t>
            </a:r>
            <a:r>
              <a:rPr lang="en-US" dirty="0" err="1">
                <a:latin typeface="Calibri" pitchFamily="34" charset="0"/>
                <a:cs typeface="Calibri" pitchFamily="34" charset="0"/>
              </a:rPr>
              <a:t>que</a:t>
            </a:r>
            <a:r>
              <a:rPr lang="en-US" dirty="0">
                <a:latin typeface="Calibri" pitchFamily="34" charset="0"/>
                <a:cs typeface="Calibri" pitchFamily="34" charset="0"/>
              </a:rPr>
              <a:t> </a:t>
            </a:r>
            <a:r>
              <a:rPr lang="en-US" dirty="0" err="1">
                <a:latin typeface="Calibri" pitchFamily="34" charset="0"/>
                <a:cs typeface="Calibri" pitchFamily="34" charset="0"/>
              </a:rPr>
              <a:t>não</a:t>
            </a:r>
            <a:r>
              <a:rPr lang="en-US" dirty="0">
                <a:latin typeface="Calibri" pitchFamily="34" charset="0"/>
                <a:cs typeface="Calibri" pitchFamily="34" charset="0"/>
              </a:rPr>
              <a:t> </a:t>
            </a:r>
            <a:r>
              <a:rPr lang="en-US" dirty="0" err="1">
                <a:latin typeface="Calibri" pitchFamily="34" charset="0"/>
                <a:cs typeface="Calibri" pitchFamily="34" charset="0"/>
              </a:rPr>
              <a:t>separa</a:t>
            </a:r>
            <a:r>
              <a:rPr lang="en-US" dirty="0">
                <a:latin typeface="Calibri" pitchFamily="34" charset="0"/>
                <a:cs typeface="Calibri" pitchFamily="34" charset="0"/>
              </a:rPr>
              <a:t> </a:t>
            </a:r>
            <a:r>
              <a:rPr lang="en-US" dirty="0" err="1">
                <a:latin typeface="Calibri" pitchFamily="34" charset="0"/>
                <a:cs typeface="Calibri" pitchFamily="34" charset="0"/>
              </a:rPr>
              <a:t>os</a:t>
            </a:r>
            <a:r>
              <a:rPr lang="en-US" dirty="0">
                <a:latin typeface="Calibri" pitchFamily="34" charset="0"/>
                <a:cs typeface="Calibri" pitchFamily="34" charset="0"/>
              </a:rPr>
              <a:t> </a:t>
            </a:r>
            <a:r>
              <a:rPr lang="en-US" dirty="0" err="1">
                <a:latin typeface="Calibri" pitchFamily="34" charset="0"/>
                <a:cs typeface="Calibri" pitchFamily="34" charset="0"/>
              </a:rPr>
              <a:t>seus</a:t>
            </a:r>
            <a:r>
              <a:rPr lang="en-US" dirty="0">
                <a:latin typeface="Calibri" pitchFamily="34" charset="0"/>
                <a:cs typeface="Calibri" pitchFamily="34" charset="0"/>
              </a:rPr>
              <a:t> </a:t>
            </a:r>
            <a:r>
              <a:rPr lang="en-US" dirty="0" err="1">
                <a:latin typeface="Calibri" pitchFamily="34" charset="0"/>
                <a:cs typeface="Calibri" pitchFamily="34" charset="0"/>
              </a:rPr>
              <a:t>gastos</a:t>
            </a:r>
            <a:r>
              <a:rPr lang="en-US" dirty="0">
                <a:latin typeface="Calibri" pitchFamily="34" charset="0"/>
                <a:cs typeface="Calibri" pitchFamily="34" charset="0"/>
              </a:rPr>
              <a:t> </a:t>
            </a:r>
            <a:r>
              <a:rPr lang="en-US" dirty="0" err="1">
                <a:latin typeface="Calibri" pitchFamily="34" charset="0"/>
                <a:cs typeface="Calibri" pitchFamily="34" charset="0"/>
              </a:rPr>
              <a:t>pessoais</a:t>
            </a:r>
            <a:r>
              <a:rPr lang="en-US" dirty="0">
                <a:latin typeface="Calibri" pitchFamily="34" charset="0"/>
                <a:cs typeface="Calibri" pitchFamily="34" charset="0"/>
              </a:rPr>
              <a:t> </a:t>
            </a:r>
            <a:r>
              <a:rPr lang="en-US" dirty="0" err="1">
                <a:latin typeface="Calibri" pitchFamily="34" charset="0"/>
                <a:cs typeface="Calibri" pitchFamily="34" charset="0"/>
              </a:rPr>
              <a:t>está</a:t>
            </a:r>
            <a:r>
              <a:rPr lang="en-US" dirty="0">
                <a:latin typeface="Calibri" pitchFamily="34" charset="0"/>
                <a:cs typeface="Calibri" pitchFamily="34" charset="0"/>
              </a:rPr>
              <a:t>, </a:t>
            </a:r>
            <a:r>
              <a:rPr lang="en-US" dirty="0" err="1">
                <a:latin typeface="Calibri" pitchFamily="34" charset="0"/>
                <a:cs typeface="Calibri" pitchFamily="34" charset="0"/>
              </a:rPr>
              <a:t>muitas</a:t>
            </a:r>
            <a:r>
              <a:rPr lang="en-US" dirty="0">
                <a:latin typeface="Calibri" pitchFamily="34" charset="0"/>
                <a:cs typeface="Calibri" pitchFamily="34" charset="0"/>
              </a:rPr>
              <a:t> </a:t>
            </a:r>
            <a:r>
              <a:rPr lang="en-US" dirty="0" err="1">
                <a:latin typeface="Calibri" pitchFamily="34" charset="0"/>
                <a:cs typeface="Calibri" pitchFamily="34" charset="0"/>
              </a:rPr>
              <a:t>vezes</a:t>
            </a:r>
            <a:r>
              <a:rPr lang="en-US" dirty="0">
                <a:latin typeface="Calibri" pitchFamily="34" charset="0"/>
                <a:cs typeface="Calibri" pitchFamily="34" charset="0"/>
              </a:rPr>
              <a:t>, </a:t>
            </a:r>
            <a:r>
              <a:rPr lang="en-US" dirty="0" err="1">
                <a:latin typeface="Calibri" pitchFamily="34" charset="0"/>
                <a:cs typeface="Calibri" pitchFamily="34" charset="0"/>
              </a:rPr>
              <a:t>superestimando</a:t>
            </a:r>
            <a:r>
              <a:rPr lang="en-US" dirty="0">
                <a:latin typeface="Calibri" pitchFamily="34" charset="0"/>
                <a:cs typeface="Calibri" pitchFamily="34" charset="0"/>
              </a:rPr>
              <a:t> o </a:t>
            </a:r>
            <a:r>
              <a:rPr lang="en-US" dirty="0" err="1">
                <a:latin typeface="Calibri" pitchFamily="34" charset="0"/>
                <a:cs typeface="Calibri" pitchFamily="34" charset="0"/>
              </a:rPr>
              <a:t>seu</a:t>
            </a:r>
            <a:r>
              <a:rPr lang="en-US" dirty="0">
                <a:latin typeface="Calibri" pitchFamily="34" charset="0"/>
                <a:cs typeface="Calibri" pitchFamily="34" charset="0"/>
              </a:rPr>
              <a:t> </a:t>
            </a:r>
            <a:r>
              <a:rPr lang="en-US" dirty="0" err="1">
                <a:latin typeface="Calibri" pitchFamily="34" charset="0"/>
                <a:cs typeface="Calibri" pitchFamily="34" charset="0"/>
              </a:rPr>
              <a:t>custo</a:t>
            </a:r>
            <a:r>
              <a:rPr lang="en-US" dirty="0">
                <a:latin typeface="Calibri" pitchFamily="34" charset="0"/>
                <a:cs typeface="Calibri" pitchFamily="34" charset="0"/>
              </a:rPr>
              <a:t>.</a:t>
            </a:r>
          </a:p>
        </p:txBody>
      </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16</a:t>
            </a:fld>
            <a:endParaRPr lang="en-US"/>
          </a:p>
        </p:txBody>
      </p:sp>
    </p:spTree>
    <p:extLst>
      <p:ext uri="{BB962C8B-B14F-4D97-AF65-F5344CB8AC3E}">
        <p14:creationId xmlns:p14="http://schemas.microsoft.com/office/powerpoint/2010/main" val="1890642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6" name="Diagrama 5"/>
          <p:cNvGraphicFramePr/>
          <p:nvPr>
            <p:extLst>
              <p:ext uri="{D42A27DB-BD31-4B8C-83A1-F6EECF244321}">
                <p14:modId xmlns:p14="http://schemas.microsoft.com/office/powerpoint/2010/main" val="157390859"/>
              </p:ext>
            </p:extLst>
          </p:nvPr>
        </p:nvGraphicFramePr>
        <p:xfrm>
          <a:off x="0" y="0"/>
          <a:ext cx="2590800" cy="1048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nvGraphicFramePr>
        <p:xfrm>
          <a:off x="905678" y="609600"/>
          <a:ext cx="3209122" cy="2133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3" name="Diagram group"/>
          <p:cNvGrpSpPr/>
          <p:nvPr/>
        </p:nvGrpSpPr>
        <p:grpSpPr>
          <a:xfrm>
            <a:off x="485963" y="2362200"/>
            <a:ext cx="725130" cy="282675"/>
            <a:chOff x="-172065" y="41969"/>
            <a:chExt cx="725130" cy="282675"/>
          </a:xfrm>
          <a:scene3d>
            <a:camera prst="perspectiveLeft" zoom="91000"/>
            <a:lightRig rig="threePt" dir="t">
              <a:rot lat="0" lon="0" rev="20640000"/>
            </a:lightRig>
          </a:scene3d>
        </p:grpSpPr>
        <p:grpSp>
          <p:nvGrpSpPr>
            <p:cNvPr id="14" name="Grupo 13"/>
            <p:cNvGrpSpPr/>
            <p:nvPr/>
          </p:nvGrpSpPr>
          <p:grpSpPr>
            <a:xfrm>
              <a:off x="-172065" y="41969"/>
              <a:ext cx="725130" cy="282675"/>
              <a:chOff x="-172065" y="41969"/>
              <a:chExt cx="725130" cy="282675"/>
            </a:xfrm>
          </p:grpSpPr>
          <p:sp>
            <p:nvSpPr>
              <p:cNvPr id="15" name="Elipse 14"/>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grpSp>
        <p:nvGrpSpPr>
          <p:cNvPr id="17" name="Diagram group"/>
          <p:cNvGrpSpPr/>
          <p:nvPr/>
        </p:nvGrpSpPr>
        <p:grpSpPr>
          <a:xfrm>
            <a:off x="762000" y="1981200"/>
            <a:ext cx="725130" cy="381000"/>
            <a:chOff x="-172065" y="41969"/>
            <a:chExt cx="725130" cy="282675"/>
          </a:xfrm>
          <a:scene3d>
            <a:camera prst="perspectiveLeft" zoom="91000"/>
            <a:lightRig rig="threePt" dir="t">
              <a:rot lat="0" lon="0" rev="20640000"/>
            </a:lightRig>
          </a:scene3d>
        </p:grpSpPr>
        <p:grpSp>
          <p:nvGrpSpPr>
            <p:cNvPr id="18" name="Grupo 17"/>
            <p:cNvGrpSpPr/>
            <p:nvPr/>
          </p:nvGrpSpPr>
          <p:grpSpPr>
            <a:xfrm>
              <a:off x="-172065" y="41969"/>
              <a:ext cx="725130" cy="282675"/>
              <a:chOff x="-172065" y="41969"/>
              <a:chExt cx="725130" cy="282675"/>
            </a:xfrm>
          </p:grpSpPr>
          <p:sp>
            <p:nvSpPr>
              <p:cNvPr id="19" name="Elipse 18"/>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sp>
        <p:nvSpPr>
          <p:cNvPr id="21" name="Text Box 4"/>
          <p:cNvSpPr txBox="1">
            <a:spLocks noChangeArrowheads="1"/>
          </p:cNvSpPr>
          <p:nvPr/>
        </p:nvSpPr>
        <p:spPr bwMode="auto">
          <a:xfrm>
            <a:off x="4419600" y="935916"/>
            <a:ext cx="4572000"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lgn="just" eaLnBrk="1" hangingPunct="1">
              <a:buFont typeface="Arial" pitchFamily="34" charset="0"/>
              <a:buChar char="•"/>
            </a:pPr>
            <a:r>
              <a:rPr lang="en-US" sz="2000" dirty="0" err="1">
                <a:latin typeface="Calibri" pitchFamily="34" charset="0"/>
                <a:cs typeface="Calibri" pitchFamily="34" charset="0"/>
              </a:rPr>
              <a:t>Mesmo</a:t>
            </a:r>
            <a:r>
              <a:rPr lang="en-US" sz="2000" dirty="0">
                <a:latin typeface="Calibri" pitchFamily="34" charset="0"/>
                <a:cs typeface="Calibri" pitchFamily="34" charset="0"/>
              </a:rPr>
              <a:t> </a:t>
            </a:r>
            <a:r>
              <a:rPr lang="en-US" sz="2000" dirty="0" err="1">
                <a:latin typeface="Calibri" pitchFamily="34" charset="0"/>
                <a:cs typeface="Calibri" pitchFamily="34" charset="0"/>
              </a:rPr>
              <a:t>que</a:t>
            </a:r>
            <a:r>
              <a:rPr lang="en-US" sz="2000" dirty="0">
                <a:latin typeface="Calibri" pitchFamily="34" charset="0"/>
                <a:cs typeface="Calibri" pitchFamily="34" charset="0"/>
              </a:rPr>
              <a:t> o </a:t>
            </a:r>
            <a:r>
              <a:rPr lang="en-US" sz="2000" dirty="0" err="1">
                <a:latin typeface="Calibri" pitchFamily="34" charset="0"/>
                <a:cs typeface="Calibri" pitchFamily="34" charset="0"/>
              </a:rPr>
              <a:t>dinheiro</a:t>
            </a:r>
            <a:r>
              <a:rPr lang="en-US" sz="2000" dirty="0">
                <a:latin typeface="Calibri" pitchFamily="34" charset="0"/>
                <a:cs typeface="Calibri" pitchFamily="34" charset="0"/>
              </a:rPr>
              <a:t> </a:t>
            </a:r>
            <a:r>
              <a:rPr lang="en-US" sz="2000" dirty="0" err="1">
                <a:latin typeface="Calibri" pitchFamily="34" charset="0"/>
                <a:cs typeface="Calibri" pitchFamily="34" charset="0"/>
              </a:rPr>
              <a:t>utilizado</a:t>
            </a:r>
            <a:r>
              <a:rPr lang="en-US" sz="2000" dirty="0">
                <a:latin typeface="Calibri" pitchFamily="34" charset="0"/>
                <a:cs typeface="Calibri" pitchFamily="34" charset="0"/>
              </a:rPr>
              <a:t> </a:t>
            </a:r>
            <a:r>
              <a:rPr lang="en-US" sz="2000" dirty="0" err="1">
                <a:latin typeface="Calibri" pitchFamily="34" charset="0"/>
                <a:cs typeface="Calibri" pitchFamily="34" charset="0"/>
              </a:rPr>
              <a:t>pelo</a:t>
            </a:r>
            <a:r>
              <a:rPr lang="en-US" sz="2000" dirty="0">
                <a:latin typeface="Calibri" pitchFamily="34" charset="0"/>
                <a:cs typeface="Calibri" pitchFamily="34" charset="0"/>
              </a:rPr>
              <a:t> </a:t>
            </a:r>
            <a:r>
              <a:rPr lang="en-US" sz="2000" dirty="0" err="1">
                <a:latin typeface="Calibri" pitchFamily="34" charset="0"/>
                <a:cs typeface="Calibri" pitchFamily="34" charset="0"/>
              </a:rPr>
              <a:t>produtor</a:t>
            </a:r>
            <a:r>
              <a:rPr lang="en-US" sz="2000" dirty="0">
                <a:latin typeface="Calibri" pitchFamily="34" charset="0"/>
                <a:cs typeface="Calibri" pitchFamily="34" charset="0"/>
              </a:rPr>
              <a:t> </a:t>
            </a:r>
            <a:r>
              <a:rPr lang="en-US" sz="2000" dirty="0" err="1">
                <a:latin typeface="Calibri" pitchFamily="34" charset="0"/>
                <a:cs typeface="Calibri" pitchFamily="34" charset="0"/>
              </a:rPr>
              <a:t>para</a:t>
            </a:r>
            <a:r>
              <a:rPr lang="en-US" sz="2000" dirty="0">
                <a:latin typeface="Calibri" pitchFamily="34" charset="0"/>
                <a:cs typeface="Calibri" pitchFamily="34" charset="0"/>
              </a:rPr>
              <a:t> </a:t>
            </a:r>
            <a:r>
              <a:rPr lang="en-US" sz="2000" dirty="0" err="1">
                <a:latin typeface="Calibri" pitchFamily="34" charset="0"/>
                <a:cs typeface="Calibri" pitchFamily="34" charset="0"/>
              </a:rPr>
              <a:t>comprar</a:t>
            </a:r>
            <a:r>
              <a:rPr lang="en-US" sz="2000" dirty="0">
                <a:latin typeface="Calibri" pitchFamily="34" charset="0"/>
                <a:cs typeface="Calibri" pitchFamily="34" charset="0"/>
              </a:rPr>
              <a:t> </a:t>
            </a:r>
            <a:r>
              <a:rPr lang="en-US" sz="2000" dirty="0" err="1">
                <a:latin typeface="Calibri" pitchFamily="34" charset="0"/>
                <a:cs typeface="Calibri" pitchFamily="34" charset="0"/>
              </a:rPr>
              <a:t>os</a:t>
            </a:r>
            <a:r>
              <a:rPr lang="en-US" sz="2000" dirty="0">
                <a:latin typeface="Calibri" pitchFamily="34" charset="0"/>
                <a:cs typeface="Calibri" pitchFamily="34" charset="0"/>
              </a:rPr>
              <a:t> </a:t>
            </a:r>
            <a:r>
              <a:rPr lang="en-US" sz="2000" dirty="0" err="1">
                <a:latin typeface="Calibri" pitchFamily="34" charset="0"/>
                <a:cs typeface="Calibri" pitchFamily="34" charset="0"/>
              </a:rPr>
              <a:t>insumos</a:t>
            </a:r>
            <a:r>
              <a:rPr lang="en-US" sz="2000" dirty="0">
                <a:latin typeface="Calibri" pitchFamily="34" charset="0"/>
                <a:cs typeface="Calibri" pitchFamily="34" charset="0"/>
              </a:rPr>
              <a:t> e </a:t>
            </a:r>
            <a:r>
              <a:rPr lang="en-US" sz="2000" dirty="0" err="1">
                <a:latin typeface="Calibri" pitchFamily="34" charset="0"/>
                <a:cs typeface="Calibri" pitchFamily="34" charset="0"/>
              </a:rPr>
              <a:t>investir</a:t>
            </a:r>
            <a:r>
              <a:rPr lang="en-US" sz="2000" dirty="0">
                <a:latin typeface="Calibri" pitchFamily="34" charset="0"/>
                <a:cs typeface="Calibri" pitchFamily="34" charset="0"/>
              </a:rPr>
              <a:t> </a:t>
            </a:r>
            <a:r>
              <a:rPr lang="en-US" sz="2000" dirty="0" err="1">
                <a:latin typeface="Calibri" pitchFamily="34" charset="0"/>
                <a:cs typeface="Calibri" pitchFamily="34" charset="0"/>
              </a:rPr>
              <a:t>na</a:t>
            </a:r>
            <a:r>
              <a:rPr lang="en-US" sz="2000" dirty="0">
                <a:latin typeface="Calibri" pitchFamily="34" charset="0"/>
                <a:cs typeface="Calibri" pitchFamily="34" charset="0"/>
              </a:rPr>
              <a:t> </a:t>
            </a:r>
            <a:r>
              <a:rPr lang="en-US" sz="2000" dirty="0" err="1">
                <a:latin typeface="Calibri" pitchFamily="34" charset="0"/>
                <a:cs typeface="Calibri" pitchFamily="34" charset="0"/>
              </a:rPr>
              <a:t>fazenda</a:t>
            </a:r>
            <a:r>
              <a:rPr lang="en-US" sz="2000" dirty="0">
                <a:latin typeface="Calibri" pitchFamily="34" charset="0"/>
                <a:cs typeface="Calibri" pitchFamily="34" charset="0"/>
              </a:rPr>
              <a:t> (</a:t>
            </a:r>
            <a:r>
              <a:rPr lang="en-US" sz="2000" dirty="0" err="1">
                <a:latin typeface="Calibri" pitchFamily="34" charset="0"/>
                <a:cs typeface="Calibri" pitchFamily="34" charset="0"/>
              </a:rPr>
              <a:t>maquinário</a:t>
            </a:r>
            <a:r>
              <a:rPr lang="en-US" sz="2000" dirty="0">
                <a:latin typeface="Calibri" pitchFamily="34" charset="0"/>
                <a:cs typeface="Calibri" pitchFamily="34" charset="0"/>
              </a:rPr>
              <a:t> e </a:t>
            </a:r>
            <a:r>
              <a:rPr lang="en-US" sz="2000" dirty="0" err="1">
                <a:latin typeface="Calibri" pitchFamily="34" charset="0"/>
                <a:cs typeface="Calibri" pitchFamily="34" charset="0"/>
              </a:rPr>
              <a:t>benfeitorias</a:t>
            </a:r>
            <a:r>
              <a:rPr lang="en-US" sz="2000" dirty="0">
                <a:latin typeface="Calibri" pitchFamily="34" charset="0"/>
                <a:cs typeface="Calibri" pitchFamily="34" charset="0"/>
              </a:rPr>
              <a:t>) </a:t>
            </a:r>
            <a:r>
              <a:rPr lang="en-US" sz="2000" dirty="0" err="1">
                <a:latin typeface="Calibri" pitchFamily="34" charset="0"/>
                <a:cs typeface="Calibri" pitchFamily="34" charset="0"/>
              </a:rPr>
              <a:t>seja</a:t>
            </a:r>
            <a:r>
              <a:rPr lang="en-US" sz="2000" dirty="0">
                <a:latin typeface="Calibri" pitchFamily="34" charset="0"/>
                <a:cs typeface="Calibri" pitchFamily="34" charset="0"/>
              </a:rPr>
              <a:t> </a:t>
            </a:r>
            <a:r>
              <a:rPr lang="en-US" sz="2000" dirty="0" err="1">
                <a:latin typeface="Calibri" pitchFamily="34" charset="0"/>
                <a:cs typeface="Calibri" pitchFamily="34" charset="0"/>
              </a:rPr>
              <a:t>próprio</a:t>
            </a:r>
            <a:r>
              <a:rPr lang="en-US" sz="2000" dirty="0">
                <a:latin typeface="Calibri" pitchFamily="34" charset="0"/>
                <a:cs typeface="Calibri" pitchFamily="34" charset="0"/>
              </a:rPr>
              <a:t>, </a:t>
            </a:r>
            <a:r>
              <a:rPr lang="en-US" sz="2000" dirty="0" err="1">
                <a:latin typeface="Calibri" pitchFamily="34" charset="0"/>
                <a:cs typeface="Calibri" pitchFamily="34" charset="0"/>
              </a:rPr>
              <a:t>ele</a:t>
            </a:r>
            <a:r>
              <a:rPr lang="en-US" sz="2000" dirty="0">
                <a:latin typeface="Calibri" pitchFamily="34" charset="0"/>
                <a:cs typeface="Calibri" pitchFamily="34" charset="0"/>
              </a:rPr>
              <a:t> </a:t>
            </a:r>
            <a:r>
              <a:rPr lang="en-US" sz="2000" dirty="0" err="1">
                <a:latin typeface="Calibri" pitchFamily="34" charset="0"/>
                <a:cs typeface="Calibri" pitchFamily="34" charset="0"/>
              </a:rPr>
              <a:t>deve</a:t>
            </a:r>
            <a:r>
              <a:rPr lang="en-US" sz="2000" dirty="0">
                <a:latin typeface="Calibri" pitchFamily="34" charset="0"/>
                <a:cs typeface="Calibri" pitchFamily="34" charset="0"/>
              </a:rPr>
              <a:t> </a:t>
            </a:r>
            <a:r>
              <a:rPr lang="en-US" sz="2000" dirty="0" err="1">
                <a:latin typeface="Calibri" pitchFamily="34" charset="0"/>
                <a:cs typeface="Calibri" pitchFamily="34" charset="0"/>
              </a:rPr>
              <a:t>considerar</a:t>
            </a:r>
            <a:r>
              <a:rPr lang="en-US" sz="2000" dirty="0">
                <a:latin typeface="Calibri" pitchFamily="34" charset="0"/>
                <a:cs typeface="Calibri" pitchFamily="34" charset="0"/>
              </a:rPr>
              <a:t> </a:t>
            </a:r>
            <a:r>
              <a:rPr lang="en-US" sz="2000" dirty="0" err="1">
                <a:latin typeface="Calibri" pitchFamily="34" charset="0"/>
                <a:cs typeface="Calibri" pitchFamily="34" charset="0"/>
              </a:rPr>
              <a:t>uma</a:t>
            </a:r>
            <a:r>
              <a:rPr lang="en-US" sz="2000" dirty="0">
                <a:latin typeface="Calibri" pitchFamily="34" charset="0"/>
                <a:cs typeface="Calibri" pitchFamily="34" charset="0"/>
              </a:rPr>
              <a:t> </a:t>
            </a:r>
            <a:r>
              <a:rPr lang="en-US" sz="2000" dirty="0" err="1">
                <a:latin typeface="Calibri" pitchFamily="34" charset="0"/>
                <a:cs typeface="Calibri" pitchFamily="34" charset="0"/>
              </a:rPr>
              <a:t>determinada</a:t>
            </a:r>
            <a:r>
              <a:rPr lang="en-US" sz="2000" dirty="0">
                <a:latin typeface="Calibri" pitchFamily="34" charset="0"/>
                <a:cs typeface="Calibri" pitchFamily="34" charset="0"/>
              </a:rPr>
              <a:t> taxa de </a:t>
            </a:r>
            <a:r>
              <a:rPr lang="en-US" sz="2000" dirty="0" err="1">
                <a:latin typeface="Calibri" pitchFamily="34" charset="0"/>
                <a:cs typeface="Calibri" pitchFamily="34" charset="0"/>
              </a:rPr>
              <a:t>juros</a:t>
            </a:r>
            <a:r>
              <a:rPr lang="en-US" sz="2000" dirty="0">
                <a:latin typeface="Calibri" pitchFamily="34" charset="0"/>
                <a:cs typeface="Calibri" pitchFamily="34" charset="0"/>
              </a:rPr>
              <a:t> </a:t>
            </a:r>
            <a:r>
              <a:rPr lang="en-US" sz="2000" dirty="0" err="1">
                <a:latin typeface="Calibri" pitchFamily="34" charset="0"/>
                <a:cs typeface="Calibri" pitchFamily="34" charset="0"/>
              </a:rPr>
              <a:t>sobre</a:t>
            </a:r>
            <a:r>
              <a:rPr lang="en-US" sz="2000" dirty="0">
                <a:latin typeface="Calibri" pitchFamily="34" charset="0"/>
                <a:cs typeface="Calibri" pitchFamily="34" charset="0"/>
              </a:rPr>
              <a:t> </a:t>
            </a:r>
            <a:r>
              <a:rPr lang="en-US" sz="2000" dirty="0" err="1">
                <a:latin typeface="Calibri" pitchFamily="34" charset="0"/>
                <a:cs typeface="Calibri" pitchFamily="34" charset="0"/>
              </a:rPr>
              <a:t>esse</a:t>
            </a:r>
            <a:r>
              <a:rPr lang="en-US" sz="2000" dirty="0">
                <a:latin typeface="Calibri" pitchFamily="34" charset="0"/>
                <a:cs typeface="Calibri" pitchFamily="34" charset="0"/>
              </a:rPr>
              <a:t> </a:t>
            </a:r>
            <a:r>
              <a:rPr lang="en-US" sz="2000" dirty="0" err="1">
                <a:latin typeface="Calibri" pitchFamily="34" charset="0"/>
                <a:cs typeface="Calibri" pitchFamily="34" charset="0"/>
              </a:rPr>
              <a:t>dinheiro</a:t>
            </a:r>
            <a:r>
              <a:rPr lang="en-US" sz="2000" dirty="0">
                <a:latin typeface="Calibri" pitchFamily="34" charset="0"/>
                <a:cs typeface="Calibri" pitchFamily="34" charset="0"/>
              </a:rPr>
              <a:t>, </a:t>
            </a:r>
            <a:r>
              <a:rPr lang="en-US" sz="2000" dirty="0" err="1">
                <a:latin typeface="Calibri" pitchFamily="34" charset="0"/>
                <a:cs typeface="Calibri" pitchFamily="34" charset="0"/>
              </a:rPr>
              <a:t>como</a:t>
            </a:r>
            <a:r>
              <a:rPr lang="en-US" sz="2000" dirty="0">
                <a:latin typeface="Calibri" pitchFamily="34" charset="0"/>
                <a:cs typeface="Calibri" pitchFamily="34" charset="0"/>
              </a:rPr>
              <a:t> se fosse um capital </a:t>
            </a:r>
            <a:r>
              <a:rPr lang="en-US" sz="2000" dirty="0" err="1">
                <a:latin typeface="Calibri" pitchFamily="34" charset="0"/>
                <a:cs typeface="Calibri" pitchFamily="34" charset="0"/>
              </a:rPr>
              <a:t>que</a:t>
            </a:r>
            <a:r>
              <a:rPr lang="en-US" sz="2000" dirty="0">
                <a:latin typeface="Calibri" pitchFamily="34" charset="0"/>
                <a:cs typeface="Calibri" pitchFamily="34" charset="0"/>
              </a:rPr>
              <a:t> </a:t>
            </a:r>
            <a:r>
              <a:rPr lang="en-US" sz="2000" dirty="0" err="1">
                <a:latin typeface="Calibri" pitchFamily="34" charset="0"/>
                <a:cs typeface="Calibri" pitchFamily="34" charset="0"/>
              </a:rPr>
              <a:t>ele</a:t>
            </a:r>
            <a:r>
              <a:rPr lang="en-US" sz="2000" dirty="0">
                <a:latin typeface="Calibri" pitchFamily="34" charset="0"/>
                <a:cs typeface="Calibri" pitchFamily="34" charset="0"/>
              </a:rPr>
              <a:t> </a:t>
            </a:r>
            <a:r>
              <a:rPr lang="en-US" sz="2000" dirty="0" err="1">
                <a:latin typeface="Calibri" pitchFamily="34" charset="0"/>
                <a:cs typeface="Calibri" pitchFamily="34" charset="0"/>
              </a:rPr>
              <a:t>estivesse</a:t>
            </a:r>
            <a:r>
              <a:rPr lang="en-US" sz="2000" dirty="0">
                <a:latin typeface="Calibri" pitchFamily="34" charset="0"/>
                <a:cs typeface="Calibri" pitchFamily="34" charset="0"/>
              </a:rPr>
              <a:t> </a:t>
            </a:r>
            <a:r>
              <a:rPr lang="en-US" sz="2000" dirty="0" err="1">
                <a:latin typeface="Calibri" pitchFamily="34" charset="0"/>
                <a:cs typeface="Calibri" pitchFamily="34" charset="0"/>
              </a:rPr>
              <a:t>tomado</a:t>
            </a:r>
            <a:r>
              <a:rPr lang="en-US" sz="2000" dirty="0">
                <a:latin typeface="Calibri" pitchFamily="34" charset="0"/>
                <a:cs typeface="Calibri" pitchFamily="34" charset="0"/>
              </a:rPr>
              <a:t> </a:t>
            </a:r>
            <a:r>
              <a:rPr lang="en-US" sz="2000" dirty="0" err="1">
                <a:latin typeface="Calibri" pitchFamily="34" charset="0"/>
                <a:cs typeface="Calibri" pitchFamily="34" charset="0"/>
              </a:rPr>
              <a:t>emprestado</a:t>
            </a:r>
            <a:r>
              <a:rPr lang="en-US" sz="2000" dirty="0">
                <a:latin typeface="Calibri" pitchFamily="34" charset="0"/>
                <a:cs typeface="Calibri" pitchFamily="34" charset="0"/>
              </a:rPr>
              <a:t>. </a:t>
            </a:r>
            <a:r>
              <a:rPr lang="en-US" sz="2000" dirty="0" err="1">
                <a:latin typeface="Calibri" pitchFamily="34" charset="0"/>
                <a:cs typeface="Calibri" pitchFamily="34" charset="0"/>
              </a:rPr>
              <a:t>Pois</a:t>
            </a:r>
            <a:r>
              <a:rPr lang="en-US" sz="2000" dirty="0">
                <a:latin typeface="Calibri" pitchFamily="34" charset="0"/>
                <a:cs typeface="Calibri" pitchFamily="34" charset="0"/>
              </a:rPr>
              <a:t> se </a:t>
            </a:r>
            <a:r>
              <a:rPr lang="en-US" sz="2000" dirty="0" err="1">
                <a:latin typeface="Calibri" pitchFamily="34" charset="0"/>
                <a:cs typeface="Calibri" pitchFamily="34" charset="0"/>
              </a:rPr>
              <a:t>ele</a:t>
            </a:r>
            <a:r>
              <a:rPr lang="en-US" sz="2000" dirty="0">
                <a:latin typeface="Calibri" pitchFamily="34" charset="0"/>
                <a:cs typeface="Calibri" pitchFamily="34" charset="0"/>
              </a:rPr>
              <a:t> </a:t>
            </a:r>
            <a:r>
              <a:rPr lang="en-US" sz="2000" dirty="0" err="1">
                <a:latin typeface="Calibri" pitchFamily="34" charset="0"/>
                <a:cs typeface="Calibri" pitchFamily="34" charset="0"/>
              </a:rPr>
              <a:t>não</a:t>
            </a:r>
            <a:r>
              <a:rPr lang="en-US" sz="2000" dirty="0">
                <a:latin typeface="Calibri" pitchFamily="34" charset="0"/>
                <a:cs typeface="Calibri" pitchFamily="34" charset="0"/>
              </a:rPr>
              <a:t> </a:t>
            </a:r>
            <a:r>
              <a:rPr lang="en-US" sz="2000" dirty="0" err="1">
                <a:latin typeface="Calibri" pitchFamily="34" charset="0"/>
                <a:cs typeface="Calibri" pitchFamily="34" charset="0"/>
              </a:rPr>
              <a:t>utilizasse</a:t>
            </a:r>
            <a:r>
              <a:rPr lang="en-US" sz="2000" dirty="0">
                <a:latin typeface="Calibri" pitchFamily="34" charset="0"/>
                <a:cs typeface="Calibri" pitchFamily="34" charset="0"/>
              </a:rPr>
              <a:t> </a:t>
            </a:r>
            <a:r>
              <a:rPr lang="en-US" sz="2000" dirty="0" err="1">
                <a:latin typeface="Calibri" pitchFamily="34" charset="0"/>
                <a:cs typeface="Calibri" pitchFamily="34" charset="0"/>
              </a:rPr>
              <a:t>esse</a:t>
            </a:r>
            <a:r>
              <a:rPr lang="en-US" sz="2000" dirty="0">
                <a:latin typeface="Calibri" pitchFamily="34" charset="0"/>
                <a:cs typeface="Calibri" pitchFamily="34" charset="0"/>
              </a:rPr>
              <a:t> </a:t>
            </a:r>
            <a:r>
              <a:rPr lang="en-US" sz="2000" dirty="0" err="1">
                <a:latin typeface="Calibri" pitchFamily="34" charset="0"/>
                <a:cs typeface="Calibri" pitchFamily="34" charset="0"/>
              </a:rPr>
              <a:t>recurso</a:t>
            </a:r>
            <a:r>
              <a:rPr lang="en-US" sz="2000" dirty="0">
                <a:latin typeface="Calibri" pitchFamily="34" charset="0"/>
                <a:cs typeface="Calibri" pitchFamily="34" charset="0"/>
              </a:rPr>
              <a:t> </a:t>
            </a:r>
            <a:r>
              <a:rPr lang="en-US" sz="2000" dirty="0" err="1">
                <a:latin typeface="Calibri" pitchFamily="34" charset="0"/>
                <a:cs typeface="Calibri" pitchFamily="34" charset="0"/>
              </a:rPr>
              <a:t>na</a:t>
            </a:r>
            <a:r>
              <a:rPr lang="en-US" sz="2000" dirty="0">
                <a:latin typeface="Calibri" pitchFamily="34" charset="0"/>
                <a:cs typeface="Calibri" pitchFamily="34" charset="0"/>
              </a:rPr>
              <a:t> </a:t>
            </a:r>
            <a:r>
              <a:rPr lang="en-US" sz="2000" dirty="0" err="1">
                <a:latin typeface="Calibri" pitchFamily="34" charset="0"/>
                <a:cs typeface="Calibri" pitchFamily="34" charset="0"/>
              </a:rPr>
              <a:t>atividade</a:t>
            </a:r>
            <a:r>
              <a:rPr lang="en-US" sz="2000" dirty="0">
                <a:latin typeface="Calibri" pitchFamily="34" charset="0"/>
                <a:cs typeface="Calibri" pitchFamily="34" charset="0"/>
              </a:rPr>
              <a:t> rural, </a:t>
            </a:r>
            <a:r>
              <a:rPr lang="en-US" sz="2000" dirty="0" err="1">
                <a:latin typeface="Calibri" pitchFamily="34" charset="0"/>
                <a:cs typeface="Calibri" pitchFamily="34" charset="0"/>
              </a:rPr>
              <a:t>estaria</a:t>
            </a:r>
            <a:r>
              <a:rPr lang="en-US" sz="2000" dirty="0">
                <a:latin typeface="Calibri" pitchFamily="34" charset="0"/>
                <a:cs typeface="Calibri" pitchFamily="34" charset="0"/>
              </a:rPr>
              <a:t> </a:t>
            </a:r>
            <a:r>
              <a:rPr lang="en-US" sz="2000" dirty="0" err="1">
                <a:latin typeface="Calibri" pitchFamily="34" charset="0"/>
                <a:cs typeface="Calibri" pitchFamily="34" charset="0"/>
              </a:rPr>
              <a:t>empregando</a:t>
            </a:r>
            <a:r>
              <a:rPr lang="en-US" sz="2000" dirty="0">
                <a:latin typeface="Calibri" pitchFamily="34" charset="0"/>
                <a:cs typeface="Calibri" pitchFamily="34" charset="0"/>
              </a:rPr>
              <a:t> </a:t>
            </a:r>
            <a:r>
              <a:rPr lang="en-US" sz="2000" dirty="0" err="1">
                <a:latin typeface="Calibri" pitchFamily="34" charset="0"/>
                <a:cs typeface="Calibri" pitchFamily="34" charset="0"/>
              </a:rPr>
              <a:t>em</a:t>
            </a:r>
            <a:r>
              <a:rPr lang="en-US" sz="2000" dirty="0">
                <a:latin typeface="Calibri" pitchFamily="34" charset="0"/>
                <a:cs typeface="Calibri" pitchFamily="34" charset="0"/>
              </a:rPr>
              <a:t> </a:t>
            </a:r>
            <a:r>
              <a:rPr lang="en-US" sz="2000" dirty="0" err="1">
                <a:latin typeface="Calibri" pitchFamily="34" charset="0"/>
                <a:cs typeface="Calibri" pitchFamily="34" charset="0"/>
              </a:rPr>
              <a:t>uma</a:t>
            </a:r>
            <a:r>
              <a:rPr lang="en-US" sz="2000" dirty="0">
                <a:latin typeface="Calibri" pitchFamily="34" charset="0"/>
                <a:cs typeface="Calibri" pitchFamily="34" charset="0"/>
              </a:rPr>
              <a:t> </a:t>
            </a:r>
            <a:r>
              <a:rPr lang="en-US" sz="2000" dirty="0" err="1">
                <a:latin typeface="Calibri" pitchFamily="34" charset="0"/>
                <a:cs typeface="Calibri" pitchFamily="34" charset="0"/>
              </a:rPr>
              <a:t>outra</a:t>
            </a:r>
            <a:r>
              <a:rPr lang="en-US" sz="2000" dirty="0">
                <a:latin typeface="Calibri" pitchFamily="34" charset="0"/>
                <a:cs typeface="Calibri" pitchFamily="34" charset="0"/>
              </a:rPr>
              <a:t> </a:t>
            </a:r>
            <a:r>
              <a:rPr lang="en-US" sz="2000" dirty="0" err="1">
                <a:latin typeface="Calibri" pitchFamily="34" charset="0"/>
                <a:cs typeface="Calibri" pitchFamily="34" charset="0"/>
              </a:rPr>
              <a:t>atividade</a:t>
            </a:r>
            <a:r>
              <a:rPr lang="en-US" sz="2000" dirty="0">
                <a:latin typeface="Calibri" pitchFamily="34" charset="0"/>
                <a:cs typeface="Calibri" pitchFamily="34" charset="0"/>
              </a:rPr>
              <a:t> </a:t>
            </a:r>
            <a:r>
              <a:rPr lang="en-US" sz="2000" dirty="0" err="1">
                <a:latin typeface="Calibri" pitchFamily="34" charset="0"/>
                <a:cs typeface="Calibri" pitchFamily="34" charset="0"/>
              </a:rPr>
              <a:t>ou</a:t>
            </a:r>
            <a:r>
              <a:rPr lang="en-US" sz="2000" dirty="0">
                <a:latin typeface="Calibri" pitchFamily="34" charset="0"/>
                <a:cs typeface="Calibri" pitchFamily="34" charset="0"/>
              </a:rPr>
              <a:t> </a:t>
            </a:r>
            <a:r>
              <a:rPr lang="en-US" sz="2000" dirty="0" err="1">
                <a:latin typeface="Calibri" pitchFamily="34" charset="0"/>
                <a:cs typeface="Calibri" pitchFamily="34" charset="0"/>
              </a:rPr>
              <a:t>investindo</a:t>
            </a:r>
            <a:r>
              <a:rPr lang="en-US" sz="2000" dirty="0">
                <a:latin typeface="Calibri" pitchFamily="34" charset="0"/>
                <a:cs typeface="Calibri" pitchFamily="34" charset="0"/>
              </a:rPr>
              <a:t> no </a:t>
            </a:r>
            <a:r>
              <a:rPr lang="en-US" sz="2000" dirty="0" err="1">
                <a:latin typeface="Calibri" pitchFamily="34" charset="0"/>
                <a:cs typeface="Calibri" pitchFamily="34" charset="0"/>
              </a:rPr>
              <a:t>mercado</a:t>
            </a:r>
            <a:r>
              <a:rPr lang="en-US" sz="2000" dirty="0">
                <a:latin typeface="Calibri" pitchFamily="34" charset="0"/>
                <a:cs typeface="Calibri" pitchFamily="34" charset="0"/>
              </a:rPr>
              <a:t> </a:t>
            </a:r>
            <a:r>
              <a:rPr lang="en-US" sz="2000" dirty="0" err="1">
                <a:latin typeface="Calibri" pitchFamily="34" charset="0"/>
                <a:cs typeface="Calibri" pitchFamily="34" charset="0"/>
              </a:rPr>
              <a:t>financeiro</a:t>
            </a:r>
            <a:r>
              <a:rPr lang="en-US" sz="2000" dirty="0">
                <a:latin typeface="Calibri" pitchFamily="34" charset="0"/>
                <a:cs typeface="Calibri" pitchFamily="34" charset="0"/>
              </a:rPr>
              <a:t>.</a:t>
            </a:r>
          </a:p>
          <a:p>
            <a:pPr marL="342900" indent="-342900" algn="just" eaLnBrk="1" hangingPunct="1">
              <a:buFont typeface="Arial" pitchFamily="34" charset="0"/>
              <a:buChar char="•"/>
            </a:pPr>
            <a:r>
              <a:rPr lang="en-US" sz="2000" dirty="0">
                <a:latin typeface="Calibri" pitchFamily="34" charset="0"/>
                <a:cs typeface="Calibri" pitchFamily="34" charset="0"/>
              </a:rPr>
              <a:t>O </a:t>
            </a:r>
            <a:r>
              <a:rPr lang="en-US" sz="2000" dirty="0" err="1">
                <a:latin typeface="Calibri" pitchFamily="34" charset="0"/>
                <a:cs typeface="Calibri" pitchFamily="34" charset="0"/>
              </a:rPr>
              <a:t>produtor</a:t>
            </a:r>
            <a:r>
              <a:rPr lang="en-US" sz="2000" dirty="0">
                <a:latin typeface="Calibri" pitchFamily="34" charset="0"/>
                <a:cs typeface="Calibri" pitchFamily="34" charset="0"/>
              </a:rPr>
              <a:t> </a:t>
            </a:r>
            <a:r>
              <a:rPr lang="en-US" sz="2000" dirty="0" err="1">
                <a:latin typeface="Calibri" pitchFamily="34" charset="0"/>
                <a:cs typeface="Calibri" pitchFamily="34" charset="0"/>
              </a:rPr>
              <a:t>que</a:t>
            </a:r>
            <a:r>
              <a:rPr lang="en-US" sz="2000" dirty="0">
                <a:latin typeface="Calibri" pitchFamily="34" charset="0"/>
                <a:cs typeface="Calibri" pitchFamily="34" charset="0"/>
              </a:rPr>
              <a:t> </a:t>
            </a:r>
            <a:r>
              <a:rPr lang="en-US" sz="2000" dirty="0" err="1">
                <a:latin typeface="Calibri" pitchFamily="34" charset="0"/>
                <a:cs typeface="Calibri" pitchFamily="34" charset="0"/>
              </a:rPr>
              <a:t>obtém</a:t>
            </a:r>
            <a:r>
              <a:rPr lang="en-US" sz="2000" dirty="0">
                <a:latin typeface="Calibri" pitchFamily="34" charset="0"/>
                <a:cs typeface="Calibri" pitchFamily="34" charset="0"/>
              </a:rPr>
              <a:t> o </a:t>
            </a:r>
            <a:r>
              <a:rPr lang="en-US" sz="2000" dirty="0" err="1">
                <a:latin typeface="Calibri" pitchFamily="34" charset="0"/>
                <a:cs typeface="Calibri" pitchFamily="34" charset="0"/>
              </a:rPr>
              <a:t>dinheiro</a:t>
            </a:r>
            <a:r>
              <a:rPr lang="en-US" sz="2000" dirty="0">
                <a:latin typeface="Calibri" pitchFamily="34" charset="0"/>
                <a:cs typeface="Calibri" pitchFamily="34" charset="0"/>
              </a:rPr>
              <a:t> </a:t>
            </a:r>
            <a:r>
              <a:rPr lang="en-US" sz="2000" dirty="0" err="1">
                <a:latin typeface="Calibri" pitchFamily="34" charset="0"/>
                <a:cs typeface="Calibri" pitchFamily="34" charset="0"/>
              </a:rPr>
              <a:t>através</a:t>
            </a:r>
            <a:r>
              <a:rPr lang="en-US" sz="2000" dirty="0">
                <a:latin typeface="Calibri" pitchFamily="34" charset="0"/>
                <a:cs typeface="Calibri" pitchFamily="34" charset="0"/>
              </a:rPr>
              <a:t> de </a:t>
            </a:r>
            <a:r>
              <a:rPr lang="en-US" sz="2000" dirty="0" err="1">
                <a:latin typeface="Calibri" pitchFamily="34" charset="0"/>
                <a:cs typeface="Calibri" pitchFamily="34" charset="0"/>
              </a:rPr>
              <a:t>empréstimo</a:t>
            </a:r>
            <a:r>
              <a:rPr lang="en-US" sz="2000" dirty="0">
                <a:latin typeface="Calibri" pitchFamily="34" charset="0"/>
                <a:cs typeface="Calibri" pitchFamily="34" charset="0"/>
              </a:rPr>
              <a:t> </a:t>
            </a:r>
            <a:r>
              <a:rPr lang="en-US" sz="2000" dirty="0" err="1">
                <a:latin typeface="Calibri" pitchFamily="34" charset="0"/>
                <a:cs typeface="Calibri" pitchFamily="34" charset="0"/>
              </a:rPr>
              <a:t>em</a:t>
            </a:r>
            <a:r>
              <a:rPr lang="en-US" sz="2000" dirty="0">
                <a:latin typeface="Calibri" pitchFamily="34" charset="0"/>
                <a:cs typeface="Calibri" pitchFamily="34" charset="0"/>
              </a:rPr>
              <a:t> </a:t>
            </a:r>
            <a:r>
              <a:rPr lang="en-US" sz="2000" dirty="0" err="1">
                <a:latin typeface="Calibri" pitchFamily="34" charset="0"/>
                <a:cs typeface="Calibri" pitchFamily="34" charset="0"/>
              </a:rPr>
              <a:t>banco</a:t>
            </a:r>
            <a:r>
              <a:rPr lang="en-US" sz="2000" dirty="0">
                <a:latin typeface="Calibri" pitchFamily="34" charset="0"/>
                <a:cs typeface="Calibri" pitchFamily="34" charset="0"/>
              </a:rPr>
              <a:t> </a:t>
            </a:r>
            <a:r>
              <a:rPr lang="en-US" sz="2000" dirty="0" err="1">
                <a:latin typeface="Calibri" pitchFamily="34" charset="0"/>
                <a:cs typeface="Calibri" pitchFamily="34" charset="0"/>
              </a:rPr>
              <a:t>público</a:t>
            </a:r>
            <a:r>
              <a:rPr lang="en-US" sz="2000" dirty="0">
                <a:latin typeface="Calibri" pitchFamily="34" charset="0"/>
                <a:cs typeface="Calibri" pitchFamily="34" charset="0"/>
              </a:rPr>
              <a:t> </a:t>
            </a:r>
            <a:r>
              <a:rPr lang="en-US" sz="2000" dirty="0" err="1">
                <a:latin typeface="Calibri" pitchFamily="34" charset="0"/>
                <a:cs typeface="Calibri" pitchFamily="34" charset="0"/>
              </a:rPr>
              <a:t>ou</a:t>
            </a:r>
            <a:r>
              <a:rPr lang="en-US" sz="2000" dirty="0">
                <a:latin typeface="Calibri" pitchFamily="34" charset="0"/>
                <a:cs typeface="Calibri" pitchFamily="34" charset="0"/>
              </a:rPr>
              <a:t> </a:t>
            </a:r>
            <a:r>
              <a:rPr lang="en-US" sz="2000" dirty="0" err="1">
                <a:latin typeface="Calibri" pitchFamily="34" charset="0"/>
                <a:cs typeface="Calibri" pitchFamily="34" charset="0"/>
              </a:rPr>
              <a:t>privado</a:t>
            </a:r>
            <a:r>
              <a:rPr lang="en-US" sz="2000" dirty="0">
                <a:latin typeface="Calibri" pitchFamily="34" charset="0"/>
                <a:cs typeface="Calibri" pitchFamily="34" charset="0"/>
              </a:rPr>
              <a:t> </a:t>
            </a:r>
            <a:r>
              <a:rPr lang="en-US" sz="2000" dirty="0" err="1">
                <a:latin typeface="Calibri" pitchFamily="34" charset="0"/>
                <a:cs typeface="Calibri" pitchFamily="34" charset="0"/>
              </a:rPr>
              <a:t>ou</a:t>
            </a:r>
            <a:r>
              <a:rPr lang="en-US" sz="2000" dirty="0">
                <a:latin typeface="Calibri" pitchFamily="34" charset="0"/>
                <a:cs typeface="Calibri" pitchFamily="34" charset="0"/>
              </a:rPr>
              <a:t> </a:t>
            </a:r>
            <a:r>
              <a:rPr lang="en-US" sz="2000" dirty="0" err="1">
                <a:latin typeface="Calibri" pitchFamily="34" charset="0"/>
                <a:cs typeface="Calibri" pitchFamily="34" charset="0"/>
              </a:rPr>
              <a:t>na</a:t>
            </a:r>
            <a:r>
              <a:rPr lang="en-US" sz="2000" dirty="0">
                <a:latin typeface="Calibri" pitchFamily="34" charset="0"/>
                <a:cs typeface="Calibri" pitchFamily="34" charset="0"/>
              </a:rPr>
              <a:t> </a:t>
            </a:r>
            <a:r>
              <a:rPr lang="en-US" sz="2000" dirty="0" err="1">
                <a:latin typeface="Calibri" pitchFamily="34" charset="0"/>
                <a:cs typeface="Calibri" pitchFamily="34" charset="0"/>
              </a:rPr>
              <a:t>compra</a:t>
            </a:r>
            <a:r>
              <a:rPr lang="en-US" sz="2000" dirty="0">
                <a:latin typeface="Calibri" pitchFamily="34" charset="0"/>
                <a:cs typeface="Calibri" pitchFamily="34" charset="0"/>
              </a:rPr>
              <a:t> de </a:t>
            </a:r>
            <a:r>
              <a:rPr lang="en-US" sz="2000" dirty="0" err="1">
                <a:latin typeface="Calibri" pitchFamily="34" charset="0"/>
                <a:cs typeface="Calibri" pitchFamily="34" charset="0"/>
              </a:rPr>
              <a:t>insumos</a:t>
            </a:r>
            <a:r>
              <a:rPr lang="en-US" sz="2000" dirty="0">
                <a:latin typeface="Calibri" pitchFamily="34" charset="0"/>
                <a:cs typeface="Calibri" pitchFamily="34" charset="0"/>
              </a:rPr>
              <a:t> a </a:t>
            </a:r>
            <a:r>
              <a:rPr lang="en-US" sz="2000" dirty="0" err="1">
                <a:latin typeface="Calibri" pitchFamily="34" charset="0"/>
                <a:cs typeface="Calibri" pitchFamily="34" charset="0"/>
              </a:rPr>
              <a:t>prazo</a:t>
            </a:r>
            <a:r>
              <a:rPr lang="en-US" sz="2000" dirty="0">
                <a:latin typeface="Calibri" pitchFamily="34" charset="0"/>
                <a:cs typeface="Calibri" pitchFamily="34" charset="0"/>
              </a:rPr>
              <a:t> tem </a:t>
            </a:r>
            <a:r>
              <a:rPr lang="en-US" sz="2000" dirty="0" err="1">
                <a:latin typeface="Calibri" pitchFamily="34" charset="0"/>
                <a:cs typeface="Calibri" pitchFamily="34" charset="0"/>
              </a:rPr>
              <a:t>efetivamente</a:t>
            </a:r>
            <a:r>
              <a:rPr lang="en-US" sz="2000" dirty="0">
                <a:latin typeface="Calibri" pitchFamily="34" charset="0"/>
                <a:cs typeface="Calibri" pitchFamily="34" charset="0"/>
              </a:rPr>
              <a:t> </a:t>
            </a:r>
            <a:r>
              <a:rPr lang="en-US" sz="2000" dirty="0" err="1">
                <a:latin typeface="Calibri" pitchFamily="34" charset="0"/>
                <a:cs typeface="Calibri" pitchFamily="34" charset="0"/>
              </a:rPr>
              <a:t>essa</a:t>
            </a:r>
            <a:r>
              <a:rPr lang="en-US" sz="2000" dirty="0">
                <a:latin typeface="Calibri" pitchFamily="34" charset="0"/>
                <a:cs typeface="Calibri" pitchFamily="34" charset="0"/>
              </a:rPr>
              <a:t> </a:t>
            </a:r>
            <a:r>
              <a:rPr lang="en-US" sz="2000" dirty="0" err="1">
                <a:latin typeface="Calibri" pitchFamily="34" charset="0"/>
                <a:cs typeface="Calibri" pitchFamily="34" charset="0"/>
              </a:rPr>
              <a:t>despesa</a:t>
            </a:r>
            <a:r>
              <a:rPr lang="en-US" sz="2000" dirty="0">
                <a:latin typeface="Calibri" pitchFamily="34" charset="0"/>
                <a:cs typeface="Calibri" pitchFamily="34" charset="0"/>
              </a:rPr>
              <a:t>, </a:t>
            </a:r>
            <a:r>
              <a:rPr lang="en-US" sz="2000" dirty="0" err="1">
                <a:latin typeface="Calibri" pitchFamily="34" charset="0"/>
                <a:cs typeface="Calibri" pitchFamily="34" charset="0"/>
              </a:rPr>
              <a:t>pois</a:t>
            </a:r>
            <a:r>
              <a:rPr lang="en-US" sz="2000" dirty="0">
                <a:latin typeface="Calibri" pitchFamily="34" charset="0"/>
                <a:cs typeface="Calibri" pitchFamily="34" charset="0"/>
              </a:rPr>
              <a:t> tem </a:t>
            </a:r>
            <a:r>
              <a:rPr lang="en-US" sz="2000" dirty="0" err="1">
                <a:latin typeface="Calibri" pitchFamily="34" charset="0"/>
                <a:cs typeface="Calibri" pitchFamily="34" charset="0"/>
              </a:rPr>
              <a:t>que</a:t>
            </a:r>
            <a:r>
              <a:rPr lang="en-US" sz="2000" dirty="0">
                <a:latin typeface="Calibri" pitchFamily="34" charset="0"/>
                <a:cs typeface="Calibri" pitchFamily="34" charset="0"/>
              </a:rPr>
              <a:t> </a:t>
            </a:r>
            <a:r>
              <a:rPr lang="en-US" sz="2000" dirty="0" err="1">
                <a:latin typeface="Calibri" pitchFamily="34" charset="0"/>
                <a:cs typeface="Calibri" pitchFamily="34" charset="0"/>
              </a:rPr>
              <a:t>pagar</a:t>
            </a:r>
            <a:r>
              <a:rPr lang="en-US" sz="2000" dirty="0">
                <a:latin typeface="Calibri" pitchFamily="34" charset="0"/>
                <a:cs typeface="Calibri" pitchFamily="34" charset="0"/>
              </a:rPr>
              <a:t> </a:t>
            </a:r>
            <a:r>
              <a:rPr lang="en-US" sz="2000" dirty="0" err="1">
                <a:latin typeface="Calibri" pitchFamily="34" charset="0"/>
                <a:cs typeface="Calibri" pitchFamily="34" charset="0"/>
              </a:rPr>
              <a:t>esses</a:t>
            </a:r>
            <a:r>
              <a:rPr lang="en-US" sz="2000" dirty="0">
                <a:latin typeface="Calibri" pitchFamily="34" charset="0"/>
                <a:cs typeface="Calibri" pitchFamily="34" charset="0"/>
              </a:rPr>
              <a:t> </a:t>
            </a:r>
            <a:r>
              <a:rPr lang="en-US" sz="2000" dirty="0" err="1">
                <a:latin typeface="Calibri" pitchFamily="34" charset="0"/>
                <a:cs typeface="Calibri" pitchFamily="34" charset="0"/>
              </a:rPr>
              <a:t>juros</a:t>
            </a:r>
            <a:r>
              <a:rPr lang="en-US" sz="2000" dirty="0">
                <a:latin typeface="Calibri" pitchFamily="34" charset="0"/>
                <a:cs typeface="Calibri" pitchFamily="34" charset="0"/>
              </a:rPr>
              <a:t> </a:t>
            </a:r>
            <a:r>
              <a:rPr lang="en-US" sz="2000" dirty="0" err="1">
                <a:latin typeface="Calibri" pitchFamily="34" charset="0"/>
                <a:cs typeface="Calibri" pitchFamily="34" charset="0"/>
              </a:rPr>
              <a:t>para</a:t>
            </a:r>
            <a:r>
              <a:rPr lang="en-US" sz="2000" dirty="0">
                <a:latin typeface="Calibri" pitchFamily="34" charset="0"/>
                <a:cs typeface="Calibri" pitchFamily="34" charset="0"/>
              </a:rPr>
              <a:t> </a:t>
            </a:r>
            <a:r>
              <a:rPr lang="en-US" sz="2000" dirty="0" smtClean="0">
                <a:latin typeface="Calibri" pitchFamily="34" charset="0"/>
                <a:cs typeface="Calibri" pitchFamily="34" charset="0"/>
              </a:rPr>
              <a:t>o </a:t>
            </a:r>
            <a:r>
              <a:rPr lang="en-US" sz="2000" dirty="0" err="1" smtClean="0">
                <a:latin typeface="Calibri" pitchFamily="34" charset="0"/>
                <a:cs typeface="Calibri" pitchFamily="34" charset="0"/>
              </a:rPr>
              <a:t>banco</a:t>
            </a:r>
            <a:r>
              <a:rPr lang="en-US" sz="2000" dirty="0" smtClean="0">
                <a:latin typeface="Calibri" pitchFamily="34" charset="0"/>
                <a:cs typeface="Calibri" pitchFamily="34" charset="0"/>
              </a:rPr>
              <a:t> </a:t>
            </a:r>
            <a:r>
              <a:rPr lang="en-US" sz="2000" dirty="0" err="1" smtClean="0">
                <a:latin typeface="Calibri" pitchFamily="34" charset="0"/>
                <a:cs typeface="Calibri" pitchFamily="34" charset="0"/>
              </a:rPr>
              <a:t>ou</a:t>
            </a:r>
            <a:r>
              <a:rPr lang="en-US" sz="2000" dirty="0" smtClean="0">
                <a:latin typeface="Calibri" pitchFamily="34" charset="0"/>
                <a:cs typeface="Calibri" pitchFamily="34" charset="0"/>
              </a:rPr>
              <a:t> </a:t>
            </a:r>
            <a:r>
              <a:rPr lang="en-US" sz="2000" dirty="0" err="1" smtClean="0">
                <a:latin typeface="Calibri" pitchFamily="34" charset="0"/>
                <a:cs typeface="Calibri" pitchFamily="34" charset="0"/>
              </a:rPr>
              <a:t>financiador</a:t>
            </a:r>
            <a:r>
              <a:rPr lang="en-US" sz="2000" dirty="0" smtClean="0">
                <a:latin typeface="Calibri" pitchFamily="34" charset="0"/>
                <a:cs typeface="Calibri" pitchFamily="34" charset="0"/>
              </a:rPr>
              <a:t>.</a:t>
            </a:r>
            <a:endParaRPr lang="en-US" sz="2000" dirty="0">
              <a:latin typeface="Calibri" pitchFamily="34" charset="0"/>
              <a:cs typeface="Calibri" pitchFamily="34" charset="0"/>
            </a:endParaRPr>
          </a:p>
        </p:txBody>
      </p:sp>
      <p:pic>
        <p:nvPicPr>
          <p:cNvPr id="116740" name="Picture 4"/>
          <p:cNvPicPr>
            <a:picLocks noChangeAspect="1" noChangeArrowheads="1"/>
          </p:cNvPicPr>
          <p:nvPr/>
        </p:nvPicPr>
        <p:blipFill>
          <a:blip r:embed="rId12" cstate="print"/>
          <a:srcRect/>
          <a:stretch>
            <a:fillRect/>
          </a:stretch>
        </p:blipFill>
        <p:spPr bwMode="auto">
          <a:xfrm>
            <a:off x="0" y="2697163"/>
            <a:ext cx="2181225" cy="2809875"/>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18441" name="Text Box 5"/>
          <p:cNvSpPr txBox="1">
            <a:spLocks noChangeArrowheads="1"/>
          </p:cNvSpPr>
          <p:nvPr/>
        </p:nvSpPr>
        <p:spPr bwMode="auto">
          <a:xfrm>
            <a:off x="0" y="5581650"/>
            <a:ext cx="3581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dirty="0"/>
              <a:t>O </a:t>
            </a:r>
            <a:r>
              <a:rPr lang="en-US" i="1" dirty="0" err="1"/>
              <a:t>produtor</a:t>
            </a:r>
            <a:r>
              <a:rPr lang="en-US" i="1" dirty="0"/>
              <a:t> tem </a:t>
            </a:r>
            <a:r>
              <a:rPr lang="en-US" i="1" dirty="0" err="1"/>
              <a:t>que</a:t>
            </a:r>
            <a:endParaRPr lang="en-US" i="1" dirty="0"/>
          </a:p>
          <a:p>
            <a:pPr eaLnBrk="1" hangingPunct="1"/>
            <a:r>
              <a:rPr lang="en-US" i="1" dirty="0" err="1"/>
              <a:t>embutir</a:t>
            </a:r>
            <a:r>
              <a:rPr lang="en-US" i="1" dirty="0"/>
              <a:t> no </a:t>
            </a:r>
            <a:r>
              <a:rPr lang="en-US" i="1" dirty="0" err="1"/>
              <a:t>custo</a:t>
            </a:r>
            <a:r>
              <a:rPr lang="en-US" i="1" dirty="0"/>
              <a:t> </a:t>
            </a:r>
            <a:r>
              <a:rPr lang="en-US" i="1" dirty="0" err="1"/>
              <a:t>tanto</a:t>
            </a:r>
            <a:r>
              <a:rPr lang="en-US" i="1" dirty="0"/>
              <a:t> o</a:t>
            </a:r>
            <a:r>
              <a:rPr lang="pt-BR" i="1" dirty="0"/>
              <a:t>s</a:t>
            </a:r>
            <a:r>
              <a:rPr lang="en-US" i="1" dirty="0"/>
              <a:t> </a:t>
            </a:r>
            <a:r>
              <a:rPr lang="en-US" i="1" dirty="0" err="1"/>
              <a:t>juros</a:t>
            </a:r>
            <a:r>
              <a:rPr lang="en-US" i="1" dirty="0"/>
              <a:t> dos </a:t>
            </a:r>
            <a:r>
              <a:rPr lang="en-US" i="1" dirty="0" err="1"/>
              <a:t>empréstimos</a:t>
            </a:r>
            <a:r>
              <a:rPr lang="en-US" i="1" dirty="0"/>
              <a:t> </a:t>
            </a:r>
            <a:r>
              <a:rPr lang="en-US" i="1" dirty="0" err="1"/>
              <a:t>quanto</a:t>
            </a:r>
            <a:endParaRPr lang="en-US" i="1" dirty="0"/>
          </a:p>
          <a:p>
            <a:pPr eaLnBrk="1" hangingPunct="1"/>
            <a:r>
              <a:rPr lang="en-US" i="1" dirty="0" err="1"/>
              <a:t>os</a:t>
            </a:r>
            <a:r>
              <a:rPr lang="en-US" i="1" dirty="0"/>
              <a:t> “</a:t>
            </a:r>
            <a:r>
              <a:rPr lang="en-US" i="1" dirty="0" err="1"/>
              <a:t>juros</a:t>
            </a:r>
            <a:r>
              <a:rPr lang="en-US" i="1" dirty="0"/>
              <a:t>” do </a:t>
            </a:r>
            <a:r>
              <a:rPr lang="en-US" i="1" dirty="0" err="1"/>
              <a:t>dinheiro</a:t>
            </a:r>
            <a:r>
              <a:rPr lang="en-US" i="1" dirty="0"/>
              <a:t> </a:t>
            </a:r>
            <a:r>
              <a:rPr lang="en-US" i="1" dirty="0" err="1"/>
              <a:t>próprio</a:t>
            </a:r>
            <a:r>
              <a:rPr lang="en-US" i="1" dirty="0"/>
              <a:t>.</a:t>
            </a:r>
          </a:p>
        </p:txBody>
      </p:sp>
      <p:sp>
        <p:nvSpPr>
          <p:cNvPr id="24" name="Rectangle 2"/>
          <p:cNvSpPr txBox="1">
            <a:spLocks noChangeArrowheads="1"/>
          </p:cNvSpPr>
          <p:nvPr/>
        </p:nvSpPr>
        <p:spPr bwMode="auto">
          <a:xfrm>
            <a:off x="4419600" y="304800"/>
            <a:ext cx="472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dirty="0" err="1">
                <a:solidFill>
                  <a:schemeClr val="tx2"/>
                </a:solidFill>
              </a:rPr>
              <a:t>Custo</a:t>
            </a:r>
            <a:r>
              <a:rPr lang="en-US" sz="3200" dirty="0">
                <a:solidFill>
                  <a:schemeClr val="tx2"/>
                </a:solidFill>
              </a:rPr>
              <a:t> do </a:t>
            </a:r>
            <a:r>
              <a:rPr lang="en-US" sz="3200" dirty="0" err="1">
                <a:solidFill>
                  <a:schemeClr val="tx2"/>
                </a:solidFill>
              </a:rPr>
              <a:t>dinheiro</a:t>
            </a:r>
            <a:endParaRPr lang="en-US" sz="3200" dirty="0">
              <a:solidFill>
                <a:schemeClr val="tx2"/>
              </a:solidFill>
            </a:endParaRPr>
          </a:p>
        </p:txBody>
      </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17</a:t>
            </a:fld>
            <a:endParaRPr lang="en-US" dirty="0"/>
          </a:p>
        </p:txBody>
      </p:sp>
    </p:spTree>
    <p:extLst>
      <p:ext uri="{BB962C8B-B14F-4D97-AF65-F5344CB8AC3E}">
        <p14:creationId xmlns:p14="http://schemas.microsoft.com/office/powerpoint/2010/main" val="2380097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4572000" y="4394200"/>
            <a:ext cx="4572000" cy="246380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19459"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6" name="Diagrama 5"/>
          <p:cNvGraphicFramePr/>
          <p:nvPr/>
        </p:nvGraphicFramePr>
        <p:xfrm>
          <a:off x="76200" y="3886200"/>
          <a:ext cx="2590800" cy="104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nvGraphicFramePr>
        <p:xfrm>
          <a:off x="762000" y="4495800"/>
          <a:ext cx="3209122" cy="2133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3" name="Diagram group"/>
          <p:cNvGrpSpPr/>
          <p:nvPr/>
        </p:nvGrpSpPr>
        <p:grpSpPr>
          <a:xfrm>
            <a:off x="3223497" y="5966506"/>
            <a:ext cx="725130" cy="282675"/>
            <a:chOff x="-172065" y="41969"/>
            <a:chExt cx="725130" cy="282675"/>
          </a:xfrm>
          <a:scene3d>
            <a:camera prst="perspectiveLeft" zoom="91000"/>
            <a:lightRig rig="threePt" dir="t">
              <a:rot lat="0" lon="0" rev="20640000"/>
            </a:lightRig>
          </a:scene3d>
        </p:grpSpPr>
        <p:grpSp>
          <p:nvGrpSpPr>
            <p:cNvPr id="14" name="Grupo 13"/>
            <p:cNvGrpSpPr/>
            <p:nvPr/>
          </p:nvGrpSpPr>
          <p:grpSpPr>
            <a:xfrm>
              <a:off x="-172065" y="41969"/>
              <a:ext cx="725130" cy="282675"/>
              <a:chOff x="-172065" y="41969"/>
              <a:chExt cx="725130" cy="282675"/>
            </a:xfrm>
          </p:grpSpPr>
          <p:sp>
            <p:nvSpPr>
              <p:cNvPr id="15" name="Elipse 14"/>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grpSp>
        <p:nvGrpSpPr>
          <p:cNvPr id="17" name="Diagram group"/>
          <p:cNvGrpSpPr/>
          <p:nvPr/>
        </p:nvGrpSpPr>
        <p:grpSpPr>
          <a:xfrm>
            <a:off x="3805638" y="6235105"/>
            <a:ext cx="725130" cy="381000"/>
            <a:chOff x="-172065" y="41969"/>
            <a:chExt cx="725130" cy="282675"/>
          </a:xfrm>
          <a:scene3d>
            <a:camera prst="perspectiveLeft" zoom="91000"/>
            <a:lightRig rig="threePt" dir="t">
              <a:rot lat="0" lon="0" rev="20640000"/>
            </a:lightRig>
          </a:scene3d>
        </p:grpSpPr>
        <p:grpSp>
          <p:nvGrpSpPr>
            <p:cNvPr id="18" name="Grupo 17"/>
            <p:cNvGrpSpPr/>
            <p:nvPr/>
          </p:nvGrpSpPr>
          <p:grpSpPr>
            <a:xfrm>
              <a:off x="-172065" y="41969"/>
              <a:ext cx="725130" cy="282675"/>
              <a:chOff x="-172065" y="41969"/>
              <a:chExt cx="725130" cy="282675"/>
            </a:xfrm>
          </p:grpSpPr>
          <p:sp>
            <p:nvSpPr>
              <p:cNvPr id="19" name="Elipse 18"/>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sp>
        <p:nvSpPr>
          <p:cNvPr id="2" name="Retângulo 1"/>
          <p:cNvSpPr/>
          <p:nvPr/>
        </p:nvSpPr>
        <p:spPr>
          <a:xfrm>
            <a:off x="304800" y="304800"/>
            <a:ext cx="8686800" cy="3748088"/>
          </a:xfrm>
          <a:prstGeom prst="rect">
            <a:avLst/>
          </a:prstGeom>
        </p:spPr>
        <p:txBody>
          <a:bodyPr>
            <a:spAutoFit/>
          </a:bodyPr>
          <a:lstStyle/>
          <a:p>
            <a:pPr algn="just">
              <a:lnSpc>
                <a:spcPct val="110000"/>
              </a:lnSpc>
              <a:defRPr/>
            </a:pPr>
            <a:r>
              <a:rPr lang="en-US" b="1" dirty="0">
                <a:effectLst>
                  <a:outerShdw blurRad="38100" dist="38100" dir="2700000" algn="tl">
                    <a:srgbClr val="C0C0C0"/>
                  </a:outerShdw>
                </a:effectLst>
              </a:rPr>
              <a:t>DEPRECIAÇÃO</a:t>
            </a:r>
          </a:p>
          <a:p>
            <a:pPr marL="285750" indent="-285750" algn="just">
              <a:lnSpc>
                <a:spcPct val="110000"/>
              </a:lnSpc>
              <a:buFont typeface="Arial" pitchFamily="34" charset="0"/>
              <a:buChar char="•"/>
              <a:defRPr/>
            </a:pPr>
            <a:r>
              <a:rPr lang="en-US" dirty="0" err="1">
                <a:latin typeface="Arial Unicode MS" pitchFamily="34" charset="-128"/>
              </a:rPr>
              <a:t>Está</a:t>
            </a:r>
            <a:r>
              <a:rPr lang="en-US" dirty="0">
                <a:latin typeface="Arial Unicode MS" pitchFamily="34" charset="-128"/>
              </a:rPr>
              <a:t> </a:t>
            </a:r>
            <a:r>
              <a:rPr lang="en-US" dirty="0" err="1">
                <a:latin typeface="Arial Unicode MS" pitchFamily="34" charset="-128"/>
              </a:rPr>
              <a:t>errado</a:t>
            </a:r>
            <a:r>
              <a:rPr lang="en-US" dirty="0">
                <a:latin typeface="Arial Unicode MS" pitchFamily="34" charset="-128"/>
              </a:rPr>
              <a:t> o </a:t>
            </a:r>
            <a:r>
              <a:rPr lang="en-US" dirty="0" err="1">
                <a:latin typeface="Arial Unicode MS" pitchFamily="34" charset="-128"/>
              </a:rPr>
              <a:t>produtor</a:t>
            </a:r>
            <a:r>
              <a:rPr lang="en-US" dirty="0">
                <a:latin typeface="Arial Unicode MS" pitchFamily="34" charset="-128"/>
              </a:rPr>
              <a:t> </a:t>
            </a:r>
            <a:r>
              <a:rPr lang="en-US" dirty="0" err="1">
                <a:latin typeface="Arial Unicode MS" pitchFamily="34" charset="-128"/>
              </a:rPr>
              <a:t>que</a:t>
            </a:r>
            <a:r>
              <a:rPr lang="en-US" dirty="0">
                <a:latin typeface="Arial Unicode MS" pitchFamily="34" charset="-128"/>
              </a:rPr>
              <a:t> </a:t>
            </a:r>
            <a:r>
              <a:rPr lang="en-US" dirty="0" err="1">
                <a:latin typeface="Arial Unicode MS" pitchFamily="34" charset="-128"/>
              </a:rPr>
              <a:t>acha</a:t>
            </a:r>
            <a:r>
              <a:rPr lang="en-US" dirty="0">
                <a:latin typeface="Arial Unicode MS" pitchFamily="34" charset="-128"/>
              </a:rPr>
              <a:t> </a:t>
            </a:r>
            <a:r>
              <a:rPr lang="en-US" dirty="0" err="1">
                <a:latin typeface="Arial Unicode MS" pitchFamily="34" charset="-128"/>
              </a:rPr>
              <a:t>que</a:t>
            </a:r>
            <a:r>
              <a:rPr lang="en-US" dirty="0">
                <a:latin typeface="Arial Unicode MS" pitchFamily="34" charset="-128"/>
              </a:rPr>
              <a:t> </a:t>
            </a:r>
            <a:r>
              <a:rPr lang="en-US" dirty="0" err="1">
                <a:latin typeface="Arial Unicode MS" pitchFamily="34" charset="-128"/>
              </a:rPr>
              <a:t>não</a:t>
            </a:r>
            <a:r>
              <a:rPr lang="en-US" dirty="0">
                <a:latin typeface="Arial Unicode MS" pitchFamily="34" charset="-128"/>
              </a:rPr>
              <a:t> </a:t>
            </a:r>
            <a:r>
              <a:rPr lang="en-US" dirty="0" err="1">
                <a:latin typeface="Arial Unicode MS" pitchFamily="34" charset="-128"/>
              </a:rPr>
              <a:t>deve</a:t>
            </a:r>
            <a:r>
              <a:rPr lang="en-US" dirty="0">
                <a:latin typeface="Arial Unicode MS" pitchFamily="34" charset="-128"/>
              </a:rPr>
              <a:t> </a:t>
            </a:r>
            <a:r>
              <a:rPr lang="en-US" dirty="0" err="1">
                <a:latin typeface="Arial Unicode MS" pitchFamily="34" charset="-128"/>
              </a:rPr>
              <a:t>calcular</a:t>
            </a:r>
            <a:r>
              <a:rPr lang="en-US" dirty="0">
                <a:latin typeface="Arial Unicode MS" pitchFamily="34" charset="-128"/>
              </a:rPr>
              <a:t> </a:t>
            </a:r>
            <a:r>
              <a:rPr lang="en-US" dirty="0" smtClean="0">
                <a:latin typeface="Arial Unicode MS" pitchFamily="34" charset="-128"/>
              </a:rPr>
              <a:t>a </a:t>
            </a:r>
            <a:r>
              <a:rPr lang="en-US" dirty="0" err="1" smtClean="0">
                <a:latin typeface="Arial Unicode MS" pitchFamily="34" charset="-128"/>
              </a:rPr>
              <a:t>depreciação</a:t>
            </a:r>
            <a:r>
              <a:rPr lang="en-US" dirty="0" smtClean="0">
                <a:latin typeface="Arial Unicode MS" pitchFamily="34" charset="-128"/>
              </a:rPr>
              <a:t> </a:t>
            </a:r>
            <a:r>
              <a:rPr lang="en-US" dirty="0">
                <a:latin typeface="Arial Unicode MS" pitchFamily="34" charset="-128"/>
              </a:rPr>
              <a:t>do </a:t>
            </a:r>
            <a:r>
              <a:rPr lang="en-US" dirty="0" err="1">
                <a:latin typeface="Arial Unicode MS" pitchFamily="34" charset="-128"/>
              </a:rPr>
              <a:t>maquinário</a:t>
            </a:r>
            <a:r>
              <a:rPr lang="en-US" dirty="0">
                <a:latin typeface="Arial Unicode MS" pitchFamily="34" charset="-128"/>
              </a:rPr>
              <a:t> </a:t>
            </a:r>
            <a:r>
              <a:rPr lang="en-US" dirty="0" err="1">
                <a:latin typeface="Arial Unicode MS" pitchFamily="34" charset="-128"/>
              </a:rPr>
              <a:t>porque</a:t>
            </a:r>
            <a:r>
              <a:rPr lang="en-US" dirty="0">
                <a:latin typeface="Arial Unicode MS" pitchFamily="34" charset="-128"/>
              </a:rPr>
              <a:t> </a:t>
            </a:r>
            <a:r>
              <a:rPr lang="en-US" dirty="0" err="1">
                <a:latin typeface="Arial Unicode MS" pitchFamily="34" charset="-128"/>
              </a:rPr>
              <a:t>usa</a:t>
            </a:r>
            <a:r>
              <a:rPr lang="en-US" dirty="0">
                <a:latin typeface="Arial Unicode MS" pitchFamily="34" charset="-128"/>
              </a:rPr>
              <a:t> </a:t>
            </a:r>
            <a:r>
              <a:rPr lang="en-US" dirty="0" err="1">
                <a:latin typeface="Arial Unicode MS" pitchFamily="34" charset="-128"/>
              </a:rPr>
              <a:t>pouco</a:t>
            </a:r>
            <a:r>
              <a:rPr lang="en-US" dirty="0">
                <a:latin typeface="Arial Unicode MS" pitchFamily="34" charset="-128"/>
              </a:rPr>
              <a:t>, </a:t>
            </a:r>
            <a:r>
              <a:rPr lang="en-US" dirty="0" err="1">
                <a:latin typeface="Arial Unicode MS" pitchFamily="34" charset="-128"/>
              </a:rPr>
              <a:t>pois</a:t>
            </a:r>
            <a:r>
              <a:rPr lang="en-US" dirty="0">
                <a:latin typeface="Arial Unicode MS" pitchFamily="34" charset="-128"/>
              </a:rPr>
              <a:t> </a:t>
            </a:r>
            <a:r>
              <a:rPr lang="en-US" dirty="0" err="1">
                <a:latin typeface="Arial Unicode MS" pitchFamily="34" charset="-128"/>
              </a:rPr>
              <a:t>além</a:t>
            </a:r>
            <a:r>
              <a:rPr lang="en-US" dirty="0">
                <a:latin typeface="Arial Unicode MS" pitchFamily="34" charset="-128"/>
              </a:rPr>
              <a:t> de </a:t>
            </a:r>
            <a:r>
              <a:rPr lang="en-US" dirty="0" err="1">
                <a:latin typeface="Arial Unicode MS" pitchFamily="34" charset="-128"/>
              </a:rPr>
              <a:t>não</a:t>
            </a:r>
            <a:r>
              <a:rPr lang="en-US" dirty="0">
                <a:latin typeface="Arial Unicode MS" pitchFamily="34" charset="-128"/>
              </a:rPr>
              <a:t> </a:t>
            </a:r>
            <a:r>
              <a:rPr lang="en-US" dirty="0" err="1">
                <a:latin typeface="Arial Unicode MS" pitchFamily="34" charset="-128"/>
              </a:rPr>
              <a:t>considerar</a:t>
            </a:r>
            <a:r>
              <a:rPr lang="en-US" dirty="0">
                <a:latin typeface="Arial Unicode MS" pitchFamily="34" charset="-128"/>
              </a:rPr>
              <a:t> o valor de </a:t>
            </a:r>
            <a:r>
              <a:rPr lang="en-US" dirty="0" err="1">
                <a:latin typeface="Arial Unicode MS" pitchFamily="34" charset="-128"/>
              </a:rPr>
              <a:t>reserva</a:t>
            </a:r>
            <a:r>
              <a:rPr lang="en-US" dirty="0">
                <a:latin typeface="Arial Unicode MS" pitchFamily="34" charset="-128"/>
              </a:rPr>
              <a:t> </a:t>
            </a:r>
            <a:r>
              <a:rPr lang="en-US" dirty="0" err="1">
                <a:latin typeface="Arial Unicode MS" pitchFamily="34" charset="-128"/>
              </a:rPr>
              <a:t>anual</a:t>
            </a:r>
            <a:r>
              <a:rPr lang="en-US" dirty="0">
                <a:latin typeface="Arial Unicode MS" pitchFamily="34" charset="-128"/>
              </a:rPr>
              <a:t> </a:t>
            </a:r>
            <a:r>
              <a:rPr lang="en-US" dirty="0" err="1">
                <a:latin typeface="Arial Unicode MS" pitchFamily="34" charset="-128"/>
              </a:rPr>
              <a:t>para</a:t>
            </a:r>
            <a:r>
              <a:rPr lang="en-US" dirty="0">
                <a:latin typeface="Arial Unicode MS" pitchFamily="34" charset="-128"/>
              </a:rPr>
              <a:t> a </a:t>
            </a:r>
            <a:r>
              <a:rPr lang="en-US" dirty="0" err="1">
                <a:latin typeface="Arial Unicode MS" pitchFamily="34" charset="-128"/>
              </a:rPr>
              <a:t>sua</a:t>
            </a:r>
            <a:r>
              <a:rPr lang="en-US" dirty="0">
                <a:latin typeface="Arial Unicode MS" pitchFamily="34" charset="-128"/>
              </a:rPr>
              <a:t> </a:t>
            </a:r>
            <a:r>
              <a:rPr lang="en-US" dirty="0" err="1">
                <a:latin typeface="Arial Unicode MS" pitchFamily="34" charset="-128"/>
              </a:rPr>
              <a:t>reposição</a:t>
            </a:r>
            <a:r>
              <a:rPr lang="en-US" dirty="0">
                <a:latin typeface="Arial Unicode MS" pitchFamily="34" charset="-128"/>
              </a:rPr>
              <a:t>, </a:t>
            </a:r>
            <a:r>
              <a:rPr lang="en-US" dirty="0" err="1">
                <a:latin typeface="Arial Unicode MS" pitchFamily="34" charset="-128"/>
              </a:rPr>
              <a:t>ele</a:t>
            </a:r>
            <a:r>
              <a:rPr lang="en-US" dirty="0">
                <a:latin typeface="Arial Unicode MS" pitchFamily="34" charset="-128"/>
              </a:rPr>
              <a:t> </a:t>
            </a:r>
            <a:r>
              <a:rPr lang="en-US" dirty="0" err="1">
                <a:latin typeface="Arial Unicode MS" pitchFamily="34" charset="-128"/>
              </a:rPr>
              <a:t>não</a:t>
            </a:r>
            <a:r>
              <a:rPr lang="en-US" dirty="0">
                <a:latin typeface="Arial Unicode MS" pitchFamily="34" charset="-128"/>
              </a:rPr>
              <a:t> </a:t>
            </a:r>
            <a:r>
              <a:rPr lang="en-US" dirty="0" err="1">
                <a:latin typeface="Arial Unicode MS" pitchFamily="34" charset="-128"/>
              </a:rPr>
              <a:t>está</a:t>
            </a:r>
            <a:r>
              <a:rPr lang="en-US" dirty="0">
                <a:latin typeface="Arial Unicode MS" pitchFamily="34" charset="-128"/>
              </a:rPr>
              <a:t> </a:t>
            </a:r>
            <a:r>
              <a:rPr lang="en-US" dirty="0" err="1">
                <a:latin typeface="Arial Unicode MS" pitchFamily="34" charset="-128"/>
              </a:rPr>
              <a:t>aproveitando</a:t>
            </a:r>
            <a:r>
              <a:rPr lang="en-US" dirty="0">
                <a:latin typeface="Arial Unicode MS" pitchFamily="34" charset="-128"/>
              </a:rPr>
              <a:t> o </a:t>
            </a:r>
            <a:r>
              <a:rPr lang="en-US" dirty="0" err="1">
                <a:latin typeface="Arial Unicode MS" pitchFamily="34" charset="-128"/>
              </a:rPr>
              <a:t>máximo</a:t>
            </a:r>
            <a:r>
              <a:rPr lang="en-US" dirty="0">
                <a:latin typeface="Arial Unicode MS" pitchFamily="34" charset="-128"/>
              </a:rPr>
              <a:t> </a:t>
            </a:r>
            <a:r>
              <a:rPr lang="en-US" dirty="0" err="1">
                <a:latin typeface="Arial Unicode MS" pitchFamily="34" charset="-128"/>
              </a:rPr>
              <a:t>desse</a:t>
            </a:r>
            <a:r>
              <a:rPr lang="en-US" dirty="0">
                <a:latin typeface="Arial Unicode MS" pitchFamily="34" charset="-128"/>
              </a:rPr>
              <a:t> </a:t>
            </a:r>
            <a:r>
              <a:rPr lang="en-US" dirty="0" err="1">
                <a:latin typeface="Arial Unicode MS" pitchFamily="34" charset="-128"/>
              </a:rPr>
              <a:t>equipamento</a:t>
            </a:r>
            <a:r>
              <a:rPr lang="en-US" dirty="0">
                <a:latin typeface="Arial Unicode MS" pitchFamily="34" charset="-128"/>
              </a:rPr>
              <a:t>. </a:t>
            </a:r>
            <a:r>
              <a:rPr lang="en-US" dirty="0" err="1">
                <a:latin typeface="Arial Unicode MS" pitchFamily="34" charset="-128"/>
              </a:rPr>
              <a:t>Isso</a:t>
            </a:r>
            <a:r>
              <a:rPr lang="en-US" dirty="0">
                <a:latin typeface="Arial Unicode MS" pitchFamily="34" charset="-128"/>
              </a:rPr>
              <a:t> é um </a:t>
            </a:r>
            <a:r>
              <a:rPr lang="en-US" dirty="0" err="1">
                <a:latin typeface="Arial Unicode MS" pitchFamily="34" charset="-128"/>
              </a:rPr>
              <a:t>desperdício</a:t>
            </a:r>
            <a:r>
              <a:rPr lang="en-US" dirty="0">
                <a:latin typeface="Arial Unicode MS" pitchFamily="34" charset="-128"/>
              </a:rPr>
              <a:t> </a:t>
            </a:r>
            <a:r>
              <a:rPr lang="en-US" dirty="0" err="1">
                <a:latin typeface="Arial Unicode MS" pitchFamily="34" charset="-128"/>
              </a:rPr>
              <a:t>que</a:t>
            </a:r>
            <a:r>
              <a:rPr lang="en-US" dirty="0">
                <a:latin typeface="Arial Unicode MS" pitchFamily="34" charset="-128"/>
              </a:rPr>
              <a:t> </a:t>
            </a:r>
            <a:r>
              <a:rPr lang="en-US" dirty="0" err="1">
                <a:latin typeface="Arial Unicode MS" pitchFamily="34" charset="-128"/>
              </a:rPr>
              <a:t>deve</a:t>
            </a:r>
            <a:r>
              <a:rPr lang="en-US" dirty="0">
                <a:latin typeface="Arial Unicode MS" pitchFamily="34" charset="-128"/>
              </a:rPr>
              <a:t> </a:t>
            </a:r>
            <a:r>
              <a:rPr lang="en-US" dirty="0" err="1">
                <a:latin typeface="Arial Unicode MS" pitchFamily="34" charset="-128"/>
              </a:rPr>
              <a:t>ser</a:t>
            </a:r>
            <a:r>
              <a:rPr lang="en-US" dirty="0">
                <a:latin typeface="Arial Unicode MS" pitchFamily="34" charset="-128"/>
              </a:rPr>
              <a:t> </a:t>
            </a:r>
            <a:r>
              <a:rPr lang="en-US" dirty="0" err="1">
                <a:latin typeface="Arial Unicode MS" pitchFamily="34" charset="-128"/>
              </a:rPr>
              <a:t>eliminado</a:t>
            </a:r>
            <a:r>
              <a:rPr lang="en-US" dirty="0">
                <a:latin typeface="Arial Unicode MS" pitchFamily="34" charset="-128"/>
              </a:rPr>
              <a:t> das </a:t>
            </a:r>
            <a:r>
              <a:rPr lang="en-US" dirty="0" err="1">
                <a:latin typeface="Arial Unicode MS" pitchFamily="34" charset="-128"/>
              </a:rPr>
              <a:t>propriedades</a:t>
            </a:r>
            <a:r>
              <a:rPr lang="en-US" dirty="0">
                <a:latin typeface="Arial Unicode MS" pitchFamily="34" charset="-128"/>
              </a:rPr>
              <a:t> </a:t>
            </a:r>
            <a:r>
              <a:rPr lang="en-US" dirty="0" err="1">
                <a:latin typeface="Arial Unicode MS" pitchFamily="34" charset="-128"/>
              </a:rPr>
              <a:t>rurais</a:t>
            </a:r>
            <a:r>
              <a:rPr lang="en-US" dirty="0">
                <a:latin typeface="Arial Unicode MS" pitchFamily="34" charset="-128"/>
              </a:rPr>
              <a:t> </a:t>
            </a:r>
            <a:r>
              <a:rPr lang="en-US" dirty="0" err="1">
                <a:latin typeface="Arial Unicode MS" pitchFamily="34" charset="-128"/>
              </a:rPr>
              <a:t>porque</a:t>
            </a:r>
            <a:r>
              <a:rPr lang="en-US" dirty="0">
                <a:latin typeface="Arial Unicode MS" pitchFamily="34" charset="-128"/>
              </a:rPr>
              <a:t> o </a:t>
            </a:r>
            <a:r>
              <a:rPr lang="en-US" dirty="0" err="1">
                <a:latin typeface="Arial Unicode MS" pitchFamily="34" charset="-128"/>
              </a:rPr>
              <a:t>custo</a:t>
            </a:r>
            <a:r>
              <a:rPr lang="en-US" dirty="0">
                <a:latin typeface="Arial Unicode MS" pitchFamily="34" charset="-128"/>
              </a:rPr>
              <a:t> de </a:t>
            </a:r>
            <a:r>
              <a:rPr lang="en-US" dirty="0" err="1">
                <a:latin typeface="Arial Unicode MS" pitchFamily="34" charset="-128"/>
              </a:rPr>
              <a:t>máquinas</a:t>
            </a:r>
            <a:r>
              <a:rPr lang="en-US" dirty="0">
                <a:latin typeface="Arial Unicode MS" pitchFamily="34" charset="-128"/>
              </a:rPr>
              <a:t> e </a:t>
            </a:r>
            <a:r>
              <a:rPr lang="en-US" dirty="0" err="1">
                <a:latin typeface="Arial Unicode MS" pitchFamily="34" charset="-128"/>
              </a:rPr>
              <a:t>equipamentos</a:t>
            </a:r>
            <a:r>
              <a:rPr lang="en-US" dirty="0">
                <a:latin typeface="Arial Unicode MS" pitchFamily="34" charset="-128"/>
              </a:rPr>
              <a:t> da </a:t>
            </a:r>
            <a:r>
              <a:rPr lang="en-US" dirty="0" err="1">
                <a:latin typeface="Arial Unicode MS" pitchFamily="34" charset="-128"/>
              </a:rPr>
              <a:t>propriedade</a:t>
            </a:r>
            <a:r>
              <a:rPr lang="en-US" dirty="0">
                <a:latin typeface="Arial Unicode MS" pitchFamily="34" charset="-128"/>
              </a:rPr>
              <a:t> é </a:t>
            </a:r>
            <a:r>
              <a:rPr lang="en-US" dirty="0" err="1">
                <a:latin typeface="Arial Unicode MS" pitchFamily="34" charset="-128"/>
              </a:rPr>
              <a:t>elevado</a:t>
            </a:r>
            <a:r>
              <a:rPr lang="en-US" dirty="0">
                <a:latin typeface="Arial Unicode MS" pitchFamily="34" charset="-128"/>
              </a:rPr>
              <a:t> e </a:t>
            </a:r>
            <a:r>
              <a:rPr lang="en-US" dirty="0" err="1">
                <a:latin typeface="Arial Unicode MS" pitchFamily="34" charset="-128"/>
              </a:rPr>
              <a:t>eles</a:t>
            </a:r>
            <a:r>
              <a:rPr lang="en-US" dirty="0">
                <a:latin typeface="Arial Unicode MS" pitchFamily="34" charset="-128"/>
              </a:rPr>
              <a:t> </a:t>
            </a:r>
            <a:r>
              <a:rPr lang="en-US" dirty="0" err="1">
                <a:latin typeface="Arial Unicode MS" pitchFamily="34" charset="-128"/>
              </a:rPr>
              <a:t>devem</a:t>
            </a:r>
            <a:r>
              <a:rPr lang="en-US" dirty="0">
                <a:latin typeface="Arial Unicode MS" pitchFamily="34" charset="-128"/>
              </a:rPr>
              <a:t> </a:t>
            </a:r>
            <a:r>
              <a:rPr lang="en-US" dirty="0" err="1">
                <a:latin typeface="Arial Unicode MS" pitchFamily="34" charset="-128"/>
              </a:rPr>
              <a:t>ser</a:t>
            </a:r>
            <a:r>
              <a:rPr lang="en-US" dirty="0">
                <a:latin typeface="Arial Unicode MS" pitchFamily="34" charset="-128"/>
              </a:rPr>
              <a:t> </a:t>
            </a:r>
            <a:r>
              <a:rPr lang="en-US" dirty="0" err="1">
                <a:latin typeface="Arial Unicode MS" pitchFamily="34" charset="-128"/>
              </a:rPr>
              <a:t>adquiridos</a:t>
            </a:r>
            <a:r>
              <a:rPr lang="en-US" dirty="0">
                <a:latin typeface="Arial Unicode MS" pitchFamily="34" charset="-128"/>
              </a:rPr>
              <a:t> </a:t>
            </a:r>
            <a:r>
              <a:rPr lang="en-US" dirty="0" err="1">
                <a:latin typeface="Arial Unicode MS" pitchFamily="34" charset="-128"/>
              </a:rPr>
              <a:t>para</a:t>
            </a:r>
            <a:r>
              <a:rPr lang="en-US" dirty="0">
                <a:latin typeface="Arial Unicode MS" pitchFamily="34" charset="-128"/>
              </a:rPr>
              <a:t> </a:t>
            </a:r>
            <a:r>
              <a:rPr lang="en-US" dirty="0" err="1">
                <a:latin typeface="Arial Unicode MS" pitchFamily="34" charset="-128"/>
              </a:rPr>
              <a:t>gerar</a:t>
            </a:r>
            <a:r>
              <a:rPr lang="en-US" dirty="0">
                <a:latin typeface="Arial Unicode MS" pitchFamily="34" charset="-128"/>
              </a:rPr>
              <a:t> a </a:t>
            </a:r>
            <a:r>
              <a:rPr lang="en-US" dirty="0" err="1">
                <a:latin typeface="Arial Unicode MS" pitchFamily="34" charset="-128"/>
              </a:rPr>
              <a:t>máxima</a:t>
            </a:r>
            <a:r>
              <a:rPr lang="en-US" dirty="0">
                <a:latin typeface="Arial Unicode MS" pitchFamily="34" charset="-128"/>
              </a:rPr>
              <a:t> </a:t>
            </a:r>
            <a:r>
              <a:rPr lang="en-US" dirty="0" err="1">
                <a:latin typeface="Arial Unicode MS" pitchFamily="34" charset="-128"/>
              </a:rPr>
              <a:t>produtividade</a:t>
            </a:r>
            <a:r>
              <a:rPr lang="en-US" dirty="0">
                <a:latin typeface="Arial Unicode MS" pitchFamily="34" charset="-128"/>
              </a:rPr>
              <a:t> </a:t>
            </a:r>
            <a:r>
              <a:rPr lang="en-US" dirty="0" err="1">
                <a:latin typeface="Arial Unicode MS" pitchFamily="34" charset="-128"/>
              </a:rPr>
              <a:t>na</a:t>
            </a:r>
            <a:r>
              <a:rPr lang="en-US" dirty="0">
                <a:latin typeface="Arial Unicode MS" pitchFamily="34" charset="-128"/>
              </a:rPr>
              <a:t> </a:t>
            </a:r>
            <a:r>
              <a:rPr lang="en-US" dirty="0" err="1">
                <a:latin typeface="Arial Unicode MS" pitchFamily="34" charset="-128"/>
              </a:rPr>
              <a:t>fazenda</a:t>
            </a:r>
            <a:r>
              <a:rPr lang="en-US" dirty="0">
                <a:latin typeface="Arial Unicode MS" pitchFamily="34" charset="-128"/>
              </a:rPr>
              <a:t>.</a:t>
            </a:r>
          </a:p>
          <a:p>
            <a:pPr marL="285750" indent="-285750" algn="just">
              <a:lnSpc>
                <a:spcPct val="110000"/>
              </a:lnSpc>
              <a:buFont typeface="Arial" pitchFamily="34" charset="0"/>
              <a:buChar char="•"/>
              <a:defRPr/>
            </a:pPr>
            <a:r>
              <a:rPr lang="en-US" dirty="0">
                <a:latin typeface="Arial Unicode MS" pitchFamily="34" charset="-128"/>
              </a:rPr>
              <a:t>Para </a:t>
            </a:r>
            <a:r>
              <a:rPr lang="en-US" dirty="0" err="1">
                <a:latin typeface="Arial Unicode MS" pitchFamily="34" charset="-128"/>
              </a:rPr>
              <a:t>que</a:t>
            </a:r>
            <a:r>
              <a:rPr lang="en-US" dirty="0">
                <a:latin typeface="Arial Unicode MS" pitchFamily="34" charset="-128"/>
              </a:rPr>
              <a:t> o </a:t>
            </a:r>
            <a:r>
              <a:rPr lang="en-US" dirty="0" err="1">
                <a:latin typeface="Arial Unicode MS" pitchFamily="34" charset="-128"/>
              </a:rPr>
              <a:t>empresário</a:t>
            </a:r>
            <a:r>
              <a:rPr lang="en-US" dirty="0">
                <a:latin typeface="Arial Unicode MS" pitchFamily="34" charset="-128"/>
              </a:rPr>
              <a:t> rural se </a:t>
            </a:r>
            <a:r>
              <a:rPr lang="en-US" dirty="0" err="1">
                <a:latin typeface="Arial Unicode MS" pitchFamily="34" charset="-128"/>
              </a:rPr>
              <a:t>mantenha</a:t>
            </a:r>
            <a:r>
              <a:rPr lang="en-US" dirty="0">
                <a:latin typeface="Arial Unicode MS" pitchFamily="34" charset="-128"/>
              </a:rPr>
              <a:t> </a:t>
            </a:r>
            <a:r>
              <a:rPr lang="en-US" dirty="0" err="1">
                <a:latin typeface="Arial Unicode MS" pitchFamily="34" charset="-128"/>
              </a:rPr>
              <a:t>na</a:t>
            </a:r>
            <a:r>
              <a:rPr lang="en-US" dirty="0">
                <a:latin typeface="Arial Unicode MS" pitchFamily="34" charset="-128"/>
              </a:rPr>
              <a:t> </a:t>
            </a:r>
            <a:r>
              <a:rPr lang="en-US" dirty="0" err="1">
                <a:latin typeface="Arial Unicode MS" pitchFamily="34" charset="-128"/>
              </a:rPr>
              <a:t>atividade</a:t>
            </a:r>
            <a:r>
              <a:rPr lang="en-US" dirty="0">
                <a:latin typeface="Arial Unicode MS" pitchFamily="34" charset="-128"/>
              </a:rPr>
              <a:t> no </a:t>
            </a:r>
            <a:r>
              <a:rPr lang="en-US" dirty="0" err="1">
                <a:latin typeface="Arial Unicode MS" pitchFamily="34" charset="-128"/>
              </a:rPr>
              <a:t>longo</a:t>
            </a:r>
            <a:r>
              <a:rPr lang="en-US" dirty="0">
                <a:latin typeface="Arial Unicode MS" pitchFamily="34" charset="-128"/>
              </a:rPr>
              <a:t> </a:t>
            </a:r>
            <a:r>
              <a:rPr lang="en-US" dirty="0" err="1">
                <a:latin typeface="Arial Unicode MS" pitchFamily="34" charset="-128"/>
              </a:rPr>
              <a:t>prazo</a:t>
            </a:r>
            <a:r>
              <a:rPr lang="en-US" dirty="0">
                <a:latin typeface="Arial Unicode MS" pitchFamily="34" charset="-128"/>
              </a:rPr>
              <a:t>, é </a:t>
            </a:r>
            <a:r>
              <a:rPr lang="en-US" dirty="0" err="1">
                <a:latin typeface="Arial Unicode MS" pitchFamily="34" charset="-128"/>
              </a:rPr>
              <a:t>necessário</a:t>
            </a:r>
            <a:r>
              <a:rPr lang="en-US" dirty="0">
                <a:latin typeface="Arial Unicode MS" pitchFamily="34" charset="-128"/>
              </a:rPr>
              <a:t> </a:t>
            </a:r>
            <a:r>
              <a:rPr lang="en-US" dirty="0" err="1">
                <a:latin typeface="Arial Unicode MS" pitchFamily="34" charset="-128"/>
              </a:rPr>
              <a:t>que</a:t>
            </a:r>
            <a:r>
              <a:rPr lang="en-US" dirty="0">
                <a:latin typeface="Arial Unicode MS" pitchFamily="34" charset="-128"/>
              </a:rPr>
              <a:t> </a:t>
            </a:r>
            <a:r>
              <a:rPr lang="en-US" dirty="0" err="1">
                <a:latin typeface="Arial Unicode MS" pitchFamily="34" charset="-128"/>
              </a:rPr>
              <a:t>ele</a:t>
            </a:r>
            <a:r>
              <a:rPr lang="en-US" dirty="0">
                <a:latin typeface="Arial Unicode MS" pitchFamily="34" charset="-128"/>
              </a:rPr>
              <a:t> </a:t>
            </a:r>
            <a:r>
              <a:rPr lang="en-US" dirty="0" err="1">
                <a:latin typeface="Arial Unicode MS" pitchFamily="34" charset="-128"/>
              </a:rPr>
              <a:t>considere</a:t>
            </a:r>
            <a:r>
              <a:rPr lang="en-US" dirty="0">
                <a:latin typeface="Arial Unicode MS" pitchFamily="34" charset="-128"/>
              </a:rPr>
              <a:t> um </a:t>
            </a:r>
            <a:r>
              <a:rPr lang="en-US" dirty="0" err="1">
                <a:latin typeface="Arial Unicode MS" pitchFamily="34" charset="-128"/>
              </a:rPr>
              <a:t>custo</a:t>
            </a:r>
            <a:r>
              <a:rPr lang="en-US" dirty="0">
                <a:latin typeface="Arial Unicode MS" pitchFamily="34" charset="-128"/>
              </a:rPr>
              <a:t> </a:t>
            </a:r>
            <a:r>
              <a:rPr lang="en-US" dirty="0" err="1">
                <a:latin typeface="Arial Unicode MS" pitchFamily="34" charset="-128"/>
              </a:rPr>
              <a:t>anual</a:t>
            </a:r>
            <a:r>
              <a:rPr lang="en-US" dirty="0">
                <a:latin typeface="Arial Unicode MS" pitchFamily="34" charset="-128"/>
              </a:rPr>
              <a:t> de </a:t>
            </a:r>
            <a:r>
              <a:rPr lang="en-US" dirty="0" err="1">
                <a:latin typeface="Arial Unicode MS" pitchFamily="34" charset="-128"/>
              </a:rPr>
              <a:t>recuperação</a:t>
            </a:r>
            <a:r>
              <a:rPr lang="en-US" dirty="0">
                <a:latin typeface="Arial Unicode MS" pitchFamily="34" charset="-128"/>
              </a:rPr>
              <a:t> do </a:t>
            </a:r>
            <a:r>
              <a:rPr lang="en-US" dirty="0" err="1">
                <a:latin typeface="Arial Unicode MS" pitchFamily="34" charset="-128"/>
              </a:rPr>
              <a:t>investimento</a:t>
            </a:r>
            <a:r>
              <a:rPr lang="en-US" dirty="0">
                <a:latin typeface="Arial Unicode MS" pitchFamily="34" charset="-128"/>
              </a:rPr>
              <a:t> </a:t>
            </a:r>
            <a:r>
              <a:rPr lang="en-US" dirty="0" err="1">
                <a:latin typeface="Arial Unicode MS" pitchFamily="34" charset="-128"/>
              </a:rPr>
              <a:t>baseado</a:t>
            </a:r>
            <a:r>
              <a:rPr lang="en-US" dirty="0">
                <a:latin typeface="Arial Unicode MS" pitchFamily="34" charset="-128"/>
              </a:rPr>
              <a:t> </a:t>
            </a:r>
            <a:r>
              <a:rPr lang="en-US" dirty="0" err="1">
                <a:latin typeface="Arial Unicode MS" pitchFamily="34" charset="-128"/>
              </a:rPr>
              <a:t>na</a:t>
            </a:r>
            <a:r>
              <a:rPr lang="en-US" dirty="0">
                <a:latin typeface="Arial Unicode MS" pitchFamily="34" charset="-128"/>
              </a:rPr>
              <a:t> </a:t>
            </a:r>
            <a:r>
              <a:rPr lang="en-US" dirty="0" err="1" smtClean="0">
                <a:latin typeface="Arial Unicode MS" pitchFamily="34" charset="-128"/>
              </a:rPr>
              <a:t>vida</a:t>
            </a:r>
            <a:r>
              <a:rPr lang="en-US" dirty="0" smtClean="0">
                <a:latin typeface="Arial Unicode MS" pitchFamily="34" charset="-128"/>
              </a:rPr>
              <a:t> </a:t>
            </a:r>
            <a:r>
              <a:rPr lang="en-US" dirty="0" err="1">
                <a:latin typeface="Arial Unicode MS" pitchFamily="34" charset="-128"/>
              </a:rPr>
              <a:t>útil</a:t>
            </a:r>
            <a:r>
              <a:rPr lang="en-US" dirty="0">
                <a:latin typeface="Arial Unicode MS" pitchFamily="34" charset="-128"/>
              </a:rPr>
              <a:t> do </a:t>
            </a:r>
            <a:r>
              <a:rPr lang="en-US" dirty="0" err="1">
                <a:latin typeface="Arial Unicode MS" pitchFamily="34" charset="-128"/>
              </a:rPr>
              <a:t>seu</a:t>
            </a:r>
            <a:r>
              <a:rPr lang="en-US" dirty="0">
                <a:latin typeface="Arial Unicode MS" pitchFamily="34" charset="-128"/>
              </a:rPr>
              <a:t> </a:t>
            </a:r>
            <a:r>
              <a:rPr lang="en-US" dirty="0" err="1">
                <a:latin typeface="Arial Unicode MS" pitchFamily="34" charset="-128"/>
              </a:rPr>
              <a:t>maquinário</a:t>
            </a:r>
            <a:r>
              <a:rPr lang="en-US" dirty="0">
                <a:latin typeface="Arial Unicode MS" pitchFamily="34" charset="-128"/>
              </a:rPr>
              <a:t> e </a:t>
            </a:r>
            <a:r>
              <a:rPr lang="en-US" dirty="0" err="1">
                <a:latin typeface="Arial Unicode MS" pitchFamily="34" charset="-128"/>
              </a:rPr>
              <a:t>equipamentos</a:t>
            </a:r>
            <a:r>
              <a:rPr lang="en-US" dirty="0">
                <a:latin typeface="Arial Unicode MS" pitchFamily="34" charset="-128"/>
              </a:rPr>
              <a:t>.</a:t>
            </a:r>
          </a:p>
          <a:p>
            <a:pPr marL="285750" indent="-285750" algn="just">
              <a:lnSpc>
                <a:spcPct val="110000"/>
              </a:lnSpc>
              <a:buFont typeface="Arial" pitchFamily="34" charset="0"/>
              <a:buChar char="•"/>
              <a:defRPr/>
            </a:pPr>
            <a:r>
              <a:rPr lang="en-US" dirty="0" err="1">
                <a:latin typeface="Arial Unicode MS" pitchFamily="34" charset="-128"/>
              </a:rPr>
              <a:t>Além</a:t>
            </a:r>
            <a:r>
              <a:rPr lang="en-US" dirty="0">
                <a:latin typeface="Arial Unicode MS" pitchFamily="34" charset="-128"/>
              </a:rPr>
              <a:t> disso, o </a:t>
            </a:r>
            <a:r>
              <a:rPr lang="en-US" dirty="0" err="1">
                <a:latin typeface="Arial Unicode MS" pitchFamily="34" charset="-128"/>
              </a:rPr>
              <a:t>produtor</a:t>
            </a:r>
            <a:r>
              <a:rPr lang="en-US" dirty="0">
                <a:latin typeface="Arial Unicode MS" pitchFamily="34" charset="-128"/>
              </a:rPr>
              <a:t> </a:t>
            </a:r>
            <a:r>
              <a:rPr lang="en-US" dirty="0" err="1">
                <a:latin typeface="Arial Unicode MS" pitchFamily="34" charset="-128"/>
              </a:rPr>
              <a:t>deve</a:t>
            </a:r>
            <a:r>
              <a:rPr lang="en-US" dirty="0">
                <a:latin typeface="Arial Unicode MS" pitchFamily="34" charset="-128"/>
              </a:rPr>
              <a:t> </a:t>
            </a:r>
            <a:r>
              <a:rPr lang="en-US" dirty="0" err="1">
                <a:latin typeface="Arial Unicode MS" pitchFamily="34" charset="-128"/>
              </a:rPr>
              <a:t>dimensionar</a:t>
            </a:r>
            <a:r>
              <a:rPr lang="en-US" dirty="0">
                <a:latin typeface="Arial Unicode MS" pitchFamily="34" charset="-128"/>
              </a:rPr>
              <a:t> </a:t>
            </a:r>
            <a:r>
              <a:rPr lang="en-US" dirty="0" err="1">
                <a:latin typeface="Arial Unicode MS" pitchFamily="34" charset="-128"/>
              </a:rPr>
              <a:t>corretamente</a:t>
            </a:r>
            <a:r>
              <a:rPr lang="en-US" dirty="0">
                <a:latin typeface="Arial Unicode MS" pitchFamily="34" charset="-128"/>
              </a:rPr>
              <a:t> a </a:t>
            </a:r>
            <a:r>
              <a:rPr lang="en-US" dirty="0" err="1">
                <a:latin typeface="Arial Unicode MS" pitchFamily="34" charset="-128"/>
              </a:rPr>
              <a:t>sua</a:t>
            </a:r>
            <a:r>
              <a:rPr lang="en-US" dirty="0">
                <a:latin typeface="Arial Unicode MS" pitchFamily="34" charset="-128"/>
              </a:rPr>
              <a:t> </a:t>
            </a:r>
            <a:r>
              <a:rPr lang="en-US" dirty="0" err="1">
                <a:latin typeface="Arial Unicode MS" pitchFamily="34" charset="-128"/>
              </a:rPr>
              <a:t>necessidade</a:t>
            </a:r>
            <a:r>
              <a:rPr lang="en-US" dirty="0">
                <a:latin typeface="Arial Unicode MS" pitchFamily="34" charset="-128"/>
              </a:rPr>
              <a:t> de </a:t>
            </a:r>
            <a:r>
              <a:rPr lang="en-US" dirty="0" err="1">
                <a:latin typeface="Arial Unicode MS" pitchFamily="34" charset="-128"/>
              </a:rPr>
              <a:t>maquinário</a:t>
            </a:r>
            <a:r>
              <a:rPr lang="en-US" dirty="0">
                <a:latin typeface="Arial Unicode MS" pitchFamily="34" charset="-128"/>
              </a:rPr>
              <a:t> e </a:t>
            </a:r>
            <a:r>
              <a:rPr lang="en-US" dirty="0" err="1">
                <a:latin typeface="Arial Unicode MS" pitchFamily="34" charset="-128"/>
              </a:rPr>
              <a:t>implementos</a:t>
            </a:r>
            <a:r>
              <a:rPr lang="en-US" dirty="0">
                <a:latin typeface="Arial Unicode MS" pitchFamily="34" charset="-128"/>
              </a:rPr>
              <a:t>, </a:t>
            </a:r>
            <a:r>
              <a:rPr lang="en-US" dirty="0" err="1">
                <a:latin typeface="Arial Unicode MS" pitchFamily="34" charset="-128"/>
              </a:rPr>
              <a:t>para</a:t>
            </a:r>
            <a:r>
              <a:rPr lang="en-US" dirty="0">
                <a:latin typeface="Arial Unicode MS" pitchFamily="34" charset="-128"/>
              </a:rPr>
              <a:t> </a:t>
            </a:r>
            <a:r>
              <a:rPr lang="en-US" dirty="0" err="1">
                <a:latin typeface="Arial Unicode MS" pitchFamily="34" charset="-128"/>
              </a:rPr>
              <a:t>não</a:t>
            </a:r>
            <a:r>
              <a:rPr lang="en-US" dirty="0">
                <a:latin typeface="Arial Unicode MS" pitchFamily="34" charset="-128"/>
              </a:rPr>
              <a:t> sub-</a:t>
            </a:r>
            <a:r>
              <a:rPr lang="en-US" dirty="0" err="1">
                <a:latin typeface="Arial Unicode MS" pitchFamily="34" charset="-128"/>
              </a:rPr>
              <a:t>utilizar</a:t>
            </a:r>
            <a:r>
              <a:rPr lang="en-US" dirty="0">
                <a:latin typeface="Arial Unicode MS" pitchFamily="34" charset="-128"/>
              </a:rPr>
              <a:t> </a:t>
            </a:r>
            <a:r>
              <a:rPr lang="en-US" dirty="0" err="1">
                <a:latin typeface="Arial Unicode MS" pitchFamily="34" charset="-128"/>
              </a:rPr>
              <a:t>esses</a:t>
            </a:r>
            <a:r>
              <a:rPr lang="en-US" dirty="0">
                <a:latin typeface="Arial Unicode MS" pitchFamily="34" charset="-128"/>
              </a:rPr>
              <a:t> bens. </a:t>
            </a:r>
          </a:p>
        </p:txBody>
      </p:sp>
      <p:sp>
        <p:nvSpPr>
          <p:cNvPr id="3" name="Espaço Reservado para Número de Slide 2"/>
          <p:cNvSpPr>
            <a:spLocks noGrp="1"/>
          </p:cNvSpPr>
          <p:nvPr>
            <p:ph type="sldNum" sz="quarter" idx="12"/>
          </p:nvPr>
        </p:nvSpPr>
        <p:spPr/>
        <p:txBody>
          <a:bodyPr/>
          <a:lstStyle/>
          <a:p>
            <a:pPr>
              <a:defRPr/>
            </a:pPr>
            <a:fld id="{9FF623F5-6EFF-4353-8CDB-FC9552736239}" type="slidenum">
              <a:rPr lang="en-US" smtClean="0"/>
              <a:pPr>
                <a:defRPr/>
              </a:pPr>
              <a:t>18</a:t>
            </a:fld>
            <a:endParaRPr lang="en-US"/>
          </a:p>
        </p:txBody>
      </p:sp>
    </p:spTree>
    <p:extLst>
      <p:ext uri="{BB962C8B-B14F-4D97-AF65-F5344CB8AC3E}">
        <p14:creationId xmlns:p14="http://schemas.microsoft.com/office/powerpoint/2010/main" val="19935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47625"/>
            <a:ext cx="3421063" cy="6518275"/>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3" name="Diagrama 2"/>
          <p:cNvGraphicFramePr/>
          <p:nvPr>
            <p:extLst>
              <p:ext uri="{D42A27DB-BD31-4B8C-83A1-F6EECF244321}">
                <p14:modId xmlns:p14="http://schemas.microsoft.com/office/powerpoint/2010/main" val="3903229980"/>
              </p:ext>
            </p:extLst>
          </p:nvPr>
        </p:nvGraphicFramePr>
        <p:xfrm>
          <a:off x="4823697" y="0"/>
          <a:ext cx="2110503" cy="104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nvGraphicFramePr>
        <p:xfrm>
          <a:off x="5715000" y="2535002"/>
          <a:ext cx="3094207" cy="21131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Diagram group"/>
          <p:cNvGrpSpPr/>
          <p:nvPr/>
        </p:nvGrpSpPr>
        <p:grpSpPr>
          <a:xfrm>
            <a:off x="8266470" y="2209800"/>
            <a:ext cx="725130" cy="381000"/>
            <a:chOff x="-172065" y="41969"/>
            <a:chExt cx="725130" cy="282675"/>
          </a:xfrm>
          <a:scene3d>
            <a:camera prst="perspectiveLeft" zoom="91000"/>
            <a:lightRig rig="threePt" dir="t">
              <a:rot lat="0" lon="0" rev="20640000"/>
            </a:lightRig>
          </a:scene3d>
        </p:grpSpPr>
        <p:grpSp>
          <p:nvGrpSpPr>
            <p:cNvPr id="10" name="Grupo 9"/>
            <p:cNvGrpSpPr/>
            <p:nvPr/>
          </p:nvGrpSpPr>
          <p:grpSpPr>
            <a:xfrm>
              <a:off x="-172065" y="41969"/>
              <a:ext cx="725130" cy="282675"/>
              <a:chOff x="-172065" y="41969"/>
              <a:chExt cx="725130" cy="282675"/>
            </a:xfrm>
          </p:grpSpPr>
          <p:sp>
            <p:nvSpPr>
              <p:cNvPr id="11" name="Elipse 10"/>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sp>
        <p:nvSpPr>
          <p:cNvPr id="15" name="Text Box 3"/>
          <p:cNvSpPr txBox="1">
            <a:spLocks noChangeArrowheads="1"/>
          </p:cNvSpPr>
          <p:nvPr/>
        </p:nvSpPr>
        <p:spPr bwMode="auto">
          <a:xfrm>
            <a:off x="76200" y="266700"/>
            <a:ext cx="5105400"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000" b="1" dirty="0">
                <a:effectLst>
                  <a:outerShdw blurRad="38100" dist="38100" dir="2700000" algn="tl">
                    <a:srgbClr val="C0C0C0"/>
                  </a:outerShdw>
                </a:effectLst>
              </a:rPr>
              <a:t>CUSTO DE OPORTUNIDADE DA TERRA</a:t>
            </a:r>
          </a:p>
          <a:p>
            <a:pPr>
              <a:defRPr/>
            </a:pPr>
            <a:endParaRPr lang="en-US" sz="2000" b="1" dirty="0">
              <a:effectLst>
                <a:outerShdw blurRad="38100" dist="38100" dir="2700000" algn="tl">
                  <a:srgbClr val="C0C0C0"/>
                </a:outerShdw>
              </a:effectLst>
            </a:endParaRPr>
          </a:p>
          <a:p>
            <a:pPr marL="342900" indent="-342900">
              <a:buFont typeface="Arial" pitchFamily="34" charset="0"/>
              <a:buChar char="•"/>
              <a:defRPr/>
            </a:pPr>
            <a:r>
              <a:rPr lang="en-US" dirty="0" err="1"/>
              <a:t>Mesmo</a:t>
            </a:r>
            <a:r>
              <a:rPr lang="en-US" dirty="0"/>
              <a:t> </a:t>
            </a:r>
            <a:r>
              <a:rPr lang="en-US" dirty="0" err="1"/>
              <a:t>que</a:t>
            </a:r>
            <a:r>
              <a:rPr lang="en-US" dirty="0"/>
              <a:t> a terra </a:t>
            </a:r>
            <a:r>
              <a:rPr lang="en-US" dirty="0" err="1"/>
              <a:t>utilizada</a:t>
            </a:r>
            <a:r>
              <a:rPr lang="en-US" dirty="0"/>
              <a:t> </a:t>
            </a:r>
            <a:r>
              <a:rPr lang="en-US" dirty="0" err="1"/>
              <a:t>para</a:t>
            </a:r>
            <a:r>
              <a:rPr lang="en-US" dirty="0"/>
              <a:t> plantar </a:t>
            </a:r>
            <a:r>
              <a:rPr lang="en-US" dirty="0" err="1"/>
              <a:t>seja</a:t>
            </a:r>
            <a:r>
              <a:rPr lang="en-US" dirty="0"/>
              <a:t> </a:t>
            </a:r>
            <a:r>
              <a:rPr lang="en-US" dirty="0" err="1"/>
              <a:t>própria</a:t>
            </a:r>
            <a:r>
              <a:rPr lang="en-US" dirty="0"/>
              <a:t>, </a:t>
            </a:r>
            <a:r>
              <a:rPr lang="en-US" dirty="0" err="1"/>
              <a:t>deve</a:t>
            </a:r>
            <a:r>
              <a:rPr lang="en-US" dirty="0"/>
              <a:t>-se </a:t>
            </a:r>
            <a:r>
              <a:rPr lang="en-US" dirty="0" err="1"/>
              <a:t>considerar</a:t>
            </a:r>
            <a:r>
              <a:rPr lang="en-US" dirty="0"/>
              <a:t> um </a:t>
            </a:r>
            <a:r>
              <a:rPr lang="en-US" dirty="0" err="1"/>
              <a:t>determinado</a:t>
            </a:r>
            <a:r>
              <a:rPr lang="en-US" dirty="0"/>
              <a:t> valor de </a:t>
            </a:r>
            <a:r>
              <a:rPr lang="en-US" dirty="0" err="1"/>
              <a:t>uso</a:t>
            </a:r>
            <a:r>
              <a:rPr lang="en-US" dirty="0"/>
              <a:t>: a </a:t>
            </a:r>
            <a:r>
              <a:rPr lang="en-US" dirty="0" err="1"/>
              <a:t>remuneração</a:t>
            </a:r>
            <a:r>
              <a:rPr lang="en-US" dirty="0"/>
              <a:t> da terra. </a:t>
            </a:r>
          </a:p>
          <a:p>
            <a:pPr marL="342900" indent="-342900">
              <a:buFont typeface="Arial" pitchFamily="34" charset="0"/>
              <a:buChar char="•"/>
              <a:defRPr/>
            </a:pPr>
            <a:r>
              <a:rPr lang="en-US" dirty="0"/>
              <a:t>O </a:t>
            </a:r>
            <a:r>
              <a:rPr lang="en-US" dirty="0" err="1"/>
              <a:t>produtor</a:t>
            </a:r>
            <a:r>
              <a:rPr lang="en-US" dirty="0"/>
              <a:t> </a:t>
            </a:r>
            <a:r>
              <a:rPr lang="en-US" dirty="0" err="1"/>
              <a:t>deve</a:t>
            </a:r>
            <a:r>
              <a:rPr lang="en-US" dirty="0"/>
              <a:t> </a:t>
            </a:r>
            <a:r>
              <a:rPr lang="en-US" dirty="0" err="1"/>
              <a:t>utilizar</a:t>
            </a:r>
            <a:r>
              <a:rPr lang="en-US" dirty="0"/>
              <a:t> o </a:t>
            </a:r>
            <a:r>
              <a:rPr lang="en-US" dirty="0" err="1"/>
              <a:t>conceito</a:t>
            </a:r>
            <a:r>
              <a:rPr lang="en-US" dirty="0"/>
              <a:t> de Custo de </a:t>
            </a:r>
            <a:r>
              <a:rPr lang="en-US" dirty="0" err="1"/>
              <a:t>Oportunidade</a:t>
            </a:r>
            <a:r>
              <a:rPr lang="en-US" dirty="0"/>
              <a:t> do </a:t>
            </a:r>
            <a:r>
              <a:rPr lang="en-US" dirty="0" err="1"/>
              <a:t>uso</a:t>
            </a:r>
            <a:r>
              <a:rPr lang="en-US" dirty="0"/>
              <a:t> da terra, </a:t>
            </a:r>
            <a:r>
              <a:rPr lang="en-US" dirty="0" err="1"/>
              <a:t>pois</a:t>
            </a:r>
            <a:r>
              <a:rPr lang="en-US" dirty="0"/>
              <a:t> se </a:t>
            </a:r>
            <a:r>
              <a:rPr lang="en-US" dirty="0" err="1"/>
              <a:t>ele</a:t>
            </a:r>
            <a:r>
              <a:rPr lang="en-US" dirty="0"/>
              <a:t> </a:t>
            </a:r>
            <a:r>
              <a:rPr lang="en-US" dirty="0" err="1"/>
              <a:t>não</a:t>
            </a:r>
            <a:r>
              <a:rPr lang="en-US" dirty="0"/>
              <a:t> </a:t>
            </a:r>
            <a:r>
              <a:rPr lang="en-US" dirty="0" err="1"/>
              <a:t>estivesse</a:t>
            </a:r>
            <a:r>
              <a:rPr lang="en-US" dirty="0"/>
              <a:t> </a:t>
            </a:r>
            <a:r>
              <a:rPr lang="en-US" dirty="0" err="1"/>
              <a:t>na</a:t>
            </a:r>
            <a:r>
              <a:rPr lang="en-US" dirty="0"/>
              <a:t> </a:t>
            </a:r>
            <a:r>
              <a:rPr lang="en-US" dirty="0" err="1"/>
              <a:t>atividade</a:t>
            </a:r>
            <a:r>
              <a:rPr lang="en-US" dirty="0"/>
              <a:t> </a:t>
            </a:r>
            <a:r>
              <a:rPr lang="en-US" dirty="0" err="1"/>
              <a:t>agrícola</a:t>
            </a:r>
            <a:r>
              <a:rPr lang="en-US" dirty="0"/>
              <a:t>, </a:t>
            </a:r>
            <a:r>
              <a:rPr lang="en-US" dirty="0" err="1"/>
              <a:t>poderia</a:t>
            </a:r>
            <a:r>
              <a:rPr lang="en-US" dirty="0"/>
              <a:t>, </a:t>
            </a:r>
            <a:r>
              <a:rPr lang="en-US" dirty="0" err="1"/>
              <a:t>por</a:t>
            </a:r>
            <a:r>
              <a:rPr lang="en-US" dirty="0"/>
              <a:t> </a:t>
            </a:r>
            <a:r>
              <a:rPr lang="en-US" dirty="0" err="1"/>
              <a:t>exemplo</a:t>
            </a:r>
            <a:r>
              <a:rPr lang="en-US" dirty="0"/>
              <a:t>, </a:t>
            </a:r>
            <a:r>
              <a:rPr lang="en-US" dirty="0" err="1"/>
              <a:t>arrendar</a:t>
            </a:r>
            <a:r>
              <a:rPr lang="en-US" dirty="0"/>
              <a:t> </a:t>
            </a:r>
            <a:r>
              <a:rPr lang="en-US" dirty="0" err="1"/>
              <a:t>sua</a:t>
            </a:r>
            <a:r>
              <a:rPr lang="en-US" dirty="0"/>
              <a:t> terra </a:t>
            </a:r>
            <a:r>
              <a:rPr lang="en-US" dirty="0" err="1"/>
              <a:t>para</a:t>
            </a:r>
            <a:r>
              <a:rPr lang="en-US" dirty="0"/>
              <a:t> </a:t>
            </a:r>
            <a:r>
              <a:rPr lang="en-US" dirty="0" err="1"/>
              <a:t>terceiros</a:t>
            </a:r>
            <a:r>
              <a:rPr lang="en-US" dirty="0"/>
              <a:t>, </a:t>
            </a:r>
            <a:r>
              <a:rPr lang="en-US" dirty="0" err="1"/>
              <a:t>como</a:t>
            </a:r>
            <a:r>
              <a:rPr lang="en-US" dirty="0"/>
              <a:t> </a:t>
            </a:r>
            <a:r>
              <a:rPr lang="en-US" dirty="0" err="1"/>
              <a:t>para</a:t>
            </a:r>
            <a:r>
              <a:rPr lang="en-US" dirty="0"/>
              <a:t> a </a:t>
            </a:r>
            <a:r>
              <a:rPr lang="en-US" dirty="0" err="1"/>
              <a:t>agroindústria</a:t>
            </a:r>
            <a:r>
              <a:rPr lang="en-US" dirty="0"/>
              <a:t> </a:t>
            </a:r>
            <a:r>
              <a:rPr lang="en-US" dirty="0" err="1"/>
              <a:t>canavieira</a:t>
            </a:r>
            <a:r>
              <a:rPr lang="en-US" dirty="0"/>
              <a:t> e, com </a:t>
            </a:r>
            <a:r>
              <a:rPr lang="en-US" dirty="0" err="1"/>
              <a:t>isso</a:t>
            </a:r>
            <a:r>
              <a:rPr lang="en-US" dirty="0"/>
              <a:t>, </a:t>
            </a:r>
            <a:r>
              <a:rPr lang="en-US" dirty="0" err="1"/>
              <a:t>obter</a:t>
            </a:r>
            <a:r>
              <a:rPr lang="en-US" dirty="0"/>
              <a:t> </a:t>
            </a:r>
            <a:r>
              <a:rPr lang="en-US" dirty="0" err="1"/>
              <a:t>uma</a:t>
            </a:r>
            <a:r>
              <a:rPr lang="en-US" dirty="0"/>
              <a:t> </a:t>
            </a:r>
            <a:r>
              <a:rPr lang="en-US" dirty="0" err="1"/>
              <a:t>renda</a:t>
            </a:r>
            <a:r>
              <a:rPr lang="en-US" dirty="0"/>
              <a:t> </a:t>
            </a:r>
            <a:r>
              <a:rPr lang="en-US" dirty="0" err="1"/>
              <a:t>por</a:t>
            </a:r>
            <a:r>
              <a:rPr lang="en-US" dirty="0"/>
              <a:t> </a:t>
            </a:r>
            <a:r>
              <a:rPr lang="en-US" dirty="0" err="1"/>
              <a:t>ela</a:t>
            </a:r>
            <a:r>
              <a:rPr lang="en-US" dirty="0" smtClean="0"/>
              <a:t>. </a:t>
            </a:r>
            <a:r>
              <a:rPr lang="en-US" dirty="0" err="1" smtClean="0"/>
              <a:t>Poderia</a:t>
            </a:r>
            <a:r>
              <a:rPr lang="en-US" dirty="0"/>
              <a:t> </a:t>
            </a:r>
            <a:r>
              <a:rPr lang="en-US" dirty="0" err="1" smtClean="0"/>
              <a:t>também</a:t>
            </a:r>
            <a:r>
              <a:rPr lang="en-US" dirty="0" smtClean="0"/>
              <a:t> </a:t>
            </a:r>
            <a:r>
              <a:rPr lang="en-US" dirty="0" err="1" smtClean="0"/>
              <a:t>estar</a:t>
            </a:r>
            <a:r>
              <a:rPr lang="en-US" dirty="0" smtClean="0"/>
              <a:t> </a:t>
            </a:r>
            <a:r>
              <a:rPr lang="en-US" dirty="0" err="1" smtClean="0"/>
              <a:t>aplicando</a:t>
            </a:r>
            <a:r>
              <a:rPr lang="en-US" dirty="0" smtClean="0"/>
              <a:t> o </a:t>
            </a:r>
            <a:r>
              <a:rPr lang="en-US" dirty="0" err="1" smtClean="0"/>
              <a:t>dinheiro</a:t>
            </a:r>
            <a:r>
              <a:rPr lang="en-US" dirty="0" smtClean="0"/>
              <a:t> </a:t>
            </a:r>
            <a:r>
              <a:rPr lang="en-US" dirty="0" err="1" smtClean="0"/>
              <a:t>em</a:t>
            </a:r>
            <a:r>
              <a:rPr lang="en-US" dirty="0" smtClean="0"/>
              <a:t> </a:t>
            </a:r>
            <a:r>
              <a:rPr lang="en-US" dirty="0" err="1" smtClean="0"/>
              <a:t>uma</a:t>
            </a:r>
            <a:r>
              <a:rPr lang="en-US" dirty="0" smtClean="0"/>
              <a:t> </a:t>
            </a:r>
            <a:r>
              <a:rPr lang="en-US" dirty="0" err="1" smtClean="0"/>
              <a:t>atividade</a:t>
            </a:r>
            <a:r>
              <a:rPr lang="en-US" dirty="0" smtClean="0"/>
              <a:t> </a:t>
            </a:r>
            <a:r>
              <a:rPr lang="en-US" dirty="0" err="1" smtClean="0"/>
              <a:t>alternativa</a:t>
            </a:r>
            <a:r>
              <a:rPr lang="en-US" dirty="0" smtClean="0"/>
              <a:t>. Uma </a:t>
            </a:r>
            <a:r>
              <a:rPr lang="en-US" dirty="0" err="1"/>
              <a:t>sugestão</a:t>
            </a:r>
            <a:r>
              <a:rPr lang="en-US" dirty="0"/>
              <a:t> de </a:t>
            </a:r>
            <a:r>
              <a:rPr lang="en-US" dirty="0" err="1"/>
              <a:t>cálculo</a:t>
            </a:r>
            <a:r>
              <a:rPr lang="en-US" dirty="0"/>
              <a:t> </a:t>
            </a:r>
            <a:r>
              <a:rPr lang="en-US" dirty="0" err="1"/>
              <a:t>sobre</a:t>
            </a:r>
            <a:r>
              <a:rPr lang="en-US" dirty="0"/>
              <a:t> o Custo de </a:t>
            </a:r>
            <a:r>
              <a:rPr lang="en-US" dirty="0" err="1"/>
              <a:t>Oportunidade</a:t>
            </a:r>
            <a:r>
              <a:rPr lang="en-US" dirty="0"/>
              <a:t> da terra </a:t>
            </a:r>
            <a:r>
              <a:rPr lang="en-US" dirty="0" smtClean="0"/>
              <a:t>é </a:t>
            </a:r>
            <a:r>
              <a:rPr lang="en-US" dirty="0" err="1" smtClean="0"/>
              <a:t>considerar</a:t>
            </a:r>
            <a:r>
              <a:rPr lang="en-US" dirty="0" smtClean="0"/>
              <a:t>, </a:t>
            </a:r>
            <a:r>
              <a:rPr lang="en-US" dirty="0" err="1" smtClean="0"/>
              <a:t>pelo</a:t>
            </a:r>
            <a:r>
              <a:rPr lang="en-US" dirty="0" smtClean="0"/>
              <a:t> </a:t>
            </a:r>
            <a:r>
              <a:rPr lang="en-US" dirty="0" err="1" smtClean="0"/>
              <a:t>menos</a:t>
            </a:r>
            <a:r>
              <a:rPr lang="en-US" dirty="0" smtClean="0"/>
              <a:t>, </a:t>
            </a:r>
            <a:r>
              <a:rPr lang="en-US" dirty="0"/>
              <a:t>o valor de </a:t>
            </a:r>
            <a:r>
              <a:rPr lang="en-US" dirty="0" err="1"/>
              <a:t>arrendamento</a:t>
            </a:r>
            <a:r>
              <a:rPr lang="en-US" dirty="0"/>
              <a:t> </a:t>
            </a:r>
            <a:r>
              <a:rPr lang="en-US" dirty="0" err="1"/>
              <a:t>mais</a:t>
            </a:r>
            <a:r>
              <a:rPr lang="en-US" dirty="0"/>
              <a:t> </a:t>
            </a:r>
            <a:r>
              <a:rPr lang="en-US" dirty="0" err="1"/>
              <a:t>comum</a:t>
            </a:r>
            <a:r>
              <a:rPr lang="en-US" dirty="0"/>
              <a:t> </a:t>
            </a:r>
            <a:r>
              <a:rPr lang="en-US" dirty="0" err="1"/>
              <a:t>na</a:t>
            </a:r>
            <a:r>
              <a:rPr lang="en-US" dirty="0"/>
              <a:t> </a:t>
            </a:r>
            <a:r>
              <a:rPr lang="en-US" dirty="0" err="1"/>
              <a:t>região</a:t>
            </a:r>
            <a:r>
              <a:rPr lang="en-US" dirty="0"/>
              <a:t>.</a:t>
            </a:r>
          </a:p>
          <a:p>
            <a:pPr marL="342900" indent="-342900">
              <a:buFont typeface="Arial" pitchFamily="34" charset="0"/>
              <a:buChar char="•"/>
              <a:defRPr/>
            </a:pPr>
            <a:r>
              <a:rPr lang="en-US" dirty="0"/>
              <a:t>Uma </a:t>
            </a:r>
            <a:r>
              <a:rPr lang="en-US" dirty="0" err="1"/>
              <a:t>outra</a:t>
            </a:r>
            <a:r>
              <a:rPr lang="en-US" dirty="0"/>
              <a:t> </a:t>
            </a:r>
            <a:r>
              <a:rPr lang="en-US" dirty="0" err="1"/>
              <a:t>opção</a:t>
            </a:r>
            <a:r>
              <a:rPr lang="en-US" dirty="0"/>
              <a:t> é </a:t>
            </a:r>
            <a:r>
              <a:rPr lang="en-US" dirty="0" err="1"/>
              <a:t>calcular</a:t>
            </a:r>
            <a:r>
              <a:rPr lang="en-US" dirty="0"/>
              <a:t> </a:t>
            </a:r>
            <a:r>
              <a:rPr lang="en-US" dirty="0" err="1"/>
              <a:t>uma</a:t>
            </a:r>
            <a:r>
              <a:rPr lang="en-US" dirty="0"/>
              <a:t> taxa de </a:t>
            </a:r>
            <a:r>
              <a:rPr lang="en-US" dirty="0" err="1"/>
              <a:t>rendimento</a:t>
            </a:r>
            <a:r>
              <a:rPr lang="en-US" dirty="0"/>
              <a:t> </a:t>
            </a:r>
            <a:r>
              <a:rPr lang="en-US" dirty="0" err="1"/>
              <a:t>financeiro</a:t>
            </a:r>
            <a:r>
              <a:rPr lang="en-US" dirty="0"/>
              <a:t> (de </a:t>
            </a:r>
            <a:r>
              <a:rPr lang="en-US" dirty="0" err="1"/>
              <a:t>baixo</a:t>
            </a:r>
            <a:r>
              <a:rPr lang="en-US" dirty="0"/>
              <a:t> </a:t>
            </a:r>
            <a:r>
              <a:rPr lang="en-US" dirty="0" err="1"/>
              <a:t>risco</a:t>
            </a:r>
            <a:r>
              <a:rPr lang="en-US" dirty="0"/>
              <a:t>) no valor de </a:t>
            </a:r>
            <a:r>
              <a:rPr lang="en-US" dirty="0" err="1"/>
              <a:t>mercado</a:t>
            </a:r>
            <a:r>
              <a:rPr lang="en-US" dirty="0"/>
              <a:t> da terra </a:t>
            </a:r>
            <a:r>
              <a:rPr lang="en-US" dirty="0" err="1"/>
              <a:t>nua</a:t>
            </a:r>
            <a:r>
              <a:rPr lang="en-US" dirty="0"/>
              <a:t>.</a:t>
            </a:r>
          </a:p>
        </p:txBody>
      </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19</a:t>
            </a:fld>
            <a:endParaRPr lang="en-US"/>
          </a:p>
        </p:txBody>
      </p:sp>
    </p:spTree>
    <p:extLst>
      <p:ext uri="{BB962C8B-B14F-4D97-AF65-F5344CB8AC3E}">
        <p14:creationId xmlns:p14="http://schemas.microsoft.com/office/powerpoint/2010/main" val="1587995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609878" y="-171400"/>
            <a:ext cx="3534122" cy="2804859"/>
          </a:xfrm>
          <a:prstGeom prst="rect">
            <a:avLst/>
          </a:prstGeom>
        </p:spPr>
      </p:pic>
      <p:sp>
        <p:nvSpPr>
          <p:cNvPr id="2" name="Título 1"/>
          <p:cNvSpPr>
            <a:spLocks noGrp="1"/>
          </p:cNvSpPr>
          <p:nvPr>
            <p:ph type="title"/>
          </p:nvPr>
        </p:nvSpPr>
        <p:spPr>
          <a:xfrm>
            <a:off x="179512" y="764704"/>
            <a:ext cx="6264696" cy="1143000"/>
          </a:xfrm>
        </p:spPr>
        <p:txBody>
          <a:bodyPr>
            <a:normAutofit fontScale="90000"/>
          </a:bodyPr>
          <a:lstStyle/>
          <a:p>
            <a:r>
              <a:rPr lang="pt-BR" b="1" dirty="0"/>
              <a:t>O que os futuros gestores rurais estarão fazendo à medida que atravessarmos o século XXI?</a:t>
            </a:r>
          </a:p>
        </p:txBody>
      </p:sp>
      <p:sp>
        <p:nvSpPr>
          <p:cNvPr id="3" name="Espaço Reservado para Conteúdo 2"/>
          <p:cNvSpPr>
            <a:spLocks noGrp="1"/>
          </p:cNvSpPr>
          <p:nvPr>
            <p:ph idx="1"/>
          </p:nvPr>
        </p:nvSpPr>
        <p:spPr>
          <a:xfrm>
            <a:off x="539552" y="2132856"/>
            <a:ext cx="8229600" cy="4525963"/>
          </a:xfrm>
        </p:spPr>
        <p:txBody>
          <a:bodyPr>
            <a:normAutofit/>
          </a:bodyPr>
          <a:lstStyle/>
          <a:p>
            <a:endParaRPr lang="pt-BR" dirty="0"/>
          </a:p>
          <a:p>
            <a:pPr algn="just"/>
            <a:r>
              <a:rPr lang="pt-BR" dirty="0"/>
              <a:t>Estarão fazendo o que fazem hoje: </a:t>
            </a:r>
            <a:r>
              <a:rPr lang="pt-BR" sz="3600" b="1" dirty="0" smtClean="0">
                <a:effectLst>
                  <a:outerShdw blurRad="38100" dist="38100" dir="2700000" algn="tl">
                    <a:srgbClr val="000000">
                      <a:alpha val="43137"/>
                    </a:srgbClr>
                  </a:outerShdw>
                </a:effectLst>
              </a:rPr>
              <a:t>tomando decisões</a:t>
            </a:r>
            <a:r>
              <a:rPr lang="pt-BR" dirty="0"/>
              <a:t>. </a:t>
            </a:r>
            <a:endParaRPr lang="pt-BR" dirty="0" smtClean="0"/>
          </a:p>
          <a:p>
            <a:pPr algn="just"/>
            <a:r>
              <a:rPr lang="pt-BR" dirty="0" smtClean="0"/>
              <a:t>Eles </a:t>
            </a:r>
            <a:r>
              <a:rPr lang="pt-BR" dirty="0"/>
              <a:t>ainda estarão usando </a:t>
            </a:r>
            <a:r>
              <a:rPr lang="pt-BR" dirty="0" smtClean="0"/>
              <a:t>princípios econômicos</a:t>
            </a:r>
            <a:r>
              <a:rPr lang="pt-BR" dirty="0"/>
              <a:t>, </a:t>
            </a:r>
            <a:r>
              <a:rPr lang="pt-BR" dirty="0">
                <a:effectLst>
                  <a:outerShdw blurRad="38100" dist="38100" dir="2700000" algn="tl">
                    <a:srgbClr val="000000">
                      <a:alpha val="43137"/>
                    </a:srgbClr>
                  </a:outerShdw>
                </a:effectLst>
              </a:rPr>
              <a:t>orçamentos</a:t>
            </a:r>
            <a:r>
              <a:rPr lang="pt-BR" dirty="0"/>
              <a:t>, </a:t>
            </a:r>
            <a:r>
              <a:rPr lang="pt-BR" dirty="0">
                <a:effectLst>
                  <a:outerShdw blurRad="38100" dist="38100" dir="2700000" algn="tl">
                    <a:srgbClr val="000000">
                      <a:alpha val="43137"/>
                    </a:srgbClr>
                  </a:outerShdw>
                </a:effectLst>
              </a:rPr>
              <a:t>resumos contábeis</a:t>
            </a:r>
            <a:r>
              <a:rPr lang="pt-BR" dirty="0" smtClean="0"/>
              <a:t>, </a:t>
            </a:r>
            <a:r>
              <a:rPr lang="pt-BR" dirty="0" smtClean="0">
                <a:effectLst>
                  <a:outerShdw blurRad="38100" dist="38100" dir="2700000" algn="tl">
                    <a:srgbClr val="000000">
                      <a:alpha val="43137"/>
                    </a:srgbClr>
                  </a:outerShdw>
                </a:effectLst>
              </a:rPr>
              <a:t>análises </a:t>
            </a:r>
            <a:r>
              <a:rPr lang="pt-BR" dirty="0">
                <a:effectLst>
                  <a:outerShdw blurRad="38100" dist="38100" dir="2700000" algn="tl">
                    <a:srgbClr val="000000">
                      <a:alpha val="43137"/>
                    </a:srgbClr>
                  </a:outerShdw>
                </a:effectLst>
              </a:rPr>
              <a:t>de investimento</a:t>
            </a:r>
            <a:r>
              <a:rPr lang="pt-BR" dirty="0"/>
              <a:t>, </a:t>
            </a:r>
            <a:r>
              <a:rPr lang="pt-BR" dirty="0">
                <a:effectLst>
                  <a:outerShdw blurRad="38100" dist="38100" dir="2700000" algn="tl">
                    <a:srgbClr val="000000">
                      <a:alpha val="43137"/>
                    </a:srgbClr>
                  </a:outerShdw>
                </a:effectLst>
              </a:rPr>
              <a:t>demonstrações </a:t>
            </a:r>
            <a:r>
              <a:rPr lang="pt-BR" dirty="0" smtClean="0">
                <a:effectLst>
                  <a:outerShdw blurRad="38100" dist="38100" dir="2700000" algn="tl">
                    <a:srgbClr val="000000">
                      <a:alpha val="43137"/>
                    </a:srgbClr>
                  </a:outerShdw>
                </a:effectLst>
              </a:rPr>
              <a:t>financeiras</a:t>
            </a:r>
            <a:r>
              <a:rPr lang="pt-BR" dirty="0" smtClean="0"/>
              <a:t> e </a:t>
            </a:r>
            <a:r>
              <a:rPr lang="pt-BR" dirty="0"/>
              <a:t>outras </a:t>
            </a:r>
            <a:r>
              <a:rPr lang="pt-BR" dirty="0">
                <a:effectLst>
                  <a:outerShdw blurRad="38100" dist="38100" dir="2700000" algn="tl">
                    <a:srgbClr val="000000">
                      <a:alpha val="43137"/>
                    </a:srgbClr>
                  </a:outerShdw>
                </a:effectLst>
              </a:rPr>
              <a:t>técnicas gerenciais </a:t>
            </a:r>
            <a:r>
              <a:rPr lang="pt-BR" dirty="0" smtClean="0"/>
              <a:t>para ajudá-los </a:t>
            </a:r>
            <a:r>
              <a:rPr lang="pt-BR" dirty="0"/>
              <a:t>a tomar essas decisões.</a:t>
            </a:r>
          </a:p>
        </p:txBody>
      </p:sp>
    </p:spTree>
    <p:extLst>
      <p:ext uri="{BB962C8B-B14F-4D97-AF65-F5344CB8AC3E}">
        <p14:creationId xmlns:p14="http://schemas.microsoft.com/office/powerpoint/2010/main" val="237291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p:cNvPicPr>
            <a:picLocks noChangeAspect="1" noChangeArrowheads="1"/>
          </p:cNvPicPr>
          <p:nvPr/>
        </p:nvPicPr>
        <p:blipFill>
          <a:blip r:embed="rId2" cstate="print"/>
          <a:srcRect/>
          <a:stretch>
            <a:fillRect/>
          </a:stretch>
        </p:blipFill>
        <p:spPr bwMode="auto">
          <a:xfrm>
            <a:off x="0" y="3190875"/>
            <a:ext cx="4343400" cy="3667125"/>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21507"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3" name="Diagrama 2"/>
          <p:cNvGraphicFramePr/>
          <p:nvPr/>
        </p:nvGraphicFramePr>
        <p:xfrm>
          <a:off x="60812" y="1219200"/>
          <a:ext cx="2110503" cy="104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nvGraphicFramePr>
        <p:xfrm>
          <a:off x="1219200" y="2286000"/>
          <a:ext cx="3094207" cy="21131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8" name="Diagram group"/>
          <p:cNvGrpSpPr/>
          <p:nvPr/>
        </p:nvGrpSpPr>
        <p:grpSpPr>
          <a:xfrm>
            <a:off x="1143000" y="3733800"/>
            <a:ext cx="725130" cy="381000"/>
            <a:chOff x="-172065" y="41969"/>
            <a:chExt cx="725130" cy="282675"/>
          </a:xfrm>
          <a:scene3d>
            <a:camera prst="perspectiveLeft" zoom="91000"/>
            <a:lightRig rig="threePt" dir="t">
              <a:rot lat="0" lon="0" rev="20640000"/>
            </a:lightRig>
          </a:scene3d>
        </p:grpSpPr>
        <p:grpSp>
          <p:nvGrpSpPr>
            <p:cNvPr id="9" name="Grupo 8"/>
            <p:cNvGrpSpPr/>
            <p:nvPr/>
          </p:nvGrpSpPr>
          <p:grpSpPr>
            <a:xfrm>
              <a:off x="-172065" y="41969"/>
              <a:ext cx="725130" cy="282675"/>
              <a:chOff x="-172065" y="41969"/>
              <a:chExt cx="725130" cy="282675"/>
            </a:xfrm>
          </p:grpSpPr>
          <p:sp>
            <p:nvSpPr>
              <p:cNvPr id="10" name="Elipse 9"/>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grpSp>
        <p:nvGrpSpPr>
          <p:cNvPr id="12" name="Diagram group"/>
          <p:cNvGrpSpPr/>
          <p:nvPr/>
        </p:nvGrpSpPr>
        <p:grpSpPr>
          <a:xfrm>
            <a:off x="1789470" y="3962400"/>
            <a:ext cx="725130" cy="381000"/>
            <a:chOff x="-172065" y="41969"/>
            <a:chExt cx="725130" cy="282675"/>
          </a:xfrm>
          <a:scene3d>
            <a:camera prst="perspectiveLeft" zoom="91000"/>
            <a:lightRig rig="threePt" dir="t">
              <a:rot lat="0" lon="0" rev="20640000"/>
            </a:lightRig>
          </a:scene3d>
        </p:grpSpPr>
        <p:grpSp>
          <p:nvGrpSpPr>
            <p:cNvPr id="13" name="Grupo 12"/>
            <p:cNvGrpSpPr/>
            <p:nvPr/>
          </p:nvGrpSpPr>
          <p:grpSpPr>
            <a:xfrm>
              <a:off x="-172065" y="41969"/>
              <a:ext cx="725130" cy="282675"/>
              <a:chOff x="-172065" y="41969"/>
              <a:chExt cx="725130" cy="282675"/>
            </a:xfrm>
          </p:grpSpPr>
          <p:sp>
            <p:nvSpPr>
              <p:cNvPr id="14" name="Elipse 13"/>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5"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20</a:t>
            </a:fld>
            <a:endParaRPr lang="en-US"/>
          </a:p>
        </p:txBody>
      </p:sp>
      <p:sp>
        <p:nvSpPr>
          <p:cNvPr id="16" name="Text Box 3"/>
          <p:cNvSpPr txBox="1">
            <a:spLocks noChangeArrowheads="1"/>
          </p:cNvSpPr>
          <p:nvPr/>
        </p:nvSpPr>
        <p:spPr bwMode="auto">
          <a:xfrm>
            <a:off x="4648200" y="304800"/>
            <a:ext cx="4419600" cy="6463308"/>
          </a:xfrm>
          <a:prstGeom prst="rect">
            <a:avLst/>
          </a:prstGeom>
          <a:solidFill>
            <a:schemeClr val="bg1"/>
          </a:solidFill>
          <a:ln>
            <a:noFill/>
          </a:ln>
          <a:effectLst/>
          <a:extLst/>
        </p:spPr>
        <p:txBody>
          <a:bodyPr wrap="square">
            <a:spAutoFit/>
          </a:bodyPr>
          <a:lstStyle/>
          <a:p>
            <a:pPr>
              <a:defRPr/>
            </a:pPr>
            <a:r>
              <a:rPr lang="en-US" b="1" dirty="0">
                <a:effectLst>
                  <a:outerShdw blurRad="38100" dist="38100" dir="2700000" algn="tl">
                    <a:srgbClr val="C0C0C0"/>
                  </a:outerShdw>
                </a:effectLst>
              </a:rPr>
              <a:t>LUCRO NÃO É SALDO DE CAIXA</a:t>
            </a:r>
          </a:p>
          <a:p>
            <a:pPr>
              <a:defRPr/>
            </a:pPr>
            <a:endParaRPr lang="en-US" b="1" dirty="0">
              <a:effectLst>
                <a:outerShdw blurRad="38100" dist="38100" dir="2700000" algn="tl">
                  <a:srgbClr val="C0C0C0"/>
                </a:outerShdw>
              </a:effectLst>
            </a:endParaRPr>
          </a:p>
          <a:p>
            <a:pPr marL="285750" indent="-285750">
              <a:buFont typeface="Arial" pitchFamily="34" charset="0"/>
              <a:buChar char="•"/>
              <a:defRPr/>
            </a:pPr>
            <a:r>
              <a:rPr lang="en-US" dirty="0"/>
              <a:t>O </a:t>
            </a:r>
            <a:r>
              <a:rPr lang="en-US" dirty="0" err="1"/>
              <a:t>lucro</a:t>
            </a:r>
            <a:r>
              <a:rPr lang="en-US" dirty="0"/>
              <a:t> da </a:t>
            </a:r>
            <a:r>
              <a:rPr lang="en-US" dirty="0" err="1"/>
              <a:t>sua</a:t>
            </a:r>
            <a:r>
              <a:rPr lang="en-US" dirty="0"/>
              <a:t> </a:t>
            </a:r>
            <a:r>
              <a:rPr lang="en-US" dirty="0" err="1"/>
              <a:t>empresa</a:t>
            </a:r>
            <a:r>
              <a:rPr lang="en-US" dirty="0"/>
              <a:t> </a:t>
            </a:r>
            <a:r>
              <a:rPr lang="en-US" dirty="0" err="1"/>
              <a:t>não</a:t>
            </a:r>
            <a:r>
              <a:rPr lang="en-US" dirty="0"/>
              <a:t> é o </a:t>
            </a:r>
            <a:r>
              <a:rPr lang="en-US" dirty="0" err="1"/>
              <a:t>saldo</a:t>
            </a:r>
            <a:r>
              <a:rPr lang="en-US" dirty="0"/>
              <a:t> do </a:t>
            </a:r>
            <a:r>
              <a:rPr lang="en-US" dirty="0" err="1"/>
              <a:t>extrato</a:t>
            </a:r>
            <a:r>
              <a:rPr lang="en-US" dirty="0"/>
              <a:t> </a:t>
            </a:r>
            <a:r>
              <a:rPr lang="en-US" dirty="0" err="1"/>
              <a:t>bancário</a:t>
            </a:r>
            <a:r>
              <a:rPr lang="en-US" dirty="0"/>
              <a:t> no final de um </a:t>
            </a:r>
            <a:r>
              <a:rPr lang="en-US" dirty="0" err="1"/>
              <a:t>ano-safra</a:t>
            </a:r>
            <a:r>
              <a:rPr lang="en-US" dirty="0"/>
              <a:t>, </a:t>
            </a:r>
            <a:r>
              <a:rPr lang="en-US" dirty="0" err="1"/>
              <a:t>pois</a:t>
            </a:r>
            <a:r>
              <a:rPr lang="en-US" dirty="0"/>
              <a:t> o </a:t>
            </a:r>
            <a:r>
              <a:rPr lang="en-US" dirty="0" err="1"/>
              <a:t>que</a:t>
            </a:r>
            <a:r>
              <a:rPr lang="en-US" dirty="0"/>
              <a:t> </a:t>
            </a:r>
            <a:r>
              <a:rPr lang="en-US" dirty="0" err="1"/>
              <a:t>sobrou</a:t>
            </a:r>
            <a:r>
              <a:rPr lang="en-US" dirty="0"/>
              <a:t> no </a:t>
            </a:r>
            <a:r>
              <a:rPr lang="en-US" dirty="0" err="1"/>
              <a:t>caixa</a:t>
            </a:r>
            <a:r>
              <a:rPr lang="en-US" dirty="0"/>
              <a:t> é um </a:t>
            </a:r>
            <a:r>
              <a:rPr lang="en-US" dirty="0" err="1"/>
              <a:t>lucro</a:t>
            </a:r>
            <a:r>
              <a:rPr lang="en-US" dirty="0"/>
              <a:t> de </a:t>
            </a:r>
            <a:r>
              <a:rPr lang="en-US" dirty="0" err="1"/>
              <a:t>curto</a:t>
            </a:r>
            <a:r>
              <a:rPr lang="en-US" dirty="0"/>
              <a:t> </a:t>
            </a:r>
            <a:r>
              <a:rPr lang="en-US" dirty="0" err="1"/>
              <a:t>prazo</a:t>
            </a:r>
            <a:r>
              <a:rPr lang="en-US" dirty="0"/>
              <a:t>. </a:t>
            </a:r>
          </a:p>
          <a:p>
            <a:pPr marL="285750" indent="-285750">
              <a:buFont typeface="Arial" pitchFamily="34" charset="0"/>
              <a:buChar char="•"/>
              <a:defRPr/>
            </a:pPr>
            <a:endParaRPr lang="en-US" dirty="0"/>
          </a:p>
          <a:p>
            <a:pPr marL="285750" indent="-285750">
              <a:buFont typeface="Arial" pitchFamily="34" charset="0"/>
              <a:buChar char="•"/>
              <a:defRPr/>
            </a:pPr>
            <a:r>
              <a:rPr lang="en-US" dirty="0" err="1"/>
              <a:t>Esse</a:t>
            </a:r>
            <a:r>
              <a:rPr lang="en-US" dirty="0"/>
              <a:t> </a:t>
            </a:r>
            <a:r>
              <a:rPr lang="en-US" dirty="0" err="1"/>
              <a:t>saldo</a:t>
            </a:r>
            <a:r>
              <a:rPr lang="en-US" dirty="0"/>
              <a:t> </a:t>
            </a:r>
            <a:r>
              <a:rPr lang="en-US" dirty="0" err="1"/>
              <a:t>pode</a:t>
            </a:r>
            <a:r>
              <a:rPr lang="en-US" dirty="0"/>
              <a:t> </a:t>
            </a:r>
            <a:r>
              <a:rPr lang="en-US" dirty="0" err="1"/>
              <a:t>não</a:t>
            </a:r>
            <a:r>
              <a:rPr lang="en-US" dirty="0"/>
              <a:t> </a:t>
            </a:r>
            <a:r>
              <a:rPr lang="en-US" dirty="0" err="1"/>
              <a:t>ser</a:t>
            </a:r>
            <a:r>
              <a:rPr lang="en-US" dirty="0"/>
              <a:t> </a:t>
            </a:r>
            <a:r>
              <a:rPr lang="en-US" dirty="0" err="1"/>
              <a:t>suficiente</a:t>
            </a:r>
            <a:r>
              <a:rPr lang="en-US" dirty="0"/>
              <a:t> </a:t>
            </a:r>
            <a:r>
              <a:rPr lang="en-US" dirty="0" err="1"/>
              <a:t>para</a:t>
            </a:r>
            <a:r>
              <a:rPr lang="en-US" dirty="0"/>
              <a:t> </a:t>
            </a:r>
            <a:r>
              <a:rPr lang="en-US" dirty="0" err="1"/>
              <a:t>cobrir</a:t>
            </a:r>
            <a:r>
              <a:rPr lang="en-US" dirty="0"/>
              <a:t> </a:t>
            </a:r>
            <a:r>
              <a:rPr lang="en-US" dirty="0" err="1"/>
              <a:t>necessidades</a:t>
            </a:r>
            <a:r>
              <a:rPr lang="en-US" dirty="0"/>
              <a:t> de </a:t>
            </a:r>
            <a:r>
              <a:rPr lang="en-US" dirty="0" err="1"/>
              <a:t>investimentos</a:t>
            </a:r>
            <a:r>
              <a:rPr lang="en-US" dirty="0"/>
              <a:t> </a:t>
            </a:r>
            <a:r>
              <a:rPr lang="en-US" dirty="0" err="1"/>
              <a:t>futuros</a:t>
            </a:r>
            <a:r>
              <a:rPr lang="en-US" dirty="0"/>
              <a:t> </a:t>
            </a:r>
            <a:r>
              <a:rPr lang="en-US" dirty="0" err="1"/>
              <a:t>na</a:t>
            </a:r>
            <a:r>
              <a:rPr lang="en-US" dirty="0"/>
              <a:t> </a:t>
            </a:r>
            <a:r>
              <a:rPr lang="en-US" dirty="0" err="1"/>
              <a:t>propriedade</a:t>
            </a:r>
            <a:r>
              <a:rPr lang="en-US" dirty="0"/>
              <a:t>, </a:t>
            </a:r>
            <a:r>
              <a:rPr lang="en-US" dirty="0" err="1"/>
              <a:t>tornando</a:t>
            </a:r>
            <a:r>
              <a:rPr lang="en-US" dirty="0"/>
              <a:t> o </a:t>
            </a:r>
            <a:r>
              <a:rPr lang="en-US" dirty="0" err="1"/>
              <a:t>empreendimento</a:t>
            </a:r>
            <a:r>
              <a:rPr lang="en-US" dirty="0"/>
              <a:t> </a:t>
            </a:r>
            <a:r>
              <a:rPr lang="en-US" dirty="0" err="1"/>
              <a:t>inviável</a:t>
            </a:r>
            <a:r>
              <a:rPr lang="en-US" dirty="0"/>
              <a:t> no </a:t>
            </a:r>
            <a:r>
              <a:rPr lang="en-US" dirty="0" err="1"/>
              <a:t>longo</a:t>
            </a:r>
            <a:r>
              <a:rPr lang="en-US" dirty="0"/>
              <a:t> </a:t>
            </a:r>
            <a:r>
              <a:rPr lang="en-US" dirty="0" err="1"/>
              <a:t>prazo</a:t>
            </a:r>
            <a:r>
              <a:rPr lang="en-US" dirty="0"/>
              <a:t>.</a:t>
            </a:r>
          </a:p>
          <a:p>
            <a:pPr marL="285750" indent="-285750">
              <a:buFont typeface="Arial" pitchFamily="34" charset="0"/>
              <a:buChar char="•"/>
              <a:defRPr/>
            </a:pPr>
            <a:endParaRPr lang="en-US" dirty="0"/>
          </a:p>
          <a:p>
            <a:pPr marL="285750" indent="-285750">
              <a:buFont typeface="Arial" pitchFamily="34" charset="0"/>
              <a:buChar char="•"/>
              <a:defRPr/>
            </a:pPr>
            <a:r>
              <a:rPr lang="en-US" dirty="0"/>
              <a:t>O </a:t>
            </a:r>
            <a:r>
              <a:rPr lang="en-US" dirty="0" err="1"/>
              <a:t>produtor</a:t>
            </a:r>
            <a:r>
              <a:rPr lang="en-US" dirty="0"/>
              <a:t> </a:t>
            </a:r>
            <a:r>
              <a:rPr lang="en-US" dirty="0" err="1"/>
              <a:t>deve</a:t>
            </a:r>
            <a:r>
              <a:rPr lang="en-US" dirty="0"/>
              <a:t> </a:t>
            </a:r>
            <a:r>
              <a:rPr lang="en-US" dirty="0" err="1"/>
              <a:t>ter</a:t>
            </a:r>
            <a:r>
              <a:rPr lang="en-US" dirty="0"/>
              <a:t> </a:t>
            </a:r>
            <a:r>
              <a:rPr lang="en-US" dirty="0" err="1"/>
              <a:t>esse</a:t>
            </a:r>
            <a:r>
              <a:rPr lang="en-US" dirty="0"/>
              <a:t> </a:t>
            </a:r>
            <a:r>
              <a:rPr lang="en-US" dirty="0" err="1"/>
              <a:t>cálculo</a:t>
            </a:r>
            <a:r>
              <a:rPr lang="en-US" dirty="0"/>
              <a:t> </a:t>
            </a:r>
            <a:r>
              <a:rPr lang="en-US" dirty="0" err="1"/>
              <a:t>em</a:t>
            </a:r>
            <a:r>
              <a:rPr lang="en-US" dirty="0"/>
              <a:t> </a:t>
            </a:r>
            <a:r>
              <a:rPr lang="en-US" dirty="0" err="1"/>
              <a:t>mente</a:t>
            </a:r>
            <a:r>
              <a:rPr lang="en-US" dirty="0"/>
              <a:t> no </a:t>
            </a:r>
            <a:r>
              <a:rPr lang="en-US" dirty="0" err="1"/>
              <a:t>longo</a:t>
            </a:r>
            <a:r>
              <a:rPr lang="en-US" dirty="0"/>
              <a:t> </a:t>
            </a:r>
            <a:r>
              <a:rPr lang="en-US" dirty="0" err="1"/>
              <a:t>prazo</a:t>
            </a:r>
            <a:r>
              <a:rPr lang="en-US" dirty="0"/>
              <a:t>, </a:t>
            </a:r>
            <a:r>
              <a:rPr lang="en-US" dirty="0" err="1"/>
              <a:t>senão</a:t>
            </a:r>
            <a:r>
              <a:rPr lang="en-US" dirty="0"/>
              <a:t> </a:t>
            </a:r>
            <a:r>
              <a:rPr lang="en-US" dirty="0" err="1"/>
              <a:t>ele</a:t>
            </a:r>
            <a:r>
              <a:rPr lang="en-US" dirty="0"/>
              <a:t> </a:t>
            </a:r>
            <a:r>
              <a:rPr lang="en-US" dirty="0" err="1"/>
              <a:t>não</a:t>
            </a:r>
            <a:r>
              <a:rPr lang="en-US" dirty="0"/>
              <a:t> </a:t>
            </a:r>
            <a:r>
              <a:rPr lang="en-US" dirty="0" err="1"/>
              <a:t>conseguirá</a:t>
            </a:r>
            <a:r>
              <a:rPr lang="en-US" dirty="0"/>
              <a:t> </a:t>
            </a:r>
            <a:r>
              <a:rPr lang="en-US" dirty="0" err="1"/>
              <a:t>ter</a:t>
            </a:r>
            <a:r>
              <a:rPr lang="en-US" dirty="0"/>
              <a:t> um </a:t>
            </a:r>
            <a:r>
              <a:rPr lang="en-US" dirty="0" err="1"/>
              <a:t>quadro</a:t>
            </a:r>
            <a:r>
              <a:rPr lang="en-US" dirty="0"/>
              <a:t> </a:t>
            </a:r>
            <a:r>
              <a:rPr lang="en-US" dirty="0" err="1"/>
              <a:t>claro</a:t>
            </a:r>
            <a:r>
              <a:rPr lang="en-US" dirty="0"/>
              <a:t> do </a:t>
            </a:r>
            <a:r>
              <a:rPr lang="en-US" dirty="0" err="1"/>
              <a:t>seu</a:t>
            </a:r>
            <a:r>
              <a:rPr lang="en-US" dirty="0"/>
              <a:t> </a:t>
            </a:r>
            <a:r>
              <a:rPr lang="en-US" dirty="0" err="1"/>
              <a:t>investimento</a:t>
            </a:r>
            <a:r>
              <a:rPr lang="en-US" dirty="0"/>
              <a:t> e saber se é </a:t>
            </a:r>
            <a:r>
              <a:rPr lang="en-US" dirty="0" err="1"/>
              <a:t>realmente</a:t>
            </a:r>
            <a:r>
              <a:rPr lang="en-US" dirty="0"/>
              <a:t> </a:t>
            </a:r>
            <a:r>
              <a:rPr lang="en-US" dirty="0" err="1"/>
              <a:t>lucrativo</a:t>
            </a:r>
            <a:r>
              <a:rPr lang="en-US" dirty="0"/>
              <a:t>.</a:t>
            </a:r>
          </a:p>
          <a:p>
            <a:pPr marL="285750" indent="-285750">
              <a:buFont typeface="Arial" pitchFamily="34" charset="0"/>
              <a:buChar char="•"/>
              <a:defRPr/>
            </a:pPr>
            <a:endParaRPr lang="en-US" dirty="0"/>
          </a:p>
          <a:p>
            <a:pPr marL="285750" indent="-285750">
              <a:buFont typeface="Arial" pitchFamily="34" charset="0"/>
              <a:buChar char="•"/>
              <a:defRPr/>
            </a:pPr>
            <a:r>
              <a:rPr lang="en-US" dirty="0"/>
              <a:t>O </a:t>
            </a:r>
            <a:r>
              <a:rPr lang="en-US" dirty="0" err="1"/>
              <a:t>lucro</a:t>
            </a:r>
            <a:r>
              <a:rPr lang="en-US" dirty="0"/>
              <a:t> real de um </a:t>
            </a:r>
            <a:r>
              <a:rPr lang="en-US" dirty="0" err="1"/>
              <a:t>empreendimento</a:t>
            </a:r>
            <a:r>
              <a:rPr lang="en-US" dirty="0"/>
              <a:t> </a:t>
            </a:r>
            <a:r>
              <a:rPr lang="en-US" dirty="0" err="1"/>
              <a:t>hortifrutícola</a:t>
            </a:r>
            <a:r>
              <a:rPr lang="en-US" dirty="0"/>
              <a:t> é </a:t>
            </a:r>
            <a:r>
              <a:rPr lang="en-US" dirty="0" err="1"/>
              <a:t>obtido</a:t>
            </a:r>
            <a:r>
              <a:rPr lang="en-US" dirty="0"/>
              <a:t> </a:t>
            </a:r>
            <a:r>
              <a:rPr lang="en-US" dirty="0" err="1"/>
              <a:t>quando</a:t>
            </a:r>
            <a:r>
              <a:rPr lang="en-US" dirty="0"/>
              <a:t> o </a:t>
            </a:r>
            <a:r>
              <a:rPr lang="en-US" dirty="0" err="1"/>
              <a:t>produtor</a:t>
            </a:r>
            <a:r>
              <a:rPr lang="en-US" dirty="0"/>
              <a:t> </a:t>
            </a:r>
            <a:r>
              <a:rPr lang="en-US" dirty="0" err="1"/>
              <a:t>deduziu</a:t>
            </a:r>
            <a:r>
              <a:rPr lang="en-US" dirty="0"/>
              <a:t> da </a:t>
            </a:r>
            <a:r>
              <a:rPr lang="en-US" dirty="0" err="1"/>
              <a:t>sua</a:t>
            </a:r>
            <a:r>
              <a:rPr lang="en-US" dirty="0"/>
              <a:t> </a:t>
            </a:r>
            <a:r>
              <a:rPr lang="en-US" dirty="0" err="1"/>
              <a:t>receita</a:t>
            </a:r>
            <a:r>
              <a:rPr lang="en-US" dirty="0"/>
              <a:t> </a:t>
            </a:r>
            <a:r>
              <a:rPr lang="en-US" dirty="0" err="1"/>
              <a:t>bruta</a:t>
            </a:r>
            <a:r>
              <a:rPr lang="en-US" dirty="0"/>
              <a:t> o </a:t>
            </a:r>
            <a:r>
              <a:rPr lang="en-US" b="1" u="sng" dirty="0" err="1">
                <a:effectLst>
                  <a:outerShdw blurRad="38100" dist="38100" dir="2700000" algn="tl">
                    <a:srgbClr val="C0C0C0"/>
                  </a:outerShdw>
                </a:effectLst>
              </a:rPr>
              <a:t>Custo</a:t>
            </a:r>
            <a:r>
              <a:rPr lang="en-US" b="1" u="sng" dirty="0">
                <a:effectLst>
                  <a:outerShdw blurRad="38100" dist="38100" dir="2700000" algn="tl">
                    <a:srgbClr val="C0C0C0"/>
                  </a:outerShdw>
                </a:effectLst>
              </a:rPr>
              <a:t> Total</a:t>
            </a:r>
            <a:r>
              <a:rPr lang="en-US" dirty="0"/>
              <a:t> </a:t>
            </a:r>
            <a:r>
              <a:rPr lang="en-US" dirty="0" err="1"/>
              <a:t>apurado</a:t>
            </a:r>
            <a:r>
              <a:rPr lang="en-US" dirty="0"/>
              <a:t> </a:t>
            </a:r>
            <a:r>
              <a:rPr lang="en-US" dirty="0" err="1"/>
              <a:t>corretamente</a:t>
            </a:r>
            <a:r>
              <a:rPr lang="en-US" dirty="0"/>
              <a:t>.</a:t>
            </a:r>
          </a:p>
        </p:txBody>
      </p:sp>
    </p:spTree>
    <p:extLst>
      <p:ext uri="{BB962C8B-B14F-4D97-AF65-F5344CB8AC3E}">
        <p14:creationId xmlns:p14="http://schemas.microsoft.com/office/powerpoint/2010/main" val="3959264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srcRect/>
          <a:stretch>
            <a:fillRect/>
          </a:stretch>
        </p:blipFill>
        <p:spPr bwMode="auto">
          <a:xfrm>
            <a:off x="63500" y="298450"/>
            <a:ext cx="3608388" cy="640715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22531"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4" name="Picture 2"/>
          <p:cNvPicPr>
            <a:picLocks noChangeAspect="1" noChangeArrowheads="1"/>
          </p:cNvPicPr>
          <p:nvPr/>
        </p:nvPicPr>
        <p:blipFill>
          <a:blip r:embed="rId4" cstate="print"/>
          <a:srcRect/>
          <a:stretch>
            <a:fillRect/>
          </a:stretch>
        </p:blipFill>
        <p:spPr bwMode="auto">
          <a:xfrm>
            <a:off x="4876800" y="1066800"/>
            <a:ext cx="4241800" cy="228600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graphicFrame>
        <p:nvGraphicFramePr>
          <p:cNvPr id="5" name="Diagrama 4"/>
          <p:cNvGraphicFramePr/>
          <p:nvPr/>
        </p:nvGraphicFramePr>
        <p:xfrm>
          <a:off x="1981200" y="266700"/>
          <a:ext cx="2590800" cy="10484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Diagrama 5"/>
          <p:cNvGraphicFramePr/>
          <p:nvPr/>
        </p:nvGraphicFramePr>
        <p:xfrm>
          <a:off x="5943600" y="228600"/>
          <a:ext cx="2805639" cy="2057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5" name="Diagrama 14"/>
          <p:cNvGraphicFramePr/>
          <p:nvPr/>
        </p:nvGraphicFramePr>
        <p:xfrm>
          <a:off x="5029200" y="3733800"/>
          <a:ext cx="2590800" cy="104840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2537" name="Objeto 1"/>
          <p:cNvGraphicFramePr>
            <a:graphicFrameLocks noChangeAspect="1"/>
          </p:cNvGraphicFramePr>
          <p:nvPr/>
        </p:nvGraphicFramePr>
        <p:xfrm>
          <a:off x="7426325" y="3352800"/>
          <a:ext cx="1447800" cy="3505200"/>
        </p:xfrm>
        <a:graphic>
          <a:graphicData uri="http://schemas.openxmlformats.org/presentationml/2006/ole">
            <mc:AlternateContent xmlns:mc="http://schemas.openxmlformats.org/markup-compatibility/2006">
              <mc:Choice xmlns:v="urn:schemas-microsoft-com:vml" Requires="v">
                <p:oleObj spid="_x0000_s63560" name="Bitmap Image" r:id="rId20" imgW="1781424" imgH="4315427" progId="PBrush">
                  <p:embed/>
                </p:oleObj>
              </mc:Choice>
              <mc:Fallback>
                <p:oleObj name="Bitmap Image" r:id="rId20" imgW="1781424" imgH="4315427" progId="PBrush">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26325" y="3352800"/>
                        <a:ext cx="1447800" cy="350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Diagrama 15"/>
          <p:cNvGraphicFramePr/>
          <p:nvPr/>
        </p:nvGraphicFramePr>
        <p:xfrm>
          <a:off x="4800600" y="4495800"/>
          <a:ext cx="2083367" cy="159469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7" name="Diagrama 26"/>
          <p:cNvGraphicFramePr/>
          <p:nvPr/>
        </p:nvGraphicFramePr>
        <p:xfrm>
          <a:off x="4823697" y="0"/>
          <a:ext cx="2110503" cy="1048407"/>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8" name="Diagrama 27"/>
          <p:cNvGraphicFramePr/>
          <p:nvPr/>
        </p:nvGraphicFramePr>
        <p:xfrm>
          <a:off x="118312" y="1905000"/>
          <a:ext cx="3094207" cy="2113197"/>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pSp>
        <p:nvGrpSpPr>
          <p:cNvPr id="29" name="Diagram group"/>
          <p:cNvGrpSpPr/>
          <p:nvPr/>
        </p:nvGrpSpPr>
        <p:grpSpPr>
          <a:xfrm>
            <a:off x="8266470" y="2209800"/>
            <a:ext cx="725130" cy="381000"/>
            <a:chOff x="-172065" y="41969"/>
            <a:chExt cx="725130" cy="282675"/>
          </a:xfrm>
          <a:scene3d>
            <a:camera prst="perspectiveLeft" zoom="91000"/>
            <a:lightRig rig="threePt" dir="t">
              <a:rot lat="0" lon="0" rev="20640000"/>
            </a:lightRig>
          </a:scene3d>
        </p:grpSpPr>
        <p:grpSp>
          <p:nvGrpSpPr>
            <p:cNvPr id="30" name="Grupo 29"/>
            <p:cNvGrpSpPr/>
            <p:nvPr/>
          </p:nvGrpSpPr>
          <p:grpSpPr>
            <a:xfrm>
              <a:off x="-172065" y="41969"/>
              <a:ext cx="725130" cy="282675"/>
              <a:chOff x="-172065" y="41969"/>
              <a:chExt cx="725130" cy="282675"/>
            </a:xfrm>
          </p:grpSpPr>
          <p:sp>
            <p:nvSpPr>
              <p:cNvPr id="31" name="Elipse 30"/>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32"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graphicFrame>
        <p:nvGraphicFramePr>
          <p:cNvPr id="36" name="Diagrama 35"/>
          <p:cNvGraphicFramePr/>
          <p:nvPr>
            <p:extLst>
              <p:ext uri="{D42A27DB-BD31-4B8C-83A1-F6EECF244321}">
                <p14:modId xmlns:p14="http://schemas.microsoft.com/office/powerpoint/2010/main" val="2656688464"/>
              </p:ext>
            </p:extLst>
          </p:nvPr>
        </p:nvGraphicFramePr>
        <p:xfrm>
          <a:off x="1219200" y="6395040"/>
          <a:ext cx="2743200" cy="430827"/>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37" name="Diagrama 36"/>
          <p:cNvGraphicFramePr/>
          <p:nvPr>
            <p:extLst>
              <p:ext uri="{D42A27DB-BD31-4B8C-83A1-F6EECF244321}">
                <p14:modId xmlns:p14="http://schemas.microsoft.com/office/powerpoint/2010/main" val="200492037"/>
              </p:ext>
            </p:extLst>
          </p:nvPr>
        </p:nvGraphicFramePr>
        <p:xfrm>
          <a:off x="5257800" y="5879068"/>
          <a:ext cx="2286000" cy="369332"/>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38" name="Diagrama 37"/>
          <p:cNvGraphicFramePr/>
          <p:nvPr>
            <p:extLst>
              <p:ext uri="{D42A27DB-BD31-4B8C-83A1-F6EECF244321}">
                <p14:modId xmlns:p14="http://schemas.microsoft.com/office/powerpoint/2010/main" val="2230650743"/>
              </p:ext>
            </p:extLst>
          </p:nvPr>
        </p:nvGraphicFramePr>
        <p:xfrm>
          <a:off x="5105400" y="3352800"/>
          <a:ext cx="1676400" cy="369332"/>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sp>
        <p:nvSpPr>
          <p:cNvPr id="20" name="CaixaDeTexto 2"/>
          <p:cNvSpPr txBox="1">
            <a:spLocks noChangeArrowheads="1"/>
          </p:cNvSpPr>
          <p:nvPr/>
        </p:nvSpPr>
        <p:spPr bwMode="auto">
          <a:xfrm>
            <a:off x="76200" y="-76200"/>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dirty="0"/>
              <a:t>PRINCIPAIS CONCEITOS</a:t>
            </a:r>
          </a:p>
        </p:txBody>
      </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21</a:t>
            </a:fld>
            <a:endParaRPr lang="en-US"/>
          </a:p>
        </p:txBody>
      </p:sp>
    </p:spTree>
    <p:extLst>
      <p:ext uri="{BB962C8B-B14F-4D97-AF65-F5344CB8AC3E}">
        <p14:creationId xmlns:p14="http://schemas.microsoft.com/office/powerpoint/2010/main" val="388925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4" name="Text Box 6"/>
          <p:cNvSpPr txBox="1">
            <a:spLocks noChangeArrowheads="1"/>
          </p:cNvSpPr>
          <p:nvPr/>
        </p:nvSpPr>
        <p:spPr bwMode="auto">
          <a:xfrm>
            <a:off x="914400" y="4098925"/>
            <a:ext cx="7924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itchFamily="34" charset="0"/>
              <a:buChar char="•"/>
            </a:pPr>
            <a:r>
              <a:rPr lang="en-US" sz="2000" dirty="0">
                <a:latin typeface="Calibri" pitchFamily="34" charset="0"/>
                <a:cs typeface="Calibri" pitchFamily="34" charset="0"/>
              </a:rPr>
              <a:t>Toda </a:t>
            </a:r>
            <a:r>
              <a:rPr lang="en-US" sz="2000" dirty="0" err="1">
                <a:latin typeface="Calibri" pitchFamily="34" charset="0"/>
                <a:cs typeface="Calibri" pitchFamily="34" charset="0"/>
              </a:rPr>
              <a:t>estrutura</a:t>
            </a:r>
            <a:r>
              <a:rPr lang="en-US" sz="2000" dirty="0">
                <a:latin typeface="Calibri" pitchFamily="34" charset="0"/>
                <a:cs typeface="Calibri" pitchFamily="34" charset="0"/>
              </a:rPr>
              <a:t> </a:t>
            </a:r>
            <a:r>
              <a:rPr lang="en-US" sz="2000" dirty="0" err="1">
                <a:latin typeface="Calibri" pitchFamily="34" charset="0"/>
                <a:cs typeface="Calibri" pitchFamily="34" charset="0"/>
              </a:rPr>
              <a:t>física</a:t>
            </a:r>
            <a:r>
              <a:rPr lang="en-US" sz="2000" dirty="0">
                <a:latin typeface="Calibri" pitchFamily="34" charset="0"/>
                <a:cs typeface="Calibri" pitchFamily="34" charset="0"/>
              </a:rPr>
              <a:t> de </a:t>
            </a:r>
            <a:r>
              <a:rPr lang="en-US" sz="2000" dirty="0" err="1">
                <a:latin typeface="Calibri" pitchFamily="34" charset="0"/>
                <a:cs typeface="Calibri" pitchFamily="34" charset="0"/>
              </a:rPr>
              <a:t>uma</a:t>
            </a:r>
            <a:r>
              <a:rPr lang="en-US" sz="2000" dirty="0">
                <a:latin typeface="Calibri" pitchFamily="34" charset="0"/>
                <a:cs typeface="Calibri" pitchFamily="34" charset="0"/>
              </a:rPr>
              <a:t> </a:t>
            </a:r>
            <a:r>
              <a:rPr lang="en-US" sz="2000" dirty="0" err="1">
                <a:latin typeface="Calibri" pitchFamily="34" charset="0"/>
                <a:cs typeface="Calibri" pitchFamily="34" charset="0"/>
              </a:rPr>
              <a:t>fazenda</a:t>
            </a:r>
            <a:r>
              <a:rPr lang="en-US" sz="2000" dirty="0">
                <a:latin typeface="Calibri" pitchFamily="34" charset="0"/>
                <a:cs typeface="Calibri" pitchFamily="34" charset="0"/>
              </a:rPr>
              <a:t> – </a:t>
            </a:r>
            <a:r>
              <a:rPr lang="en-US" sz="2000" dirty="0" err="1">
                <a:latin typeface="Calibri" pitchFamily="34" charset="0"/>
                <a:cs typeface="Calibri" pitchFamily="34" charset="0"/>
              </a:rPr>
              <a:t>benfeitorias</a:t>
            </a:r>
            <a:r>
              <a:rPr lang="en-US" sz="2000" dirty="0">
                <a:latin typeface="Calibri" pitchFamily="34" charset="0"/>
                <a:cs typeface="Calibri" pitchFamily="34" charset="0"/>
              </a:rPr>
              <a:t>, </a:t>
            </a:r>
            <a:r>
              <a:rPr lang="en-US" sz="2000" dirty="0" err="1">
                <a:latin typeface="Calibri" pitchFamily="34" charset="0"/>
                <a:cs typeface="Calibri" pitchFamily="34" charset="0"/>
              </a:rPr>
              <a:t>instalações</a:t>
            </a:r>
            <a:r>
              <a:rPr lang="en-US" sz="2000" dirty="0">
                <a:latin typeface="Calibri" pitchFamily="34" charset="0"/>
                <a:cs typeface="Calibri" pitchFamily="34" charset="0"/>
              </a:rPr>
              <a:t>, </a:t>
            </a:r>
            <a:r>
              <a:rPr lang="en-US" sz="2000" dirty="0" err="1">
                <a:latin typeface="Calibri" pitchFamily="34" charset="0"/>
                <a:cs typeface="Calibri" pitchFamily="34" charset="0"/>
              </a:rPr>
              <a:t>maquinário</a:t>
            </a:r>
            <a:r>
              <a:rPr lang="en-US" sz="2000" dirty="0">
                <a:latin typeface="Calibri" pitchFamily="34" charset="0"/>
                <a:cs typeface="Calibri" pitchFamily="34" charset="0"/>
              </a:rPr>
              <a:t>, </a:t>
            </a:r>
            <a:r>
              <a:rPr lang="en-US" sz="2000" dirty="0" err="1">
                <a:latin typeface="Calibri" pitchFamily="34" charset="0"/>
                <a:cs typeface="Calibri" pitchFamily="34" charset="0"/>
              </a:rPr>
              <a:t>implementos</a:t>
            </a:r>
            <a:r>
              <a:rPr lang="en-US" sz="2000" dirty="0">
                <a:latin typeface="Calibri" pitchFamily="34" charset="0"/>
                <a:cs typeface="Calibri" pitchFamily="34" charset="0"/>
              </a:rPr>
              <a:t>, </a:t>
            </a:r>
            <a:r>
              <a:rPr lang="en-US" sz="2000" dirty="0" err="1">
                <a:latin typeface="Calibri" pitchFamily="34" charset="0"/>
                <a:cs typeface="Calibri" pitchFamily="34" charset="0"/>
              </a:rPr>
              <a:t>equipamentos</a:t>
            </a:r>
            <a:r>
              <a:rPr lang="en-US" sz="2000" dirty="0">
                <a:latin typeface="Calibri" pitchFamily="34" charset="0"/>
                <a:cs typeface="Calibri" pitchFamily="34" charset="0"/>
              </a:rPr>
              <a:t> e a </a:t>
            </a:r>
            <a:r>
              <a:rPr lang="en-US" sz="2000" dirty="0" err="1">
                <a:latin typeface="Calibri" pitchFamily="34" charset="0"/>
                <a:cs typeface="Calibri" pitchFamily="34" charset="0"/>
              </a:rPr>
              <a:t>própria</a:t>
            </a:r>
            <a:r>
              <a:rPr lang="en-US" sz="2000" dirty="0">
                <a:latin typeface="Calibri" pitchFamily="34" charset="0"/>
                <a:cs typeface="Calibri" pitchFamily="34" charset="0"/>
              </a:rPr>
              <a:t> </a:t>
            </a:r>
            <a:r>
              <a:rPr lang="en-US" sz="2000" dirty="0" err="1">
                <a:latin typeface="Calibri" pitchFamily="34" charset="0"/>
                <a:cs typeface="Calibri" pitchFamily="34" charset="0"/>
              </a:rPr>
              <a:t>cultura</a:t>
            </a:r>
            <a:r>
              <a:rPr lang="en-US" sz="2000" dirty="0">
                <a:latin typeface="Calibri" pitchFamily="34" charset="0"/>
                <a:cs typeface="Calibri" pitchFamily="34" charset="0"/>
              </a:rPr>
              <a:t> (no </a:t>
            </a:r>
            <a:r>
              <a:rPr lang="en-US" sz="2000" dirty="0" err="1">
                <a:latin typeface="Calibri" pitchFamily="34" charset="0"/>
                <a:cs typeface="Calibri" pitchFamily="34" charset="0"/>
              </a:rPr>
              <a:t>caso</a:t>
            </a:r>
            <a:r>
              <a:rPr lang="en-US" sz="2000" dirty="0">
                <a:latin typeface="Calibri" pitchFamily="34" charset="0"/>
                <a:cs typeface="Calibri" pitchFamily="34" charset="0"/>
              </a:rPr>
              <a:t> das </a:t>
            </a:r>
            <a:r>
              <a:rPr lang="en-US" sz="2000" dirty="0" err="1">
                <a:latin typeface="Calibri" pitchFamily="34" charset="0"/>
                <a:cs typeface="Calibri" pitchFamily="34" charset="0"/>
              </a:rPr>
              <a:t>perenes</a:t>
            </a:r>
            <a:r>
              <a:rPr lang="en-US" sz="2000" dirty="0">
                <a:latin typeface="Calibri" pitchFamily="34" charset="0"/>
                <a:cs typeface="Calibri" pitchFamily="34" charset="0"/>
              </a:rPr>
              <a:t>) – </a:t>
            </a:r>
            <a:r>
              <a:rPr lang="en-US" sz="2000" dirty="0" err="1">
                <a:latin typeface="Calibri" pitchFamily="34" charset="0"/>
                <a:cs typeface="Calibri" pitchFamily="34" charset="0"/>
              </a:rPr>
              <a:t>perde</a:t>
            </a:r>
            <a:r>
              <a:rPr lang="en-US" sz="2000" dirty="0">
                <a:latin typeface="Calibri" pitchFamily="34" charset="0"/>
                <a:cs typeface="Calibri" pitchFamily="34" charset="0"/>
              </a:rPr>
              <a:t> </a:t>
            </a:r>
            <a:r>
              <a:rPr lang="en-US" sz="2000" dirty="0" err="1">
                <a:latin typeface="Calibri" pitchFamily="34" charset="0"/>
                <a:cs typeface="Calibri" pitchFamily="34" charset="0"/>
              </a:rPr>
              <a:t>seu</a:t>
            </a:r>
            <a:r>
              <a:rPr lang="en-US" sz="2000" dirty="0">
                <a:latin typeface="Calibri" pitchFamily="34" charset="0"/>
                <a:cs typeface="Calibri" pitchFamily="34" charset="0"/>
              </a:rPr>
              <a:t> valor de </a:t>
            </a:r>
            <a:r>
              <a:rPr lang="en-US" sz="2000" dirty="0" err="1">
                <a:latin typeface="Calibri" pitchFamily="34" charset="0"/>
                <a:cs typeface="Calibri" pitchFamily="34" charset="0"/>
              </a:rPr>
              <a:t>aquisição</a:t>
            </a:r>
            <a:r>
              <a:rPr lang="en-US" sz="2000" dirty="0">
                <a:latin typeface="Calibri" pitchFamily="34" charset="0"/>
                <a:cs typeface="Calibri" pitchFamily="34" charset="0"/>
              </a:rPr>
              <a:t>/</a:t>
            </a:r>
            <a:r>
              <a:rPr lang="en-US" sz="2000" dirty="0" err="1">
                <a:latin typeface="Calibri" pitchFamily="34" charset="0"/>
                <a:cs typeface="Calibri" pitchFamily="34" charset="0"/>
              </a:rPr>
              <a:t>formação</a:t>
            </a:r>
            <a:r>
              <a:rPr lang="en-US" sz="2000" dirty="0">
                <a:latin typeface="Calibri" pitchFamily="34" charset="0"/>
                <a:cs typeface="Calibri" pitchFamily="34" charset="0"/>
              </a:rPr>
              <a:t> </a:t>
            </a:r>
            <a:r>
              <a:rPr lang="en-US" sz="2000" dirty="0" err="1">
                <a:latin typeface="Calibri" pitchFamily="34" charset="0"/>
                <a:cs typeface="Calibri" pitchFamily="34" charset="0"/>
              </a:rPr>
              <a:t>ao</a:t>
            </a:r>
            <a:r>
              <a:rPr lang="en-US" sz="2000" dirty="0">
                <a:latin typeface="Calibri" pitchFamily="34" charset="0"/>
                <a:cs typeface="Calibri" pitchFamily="34" charset="0"/>
              </a:rPr>
              <a:t> </a:t>
            </a:r>
            <a:r>
              <a:rPr lang="en-US" sz="2000" dirty="0" err="1">
                <a:latin typeface="Calibri" pitchFamily="34" charset="0"/>
                <a:cs typeface="Calibri" pitchFamily="34" charset="0"/>
              </a:rPr>
              <a:t>longo</a:t>
            </a:r>
            <a:r>
              <a:rPr lang="en-US" sz="2000" dirty="0">
                <a:latin typeface="Calibri" pitchFamily="34" charset="0"/>
                <a:cs typeface="Calibri" pitchFamily="34" charset="0"/>
              </a:rPr>
              <a:t> dos </a:t>
            </a:r>
            <a:r>
              <a:rPr lang="en-US" sz="2000" dirty="0" err="1">
                <a:latin typeface="Calibri" pitchFamily="34" charset="0"/>
                <a:cs typeface="Calibri" pitchFamily="34" charset="0"/>
              </a:rPr>
              <a:t>anos</a:t>
            </a:r>
            <a:r>
              <a:rPr lang="en-US" sz="2000" dirty="0">
                <a:latin typeface="Calibri" pitchFamily="34" charset="0"/>
                <a:cs typeface="Calibri" pitchFamily="34" charset="0"/>
              </a:rPr>
              <a:t>. </a:t>
            </a:r>
            <a:r>
              <a:rPr lang="en-US" sz="2000" dirty="0" err="1">
                <a:latin typeface="Calibri" pitchFamily="34" charset="0"/>
                <a:cs typeface="Calibri" pitchFamily="34" charset="0"/>
              </a:rPr>
              <a:t>Até</a:t>
            </a:r>
            <a:r>
              <a:rPr lang="en-US" sz="2000" dirty="0">
                <a:latin typeface="Calibri" pitchFamily="34" charset="0"/>
                <a:cs typeface="Calibri" pitchFamily="34" charset="0"/>
              </a:rPr>
              <a:t> o </a:t>
            </a:r>
            <a:r>
              <a:rPr lang="en-US" sz="2000" dirty="0" err="1">
                <a:latin typeface="Calibri" pitchFamily="34" charset="0"/>
                <a:cs typeface="Calibri" pitchFamily="34" charset="0"/>
              </a:rPr>
              <a:t>término</a:t>
            </a:r>
            <a:r>
              <a:rPr lang="en-US" sz="2000" dirty="0">
                <a:latin typeface="Calibri" pitchFamily="34" charset="0"/>
                <a:cs typeface="Calibri" pitchFamily="34" charset="0"/>
              </a:rPr>
              <a:t> da </a:t>
            </a:r>
            <a:r>
              <a:rPr lang="en-US" sz="2000" dirty="0" err="1">
                <a:latin typeface="Calibri" pitchFamily="34" charset="0"/>
                <a:cs typeface="Calibri" pitchFamily="34" charset="0"/>
              </a:rPr>
              <a:t>vida</a:t>
            </a:r>
            <a:r>
              <a:rPr lang="en-US" sz="2000" dirty="0">
                <a:latin typeface="Calibri" pitchFamily="34" charset="0"/>
                <a:cs typeface="Calibri" pitchFamily="34" charset="0"/>
              </a:rPr>
              <a:t> </a:t>
            </a:r>
            <a:r>
              <a:rPr lang="en-US" sz="2000" dirty="0" err="1">
                <a:latin typeface="Calibri" pitchFamily="34" charset="0"/>
                <a:cs typeface="Calibri" pitchFamily="34" charset="0"/>
              </a:rPr>
              <a:t>útil</a:t>
            </a:r>
            <a:r>
              <a:rPr lang="en-US" sz="2000" dirty="0">
                <a:latin typeface="Calibri" pitchFamily="34" charset="0"/>
                <a:cs typeface="Calibri" pitchFamily="34" charset="0"/>
              </a:rPr>
              <a:t> </a:t>
            </a:r>
            <a:r>
              <a:rPr lang="en-US" sz="2000" dirty="0" err="1">
                <a:latin typeface="Calibri" pitchFamily="34" charset="0"/>
                <a:cs typeface="Calibri" pitchFamily="34" charset="0"/>
              </a:rPr>
              <a:t>deste</a:t>
            </a:r>
            <a:r>
              <a:rPr lang="en-US" sz="2000" dirty="0">
                <a:latin typeface="Calibri" pitchFamily="34" charset="0"/>
                <a:cs typeface="Calibri" pitchFamily="34" charset="0"/>
              </a:rPr>
              <a:t> </a:t>
            </a:r>
            <a:r>
              <a:rPr lang="en-US" sz="2000" dirty="0" err="1">
                <a:latin typeface="Calibri" pitchFamily="34" charset="0"/>
                <a:cs typeface="Calibri" pitchFamily="34" charset="0"/>
              </a:rPr>
              <a:t>bem</a:t>
            </a:r>
            <a:r>
              <a:rPr lang="en-US" sz="2000" dirty="0">
                <a:latin typeface="Calibri" pitchFamily="34" charset="0"/>
                <a:cs typeface="Calibri" pitchFamily="34" charset="0"/>
              </a:rPr>
              <a:t>, </a:t>
            </a:r>
            <a:r>
              <a:rPr lang="en-US" sz="2000" dirty="0" err="1">
                <a:latin typeface="Calibri" pitchFamily="34" charset="0"/>
                <a:cs typeface="Calibri" pitchFamily="34" charset="0"/>
              </a:rPr>
              <a:t>haverá</a:t>
            </a:r>
            <a:r>
              <a:rPr lang="en-US" sz="2000" dirty="0">
                <a:latin typeface="Calibri" pitchFamily="34" charset="0"/>
                <a:cs typeface="Calibri" pitchFamily="34" charset="0"/>
              </a:rPr>
              <a:t> a </a:t>
            </a:r>
            <a:r>
              <a:rPr lang="en-US" sz="2000" dirty="0" err="1">
                <a:latin typeface="Calibri" pitchFamily="34" charset="0"/>
                <a:cs typeface="Calibri" pitchFamily="34" charset="0"/>
              </a:rPr>
              <a:t>necessidade</a:t>
            </a:r>
            <a:r>
              <a:rPr lang="en-US" sz="2000" dirty="0">
                <a:latin typeface="Calibri" pitchFamily="34" charset="0"/>
                <a:cs typeface="Calibri" pitchFamily="34" charset="0"/>
              </a:rPr>
              <a:t> de </a:t>
            </a:r>
            <a:r>
              <a:rPr lang="en-US" sz="2000" dirty="0" err="1">
                <a:latin typeface="Calibri" pitchFamily="34" charset="0"/>
                <a:cs typeface="Calibri" pitchFamily="34" charset="0"/>
              </a:rPr>
              <a:t>recuperação</a:t>
            </a:r>
            <a:r>
              <a:rPr lang="en-US" sz="2000" dirty="0">
                <a:latin typeface="Calibri" pitchFamily="34" charset="0"/>
                <a:cs typeface="Calibri" pitchFamily="34" charset="0"/>
              </a:rPr>
              <a:t> do capital </a:t>
            </a:r>
            <a:r>
              <a:rPr lang="en-US" sz="2000" dirty="0" err="1">
                <a:latin typeface="Calibri" pitchFamily="34" charset="0"/>
                <a:cs typeface="Calibri" pitchFamily="34" charset="0"/>
              </a:rPr>
              <a:t>investido</a:t>
            </a:r>
            <a:r>
              <a:rPr lang="en-US" sz="2000" dirty="0">
                <a:latin typeface="Calibri" pitchFamily="34" charset="0"/>
                <a:cs typeface="Calibri" pitchFamily="34" charset="0"/>
              </a:rPr>
              <a:t>. </a:t>
            </a:r>
          </a:p>
          <a:p>
            <a:pPr marL="342900" indent="-342900" eaLnBrk="1" hangingPunct="1">
              <a:buFont typeface="Arial" pitchFamily="34" charset="0"/>
              <a:buChar char="•"/>
            </a:pPr>
            <a:r>
              <a:rPr lang="en-US" sz="2000" dirty="0">
                <a:latin typeface="Calibri" pitchFamily="34" charset="0"/>
                <a:cs typeface="Calibri" pitchFamily="34" charset="0"/>
              </a:rPr>
              <a:t>O </a:t>
            </a:r>
            <a:r>
              <a:rPr lang="en-US" sz="2000" dirty="0" err="1">
                <a:latin typeface="Calibri" pitchFamily="34" charset="0"/>
                <a:cs typeface="Calibri" pitchFamily="34" charset="0"/>
              </a:rPr>
              <a:t>objetivo</a:t>
            </a:r>
            <a:r>
              <a:rPr lang="en-US" sz="2000" dirty="0">
                <a:latin typeface="Calibri" pitchFamily="34" charset="0"/>
                <a:cs typeface="Calibri" pitchFamily="34" charset="0"/>
              </a:rPr>
              <a:t> é </a:t>
            </a:r>
            <a:r>
              <a:rPr lang="en-US" sz="2000" dirty="0" err="1">
                <a:latin typeface="Calibri" pitchFamily="34" charset="0"/>
                <a:cs typeface="Calibri" pitchFamily="34" charset="0"/>
              </a:rPr>
              <a:t>incluir</a:t>
            </a:r>
            <a:r>
              <a:rPr lang="en-US" sz="2000" dirty="0">
                <a:latin typeface="Calibri" pitchFamily="34" charset="0"/>
                <a:cs typeface="Calibri" pitchFamily="34" charset="0"/>
              </a:rPr>
              <a:t> um </a:t>
            </a:r>
            <a:r>
              <a:rPr lang="en-US" sz="2000" dirty="0" err="1">
                <a:latin typeface="Calibri" pitchFamily="34" charset="0"/>
                <a:cs typeface="Calibri" pitchFamily="34" charset="0"/>
              </a:rPr>
              <a:t>custo</a:t>
            </a:r>
            <a:r>
              <a:rPr lang="en-US" sz="2000" dirty="0">
                <a:latin typeface="Calibri" pitchFamily="34" charset="0"/>
                <a:cs typeface="Calibri" pitchFamily="34" charset="0"/>
              </a:rPr>
              <a:t> </a:t>
            </a:r>
            <a:r>
              <a:rPr lang="en-US" sz="2000" dirty="0" err="1">
                <a:latin typeface="Calibri" pitchFamily="34" charset="0"/>
                <a:cs typeface="Calibri" pitchFamily="34" charset="0"/>
              </a:rPr>
              <a:t>anual</a:t>
            </a:r>
            <a:r>
              <a:rPr lang="en-US" sz="2000" dirty="0">
                <a:latin typeface="Calibri" pitchFamily="34" charset="0"/>
                <a:cs typeface="Calibri" pitchFamily="34" charset="0"/>
              </a:rPr>
              <a:t> de </a:t>
            </a:r>
            <a:r>
              <a:rPr lang="en-US" sz="2000" dirty="0" err="1">
                <a:latin typeface="Calibri" pitchFamily="34" charset="0"/>
                <a:cs typeface="Calibri" pitchFamily="34" charset="0"/>
              </a:rPr>
              <a:t>recuperação</a:t>
            </a:r>
            <a:r>
              <a:rPr lang="en-US" sz="2000" dirty="0">
                <a:latin typeface="Calibri" pitchFamily="34" charset="0"/>
                <a:cs typeface="Calibri" pitchFamily="34" charset="0"/>
              </a:rPr>
              <a:t> do </a:t>
            </a:r>
            <a:r>
              <a:rPr lang="en-US" sz="2000" dirty="0" err="1">
                <a:latin typeface="Calibri" pitchFamily="34" charset="0"/>
                <a:cs typeface="Calibri" pitchFamily="34" charset="0"/>
              </a:rPr>
              <a:t>patrimônio</a:t>
            </a:r>
            <a:r>
              <a:rPr lang="en-US" sz="2000" dirty="0">
                <a:latin typeface="Calibri" pitchFamily="34" charset="0"/>
                <a:cs typeface="Calibri" pitchFamily="34" charset="0"/>
              </a:rPr>
              <a:t> no </a:t>
            </a:r>
            <a:r>
              <a:rPr lang="en-US" sz="2000" dirty="0" err="1">
                <a:latin typeface="Calibri" pitchFamily="34" charset="0"/>
                <a:cs typeface="Calibri" pitchFamily="34" charset="0"/>
              </a:rPr>
              <a:t>cálculo</a:t>
            </a:r>
            <a:r>
              <a:rPr lang="en-US" sz="2000" dirty="0">
                <a:latin typeface="Calibri" pitchFamily="34" charset="0"/>
                <a:cs typeface="Calibri" pitchFamily="34" charset="0"/>
              </a:rPr>
              <a:t> do Custo Total. </a:t>
            </a:r>
          </a:p>
        </p:txBody>
      </p:sp>
      <p:sp>
        <p:nvSpPr>
          <p:cNvPr id="23555" name="Rectangle 7"/>
          <p:cNvSpPr>
            <a:spLocks noChangeArrowheads="1"/>
          </p:cNvSpPr>
          <p:nvPr/>
        </p:nvSpPr>
        <p:spPr bwMode="auto">
          <a:xfrm>
            <a:off x="0" y="-11113"/>
            <a:ext cx="9144000" cy="26670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dirty="0"/>
          </a:p>
        </p:txBody>
      </p:sp>
      <p:pic>
        <p:nvPicPr>
          <p:cNvPr id="11" name="Picture 2"/>
          <p:cNvPicPr>
            <a:picLocks noChangeAspect="1" noChangeArrowheads="1"/>
          </p:cNvPicPr>
          <p:nvPr/>
        </p:nvPicPr>
        <p:blipFill>
          <a:blip r:embed="rId2" cstate="print"/>
          <a:srcRect/>
          <a:stretch>
            <a:fillRect/>
          </a:stretch>
        </p:blipFill>
        <p:spPr bwMode="auto">
          <a:xfrm>
            <a:off x="4876800" y="762000"/>
            <a:ext cx="4241800" cy="228600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graphicFrame>
        <p:nvGraphicFramePr>
          <p:cNvPr id="12" name="Diagrama 11"/>
          <p:cNvGraphicFramePr/>
          <p:nvPr/>
        </p:nvGraphicFramePr>
        <p:xfrm>
          <a:off x="1600200" y="838200"/>
          <a:ext cx="2805639"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a 12"/>
          <p:cNvGraphicFramePr/>
          <p:nvPr/>
        </p:nvGraphicFramePr>
        <p:xfrm>
          <a:off x="148231" y="381000"/>
          <a:ext cx="2110503" cy="10484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Diagram group"/>
          <p:cNvGrpSpPr/>
          <p:nvPr/>
        </p:nvGrpSpPr>
        <p:grpSpPr>
          <a:xfrm>
            <a:off x="8190270" y="2209800"/>
            <a:ext cx="725130" cy="381000"/>
            <a:chOff x="-172065" y="41969"/>
            <a:chExt cx="725130" cy="282675"/>
          </a:xfrm>
          <a:scene3d>
            <a:camera prst="perspectiveLeft" zoom="91000"/>
            <a:lightRig rig="threePt" dir="t">
              <a:rot lat="0" lon="0" rev="20640000"/>
            </a:lightRig>
          </a:scene3d>
        </p:grpSpPr>
        <p:grpSp>
          <p:nvGrpSpPr>
            <p:cNvPr id="15" name="Grupo 14"/>
            <p:cNvGrpSpPr/>
            <p:nvPr/>
          </p:nvGrpSpPr>
          <p:grpSpPr>
            <a:xfrm>
              <a:off x="-172065" y="41969"/>
              <a:ext cx="725130" cy="282675"/>
              <a:chOff x="-172065" y="41969"/>
              <a:chExt cx="725130" cy="282675"/>
            </a:xfrm>
          </p:grpSpPr>
          <p:sp>
            <p:nvSpPr>
              <p:cNvPr id="16" name="Elipse 15"/>
              <p:cNvSpPr/>
              <p:nvPr/>
            </p:nvSpPr>
            <p:spPr>
              <a:xfrm>
                <a:off x="-172065" y="41969"/>
                <a:ext cx="725130" cy="282675"/>
              </a:xfrm>
              <a:prstGeom prst="ellipse">
                <a:avLst/>
              </a:prstGeom>
              <a:sp3d extrusionH="50600" prstMaterial="clear">
                <a:bevelT w="101600" h="80600" prst="relaxedInset"/>
                <a:bevelB w="80600" h="80600" prst="relaxedInset"/>
              </a:sp3d>
            </p:spPr>
            <p:style>
              <a:lnRef idx="0">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Elipse 4"/>
              <p:cNvSpPr/>
              <p:nvPr/>
            </p:nvSpPr>
            <p:spPr>
              <a:xfrm>
                <a:off x="-65872" y="83366"/>
                <a:ext cx="512744" cy="199881"/>
              </a:xfrm>
              <a:prstGeom prst="rect">
                <a:avLst/>
              </a:prstGeom>
              <a:sp3d/>
            </p:spPr>
            <p:style>
              <a:lnRef idx="0">
                <a:scrgbClr r="0" g="0" b="0"/>
              </a:lnRef>
              <a:fillRef idx="0">
                <a:scrgbClr r="0" g="0" b="0"/>
              </a:fillRef>
              <a:effectRef idx="0">
                <a:scrgbClr r="0" g="0" b="0"/>
              </a:effectRef>
              <a:fontRef idx="minor">
                <a:schemeClr val="tx1"/>
              </a:fontRef>
            </p:style>
            <p:txBody>
              <a:bodyPr lIns="106680" tIns="106680" rIns="106680" bIns="106680" spcCol="1270" anchor="ctr"/>
              <a:lstStyle/>
              <a:p>
                <a:pPr algn="ctr" defTabSz="1244600">
                  <a:lnSpc>
                    <a:spcPct val="90000"/>
                  </a:lnSpc>
                  <a:spcAft>
                    <a:spcPct val="35000"/>
                  </a:spcAft>
                  <a:defRPr/>
                </a:pPr>
                <a:endParaRPr lang="pt-BR" sz="2800" dirty="0"/>
              </a:p>
            </p:txBody>
          </p:sp>
        </p:grpSp>
      </p:grpSp>
      <p:graphicFrame>
        <p:nvGraphicFramePr>
          <p:cNvPr id="18" name="Diagrama 17"/>
          <p:cNvGraphicFramePr/>
          <p:nvPr>
            <p:extLst>
              <p:ext uri="{D42A27DB-BD31-4B8C-83A1-F6EECF244321}">
                <p14:modId xmlns:p14="http://schemas.microsoft.com/office/powerpoint/2010/main" val="2814336425"/>
              </p:ext>
            </p:extLst>
          </p:nvPr>
        </p:nvGraphicFramePr>
        <p:xfrm>
          <a:off x="1143000" y="3526699"/>
          <a:ext cx="1981200" cy="3693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CaixaDeTexto 2"/>
          <p:cNvSpPr txBox="1">
            <a:spLocks noChangeArrowheads="1"/>
          </p:cNvSpPr>
          <p:nvPr/>
        </p:nvSpPr>
        <p:spPr bwMode="auto">
          <a:xfrm>
            <a:off x="76200" y="-76200"/>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dirty="0"/>
              <a:t>PRINCIPAIS CONCEITOS</a:t>
            </a:r>
          </a:p>
        </p:txBody>
      </p:sp>
      <p:sp>
        <p:nvSpPr>
          <p:cNvPr id="2" name="Espaço Reservado para Número de Slide 1"/>
          <p:cNvSpPr>
            <a:spLocks noGrp="1"/>
          </p:cNvSpPr>
          <p:nvPr>
            <p:ph type="sldNum" sz="quarter" idx="12"/>
          </p:nvPr>
        </p:nvSpPr>
        <p:spPr/>
        <p:txBody>
          <a:bodyPr/>
          <a:lstStyle/>
          <a:p>
            <a:pPr>
              <a:defRPr/>
            </a:pPr>
            <a:fld id="{FDD35B49-A5C0-491C-B3B0-7D537FA6F4B9}" type="slidenum">
              <a:rPr lang="en-US" smtClean="0"/>
              <a:pPr>
                <a:defRPr/>
              </a:pPr>
              <a:t>22</a:t>
            </a:fld>
            <a:endParaRPr lang="en-US"/>
          </a:p>
        </p:txBody>
      </p:sp>
    </p:spTree>
    <p:extLst>
      <p:ext uri="{BB962C8B-B14F-4D97-AF65-F5344CB8AC3E}">
        <p14:creationId xmlns:p14="http://schemas.microsoft.com/office/powerpoint/2010/main" val="2297364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box(in)">
                                      <p:cBhvr>
                                        <p:cTn id="7" dur="500"/>
                                        <p:tgtEl>
                                          <p:spTgt spid="2170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709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70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nvGraphicFramePr>
        <p:xfrm>
          <a:off x="234659" y="609600"/>
          <a:ext cx="2590800" cy="104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579" name="Objeto 1"/>
          <p:cNvGraphicFramePr>
            <a:graphicFrameLocks noChangeAspect="1"/>
          </p:cNvGraphicFramePr>
          <p:nvPr/>
        </p:nvGraphicFramePr>
        <p:xfrm>
          <a:off x="6705600" y="1609725"/>
          <a:ext cx="2168525" cy="5248275"/>
        </p:xfrm>
        <a:graphic>
          <a:graphicData uri="http://schemas.openxmlformats.org/presentationml/2006/ole">
            <mc:AlternateContent xmlns:mc="http://schemas.openxmlformats.org/markup-compatibility/2006">
              <mc:Choice xmlns:v="urn:schemas-microsoft-com:vml" Requires="v">
                <p:oleObj spid="_x0000_s64584" name="Bitmap Image" r:id="rId8" imgW="1781424" imgH="4315427" progId="PBrush">
                  <p:embed/>
                </p:oleObj>
              </mc:Choice>
              <mc:Fallback>
                <p:oleObj name="Bitmap Image" r:id="rId8" imgW="1781424" imgH="4315427"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1609725"/>
                        <a:ext cx="2168525" cy="524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Diagrama 5"/>
          <p:cNvGraphicFramePr/>
          <p:nvPr/>
        </p:nvGraphicFramePr>
        <p:xfrm>
          <a:off x="6553200" y="457200"/>
          <a:ext cx="2083367" cy="15946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7" name="Diagrama 6"/>
          <p:cNvGraphicFramePr/>
          <p:nvPr/>
        </p:nvGraphicFramePr>
        <p:xfrm>
          <a:off x="304800" y="1828800"/>
          <a:ext cx="2819400" cy="36933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4582"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4583" name="CaixaDeTexto 8"/>
          <p:cNvSpPr txBox="1">
            <a:spLocks noChangeArrowheads="1"/>
          </p:cNvSpPr>
          <p:nvPr/>
        </p:nvSpPr>
        <p:spPr bwMode="auto">
          <a:xfrm>
            <a:off x="76200" y="-65088"/>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t>PRINCIPAIS CONCEITOS</a:t>
            </a:r>
          </a:p>
        </p:txBody>
      </p:sp>
      <p:sp>
        <p:nvSpPr>
          <p:cNvPr id="10" name="Rectangle 2"/>
          <p:cNvSpPr txBox="1">
            <a:spLocks noChangeArrowheads="1"/>
          </p:cNvSpPr>
          <p:nvPr/>
        </p:nvSpPr>
        <p:spPr bwMode="auto">
          <a:xfrm>
            <a:off x="457200" y="2743200"/>
            <a:ext cx="60960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r>
              <a:rPr lang="en-US" sz="2400">
                <a:latin typeface="Calibri" pitchFamily="34" charset="0"/>
                <a:cs typeface="Calibri" pitchFamily="34" charset="0"/>
              </a:rPr>
              <a:t>Inclui custos necessários para o gerenciamento da atividade rural. Esses itens podem parecer, às vezes, pouco significativos em termos de valor, mas, quando somados, tornam-se importantes.</a:t>
            </a:r>
          </a:p>
          <a:p>
            <a:pPr eaLnBrk="1" hangingPunct="1">
              <a:spcBef>
                <a:spcPct val="20000"/>
              </a:spcBef>
              <a:buFontTx/>
              <a:buChar char="•"/>
            </a:pPr>
            <a:r>
              <a:rPr lang="en-US" sz="2400">
                <a:latin typeface="Calibri" pitchFamily="34" charset="0"/>
                <a:cs typeface="Calibri" pitchFamily="34" charset="0"/>
              </a:rPr>
              <a:t>Pessoal da contabilidade, viagens técnicas, assistência agronômica, energia elétrica e telefone são os principais itens.</a:t>
            </a:r>
          </a:p>
        </p:txBody>
      </p:sp>
      <p:sp>
        <p:nvSpPr>
          <p:cNvPr id="11" name="Text Box 6"/>
          <p:cNvSpPr txBox="1">
            <a:spLocks noChangeArrowheads="1"/>
          </p:cNvSpPr>
          <p:nvPr/>
        </p:nvSpPr>
        <p:spPr bwMode="auto">
          <a:xfrm>
            <a:off x="381000" y="2209800"/>
            <a:ext cx="2760663"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rPr>
              <a:t>(despesas gerais)</a:t>
            </a:r>
          </a:p>
        </p:txBody>
      </p:sp>
      <p:sp>
        <p:nvSpPr>
          <p:cNvPr id="2" name="Espaço Reservado para Número de Slide 1"/>
          <p:cNvSpPr>
            <a:spLocks noGrp="1"/>
          </p:cNvSpPr>
          <p:nvPr>
            <p:ph type="sldNum" sz="quarter" idx="12"/>
          </p:nvPr>
        </p:nvSpPr>
        <p:spPr/>
        <p:txBody>
          <a:bodyPr/>
          <a:lstStyle/>
          <a:p>
            <a:pPr>
              <a:defRPr/>
            </a:pPr>
            <a:fld id="{FDD35B49-A5C0-491C-B3B0-7D537FA6F4B9}" type="slidenum">
              <a:rPr lang="en-US" smtClean="0"/>
              <a:pPr>
                <a:defRPr/>
              </a:pPr>
              <a:t>23</a:t>
            </a:fld>
            <a:endParaRPr lang="en-US"/>
          </a:p>
        </p:txBody>
      </p:sp>
    </p:spTree>
    <p:extLst>
      <p:ext uri="{BB962C8B-B14F-4D97-AF65-F5344CB8AC3E}">
        <p14:creationId xmlns:p14="http://schemas.microsoft.com/office/powerpoint/2010/main" val="1675061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ox(i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3500" y="298450"/>
            <a:ext cx="3608388" cy="640715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25604"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5605" name="CaixaDeTexto 4"/>
          <p:cNvSpPr txBox="1">
            <a:spLocks noChangeArrowheads="1"/>
          </p:cNvSpPr>
          <p:nvPr/>
        </p:nvSpPr>
        <p:spPr bwMode="auto">
          <a:xfrm>
            <a:off x="76200" y="-65088"/>
            <a:ext cx="290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t>PRINCIPAIS CONCEITOS</a:t>
            </a:r>
          </a:p>
        </p:txBody>
      </p:sp>
      <p:graphicFrame>
        <p:nvGraphicFramePr>
          <p:cNvPr id="7" name="Diagrama 6"/>
          <p:cNvGraphicFramePr/>
          <p:nvPr/>
        </p:nvGraphicFramePr>
        <p:xfrm>
          <a:off x="2209800" y="76200"/>
          <a:ext cx="2590800" cy="104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p:cNvGraphicFramePr/>
          <p:nvPr/>
        </p:nvGraphicFramePr>
        <p:xfrm>
          <a:off x="258593" y="1524000"/>
          <a:ext cx="3094207" cy="21131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a 8"/>
          <p:cNvGraphicFramePr/>
          <p:nvPr/>
        </p:nvGraphicFramePr>
        <p:xfrm>
          <a:off x="5410200" y="457200"/>
          <a:ext cx="2895600" cy="4308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2" name="Picture 4"/>
          <p:cNvPicPr>
            <a:picLocks noChangeAspect="1" noChangeArrowheads="1"/>
          </p:cNvPicPr>
          <p:nvPr/>
        </p:nvPicPr>
        <p:blipFill>
          <a:blip r:embed="rId18" cstate="print"/>
          <a:srcRect/>
          <a:stretch>
            <a:fillRect/>
          </a:stretch>
        </p:blipFill>
        <p:spPr bwMode="auto">
          <a:xfrm>
            <a:off x="76200" y="4048125"/>
            <a:ext cx="2181225" cy="2809875"/>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graphicFrame>
        <p:nvGraphicFramePr>
          <p:cNvPr id="10" name="Diagrama 9"/>
          <p:cNvGraphicFramePr/>
          <p:nvPr/>
        </p:nvGraphicFramePr>
        <p:xfrm>
          <a:off x="838200" y="3502314"/>
          <a:ext cx="2590800" cy="104840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1" name="Diagrama 10"/>
          <p:cNvGraphicFramePr/>
          <p:nvPr>
            <p:extLst>
              <p:ext uri="{D42A27DB-BD31-4B8C-83A1-F6EECF244321}">
                <p14:modId xmlns:p14="http://schemas.microsoft.com/office/powerpoint/2010/main" val="13546080"/>
              </p:ext>
            </p:extLst>
          </p:nvPr>
        </p:nvGraphicFramePr>
        <p:xfrm>
          <a:off x="677078" y="4191000"/>
          <a:ext cx="3209122" cy="213360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14" name="Text Box 6"/>
          <p:cNvSpPr txBox="1">
            <a:spLocks noChangeArrowheads="1"/>
          </p:cNvSpPr>
          <p:nvPr/>
        </p:nvSpPr>
        <p:spPr bwMode="auto">
          <a:xfrm>
            <a:off x="4191000" y="1228725"/>
            <a:ext cx="4876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Arial Unicode MS" pitchFamily="34" charset="-128"/>
              </a:rPr>
              <a:t>É um </a:t>
            </a:r>
            <a:r>
              <a:rPr lang="en-US" sz="2000" dirty="0" err="1">
                <a:latin typeface="Arial Unicode MS" pitchFamily="34" charset="-128"/>
              </a:rPr>
              <a:t>termo</a:t>
            </a:r>
            <a:r>
              <a:rPr lang="en-US" sz="2000" dirty="0">
                <a:latin typeface="Arial Unicode MS" pitchFamily="34" charset="-128"/>
              </a:rPr>
              <a:t> </a:t>
            </a:r>
            <a:r>
              <a:rPr lang="en-US" sz="2000" dirty="0" err="1">
                <a:latin typeface="Arial Unicode MS" pitchFamily="34" charset="-128"/>
              </a:rPr>
              <a:t>usado</a:t>
            </a:r>
            <a:r>
              <a:rPr lang="en-US" sz="2000" dirty="0">
                <a:latin typeface="Arial Unicode MS" pitchFamily="34" charset="-128"/>
              </a:rPr>
              <a:t> </a:t>
            </a:r>
            <a:r>
              <a:rPr lang="en-US" sz="2000" dirty="0" err="1">
                <a:latin typeface="Arial Unicode MS" pitchFamily="34" charset="-128"/>
              </a:rPr>
              <a:t>na</a:t>
            </a:r>
            <a:r>
              <a:rPr lang="en-US" sz="2000" dirty="0">
                <a:latin typeface="Arial Unicode MS" pitchFamily="34" charset="-128"/>
              </a:rPr>
              <a:t> </a:t>
            </a:r>
            <a:r>
              <a:rPr lang="en-US" sz="2000" dirty="0" err="1">
                <a:latin typeface="Arial Unicode MS" pitchFamily="34" charset="-128"/>
              </a:rPr>
              <a:t>economia</a:t>
            </a:r>
            <a:r>
              <a:rPr lang="en-US" sz="2000" dirty="0">
                <a:latin typeface="Arial Unicode MS" pitchFamily="34" charset="-128"/>
              </a:rPr>
              <a:t> </a:t>
            </a:r>
            <a:r>
              <a:rPr lang="en-US" sz="2000" dirty="0" err="1">
                <a:latin typeface="Arial Unicode MS" pitchFamily="34" charset="-128"/>
              </a:rPr>
              <a:t>para</a:t>
            </a:r>
            <a:r>
              <a:rPr lang="en-US" sz="2000" dirty="0">
                <a:latin typeface="Arial Unicode MS" pitchFamily="34" charset="-128"/>
              </a:rPr>
              <a:t> </a:t>
            </a:r>
            <a:r>
              <a:rPr lang="en-US" sz="2000" dirty="0" err="1">
                <a:latin typeface="Arial Unicode MS" pitchFamily="34" charset="-128"/>
              </a:rPr>
              <a:t>indicar</a:t>
            </a:r>
            <a:r>
              <a:rPr lang="en-US" sz="2000" dirty="0">
                <a:latin typeface="Arial Unicode MS" pitchFamily="34" charset="-128"/>
              </a:rPr>
              <a:t> o </a:t>
            </a:r>
            <a:r>
              <a:rPr lang="en-US" sz="2000" dirty="0" err="1">
                <a:latin typeface="Arial Unicode MS" pitchFamily="34" charset="-128"/>
              </a:rPr>
              <a:t>custo</a:t>
            </a:r>
            <a:r>
              <a:rPr lang="en-US" sz="2000" dirty="0">
                <a:latin typeface="Arial Unicode MS" pitchFamily="34" charset="-128"/>
              </a:rPr>
              <a:t> de </a:t>
            </a:r>
            <a:r>
              <a:rPr lang="en-US" sz="2000" dirty="0" err="1">
                <a:latin typeface="Arial Unicode MS" pitchFamily="34" charset="-128"/>
              </a:rPr>
              <a:t>algo</a:t>
            </a:r>
            <a:r>
              <a:rPr lang="en-US" sz="2000" dirty="0">
                <a:latin typeface="Arial Unicode MS" pitchFamily="34" charset="-128"/>
              </a:rPr>
              <a:t> </a:t>
            </a:r>
            <a:r>
              <a:rPr lang="en-US" sz="2000" dirty="0" err="1">
                <a:latin typeface="Arial Unicode MS" pitchFamily="34" charset="-128"/>
              </a:rPr>
              <a:t>em</a:t>
            </a:r>
            <a:r>
              <a:rPr lang="en-US" sz="2000" dirty="0">
                <a:latin typeface="Arial Unicode MS" pitchFamily="34" charset="-128"/>
              </a:rPr>
              <a:t> </a:t>
            </a:r>
            <a:r>
              <a:rPr lang="en-US" sz="2000" dirty="0" err="1">
                <a:latin typeface="Arial Unicode MS" pitchFamily="34" charset="-128"/>
              </a:rPr>
              <a:t>termos</a:t>
            </a:r>
            <a:r>
              <a:rPr lang="en-US" sz="2000" dirty="0">
                <a:latin typeface="Arial Unicode MS" pitchFamily="34" charset="-128"/>
              </a:rPr>
              <a:t> de </a:t>
            </a:r>
            <a:r>
              <a:rPr lang="en-US" sz="2000" dirty="0" err="1">
                <a:latin typeface="Arial Unicode MS" pitchFamily="34" charset="-128"/>
              </a:rPr>
              <a:t>uma</a:t>
            </a:r>
            <a:r>
              <a:rPr lang="en-US" sz="2000" dirty="0">
                <a:latin typeface="Arial Unicode MS" pitchFamily="34" charset="-128"/>
              </a:rPr>
              <a:t> </a:t>
            </a:r>
            <a:r>
              <a:rPr lang="en-US" sz="2000" dirty="0" err="1">
                <a:latin typeface="Arial Unicode MS" pitchFamily="34" charset="-128"/>
              </a:rPr>
              <a:t>oportunidade</a:t>
            </a:r>
            <a:r>
              <a:rPr lang="en-US" sz="2000" dirty="0">
                <a:latin typeface="Arial Unicode MS" pitchFamily="34" charset="-128"/>
              </a:rPr>
              <a:t> </a:t>
            </a:r>
            <a:r>
              <a:rPr lang="en-US" sz="2000" dirty="0" err="1">
                <a:latin typeface="Arial Unicode MS" pitchFamily="34" charset="-128"/>
              </a:rPr>
              <a:t>renunciada</a:t>
            </a:r>
            <a:r>
              <a:rPr lang="en-US" sz="2000" dirty="0">
                <a:latin typeface="Arial Unicode MS" pitchFamily="34" charset="-128"/>
              </a:rPr>
              <a:t>, </a:t>
            </a:r>
            <a:r>
              <a:rPr lang="en-US" sz="2000" dirty="0" err="1">
                <a:latin typeface="Arial Unicode MS" pitchFamily="34" charset="-128"/>
              </a:rPr>
              <a:t>bem</a:t>
            </a:r>
            <a:r>
              <a:rPr lang="en-US" sz="2000" dirty="0">
                <a:latin typeface="Arial Unicode MS" pitchFamily="34" charset="-128"/>
              </a:rPr>
              <a:t> </a:t>
            </a:r>
            <a:r>
              <a:rPr lang="en-US" sz="2000" dirty="0" err="1">
                <a:latin typeface="Arial Unicode MS" pitchFamily="34" charset="-128"/>
              </a:rPr>
              <a:t>como</a:t>
            </a:r>
            <a:r>
              <a:rPr lang="en-US" sz="2000" dirty="0">
                <a:latin typeface="Arial Unicode MS" pitchFamily="34" charset="-128"/>
              </a:rPr>
              <a:t> </a:t>
            </a:r>
            <a:r>
              <a:rPr lang="en-US" sz="2000" dirty="0" err="1">
                <a:latin typeface="Arial Unicode MS" pitchFamily="34" charset="-128"/>
              </a:rPr>
              <a:t>os</a:t>
            </a:r>
            <a:r>
              <a:rPr lang="en-US" sz="2000" dirty="0">
                <a:latin typeface="Arial Unicode MS" pitchFamily="34" charset="-128"/>
              </a:rPr>
              <a:t> </a:t>
            </a:r>
            <a:r>
              <a:rPr lang="en-US" sz="2000" dirty="0" err="1">
                <a:latin typeface="Arial Unicode MS" pitchFamily="34" charset="-128"/>
              </a:rPr>
              <a:t>benefícios</a:t>
            </a:r>
            <a:r>
              <a:rPr lang="en-US" sz="2000" dirty="0">
                <a:latin typeface="Arial Unicode MS" pitchFamily="34" charset="-128"/>
              </a:rPr>
              <a:t> </a:t>
            </a:r>
            <a:r>
              <a:rPr lang="en-US" sz="2000" dirty="0" err="1">
                <a:latin typeface="Arial Unicode MS" pitchFamily="34" charset="-128"/>
              </a:rPr>
              <a:t>que</a:t>
            </a:r>
            <a:r>
              <a:rPr lang="en-US" sz="2000" dirty="0">
                <a:latin typeface="Arial Unicode MS" pitchFamily="34" charset="-128"/>
              </a:rPr>
              <a:t> </a:t>
            </a:r>
            <a:r>
              <a:rPr lang="en-US" sz="2000" dirty="0" err="1">
                <a:latin typeface="Arial Unicode MS" pitchFamily="34" charset="-128"/>
              </a:rPr>
              <a:t>poderiam</a:t>
            </a:r>
            <a:r>
              <a:rPr lang="en-US" sz="2000" dirty="0">
                <a:latin typeface="Arial Unicode MS" pitchFamily="34" charset="-128"/>
              </a:rPr>
              <a:t> </a:t>
            </a:r>
            <a:r>
              <a:rPr lang="en-US" sz="2000" dirty="0" err="1">
                <a:latin typeface="Arial Unicode MS" pitchFamily="34" charset="-128"/>
              </a:rPr>
              <a:t>ser</a:t>
            </a:r>
            <a:r>
              <a:rPr lang="en-US" sz="2000" dirty="0">
                <a:latin typeface="Arial Unicode MS" pitchFamily="34" charset="-128"/>
              </a:rPr>
              <a:t> </a:t>
            </a:r>
            <a:r>
              <a:rPr lang="en-US" sz="2000" dirty="0" err="1">
                <a:latin typeface="Arial Unicode MS" pitchFamily="34" charset="-128"/>
              </a:rPr>
              <a:t>obtidos</a:t>
            </a:r>
            <a:r>
              <a:rPr lang="en-US" sz="2000" dirty="0">
                <a:latin typeface="Arial Unicode MS" pitchFamily="34" charset="-128"/>
              </a:rPr>
              <a:t> a </a:t>
            </a:r>
            <a:r>
              <a:rPr lang="en-US" sz="2000" dirty="0" err="1">
                <a:latin typeface="Arial Unicode MS" pitchFamily="34" charset="-128"/>
              </a:rPr>
              <a:t>partir</a:t>
            </a:r>
            <a:r>
              <a:rPr lang="en-US" sz="2000" dirty="0">
                <a:latin typeface="Arial Unicode MS" pitchFamily="34" charset="-128"/>
              </a:rPr>
              <a:t> </a:t>
            </a:r>
            <a:r>
              <a:rPr lang="en-US" sz="2000" dirty="0" err="1">
                <a:latin typeface="Arial Unicode MS" pitchFamily="34" charset="-128"/>
              </a:rPr>
              <a:t>desta</a:t>
            </a:r>
            <a:r>
              <a:rPr lang="en-US" sz="2000" dirty="0">
                <a:latin typeface="Arial Unicode MS" pitchFamily="34" charset="-128"/>
              </a:rPr>
              <a:t> </a:t>
            </a:r>
            <a:r>
              <a:rPr lang="en-US" sz="2000" dirty="0" err="1">
                <a:latin typeface="Arial Unicode MS" pitchFamily="34" charset="-128"/>
              </a:rPr>
              <a:t>oportunidade</a:t>
            </a:r>
            <a:r>
              <a:rPr lang="en-US" sz="2000" dirty="0">
                <a:latin typeface="Arial Unicode MS" pitchFamily="34" charset="-128"/>
              </a:rPr>
              <a:t> “</a:t>
            </a:r>
            <a:r>
              <a:rPr lang="en-US" sz="2000" dirty="0" err="1">
                <a:latin typeface="Arial Unicode MS" pitchFamily="34" charset="-128"/>
              </a:rPr>
              <a:t>deixada</a:t>
            </a:r>
            <a:r>
              <a:rPr lang="en-US" sz="2000" dirty="0">
                <a:latin typeface="Arial Unicode MS" pitchFamily="34" charset="-128"/>
              </a:rPr>
              <a:t> de </a:t>
            </a:r>
            <a:r>
              <a:rPr lang="en-US" sz="2000" dirty="0" err="1">
                <a:latin typeface="Arial Unicode MS" pitchFamily="34" charset="-128"/>
              </a:rPr>
              <a:t>lado</a:t>
            </a:r>
            <a:r>
              <a:rPr lang="en-US" sz="2000" dirty="0">
                <a:latin typeface="Arial Unicode MS" pitchFamily="34" charset="-128"/>
              </a:rPr>
              <a:t>”. </a:t>
            </a:r>
          </a:p>
          <a:p>
            <a:pPr eaLnBrk="1" hangingPunct="1"/>
            <a:endParaRPr lang="en-US" sz="2000" dirty="0">
              <a:latin typeface="Arial Unicode MS" pitchFamily="34" charset="-128"/>
            </a:endParaRPr>
          </a:p>
          <a:p>
            <a:pPr eaLnBrk="1" hangingPunct="1"/>
            <a:r>
              <a:rPr lang="en-US" sz="2000" dirty="0">
                <a:latin typeface="Arial Unicode MS" pitchFamily="34" charset="-128"/>
              </a:rPr>
              <a:t>O </a:t>
            </a:r>
            <a:r>
              <a:rPr lang="en-US" sz="2000" dirty="0" err="1">
                <a:latin typeface="Arial Unicode MS" pitchFamily="34" charset="-128"/>
              </a:rPr>
              <a:t>produtor</a:t>
            </a:r>
            <a:r>
              <a:rPr lang="en-US" sz="2000" dirty="0">
                <a:latin typeface="Arial Unicode MS" pitchFamily="34" charset="-128"/>
              </a:rPr>
              <a:t> </a:t>
            </a:r>
            <a:r>
              <a:rPr lang="en-US" sz="2000" dirty="0" err="1">
                <a:latin typeface="Arial Unicode MS" pitchFamily="34" charset="-128"/>
              </a:rPr>
              <a:t>deve</a:t>
            </a:r>
            <a:r>
              <a:rPr lang="en-US" sz="2000" dirty="0">
                <a:latin typeface="Arial Unicode MS" pitchFamily="34" charset="-128"/>
              </a:rPr>
              <a:t> </a:t>
            </a:r>
            <a:r>
              <a:rPr lang="en-US" sz="2000" dirty="0" err="1">
                <a:latin typeface="Arial Unicode MS" pitchFamily="34" charset="-128"/>
              </a:rPr>
              <a:t>embutir</a:t>
            </a:r>
            <a:r>
              <a:rPr lang="en-US" sz="2000" dirty="0">
                <a:latin typeface="Arial Unicode MS" pitchFamily="34" charset="-128"/>
              </a:rPr>
              <a:t> no </a:t>
            </a:r>
            <a:r>
              <a:rPr lang="en-US" sz="2000" dirty="0" err="1">
                <a:latin typeface="Arial Unicode MS" pitchFamily="34" charset="-128"/>
              </a:rPr>
              <a:t>seu</a:t>
            </a:r>
            <a:r>
              <a:rPr lang="en-US" sz="2000" dirty="0">
                <a:latin typeface="Arial Unicode MS" pitchFamily="34" charset="-128"/>
              </a:rPr>
              <a:t> </a:t>
            </a:r>
            <a:r>
              <a:rPr lang="en-US" sz="2000" dirty="0" err="1">
                <a:latin typeface="Arial Unicode MS" pitchFamily="34" charset="-128"/>
              </a:rPr>
              <a:t>custo</a:t>
            </a:r>
            <a:r>
              <a:rPr lang="en-US" sz="2000" dirty="0">
                <a:latin typeface="Arial Unicode MS" pitchFamily="34" charset="-128"/>
              </a:rPr>
              <a:t> a </a:t>
            </a:r>
            <a:r>
              <a:rPr lang="en-US" sz="2000" dirty="0" err="1">
                <a:latin typeface="Arial Unicode MS" pitchFamily="34" charset="-128"/>
              </a:rPr>
              <a:t>rentabilidade</a:t>
            </a:r>
            <a:r>
              <a:rPr lang="en-US" sz="2000" dirty="0">
                <a:latin typeface="Arial Unicode MS" pitchFamily="34" charset="-128"/>
              </a:rPr>
              <a:t> </a:t>
            </a:r>
            <a:r>
              <a:rPr lang="en-US" sz="2000" dirty="0" err="1">
                <a:latin typeface="Arial Unicode MS" pitchFamily="34" charset="-128"/>
              </a:rPr>
              <a:t>anual</a:t>
            </a:r>
            <a:r>
              <a:rPr lang="en-US" sz="2000" dirty="0">
                <a:latin typeface="Arial Unicode MS" pitchFamily="34" charset="-128"/>
              </a:rPr>
              <a:t>, </a:t>
            </a:r>
            <a:r>
              <a:rPr lang="en-US" sz="2000" dirty="0" err="1">
                <a:latin typeface="Arial Unicode MS" pitchFamily="34" charset="-128"/>
              </a:rPr>
              <a:t>por</a:t>
            </a:r>
            <a:r>
              <a:rPr lang="en-US" sz="2000" dirty="0">
                <a:latin typeface="Arial Unicode MS" pitchFamily="34" charset="-128"/>
              </a:rPr>
              <a:t> </a:t>
            </a:r>
            <a:r>
              <a:rPr lang="en-US" sz="2000" dirty="0" err="1">
                <a:latin typeface="Arial Unicode MS" pitchFamily="34" charset="-128"/>
              </a:rPr>
              <a:t>exemplo</a:t>
            </a:r>
            <a:r>
              <a:rPr lang="en-US" sz="2000" dirty="0">
                <a:latin typeface="Arial Unicode MS" pitchFamily="34" charset="-128"/>
              </a:rPr>
              <a:t>, </a:t>
            </a:r>
            <a:r>
              <a:rPr lang="en-US" sz="2000" dirty="0" err="1">
                <a:latin typeface="Arial Unicode MS" pitchFamily="34" charset="-128"/>
              </a:rPr>
              <a:t>que</a:t>
            </a:r>
            <a:r>
              <a:rPr lang="en-US" sz="2000" dirty="0">
                <a:latin typeface="Arial Unicode MS" pitchFamily="34" charset="-128"/>
              </a:rPr>
              <a:t> </a:t>
            </a:r>
            <a:r>
              <a:rPr lang="en-US" sz="2000" dirty="0" err="1">
                <a:latin typeface="Arial Unicode MS" pitchFamily="34" charset="-128"/>
              </a:rPr>
              <a:t>geraria</a:t>
            </a:r>
            <a:r>
              <a:rPr lang="en-US" sz="2000" dirty="0">
                <a:latin typeface="Arial Unicode MS" pitchFamily="34" charset="-128"/>
              </a:rPr>
              <a:t> no </a:t>
            </a:r>
            <a:r>
              <a:rPr lang="en-US" sz="2000" dirty="0" err="1">
                <a:latin typeface="Arial Unicode MS" pitchFamily="34" charset="-128"/>
              </a:rPr>
              <a:t>mercado</a:t>
            </a:r>
            <a:r>
              <a:rPr lang="en-US" sz="2000" dirty="0">
                <a:latin typeface="Arial Unicode MS" pitchFamily="34" charset="-128"/>
              </a:rPr>
              <a:t> </a:t>
            </a:r>
            <a:r>
              <a:rPr lang="en-US" sz="2000" dirty="0" err="1">
                <a:latin typeface="Arial Unicode MS" pitchFamily="34" charset="-128"/>
              </a:rPr>
              <a:t>financeiro</a:t>
            </a:r>
            <a:r>
              <a:rPr lang="en-US" sz="2000" dirty="0">
                <a:latin typeface="Arial Unicode MS" pitchFamily="34" charset="-128"/>
              </a:rPr>
              <a:t> o </a:t>
            </a:r>
            <a:r>
              <a:rPr lang="en-US" sz="2000" dirty="0" err="1">
                <a:latin typeface="Arial Unicode MS" pitchFamily="34" charset="-128"/>
              </a:rPr>
              <a:t>montante</a:t>
            </a:r>
            <a:r>
              <a:rPr lang="en-US" sz="2000" dirty="0">
                <a:latin typeface="Arial Unicode MS" pitchFamily="34" charset="-128"/>
              </a:rPr>
              <a:t> </a:t>
            </a:r>
            <a:r>
              <a:rPr lang="en-US" sz="2000" dirty="0" err="1">
                <a:latin typeface="Arial Unicode MS" pitchFamily="34" charset="-128"/>
              </a:rPr>
              <a:t>que</a:t>
            </a:r>
            <a:r>
              <a:rPr lang="en-US" sz="2000" dirty="0">
                <a:latin typeface="Arial Unicode MS" pitchFamily="34" charset="-128"/>
              </a:rPr>
              <a:t> </a:t>
            </a:r>
            <a:r>
              <a:rPr lang="en-US" sz="2000" dirty="0" err="1">
                <a:latin typeface="Arial Unicode MS" pitchFamily="34" charset="-128"/>
              </a:rPr>
              <a:t>foi</a:t>
            </a:r>
            <a:r>
              <a:rPr lang="en-US" sz="2000" dirty="0">
                <a:latin typeface="Arial Unicode MS" pitchFamily="34" charset="-128"/>
              </a:rPr>
              <a:t> </a:t>
            </a:r>
            <a:r>
              <a:rPr lang="en-US" sz="2000" dirty="0" err="1">
                <a:latin typeface="Arial Unicode MS" pitchFamily="34" charset="-128"/>
              </a:rPr>
              <a:t>despendido</a:t>
            </a:r>
            <a:r>
              <a:rPr lang="en-US" sz="2000" dirty="0">
                <a:latin typeface="Arial Unicode MS" pitchFamily="34" charset="-128"/>
              </a:rPr>
              <a:t> </a:t>
            </a:r>
            <a:r>
              <a:rPr lang="en-US" sz="2000" dirty="0" err="1">
                <a:latin typeface="Arial Unicode MS" pitchFamily="34" charset="-128"/>
              </a:rPr>
              <a:t>para</a:t>
            </a:r>
            <a:r>
              <a:rPr lang="en-US" sz="2000" dirty="0">
                <a:latin typeface="Arial Unicode MS" pitchFamily="34" charset="-128"/>
              </a:rPr>
              <a:t> a </a:t>
            </a:r>
            <a:r>
              <a:rPr lang="en-US" sz="2000" dirty="0" err="1">
                <a:latin typeface="Arial Unicode MS" pitchFamily="34" charset="-128"/>
              </a:rPr>
              <a:t>estrutura</a:t>
            </a:r>
            <a:r>
              <a:rPr lang="en-US" sz="2000" dirty="0">
                <a:latin typeface="Arial Unicode MS" pitchFamily="34" charset="-128"/>
              </a:rPr>
              <a:t> </a:t>
            </a:r>
            <a:r>
              <a:rPr lang="en-US" sz="2000" dirty="0" err="1">
                <a:latin typeface="Arial Unicode MS" pitchFamily="34" charset="-128"/>
              </a:rPr>
              <a:t>fixa</a:t>
            </a:r>
            <a:r>
              <a:rPr lang="en-US" sz="2000" dirty="0">
                <a:latin typeface="Arial Unicode MS" pitchFamily="34" charset="-128"/>
              </a:rPr>
              <a:t> da </a:t>
            </a:r>
            <a:r>
              <a:rPr lang="en-US" sz="2000" dirty="0" err="1">
                <a:latin typeface="Arial Unicode MS" pitchFamily="34" charset="-128"/>
              </a:rPr>
              <a:t>sua</a:t>
            </a:r>
            <a:r>
              <a:rPr lang="en-US" sz="2000" dirty="0">
                <a:latin typeface="Arial Unicode MS" pitchFamily="34" charset="-128"/>
              </a:rPr>
              <a:t> </a:t>
            </a:r>
            <a:r>
              <a:rPr lang="en-US" sz="2000" dirty="0" err="1">
                <a:latin typeface="Arial Unicode MS" pitchFamily="34" charset="-128"/>
              </a:rPr>
              <a:t>propriedade</a:t>
            </a:r>
            <a:r>
              <a:rPr lang="en-US" sz="2000" dirty="0">
                <a:latin typeface="Arial Unicode MS" pitchFamily="34" charset="-128"/>
              </a:rPr>
              <a:t> (</a:t>
            </a:r>
            <a:r>
              <a:rPr lang="en-US" sz="2000" dirty="0" err="1">
                <a:latin typeface="Arial Unicode MS" pitchFamily="34" charset="-128"/>
              </a:rPr>
              <a:t>máquinas</a:t>
            </a:r>
            <a:r>
              <a:rPr lang="en-US" sz="2000" dirty="0">
                <a:latin typeface="Arial Unicode MS" pitchFamily="34" charset="-128"/>
              </a:rPr>
              <a:t>, </a:t>
            </a:r>
            <a:r>
              <a:rPr lang="en-US" sz="2000" dirty="0" err="1">
                <a:latin typeface="Arial Unicode MS" pitchFamily="34" charset="-128"/>
              </a:rPr>
              <a:t>implementos</a:t>
            </a:r>
            <a:r>
              <a:rPr lang="en-US" sz="2000" dirty="0">
                <a:latin typeface="Arial Unicode MS" pitchFamily="34" charset="-128"/>
              </a:rPr>
              <a:t>, </a:t>
            </a:r>
            <a:r>
              <a:rPr lang="en-US" sz="2000" dirty="0" err="1">
                <a:latin typeface="Arial Unicode MS" pitchFamily="34" charset="-128"/>
              </a:rPr>
              <a:t>edificações</a:t>
            </a:r>
            <a:r>
              <a:rPr lang="en-US" sz="2000" dirty="0">
                <a:latin typeface="Arial Unicode MS" pitchFamily="34" charset="-128"/>
              </a:rPr>
              <a:t>, </a:t>
            </a:r>
            <a:r>
              <a:rPr lang="en-US" sz="2000" dirty="0" err="1">
                <a:latin typeface="Arial Unicode MS" pitchFamily="34" charset="-128"/>
              </a:rPr>
              <a:t>cercas</a:t>
            </a:r>
            <a:r>
              <a:rPr lang="en-US" sz="2000" dirty="0">
                <a:latin typeface="Arial Unicode MS" pitchFamily="34" charset="-128"/>
              </a:rPr>
              <a:t>, </a:t>
            </a:r>
            <a:r>
              <a:rPr lang="en-US" sz="2000" dirty="0" err="1">
                <a:latin typeface="Arial Unicode MS" pitchFamily="34" charset="-128"/>
              </a:rPr>
              <a:t>benfeitorias</a:t>
            </a:r>
            <a:r>
              <a:rPr lang="en-US" sz="2000" dirty="0">
                <a:latin typeface="Arial Unicode MS" pitchFamily="34" charset="-128"/>
              </a:rPr>
              <a:t> e </a:t>
            </a:r>
            <a:r>
              <a:rPr lang="en-US" sz="2000" dirty="0" err="1">
                <a:latin typeface="Arial Unicode MS" pitchFamily="34" charset="-128"/>
              </a:rPr>
              <a:t>equipamentos</a:t>
            </a:r>
            <a:r>
              <a:rPr lang="en-US" sz="2000" dirty="0">
                <a:latin typeface="Arial Unicode MS" pitchFamily="34" charset="-128"/>
              </a:rPr>
              <a:t>, </a:t>
            </a:r>
            <a:r>
              <a:rPr lang="en-US" sz="2000" dirty="0" err="1">
                <a:latin typeface="Arial Unicode MS" pitchFamily="34" charset="-128"/>
              </a:rPr>
              <a:t>cultura</a:t>
            </a:r>
            <a:r>
              <a:rPr lang="en-US" sz="2000" dirty="0">
                <a:latin typeface="Arial Unicode MS" pitchFamily="34" charset="-128"/>
              </a:rPr>
              <a:t> e </a:t>
            </a:r>
            <a:r>
              <a:rPr lang="en-US" sz="2000" dirty="0" err="1">
                <a:latin typeface="Arial Unicode MS" pitchFamily="34" charset="-128"/>
              </a:rPr>
              <a:t>irrigação</a:t>
            </a:r>
            <a:r>
              <a:rPr lang="en-US" sz="2000" dirty="0">
                <a:latin typeface="Arial Unicode MS" pitchFamily="34" charset="-128"/>
              </a:rPr>
              <a:t>) e o valor do </a:t>
            </a:r>
            <a:r>
              <a:rPr lang="en-US" sz="2000" dirty="0" err="1">
                <a:latin typeface="Arial Unicode MS" pitchFamily="34" charset="-128"/>
              </a:rPr>
              <a:t>uso</a:t>
            </a:r>
            <a:r>
              <a:rPr lang="en-US" sz="2000" dirty="0">
                <a:latin typeface="Arial Unicode MS" pitchFamily="34" charset="-128"/>
              </a:rPr>
              <a:t> </a:t>
            </a:r>
            <a:r>
              <a:rPr lang="en-US" sz="2000" dirty="0" err="1">
                <a:latin typeface="Arial Unicode MS" pitchFamily="34" charset="-128"/>
              </a:rPr>
              <a:t>alternativo</a:t>
            </a:r>
            <a:r>
              <a:rPr lang="en-US" sz="2000" dirty="0">
                <a:latin typeface="Arial Unicode MS" pitchFamily="34" charset="-128"/>
              </a:rPr>
              <a:t> da terra – </a:t>
            </a:r>
            <a:r>
              <a:rPr lang="en-US" sz="2000" dirty="0" err="1">
                <a:latin typeface="Arial Unicode MS" pitchFamily="34" charset="-128"/>
              </a:rPr>
              <a:t>por</a:t>
            </a:r>
            <a:r>
              <a:rPr lang="en-US" sz="2000" dirty="0">
                <a:latin typeface="Arial Unicode MS" pitchFamily="34" charset="-128"/>
              </a:rPr>
              <a:t> </a:t>
            </a:r>
            <a:r>
              <a:rPr lang="en-US" sz="2000" dirty="0" err="1">
                <a:latin typeface="Arial Unicode MS" pitchFamily="34" charset="-128"/>
              </a:rPr>
              <a:t>exemplo</a:t>
            </a:r>
            <a:r>
              <a:rPr lang="en-US" sz="2000" dirty="0">
                <a:latin typeface="Arial Unicode MS" pitchFamily="34" charset="-128"/>
              </a:rPr>
              <a:t>, o valor </a:t>
            </a:r>
            <a:r>
              <a:rPr lang="en-US" sz="2000" dirty="0" err="1">
                <a:latin typeface="Arial Unicode MS" pitchFamily="34" charset="-128"/>
              </a:rPr>
              <a:t>médio</a:t>
            </a:r>
            <a:r>
              <a:rPr lang="en-US" sz="2000" dirty="0">
                <a:latin typeface="Arial Unicode MS" pitchFamily="34" charset="-128"/>
              </a:rPr>
              <a:t> de </a:t>
            </a:r>
            <a:r>
              <a:rPr lang="en-US" sz="2000" dirty="0" err="1">
                <a:latin typeface="Arial Unicode MS" pitchFamily="34" charset="-128"/>
              </a:rPr>
              <a:t>arrendamento</a:t>
            </a:r>
            <a:r>
              <a:rPr lang="en-US" sz="2000" dirty="0">
                <a:latin typeface="Arial Unicode MS" pitchFamily="34" charset="-128"/>
              </a:rPr>
              <a:t> </a:t>
            </a:r>
            <a:r>
              <a:rPr lang="en-US" sz="2000" dirty="0" err="1">
                <a:latin typeface="Arial Unicode MS" pitchFamily="34" charset="-128"/>
              </a:rPr>
              <a:t>na</a:t>
            </a:r>
            <a:r>
              <a:rPr lang="en-US" sz="2000" dirty="0">
                <a:latin typeface="Arial Unicode MS" pitchFamily="34" charset="-128"/>
              </a:rPr>
              <a:t> </a:t>
            </a:r>
            <a:r>
              <a:rPr lang="en-US" sz="2000" dirty="0" err="1">
                <a:latin typeface="Arial Unicode MS" pitchFamily="34" charset="-128"/>
              </a:rPr>
              <a:t>região</a:t>
            </a:r>
            <a:r>
              <a:rPr lang="en-US" sz="2000" dirty="0">
                <a:latin typeface="Arial Unicode MS" pitchFamily="34" charset="-128"/>
              </a:rPr>
              <a:t>.</a:t>
            </a:r>
          </a:p>
        </p:txBody>
      </p:sp>
      <p:sp>
        <p:nvSpPr>
          <p:cNvPr id="2" name="Espaço Reservado para Número de Slide 1"/>
          <p:cNvSpPr>
            <a:spLocks noGrp="1"/>
          </p:cNvSpPr>
          <p:nvPr>
            <p:ph type="sldNum" sz="quarter" idx="12"/>
          </p:nvPr>
        </p:nvSpPr>
        <p:spPr/>
        <p:txBody>
          <a:bodyPr/>
          <a:lstStyle/>
          <a:p>
            <a:pPr>
              <a:defRPr/>
            </a:pPr>
            <a:fld id="{FDD35B49-A5C0-491C-B3B0-7D537FA6F4B9}" type="slidenum">
              <a:rPr lang="en-US" smtClean="0"/>
              <a:pPr>
                <a:defRPr/>
              </a:pPr>
              <a:t>24</a:t>
            </a:fld>
            <a:endParaRPr lang="en-US"/>
          </a:p>
        </p:txBody>
      </p:sp>
    </p:spTree>
    <p:extLst>
      <p:ext uri="{BB962C8B-B14F-4D97-AF65-F5344CB8AC3E}">
        <p14:creationId xmlns:p14="http://schemas.microsoft.com/office/powerpoint/2010/main" val="3812322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38200" y="304801"/>
            <a:ext cx="7694240" cy="685799"/>
          </a:xfrm>
        </p:spPr>
        <p:txBody>
          <a:bodyPr>
            <a:normAutofit fontScale="90000"/>
          </a:bodyPr>
          <a:lstStyle/>
          <a:p>
            <a:r>
              <a:rPr lang="pt-BR" dirty="0" smtClean="0">
                <a:effectLst>
                  <a:outerShdw blurRad="38100" dist="38100" dir="2700000" algn="tl">
                    <a:srgbClr val="000000">
                      <a:alpha val="43137"/>
                    </a:srgbClr>
                  </a:outerShdw>
                </a:effectLst>
              </a:rPr>
              <a:t>Custo de Oportunidade </a:t>
            </a:r>
            <a:br>
              <a:rPr lang="pt-BR" dirty="0" smtClean="0">
                <a:effectLst>
                  <a:outerShdw blurRad="38100" dist="38100" dir="2700000" algn="tl">
                    <a:srgbClr val="000000">
                      <a:alpha val="43137"/>
                    </a:srgbClr>
                  </a:outerShdw>
                </a:effectLst>
              </a:rPr>
            </a:br>
            <a:r>
              <a:rPr lang="pt-BR" dirty="0" smtClean="0">
                <a:effectLst>
                  <a:outerShdw blurRad="38100" dist="38100" dir="2700000" algn="tl">
                    <a:srgbClr val="000000">
                      <a:alpha val="43137"/>
                    </a:srgbClr>
                  </a:outerShdw>
                </a:effectLst>
              </a:rPr>
              <a:t>(custo alternativo)</a:t>
            </a:r>
            <a:endParaRPr lang="pt-BR" dirty="0">
              <a:effectLst>
                <a:outerShdw blurRad="38100" dist="38100" dir="2700000" algn="tl">
                  <a:srgbClr val="000000">
                    <a:alpha val="43137"/>
                  </a:srgbClr>
                </a:outerShdw>
              </a:effectLst>
            </a:endParaRPr>
          </a:p>
        </p:txBody>
      </p:sp>
      <p:sp>
        <p:nvSpPr>
          <p:cNvPr id="6" name="Retângulo 5"/>
          <p:cNvSpPr/>
          <p:nvPr/>
        </p:nvSpPr>
        <p:spPr>
          <a:xfrm>
            <a:off x="457200" y="1447086"/>
            <a:ext cx="8305800" cy="4247317"/>
          </a:xfrm>
          <a:prstGeom prst="rect">
            <a:avLst/>
          </a:prstGeom>
          <a:solidFill>
            <a:schemeClr val="bg1"/>
          </a:solidFill>
        </p:spPr>
        <p:txBody>
          <a:bodyPr wrap="square">
            <a:spAutoFit/>
          </a:bodyPr>
          <a:lstStyle/>
          <a:p>
            <a:pPr algn="just"/>
            <a:r>
              <a:rPr lang="pt-BR" dirty="0" smtClean="0"/>
              <a:t>Importante indicador para avaliar a opções de investimentos. O custo de oportunidade revela o quando o produtor/empresário deixou de ganhar ao rejeitar um investimento de risco equivalente.</a:t>
            </a:r>
          </a:p>
          <a:p>
            <a:pPr algn="just"/>
            <a:endParaRPr lang="pt-BR" b="1" dirty="0" smtClean="0">
              <a:effectLst>
                <a:outerShdw blurRad="38100" dist="38100" dir="2700000" algn="tl">
                  <a:srgbClr val="000000">
                    <a:alpha val="43137"/>
                  </a:srgbClr>
                </a:outerShdw>
              </a:effectLst>
            </a:endParaRPr>
          </a:p>
          <a:p>
            <a:pPr marL="285750" indent="-285750">
              <a:buFontTx/>
              <a:buChar char="-"/>
            </a:pPr>
            <a:r>
              <a:rPr lang="pt-BR" b="1" dirty="0" smtClean="0">
                <a:effectLst>
                  <a:outerShdw blurRad="38100" dist="38100" dir="2700000" algn="tl">
                    <a:srgbClr val="000000">
                      <a:alpha val="43137"/>
                    </a:srgbClr>
                  </a:outerShdw>
                </a:effectLst>
              </a:rPr>
              <a:t>Custo </a:t>
            </a:r>
            <a:r>
              <a:rPr lang="pt-BR" b="1" dirty="0">
                <a:effectLst>
                  <a:outerShdw blurRad="38100" dist="38100" dir="2700000" algn="tl">
                    <a:srgbClr val="000000">
                      <a:alpha val="43137"/>
                    </a:srgbClr>
                  </a:outerShdw>
                </a:effectLst>
              </a:rPr>
              <a:t>de Oportunidade do </a:t>
            </a:r>
            <a:r>
              <a:rPr lang="pt-BR" b="1" dirty="0" smtClean="0">
                <a:effectLst>
                  <a:outerShdw blurRad="38100" dist="38100" dir="2700000" algn="tl">
                    <a:srgbClr val="000000">
                      <a:alpha val="43137"/>
                    </a:srgbClr>
                  </a:outerShdw>
                </a:effectLst>
              </a:rPr>
              <a:t>Capital (alternativa do uso do capital próprio em uma aplicação financeira):</a:t>
            </a:r>
            <a:r>
              <a:rPr lang="pt-BR" dirty="0"/>
              <a:t/>
            </a:r>
            <a:br>
              <a:rPr lang="pt-BR" dirty="0"/>
            </a:br>
            <a:r>
              <a:rPr lang="pt-BR" dirty="0" smtClean="0"/>
              <a:t>Se </a:t>
            </a:r>
            <a:r>
              <a:rPr lang="pt-BR" dirty="0"/>
              <a:t>o empresário tivesse escolhido a alternativa de </a:t>
            </a:r>
            <a:r>
              <a:rPr lang="pt-BR" dirty="0" smtClean="0"/>
              <a:t>fazer uma </a:t>
            </a:r>
            <a:r>
              <a:rPr lang="pt-BR" dirty="0"/>
              <a:t>aplicação bancária poderia ganhar algo em torno de </a:t>
            </a:r>
            <a:r>
              <a:rPr lang="pt-BR" dirty="0" smtClean="0"/>
              <a:t>5% </a:t>
            </a:r>
            <a:r>
              <a:rPr lang="pt-BR" dirty="0"/>
              <a:t>ao </a:t>
            </a:r>
            <a:r>
              <a:rPr lang="pt-BR" dirty="0" smtClean="0"/>
              <a:t>ano, ou seja</a:t>
            </a:r>
            <a:r>
              <a:rPr lang="pt-BR" dirty="0"/>
              <a:t>, </a:t>
            </a:r>
            <a:r>
              <a:rPr lang="pt-BR" dirty="0" smtClean="0"/>
              <a:t>R</a:t>
            </a:r>
            <a:r>
              <a:rPr lang="pt-BR" dirty="0"/>
              <a:t>$ </a:t>
            </a:r>
            <a:r>
              <a:rPr lang="pt-BR" dirty="0" smtClean="0"/>
              <a:t>5 </a:t>
            </a:r>
            <a:r>
              <a:rPr lang="pt-BR" dirty="0"/>
              <a:t>mil, esse portanto é o custo de oportunidade do capital.</a:t>
            </a:r>
            <a:br>
              <a:rPr lang="pt-BR" dirty="0"/>
            </a:br>
            <a:endParaRPr lang="pt-BR" dirty="0" smtClean="0"/>
          </a:p>
          <a:p>
            <a:pPr marL="285750" indent="-285750" algn="just">
              <a:buFontTx/>
              <a:buChar char="-"/>
            </a:pPr>
            <a:r>
              <a:rPr lang="pt-BR" b="1" dirty="0" smtClean="0">
                <a:effectLst>
                  <a:outerShdw blurRad="38100" dist="38100" dir="2700000" algn="tl">
                    <a:srgbClr val="000000">
                      <a:alpha val="43137"/>
                    </a:srgbClr>
                  </a:outerShdw>
                </a:effectLst>
              </a:rPr>
              <a:t>Custo </a:t>
            </a:r>
            <a:r>
              <a:rPr lang="pt-BR" b="1" dirty="0">
                <a:effectLst>
                  <a:outerShdw blurRad="38100" dist="38100" dir="2700000" algn="tl">
                    <a:srgbClr val="000000">
                      <a:alpha val="43137"/>
                    </a:srgbClr>
                  </a:outerShdw>
                </a:effectLst>
              </a:rPr>
              <a:t>de Oportunidade do </a:t>
            </a:r>
            <a:r>
              <a:rPr lang="pt-BR" b="1" dirty="0" smtClean="0">
                <a:effectLst>
                  <a:outerShdw blurRad="38100" dist="38100" dir="2700000" algn="tl">
                    <a:srgbClr val="000000">
                      <a:alpha val="43137"/>
                    </a:srgbClr>
                  </a:outerShdw>
                </a:effectLst>
              </a:rPr>
              <a:t>uso (aluguel/arrendamento):</a:t>
            </a:r>
            <a:r>
              <a:rPr lang="pt-BR" dirty="0"/>
              <a:t/>
            </a:r>
            <a:br>
              <a:rPr lang="pt-BR" dirty="0"/>
            </a:br>
            <a:r>
              <a:rPr lang="pt-BR" dirty="0" smtClean="0"/>
              <a:t>O produtor utiliza 100 hectares para produzir milho (safra 2012/13). Na mesma região, se ele optasse por arrendar sua terra para uma produtor de soja, o seu lucro seria R$ 55 mil (10 </a:t>
            </a:r>
            <a:r>
              <a:rPr lang="pt-BR" dirty="0" err="1" smtClean="0"/>
              <a:t>scs</a:t>
            </a:r>
            <a:r>
              <a:rPr lang="pt-BR" dirty="0" smtClean="0"/>
              <a:t>/ha). O seu custo de oportunidade do uso da terra é de R$ 55 mil.</a:t>
            </a:r>
            <a:endParaRPr lang="pt-BR" dirty="0"/>
          </a:p>
        </p:txBody>
      </p:sp>
    </p:spTree>
    <p:extLst>
      <p:ext uri="{BB962C8B-B14F-4D97-AF65-F5344CB8AC3E}">
        <p14:creationId xmlns:p14="http://schemas.microsoft.com/office/powerpoint/2010/main" val="16531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0" y="2795588"/>
          <a:ext cx="5105400" cy="4062412"/>
        </p:xfrm>
        <a:graphic>
          <a:graphicData uri="http://schemas.openxmlformats.org/presentationml/2006/ole">
            <mc:AlternateContent xmlns:mc="http://schemas.openxmlformats.org/markup-compatibility/2006">
              <mc:Choice xmlns:v="urn:schemas-microsoft-com:vml" Requires="v">
                <p:oleObj spid="_x0000_s65678" r:id="rId3" imgW="4850794" imgH="3860317" progId="">
                  <p:embed/>
                </p:oleObj>
              </mc:Choice>
              <mc:Fallback>
                <p:oleObj r:id="rId3" imgW="4850794" imgH="38603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95588"/>
                        <a:ext cx="5105400" cy="4062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96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0"/>
            <a:ext cx="3886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Text Box 5"/>
          <p:cNvSpPr txBox="1">
            <a:spLocks noChangeArrowheads="1"/>
          </p:cNvSpPr>
          <p:nvPr/>
        </p:nvSpPr>
        <p:spPr bwMode="auto">
          <a:xfrm>
            <a:off x="2209800" y="2105025"/>
            <a:ext cx="6858000" cy="2800767"/>
          </a:xfrm>
          <a:prstGeom prst="rect">
            <a:avLst/>
          </a:prstGeom>
          <a:noFill/>
          <a:ln w="9525">
            <a:noFill/>
            <a:miter lim="800000"/>
            <a:headEnd/>
            <a:tailEnd/>
          </a:ln>
          <a:effectLst/>
        </p:spPr>
        <p:txBody>
          <a:bodyPr>
            <a:spAutoFit/>
          </a:bodyPr>
          <a:lstStyle/>
          <a:p>
            <a:pPr algn="ctr">
              <a:defRPr/>
            </a:pPr>
            <a:r>
              <a:rPr lang="en-US" sz="4400" b="1" dirty="0">
                <a:effectLst>
                  <a:outerShdw blurRad="38100" dist="38100" dir="2700000" algn="tl">
                    <a:srgbClr val="C0C0C0"/>
                  </a:outerShdw>
                </a:effectLst>
              </a:rPr>
              <a:t>CÁLCULO</a:t>
            </a:r>
          </a:p>
          <a:p>
            <a:pPr algn="ctr">
              <a:defRPr/>
            </a:pPr>
            <a:r>
              <a:rPr lang="en-US" sz="4400" b="1" dirty="0">
                <a:effectLst>
                  <a:outerShdw blurRad="38100" dist="38100" dir="2700000" algn="tl">
                    <a:srgbClr val="C0C0C0"/>
                  </a:outerShdw>
                </a:effectLst>
              </a:rPr>
              <a:t>DO CUSTO DE PRODUÇÃO</a:t>
            </a:r>
          </a:p>
          <a:p>
            <a:pPr algn="ctr">
              <a:defRPr/>
            </a:pPr>
            <a:r>
              <a:rPr lang="en-US" sz="4400" b="1" dirty="0" smtClean="0">
                <a:effectLst>
                  <a:outerShdw blurRad="38100" dist="38100" dir="2700000" algn="tl">
                    <a:srgbClr val="C0C0C0"/>
                  </a:outerShdw>
                </a:effectLst>
              </a:rPr>
              <a:t>(MODELOS)</a:t>
            </a:r>
            <a:endParaRPr lang="en-US" sz="4400" b="1" dirty="0">
              <a:effectLst>
                <a:outerShdw blurRad="38100" dist="38100" dir="2700000" algn="tl">
                  <a:srgbClr val="C0C0C0"/>
                </a:outerShdw>
              </a:effectLst>
            </a:endParaRPr>
          </a:p>
        </p:txBody>
      </p:sp>
      <p:graphicFrame>
        <p:nvGraphicFramePr>
          <p:cNvPr id="29701" name="Object 6"/>
          <p:cNvGraphicFramePr>
            <a:graphicFrameLocks noChangeAspect="1"/>
          </p:cNvGraphicFramePr>
          <p:nvPr/>
        </p:nvGraphicFramePr>
        <p:xfrm>
          <a:off x="0" y="3848100"/>
          <a:ext cx="3811588" cy="3086100"/>
        </p:xfrm>
        <a:graphic>
          <a:graphicData uri="http://schemas.openxmlformats.org/presentationml/2006/ole">
            <mc:AlternateContent xmlns:mc="http://schemas.openxmlformats.org/markup-compatibility/2006">
              <mc:Choice xmlns:v="urn:schemas-microsoft-com:vml" Requires="v">
                <p:oleObj spid="_x0000_s65679" name="Photo Editor Photo" r:id="rId6" imgW="4704762" imgH="3809524" progId="">
                  <p:embed/>
                </p:oleObj>
              </mc:Choice>
              <mc:Fallback>
                <p:oleObj name="Photo Editor Photo" r:id="rId6" imgW="4704762" imgH="380952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48100"/>
                        <a:ext cx="3811588"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Espaço Reservado para Número de Slide 1"/>
          <p:cNvSpPr>
            <a:spLocks noGrp="1"/>
          </p:cNvSpPr>
          <p:nvPr>
            <p:ph type="sldNum" sz="quarter" idx="12"/>
          </p:nvPr>
        </p:nvSpPr>
        <p:spPr/>
        <p:txBody>
          <a:bodyPr/>
          <a:lstStyle/>
          <a:p>
            <a:pPr>
              <a:defRPr/>
            </a:pPr>
            <a:fld id="{FDD35B49-A5C0-491C-B3B0-7D537FA6F4B9}" type="slidenum">
              <a:rPr lang="en-US" smtClean="0"/>
              <a:pPr>
                <a:defRPr/>
              </a:pPr>
              <a:t>26</a:t>
            </a:fld>
            <a:endParaRPr lang="en-US"/>
          </a:p>
        </p:txBody>
      </p:sp>
    </p:spTree>
    <p:extLst>
      <p:ext uri="{BB962C8B-B14F-4D97-AF65-F5344CB8AC3E}">
        <p14:creationId xmlns:p14="http://schemas.microsoft.com/office/powerpoint/2010/main" val="3890507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ost-it-no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251" y="304800"/>
            <a:ext cx="7318169" cy="647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 Box 3"/>
          <p:cNvSpPr txBox="1">
            <a:spLocks noChangeArrowheads="1"/>
          </p:cNvSpPr>
          <p:nvPr/>
        </p:nvSpPr>
        <p:spPr bwMode="auto">
          <a:xfrm rot="21339405">
            <a:off x="2566036" y="1883411"/>
            <a:ext cx="4038600" cy="3170099"/>
          </a:xfrm>
          <a:prstGeom prst="rect">
            <a:avLst/>
          </a:prstGeom>
          <a:noFill/>
          <a:ln w="9525">
            <a:noFill/>
            <a:miter lim="800000"/>
            <a:headEnd/>
            <a:tailEnd/>
          </a:ln>
          <a:effectLst/>
        </p:spPr>
        <p:txBody>
          <a:bodyPr>
            <a:spAutoFit/>
          </a:bodyPr>
          <a:lstStyle/>
          <a:p>
            <a:pPr algn="ctr">
              <a:defRPr/>
            </a:pPr>
            <a:r>
              <a:rPr lang="en-US" sz="4000" b="1" dirty="0">
                <a:effectLst>
                  <a:outerShdw blurRad="38100" dist="38100" dir="2700000" algn="tl">
                    <a:srgbClr val="C0C0C0"/>
                  </a:outerShdw>
                </a:effectLst>
              </a:rPr>
              <a:t>É </a:t>
            </a:r>
            <a:r>
              <a:rPr lang="en-US" sz="4000" b="1" dirty="0" err="1">
                <a:effectLst>
                  <a:outerShdw blurRad="38100" dist="38100" dir="2700000" algn="tl">
                    <a:srgbClr val="C0C0C0"/>
                  </a:outerShdw>
                </a:effectLst>
              </a:rPr>
              <a:t>importante</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apurar</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os</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custos</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totais</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não</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só</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os</a:t>
            </a:r>
            <a:r>
              <a:rPr lang="en-US" sz="4000" b="1" dirty="0">
                <a:effectLst>
                  <a:outerShdw blurRad="38100" dist="38100" dir="2700000" algn="tl">
                    <a:srgbClr val="C0C0C0"/>
                  </a:outerShdw>
                </a:effectLst>
              </a:rPr>
              <a:t> </a:t>
            </a:r>
            <a:r>
              <a:rPr lang="en-US" sz="4000" b="1" dirty="0" err="1">
                <a:effectLst>
                  <a:outerShdw blurRad="38100" dist="38100" dir="2700000" algn="tl">
                    <a:srgbClr val="C0C0C0"/>
                  </a:outerShdw>
                </a:effectLst>
              </a:rPr>
              <a:t>gastos</a:t>
            </a:r>
            <a:r>
              <a:rPr lang="en-US" sz="4000" b="1" dirty="0">
                <a:effectLst>
                  <a:outerShdw blurRad="38100" dist="38100" dir="2700000" algn="tl">
                    <a:srgbClr val="C0C0C0"/>
                  </a:outerShdw>
                </a:effectLst>
              </a:rPr>
              <a:t>.</a:t>
            </a:r>
          </a:p>
        </p:txBody>
      </p:sp>
      <p:sp>
        <p:nvSpPr>
          <p:cNvPr id="28676" name="Rectangle 4"/>
          <p:cNvSpPr>
            <a:spLocks noChangeArrowheads="1"/>
          </p:cNvSpPr>
          <p:nvPr/>
        </p:nvSpPr>
        <p:spPr bwMode="auto">
          <a:xfrm>
            <a:off x="76200" y="38100"/>
            <a:ext cx="9067800" cy="2667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27</a:t>
            </a:fld>
            <a:endParaRPr lang="en-US"/>
          </a:p>
        </p:txBody>
      </p:sp>
    </p:spTree>
    <p:extLst>
      <p:ext uri="{BB962C8B-B14F-4D97-AF65-F5344CB8AC3E}">
        <p14:creationId xmlns:p14="http://schemas.microsoft.com/office/powerpoint/2010/main" val="22023823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2"/>
          <p:cNvSpPr>
            <a:spLocks noChangeShapeType="1"/>
          </p:cNvSpPr>
          <p:nvPr/>
        </p:nvSpPr>
        <p:spPr bwMode="auto">
          <a:xfrm>
            <a:off x="0" y="2362200"/>
            <a:ext cx="9144000" cy="76200"/>
          </a:xfrm>
          <a:prstGeom prst="line">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txBody>
          <a:bodyPr wrap="none"/>
          <a:lstStyle/>
          <a:p>
            <a:endParaRPr lang="pt-BR"/>
          </a:p>
        </p:txBody>
      </p:sp>
      <p:pic>
        <p:nvPicPr>
          <p:cNvPr id="26627" name="Picture 3" descr="iceberg"/>
          <p:cNvPicPr>
            <a:picLocks noChangeAspect="1" noChangeArrowheads="1"/>
          </p:cNvPicPr>
          <p:nvPr/>
        </p:nvPicPr>
        <p:blipFill>
          <a:blip r:embed="rId2" cstate="print">
            <a:extLst>
              <a:ext uri="{28A0092B-C50C-407E-A947-70E740481C1C}">
                <a14:useLocalDpi xmlns:a14="http://schemas.microsoft.com/office/drawing/2010/main" val="0"/>
              </a:ext>
            </a:extLst>
          </a:blip>
          <a:srcRect t="7021"/>
          <a:stretch>
            <a:fillRect/>
          </a:stretch>
        </p:blipFill>
        <p:spPr bwMode="auto">
          <a:xfrm>
            <a:off x="762000" y="879475"/>
            <a:ext cx="4524375" cy="5749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4"/>
          <p:cNvGrpSpPr>
            <a:grpSpLocks/>
          </p:cNvGrpSpPr>
          <p:nvPr/>
        </p:nvGrpSpPr>
        <p:grpSpPr bwMode="auto">
          <a:xfrm>
            <a:off x="3048000" y="1539875"/>
            <a:ext cx="5613400" cy="588963"/>
            <a:chOff x="1632" y="1952"/>
            <a:chExt cx="3536" cy="371"/>
          </a:xfrm>
        </p:grpSpPr>
        <p:sp>
          <p:nvSpPr>
            <p:cNvPr id="26648" name="Oval 5"/>
            <p:cNvSpPr>
              <a:spLocks noChangeArrowheads="1"/>
            </p:cNvSpPr>
            <p:nvPr/>
          </p:nvSpPr>
          <p:spPr bwMode="auto">
            <a:xfrm>
              <a:off x="1632" y="2016"/>
              <a:ext cx="288" cy="288"/>
            </a:xfrm>
            <a:prstGeom prst="ellipse">
              <a:avLst/>
            </a:prstGeom>
            <a:solidFill>
              <a:schemeClr val="bg1">
                <a:alpha val="50195"/>
              </a:schemeClr>
            </a:solidFill>
            <a:ln w="9525">
              <a:solidFill>
                <a:srgbClr val="006600"/>
              </a:solidFill>
              <a:miter lim="800000"/>
              <a:headEnd/>
              <a:tailEnd/>
            </a:ln>
          </p:spPr>
          <p:txBody>
            <a:bodyPr wrap="none" anchor="ctr"/>
            <a:lstStyle/>
            <a:p>
              <a:endParaRPr lang="pt-BR"/>
            </a:p>
          </p:txBody>
        </p:sp>
        <p:sp>
          <p:nvSpPr>
            <p:cNvPr id="26649" name="Line 6"/>
            <p:cNvSpPr>
              <a:spLocks noChangeShapeType="1"/>
            </p:cNvSpPr>
            <p:nvPr/>
          </p:nvSpPr>
          <p:spPr bwMode="auto">
            <a:xfrm>
              <a:off x="1920" y="2160"/>
              <a:ext cx="1680" cy="0"/>
            </a:xfrm>
            <a:prstGeom prst="line">
              <a:avLst/>
            </a:prstGeom>
            <a:noFill/>
            <a:ln w="28575">
              <a:solidFill>
                <a:srgbClr val="0066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26650" name="Text Box 7"/>
            <p:cNvSpPr txBox="1">
              <a:spLocks noChangeArrowheads="1"/>
            </p:cNvSpPr>
            <p:nvPr/>
          </p:nvSpPr>
          <p:spPr bwMode="auto">
            <a:xfrm>
              <a:off x="3648" y="1952"/>
              <a:ext cx="1520" cy="371"/>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3200">
                  <a:solidFill>
                    <a:srgbClr val="006600"/>
                  </a:solidFill>
                  <a:latin typeface="Tahoma" pitchFamily="34" charset="0"/>
                </a:rPr>
                <a:t>Custo visível</a:t>
              </a:r>
            </a:p>
          </p:txBody>
        </p:sp>
      </p:grpSp>
      <p:grpSp>
        <p:nvGrpSpPr>
          <p:cNvPr id="26629" name="Group 8"/>
          <p:cNvGrpSpPr>
            <a:grpSpLocks/>
          </p:cNvGrpSpPr>
          <p:nvPr/>
        </p:nvGrpSpPr>
        <p:grpSpPr bwMode="auto">
          <a:xfrm>
            <a:off x="3062288" y="2987675"/>
            <a:ext cx="5934075" cy="588963"/>
            <a:chOff x="1632" y="1952"/>
            <a:chExt cx="3738" cy="371"/>
          </a:xfrm>
        </p:grpSpPr>
        <p:sp>
          <p:nvSpPr>
            <p:cNvPr id="26645" name="Oval 9"/>
            <p:cNvSpPr>
              <a:spLocks noChangeArrowheads="1"/>
            </p:cNvSpPr>
            <p:nvPr/>
          </p:nvSpPr>
          <p:spPr bwMode="auto">
            <a:xfrm>
              <a:off x="1632" y="2016"/>
              <a:ext cx="288" cy="288"/>
            </a:xfrm>
            <a:prstGeom prst="ellipse">
              <a:avLst/>
            </a:prstGeom>
            <a:solidFill>
              <a:schemeClr val="bg1">
                <a:alpha val="50195"/>
              </a:schemeClr>
            </a:solidFill>
            <a:ln w="9525">
              <a:solidFill>
                <a:srgbClr val="006600"/>
              </a:solidFill>
              <a:miter lim="800000"/>
              <a:headEnd/>
              <a:tailEnd/>
            </a:ln>
          </p:spPr>
          <p:txBody>
            <a:bodyPr wrap="none" anchor="ctr"/>
            <a:lstStyle/>
            <a:p>
              <a:endParaRPr lang="pt-BR"/>
            </a:p>
          </p:txBody>
        </p:sp>
        <p:sp>
          <p:nvSpPr>
            <p:cNvPr id="26646" name="Line 10"/>
            <p:cNvSpPr>
              <a:spLocks noChangeShapeType="1"/>
            </p:cNvSpPr>
            <p:nvPr/>
          </p:nvSpPr>
          <p:spPr bwMode="auto">
            <a:xfrm>
              <a:off x="1920" y="2160"/>
              <a:ext cx="1680" cy="0"/>
            </a:xfrm>
            <a:prstGeom prst="line">
              <a:avLst/>
            </a:prstGeom>
            <a:noFill/>
            <a:ln w="28575">
              <a:solidFill>
                <a:srgbClr val="0066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26647" name="Text Box 11"/>
            <p:cNvSpPr txBox="1">
              <a:spLocks noChangeArrowheads="1"/>
            </p:cNvSpPr>
            <p:nvPr/>
          </p:nvSpPr>
          <p:spPr bwMode="auto">
            <a:xfrm>
              <a:off x="3648" y="1952"/>
              <a:ext cx="1722" cy="371"/>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3200">
                  <a:solidFill>
                    <a:srgbClr val="006600"/>
                  </a:solidFill>
                  <a:latin typeface="Tahoma" pitchFamily="34" charset="0"/>
                </a:rPr>
                <a:t>Custo invisível</a:t>
              </a:r>
            </a:p>
          </p:txBody>
        </p:sp>
      </p:grpSp>
      <p:grpSp>
        <p:nvGrpSpPr>
          <p:cNvPr id="26630" name="Group 12"/>
          <p:cNvGrpSpPr>
            <a:grpSpLocks/>
          </p:cNvGrpSpPr>
          <p:nvPr/>
        </p:nvGrpSpPr>
        <p:grpSpPr bwMode="auto">
          <a:xfrm>
            <a:off x="3124200" y="4271963"/>
            <a:ext cx="5446713" cy="376237"/>
            <a:chOff x="2304" y="3280"/>
            <a:chExt cx="3431" cy="237"/>
          </a:xfrm>
        </p:grpSpPr>
        <p:sp>
          <p:nvSpPr>
            <p:cNvPr id="26642" name="Oval 13"/>
            <p:cNvSpPr>
              <a:spLocks noChangeArrowheads="1"/>
            </p:cNvSpPr>
            <p:nvPr/>
          </p:nvSpPr>
          <p:spPr bwMode="auto">
            <a:xfrm>
              <a:off x="2304" y="3312"/>
              <a:ext cx="192" cy="192"/>
            </a:xfrm>
            <a:prstGeom prst="ellipse">
              <a:avLst/>
            </a:prstGeom>
            <a:solidFill>
              <a:schemeClr val="bg1">
                <a:alpha val="50195"/>
              </a:schemeClr>
            </a:solidFill>
            <a:ln w="9525">
              <a:solidFill>
                <a:srgbClr val="006600"/>
              </a:solidFill>
              <a:miter lim="800000"/>
              <a:headEnd/>
              <a:tailEnd/>
            </a:ln>
          </p:spPr>
          <p:txBody>
            <a:bodyPr wrap="none" anchor="ctr"/>
            <a:lstStyle/>
            <a:p>
              <a:endParaRPr lang="pt-BR"/>
            </a:p>
          </p:txBody>
        </p:sp>
        <p:sp>
          <p:nvSpPr>
            <p:cNvPr id="26643" name="Line 14"/>
            <p:cNvSpPr>
              <a:spLocks noChangeShapeType="1"/>
            </p:cNvSpPr>
            <p:nvPr/>
          </p:nvSpPr>
          <p:spPr bwMode="auto">
            <a:xfrm>
              <a:off x="2496" y="3408"/>
              <a:ext cx="1680" cy="0"/>
            </a:xfrm>
            <a:prstGeom prst="line">
              <a:avLst/>
            </a:prstGeom>
            <a:noFill/>
            <a:ln w="28575">
              <a:solidFill>
                <a:srgbClr val="0066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26644" name="Text Box 15"/>
            <p:cNvSpPr txBox="1">
              <a:spLocks noChangeArrowheads="1"/>
            </p:cNvSpPr>
            <p:nvPr/>
          </p:nvSpPr>
          <p:spPr bwMode="auto">
            <a:xfrm>
              <a:off x="4224" y="3280"/>
              <a:ext cx="1511" cy="23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solidFill>
                    <a:srgbClr val="006600"/>
                  </a:solidFill>
                  <a:latin typeface="Tahoma" pitchFamily="34" charset="0"/>
                </a:rPr>
                <a:t>Depreciação dos bens</a:t>
              </a:r>
            </a:p>
          </p:txBody>
        </p:sp>
      </p:grpSp>
      <p:grpSp>
        <p:nvGrpSpPr>
          <p:cNvPr id="26631" name="Group 16"/>
          <p:cNvGrpSpPr>
            <a:grpSpLocks/>
          </p:cNvGrpSpPr>
          <p:nvPr/>
        </p:nvGrpSpPr>
        <p:grpSpPr bwMode="auto">
          <a:xfrm>
            <a:off x="2971800" y="4805363"/>
            <a:ext cx="5200650" cy="376237"/>
            <a:chOff x="2304" y="3280"/>
            <a:chExt cx="3276" cy="237"/>
          </a:xfrm>
        </p:grpSpPr>
        <p:sp>
          <p:nvSpPr>
            <p:cNvPr id="26639" name="Oval 17"/>
            <p:cNvSpPr>
              <a:spLocks noChangeArrowheads="1"/>
            </p:cNvSpPr>
            <p:nvPr/>
          </p:nvSpPr>
          <p:spPr bwMode="auto">
            <a:xfrm>
              <a:off x="2304" y="3312"/>
              <a:ext cx="192" cy="192"/>
            </a:xfrm>
            <a:prstGeom prst="ellipse">
              <a:avLst/>
            </a:prstGeom>
            <a:solidFill>
              <a:schemeClr val="bg1">
                <a:alpha val="50195"/>
              </a:schemeClr>
            </a:solidFill>
            <a:ln w="9525">
              <a:solidFill>
                <a:srgbClr val="006600"/>
              </a:solidFill>
              <a:miter lim="800000"/>
              <a:headEnd/>
              <a:tailEnd/>
            </a:ln>
          </p:spPr>
          <p:txBody>
            <a:bodyPr wrap="none" anchor="ctr"/>
            <a:lstStyle/>
            <a:p>
              <a:endParaRPr lang="pt-BR"/>
            </a:p>
          </p:txBody>
        </p:sp>
        <p:sp>
          <p:nvSpPr>
            <p:cNvPr id="26640" name="Line 18"/>
            <p:cNvSpPr>
              <a:spLocks noChangeShapeType="1"/>
            </p:cNvSpPr>
            <p:nvPr/>
          </p:nvSpPr>
          <p:spPr bwMode="auto">
            <a:xfrm>
              <a:off x="2496" y="3408"/>
              <a:ext cx="1680" cy="0"/>
            </a:xfrm>
            <a:prstGeom prst="line">
              <a:avLst/>
            </a:prstGeom>
            <a:noFill/>
            <a:ln w="28575">
              <a:solidFill>
                <a:srgbClr val="0066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26641" name="Text Box 19"/>
            <p:cNvSpPr txBox="1">
              <a:spLocks noChangeArrowheads="1"/>
            </p:cNvSpPr>
            <p:nvPr/>
          </p:nvSpPr>
          <p:spPr bwMode="auto">
            <a:xfrm>
              <a:off x="4224" y="3280"/>
              <a:ext cx="1356" cy="23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solidFill>
                    <a:srgbClr val="006600"/>
                  </a:solidFill>
                  <a:latin typeface="Tahoma" pitchFamily="34" charset="0"/>
                </a:rPr>
                <a:t>Custo Opor. Capital</a:t>
              </a:r>
            </a:p>
          </p:txBody>
        </p:sp>
      </p:grpSp>
      <p:sp>
        <p:nvSpPr>
          <p:cNvPr id="26632" name="Text Box 20"/>
          <p:cNvSpPr txBox="1">
            <a:spLocks noChangeArrowheads="1"/>
          </p:cNvSpPr>
          <p:nvPr/>
        </p:nvSpPr>
        <p:spPr bwMode="auto">
          <a:xfrm>
            <a:off x="0" y="38100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b="1">
                <a:solidFill>
                  <a:srgbClr val="006600"/>
                </a:solidFill>
                <a:latin typeface="Tahoma" pitchFamily="34" charset="0"/>
              </a:rPr>
              <a:t>“MODELO ICEBERG DE CUSTO DE PRODUÇÃO”</a:t>
            </a:r>
            <a:endParaRPr lang="en-US" sz="2400" b="1">
              <a:solidFill>
                <a:srgbClr val="006600"/>
              </a:solidFill>
              <a:latin typeface="Tahoma" pitchFamily="34" charset="0"/>
            </a:endParaRPr>
          </a:p>
        </p:txBody>
      </p:sp>
      <p:sp>
        <p:nvSpPr>
          <p:cNvPr id="26633" name="Rectangle 21"/>
          <p:cNvSpPr>
            <a:spLocks noChangeArrowheads="1"/>
          </p:cNvSpPr>
          <p:nvPr/>
        </p:nvSpPr>
        <p:spPr bwMode="auto">
          <a:xfrm>
            <a:off x="0" y="38100"/>
            <a:ext cx="9144000" cy="2667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6634" name="Rectangle 22"/>
          <p:cNvSpPr>
            <a:spLocks noChangeArrowheads="1"/>
          </p:cNvSpPr>
          <p:nvPr/>
        </p:nvSpPr>
        <p:spPr bwMode="auto">
          <a:xfrm>
            <a:off x="0" y="6629400"/>
            <a:ext cx="9144000" cy="2286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pSp>
        <p:nvGrpSpPr>
          <p:cNvPr id="26635" name="Group 16"/>
          <p:cNvGrpSpPr>
            <a:grpSpLocks/>
          </p:cNvGrpSpPr>
          <p:nvPr/>
        </p:nvGrpSpPr>
        <p:grpSpPr bwMode="auto">
          <a:xfrm>
            <a:off x="3260725" y="3810000"/>
            <a:ext cx="4892675" cy="376238"/>
            <a:chOff x="2304" y="3280"/>
            <a:chExt cx="3082" cy="237"/>
          </a:xfrm>
        </p:grpSpPr>
        <p:sp>
          <p:nvSpPr>
            <p:cNvPr id="26636" name="Oval 17"/>
            <p:cNvSpPr>
              <a:spLocks noChangeArrowheads="1"/>
            </p:cNvSpPr>
            <p:nvPr/>
          </p:nvSpPr>
          <p:spPr bwMode="auto">
            <a:xfrm>
              <a:off x="2304" y="3312"/>
              <a:ext cx="192" cy="192"/>
            </a:xfrm>
            <a:prstGeom prst="ellipse">
              <a:avLst/>
            </a:prstGeom>
            <a:solidFill>
              <a:schemeClr val="bg1">
                <a:alpha val="50195"/>
              </a:schemeClr>
            </a:solidFill>
            <a:ln w="9525">
              <a:solidFill>
                <a:srgbClr val="006600"/>
              </a:solidFill>
              <a:miter lim="800000"/>
              <a:headEnd/>
              <a:tailEnd/>
            </a:ln>
          </p:spPr>
          <p:txBody>
            <a:bodyPr wrap="none" anchor="ctr"/>
            <a:lstStyle/>
            <a:p>
              <a:endParaRPr lang="pt-BR"/>
            </a:p>
          </p:txBody>
        </p:sp>
        <p:sp>
          <p:nvSpPr>
            <p:cNvPr id="26637" name="Line 18"/>
            <p:cNvSpPr>
              <a:spLocks noChangeShapeType="1"/>
            </p:cNvSpPr>
            <p:nvPr/>
          </p:nvSpPr>
          <p:spPr bwMode="auto">
            <a:xfrm>
              <a:off x="2496" y="3408"/>
              <a:ext cx="1680" cy="0"/>
            </a:xfrm>
            <a:prstGeom prst="line">
              <a:avLst/>
            </a:prstGeom>
            <a:noFill/>
            <a:ln w="28575">
              <a:solidFill>
                <a:srgbClr val="0066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pt-BR"/>
            </a:p>
          </p:txBody>
        </p:sp>
        <p:sp>
          <p:nvSpPr>
            <p:cNvPr id="26638" name="Text Box 19"/>
            <p:cNvSpPr txBox="1">
              <a:spLocks noChangeArrowheads="1"/>
            </p:cNvSpPr>
            <p:nvPr/>
          </p:nvSpPr>
          <p:spPr bwMode="auto">
            <a:xfrm>
              <a:off x="4224" y="3280"/>
              <a:ext cx="1162" cy="23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solidFill>
                    <a:srgbClr val="006600"/>
                  </a:solidFill>
                  <a:latin typeface="Tahoma" pitchFamily="34" charset="0"/>
                </a:rPr>
                <a:t>Despesas Gerais</a:t>
              </a:r>
            </a:p>
          </p:txBody>
        </p:sp>
      </p:gr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28</a:t>
            </a:fld>
            <a:endParaRPr lang="en-US"/>
          </a:p>
        </p:txBody>
      </p:sp>
    </p:spTree>
    <p:extLst>
      <p:ext uri="{BB962C8B-B14F-4D97-AF65-F5344CB8AC3E}">
        <p14:creationId xmlns:p14="http://schemas.microsoft.com/office/powerpoint/2010/main" val="1583512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tângulo de cantos arredondados 2"/>
          <p:cNvSpPr>
            <a:spLocks noChangeArrowheads="1"/>
          </p:cNvSpPr>
          <p:nvPr/>
        </p:nvSpPr>
        <p:spPr bwMode="auto">
          <a:xfrm>
            <a:off x="1981200" y="990600"/>
            <a:ext cx="2819400" cy="1447800"/>
          </a:xfrm>
          <a:prstGeom prst="roundRect">
            <a:avLst>
              <a:gd name="adj" fmla="val 7144"/>
            </a:avLst>
          </a:prstGeom>
          <a:solidFill>
            <a:schemeClr val="accent1"/>
          </a:solidFill>
          <a:ln w="9525" algn="ctr">
            <a:solidFill>
              <a:schemeClr val="tx1"/>
            </a:solidFill>
            <a:round/>
            <a:headEnd/>
            <a:tailEnd/>
          </a:ln>
        </p:spPr>
        <p:txBody>
          <a:bodyPr/>
          <a:lstStyle/>
          <a:p>
            <a:pPr>
              <a:buFont typeface="Arial" charset="0"/>
              <a:buChar char="•"/>
            </a:pPr>
            <a:r>
              <a:rPr lang="en-US" sz="1200" b="1" dirty="0"/>
              <a:t> </a:t>
            </a:r>
            <a:r>
              <a:rPr lang="en-US" sz="1200" b="1" dirty="0" err="1"/>
              <a:t>Mão</a:t>
            </a:r>
            <a:r>
              <a:rPr lang="en-US" sz="1200" b="1" dirty="0"/>
              <a:t>-de-</a:t>
            </a:r>
            <a:r>
              <a:rPr lang="en-US" sz="1200" b="1" dirty="0" err="1"/>
              <a:t>obra</a:t>
            </a:r>
            <a:endParaRPr lang="en-US" sz="1200" b="1" dirty="0"/>
          </a:p>
          <a:p>
            <a:pPr>
              <a:buFont typeface="Arial" charset="0"/>
              <a:buChar char="•"/>
            </a:pPr>
            <a:r>
              <a:rPr lang="en-US" sz="1200" b="1" dirty="0"/>
              <a:t> </a:t>
            </a:r>
            <a:r>
              <a:rPr lang="en-US" sz="1200" b="1" dirty="0" err="1"/>
              <a:t>Fertilizantes</a:t>
            </a:r>
            <a:endParaRPr lang="en-US" sz="1200" b="1" dirty="0"/>
          </a:p>
          <a:p>
            <a:pPr>
              <a:buFont typeface="Arial" charset="0"/>
              <a:buChar char="•"/>
            </a:pPr>
            <a:r>
              <a:rPr lang="en-US" sz="1200" b="1" dirty="0"/>
              <a:t> </a:t>
            </a:r>
            <a:r>
              <a:rPr lang="en-US" sz="1200" b="1" dirty="0" err="1"/>
              <a:t>Defensivos</a:t>
            </a:r>
            <a:r>
              <a:rPr lang="en-US" sz="1200" b="1" dirty="0"/>
              <a:t> </a:t>
            </a:r>
            <a:r>
              <a:rPr lang="en-US" sz="1200" b="1" dirty="0" err="1"/>
              <a:t>agrícolas</a:t>
            </a:r>
            <a:endParaRPr lang="en-US" sz="1200" b="1" dirty="0"/>
          </a:p>
          <a:p>
            <a:pPr>
              <a:buFont typeface="Arial" charset="0"/>
              <a:buChar char="•"/>
            </a:pPr>
            <a:r>
              <a:rPr lang="en-US" sz="1200" b="1" dirty="0"/>
              <a:t> Diesel</a:t>
            </a:r>
          </a:p>
          <a:p>
            <a:pPr>
              <a:buFont typeface="Arial" charset="0"/>
              <a:buChar char="•"/>
            </a:pPr>
            <a:r>
              <a:rPr lang="en-US" sz="1200" b="1" dirty="0"/>
              <a:t> </a:t>
            </a:r>
            <a:r>
              <a:rPr lang="en-US" sz="1200" b="1" dirty="0" err="1"/>
              <a:t>Manutenção</a:t>
            </a:r>
            <a:r>
              <a:rPr lang="en-US" sz="1200" b="1" dirty="0"/>
              <a:t> de </a:t>
            </a:r>
            <a:r>
              <a:rPr lang="en-US" sz="1200" b="1" dirty="0" err="1"/>
              <a:t>máquinas</a:t>
            </a:r>
            <a:endParaRPr lang="en-US" sz="1200" b="1" dirty="0"/>
          </a:p>
          <a:p>
            <a:pPr>
              <a:buFont typeface="Arial" charset="0"/>
              <a:buChar char="•"/>
            </a:pPr>
            <a:r>
              <a:rPr lang="en-US" sz="1200" b="1" dirty="0"/>
              <a:t> </a:t>
            </a:r>
            <a:r>
              <a:rPr lang="en-US" sz="1200" b="1" dirty="0" err="1" smtClean="0"/>
              <a:t>Irrigação</a:t>
            </a:r>
            <a:endParaRPr lang="en-US" sz="1200" b="1" dirty="0"/>
          </a:p>
          <a:p>
            <a:pPr>
              <a:buFont typeface="Arial" charset="0"/>
              <a:buChar char="•"/>
            </a:pPr>
            <a:r>
              <a:rPr lang="en-US" sz="1200" b="1" dirty="0"/>
              <a:t> </a:t>
            </a:r>
            <a:r>
              <a:rPr lang="en-US" sz="1200" b="1" dirty="0" err="1"/>
              <a:t>Serviço</a:t>
            </a:r>
            <a:endParaRPr lang="en-US" sz="1200" b="1" dirty="0"/>
          </a:p>
          <a:p>
            <a:pPr>
              <a:buFont typeface="Arial" charset="0"/>
              <a:buChar char="•"/>
            </a:pPr>
            <a:endParaRPr lang="en-US" sz="1200" b="1" dirty="0"/>
          </a:p>
        </p:txBody>
      </p:sp>
      <p:sp>
        <p:nvSpPr>
          <p:cNvPr id="4" name="Retângulo de cantos arredondados 3"/>
          <p:cNvSpPr/>
          <p:nvPr/>
        </p:nvSpPr>
        <p:spPr bwMode="auto">
          <a:xfrm>
            <a:off x="1981200" y="5410200"/>
            <a:ext cx="2819400" cy="533400"/>
          </a:xfrm>
          <a:prstGeom prst="roundRect">
            <a:avLst>
              <a:gd name="adj" fmla="val 7143"/>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lstStyle/>
          <a:p>
            <a:pPr>
              <a:buFont typeface="Arial" pitchFamily="34" charset="0"/>
              <a:buChar char="•"/>
              <a:defRPr/>
            </a:pPr>
            <a:r>
              <a:rPr lang="en-US" sz="1400" b="1" dirty="0"/>
              <a:t> </a:t>
            </a:r>
            <a:r>
              <a:rPr lang="en-US" sz="1400" b="1" dirty="0" err="1"/>
              <a:t>Tratores</a:t>
            </a:r>
            <a:endParaRPr lang="en-US" sz="1400" b="1" dirty="0"/>
          </a:p>
          <a:p>
            <a:pPr>
              <a:buFont typeface="Arial" pitchFamily="34" charset="0"/>
              <a:buChar char="•"/>
              <a:defRPr/>
            </a:pPr>
            <a:r>
              <a:rPr lang="en-US" sz="1400" b="1" dirty="0"/>
              <a:t> </a:t>
            </a:r>
            <a:r>
              <a:rPr lang="en-US" sz="1400" b="1" dirty="0" err="1"/>
              <a:t>Implementos</a:t>
            </a:r>
            <a:endParaRPr lang="en-US" sz="1400" b="1" dirty="0"/>
          </a:p>
        </p:txBody>
      </p:sp>
      <p:sp>
        <p:nvSpPr>
          <p:cNvPr id="29701" name="Retângulo de cantos arredondados 12"/>
          <p:cNvSpPr>
            <a:spLocks noChangeArrowheads="1"/>
          </p:cNvSpPr>
          <p:nvPr/>
        </p:nvSpPr>
        <p:spPr bwMode="auto">
          <a:xfrm>
            <a:off x="1981200" y="2514600"/>
            <a:ext cx="2819400" cy="304800"/>
          </a:xfrm>
          <a:prstGeom prst="roundRect">
            <a:avLst>
              <a:gd name="adj" fmla="val 7144"/>
            </a:avLst>
          </a:prstGeom>
          <a:solidFill>
            <a:schemeClr val="accent1"/>
          </a:solidFill>
          <a:ln w="9525" algn="ctr">
            <a:solidFill>
              <a:schemeClr val="tx1"/>
            </a:solidFill>
            <a:round/>
            <a:headEnd/>
            <a:tailEnd/>
          </a:ln>
        </p:spPr>
        <p:txBody>
          <a:bodyPr/>
          <a:lstStyle/>
          <a:p>
            <a:pPr>
              <a:buFont typeface="Arial" charset="0"/>
              <a:buChar char="•"/>
            </a:pPr>
            <a:r>
              <a:rPr lang="en-US" sz="1200" b="1"/>
              <a:t> Despesas de comercialização</a:t>
            </a:r>
          </a:p>
          <a:p>
            <a:endParaRPr lang="pt-BR" sz="1200" b="1"/>
          </a:p>
        </p:txBody>
      </p:sp>
      <p:sp>
        <p:nvSpPr>
          <p:cNvPr id="14" name="Retângulo de cantos arredondados 13"/>
          <p:cNvSpPr/>
          <p:nvPr/>
        </p:nvSpPr>
        <p:spPr bwMode="auto">
          <a:xfrm>
            <a:off x="1981200" y="6019800"/>
            <a:ext cx="2819400" cy="304800"/>
          </a:xfrm>
          <a:prstGeom prst="roundRect">
            <a:avLst>
              <a:gd name="adj" fmla="val 7143"/>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lstStyle/>
          <a:p>
            <a:pPr>
              <a:buFont typeface="Arial" pitchFamily="34" charset="0"/>
              <a:buChar char="•"/>
              <a:defRPr/>
            </a:pPr>
            <a:r>
              <a:rPr lang="en-US" sz="1400" b="1" dirty="0"/>
              <a:t> </a:t>
            </a:r>
            <a:r>
              <a:rPr lang="en-US" sz="1400" b="1" dirty="0" err="1" smtClean="0"/>
              <a:t>Cafezal</a:t>
            </a:r>
            <a:r>
              <a:rPr lang="en-US" sz="1400" b="1" dirty="0" smtClean="0"/>
              <a:t>/</a:t>
            </a:r>
            <a:r>
              <a:rPr lang="en-US" sz="1400" b="1" dirty="0" err="1" smtClean="0"/>
              <a:t>Pomar</a:t>
            </a:r>
            <a:r>
              <a:rPr lang="en-US" sz="1400" b="1" dirty="0" smtClean="0"/>
              <a:t> </a:t>
            </a:r>
            <a:endParaRPr lang="en-US" sz="1400" b="1" dirty="0"/>
          </a:p>
        </p:txBody>
      </p:sp>
      <p:sp>
        <p:nvSpPr>
          <p:cNvPr id="15" name="Retângulo de cantos arredondados 14"/>
          <p:cNvSpPr/>
          <p:nvPr/>
        </p:nvSpPr>
        <p:spPr bwMode="auto">
          <a:xfrm>
            <a:off x="1981200" y="4191000"/>
            <a:ext cx="2819400" cy="1143000"/>
          </a:xfrm>
          <a:prstGeom prst="roundRect">
            <a:avLst>
              <a:gd name="adj" fmla="val 7143"/>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a:lstStyle/>
          <a:p>
            <a:pPr>
              <a:buFont typeface="Arial" pitchFamily="34" charset="0"/>
              <a:buChar char="•"/>
              <a:defRPr/>
            </a:pPr>
            <a:r>
              <a:rPr lang="en-US" sz="1400" b="1" dirty="0"/>
              <a:t> </a:t>
            </a:r>
            <a:r>
              <a:rPr lang="en-US" sz="1400" b="1" dirty="0" err="1"/>
              <a:t>Instalações</a:t>
            </a:r>
            <a:r>
              <a:rPr lang="en-US" sz="1400" b="1" dirty="0"/>
              <a:t> </a:t>
            </a:r>
          </a:p>
          <a:p>
            <a:pPr>
              <a:defRPr/>
            </a:pPr>
            <a:r>
              <a:rPr lang="en-US" sz="1400" b="1" dirty="0"/>
              <a:t>    - </a:t>
            </a:r>
            <a:r>
              <a:rPr lang="en-US" sz="1400" b="1" dirty="0" err="1"/>
              <a:t>galpão</a:t>
            </a:r>
            <a:endParaRPr lang="en-US" sz="1400" b="1" dirty="0"/>
          </a:p>
          <a:p>
            <a:pPr>
              <a:defRPr/>
            </a:pPr>
            <a:r>
              <a:rPr lang="en-US" sz="1400" b="1" dirty="0"/>
              <a:t>    - </a:t>
            </a:r>
            <a:r>
              <a:rPr lang="en-US" sz="1400" b="1" dirty="0" err="1"/>
              <a:t>terreiros</a:t>
            </a:r>
            <a:r>
              <a:rPr lang="en-US" sz="1400" b="1" dirty="0"/>
              <a:t>,</a:t>
            </a:r>
          </a:p>
          <a:p>
            <a:pPr>
              <a:defRPr/>
            </a:pPr>
            <a:r>
              <a:rPr lang="en-US" sz="1400" b="1" dirty="0"/>
              <a:t>    - </a:t>
            </a:r>
            <a:r>
              <a:rPr lang="en-US" sz="1400" b="1" dirty="0" err="1"/>
              <a:t>secadores</a:t>
            </a:r>
            <a:endParaRPr lang="en-US" sz="1400" b="1" dirty="0"/>
          </a:p>
          <a:p>
            <a:pPr>
              <a:defRPr/>
            </a:pPr>
            <a:r>
              <a:rPr lang="en-US" sz="1400" b="1" dirty="0"/>
              <a:t>    - casa dos </a:t>
            </a:r>
            <a:r>
              <a:rPr lang="en-US" sz="1400" b="1" dirty="0" err="1"/>
              <a:t>funcionários</a:t>
            </a:r>
            <a:endParaRPr lang="en-US" sz="1400" b="1" dirty="0"/>
          </a:p>
        </p:txBody>
      </p:sp>
      <p:sp>
        <p:nvSpPr>
          <p:cNvPr id="21" name="Retângulo de cantos arredondados 20"/>
          <p:cNvSpPr/>
          <p:nvPr/>
        </p:nvSpPr>
        <p:spPr bwMode="auto">
          <a:xfrm>
            <a:off x="4876800" y="4191000"/>
            <a:ext cx="457200" cy="2133600"/>
          </a:xfrm>
          <a:prstGeom prst="roundRect">
            <a:avLst>
              <a:gd name="adj" fmla="val 7143"/>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vert270"/>
          <a:lstStyle/>
          <a:p>
            <a:pPr algn="ctr">
              <a:defRPr/>
            </a:pPr>
            <a:r>
              <a:rPr lang="en-US" sz="1400" b="1" dirty="0" err="1"/>
              <a:t>Depreciação</a:t>
            </a:r>
            <a:endParaRPr lang="pt-BR" sz="1400" b="1" dirty="0"/>
          </a:p>
        </p:txBody>
      </p:sp>
      <p:sp>
        <p:nvSpPr>
          <p:cNvPr id="23" name="Retângulo de cantos arredondados 22"/>
          <p:cNvSpPr/>
          <p:nvPr/>
        </p:nvSpPr>
        <p:spPr bwMode="auto">
          <a:xfrm>
            <a:off x="5410200" y="4191000"/>
            <a:ext cx="457200" cy="2438400"/>
          </a:xfrm>
          <a:prstGeom prst="roundRect">
            <a:avLst>
              <a:gd name="adj" fmla="val 7143"/>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vert270"/>
          <a:lstStyle/>
          <a:p>
            <a:pPr algn="ctr">
              <a:defRPr/>
            </a:pPr>
            <a:r>
              <a:rPr lang="en-US" sz="1400" b="1" dirty="0" err="1"/>
              <a:t>Custo</a:t>
            </a:r>
            <a:r>
              <a:rPr lang="en-US" sz="1400" b="1" dirty="0"/>
              <a:t> do </a:t>
            </a:r>
            <a:r>
              <a:rPr lang="en-US" sz="1400" b="1" dirty="0" err="1"/>
              <a:t>investimento</a:t>
            </a:r>
            <a:endParaRPr lang="pt-BR" sz="1400" b="1" dirty="0"/>
          </a:p>
        </p:txBody>
      </p:sp>
      <p:sp>
        <p:nvSpPr>
          <p:cNvPr id="24" name="Retângulo de cantos arredondados 23"/>
          <p:cNvSpPr/>
          <p:nvPr/>
        </p:nvSpPr>
        <p:spPr bwMode="auto">
          <a:xfrm>
            <a:off x="1524000" y="4191000"/>
            <a:ext cx="381000" cy="2514600"/>
          </a:xfrm>
          <a:prstGeom prst="roundRect">
            <a:avLst>
              <a:gd name="adj" fmla="val 7143"/>
            </a:avLst>
          </a:prstGeom>
          <a:solidFill>
            <a:srgbClr val="5EE24C"/>
          </a:solidFill>
          <a:ln w="9525" cap="flat" cmpd="sng" algn="ctr">
            <a:solidFill>
              <a:schemeClr val="tx1"/>
            </a:solidFill>
            <a:prstDash val="solid"/>
            <a:round/>
            <a:headEnd type="none" w="med" len="med"/>
            <a:tailEnd type="none" w="med" len="med"/>
          </a:ln>
          <a:effectLst/>
        </p:spPr>
        <p:txBody>
          <a:bodyPr vert="vert270"/>
          <a:lstStyle/>
          <a:p>
            <a:pPr algn="ctr">
              <a:defRPr/>
            </a:pPr>
            <a:r>
              <a:rPr lang="en-US" sz="1400" b="1" dirty="0" err="1"/>
              <a:t>Investimento</a:t>
            </a:r>
            <a:endParaRPr lang="pt-BR" sz="1400" b="1" dirty="0"/>
          </a:p>
        </p:txBody>
      </p:sp>
      <p:sp>
        <p:nvSpPr>
          <p:cNvPr id="29707" name="Retângulo de cantos arredondados 25"/>
          <p:cNvSpPr>
            <a:spLocks noChangeArrowheads="1"/>
          </p:cNvSpPr>
          <p:nvPr/>
        </p:nvSpPr>
        <p:spPr bwMode="auto">
          <a:xfrm>
            <a:off x="1981200" y="2895600"/>
            <a:ext cx="2819400" cy="457200"/>
          </a:xfrm>
          <a:prstGeom prst="roundRect">
            <a:avLst>
              <a:gd name="adj" fmla="val 7144"/>
            </a:avLst>
          </a:prstGeom>
          <a:solidFill>
            <a:schemeClr val="accent1"/>
          </a:solidFill>
          <a:ln w="9525" algn="ctr">
            <a:solidFill>
              <a:schemeClr val="tx1"/>
            </a:solidFill>
            <a:round/>
            <a:headEnd/>
            <a:tailEnd/>
          </a:ln>
        </p:spPr>
        <p:txBody>
          <a:bodyPr/>
          <a:lstStyle/>
          <a:p>
            <a:pPr>
              <a:buFont typeface="Arial" charset="0"/>
              <a:buChar char="•"/>
            </a:pPr>
            <a:r>
              <a:rPr lang="en-US" sz="1200" b="1"/>
              <a:t> Impostos</a:t>
            </a:r>
          </a:p>
          <a:p>
            <a:pPr>
              <a:buFont typeface="Arial" charset="0"/>
              <a:buChar char="•"/>
            </a:pPr>
            <a:r>
              <a:rPr lang="en-US" sz="1200" b="1"/>
              <a:t> Arrendamento</a:t>
            </a:r>
            <a:endParaRPr lang="pt-BR" sz="1200" b="1"/>
          </a:p>
        </p:txBody>
      </p:sp>
      <p:sp>
        <p:nvSpPr>
          <p:cNvPr id="27" name="Retângulo de cantos arredondados 26"/>
          <p:cNvSpPr/>
          <p:nvPr/>
        </p:nvSpPr>
        <p:spPr bwMode="auto">
          <a:xfrm>
            <a:off x="1524000" y="990600"/>
            <a:ext cx="381000" cy="3124200"/>
          </a:xfrm>
          <a:prstGeom prst="roundRect">
            <a:avLst>
              <a:gd name="adj" fmla="val 7143"/>
            </a:avLst>
          </a:prstGeom>
          <a:solidFill>
            <a:srgbClr val="9AED8F"/>
          </a:solidFill>
          <a:ln w="9525" cap="flat" cmpd="sng" algn="ctr">
            <a:solidFill>
              <a:schemeClr val="tx1"/>
            </a:solidFill>
            <a:prstDash val="solid"/>
            <a:round/>
            <a:headEnd type="none" w="med" len="med"/>
            <a:tailEnd type="none" w="med" len="med"/>
          </a:ln>
          <a:effectLst/>
        </p:spPr>
        <p:txBody>
          <a:bodyPr vert="vert270"/>
          <a:lstStyle/>
          <a:p>
            <a:pPr algn="ctr">
              <a:defRPr/>
            </a:pPr>
            <a:r>
              <a:rPr lang="en-US" sz="1400" b="1" dirty="0" err="1"/>
              <a:t>Custeio</a:t>
            </a:r>
            <a:endParaRPr lang="pt-BR" sz="1400" b="1" dirty="0"/>
          </a:p>
        </p:txBody>
      </p:sp>
      <p:sp>
        <p:nvSpPr>
          <p:cNvPr id="29709" name="Retângulo de cantos arredondados 2"/>
          <p:cNvSpPr>
            <a:spLocks noChangeArrowheads="1"/>
          </p:cNvSpPr>
          <p:nvPr/>
        </p:nvSpPr>
        <p:spPr bwMode="auto">
          <a:xfrm>
            <a:off x="1981200" y="3810000"/>
            <a:ext cx="2819400" cy="304800"/>
          </a:xfrm>
          <a:prstGeom prst="roundRect">
            <a:avLst>
              <a:gd name="adj" fmla="val 19051"/>
            </a:avLst>
          </a:prstGeom>
          <a:solidFill>
            <a:schemeClr val="accent1"/>
          </a:solidFill>
          <a:ln w="9525" algn="ctr">
            <a:solidFill>
              <a:schemeClr val="tx1"/>
            </a:solidFill>
            <a:round/>
            <a:headEnd/>
            <a:tailEnd/>
          </a:ln>
        </p:spPr>
        <p:txBody>
          <a:bodyPr/>
          <a:lstStyle/>
          <a:p>
            <a:pPr>
              <a:buFont typeface="Arial" charset="0"/>
              <a:buChar char="•"/>
            </a:pPr>
            <a:r>
              <a:rPr lang="en-US" sz="1200" b="1"/>
              <a:t> Despesas financeiras</a:t>
            </a:r>
          </a:p>
        </p:txBody>
      </p:sp>
      <p:grpSp>
        <p:nvGrpSpPr>
          <p:cNvPr id="2" name="Grupo 122"/>
          <p:cNvGrpSpPr>
            <a:grpSpLocks/>
          </p:cNvGrpSpPr>
          <p:nvPr/>
        </p:nvGrpSpPr>
        <p:grpSpPr bwMode="auto">
          <a:xfrm>
            <a:off x="1066800" y="990600"/>
            <a:ext cx="381000" cy="5715000"/>
            <a:chOff x="1066800" y="990600"/>
            <a:chExt cx="381000" cy="5715000"/>
          </a:xfrm>
        </p:grpSpPr>
        <p:sp>
          <p:nvSpPr>
            <p:cNvPr id="33" name="Retângulo de cantos arredondados 32"/>
            <p:cNvSpPr/>
            <p:nvPr/>
          </p:nvSpPr>
          <p:spPr bwMode="auto">
            <a:xfrm>
              <a:off x="1066800" y="990600"/>
              <a:ext cx="381000" cy="2362200"/>
            </a:xfrm>
            <a:prstGeom prst="roundRect">
              <a:avLst>
                <a:gd name="adj" fmla="val 7143"/>
              </a:avLst>
            </a:prstGeom>
            <a:solidFill>
              <a:schemeClr val="accent5"/>
            </a:solidFill>
            <a:ln w="9525" cap="flat" cmpd="sng" algn="ctr">
              <a:solidFill>
                <a:schemeClr val="tx1"/>
              </a:solidFill>
              <a:prstDash val="solid"/>
              <a:round/>
              <a:headEnd type="none" w="med" len="med"/>
              <a:tailEnd type="none" w="med" len="med"/>
            </a:ln>
            <a:effectLst/>
          </p:spPr>
          <p:txBody>
            <a:bodyPr vert="vert270"/>
            <a:lstStyle/>
            <a:p>
              <a:pPr algn="ctr">
                <a:defRPr/>
              </a:pPr>
              <a:r>
                <a:rPr lang="en-US" sz="1400" b="1" dirty="0"/>
                <a:t>VISÍVEL</a:t>
              </a:r>
              <a:endParaRPr lang="pt-BR" sz="1400" b="1" dirty="0"/>
            </a:p>
          </p:txBody>
        </p:sp>
        <p:sp>
          <p:nvSpPr>
            <p:cNvPr id="34" name="Retângulo de cantos arredondados 33"/>
            <p:cNvSpPr/>
            <p:nvPr/>
          </p:nvSpPr>
          <p:spPr bwMode="auto">
            <a:xfrm>
              <a:off x="1066800" y="3429000"/>
              <a:ext cx="381000" cy="3276600"/>
            </a:xfrm>
            <a:prstGeom prst="roundRect">
              <a:avLst>
                <a:gd name="adj" fmla="val 7143"/>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vert270"/>
            <a:lstStyle/>
            <a:p>
              <a:pPr algn="ctr">
                <a:defRPr/>
              </a:pPr>
              <a:r>
                <a:rPr lang="en-US" sz="1400" b="1" dirty="0"/>
                <a:t>INVISÍVEL</a:t>
              </a:r>
              <a:endParaRPr lang="pt-BR" sz="1400" b="1" dirty="0"/>
            </a:p>
          </p:txBody>
        </p:sp>
      </p:grpSp>
      <p:sp>
        <p:nvSpPr>
          <p:cNvPr id="35" name="Retângulo de cantos arredondados 34"/>
          <p:cNvSpPr/>
          <p:nvPr/>
        </p:nvSpPr>
        <p:spPr bwMode="auto">
          <a:xfrm>
            <a:off x="1981200" y="6400800"/>
            <a:ext cx="2819400" cy="304800"/>
          </a:xfrm>
          <a:prstGeom prst="roundRect">
            <a:avLst>
              <a:gd name="adj" fmla="val 7143"/>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a:lstStyle/>
          <a:p>
            <a:pPr>
              <a:buFont typeface="Arial" pitchFamily="34" charset="0"/>
              <a:buChar char="•"/>
              <a:defRPr/>
            </a:pPr>
            <a:r>
              <a:rPr lang="en-US" sz="1400" b="1" dirty="0"/>
              <a:t> TERRA</a:t>
            </a:r>
          </a:p>
        </p:txBody>
      </p:sp>
      <p:sp>
        <p:nvSpPr>
          <p:cNvPr id="54" name="Retângulo de cantos arredondados 12"/>
          <p:cNvSpPr>
            <a:spLocks noChangeArrowheads="1"/>
          </p:cNvSpPr>
          <p:nvPr/>
        </p:nvSpPr>
        <p:spPr bwMode="auto">
          <a:xfrm>
            <a:off x="1981200" y="3429000"/>
            <a:ext cx="2819400" cy="304800"/>
          </a:xfrm>
          <a:prstGeom prst="roundRect">
            <a:avLst>
              <a:gd name="adj" fmla="val 7144"/>
            </a:avLst>
          </a:prstGeom>
          <a:solidFill>
            <a:schemeClr val="accent1"/>
          </a:solidFill>
          <a:ln w="9525" algn="ctr">
            <a:solidFill>
              <a:schemeClr val="tx1"/>
            </a:solidFill>
            <a:round/>
            <a:headEnd/>
            <a:tailEnd/>
          </a:ln>
        </p:spPr>
        <p:txBody>
          <a:bodyPr/>
          <a:lstStyle/>
          <a:p>
            <a:pPr>
              <a:buFont typeface="Arial" charset="0"/>
              <a:buChar char="•"/>
            </a:pPr>
            <a:r>
              <a:rPr lang="en-US" sz="1200" b="1"/>
              <a:t> Despesas gerais da fazenda</a:t>
            </a:r>
          </a:p>
          <a:p>
            <a:endParaRPr lang="pt-BR" sz="1200" b="1"/>
          </a:p>
        </p:txBody>
      </p:sp>
      <p:grpSp>
        <p:nvGrpSpPr>
          <p:cNvPr id="3" name="Grupo 120"/>
          <p:cNvGrpSpPr>
            <a:grpSpLocks/>
          </p:cNvGrpSpPr>
          <p:nvPr/>
        </p:nvGrpSpPr>
        <p:grpSpPr bwMode="auto">
          <a:xfrm>
            <a:off x="4800600" y="1219200"/>
            <a:ext cx="2209800" cy="1905000"/>
            <a:chOff x="4800600" y="1219200"/>
            <a:chExt cx="2209800" cy="1905000"/>
          </a:xfrm>
        </p:grpSpPr>
        <p:sp>
          <p:nvSpPr>
            <p:cNvPr id="27682" name="Elipse 19"/>
            <p:cNvSpPr>
              <a:spLocks noChangeArrowheads="1"/>
            </p:cNvSpPr>
            <p:nvPr/>
          </p:nvSpPr>
          <p:spPr bwMode="auto">
            <a:xfrm>
              <a:off x="6172200" y="1219200"/>
              <a:ext cx="838200" cy="762000"/>
            </a:xfrm>
            <a:prstGeom prst="ellipse">
              <a:avLst/>
            </a:prstGeom>
            <a:solidFill>
              <a:srgbClr val="92D050"/>
            </a:solidFill>
            <a:ln w="9525" algn="ctr">
              <a:solidFill>
                <a:schemeClr val="tx1"/>
              </a:solidFill>
              <a:round/>
              <a:headEnd/>
              <a:tailEnd/>
            </a:ln>
          </p:spPr>
          <p:txBody>
            <a:bodyPr anchor="ctr"/>
            <a:lstStyle/>
            <a:p>
              <a:pPr algn="ctr"/>
              <a:r>
                <a:rPr lang="en-US" sz="1400" b="1"/>
                <a:t>Mito 3</a:t>
              </a:r>
              <a:endParaRPr lang="pt-BR" sz="1400" b="1"/>
            </a:p>
          </p:txBody>
        </p:sp>
        <p:cxnSp>
          <p:nvCxnSpPr>
            <p:cNvPr id="27683" name="Conector de seta reta 59"/>
            <p:cNvCxnSpPr>
              <a:cxnSpLocks noChangeShapeType="1"/>
              <a:stCxn id="29699" idx="3"/>
              <a:endCxn id="27682" idx="2"/>
            </p:cNvCxnSpPr>
            <p:nvPr/>
          </p:nvCxnSpPr>
          <p:spPr bwMode="auto">
            <a:xfrm flipV="1">
              <a:off x="4800600" y="1600200"/>
              <a:ext cx="1371600" cy="114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84" name="Conector de seta reta 62"/>
            <p:cNvCxnSpPr>
              <a:cxnSpLocks noChangeShapeType="1"/>
              <a:stCxn id="29701" idx="3"/>
              <a:endCxn id="27682" idx="2"/>
            </p:cNvCxnSpPr>
            <p:nvPr/>
          </p:nvCxnSpPr>
          <p:spPr bwMode="auto">
            <a:xfrm flipV="1">
              <a:off x="4800600" y="1600200"/>
              <a:ext cx="1371600" cy="1066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85" name="Conector de seta reta 65"/>
            <p:cNvCxnSpPr>
              <a:cxnSpLocks noChangeShapeType="1"/>
              <a:stCxn id="29707" idx="3"/>
              <a:endCxn id="27682" idx="2"/>
            </p:cNvCxnSpPr>
            <p:nvPr/>
          </p:nvCxnSpPr>
          <p:spPr bwMode="auto">
            <a:xfrm flipV="1">
              <a:off x="4800600" y="1600200"/>
              <a:ext cx="1371600" cy="1524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5" name="Grupo 121"/>
          <p:cNvGrpSpPr>
            <a:grpSpLocks/>
          </p:cNvGrpSpPr>
          <p:nvPr/>
        </p:nvGrpSpPr>
        <p:grpSpPr bwMode="auto">
          <a:xfrm>
            <a:off x="4800600" y="2133600"/>
            <a:ext cx="2209800" cy="1447800"/>
            <a:chOff x="4800600" y="2133600"/>
            <a:chExt cx="2209800" cy="1447800"/>
          </a:xfrm>
        </p:grpSpPr>
        <p:sp>
          <p:nvSpPr>
            <p:cNvPr id="27680" name="Elipse 49"/>
            <p:cNvSpPr>
              <a:spLocks noChangeArrowheads="1"/>
            </p:cNvSpPr>
            <p:nvPr/>
          </p:nvSpPr>
          <p:spPr bwMode="auto">
            <a:xfrm>
              <a:off x="6172200" y="2133600"/>
              <a:ext cx="838200" cy="762000"/>
            </a:xfrm>
            <a:prstGeom prst="ellipse">
              <a:avLst/>
            </a:prstGeom>
            <a:solidFill>
              <a:srgbClr val="92D050"/>
            </a:solidFill>
            <a:ln w="9525" algn="ctr">
              <a:solidFill>
                <a:schemeClr val="tx1"/>
              </a:solidFill>
              <a:round/>
              <a:headEnd/>
              <a:tailEnd/>
            </a:ln>
          </p:spPr>
          <p:txBody>
            <a:bodyPr anchor="ctr"/>
            <a:lstStyle/>
            <a:p>
              <a:pPr algn="ctr"/>
              <a:r>
                <a:rPr lang="en-US" sz="1400" b="1"/>
                <a:t>Mito 4</a:t>
              </a:r>
              <a:endParaRPr lang="pt-BR" sz="1400" b="1"/>
            </a:p>
          </p:txBody>
        </p:sp>
        <p:cxnSp>
          <p:nvCxnSpPr>
            <p:cNvPr id="27681" name="Conector de seta reta 69"/>
            <p:cNvCxnSpPr>
              <a:cxnSpLocks noChangeShapeType="1"/>
              <a:stCxn id="54" idx="3"/>
              <a:endCxn id="27680" idx="2"/>
            </p:cNvCxnSpPr>
            <p:nvPr/>
          </p:nvCxnSpPr>
          <p:spPr bwMode="auto">
            <a:xfrm flipV="1">
              <a:off x="4800600" y="2514600"/>
              <a:ext cx="1371600" cy="1066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 name="Grupo 129"/>
          <p:cNvGrpSpPr>
            <a:grpSpLocks/>
          </p:cNvGrpSpPr>
          <p:nvPr/>
        </p:nvGrpSpPr>
        <p:grpSpPr bwMode="auto">
          <a:xfrm>
            <a:off x="4800600" y="3124200"/>
            <a:ext cx="2209800" cy="838200"/>
            <a:chOff x="4800600" y="3124200"/>
            <a:chExt cx="2209800" cy="838200"/>
          </a:xfrm>
        </p:grpSpPr>
        <p:sp>
          <p:nvSpPr>
            <p:cNvPr id="27678" name="Elipse 47"/>
            <p:cNvSpPr>
              <a:spLocks noChangeArrowheads="1"/>
            </p:cNvSpPr>
            <p:nvPr/>
          </p:nvSpPr>
          <p:spPr bwMode="auto">
            <a:xfrm>
              <a:off x="6172200" y="3124200"/>
              <a:ext cx="838200" cy="762000"/>
            </a:xfrm>
            <a:prstGeom prst="ellipse">
              <a:avLst/>
            </a:prstGeom>
            <a:solidFill>
              <a:srgbClr val="92D050"/>
            </a:solidFill>
            <a:ln w="9525" algn="ctr">
              <a:solidFill>
                <a:schemeClr val="tx1"/>
              </a:solidFill>
              <a:round/>
              <a:headEnd/>
              <a:tailEnd/>
            </a:ln>
          </p:spPr>
          <p:txBody>
            <a:bodyPr anchor="ctr"/>
            <a:lstStyle/>
            <a:p>
              <a:pPr algn="ctr"/>
              <a:r>
                <a:rPr lang="en-US" sz="1400" b="1"/>
                <a:t>Mito 5</a:t>
              </a:r>
              <a:endParaRPr lang="pt-BR" sz="1400" b="1"/>
            </a:p>
          </p:txBody>
        </p:sp>
        <p:cxnSp>
          <p:nvCxnSpPr>
            <p:cNvPr id="27679" name="Conector de seta reta 71"/>
            <p:cNvCxnSpPr>
              <a:cxnSpLocks noChangeShapeType="1"/>
              <a:stCxn id="29709" idx="3"/>
              <a:endCxn id="27678" idx="2"/>
            </p:cNvCxnSpPr>
            <p:nvPr/>
          </p:nvCxnSpPr>
          <p:spPr bwMode="auto">
            <a:xfrm flipV="1">
              <a:off x="4800600" y="3505200"/>
              <a:ext cx="1371600" cy="457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7" name="Grupo 123"/>
          <p:cNvGrpSpPr>
            <a:grpSpLocks/>
          </p:cNvGrpSpPr>
          <p:nvPr/>
        </p:nvGrpSpPr>
        <p:grpSpPr bwMode="auto">
          <a:xfrm>
            <a:off x="5106988" y="4189413"/>
            <a:ext cx="1903412" cy="763587"/>
            <a:chOff x="5106194" y="4190206"/>
            <a:chExt cx="1904206" cy="762794"/>
          </a:xfrm>
        </p:grpSpPr>
        <p:cxnSp>
          <p:nvCxnSpPr>
            <p:cNvPr id="27676" name="Conector angulado 36"/>
            <p:cNvCxnSpPr>
              <a:cxnSpLocks noChangeShapeType="1"/>
              <a:stCxn id="21" idx="0"/>
              <a:endCxn id="27677" idx="0"/>
            </p:cNvCxnSpPr>
            <p:nvPr/>
          </p:nvCxnSpPr>
          <p:spPr bwMode="auto">
            <a:xfrm rot="5400000" flipH="1" flipV="1">
              <a:off x="5848350" y="3448050"/>
              <a:ext cx="1588" cy="1485900"/>
            </a:xfrm>
            <a:prstGeom prst="bentConnector3">
              <a:avLst>
                <a:gd name="adj1" fmla="val 8911468"/>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77" name="Elipse 86"/>
            <p:cNvSpPr>
              <a:spLocks noChangeArrowheads="1"/>
            </p:cNvSpPr>
            <p:nvPr/>
          </p:nvSpPr>
          <p:spPr bwMode="auto">
            <a:xfrm>
              <a:off x="6172200" y="4191000"/>
              <a:ext cx="838200" cy="762000"/>
            </a:xfrm>
            <a:prstGeom prst="ellipse">
              <a:avLst/>
            </a:prstGeom>
            <a:solidFill>
              <a:srgbClr val="92D050"/>
            </a:solidFill>
            <a:ln w="9525" algn="ctr">
              <a:solidFill>
                <a:schemeClr val="tx1"/>
              </a:solidFill>
              <a:round/>
              <a:headEnd/>
              <a:tailEnd/>
            </a:ln>
          </p:spPr>
          <p:txBody>
            <a:bodyPr anchor="ctr"/>
            <a:lstStyle/>
            <a:p>
              <a:pPr algn="ctr"/>
              <a:r>
                <a:rPr lang="en-US" sz="1400" b="1"/>
                <a:t>Mito 6</a:t>
              </a:r>
              <a:endParaRPr lang="pt-BR" sz="1400" b="1"/>
            </a:p>
          </p:txBody>
        </p:sp>
      </p:grpSp>
      <p:grpSp>
        <p:nvGrpSpPr>
          <p:cNvPr id="8" name="Grupo 127"/>
          <p:cNvGrpSpPr>
            <a:grpSpLocks/>
          </p:cNvGrpSpPr>
          <p:nvPr/>
        </p:nvGrpSpPr>
        <p:grpSpPr bwMode="auto">
          <a:xfrm>
            <a:off x="5867400" y="5715000"/>
            <a:ext cx="1219200" cy="762000"/>
            <a:chOff x="5867400" y="5715000"/>
            <a:chExt cx="1219200" cy="762000"/>
          </a:xfrm>
        </p:grpSpPr>
        <p:sp>
          <p:nvSpPr>
            <p:cNvPr id="27674" name="Elipse 21"/>
            <p:cNvSpPr>
              <a:spLocks noChangeArrowheads="1"/>
            </p:cNvSpPr>
            <p:nvPr/>
          </p:nvSpPr>
          <p:spPr bwMode="auto">
            <a:xfrm>
              <a:off x="6248400" y="5715000"/>
              <a:ext cx="838200" cy="762000"/>
            </a:xfrm>
            <a:prstGeom prst="ellipse">
              <a:avLst/>
            </a:prstGeom>
            <a:solidFill>
              <a:srgbClr val="92D050"/>
            </a:solidFill>
            <a:ln w="9525" algn="ctr">
              <a:solidFill>
                <a:schemeClr val="tx1"/>
              </a:solidFill>
              <a:round/>
              <a:headEnd/>
              <a:tailEnd/>
            </a:ln>
          </p:spPr>
          <p:txBody>
            <a:bodyPr anchor="ctr"/>
            <a:lstStyle/>
            <a:p>
              <a:pPr algn="ctr"/>
              <a:r>
                <a:rPr lang="en-US" sz="1400" b="1"/>
                <a:t>Mito 7</a:t>
              </a:r>
              <a:endParaRPr lang="pt-BR" sz="1400" b="1"/>
            </a:p>
          </p:txBody>
        </p:sp>
        <p:cxnSp>
          <p:nvCxnSpPr>
            <p:cNvPr id="27675" name="Conector angulado 92"/>
            <p:cNvCxnSpPr>
              <a:cxnSpLocks noChangeShapeType="1"/>
              <a:endCxn id="27674" idx="2"/>
            </p:cNvCxnSpPr>
            <p:nvPr/>
          </p:nvCxnSpPr>
          <p:spPr bwMode="auto">
            <a:xfrm flipV="1">
              <a:off x="5867400" y="6096000"/>
              <a:ext cx="381000" cy="76200"/>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10" name="Chave direita 109"/>
          <p:cNvSpPr/>
          <p:nvPr/>
        </p:nvSpPr>
        <p:spPr bwMode="auto">
          <a:xfrm>
            <a:off x="6324600" y="1066800"/>
            <a:ext cx="457200" cy="5562600"/>
          </a:xfrm>
          <a:prstGeom prst="rightBrace">
            <a:avLst/>
          </a:prstGeom>
          <a:no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a:defRPr/>
            </a:pPr>
            <a:endParaRPr lang="pt-BR" b="1">
              <a:effectLst>
                <a:outerShdw blurRad="38100" dist="38100" dir="2700000" algn="tl">
                  <a:srgbClr val="000000">
                    <a:alpha val="43137"/>
                  </a:srgbClr>
                </a:outerShdw>
              </a:effectLst>
            </a:endParaRPr>
          </a:p>
        </p:txBody>
      </p:sp>
      <p:grpSp>
        <p:nvGrpSpPr>
          <p:cNvPr id="9" name="Grupo 128"/>
          <p:cNvGrpSpPr>
            <a:grpSpLocks/>
          </p:cNvGrpSpPr>
          <p:nvPr/>
        </p:nvGrpSpPr>
        <p:grpSpPr bwMode="auto">
          <a:xfrm>
            <a:off x="7086600" y="1143000"/>
            <a:ext cx="1143000" cy="5486400"/>
            <a:chOff x="7086600" y="1143000"/>
            <a:chExt cx="1143000" cy="5486400"/>
          </a:xfrm>
        </p:grpSpPr>
        <p:sp>
          <p:nvSpPr>
            <p:cNvPr id="111" name="Chave direita 110"/>
            <p:cNvSpPr/>
            <p:nvPr/>
          </p:nvSpPr>
          <p:spPr bwMode="auto">
            <a:xfrm>
              <a:off x="7086600" y="1143000"/>
              <a:ext cx="228600" cy="5486400"/>
            </a:xfrm>
            <a:prstGeom prst="rightBrace">
              <a:avLst>
                <a:gd name="adj1" fmla="val 49603"/>
                <a:gd name="adj2" fmla="val 50000"/>
              </a:avLst>
            </a:prstGeom>
            <a:noFill/>
            <a:ln w="9525" cap="flat" cmpd="sng" algn="ctr">
              <a:solidFill>
                <a:schemeClr val="tx1"/>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ndParaRPr>
            </a:p>
          </p:txBody>
        </p:sp>
        <p:sp>
          <p:nvSpPr>
            <p:cNvPr id="27673" name="Elipse 111"/>
            <p:cNvSpPr>
              <a:spLocks noChangeArrowheads="1"/>
            </p:cNvSpPr>
            <p:nvPr/>
          </p:nvSpPr>
          <p:spPr bwMode="auto">
            <a:xfrm>
              <a:off x="7391400" y="3581400"/>
              <a:ext cx="838200" cy="762000"/>
            </a:xfrm>
            <a:prstGeom prst="ellipse">
              <a:avLst/>
            </a:prstGeom>
            <a:solidFill>
              <a:srgbClr val="92D050"/>
            </a:solidFill>
            <a:ln w="9525" algn="ctr">
              <a:solidFill>
                <a:schemeClr val="tx1"/>
              </a:solidFill>
              <a:round/>
              <a:headEnd/>
              <a:tailEnd/>
            </a:ln>
          </p:spPr>
          <p:txBody>
            <a:bodyPr anchor="ctr"/>
            <a:lstStyle/>
            <a:p>
              <a:pPr algn="ctr"/>
              <a:r>
                <a:rPr lang="en-US" sz="1400" b="1"/>
                <a:t>Mito 1</a:t>
              </a:r>
              <a:endParaRPr lang="pt-BR" sz="1400" b="1"/>
            </a:p>
          </p:txBody>
        </p:sp>
      </p:grpSp>
      <p:graphicFrame>
        <p:nvGraphicFramePr>
          <p:cNvPr id="10" name="Diagrama 9"/>
          <p:cNvGraphicFramePr/>
          <p:nvPr>
            <p:extLst>
              <p:ext uri="{D42A27DB-BD31-4B8C-83A1-F6EECF244321}">
                <p14:modId xmlns:p14="http://schemas.microsoft.com/office/powerpoint/2010/main" val="1552032469"/>
              </p:ext>
            </p:extLst>
          </p:nvPr>
        </p:nvGraphicFramePr>
        <p:xfrm>
          <a:off x="1123950" y="152400"/>
          <a:ext cx="6076950" cy="366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Espaço Reservado para Número de Slide 10"/>
          <p:cNvSpPr>
            <a:spLocks noGrp="1"/>
          </p:cNvSpPr>
          <p:nvPr>
            <p:ph type="sldNum" sz="quarter" idx="12"/>
          </p:nvPr>
        </p:nvSpPr>
        <p:spPr/>
        <p:txBody>
          <a:bodyPr/>
          <a:lstStyle/>
          <a:p>
            <a:pPr>
              <a:defRPr/>
            </a:pPr>
            <a:fld id="{9FF623F5-6EFF-4353-8CDB-FC9552736239}" type="slidenum">
              <a:rPr lang="en-US" smtClean="0"/>
              <a:pPr>
                <a:defRPr/>
              </a:pPr>
              <a:t>29</a:t>
            </a:fld>
            <a:endParaRPr lang="en-US"/>
          </a:p>
        </p:txBody>
      </p:sp>
    </p:spTree>
    <p:extLst>
      <p:ext uri="{BB962C8B-B14F-4D97-AF65-F5344CB8AC3E}">
        <p14:creationId xmlns:p14="http://schemas.microsoft.com/office/powerpoint/2010/main" val="3961731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6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701"/>
                                        </p:tgtEl>
                                        <p:attrNameLst>
                                          <p:attrName>style.visibility</p:attrName>
                                        </p:attrNameLst>
                                      </p:cBhvr>
                                      <p:to>
                                        <p:strVal val="visible"/>
                                      </p:to>
                                    </p:set>
                                    <p:animEffect transition="in" filter="blinds(horizontal)">
                                      <p:cBhvr>
                                        <p:cTn id="17" dur="500"/>
                                        <p:tgtEl>
                                          <p:spTgt spid="297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707"/>
                                        </p:tgtEl>
                                        <p:attrNameLst>
                                          <p:attrName>style.visibility</p:attrName>
                                        </p:attrNameLst>
                                      </p:cBhvr>
                                      <p:to>
                                        <p:strVal val="visible"/>
                                      </p:to>
                                    </p:set>
                                    <p:animEffect transition="in" filter="blinds(horizontal)">
                                      <p:cBhvr>
                                        <p:cTn id="22" dur="500"/>
                                        <p:tgtEl>
                                          <p:spTgt spid="297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blinds(horizontal)">
                                      <p:cBhvr>
                                        <p:cTn id="27" dur="500"/>
                                        <p:tgtEl>
                                          <p:spTgt spid="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709"/>
                                        </p:tgtEl>
                                        <p:attrNameLst>
                                          <p:attrName>style.visibility</p:attrName>
                                        </p:attrNameLst>
                                      </p:cBhvr>
                                      <p:to>
                                        <p:strVal val="visible"/>
                                      </p:to>
                                    </p:set>
                                    <p:anim calcmode="lin" valueType="num">
                                      <p:cBhvr additive="base">
                                        <p:cTn id="32" dur="500" fill="hold"/>
                                        <p:tgtEl>
                                          <p:spTgt spid="29709"/>
                                        </p:tgtEl>
                                        <p:attrNameLst>
                                          <p:attrName>ppt_x</p:attrName>
                                        </p:attrNameLst>
                                      </p:cBhvr>
                                      <p:tavLst>
                                        <p:tav tm="0">
                                          <p:val>
                                            <p:strVal val="#ppt_x"/>
                                          </p:val>
                                        </p:tav>
                                        <p:tav tm="100000">
                                          <p:val>
                                            <p:strVal val="#ppt_x"/>
                                          </p:val>
                                        </p:tav>
                                      </p:tavLst>
                                    </p:anim>
                                    <p:anim calcmode="lin" valueType="num">
                                      <p:cBhvr additive="base">
                                        <p:cTn id="33"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ox(in)">
                                      <p:cBhvr>
                                        <p:cTn id="43" dur="500"/>
                                        <p:tgtEl>
                                          <p:spTgt spid="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29707"/>
                                        </p:tgtEl>
                                        <p:attrNameLst>
                                          <p:attrName>fillcolor</p:attrName>
                                        </p:attrNameLst>
                                      </p:cBhvr>
                                      <p:to>
                                        <a:srgbClr val="9999FF"/>
                                      </p:to>
                                    </p:animClr>
                                    <p:set>
                                      <p:cBhvr>
                                        <p:cTn id="58" dur="2000" fill="hold"/>
                                        <p:tgtEl>
                                          <p:spTgt spid="29707"/>
                                        </p:tgtEl>
                                        <p:attrNameLst>
                                          <p:attrName>fill.type</p:attrName>
                                        </p:attrNameLst>
                                      </p:cBhvr>
                                      <p:to>
                                        <p:strVal val="solid"/>
                                      </p:to>
                                    </p:set>
                                    <p:set>
                                      <p:cBhvr>
                                        <p:cTn id="59" dur="2000" fill="hold"/>
                                        <p:tgtEl>
                                          <p:spTgt spid="29707"/>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2000" fill="hold"/>
                                        <p:tgtEl>
                                          <p:spTgt spid="29701"/>
                                        </p:tgtEl>
                                        <p:attrNameLst>
                                          <p:attrName>fillcolor</p:attrName>
                                        </p:attrNameLst>
                                      </p:cBhvr>
                                      <p:to>
                                        <a:srgbClr val="9999FF"/>
                                      </p:to>
                                    </p:animClr>
                                    <p:set>
                                      <p:cBhvr>
                                        <p:cTn id="62" dur="2000" fill="hold"/>
                                        <p:tgtEl>
                                          <p:spTgt spid="29701"/>
                                        </p:tgtEl>
                                        <p:attrNameLst>
                                          <p:attrName>fill.type</p:attrName>
                                        </p:attrNameLst>
                                      </p:cBhvr>
                                      <p:to>
                                        <p:strVal val="solid"/>
                                      </p:to>
                                    </p:set>
                                    <p:set>
                                      <p:cBhvr>
                                        <p:cTn id="63" dur="2000" fill="hold"/>
                                        <p:tgtEl>
                                          <p:spTgt spid="29701"/>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29699"/>
                                        </p:tgtEl>
                                        <p:attrNameLst>
                                          <p:attrName>fillcolor</p:attrName>
                                        </p:attrNameLst>
                                      </p:cBhvr>
                                      <p:to>
                                        <a:srgbClr val="9999FF"/>
                                      </p:to>
                                    </p:animClr>
                                    <p:set>
                                      <p:cBhvr>
                                        <p:cTn id="66" dur="2000" fill="hold"/>
                                        <p:tgtEl>
                                          <p:spTgt spid="29699"/>
                                        </p:tgtEl>
                                        <p:attrNameLst>
                                          <p:attrName>fill.type</p:attrName>
                                        </p:attrNameLst>
                                      </p:cBhvr>
                                      <p:to>
                                        <p:strVal val="solid"/>
                                      </p:to>
                                    </p:set>
                                    <p:set>
                                      <p:cBhvr>
                                        <p:cTn id="67" dur="2000" fill="hold"/>
                                        <p:tgtEl>
                                          <p:spTgt spid="29699"/>
                                        </p:tgtEl>
                                        <p:attrNameLst>
                                          <p:attrName>fill.on</p:attrName>
                                        </p:attrNameLst>
                                      </p:cBhvr>
                                      <p:to>
                                        <p:strVal val="true"/>
                                      </p:to>
                                    </p:set>
                                  </p:childTnLst>
                                </p:cTn>
                              </p:par>
                              <p:par>
                                <p:cTn id="68" presetID="1" presetClass="entr" presetSubtype="0" fill="hold" nodeType="withEffect">
                                  <p:stCondLst>
                                    <p:cond delay="0"/>
                                  </p:stCondLst>
                                  <p:childTnLst>
                                    <p:set>
                                      <p:cBhvr>
                                        <p:cTn id="69" dur="1" fill="hold">
                                          <p:stCondLst>
                                            <p:cond delay="0"/>
                                          </p:stCondLst>
                                        </p:cTn>
                                        <p:tgtEl>
                                          <p:spTgt spid="3"/>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4"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down)">
                                      <p:cBhvr>
                                        <p:cTn id="78" dur="500"/>
                                        <p:tgtEl>
                                          <p:spTgt spid="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linds(horizontal)">
                                      <p:cBhvr>
                                        <p:cTn id="83" dur="500"/>
                                        <p:tgtEl>
                                          <p:spTgt spid="21"/>
                                        </p:tgtEl>
                                      </p:cBhvr>
                                    </p:animEffect>
                                  </p:childTnLst>
                                </p:cTn>
                              </p:par>
                              <p:par>
                                <p:cTn id="84" presetID="3" presetClass="entr" presetSubtype="1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blinds(horizontal)">
                                      <p:cBhvr>
                                        <p:cTn id="86" dur="500"/>
                                        <p:tgtEl>
                                          <p:spTgt spid="7"/>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additive="base">
                                        <p:cTn id="91" dur="500" fill="hold"/>
                                        <p:tgtEl>
                                          <p:spTgt spid="8"/>
                                        </p:tgtEl>
                                        <p:attrNameLst>
                                          <p:attrName>ppt_x</p:attrName>
                                        </p:attrNameLst>
                                      </p:cBhvr>
                                      <p:tavLst>
                                        <p:tav tm="0">
                                          <p:val>
                                            <p:strVal val="#ppt_x"/>
                                          </p:val>
                                        </p:tav>
                                        <p:tav tm="100000">
                                          <p:val>
                                            <p:strVal val="#ppt_x"/>
                                          </p:val>
                                        </p:tav>
                                      </p:tavLst>
                                    </p:anim>
                                    <p:anim calcmode="lin" valueType="num">
                                      <p:cBhvr additive="base">
                                        <p:cTn id="92" dur="500" fill="hold"/>
                                        <p:tgtEl>
                                          <p:spTgt spid="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4" fill="hold"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down)">
                                      <p:cBhvr>
                                        <p:cTn id="101" dur="500"/>
                                        <p:tgtEl>
                                          <p:spTgt spid="9"/>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dissolve">
                                      <p:cBhvr>
                                        <p:cTn id="106" dur="500"/>
                                        <p:tgtEl>
                                          <p:spTgt spid="27"/>
                                        </p:tgtEl>
                                      </p:cBhvr>
                                    </p:animEffect>
                                  </p:childTnLst>
                                </p:cTn>
                              </p:par>
                              <p:par>
                                <p:cTn id="107" presetID="9"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dissolve">
                                      <p:cBhvr>
                                        <p:cTn id="10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4" grpId="0" animBg="1"/>
      <p:bldP spid="29701" grpId="0" animBg="1"/>
      <p:bldP spid="14" grpId="0" animBg="1"/>
      <p:bldP spid="15" grpId="0" animBg="1"/>
      <p:bldP spid="29707" grpId="0" animBg="1"/>
      <p:bldP spid="29709" grpId="0" animBg="1"/>
      <p:bldP spid="35"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457" y="620688"/>
            <a:ext cx="5616623" cy="1143000"/>
          </a:xfrm>
        </p:spPr>
        <p:txBody>
          <a:bodyPr>
            <a:noAutofit/>
          </a:bodyPr>
          <a:lstStyle/>
          <a:p>
            <a:r>
              <a:rPr lang="pt-BR" sz="3200" b="1" dirty="0">
                <a:effectLst>
                  <a:outerShdw blurRad="38100" dist="38100" dir="2700000" algn="tl">
                    <a:srgbClr val="000000">
                      <a:alpha val="43137"/>
                    </a:srgbClr>
                  </a:outerShdw>
                </a:effectLst>
              </a:rPr>
              <a:t>Alguma coisa das decisões gerenciais </a:t>
            </a:r>
            <a:r>
              <a:rPr lang="pt-BR" sz="3200" b="1" dirty="0" smtClean="0">
                <a:effectLst>
                  <a:outerShdw blurRad="38100" dist="38100" dir="2700000" algn="tl">
                    <a:srgbClr val="000000">
                      <a:alpha val="43137"/>
                    </a:srgbClr>
                  </a:outerShdw>
                </a:effectLst>
              </a:rPr>
              <a:t>do futuro </a:t>
            </a:r>
            <a:r>
              <a:rPr lang="pt-BR" sz="3200" b="1" dirty="0">
                <a:effectLst>
                  <a:outerShdw blurRad="38100" dist="38100" dir="2700000" algn="tl">
                    <a:srgbClr val="000000">
                      <a:alpha val="43137"/>
                    </a:srgbClr>
                  </a:outerShdw>
                </a:effectLst>
              </a:rPr>
              <a:t>será diferente?</a:t>
            </a:r>
          </a:p>
        </p:txBody>
      </p:sp>
      <p:sp>
        <p:nvSpPr>
          <p:cNvPr id="3" name="Espaço Reservado para Conteúdo 2"/>
          <p:cNvSpPr>
            <a:spLocks noGrp="1"/>
          </p:cNvSpPr>
          <p:nvPr>
            <p:ph idx="1"/>
          </p:nvPr>
        </p:nvSpPr>
        <p:spPr>
          <a:xfrm>
            <a:off x="467544" y="2272117"/>
            <a:ext cx="8280919" cy="4165923"/>
          </a:xfrm>
        </p:spPr>
        <p:txBody>
          <a:bodyPr>
            <a:noAutofit/>
          </a:bodyPr>
          <a:lstStyle/>
          <a:p>
            <a:pPr algn="just"/>
            <a:r>
              <a:rPr lang="pt-BR" sz="2400" dirty="0"/>
              <a:t>Sim. </a:t>
            </a:r>
            <a:r>
              <a:rPr lang="pt-BR" sz="2400" dirty="0" smtClean="0"/>
              <a:t>Embora, </a:t>
            </a:r>
            <a:r>
              <a:rPr lang="pt-BR" sz="2400" b="1" dirty="0"/>
              <a:t>os tipos </a:t>
            </a:r>
            <a:r>
              <a:rPr lang="pt-BR" sz="2400" b="1" dirty="0" smtClean="0"/>
              <a:t>de decisões </a:t>
            </a:r>
            <a:r>
              <a:rPr lang="pt-BR" sz="2400" b="1" dirty="0"/>
              <a:t>sejam os mesmos, os detalhes e </a:t>
            </a:r>
            <a:r>
              <a:rPr lang="pt-BR" sz="2400" b="1" dirty="0" smtClean="0"/>
              <a:t>as informações </a:t>
            </a:r>
            <a:r>
              <a:rPr lang="pt-BR" sz="2400" b="1" dirty="0"/>
              <a:t>utilizadas mudarão</a:t>
            </a:r>
            <a:r>
              <a:rPr lang="pt-BR" sz="2400" dirty="0"/>
              <a:t>. </a:t>
            </a:r>
            <a:endParaRPr lang="pt-BR" sz="2400" dirty="0" smtClean="0"/>
          </a:p>
          <a:p>
            <a:pPr algn="just"/>
            <a:r>
              <a:rPr lang="pt-BR" sz="2400" dirty="0" smtClean="0"/>
              <a:t>A tecnologia continuará </a:t>
            </a:r>
            <a:r>
              <a:rPr lang="pt-BR" sz="2400" dirty="0"/>
              <a:t>a proporcionar novos insumos </a:t>
            </a:r>
            <a:r>
              <a:rPr lang="pt-BR" sz="2400" dirty="0" smtClean="0"/>
              <a:t>para empregar </a:t>
            </a:r>
            <a:r>
              <a:rPr lang="pt-BR" sz="2400" dirty="0"/>
              <a:t>“produtos novos e mais </a:t>
            </a:r>
            <a:r>
              <a:rPr lang="pt-BR" sz="2400" dirty="0" smtClean="0"/>
              <a:t>especializados para </a:t>
            </a:r>
            <a:r>
              <a:rPr lang="pt-BR" sz="2400" dirty="0"/>
              <a:t>comercialização”. </a:t>
            </a:r>
            <a:endParaRPr lang="pt-BR" sz="2400" i="1" dirty="0" smtClean="0"/>
          </a:p>
          <a:p>
            <a:pPr lvl="1" algn="just"/>
            <a:r>
              <a:rPr lang="pt-BR" sz="2400" b="1" i="1" dirty="0" smtClean="0"/>
              <a:t>Sistemas </a:t>
            </a:r>
            <a:r>
              <a:rPr lang="pt-BR" sz="2400" b="1" i="1" dirty="0"/>
              <a:t>de </a:t>
            </a:r>
            <a:r>
              <a:rPr lang="pt-BR" sz="2400" b="1" i="1" dirty="0" smtClean="0"/>
              <a:t>gestão da </a:t>
            </a:r>
            <a:r>
              <a:rPr lang="pt-BR" sz="2400" b="1" i="1" dirty="0"/>
              <a:t>informação, auxiliados por </a:t>
            </a:r>
            <a:r>
              <a:rPr lang="pt-BR" sz="2400" b="1" i="1" dirty="0" smtClean="0"/>
              <a:t>inovações eletrônicas</a:t>
            </a:r>
            <a:r>
              <a:rPr lang="pt-BR" sz="2400" b="1" i="1" dirty="0"/>
              <a:t>, oferecerão dados mais exatos </a:t>
            </a:r>
            <a:r>
              <a:rPr lang="pt-BR" sz="2400" b="1" i="1" dirty="0" smtClean="0"/>
              <a:t>e ágeis </a:t>
            </a:r>
            <a:r>
              <a:rPr lang="pt-BR" sz="2400" b="1" i="1" dirty="0"/>
              <a:t>para uso na tomada de decisões gerenciais</a:t>
            </a:r>
            <a:r>
              <a:rPr lang="pt-BR" sz="2400" b="1" i="1" dirty="0" smtClean="0"/>
              <a:t>.</a:t>
            </a:r>
          </a:p>
          <a:p>
            <a:pPr lvl="1" algn="just"/>
            <a:r>
              <a:rPr lang="pt-BR" sz="2400" b="1" i="1" dirty="0" smtClean="0"/>
              <a:t>O equilíbrio entre a SUSTENTABILIDADE agrícola com o rentabilidade é o principais desafio dado a maior demanda por um produto agrícola sustentável.</a:t>
            </a:r>
            <a:endParaRPr lang="pt-BR" sz="2400" b="1" i="1" dirty="0"/>
          </a:p>
        </p:txBody>
      </p:sp>
      <p:pic>
        <p:nvPicPr>
          <p:cNvPr id="4" name="Imagem 3"/>
          <p:cNvPicPr>
            <a:picLocks noChangeAspect="1"/>
          </p:cNvPicPr>
          <p:nvPr/>
        </p:nvPicPr>
        <p:blipFill>
          <a:blip r:embed="rId2"/>
          <a:stretch>
            <a:fillRect/>
          </a:stretch>
        </p:blipFill>
        <p:spPr>
          <a:xfrm>
            <a:off x="5724128" y="168250"/>
            <a:ext cx="2238375" cy="2047875"/>
          </a:xfrm>
          <a:prstGeom prst="rect">
            <a:avLst/>
          </a:prstGeom>
          <a:ln>
            <a:noFill/>
          </a:ln>
          <a:effectLst>
            <a:softEdge rad="112500"/>
          </a:effectLst>
        </p:spPr>
      </p:pic>
    </p:spTree>
    <p:extLst>
      <p:ext uri="{BB962C8B-B14F-4D97-AF65-F5344CB8AC3E}">
        <p14:creationId xmlns:p14="http://schemas.microsoft.com/office/powerpoint/2010/main" val="3532721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noChangeArrowheads="1"/>
          </p:cNvPicPr>
          <p:nvPr/>
        </p:nvPicPr>
        <p:blipFill>
          <a:blip r:embed="rId2" cstate="print"/>
          <a:srcRect/>
          <a:stretch>
            <a:fillRect/>
          </a:stretch>
        </p:blipFill>
        <p:spPr bwMode="auto">
          <a:xfrm>
            <a:off x="2492375" y="3154363"/>
            <a:ext cx="6651625" cy="3475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accent3"/>
          </a:lnRef>
          <a:fillRef idx="1">
            <a:schemeClr val="lt1"/>
          </a:fillRef>
          <a:effectRef idx="0">
            <a:schemeClr val="accent3"/>
          </a:effectRef>
          <a:fontRef idx="minor">
            <a:schemeClr val="dk1"/>
          </a:fontRef>
        </p:style>
      </p:pic>
      <p:sp>
        <p:nvSpPr>
          <p:cNvPr id="5" name="Text Box 3"/>
          <p:cNvSpPr txBox="1">
            <a:spLocks noChangeArrowheads="1"/>
          </p:cNvSpPr>
          <p:nvPr/>
        </p:nvSpPr>
        <p:spPr bwMode="auto">
          <a:xfrm rot="3011666">
            <a:off x="2903538" y="2905125"/>
            <a:ext cx="16081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800">
                <a:latin typeface="Elephant" pitchFamily="18" charset="0"/>
              </a:rPr>
              <a:t>gastos</a:t>
            </a:r>
          </a:p>
        </p:txBody>
      </p:sp>
      <p:sp>
        <p:nvSpPr>
          <p:cNvPr id="6" name="Text Box 4"/>
          <p:cNvSpPr txBox="1">
            <a:spLocks noChangeArrowheads="1"/>
          </p:cNvSpPr>
          <p:nvPr/>
        </p:nvSpPr>
        <p:spPr bwMode="auto">
          <a:xfrm rot="3413737">
            <a:off x="2397125" y="1155700"/>
            <a:ext cx="2519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800">
                <a:latin typeface="Harlow Solid Italic" pitchFamily="82" charset="0"/>
              </a:rPr>
              <a:t>investimentos</a:t>
            </a:r>
          </a:p>
        </p:txBody>
      </p:sp>
      <p:sp>
        <p:nvSpPr>
          <p:cNvPr id="7" name="Text Box 5"/>
          <p:cNvSpPr txBox="1">
            <a:spLocks noChangeArrowheads="1"/>
          </p:cNvSpPr>
          <p:nvPr/>
        </p:nvSpPr>
        <p:spPr bwMode="auto">
          <a:xfrm rot="-3598372">
            <a:off x="3895725" y="892861"/>
            <a:ext cx="2200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3600" b="1" dirty="0" smtClean="0">
                <a:latin typeface="Tahoma" pitchFamily="34" charset="0"/>
              </a:rPr>
              <a:t>CONAB</a:t>
            </a:r>
            <a:endParaRPr lang="pt-BR" sz="3600" b="1" dirty="0">
              <a:latin typeface="Tahoma" pitchFamily="34" charset="0"/>
            </a:endParaRPr>
          </a:p>
        </p:txBody>
      </p:sp>
      <p:sp>
        <p:nvSpPr>
          <p:cNvPr id="8" name="Text Box 6"/>
          <p:cNvSpPr txBox="1">
            <a:spLocks noChangeArrowheads="1"/>
          </p:cNvSpPr>
          <p:nvPr/>
        </p:nvSpPr>
        <p:spPr bwMode="auto">
          <a:xfrm rot="-3178094">
            <a:off x="4371182" y="2315369"/>
            <a:ext cx="17272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b="1">
                <a:latin typeface="Tahoma" pitchFamily="34" charset="0"/>
              </a:rPr>
              <a:t>custos variáveis</a:t>
            </a:r>
          </a:p>
        </p:txBody>
      </p:sp>
      <p:sp>
        <p:nvSpPr>
          <p:cNvPr id="9" name="Text Box 7"/>
          <p:cNvSpPr txBox="1">
            <a:spLocks noChangeArrowheads="1"/>
          </p:cNvSpPr>
          <p:nvPr/>
        </p:nvSpPr>
        <p:spPr bwMode="auto">
          <a:xfrm rot="3046057">
            <a:off x="198438" y="1447800"/>
            <a:ext cx="2670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b="1">
                <a:latin typeface="Script MT Bold" pitchFamily="66" charset="0"/>
              </a:rPr>
              <a:t>custos desembolsáveis</a:t>
            </a:r>
          </a:p>
        </p:txBody>
      </p:sp>
      <p:sp>
        <p:nvSpPr>
          <p:cNvPr id="10" name="Text Box 8"/>
          <p:cNvSpPr txBox="1">
            <a:spLocks noChangeArrowheads="1"/>
          </p:cNvSpPr>
          <p:nvPr/>
        </p:nvSpPr>
        <p:spPr bwMode="auto">
          <a:xfrm rot="-2440514">
            <a:off x="6500813" y="1195102"/>
            <a:ext cx="1944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3200" b="1" dirty="0" err="1" smtClean="0">
                <a:latin typeface="Castellar" pitchFamily="18" charset="0"/>
              </a:rPr>
              <a:t>cepea</a:t>
            </a:r>
            <a:endParaRPr lang="pt-BR" sz="3200" b="1" dirty="0">
              <a:latin typeface="Castellar" pitchFamily="18" charset="0"/>
            </a:endParaRPr>
          </a:p>
        </p:txBody>
      </p:sp>
      <p:sp>
        <p:nvSpPr>
          <p:cNvPr id="11" name="Text Box 9"/>
          <p:cNvSpPr txBox="1">
            <a:spLocks noChangeArrowheads="1"/>
          </p:cNvSpPr>
          <p:nvPr/>
        </p:nvSpPr>
        <p:spPr bwMode="auto">
          <a:xfrm rot="2601504">
            <a:off x="2017713" y="1670050"/>
            <a:ext cx="1657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b="1">
                <a:latin typeface="Times New Roman" pitchFamily="18" charset="0"/>
              </a:rPr>
              <a:t>custos indiretos</a:t>
            </a:r>
          </a:p>
        </p:txBody>
      </p:sp>
      <p:sp>
        <p:nvSpPr>
          <p:cNvPr id="12" name="Text Box 11"/>
          <p:cNvSpPr txBox="1">
            <a:spLocks noChangeArrowheads="1"/>
          </p:cNvSpPr>
          <p:nvPr/>
        </p:nvSpPr>
        <p:spPr bwMode="auto">
          <a:xfrm rot="-2380370">
            <a:off x="6754813" y="2249488"/>
            <a:ext cx="27701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a:latin typeface="Bernard MT Condensed" pitchFamily="18" charset="0"/>
              </a:rPr>
              <a:t>Despesas administrativas</a:t>
            </a:r>
          </a:p>
        </p:txBody>
      </p:sp>
      <p:sp>
        <p:nvSpPr>
          <p:cNvPr id="13" name="Text Box 12"/>
          <p:cNvSpPr txBox="1">
            <a:spLocks noChangeArrowheads="1"/>
          </p:cNvSpPr>
          <p:nvPr/>
        </p:nvSpPr>
        <p:spPr bwMode="auto">
          <a:xfrm rot="2142876">
            <a:off x="1143000" y="609600"/>
            <a:ext cx="1801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a:latin typeface="Cooper Black" pitchFamily="18" charset="0"/>
              </a:rPr>
              <a:t>Custo padrão</a:t>
            </a:r>
          </a:p>
        </p:txBody>
      </p:sp>
      <p:sp>
        <p:nvSpPr>
          <p:cNvPr id="14" name="Text Box 13"/>
          <p:cNvSpPr txBox="1">
            <a:spLocks noChangeArrowheads="1"/>
          </p:cNvSpPr>
          <p:nvPr/>
        </p:nvSpPr>
        <p:spPr bwMode="auto">
          <a:xfrm rot="-1218850">
            <a:off x="5640388" y="3713163"/>
            <a:ext cx="2016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b="1">
                <a:latin typeface="Tahoma" pitchFamily="34" charset="0"/>
              </a:rPr>
              <a:t>Custo por absorção</a:t>
            </a:r>
          </a:p>
        </p:txBody>
      </p:sp>
      <p:sp>
        <p:nvSpPr>
          <p:cNvPr id="15" name="Text Box 14"/>
          <p:cNvSpPr txBox="1">
            <a:spLocks noChangeArrowheads="1"/>
          </p:cNvSpPr>
          <p:nvPr/>
        </p:nvSpPr>
        <p:spPr bwMode="auto">
          <a:xfrm rot="-2441091">
            <a:off x="5213350" y="2833688"/>
            <a:ext cx="2087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800" b="1">
                <a:latin typeface="Tahoma" pitchFamily="34" charset="0"/>
              </a:rPr>
              <a:t>Custo ABC</a:t>
            </a:r>
          </a:p>
        </p:txBody>
      </p:sp>
      <p:sp>
        <p:nvSpPr>
          <p:cNvPr id="16" name="Text Box 15"/>
          <p:cNvSpPr txBox="1">
            <a:spLocks noChangeArrowheads="1"/>
          </p:cNvSpPr>
          <p:nvPr/>
        </p:nvSpPr>
        <p:spPr bwMode="auto">
          <a:xfrm rot="1629733">
            <a:off x="-411163" y="2632075"/>
            <a:ext cx="2698751"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b="1">
                <a:latin typeface="Book Antiqua" pitchFamily="18" charset="0"/>
              </a:rPr>
              <a:t>Custos não desembolsáveis</a:t>
            </a:r>
          </a:p>
        </p:txBody>
      </p:sp>
      <p:sp>
        <p:nvSpPr>
          <p:cNvPr id="17" name="Text Box 16"/>
          <p:cNvSpPr txBox="1">
            <a:spLocks noChangeArrowheads="1"/>
          </p:cNvSpPr>
          <p:nvPr/>
        </p:nvSpPr>
        <p:spPr bwMode="auto">
          <a:xfrm rot="2140909">
            <a:off x="1752600" y="2971800"/>
            <a:ext cx="1801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a:latin typeface="Eras Bold ITC" pitchFamily="34" charset="0"/>
              </a:rPr>
              <a:t>Despesas de vendas</a:t>
            </a:r>
          </a:p>
        </p:txBody>
      </p:sp>
      <p:sp>
        <p:nvSpPr>
          <p:cNvPr id="13328" name="Rectangle 7"/>
          <p:cNvSpPr>
            <a:spLocks noChangeArrowheads="1"/>
          </p:cNvSpPr>
          <p:nvPr/>
        </p:nvSpPr>
        <p:spPr bwMode="auto">
          <a:xfrm>
            <a:off x="0" y="0"/>
            <a:ext cx="9144000" cy="266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 name="Espaço Reservado para Número de Slide 1"/>
          <p:cNvSpPr>
            <a:spLocks noGrp="1"/>
          </p:cNvSpPr>
          <p:nvPr>
            <p:ph type="sldNum" sz="quarter" idx="12"/>
          </p:nvPr>
        </p:nvSpPr>
        <p:spPr/>
        <p:txBody>
          <a:bodyPr/>
          <a:lstStyle/>
          <a:p>
            <a:pPr>
              <a:defRPr/>
            </a:pPr>
            <a:fld id="{9FF623F5-6EFF-4353-8CDB-FC9552736239}" type="slidenum">
              <a:rPr lang="en-US" smtClean="0"/>
              <a:pPr>
                <a:defRPr/>
              </a:pPr>
              <a:t>30</a:t>
            </a:fld>
            <a:endParaRPr lang="en-US"/>
          </a:p>
        </p:txBody>
      </p:sp>
    </p:spTree>
    <p:extLst>
      <p:ext uri="{BB962C8B-B14F-4D97-AF65-F5344CB8AC3E}">
        <p14:creationId xmlns:p14="http://schemas.microsoft.com/office/powerpoint/2010/main" val="1344595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set>
                                      <p:cBhvr>
                                        <p:cTn id="7" dur="228" fill="hold">
                                          <p:stCondLst>
                                            <p:cond delay="0"/>
                                          </p:stCondLst>
                                        </p:cTn>
                                        <p:tgtEl>
                                          <p:spTgt spid="5"/>
                                        </p:tgtEl>
                                        <p:attrNameLst>
                                          <p:attrName>style.rotation</p:attrName>
                                        </p:attrNameLst>
                                      </p:cBhvr>
                                      <p:to>
                                        <p:strVal val="-45.0"/>
                                      </p:to>
                                    </p:set>
                                    <p:anim calcmode="lin" valueType="num">
                                      <p:cBhvr>
                                        <p:cTn id="8" dur="228" fill="hold">
                                          <p:stCondLst>
                                            <p:cond delay="228"/>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2" fill="hold" nodeType="afterGroup">
                            <p:stCondLst>
                              <p:cond delay="500"/>
                            </p:stCondLst>
                            <p:childTnLst>
                              <p:par>
                                <p:cTn id="13" presetID="38" presetClass="entr" presetSubtype="0" accel="5000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set>
                                      <p:cBhvr>
                                        <p:cTn id="15" dur="228" fill="hold">
                                          <p:stCondLst>
                                            <p:cond delay="0"/>
                                          </p:stCondLst>
                                        </p:cTn>
                                        <p:tgtEl>
                                          <p:spTgt spid="6"/>
                                        </p:tgtEl>
                                        <p:attrNameLst>
                                          <p:attrName>style.rotation</p:attrName>
                                        </p:attrNameLst>
                                      </p:cBhvr>
                                      <p:to>
                                        <p:strVal val="-45.0"/>
                                      </p:to>
                                    </p:set>
                                    <p:anim calcmode="lin" valueType="num">
                                      <p:cBhvr>
                                        <p:cTn id="16"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7"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20" fill="hold" nodeType="afterGroup">
                            <p:stCondLst>
                              <p:cond delay="1000"/>
                            </p:stCondLst>
                            <p:childTnLst>
                              <p:par>
                                <p:cTn id="21" presetID="38" presetClass="entr" presetSubtype="0" accel="5000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set>
                                      <p:cBhvr>
                                        <p:cTn id="23" dur="228" fill="hold">
                                          <p:stCondLst>
                                            <p:cond delay="0"/>
                                          </p:stCondLst>
                                        </p:cTn>
                                        <p:tgtEl>
                                          <p:spTgt spid="7"/>
                                        </p:tgtEl>
                                        <p:attrNameLst>
                                          <p:attrName>style.rotation</p:attrName>
                                        </p:attrNameLst>
                                      </p:cBhvr>
                                      <p:to>
                                        <p:strVal val="-45.0"/>
                                      </p:to>
                                    </p:set>
                                    <p:anim calcmode="lin" valueType="num">
                                      <p:cBhvr>
                                        <p:cTn id="24" dur="228" fill="hold">
                                          <p:stCondLst>
                                            <p:cond delay="228"/>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25" dur="228"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26" dur="78" decel="50000" autoRev="1" fill="hold">
                                          <p:stCondLst>
                                            <p:cond delay="228"/>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7"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28" fill="hold" nodeType="afterGroup">
                            <p:stCondLst>
                              <p:cond delay="1500"/>
                            </p:stCondLst>
                            <p:childTnLst>
                              <p:par>
                                <p:cTn id="29" presetID="38" presetClass="entr" presetSubtype="0" accel="5000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set>
                                      <p:cBhvr>
                                        <p:cTn id="31" dur="228" fill="hold">
                                          <p:stCondLst>
                                            <p:cond delay="0"/>
                                          </p:stCondLst>
                                        </p:cTn>
                                        <p:tgtEl>
                                          <p:spTgt spid="8"/>
                                        </p:tgtEl>
                                        <p:attrNameLst>
                                          <p:attrName>style.rotation</p:attrName>
                                        </p:attrNameLst>
                                      </p:cBhvr>
                                      <p:to>
                                        <p:strVal val="-45.0"/>
                                      </p:to>
                                    </p:set>
                                    <p:anim calcmode="lin" valueType="num">
                                      <p:cBhvr>
                                        <p:cTn id="32" dur="228" fill="hold">
                                          <p:stCondLst>
                                            <p:cond delay="228"/>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33" dur="22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34" dur="78" decel="50000" autoRev="1" fill="hold">
                                          <p:stCondLst>
                                            <p:cond delay="228"/>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35"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par>
                          <p:cTn id="36" fill="hold" nodeType="afterGroup">
                            <p:stCondLst>
                              <p:cond delay="2000"/>
                            </p:stCondLst>
                            <p:childTnLst>
                              <p:par>
                                <p:cTn id="37" presetID="38" presetClass="entr" presetSubtype="0" accel="5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set>
                                      <p:cBhvr>
                                        <p:cTn id="39" dur="228" fill="hold">
                                          <p:stCondLst>
                                            <p:cond delay="0"/>
                                          </p:stCondLst>
                                        </p:cTn>
                                        <p:tgtEl>
                                          <p:spTgt spid="9"/>
                                        </p:tgtEl>
                                        <p:attrNameLst>
                                          <p:attrName>style.rotation</p:attrName>
                                        </p:attrNameLst>
                                      </p:cBhvr>
                                      <p:to>
                                        <p:strVal val="-45.0"/>
                                      </p:to>
                                    </p:set>
                                    <p:anim calcmode="lin" valueType="num">
                                      <p:cBhvr>
                                        <p:cTn id="40"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41"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42"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43"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44" fill="hold" nodeType="afterGroup">
                            <p:stCondLst>
                              <p:cond delay="2500"/>
                            </p:stCondLst>
                            <p:childTnLst>
                              <p:par>
                                <p:cTn id="45" presetID="38" presetClass="entr" presetSubtype="0" accel="5000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set>
                                      <p:cBhvr>
                                        <p:cTn id="47" dur="228" fill="hold">
                                          <p:stCondLst>
                                            <p:cond delay="0"/>
                                          </p:stCondLst>
                                        </p:cTn>
                                        <p:tgtEl>
                                          <p:spTgt spid="10"/>
                                        </p:tgtEl>
                                        <p:attrNameLst>
                                          <p:attrName>style.rotation</p:attrName>
                                        </p:attrNameLst>
                                      </p:cBhvr>
                                      <p:to>
                                        <p:strVal val="-45.0"/>
                                      </p:to>
                                    </p:set>
                                    <p:anim calcmode="lin" valueType="num">
                                      <p:cBhvr>
                                        <p:cTn id="48" dur="228" fill="hold">
                                          <p:stCondLst>
                                            <p:cond delay="228"/>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9" dur="228"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50" dur="78" decel="50000" autoRev="1" fill="hold">
                                          <p:stCondLst>
                                            <p:cond delay="228"/>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51"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52" fill="hold" nodeType="afterGroup">
                            <p:stCondLst>
                              <p:cond delay="3000"/>
                            </p:stCondLst>
                            <p:childTnLst>
                              <p:par>
                                <p:cTn id="53" presetID="38" presetClass="entr" presetSubtype="0" accel="5000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set>
                                      <p:cBhvr>
                                        <p:cTn id="55" dur="228" fill="hold">
                                          <p:stCondLst>
                                            <p:cond delay="0"/>
                                          </p:stCondLst>
                                        </p:cTn>
                                        <p:tgtEl>
                                          <p:spTgt spid="11"/>
                                        </p:tgtEl>
                                        <p:attrNameLst>
                                          <p:attrName>style.rotation</p:attrName>
                                        </p:attrNameLst>
                                      </p:cBhvr>
                                      <p:to>
                                        <p:strVal val="-45.0"/>
                                      </p:to>
                                    </p:set>
                                    <p:anim calcmode="lin" valueType="num">
                                      <p:cBhvr>
                                        <p:cTn id="56" dur="228" fill="hold">
                                          <p:stCondLst>
                                            <p:cond delay="228"/>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57" dur="228"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58" dur="78" decel="50000" autoRev="1" fill="hold">
                                          <p:stCondLst>
                                            <p:cond delay="228"/>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59"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60" fill="hold" nodeType="afterGroup">
                            <p:stCondLst>
                              <p:cond delay="3500"/>
                            </p:stCondLst>
                            <p:childTnLst>
                              <p:par>
                                <p:cTn id="61" presetID="38" presetClass="entr" presetSubtype="0" accel="5000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set>
                                      <p:cBhvr>
                                        <p:cTn id="63" dur="228" fill="hold">
                                          <p:stCondLst>
                                            <p:cond delay="0"/>
                                          </p:stCondLst>
                                        </p:cTn>
                                        <p:tgtEl>
                                          <p:spTgt spid="13"/>
                                        </p:tgtEl>
                                        <p:attrNameLst>
                                          <p:attrName>style.rotation</p:attrName>
                                        </p:attrNameLst>
                                      </p:cBhvr>
                                      <p:to>
                                        <p:strVal val="-45.0"/>
                                      </p:to>
                                    </p:set>
                                    <p:anim calcmode="lin" valueType="num">
                                      <p:cBhvr>
                                        <p:cTn id="64" dur="228" fill="hold">
                                          <p:stCondLst>
                                            <p:cond delay="228"/>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65" dur="228"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66" dur="78" decel="50000" autoRev="1" fill="hold">
                                          <p:stCondLst>
                                            <p:cond delay="228"/>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67" dur="68" fill="hold">
                                          <p:stCondLst>
                                            <p:cond delay="432"/>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68" fill="hold" nodeType="afterGroup">
                            <p:stCondLst>
                              <p:cond delay="4000"/>
                            </p:stCondLst>
                            <p:childTnLst>
                              <p:par>
                                <p:cTn id="69" presetID="38" presetClass="entr" presetSubtype="0" accel="5000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set>
                                      <p:cBhvr>
                                        <p:cTn id="71" dur="228" fill="hold">
                                          <p:stCondLst>
                                            <p:cond delay="0"/>
                                          </p:stCondLst>
                                        </p:cTn>
                                        <p:tgtEl>
                                          <p:spTgt spid="15"/>
                                        </p:tgtEl>
                                        <p:attrNameLst>
                                          <p:attrName>style.rotation</p:attrName>
                                        </p:attrNameLst>
                                      </p:cBhvr>
                                      <p:to>
                                        <p:strVal val="-45.0"/>
                                      </p:to>
                                    </p:set>
                                    <p:anim calcmode="lin" valueType="num">
                                      <p:cBhvr>
                                        <p:cTn id="72" dur="228" fill="hold">
                                          <p:stCondLst>
                                            <p:cond delay="228"/>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73" dur="228"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74" dur="78" decel="50000" autoRev="1" fill="hold">
                                          <p:stCondLst>
                                            <p:cond delay="228"/>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75" dur="68" fill="hold">
                                          <p:stCondLst>
                                            <p:cond delay="432"/>
                                          </p:stCondLst>
                                        </p:cTn>
                                        <p:tgtEl>
                                          <p:spTgt spid="15"/>
                                        </p:tgtEl>
                                        <p:attrNameLst>
                                          <p:attrName>ppt_y</p:attrName>
                                        </p:attrNameLst>
                                      </p:cBhvr>
                                      <p:tavLst>
                                        <p:tav tm="0">
                                          <p:val>
                                            <p:strVal val="#ppt_y-(0.354*#ppt_w-0.172*#ppt_h)"/>
                                          </p:val>
                                        </p:tav>
                                        <p:tav tm="100000">
                                          <p:val>
                                            <p:strVal val="#ppt_y"/>
                                          </p:val>
                                        </p:tav>
                                      </p:tavLst>
                                    </p:anim>
                                  </p:childTnLst>
                                </p:cTn>
                              </p:par>
                            </p:childTnLst>
                          </p:cTn>
                        </p:par>
                        <p:par>
                          <p:cTn id="76" fill="hold" nodeType="afterGroup">
                            <p:stCondLst>
                              <p:cond delay="4500"/>
                            </p:stCondLst>
                            <p:childTnLst>
                              <p:par>
                                <p:cTn id="77" presetID="38" presetClass="entr" presetSubtype="0" accel="5000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set>
                                      <p:cBhvr>
                                        <p:cTn id="79" dur="228" fill="hold">
                                          <p:stCondLst>
                                            <p:cond delay="0"/>
                                          </p:stCondLst>
                                        </p:cTn>
                                        <p:tgtEl>
                                          <p:spTgt spid="14"/>
                                        </p:tgtEl>
                                        <p:attrNameLst>
                                          <p:attrName>style.rotation</p:attrName>
                                        </p:attrNameLst>
                                      </p:cBhvr>
                                      <p:to>
                                        <p:strVal val="-45.0"/>
                                      </p:to>
                                    </p:set>
                                    <p:anim calcmode="lin" valueType="num">
                                      <p:cBhvr>
                                        <p:cTn id="80" dur="228" fill="hold">
                                          <p:stCondLst>
                                            <p:cond delay="228"/>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81" dur="228"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82" dur="78" decel="50000" autoRev="1" fill="hold">
                                          <p:stCondLst>
                                            <p:cond delay="228"/>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83" dur="68" fill="hold">
                                          <p:stCondLst>
                                            <p:cond delay="432"/>
                                          </p:stCondLst>
                                        </p:cTn>
                                        <p:tgtEl>
                                          <p:spTgt spid="14"/>
                                        </p:tgtEl>
                                        <p:attrNameLst>
                                          <p:attrName>ppt_y</p:attrName>
                                        </p:attrNameLst>
                                      </p:cBhvr>
                                      <p:tavLst>
                                        <p:tav tm="0">
                                          <p:val>
                                            <p:strVal val="#ppt_y-(0.354*#ppt_w-0.172*#ppt_h)"/>
                                          </p:val>
                                        </p:tav>
                                        <p:tav tm="100000">
                                          <p:val>
                                            <p:strVal val="#ppt_y"/>
                                          </p:val>
                                        </p:tav>
                                      </p:tavLst>
                                    </p:anim>
                                  </p:childTnLst>
                                </p:cTn>
                              </p:par>
                            </p:childTnLst>
                          </p:cTn>
                        </p:par>
                        <p:par>
                          <p:cTn id="84" fill="hold" nodeType="afterGroup">
                            <p:stCondLst>
                              <p:cond delay="5000"/>
                            </p:stCondLst>
                            <p:childTnLst>
                              <p:par>
                                <p:cTn id="85" presetID="38" presetClass="entr" presetSubtype="0" accel="50000"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set>
                                      <p:cBhvr>
                                        <p:cTn id="87" dur="228" fill="hold">
                                          <p:stCondLst>
                                            <p:cond delay="0"/>
                                          </p:stCondLst>
                                        </p:cTn>
                                        <p:tgtEl>
                                          <p:spTgt spid="12"/>
                                        </p:tgtEl>
                                        <p:attrNameLst>
                                          <p:attrName>style.rotation</p:attrName>
                                        </p:attrNameLst>
                                      </p:cBhvr>
                                      <p:to>
                                        <p:strVal val="-45.0"/>
                                      </p:to>
                                    </p:set>
                                    <p:anim calcmode="lin" valueType="num">
                                      <p:cBhvr>
                                        <p:cTn id="88" dur="228" fill="hold">
                                          <p:stCondLst>
                                            <p:cond delay="228"/>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89" dur="228"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90" dur="78" decel="50000" autoRev="1" fill="hold">
                                          <p:stCondLst>
                                            <p:cond delay="228"/>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91" dur="68" fill="hold">
                                          <p:stCondLst>
                                            <p:cond delay="432"/>
                                          </p:stCondLst>
                                        </p:cTn>
                                        <p:tgtEl>
                                          <p:spTgt spid="12"/>
                                        </p:tgtEl>
                                        <p:attrNameLst>
                                          <p:attrName>ppt_y</p:attrName>
                                        </p:attrNameLst>
                                      </p:cBhvr>
                                      <p:tavLst>
                                        <p:tav tm="0">
                                          <p:val>
                                            <p:strVal val="#ppt_y-(0.354*#ppt_w-0.172*#ppt_h)"/>
                                          </p:val>
                                        </p:tav>
                                        <p:tav tm="100000">
                                          <p:val>
                                            <p:strVal val="#ppt_y"/>
                                          </p:val>
                                        </p:tav>
                                      </p:tavLst>
                                    </p:anim>
                                  </p:childTnLst>
                                </p:cTn>
                              </p:par>
                            </p:childTnLst>
                          </p:cTn>
                        </p:par>
                        <p:par>
                          <p:cTn id="92" fill="hold" nodeType="afterGroup">
                            <p:stCondLst>
                              <p:cond delay="5500"/>
                            </p:stCondLst>
                            <p:childTnLst>
                              <p:par>
                                <p:cTn id="93" presetID="38" presetClass="entr" presetSubtype="0" accel="50000" fill="hold" grpId="0" nodeType="afterEffect">
                                  <p:stCondLst>
                                    <p:cond delay="0"/>
                                  </p:stCondLst>
                                  <p:iterate type="wd">
                                    <p:tmPct val="50000"/>
                                  </p:iterate>
                                  <p:childTnLst>
                                    <p:set>
                                      <p:cBhvr>
                                        <p:cTn id="94" dur="1" fill="hold">
                                          <p:stCondLst>
                                            <p:cond delay="0"/>
                                          </p:stCondLst>
                                        </p:cTn>
                                        <p:tgtEl>
                                          <p:spTgt spid="16"/>
                                        </p:tgtEl>
                                        <p:attrNameLst>
                                          <p:attrName>style.visibility</p:attrName>
                                        </p:attrNameLst>
                                      </p:cBhvr>
                                      <p:to>
                                        <p:strVal val="visible"/>
                                      </p:to>
                                    </p:set>
                                    <p:set>
                                      <p:cBhvr>
                                        <p:cTn id="95" dur="455" fill="hold">
                                          <p:stCondLst>
                                            <p:cond delay="0"/>
                                          </p:stCondLst>
                                        </p:cTn>
                                        <p:tgtEl>
                                          <p:spTgt spid="16"/>
                                        </p:tgtEl>
                                        <p:attrNameLst>
                                          <p:attrName>style.rotation</p:attrName>
                                        </p:attrNameLst>
                                      </p:cBhvr>
                                      <p:to>
                                        <p:strVal val="-45.0"/>
                                      </p:to>
                                    </p:set>
                                    <p:anim calcmode="lin" valueType="num">
                                      <p:cBhvr>
                                        <p:cTn id="96"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97"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98"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99"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100" fill="hold" nodeType="afterGroup">
                            <p:stCondLst>
                              <p:cond delay="7500"/>
                            </p:stCondLst>
                            <p:childTnLst>
                              <p:par>
                                <p:cTn id="101" presetID="38" presetClass="entr" presetSubtype="0" accel="50000" fill="hold" grpId="0" nodeType="afterEffect">
                                  <p:stCondLst>
                                    <p:cond delay="0"/>
                                  </p:stCondLst>
                                  <p:iterate type="wd">
                                    <p:tmPct val="50000"/>
                                  </p:iterate>
                                  <p:childTnLst>
                                    <p:set>
                                      <p:cBhvr>
                                        <p:cTn id="102" dur="1" fill="hold">
                                          <p:stCondLst>
                                            <p:cond delay="0"/>
                                          </p:stCondLst>
                                        </p:cTn>
                                        <p:tgtEl>
                                          <p:spTgt spid="17"/>
                                        </p:tgtEl>
                                        <p:attrNameLst>
                                          <p:attrName>style.visibility</p:attrName>
                                        </p:attrNameLst>
                                      </p:cBhvr>
                                      <p:to>
                                        <p:strVal val="visible"/>
                                      </p:to>
                                    </p:set>
                                    <p:set>
                                      <p:cBhvr>
                                        <p:cTn id="103" dur="455" fill="hold">
                                          <p:stCondLst>
                                            <p:cond delay="0"/>
                                          </p:stCondLst>
                                        </p:cTn>
                                        <p:tgtEl>
                                          <p:spTgt spid="17"/>
                                        </p:tgtEl>
                                        <p:attrNameLst>
                                          <p:attrName>style.rotation</p:attrName>
                                        </p:attrNameLst>
                                      </p:cBhvr>
                                      <p:to>
                                        <p:strVal val="-45.0"/>
                                      </p:to>
                                    </p:set>
                                    <p:anim calcmode="lin" valueType="num">
                                      <p:cBhvr>
                                        <p:cTn id="104"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105"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106"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107"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990600" y="457200"/>
            <a:ext cx="7772400" cy="431800"/>
          </a:xfrm>
          <a:noFill/>
        </p:spPr>
        <p:txBody>
          <a:bodyPr>
            <a:normAutofit fontScale="90000"/>
          </a:bodyPr>
          <a:lstStyle/>
          <a:p>
            <a:r>
              <a:rPr lang="en-US" sz="2400" b="1" dirty="0" smtClean="0">
                <a:solidFill>
                  <a:schemeClr val="tx1"/>
                </a:solidFill>
                <a:latin typeface="Tahoma" pitchFamily="34" charset="0"/>
              </a:rPr>
              <a:t>MODELO COMUM DE ESTRUTURA DE CUSTOS AGRÍCOLAS</a:t>
            </a:r>
          </a:p>
        </p:txBody>
      </p:sp>
      <p:graphicFrame>
        <p:nvGraphicFramePr>
          <p:cNvPr id="2" name="Diagrama 1"/>
          <p:cNvGraphicFramePr/>
          <p:nvPr>
            <p:extLst>
              <p:ext uri="{D42A27DB-BD31-4B8C-83A1-F6EECF244321}">
                <p14:modId xmlns:p14="http://schemas.microsoft.com/office/powerpoint/2010/main" val="572758555"/>
              </p:ext>
            </p:extLst>
          </p:nvPr>
        </p:nvGraphicFramePr>
        <p:xfrm>
          <a:off x="381000" y="1295400"/>
          <a:ext cx="8534400" cy="5297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Número de Slide 2"/>
          <p:cNvSpPr>
            <a:spLocks noGrp="1"/>
          </p:cNvSpPr>
          <p:nvPr>
            <p:ph type="sldNum" sz="quarter" idx="12"/>
          </p:nvPr>
        </p:nvSpPr>
        <p:spPr/>
        <p:txBody>
          <a:bodyPr/>
          <a:lstStyle/>
          <a:p>
            <a:pPr>
              <a:defRPr/>
            </a:pPr>
            <a:fld id="{FDD35B49-A5C0-491C-B3B0-7D537FA6F4B9}" type="slidenum">
              <a:rPr lang="en-US" smtClean="0"/>
              <a:pPr>
                <a:defRPr/>
              </a:pPr>
              <a:t>31</a:t>
            </a:fld>
            <a:endParaRPr lang="en-US"/>
          </a:p>
        </p:txBody>
      </p:sp>
    </p:spTree>
    <p:extLst>
      <p:ext uri="{BB962C8B-B14F-4D97-AF65-F5344CB8AC3E}">
        <p14:creationId xmlns:p14="http://schemas.microsoft.com/office/powerpoint/2010/main" val="4038164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a:xfrm>
            <a:off x="0" y="381000"/>
            <a:ext cx="9144000" cy="431800"/>
          </a:xfrm>
          <a:noFill/>
        </p:spPr>
        <p:txBody>
          <a:bodyPr>
            <a:normAutofit fontScale="90000"/>
          </a:bodyPr>
          <a:lstStyle/>
          <a:p>
            <a:r>
              <a:rPr lang="en-US" sz="2400" b="1" dirty="0">
                <a:solidFill>
                  <a:schemeClr val="tx1"/>
                </a:solidFill>
                <a:latin typeface="Tahoma" pitchFamily="34" charset="0"/>
              </a:rPr>
              <a:t>MODELO </a:t>
            </a:r>
            <a:r>
              <a:rPr lang="en-US" sz="2400" b="1" u="sng" dirty="0" smtClean="0">
                <a:solidFill>
                  <a:schemeClr val="tx1"/>
                </a:solidFill>
                <a:latin typeface="Tahoma" pitchFamily="34" charset="0"/>
              </a:rPr>
              <a:t>CONAB</a:t>
            </a:r>
            <a:r>
              <a:rPr lang="en-US" sz="2400" b="1" dirty="0" smtClean="0">
                <a:solidFill>
                  <a:schemeClr val="tx1"/>
                </a:solidFill>
                <a:latin typeface="Tahoma" pitchFamily="34" charset="0"/>
              </a:rPr>
              <a:t> </a:t>
            </a:r>
            <a:r>
              <a:rPr lang="en-US" sz="2400" b="1" dirty="0">
                <a:solidFill>
                  <a:schemeClr val="tx1"/>
                </a:solidFill>
                <a:latin typeface="Tahoma" pitchFamily="34" charset="0"/>
              </a:rPr>
              <a:t>DE ESTRUTURA DE CUSTOS AGRÍCOLAS</a:t>
            </a:r>
            <a:endParaRPr lang="en-US" sz="2400" b="1" dirty="0" smtClean="0">
              <a:solidFill>
                <a:schemeClr val="tx1"/>
              </a:solidFill>
              <a:latin typeface="Tahoma" pitchFamily="34" charset="0"/>
            </a:endParaRPr>
          </a:p>
        </p:txBody>
      </p:sp>
      <p:graphicFrame>
        <p:nvGraphicFramePr>
          <p:cNvPr id="2" name="Diagrama 1"/>
          <p:cNvGraphicFramePr/>
          <p:nvPr>
            <p:extLst>
              <p:ext uri="{D42A27DB-BD31-4B8C-83A1-F6EECF244321}">
                <p14:modId xmlns:p14="http://schemas.microsoft.com/office/powerpoint/2010/main" val="1636868877"/>
              </p:ext>
            </p:extLst>
          </p:nvPr>
        </p:nvGraphicFramePr>
        <p:xfrm>
          <a:off x="179388" y="1374775"/>
          <a:ext cx="4248150" cy="5102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3009015306"/>
              </p:ext>
            </p:extLst>
          </p:nvPr>
        </p:nvGraphicFramePr>
        <p:xfrm>
          <a:off x="4716463" y="1374775"/>
          <a:ext cx="4248150" cy="51022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Espaço Reservado para Número de Slide 3"/>
          <p:cNvSpPr>
            <a:spLocks noGrp="1"/>
          </p:cNvSpPr>
          <p:nvPr>
            <p:ph type="sldNum" sz="quarter" idx="12"/>
          </p:nvPr>
        </p:nvSpPr>
        <p:spPr/>
        <p:txBody>
          <a:bodyPr/>
          <a:lstStyle/>
          <a:p>
            <a:pPr>
              <a:defRPr/>
            </a:pPr>
            <a:fld id="{FDD35B49-A5C0-491C-B3B0-7D537FA6F4B9}" type="slidenum">
              <a:rPr lang="en-US" smtClean="0"/>
              <a:pPr>
                <a:defRPr/>
              </a:pPr>
              <a:t>32</a:t>
            </a:fld>
            <a:endParaRPr lang="en-US"/>
          </a:p>
        </p:txBody>
      </p:sp>
    </p:spTree>
    <p:extLst>
      <p:ext uri="{BB962C8B-B14F-4D97-AF65-F5344CB8AC3E}">
        <p14:creationId xmlns:p14="http://schemas.microsoft.com/office/powerpoint/2010/main" val="2843971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4290238471"/>
              </p:ext>
            </p:extLst>
          </p:nvPr>
        </p:nvGraphicFramePr>
        <p:xfrm>
          <a:off x="152400" y="1524000"/>
          <a:ext cx="88392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595248390"/>
              </p:ext>
            </p:extLst>
          </p:nvPr>
        </p:nvGraphicFramePr>
        <p:xfrm>
          <a:off x="4343400" y="4876800"/>
          <a:ext cx="4648200"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1749" name="Rectangle 9"/>
          <p:cNvSpPr>
            <a:spLocks noChangeArrowheads="1"/>
          </p:cNvSpPr>
          <p:nvPr/>
        </p:nvSpPr>
        <p:spPr bwMode="auto">
          <a:xfrm>
            <a:off x="1524000" y="1447800"/>
            <a:ext cx="7162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t-BR"/>
          </a:p>
        </p:txBody>
      </p:sp>
      <p:pic>
        <p:nvPicPr>
          <p:cNvPr id="31750"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57800" y="0"/>
            <a:ext cx="3886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10"/>
          <p:cNvSpPr>
            <a:spLocks noChangeArrowheads="1"/>
          </p:cNvSpPr>
          <p:nvPr/>
        </p:nvSpPr>
        <p:spPr bwMode="auto">
          <a:xfrm>
            <a:off x="381000" y="304800"/>
            <a:ext cx="45720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2400" b="1" dirty="0">
                <a:latin typeface="Tahoma" pitchFamily="34" charset="0"/>
              </a:rPr>
              <a:t>MODELO </a:t>
            </a:r>
            <a:r>
              <a:rPr lang="en-US" sz="2400" b="1" dirty="0" smtClean="0">
                <a:latin typeface="Tahoma" pitchFamily="34" charset="0"/>
              </a:rPr>
              <a:t>CEPEA - ESTRUTURA </a:t>
            </a:r>
            <a:r>
              <a:rPr lang="en-US" sz="2400" b="1" dirty="0">
                <a:latin typeface="Tahoma" pitchFamily="34" charset="0"/>
              </a:rPr>
              <a:t>DE </a:t>
            </a:r>
            <a:r>
              <a:rPr lang="en-US" sz="2400" b="1" dirty="0" smtClean="0">
                <a:latin typeface="Tahoma" pitchFamily="34" charset="0"/>
              </a:rPr>
              <a:t>CUSTO AGRÍCOLA</a:t>
            </a:r>
            <a:endParaRPr lang="en-US" sz="2400" b="1" dirty="0">
              <a:effectLst>
                <a:outerShdw blurRad="38100" dist="38100" dir="2700000" algn="tl">
                  <a:srgbClr val="C0C0C0"/>
                </a:outerShdw>
              </a:effectLst>
            </a:endParaRPr>
          </a:p>
        </p:txBody>
      </p:sp>
      <p:sp>
        <p:nvSpPr>
          <p:cNvPr id="4" name="Espaço Reservado para Número de Slide 3"/>
          <p:cNvSpPr>
            <a:spLocks noGrp="1"/>
          </p:cNvSpPr>
          <p:nvPr>
            <p:ph type="sldNum" sz="quarter" idx="12"/>
          </p:nvPr>
        </p:nvSpPr>
        <p:spPr/>
        <p:txBody>
          <a:bodyPr/>
          <a:lstStyle/>
          <a:p>
            <a:pPr>
              <a:defRPr/>
            </a:pPr>
            <a:fld id="{9FF623F5-6EFF-4353-8CDB-FC9552736239}" type="slidenum">
              <a:rPr lang="en-US" smtClean="0"/>
              <a:pPr>
                <a:defRPr/>
              </a:pPr>
              <a:t>33</a:t>
            </a:fld>
            <a:endParaRPr lang="en-US"/>
          </a:p>
        </p:txBody>
      </p:sp>
    </p:spTree>
    <p:extLst>
      <p:ext uri="{BB962C8B-B14F-4D97-AF65-F5344CB8AC3E}">
        <p14:creationId xmlns:p14="http://schemas.microsoft.com/office/powerpoint/2010/main" val="36258072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743200" y="3810000"/>
            <a:ext cx="6172200" cy="685800"/>
          </a:xfrm>
          <a:prstGeom prst="rect">
            <a:avLst/>
          </a:prstGeom>
          <a:solidFill>
            <a:srgbClr val="FF99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pt-BR"/>
          </a:p>
        </p:txBody>
      </p:sp>
      <p:sp>
        <p:nvSpPr>
          <p:cNvPr id="31747" name="Rectangle 3"/>
          <p:cNvSpPr>
            <a:spLocks noChangeArrowheads="1"/>
          </p:cNvSpPr>
          <p:nvPr/>
        </p:nvSpPr>
        <p:spPr bwMode="auto">
          <a:xfrm>
            <a:off x="3657600" y="2667000"/>
            <a:ext cx="4648200" cy="762000"/>
          </a:xfrm>
          <a:prstGeom prst="rect">
            <a:avLst/>
          </a:prstGeom>
          <a:solidFill>
            <a:srgbClr val="0066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66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flatTx/>
          </a:bodyPr>
          <a:lstStyle/>
          <a:p>
            <a:endParaRPr lang="pt-BR"/>
          </a:p>
        </p:txBody>
      </p:sp>
      <p:sp>
        <p:nvSpPr>
          <p:cNvPr id="31748" name="Rectangle 4"/>
          <p:cNvSpPr>
            <a:spLocks noChangeArrowheads="1"/>
          </p:cNvSpPr>
          <p:nvPr/>
        </p:nvSpPr>
        <p:spPr bwMode="auto">
          <a:xfrm>
            <a:off x="1676400" y="2133600"/>
            <a:ext cx="685800" cy="1143000"/>
          </a:xfrm>
          <a:prstGeom prst="rect">
            <a:avLst/>
          </a:prstGeom>
          <a:solidFill>
            <a:srgbClr val="006600"/>
          </a:solidFill>
          <a:ln w="9525">
            <a:solidFill>
              <a:srgbClr val="66FF33"/>
            </a:solidFill>
            <a:miter lim="800000"/>
            <a:headEnd/>
            <a:tailEnd/>
          </a:ln>
          <a:effectLst>
            <a:prstShdw prst="shdw13" dist="53882" dir="13500000">
              <a:schemeClr val="bg2">
                <a:alpha val="50000"/>
              </a:schemeClr>
            </a:prstShdw>
          </a:effectLst>
        </p:spPr>
        <p:txBody>
          <a:bodyPr anchor="ctr">
            <a:spAutoFit/>
          </a:bodyPr>
          <a:lstStyle/>
          <a:p>
            <a:endParaRPr lang="pt-BR"/>
          </a:p>
        </p:txBody>
      </p:sp>
      <p:sp>
        <p:nvSpPr>
          <p:cNvPr id="31749" name="Rectangle 5"/>
          <p:cNvSpPr>
            <a:spLocks noChangeArrowheads="1"/>
          </p:cNvSpPr>
          <p:nvPr/>
        </p:nvSpPr>
        <p:spPr bwMode="auto">
          <a:xfrm>
            <a:off x="1676400" y="3810000"/>
            <a:ext cx="685800" cy="1752600"/>
          </a:xfrm>
          <a:prstGeom prst="rect">
            <a:avLst/>
          </a:prstGeom>
          <a:solidFill>
            <a:srgbClr val="FF9900"/>
          </a:solidFill>
          <a:ln w="9525">
            <a:solidFill>
              <a:srgbClr val="FF9900"/>
            </a:solidFill>
            <a:miter lim="800000"/>
            <a:headEnd/>
            <a:tailEnd/>
          </a:ln>
          <a:effectLst>
            <a:prstShdw prst="shdw13" dist="53882" dir="13500000">
              <a:schemeClr val="bg2">
                <a:alpha val="50000"/>
              </a:schemeClr>
            </a:prstShdw>
          </a:effectLst>
        </p:spPr>
        <p:txBody>
          <a:bodyPr anchor="ctr">
            <a:spAutoFit/>
          </a:bodyPr>
          <a:lstStyle/>
          <a:p>
            <a:endParaRPr lang="pt-BR"/>
          </a:p>
        </p:txBody>
      </p:sp>
      <p:sp>
        <p:nvSpPr>
          <p:cNvPr id="31750" name="Rectangle 6"/>
          <p:cNvSpPr>
            <a:spLocks noChangeArrowheads="1"/>
          </p:cNvSpPr>
          <p:nvPr/>
        </p:nvSpPr>
        <p:spPr bwMode="auto">
          <a:xfrm>
            <a:off x="2819400" y="228600"/>
            <a:ext cx="2209800" cy="2166938"/>
          </a:xfrm>
          <a:prstGeom prst="rect">
            <a:avLst/>
          </a:prstGeom>
          <a:noFill/>
          <a:ln w="9525">
            <a:solidFill>
              <a:srgbClr val="006600"/>
            </a:solidFill>
            <a:miter lim="800000"/>
            <a:headEnd/>
            <a:tailEnd/>
          </a:ln>
          <a:effectLst>
            <a:outerShdw dist="107763" dir="8100000" algn="ctr" rotWithShape="0">
              <a:schemeClr val="bg2">
                <a:alpha val="50000"/>
              </a:schemeClr>
            </a:outerShdw>
          </a:effectLst>
          <a:extLst>
            <a:ext uri="{909E8E84-426E-40DD-AFC4-6F175D3DCCD1}">
              <a14:hiddenFill xmlns:a14="http://schemas.microsoft.com/office/drawing/2010/main">
                <a:solidFill>
                  <a:srgbClr val="006600"/>
                </a:solidFill>
              </a14:hiddenFill>
            </a:ext>
          </a:extLst>
        </p:spPr>
        <p:txBody>
          <a:bodyPr anchor="ctr">
            <a:spAutoFit/>
          </a:bodyPr>
          <a:lstStyle/>
          <a:p>
            <a:endParaRPr lang="pt-BR"/>
          </a:p>
        </p:txBody>
      </p:sp>
      <p:sp>
        <p:nvSpPr>
          <p:cNvPr id="31751" name="WordArt 7"/>
          <p:cNvSpPr>
            <a:spLocks noChangeArrowheads="1" noChangeShapeType="1" noTextEdit="1"/>
          </p:cNvSpPr>
          <p:nvPr/>
        </p:nvSpPr>
        <p:spPr bwMode="auto">
          <a:xfrm>
            <a:off x="2952750" y="400050"/>
            <a:ext cx="1847850" cy="1809750"/>
          </a:xfrm>
          <a:prstGeom prst="rect">
            <a:avLst/>
          </a:prstGeom>
        </p:spPr>
        <p:txBody>
          <a:bodyPr wrap="none" fromWordArt="1">
            <a:prstTxWarp prst="textPlain">
              <a:avLst>
                <a:gd name="adj" fmla="val 50000"/>
              </a:avLst>
            </a:prstTxWarp>
          </a:bodyPr>
          <a:lstStyle/>
          <a:p>
            <a:pPr algn="ctr"/>
            <a:r>
              <a:rPr lang="pt-BR" sz="2000" kern="10">
                <a:ln w="9525">
                  <a:solidFill>
                    <a:srgbClr val="006600"/>
                  </a:solidFill>
                  <a:round/>
                  <a:headEnd/>
                  <a:tailEnd/>
                </a:ln>
                <a:solidFill>
                  <a:srgbClr val="006600"/>
                </a:solidFill>
                <a:latin typeface="Arial Black"/>
              </a:rPr>
              <a:t>Mão-de-obra</a:t>
            </a:r>
          </a:p>
          <a:p>
            <a:pPr algn="ctr"/>
            <a:r>
              <a:rPr lang="pt-BR" sz="2000" kern="10">
                <a:ln w="9525">
                  <a:solidFill>
                    <a:srgbClr val="006600"/>
                  </a:solidFill>
                  <a:round/>
                  <a:headEnd/>
                  <a:tailEnd/>
                </a:ln>
                <a:solidFill>
                  <a:srgbClr val="006600"/>
                </a:solidFill>
                <a:latin typeface="Arial Black"/>
              </a:rPr>
              <a:t> Fertilizantes</a:t>
            </a:r>
          </a:p>
          <a:p>
            <a:pPr algn="ctr"/>
            <a:r>
              <a:rPr lang="pt-BR" sz="2000" kern="10">
                <a:ln w="9525">
                  <a:solidFill>
                    <a:srgbClr val="006600"/>
                  </a:solidFill>
                  <a:round/>
                  <a:headEnd/>
                  <a:tailEnd/>
                </a:ln>
                <a:solidFill>
                  <a:srgbClr val="006600"/>
                </a:solidFill>
                <a:latin typeface="Arial Black"/>
              </a:rPr>
              <a:t> Defensivos</a:t>
            </a:r>
          </a:p>
          <a:p>
            <a:pPr algn="ctr"/>
            <a:r>
              <a:rPr lang="pt-BR" sz="2000" kern="10">
                <a:ln w="9525">
                  <a:solidFill>
                    <a:srgbClr val="006600"/>
                  </a:solidFill>
                  <a:round/>
                  <a:headEnd/>
                  <a:tailEnd/>
                </a:ln>
                <a:solidFill>
                  <a:srgbClr val="006600"/>
                </a:solidFill>
                <a:latin typeface="Arial Black"/>
              </a:rPr>
              <a:t> Replantio</a:t>
            </a:r>
          </a:p>
          <a:p>
            <a:pPr algn="ctr"/>
            <a:r>
              <a:rPr lang="pt-BR" sz="2000" kern="10">
                <a:ln w="9525">
                  <a:solidFill>
                    <a:srgbClr val="006600"/>
                  </a:solidFill>
                  <a:round/>
                  <a:headEnd/>
                  <a:tailEnd/>
                </a:ln>
                <a:solidFill>
                  <a:srgbClr val="006600"/>
                </a:solidFill>
                <a:latin typeface="Arial Black"/>
              </a:rPr>
              <a:t> Irrigação</a:t>
            </a:r>
          </a:p>
        </p:txBody>
      </p:sp>
      <p:sp>
        <p:nvSpPr>
          <p:cNvPr id="31752" name="WordArt 8"/>
          <p:cNvSpPr>
            <a:spLocks noChangeArrowheads="1" noChangeShapeType="1" noTextEdit="1"/>
          </p:cNvSpPr>
          <p:nvPr/>
        </p:nvSpPr>
        <p:spPr bwMode="auto">
          <a:xfrm>
            <a:off x="5591175" y="571500"/>
            <a:ext cx="3248025" cy="1257300"/>
          </a:xfrm>
          <a:prstGeom prst="rect">
            <a:avLst/>
          </a:prstGeom>
        </p:spPr>
        <p:txBody>
          <a:bodyPr wrap="none" fromWordArt="1">
            <a:prstTxWarp prst="textPlain">
              <a:avLst>
                <a:gd name="adj" fmla="val 50000"/>
              </a:avLst>
            </a:prstTxWarp>
          </a:bodyPr>
          <a:lstStyle/>
          <a:p>
            <a:pPr algn="ctr"/>
            <a:r>
              <a:rPr lang="pt-BR" kern="10">
                <a:ln w="9525">
                  <a:solidFill>
                    <a:srgbClr val="006600"/>
                  </a:solidFill>
                  <a:round/>
                  <a:headEnd/>
                  <a:tailEnd/>
                </a:ln>
                <a:solidFill>
                  <a:srgbClr val="006600"/>
                </a:solidFill>
                <a:latin typeface="Arial Black"/>
              </a:rPr>
              <a:t>Operações com máquinas</a:t>
            </a:r>
          </a:p>
          <a:p>
            <a:pPr algn="ctr"/>
            <a:r>
              <a:rPr lang="pt-BR" kern="10">
                <a:ln w="9525">
                  <a:solidFill>
                    <a:srgbClr val="006600"/>
                  </a:solidFill>
                  <a:round/>
                  <a:headEnd/>
                  <a:tailEnd/>
                </a:ln>
                <a:solidFill>
                  <a:srgbClr val="006600"/>
                </a:solidFill>
                <a:latin typeface="Arial Black"/>
              </a:rPr>
              <a:t>/equipamentos</a:t>
            </a:r>
          </a:p>
          <a:p>
            <a:pPr algn="ctr"/>
            <a:r>
              <a:rPr lang="pt-BR" kern="10">
                <a:ln w="9525">
                  <a:solidFill>
                    <a:srgbClr val="006600"/>
                  </a:solidFill>
                  <a:round/>
                  <a:headEnd/>
                  <a:tailEnd/>
                </a:ln>
                <a:solidFill>
                  <a:srgbClr val="006600"/>
                </a:solidFill>
                <a:latin typeface="Arial Black"/>
              </a:rPr>
              <a:t>Despesas Gerais </a:t>
            </a:r>
          </a:p>
          <a:p>
            <a:pPr algn="ctr"/>
            <a:r>
              <a:rPr lang="pt-BR" kern="10">
                <a:ln w="9525">
                  <a:solidFill>
                    <a:srgbClr val="006600"/>
                  </a:solidFill>
                  <a:round/>
                  <a:headEnd/>
                  <a:tailEnd/>
                </a:ln>
                <a:solidFill>
                  <a:srgbClr val="006600"/>
                </a:solidFill>
                <a:latin typeface="Arial Black"/>
              </a:rPr>
              <a:t>Custo do Capital de Giro</a:t>
            </a:r>
          </a:p>
        </p:txBody>
      </p:sp>
      <p:sp>
        <p:nvSpPr>
          <p:cNvPr id="31753" name="Rectangle 9"/>
          <p:cNvSpPr>
            <a:spLocks noChangeArrowheads="1"/>
          </p:cNvSpPr>
          <p:nvPr/>
        </p:nvSpPr>
        <p:spPr bwMode="auto">
          <a:xfrm>
            <a:off x="5410200" y="381000"/>
            <a:ext cx="3581400" cy="1676400"/>
          </a:xfrm>
          <a:prstGeom prst="rect">
            <a:avLst/>
          </a:prstGeom>
          <a:noFill/>
          <a:ln w="9525">
            <a:solidFill>
              <a:srgbClr val="0066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pt-BR"/>
          </a:p>
        </p:txBody>
      </p:sp>
      <p:sp>
        <p:nvSpPr>
          <p:cNvPr id="31754" name="Line 10"/>
          <p:cNvSpPr>
            <a:spLocks noChangeShapeType="1"/>
          </p:cNvSpPr>
          <p:nvPr/>
        </p:nvSpPr>
        <p:spPr bwMode="auto">
          <a:xfrm>
            <a:off x="4495800" y="2395538"/>
            <a:ext cx="0" cy="119062"/>
          </a:xfrm>
          <a:prstGeom prst="line">
            <a:avLst/>
          </a:prstGeom>
          <a:noFill/>
          <a:ln w="952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sp>
        <p:nvSpPr>
          <p:cNvPr id="31755" name="Line 11"/>
          <p:cNvSpPr>
            <a:spLocks noChangeShapeType="1"/>
          </p:cNvSpPr>
          <p:nvPr/>
        </p:nvSpPr>
        <p:spPr bwMode="auto">
          <a:xfrm>
            <a:off x="7391400" y="2057400"/>
            <a:ext cx="0" cy="457200"/>
          </a:xfrm>
          <a:prstGeom prst="line">
            <a:avLst/>
          </a:prstGeom>
          <a:noFill/>
          <a:ln w="952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sp>
        <p:nvSpPr>
          <p:cNvPr id="31756" name="Line 12"/>
          <p:cNvSpPr>
            <a:spLocks noChangeShapeType="1"/>
          </p:cNvSpPr>
          <p:nvPr/>
        </p:nvSpPr>
        <p:spPr bwMode="auto">
          <a:xfrm>
            <a:off x="4495800" y="2514600"/>
            <a:ext cx="2895600" cy="0"/>
          </a:xfrm>
          <a:prstGeom prst="line">
            <a:avLst/>
          </a:prstGeom>
          <a:noFill/>
          <a:ln w="952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pt-BR"/>
          </a:p>
        </p:txBody>
      </p:sp>
      <p:sp>
        <p:nvSpPr>
          <p:cNvPr id="31757" name="Line 13"/>
          <p:cNvSpPr>
            <a:spLocks noChangeShapeType="1"/>
          </p:cNvSpPr>
          <p:nvPr/>
        </p:nvSpPr>
        <p:spPr bwMode="auto">
          <a:xfrm>
            <a:off x="5943600" y="2514600"/>
            <a:ext cx="0" cy="152400"/>
          </a:xfrm>
          <a:prstGeom prst="line">
            <a:avLst/>
          </a:prstGeom>
          <a:noFill/>
          <a:ln w="9525">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sp>
        <p:nvSpPr>
          <p:cNvPr id="31758" name="WordArt 14"/>
          <p:cNvSpPr>
            <a:spLocks noChangeArrowheads="1" noChangeShapeType="1" noTextEdit="1"/>
          </p:cNvSpPr>
          <p:nvPr/>
        </p:nvSpPr>
        <p:spPr bwMode="auto">
          <a:xfrm>
            <a:off x="3810000" y="2776538"/>
            <a:ext cx="4419600" cy="652462"/>
          </a:xfrm>
          <a:prstGeom prst="rect">
            <a:avLst/>
          </a:prstGeom>
        </p:spPr>
        <p:txBody>
          <a:bodyPr wrap="none" fromWordArt="1">
            <a:prstTxWarp prst="textPlain">
              <a:avLst>
                <a:gd name="adj" fmla="val 50000"/>
              </a:avLst>
            </a:prstTxWarp>
          </a:bodyPr>
          <a:lstStyle/>
          <a:p>
            <a:pPr algn="ctr"/>
            <a:r>
              <a:rPr lang="pt-BR" kern="10">
                <a:ln w="9525">
                  <a:solidFill>
                    <a:srgbClr val="000000"/>
                  </a:solidFill>
                  <a:round/>
                  <a:headEnd/>
                  <a:tailEnd/>
                </a:ln>
                <a:latin typeface="Arial Black"/>
              </a:rPr>
              <a:t>CUSTO OPERACIONAL (CO)</a:t>
            </a:r>
          </a:p>
        </p:txBody>
      </p:sp>
      <p:sp>
        <p:nvSpPr>
          <p:cNvPr id="31759" name="WordArt 15"/>
          <p:cNvSpPr>
            <a:spLocks noChangeArrowheads="1" noChangeShapeType="1" noTextEdit="1"/>
          </p:cNvSpPr>
          <p:nvPr/>
        </p:nvSpPr>
        <p:spPr bwMode="auto">
          <a:xfrm>
            <a:off x="2895600" y="3733800"/>
            <a:ext cx="5943600" cy="762000"/>
          </a:xfrm>
          <a:prstGeom prst="rect">
            <a:avLst/>
          </a:prstGeom>
        </p:spPr>
        <p:txBody>
          <a:bodyPr wrap="none" fromWordArt="1">
            <a:prstTxWarp prst="textPlain">
              <a:avLst>
                <a:gd name="adj" fmla="val 50000"/>
              </a:avLst>
            </a:prstTxWarp>
          </a:bodyPr>
          <a:lstStyle/>
          <a:p>
            <a:pPr algn="ctr"/>
            <a:r>
              <a:rPr lang="pt-BR" kern="10">
                <a:ln w="9525">
                  <a:solidFill>
                    <a:srgbClr val="000000"/>
                  </a:solidFill>
                  <a:round/>
                  <a:headEnd/>
                  <a:tailEnd/>
                </a:ln>
                <a:latin typeface="Arial Black"/>
              </a:rPr>
              <a:t>CUSTO ANUAL DE REPOSIÇÃO DO PATRIMÔNIO (CARP)</a:t>
            </a:r>
          </a:p>
        </p:txBody>
      </p:sp>
      <p:sp>
        <p:nvSpPr>
          <p:cNvPr id="31760" name="WordArt 16"/>
          <p:cNvSpPr>
            <a:spLocks noChangeArrowheads="1" noChangeShapeType="1" noTextEdit="1"/>
          </p:cNvSpPr>
          <p:nvPr/>
        </p:nvSpPr>
        <p:spPr bwMode="auto">
          <a:xfrm>
            <a:off x="2952750" y="4724400"/>
            <a:ext cx="1847850" cy="1809750"/>
          </a:xfrm>
          <a:prstGeom prst="rect">
            <a:avLst/>
          </a:prstGeom>
        </p:spPr>
        <p:txBody>
          <a:bodyPr wrap="none" fromWordArt="1">
            <a:prstTxWarp prst="textPlain">
              <a:avLst>
                <a:gd name="adj" fmla="val 50000"/>
              </a:avLst>
            </a:prstTxWarp>
          </a:bodyPr>
          <a:lstStyle/>
          <a:p>
            <a:pPr algn="ctr"/>
            <a:r>
              <a:rPr lang="pt-BR" sz="2000" kern="10">
                <a:ln w="9525">
                  <a:solidFill>
                    <a:srgbClr val="FF9900"/>
                  </a:solidFill>
                  <a:round/>
                  <a:headEnd/>
                  <a:tailEnd/>
                </a:ln>
                <a:solidFill>
                  <a:srgbClr val="FF9900"/>
                </a:solidFill>
                <a:latin typeface="Arial Black"/>
              </a:rPr>
              <a:t>Depreciação:</a:t>
            </a:r>
          </a:p>
          <a:p>
            <a:pPr algn="ctr"/>
            <a:r>
              <a:rPr lang="pt-BR" sz="2000" kern="10">
                <a:ln w="9525">
                  <a:solidFill>
                    <a:srgbClr val="FF9900"/>
                  </a:solidFill>
                  <a:round/>
                  <a:headEnd/>
                  <a:tailEnd/>
                </a:ln>
                <a:solidFill>
                  <a:srgbClr val="FF9900"/>
                </a:solidFill>
                <a:latin typeface="Arial Black"/>
              </a:rPr>
              <a:t>Pomar</a:t>
            </a:r>
          </a:p>
          <a:p>
            <a:pPr algn="ctr"/>
            <a:r>
              <a:rPr lang="pt-BR" sz="2000" kern="10">
                <a:ln w="9525">
                  <a:solidFill>
                    <a:srgbClr val="FF9900"/>
                  </a:solidFill>
                  <a:round/>
                  <a:headEnd/>
                  <a:tailEnd/>
                </a:ln>
                <a:solidFill>
                  <a:srgbClr val="FF9900"/>
                </a:solidFill>
                <a:latin typeface="Arial Black"/>
              </a:rPr>
              <a:t>Máquinas</a:t>
            </a:r>
          </a:p>
          <a:p>
            <a:pPr algn="ctr"/>
            <a:r>
              <a:rPr lang="pt-BR" sz="2000" kern="10">
                <a:ln w="9525">
                  <a:solidFill>
                    <a:srgbClr val="FF9900"/>
                  </a:solidFill>
                  <a:round/>
                  <a:headEnd/>
                  <a:tailEnd/>
                </a:ln>
                <a:solidFill>
                  <a:srgbClr val="FF9900"/>
                </a:solidFill>
                <a:latin typeface="Arial Black"/>
              </a:rPr>
              <a:t>Implementos</a:t>
            </a:r>
          </a:p>
          <a:p>
            <a:pPr algn="ctr"/>
            <a:r>
              <a:rPr lang="pt-BR" sz="2000" kern="10">
                <a:ln w="9525">
                  <a:solidFill>
                    <a:srgbClr val="FF9900"/>
                  </a:solidFill>
                  <a:round/>
                  <a:headEnd/>
                  <a:tailEnd/>
                </a:ln>
                <a:solidFill>
                  <a:srgbClr val="FF9900"/>
                </a:solidFill>
                <a:latin typeface="Arial Black"/>
              </a:rPr>
              <a:t>Equipamentos</a:t>
            </a:r>
          </a:p>
          <a:p>
            <a:pPr algn="ctr"/>
            <a:r>
              <a:rPr lang="pt-BR" sz="2000" kern="10">
                <a:ln w="9525">
                  <a:solidFill>
                    <a:srgbClr val="FF9900"/>
                  </a:solidFill>
                  <a:round/>
                  <a:headEnd/>
                  <a:tailEnd/>
                </a:ln>
                <a:solidFill>
                  <a:srgbClr val="FF9900"/>
                </a:solidFill>
                <a:latin typeface="Arial Black"/>
              </a:rPr>
              <a:t>Infra-estrutura</a:t>
            </a:r>
          </a:p>
        </p:txBody>
      </p:sp>
      <p:sp>
        <p:nvSpPr>
          <p:cNvPr id="31761" name="Rectangle 17"/>
          <p:cNvSpPr>
            <a:spLocks noChangeArrowheads="1"/>
          </p:cNvSpPr>
          <p:nvPr/>
        </p:nvSpPr>
        <p:spPr bwMode="auto">
          <a:xfrm>
            <a:off x="2743200" y="4648200"/>
            <a:ext cx="2209800" cy="2057400"/>
          </a:xfrm>
          <a:prstGeom prst="rect">
            <a:avLst/>
          </a:prstGeom>
          <a:noFill/>
          <a:ln w="9525">
            <a:solidFill>
              <a:srgbClr val="FF9900"/>
            </a:solidFill>
            <a:miter lim="800000"/>
            <a:headEnd/>
            <a:tailEnd/>
          </a:ln>
          <a:effectLst>
            <a:outerShdw dist="107763" dir="8100000" algn="ctr" rotWithShape="0">
              <a:schemeClr val="bg2">
                <a:alpha val="50000"/>
              </a:schemeClr>
            </a:outerShdw>
          </a:effectLst>
          <a:extLst>
            <a:ext uri="{909E8E84-426E-40DD-AFC4-6F175D3DCCD1}">
              <a14:hiddenFill xmlns:a14="http://schemas.microsoft.com/office/drawing/2010/main">
                <a:solidFill>
                  <a:srgbClr val="006600"/>
                </a:solidFill>
              </a14:hiddenFill>
            </a:ext>
          </a:extLst>
        </p:spPr>
        <p:txBody>
          <a:bodyPr anchor="ctr">
            <a:spAutoFit/>
          </a:bodyPr>
          <a:lstStyle/>
          <a:p>
            <a:endParaRPr lang="pt-BR"/>
          </a:p>
        </p:txBody>
      </p:sp>
      <p:sp>
        <p:nvSpPr>
          <p:cNvPr id="31762" name="Rectangle 18"/>
          <p:cNvSpPr>
            <a:spLocks noChangeArrowheads="1"/>
          </p:cNvSpPr>
          <p:nvPr/>
        </p:nvSpPr>
        <p:spPr bwMode="auto">
          <a:xfrm>
            <a:off x="1524000" y="76200"/>
            <a:ext cx="7543800" cy="3352800"/>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pt-BR"/>
          </a:p>
        </p:txBody>
      </p:sp>
      <p:sp>
        <p:nvSpPr>
          <p:cNvPr id="31763" name="Rectangle 19"/>
          <p:cNvSpPr>
            <a:spLocks noChangeArrowheads="1"/>
          </p:cNvSpPr>
          <p:nvPr/>
        </p:nvSpPr>
        <p:spPr bwMode="auto">
          <a:xfrm>
            <a:off x="1524000" y="3581400"/>
            <a:ext cx="7543800" cy="3200400"/>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pt-BR"/>
          </a:p>
        </p:txBody>
      </p:sp>
      <p:sp>
        <p:nvSpPr>
          <p:cNvPr id="31764" name="WordArt 20"/>
          <p:cNvSpPr>
            <a:spLocks noChangeArrowheads="1" noChangeShapeType="1" noTextEdit="1"/>
          </p:cNvSpPr>
          <p:nvPr/>
        </p:nvSpPr>
        <p:spPr bwMode="auto">
          <a:xfrm rot="5400000">
            <a:off x="-876300" y="2933700"/>
            <a:ext cx="4114800" cy="1905000"/>
          </a:xfrm>
          <a:prstGeom prst="rect">
            <a:avLst/>
          </a:prstGeom>
        </p:spPr>
        <p:txBody>
          <a:bodyPr vert="wordArtVert" wrap="none" fromWordArt="1">
            <a:prstTxWarp prst="textPlain">
              <a:avLst>
                <a:gd name="adj" fmla="val 50000"/>
              </a:avLst>
            </a:prstTxWarp>
          </a:bodyPr>
          <a:lstStyle/>
          <a:p>
            <a:pPr algn="ctr" fontAlgn="auto"/>
            <a:r>
              <a:rPr lang="pt-BR" sz="3600" kern="10">
                <a:ln w="9525">
                  <a:solidFill>
                    <a:srgbClr val="000000"/>
                  </a:solidFill>
                  <a:round/>
                  <a:headEnd/>
                  <a:tailEnd/>
                </a:ln>
                <a:solidFill>
                  <a:srgbClr val="000000"/>
                </a:solidFill>
                <a:latin typeface="Arial Black"/>
              </a:rPr>
              <a:t>Custo Total </a:t>
            </a:r>
          </a:p>
          <a:p>
            <a:pPr algn="ctr" fontAlgn="auto"/>
            <a:r>
              <a:rPr lang="pt-BR" sz="3600" kern="10">
                <a:ln w="9525">
                  <a:solidFill>
                    <a:srgbClr val="000000"/>
                  </a:solidFill>
                  <a:round/>
                  <a:headEnd/>
                  <a:tailEnd/>
                </a:ln>
                <a:solidFill>
                  <a:srgbClr val="000000"/>
                </a:solidFill>
                <a:latin typeface="Arial Black"/>
              </a:rPr>
              <a:t>=</a:t>
            </a:r>
          </a:p>
          <a:p>
            <a:pPr algn="ctr" fontAlgn="auto"/>
            <a:r>
              <a:rPr lang="pt-BR" sz="3600" kern="10">
                <a:ln w="9525">
                  <a:solidFill>
                    <a:srgbClr val="000000"/>
                  </a:solidFill>
                  <a:round/>
                  <a:headEnd/>
                  <a:tailEnd/>
                </a:ln>
                <a:solidFill>
                  <a:srgbClr val="000000"/>
                </a:solidFill>
                <a:latin typeface="Arial Black"/>
              </a:rPr>
              <a:t>CO + CARP</a:t>
            </a:r>
          </a:p>
        </p:txBody>
      </p:sp>
      <p:sp>
        <p:nvSpPr>
          <p:cNvPr id="31765" name="WordArt 21"/>
          <p:cNvSpPr>
            <a:spLocks noChangeArrowheads="1" noChangeShapeType="1" noTextEdit="1"/>
          </p:cNvSpPr>
          <p:nvPr/>
        </p:nvSpPr>
        <p:spPr bwMode="auto">
          <a:xfrm>
            <a:off x="5181600" y="4953000"/>
            <a:ext cx="3657600" cy="1085850"/>
          </a:xfrm>
          <a:prstGeom prst="rect">
            <a:avLst/>
          </a:prstGeom>
        </p:spPr>
        <p:txBody>
          <a:bodyPr wrap="none" fromWordArt="1">
            <a:prstTxWarp prst="textPlain">
              <a:avLst>
                <a:gd name="adj" fmla="val 50000"/>
              </a:avLst>
            </a:prstTxWarp>
          </a:bodyPr>
          <a:lstStyle/>
          <a:p>
            <a:pPr algn="ctr"/>
            <a:r>
              <a:rPr lang="pt-BR" sz="2000" kern="10">
                <a:ln w="9525">
                  <a:solidFill>
                    <a:srgbClr val="FF9900"/>
                  </a:solidFill>
                  <a:round/>
                  <a:headEnd/>
                  <a:tailEnd/>
                </a:ln>
                <a:solidFill>
                  <a:srgbClr val="FF9900"/>
                </a:solidFill>
                <a:latin typeface="Arial Black"/>
              </a:rPr>
              <a:t>Remuneração do capital</a:t>
            </a:r>
          </a:p>
          <a:p>
            <a:pPr algn="ctr"/>
            <a:r>
              <a:rPr lang="pt-BR" sz="2000" kern="10">
                <a:ln w="9525">
                  <a:solidFill>
                    <a:srgbClr val="FF9900"/>
                  </a:solidFill>
                  <a:round/>
                  <a:headEnd/>
                  <a:tailEnd/>
                </a:ln>
                <a:solidFill>
                  <a:srgbClr val="FF9900"/>
                </a:solidFill>
                <a:latin typeface="Arial Black"/>
              </a:rPr>
              <a:t>investido: pomar, terras, </a:t>
            </a:r>
          </a:p>
          <a:p>
            <a:pPr algn="ctr"/>
            <a:r>
              <a:rPr lang="pt-BR" sz="2000" kern="10">
                <a:ln w="9525">
                  <a:solidFill>
                    <a:srgbClr val="FF9900"/>
                  </a:solidFill>
                  <a:round/>
                  <a:headEnd/>
                  <a:tailEnd/>
                </a:ln>
                <a:solidFill>
                  <a:srgbClr val="FF9900"/>
                </a:solidFill>
                <a:latin typeface="Arial Black"/>
              </a:rPr>
              <a:t>máquinas, implementos e </a:t>
            </a:r>
          </a:p>
          <a:p>
            <a:pPr algn="ctr"/>
            <a:r>
              <a:rPr lang="pt-BR" sz="2000" kern="10">
                <a:ln w="9525">
                  <a:solidFill>
                    <a:srgbClr val="FF9900"/>
                  </a:solidFill>
                  <a:round/>
                  <a:headEnd/>
                  <a:tailEnd/>
                </a:ln>
                <a:solidFill>
                  <a:srgbClr val="FF9900"/>
                </a:solidFill>
                <a:latin typeface="Arial Black"/>
              </a:rPr>
              <a:t>benfeitorias.</a:t>
            </a:r>
          </a:p>
        </p:txBody>
      </p:sp>
      <p:sp>
        <p:nvSpPr>
          <p:cNvPr id="31766" name="Rectangle 22"/>
          <p:cNvSpPr>
            <a:spLocks noChangeArrowheads="1"/>
          </p:cNvSpPr>
          <p:nvPr/>
        </p:nvSpPr>
        <p:spPr bwMode="auto">
          <a:xfrm>
            <a:off x="5105400" y="4800600"/>
            <a:ext cx="3810000" cy="1371600"/>
          </a:xfrm>
          <a:prstGeom prst="rect">
            <a:avLst/>
          </a:prstGeom>
          <a:noFill/>
          <a:ln w="9525">
            <a:solidFill>
              <a:srgbClr val="FF9900"/>
            </a:solidFill>
            <a:miter lim="800000"/>
            <a:headEnd/>
            <a:tailEnd/>
          </a:ln>
          <a:effectLst>
            <a:outerShdw dist="107763" dir="8100000" algn="ctr" rotWithShape="0">
              <a:schemeClr val="bg2">
                <a:alpha val="50000"/>
              </a:schemeClr>
            </a:outerShdw>
          </a:effectLst>
          <a:extLst>
            <a:ext uri="{909E8E84-426E-40DD-AFC4-6F175D3DCCD1}">
              <a14:hiddenFill xmlns:a14="http://schemas.microsoft.com/office/drawing/2010/main">
                <a:solidFill>
                  <a:srgbClr val="006600"/>
                </a:solidFill>
              </a14:hiddenFill>
            </a:ext>
          </a:extLst>
        </p:spPr>
        <p:txBody>
          <a:bodyPr anchor="ctr">
            <a:spAutoFit/>
          </a:bodyPr>
          <a:lstStyle/>
          <a:p>
            <a:endParaRPr lang="pt-BR"/>
          </a:p>
        </p:txBody>
      </p:sp>
    </p:spTree>
    <p:extLst>
      <p:ext uri="{BB962C8B-B14F-4D97-AF65-F5344CB8AC3E}">
        <p14:creationId xmlns:p14="http://schemas.microsoft.com/office/powerpoint/2010/main" val="3120623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401754204"/>
              </p:ext>
            </p:extLst>
          </p:nvPr>
        </p:nvGraphicFramePr>
        <p:xfrm>
          <a:off x="0" y="3810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795" name="Rectangle 9"/>
          <p:cNvSpPr>
            <a:spLocks noChangeArrowheads="1"/>
          </p:cNvSpPr>
          <p:nvPr/>
        </p:nvSpPr>
        <p:spPr bwMode="auto">
          <a:xfrm>
            <a:off x="1524000" y="1447800"/>
            <a:ext cx="7162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t-BR"/>
          </a:p>
        </p:txBody>
      </p:sp>
      <p:pic>
        <p:nvPicPr>
          <p:cNvPr id="3379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0"/>
            <a:ext cx="3886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4"/>
          <p:cNvSpPr txBox="1">
            <a:spLocks noChangeArrowheads="1"/>
          </p:cNvSpPr>
          <p:nvPr/>
        </p:nvSpPr>
        <p:spPr bwMode="auto">
          <a:xfrm>
            <a:off x="4953000" y="2779713"/>
            <a:ext cx="4114800" cy="2862322"/>
          </a:xfrm>
          <a:prstGeom prst="rect">
            <a:avLst/>
          </a:prstGeom>
          <a:noFill/>
          <a:ln w="9525">
            <a:noFill/>
            <a:miter lim="800000"/>
            <a:headEnd/>
            <a:tailEnd/>
          </a:ln>
          <a:effectLst/>
        </p:spPr>
        <p:txBody>
          <a:bodyPr>
            <a:spAutoFit/>
          </a:bodyPr>
          <a:lstStyle/>
          <a:p>
            <a:pPr algn="r">
              <a:defRPr/>
            </a:pPr>
            <a:r>
              <a:rPr lang="pt-BR" sz="2000" b="1" dirty="0">
                <a:latin typeface="Calibri" pitchFamily="34" charset="0"/>
                <a:cs typeface="Calibri" pitchFamily="34" charset="0"/>
              </a:rPr>
              <a:t>Refere-se a todos os </a:t>
            </a:r>
            <a:r>
              <a:rPr lang="pt-BR" sz="2000" b="1" u="sng" dirty="0">
                <a:effectLst>
                  <a:outerShdw blurRad="38100" dist="38100" dir="2700000" algn="tl">
                    <a:srgbClr val="C0C0C0"/>
                  </a:outerShdw>
                </a:effectLst>
                <a:latin typeface="Calibri" pitchFamily="34" charset="0"/>
                <a:cs typeface="Calibri" pitchFamily="34" charset="0"/>
              </a:rPr>
              <a:t>gastos </a:t>
            </a:r>
            <a:r>
              <a:rPr lang="pt-BR" sz="2000" b="1" dirty="0">
                <a:latin typeface="Calibri" pitchFamily="34" charset="0"/>
                <a:cs typeface="Calibri" pitchFamily="34" charset="0"/>
              </a:rPr>
              <a:t>assumidos pela propriedade ao longo de um ano (civil ou agrícola) e que serão consumidos neste mesmo intervalo de tempo.</a:t>
            </a:r>
          </a:p>
          <a:p>
            <a:pPr algn="r">
              <a:defRPr/>
            </a:pPr>
            <a:r>
              <a:rPr lang="pt-BR" sz="2000" b="1" dirty="0">
                <a:latin typeface="Calibri" pitchFamily="34" charset="0"/>
                <a:cs typeface="Calibri" pitchFamily="34" charset="0"/>
              </a:rPr>
              <a:t>Neste grupo, não inclui investimentos em máquinas, equipamentos e nem </a:t>
            </a:r>
            <a:r>
              <a:rPr lang="pt-BR" sz="2000" b="1" dirty="0" smtClean="0">
                <a:latin typeface="Calibri" pitchFamily="34" charset="0"/>
                <a:cs typeface="Calibri" pitchFamily="34" charset="0"/>
              </a:rPr>
              <a:t>terra e nem as parcelas de financiamentos.</a:t>
            </a:r>
            <a:endParaRPr lang="pt-BR" sz="2000" b="1" dirty="0">
              <a:latin typeface="Calibri" pitchFamily="34" charset="0"/>
              <a:cs typeface="Calibri" pitchFamily="34" charset="0"/>
            </a:endParaRPr>
          </a:p>
        </p:txBody>
      </p:sp>
      <p:sp>
        <p:nvSpPr>
          <p:cNvPr id="33799" name="Text Box 5"/>
          <p:cNvSpPr txBox="1">
            <a:spLocks noChangeArrowheads="1"/>
          </p:cNvSpPr>
          <p:nvPr/>
        </p:nvSpPr>
        <p:spPr bwMode="auto">
          <a:xfrm>
            <a:off x="5715000" y="1912203"/>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b="1" dirty="0">
                <a:latin typeface="Tahoma" pitchFamily="34" charset="0"/>
              </a:rPr>
              <a:t>CUSTO OPERACIONAL </a:t>
            </a:r>
            <a:r>
              <a:rPr lang="pt-BR" sz="2400" b="1" dirty="0" smtClean="0">
                <a:latin typeface="Tahoma" pitchFamily="34" charset="0"/>
              </a:rPr>
              <a:t>(</a:t>
            </a:r>
            <a:r>
              <a:rPr lang="pt-BR" sz="2400" b="1" dirty="0" err="1" smtClean="0">
                <a:latin typeface="Tahoma" pitchFamily="34" charset="0"/>
              </a:rPr>
              <a:t>CO</a:t>
            </a:r>
            <a:r>
              <a:rPr lang="pt-BR" sz="2400" b="1" dirty="0" smtClean="0">
                <a:latin typeface="Tahoma" pitchFamily="34" charset="0"/>
              </a:rPr>
              <a:t>)</a:t>
            </a:r>
            <a:endParaRPr lang="en-US" sz="2400" b="1" dirty="0">
              <a:latin typeface="Tahoma" pitchFamily="34" charset="0"/>
            </a:endParaRPr>
          </a:p>
        </p:txBody>
      </p:sp>
      <p:sp>
        <p:nvSpPr>
          <p:cNvPr id="8" name="Rectangle 10"/>
          <p:cNvSpPr>
            <a:spLocks noChangeArrowheads="1"/>
          </p:cNvSpPr>
          <p:nvPr/>
        </p:nvSpPr>
        <p:spPr bwMode="auto">
          <a:xfrm>
            <a:off x="381000" y="0"/>
            <a:ext cx="45720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2400" b="1" dirty="0">
                <a:latin typeface="Tahoma" pitchFamily="34" charset="0"/>
              </a:rPr>
              <a:t>MODELO </a:t>
            </a:r>
            <a:r>
              <a:rPr lang="en-US" sz="2400" b="1" dirty="0" smtClean="0">
                <a:latin typeface="Tahoma" pitchFamily="34" charset="0"/>
              </a:rPr>
              <a:t>CEPEA - ESTRUTURA </a:t>
            </a:r>
            <a:r>
              <a:rPr lang="en-US" sz="2400" b="1" dirty="0">
                <a:latin typeface="Tahoma" pitchFamily="34" charset="0"/>
              </a:rPr>
              <a:t>DE </a:t>
            </a:r>
            <a:r>
              <a:rPr lang="en-US" sz="2400" b="1" dirty="0" smtClean="0">
                <a:latin typeface="Tahoma" pitchFamily="34" charset="0"/>
              </a:rPr>
              <a:t>CUSTO AGRÍCOLA</a:t>
            </a:r>
            <a:endParaRPr lang="en-US" sz="2400" b="1" dirty="0">
              <a:effectLst>
                <a:outerShdw blurRad="38100" dist="38100" dir="2700000" algn="tl">
                  <a:srgbClr val="C0C0C0"/>
                </a:outerShdw>
              </a:effectLst>
            </a:endParaRPr>
          </a:p>
        </p:txBody>
      </p:sp>
      <p:sp>
        <p:nvSpPr>
          <p:cNvPr id="3" name="Espaço Reservado para Número de Slide 2"/>
          <p:cNvSpPr>
            <a:spLocks noGrp="1"/>
          </p:cNvSpPr>
          <p:nvPr>
            <p:ph type="sldNum" sz="quarter" idx="12"/>
          </p:nvPr>
        </p:nvSpPr>
        <p:spPr/>
        <p:txBody>
          <a:bodyPr/>
          <a:lstStyle/>
          <a:p>
            <a:pPr>
              <a:defRPr/>
            </a:pPr>
            <a:fld id="{9FF623F5-6EFF-4353-8CDB-FC9552736239}" type="slidenum">
              <a:rPr lang="en-US" smtClean="0"/>
              <a:pPr>
                <a:defRPr/>
              </a:pPr>
              <a:t>35</a:t>
            </a:fld>
            <a:endParaRPr lang="en-US"/>
          </a:p>
        </p:txBody>
      </p:sp>
    </p:spTree>
    <p:extLst>
      <p:ext uri="{BB962C8B-B14F-4D97-AF65-F5344CB8AC3E}">
        <p14:creationId xmlns:p14="http://schemas.microsoft.com/office/powerpoint/2010/main" val="2141078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9"/>
          <p:cNvGraphicFramePr>
            <a:graphicFrameLocks noChangeAspect="1"/>
          </p:cNvGraphicFramePr>
          <p:nvPr/>
        </p:nvGraphicFramePr>
        <p:xfrm>
          <a:off x="0" y="3657600"/>
          <a:ext cx="4038600" cy="3214688"/>
        </p:xfrm>
        <a:graphic>
          <a:graphicData uri="http://schemas.openxmlformats.org/presentationml/2006/ole">
            <mc:AlternateContent xmlns:mc="http://schemas.openxmlformats.org/markup-compatibility/2006">
              <mc:Choice xmlns:v="urn:schemas-microsoft-com:vml" Requires="v">
                <p:oleObj spid="_x0000_s66632" r:id="rId3" imgW="4850794" imgH="3860317" progId="Photoshop.Image.8">
                  <p:embed/>
                </p:oleObj>
              </mc:Choice>
              <mc:Fallback>
                <p:oleObj r:id="rId3" imgW="4850794" imgH="3860317"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4038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8356" name="Text Box 4"/>
          <p:cNvSpPr txBox="1">
            <a:spLocks noChangeArrowheads="1"/>
          </p:cNvSpPr>
          <p:nvPr/>
        </p:nvSpPr>
        <p:spPr bwMode="auto">
          <a:xfrm>
            <a:off x="2438400" y="3006725"/>
            <a:ext cx="58674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defRPr/>
            </a:pPr>
            <a:r>
              <a:rPr lang="pt-BR" sz="2400" b="1">
                <a:latin typeface="Tahoma" pitchFamily="34" charset="0"/>
                <a:cs typeface="Times New Roman" pitchFamily="18" charset="0"/>
              </a:rPr>
              <a:t>Refere-se a todos os </a:t>
            </a:r>
            <a:r>
              <a:rPr lang="pt-BR" sz="2400" b="1" u="sng">
                <a:effectLst>
                  <a:outerShdw blurRad="38100" dist="38100" dir="2700000" algn="tl">
                    <a:srgbClr val="C0C0C0"/>
                  </a:outerShdw>
                </a:effectLst>
                <a:latin typeface="Tahoma" pitchFamily="34" charset="0"/>
                <a:cs typeface="Times New Roman" pitchFamily="18" charset="0"/>
              </a:rPr>
              <a:t>gastos </a:t>
            </a:r>
            <a:r>
              <a:rPr lang="pt-BR" sz="2400" b="1">
                <a:latin typeface="Tahoma" pitchFamily="34" charset="0"/>
                <a:cs typeface="Times New Roman" pitchFamily="18" charset="0"/>
              </a:rPr>
              <a:t>assumidos pela propriedade ao longo de um ano (civil ou agrícola) e que serão consumidos neste mesmo intervalo de tempo.</a:t>
            </a:r>
          </a:p>
          <a:p>
            <a:pPr algn="r">
              <a:defRPr/>
            </a:pPr>
            <a:r>
              <a:rPr lang="pt-BR" sz="2400" b="1">
                <a:latin typeface="Tahoma" pitchFamily="34" charset="0"/>
                <a:cs typeface="Times New Roman" pitchFamily="18" charset="0"/>
              </a:rPr>
              <a:t>Neste grupo, não inclui investimentos em máquinas, equipamentos e nem terra.</a:t>
            </a:r>
          </a:p>
        </p:txBody>
      </p:sp>
      <p:sp>
        <p:nvSpPr>
          <p:cNvPr id="32772" name="Text Box 5"/>
          <p:cNvSpPr txBox="1">
            <a:spLocks noChangeArrowheads="1"/>
          </p:cNvSpPr>
          <p:nvPr/>
        </p:nvSpPr>
        <p:spPr bwMode="auto">
          <a:xfrm>
            <a:off x="1219200" y="1812925"/>
            <a:ext cx="7391400" cy="701675"/>
          </a:xfrm>
          <a:prstGeom prst="rect">
            <a:avLst/>
          </a:prstGeom>
          <a:noFill/>
          <a:ln>
            <a:noFill/>
          </a:ln>
          <a:effectLst/>
          <a:extLst>
            <a:ext uri="{909E8E84-426E-40DD-AFC4-6F175D3DCCD1}">
              <a14:hiddenFill xmlns:a14="http://schemas.microsoft.com/office/drawing/2010/main">
                <a:gradFill rotWithShape="1">
                  <a:gsLst>
                    <a:gs pos="0">
                      <a:schemeClr val="hlink"/>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4000" b="1">
                <a:latin typeface="Tahoma" pitchFamily="34" charset="0"/>
              </a:rPr>
              <a:t>CUSTO OPERACIONAL – CO</a:t>
            </a:r>
            <a:endParaRPr lang="en-US" sz="4000" b="1">
              <a:latin typeface="Tahoma" pitchFamily="34" charset="0"/>
            </a:endParaRPr>
          </a:p>
        </p:txBody>
      </p:sp>
      <p:pic>
        <p:nvPicPr>
          <p:cNvPr id="3277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0"/>
            <a:ext cx="3886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265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19"/>
          <p:cNvGraphicFramePr>
            <a:graphicFrameLocks noChangeAspect="1"/>
          </p:cNvGraphicFramePr>
          <p:nvPr/>
        </p:nvGraphicFramePr>
        <p:xfrm>
          <a:off x="0" y="2795588"/>
          <a:ext cx="5105400" cy="4062412"/>
        </p:xfrm>
        <a:graphic>
          <a:graphicData uri="http://schemas.openxmlformats.org/presentationml/2006/ole">
            <mc:AlternateContent xmlns:mc="http://schemas.openxmlformats.org/markup-compatibility/2006">
              <mc:Choice xmlns:v="urn:schemas-microsoft-com:vml" Requires="v">
                <p:oleObj spid="_x0000_s67656" r:id="rId3" imgW="4850794" imgH="3860317" progId="Photoshop.Image.8">
                  <p:embed/>
                </p:oleObj>
              </mc:Choice>
              <mc:Fallback>
                <p:oleObj r:id="rId3" imgW="4850794" imgH="3860317"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95588"/>
                        <a:ext cx="510540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79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0"/>
            <a:ext cx="3886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 descr="Animatedpipeleak3.gif (17474 byt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459038"/>
            <a:ext cx="8640763"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3"/>
          <p:cNvSpPr txBox="1">
            <a:spLocks noChangeArrowheads="1"/>
          </p:cNvSpPr>
          <p:nvPr/>
        </p:nvSpPr>
        <p:spPr bwMode="auto">
          <a:xfrm>
            <a:off x="5802313" y="1676400"/>
            <a:ext cx="11191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atin typeface="Tahoma" pitchFamily="34" charset="0"/>
              </a:rPr>
              <a:t>Produção</a:t>
            </a:r>
          </a:p>
        </p:txBody>
      </p:sp>
      <p:sp>
        <p:nvSpPr>
          <p:cNvPr id="33798" name="Text Box 4"/>
          <p:cNvSpPr txBox="1">
            <a:spLocks noChangeArrowheads="1"/>
          </p:cNvSpPr>
          <p:nvPr/>
        </p:nvSpPr>
        <p:spPr bwMode="auto">
          <a:xfrm>
            <a:off x="1782763" y="5043488"/>
            <a:ext cx="1041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atin typeface="Tahoma" pitchFamily="34" charset="0"/>
              </a:rPr>
              <a:t>Insumos</a:t>
            </a:r>
          </a:p>
        </p:txBody>
      </p:sp>
      <p:sp>
        <p:nvSpPr>
          <p:cNvPr id="33799" name="Oval 5"/>
          <p:cNvSpPr>
            <a:spLocks noChangeArrowheads="1"/>
          </p:cNvSpPr>
          <p:nvPr/>
        </p:nvSpPr>
        <p:spPr bwMode="auto">
          <a:xfrm>
            <a:off x="6100763" y="3200400"/>
            <a:ext cx="457200" cy="457200"/>
          </a:xfrm>
          <a:prstGeom prst="ellipse">
            <a:avLst/>
          </a:prstGeom>
          <a:solidFill>
            <a:schemeClr val="bg1">
              <a:alpha val="50195"/>
            </a:scheme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3800" name="Line 6"/>
          <p:cNvSpPr>
            <a:spLocks noChangeShapeType="1"/>
          </p:cNvSpPr>
          <p:nvPr/>
        </p:nvSpPr>
        <p:spPr bwMode="auto">
          <a:xfrm>
            <a:off x="6329363" y="2057400"/>
            <a:ext cx="0" cy="1143000"/>
          </a:xfrm>
          <a:prstGeom prst="line">
            <a:avLst/>
          </a:prstGeom>
          <a:noFill/>
          <a:ln w="28575">
            <a:solidFill>
              <a:srgbClr val="FF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33801" name="Text Box 7"/>
          <p:cNvSpPr txBox="1">
            <a:spLocks noChangeArrowheads="1"/>
          </p:cNvSpPr>
          <p:nvPr/>
        </p:nvSpPr>
        <p:spPr bwMode="auto">
          <a:xfrm>
            <a:off x="4576763" y="5119688"/>
            <a:ext cx="1471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atin typeface="Tahoma" pitchFamily="34" charset="0"/>
              </a:rPr>
              <a:t>Mão-de-obra</a:t>
            </a:r>
          </a:p>
        </p:txBody>
      </p:sp>
      <p:sp>
        <p:nvSpPr>
          <p:cNvPr id="33802" name="Oval 8"/>
          <p:cNvSpPr>
            <a:spLocks noChangeArrowheads="1"/>
          </p:cNvSpPr>
          <p:nvPr/>
        </p:nvSpPr>
        <p:spPr bwMode="auto">
          <a:xfrm>
            <a:off x="5110163" y="3733800"/>
            <a:ext cx="457200" cy="457200"/>
          </a:xfrm>
          <a:prstGeom prst="ellipse">
            <a:avLst/>
          </a:prstGeom>
          <a:solidFill>
            <a:schemeClr val="bg1">
              <a:alpha val="50195"/>
            </a:scheme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3803" name="Line 9"/>
          <p:cNvSpPr>
            <a:spLocks noChangeShapeType="1"/>
          </p:cNvSpPr>
          <p:nvPr/>
        </p:nvSpPr>
        <p:spPr bwMode="auto">
          <a:xfrm>
            <a:off x="5338763" y="4191000"/>
            <a:ext cx="0" cy="9144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33804" name="Oval 10"/>
          <p:cNvSpPr>
            <a:spLocks noChangeArrowheads="1"/>
          </p:cNvSpPr>
          <p:nvPr/>
        </p:nvSpPr>
        <p:spPr bwMode="auto">
          <a:xfrm>
            <a:off x="2062163" y="3657600"/>
            <a:ext cx="457200" cy="457200"/>
          </a:xfrm>
          <a:prstGeom prst="ellipse">
            <a:avLst/>
          </a:prstGeom>
          <a:solidFill>
            <a:schemeClr val="bg1">
              <a:alpha val="50195"/>
            </a:scheme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3805" name="Line 11"/>
          <p:cNvSpPr>
            <a:spLocks noChangeShapeType="1"/>
          </p:cNvSpPr>
          <p:nvPr/>
        </p:nvSpPr>
        <p:spPr bwMode="auto">
          <a:xfrm>
            <a:off x="2290763" y="4114800"/>
            <a:ext cx="0" cy="9144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33806" name="Oval 12"/>
          <p:cNvSpPr>
            <a:spLocks noChangeArrowheads="1"/>
          </p:cNvSpPr>
          <p:nvPr/>
        </p:nvSpPr>
        <p:spPr bwMode="auto">
          <a:xfrm>
            <a:off x="7624763" y="3581400"/>
            <a:ext cx="457200" cy="457200"/>
          </a:xfrm>
          <a:prstGeom prst="ellipse">
            <a:avLst/>
          </a:prstGeom>
          <a:solidFill>
            <a:schemeClr val="bg1">
              <a:alpha val="50195"/>
            </a:scheme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3807" name="Line 13"/>
          <p:cNvSpPr>
            <a:spLocks noChangeShapeType="1"/>
          </p:cNvSpPr>
          <p:nvPr/>
        </p:nvSpPr>
        <p:spPr bwMode="auto">
          <a:xfrm>
            <a:off x="7853363" y="4038600"/>
            <a:ext cx="0" cy="10668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pt-BR"/>
          </a:p>
        </p:txBody>
      </p:sp>
      <p:sp>
        <p:nvSpPr>
          <p:cNvPr id="33808" name="Text Box 14"/>
          <p:cNvSpPr txBox="1">
            <a:spLocks noChangeArrowheads="1"/>
          </p:cNvSpPr>
          <p:nvPr/>
        </p:nvSpPr>
        <p:spPr bwMode="auto">
          <a:xfrm>
            <a:off x="7319963" y="510540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atin typeface="Tahoma" pitchFamily="34" charset="0"/>
              </a:rPr>
              <a:t>Máquinas</a:t>
            </a:r>
          </a:p>
        </p:txBody>
      </p:sp>
      <p:sp>
        <p:nvSpPr>
          <p:cNvPr id="33809" name="Text Box 16"/>
          <p:cNvSpPr txBox="1">
            <a:spLocks noChangeArrowheads="1"/>
          </p:cNvSpPr>
          <p:nvPr/>
        </p:nvSpPr>
        <p:spPr bwMode="auto">
          <a:xfrm>
            <a:off x="463550" y="277813"/>
            <a:ext cx="47942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800" b="1"/>
              <a:t>CONTROLE DE GASTO</a:t>
            </a:r>
          </a:p>
          <a:p>
            <a:pPr algn="ctr" eaLnBrk="1" hangingPunct="1"/>
            <a:r>
              <a:rPr lang="pt-BR" sz="2800" b="1"/>
              <a:t>(propriedade como fábrica)</a:t>
            </a:r>
            <a:endParaRPr lang="en-US" sz="2800" b="1"/>
          </a:p>
        </p:txBody>
      </p:sp>
    </p:spTree>
    <p:extLst>
      <p:ext uri="{BB962C8B-B14F-4D97-AF65-F5344CB8AC3E}">
        <p14:creationId xmlns:p14="http://schemas.microsoft.com/office/powerpoint/2010/main" val="4254208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209800" y="381000"/>
            <a:ext cx="6477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sz="3200" b="1">
                <a:latin typeface="Tahoma" pitchFamily="34" charset="0"/>
                <a:cs typeface="Times New Roman" pitchFamily="18" charset="0"/>
              </a:rPr>
              <a:t>O CUSTO OPERACIONAL (CO) é composto por gastos como:</a:t>
            </a:r>
          </a:p>
        </p:txBody>
      </p:sp>
      <p:sp>
        <p:nvSpPr>
          <p:cNvPr id="34819" name="Rectangle 3"/>
          <p:cNvSpPr>
            <a:spLocks noChangeArrowheads="1"/>
          </p:cNvSpPr>
          <p:nvPr/>
        </p:nvSpPr>
        <p:spPr bwMode="auto">
          <a:xfrm>
            <a:off x="914400" y="1905000"/>
            <a:ext cx="3810000"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buFontTx/>
              <a:buChar char="•"/>
            </a:pPr>
            <a:r>
              <a:rPr lang="pt-BR" sz="2400" b="1">
                <a:latin typeface="Tahoma" pitchFamily="34" charset="0"/>
              </a:rPr>
              <a:t> sementes;</a:t>
            </a:r>
          </a:p>
          <a:p>
            <a:pPr>
              <a:lnSpc>
                <a:spcPct val="90000"/>
              </a:lnSpc>
              <a:spcBef>
                <a:spcPct val="50000"/>
              </a:spcBef>
              <a:buFontTx/>
              <a:buChar char="•"/>
            </a:pPr>
            <a:r>
              <a:rPr lang="pt-BR" sz="2400" b="1">
                <a:latin typeface="Tahoma" pitchFamily="34" charset="0"/>
              </a:rPr>
              <a:t> adubos e </a:t>
            </a:r>
            <a:r>
              <a:rPr lang="pt-PT" sz="2400" b="1">
                <a:latin typeface="Tahoma" pitchFamily="34" charset="0"/>
                <a:cs typeface="Times New Roman" pitchFamily="18" charset="0"/>
              </a:rPr>
              <a:t>corretivos;</a:t>
            </a:r>
          </a:p>
          <a:p>
            <a:pPr>
              <a:lnSpc>
                <a:spcPct val="90000"/>
              </a:lnSpc>
              <a:spcBef>
                <a:spcPct val="50000"/>
              </a:spcBef>
              <a:buFontTx/>
              <a:buChar char="•"/>
            </a:pPr>
            <a:r>
              <a:rPr lang="pt-PT" sz="2400" b="1">
                <a:latin typeface="Tahoma" pitchFamily="34" charset="0"/>
                <a:cs typeface="Times New Roman" pitchFamily="18" charset="0"/>
              </a:rPr>
              <a:t> herbicidas;</a:t>
            </a:r>
          </a:p>
          <a:p>
            <a:pPr>
              <a:lnSpc>
                <a:spcPct val="90000"/>
              </a:lnSpc>
              <a:spcBef>
                <a:spcPct val="50000"/>
              </a:spcBef>
              <a:buFontTx/>
              <a:buChar char="•"/>
            </a:pPr>
            <a:r>
              <a:rPr lang="pt-PT" sz="2400" b="1">
                <a:latin typeface="Tahoma" pitchFamily="34" charset="0"/>
                <a:cs typeface="Times New Roman" pitchFamily="18" charset="0"/>
              </a:rPr>
              <a:t> inseticidas;</a:t>
            </a:r>
          </a:p>
          <a:p>
            <a:pPr>
              <a:lnSpc>
                <a:spcPct val="90000"/>
              </a:lnSpc>
              <a:spcBef>
                <a:spcPct val="50000"/>
              </a:spcBef>
              <a:buFontTx/>
              <a:buChar char="•"/>
            </a:pPr>
            <a:r>
              <a:rPr lang="pt-PT" sz="2400" b="1">
                <a:latin typeface="Tahoma" pitchFamily="34" charset="0"/>
                <a:cs typeface="Times New Roman" pitchFamily="18" charset="0"/>
              </a:rPr>
              <a:t> fungicidas;</a:t>
            </a:r>
          </a:p>
          <a:p>
            <a:pPr>
              <a:lnSpc>
                <a:spcPct val="90000"/>
              </a:lnSpc>
              <a:spcBef>
                <a:spcPct val="50000"/>
              </a:spcBef>
              <a:buFontTx/>
              <a:buChar char="•"/>
            </a:pPr>
            <a:r>
              <a:rPr lang="pt-PT" sz="2400" b="1">
                <a:latin typeface="Tahoma" pitchFamily="34" charset="0"/>
                <a:cs typeface="Times New Roman" pitchFamily="18" charset="0"/>
              </a:rPr>
              <a:t> adjuvantes;</a:t>
            </a:r>
          </a:p>
          <a:p>
            <a:pPr>
              <a:lnSpc>
                <a:spcPct val="90000"/>
              </a:lnSpc>
              <a:spcBef>
                <a:spcPct val="50000"/>
              </a:spcBef>
              <a:buFontTx/>
              <a:buChar char="•"/>
            </a:pPr>
            <a:r>
              <a:rPr lang="pt-PT" sz="2400" b="1">
                <a:latin typeface="Tahoma" pitchFamily="34" charset="0"/>
                <a:cs typeface="Times New Roman" pitchFamily="18" charset="0"/>
              </a:rPr>
              <a:t> preparo do solo;</a:t>
            </a:r>
          </a:p>
          <a:p>
            <a:pPr>
              <a:lnSpc>
                <a:spcPct val="90000"/>
              </a:lnSpc>
              <a:spcBef>
                <a:spcPct val="50000"/>
              </a:spcBef>
              <a:buFontTx/>
              <a:buChar char="•"/>
            </a:pPr>
            <a:r>
              <a:rPr lang="pt-PT" sz="2400" b="1">
                <a:latin typeface="Tahoma" pitchFamily="34" charset="0"/>
                <a:cs typeface="Times New Roman" pitchFamily="18" charset="0"/>
              </a:rPr>
              <a:t> plantio;</a:t>
            </a:r>
          </a:p>
          <a:p>
            <a:pPr>
              <a:lnSpc>
                <a:spcPct val="90000"/>
              </a:lnSpc>
              <a:spcBef>
                <a:spcPct val="50000"/>
              </a:spcBef>
              <a:buFontTx/>
              <a:buChar char="•"/>
            </a:pPr>
            <a:r>
              <a:rPr lang="pt-PT" sz="2400" b="1">
                <a:latin typeface="Tahoma" pitchFamily="34" charset="0"/>
                <a:cs typeface="Times New Roman" pitchFamily="18" charset="0"/>
              </a:rPr>
              <a:t> tratos culturais;</a:t>
            </a:r>
            <a:endParaRPr lang="pt-BR" sz="2400" b="1">
              <a:latin typeface="Tahoma" pitchFamily="34" charset="0"/>
            </a:endParaRPr>
          </a:p>
        </p:txBody>
      </p:sp>
      <p:sp>
        <p:nvSpPr>
          <p:cNvPr id="34820" name="Rectangle 4"/>
          <p:cNvSpPr>
            <a:spLocks noChangeArrowheads="1"/>
          </p:cNvSpPr>
          <p:nvPr/>
        </p:nvSpPr>
        <p:spPr bwMode="auto">
          <a:xfrm>
            <a:off x="4724400" y="1905000"/>
            <a:ext cx="4114800" cy="443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buFontTx/>
              <a:buChar char="•"/>
            </a:pPr>
            <a:r>
              <a:rPr lang="pt-PT" sz="2400" b="1">
                <a:latin typeface="Tahoma" pitchFamily="34" charset="0"/>
                <a:cs typeface="Times New Roman" pitchFamily="18" charset="0"/>
              </a:rPr>
              <a:t> colheita;</a:t>
            </a:r>
          </a:p>
          <a:p>
            <a:pPr>
              <a:lnSpc>
                <a:spcPct val="90000"/>
              </a:lnSpc>
              <a:spcBef>
                <a:spcPct val="50000"/>
              </a:spcBef>
              <a:buFontTx/>
              <a:buChar char="•"/>
            </a:pPr>
            <a:r>
              <a:rPr lang="pt-PT" sz="2400" b="1">
                <a:latin typeface="Tahoma" pitchFamily="34" charset="0"/>
                <a:cs typeface="Times New Roman" pitchFamily="18" charset="0"/>
              </a:rPr>
              <a:t> combustível;</a:t>
            </a:r>
          </a:p>
          <a:p>
            <a:pPr>
              <a:lnSpc>
                <a:spcPct val="90000"/>
              </a:lnSpc>
              <a:spcBef>
                <a:spcPct val="50000"/>
              </a:spcBef>
              <a:buFontTx/>
              <a:buChar char="•"/>
            </a:pPr>
            <a:r>
              <a:rPr lang="pt-PT" sz="2400" b="1">
                <a:latin typeface="Tahoma" pitchFamily="34" charset="0"/>
                <a:cs typeface="Times New Roman" pitchFamily="18" charset="0"/>
              </a:rPr>
              <a:t> frete; </a:t>
            </a:r>
          </a:p>
          <a:p>
            <a:pPr>
              <a:lnSpc>
                <a:spcPct val="90000"/>
              </a:lnSpc>
              <a:spcBef>
                <a:spcPct val="50000"/>
              </a:spcBef>
              <a:buFontTx/>
              <a:buChar char="•"/>
            </a:pPr>
            <a:r>
              <a:rPr lang="pt-PT" sz="2400" b="1">
                <a:latin typeface="Tahoma" pitchFamily="34" charset="0"/>
                <a:cs typeface="Times New Roman" pitchFamily="18" charset="0"/>
              </a:rPr>
              <a:t> beneficiamento;</a:t>
            </a:r>
          </a:p>
          <a:p>
            <a:pPr>
              <a:lnSpc>
                <a:spcPct val="90000"/>
              </a:lnSpc>
              <a:spcBef>
                <a:spcPct val="50000"/>
              </a:spcBef>
              <a:buFontTx/>
              <a:buChar char="•"/>
            </a:pPr>
            <a:r>
              <a:rPr lang="pt-PT" sz="2400" b="1">
                <a:latin typeface="Tahoma" pitchFamily="34" charset="0"/>
                <a:cs typeface="Times New Roman" pitchFamily="18" charset="0"/>
              </a:rPr>
              <a:t> classificação;</a:t>
            </a:r>
          </a:p>
          <a:p>
            <a:pPr>
              <a:lnSpc>
                <a:spcPct val="90000"/>
              </a:lnSpc>
              <a:spcBef>
                <a:spcPct val="50000"/>
              </a:spcBef>
              <a:buFontTx/>
              <a:buChar char="•"/>
            </a:pPr>
            <a:r>
              <a:rPr lang="pt-PT" sz="2400" b="1">
                <a:latin typeface="Tahoma" pitchFamily="34" charset="0"/>
                <a:cs typeface="Times New Roman" pitchFamily="18" charset="0"/>
              </a:rPr>
              <a:t> assistência técnica;</a:t>
            </a:r>
          </a:p>
          <a:p>
            <a:pPr>
              <a:spcBef>
                <a:spcPct val="50000"/>
              </a:spcBef>
              <a:buFontTx/>
              <a:buChar char="•"/>
            </a:pPr>
            <a:r>
              <a:rPr lang="pt-PT" sz="2400" b="1">
                <a:latin typeface="Tahoma" pitchFamily="34" charset="0"/>
                <a:cs typeface="Times New Roman" pitchFamily="18" charset="0"/>
              </a:rPr>
              <a:t> financiamento de capital de giro;</a:t>
            </a:r>
          </a:p>
          <a:p>
            <a:pPr>
              <a:spcBef>
                <a:spcPct val="50000"/>
              </a:spcBef>
              <a:buFontTx/>
              <a:buChar char="•"/>
            </a:pPr>
            <a:r>
              <a:rPr lang="pt-PT" sz="2400" b="1">
                <a:latin typeface="Tahoma" pitchFamily="34" charset="0"/>
                <a:cs typeface="Times New Roman" pitchFamily="18" charset="0"/>
              </a:rPr>
              <a:t> mão-de-obra.</a:t>
            </a:r>
          </a:p>
        </p:txBody>
      </p:sp>
      <p:sp>
        <p:nvSpPr>
          <p:cNvPr id="34821" name="Rectangle 6"/>
          <p:cNvSpPr>
            <a:spLocks noChangeArrowheads="1"/>
          </p:cNvSpPr>
          <p:nvPr/>
        </p:nvSpPr>
        <p:spPr bwMode="auto">
          <a:xfrm>
            <a:off x="0" y="-38100"/>
            <a:ext cx="9144000" cy="1905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aphicFrame>
        <p:nvGraphicFramePr>
          <p:cNvPr id="34822" name="Object 5"/>
          <p:cNvGraphicFramePr>
            <a:graphicFrameLocks noChangeAspect="1"/>
          </p:cNvGraphicFramePr>
          <p:nvPr/>
        </p:nvGraphicFramePr>
        <p:xfrm>
          <a:off x="0" y="-76200"/>
          <a:ext cx="2287588" cy="1852613"/>
        </p:xfrm>
        <a:graphic>
          <a:graphicData uri="http://schemas.openxmlformats.org/presentationml/2006/ole">
            <mc:AlternateContent xmlns:mc="http://schemas.openxmlformats.org/markup-compatibility/2006">
              <mc:Choice xmlns:v="urn:schemas-microsoft-com:vml" Requires="v">
                <p:oleObj spid="_x0000_s68680" name="Photo Editor Photo" r:id="rId3" imgW="4704762" imgH="3809524" progId="MSPhotoEd.3">
                  <p:embed/>
                </p:oleObj>
              </mc:Choice>
              <mc:Fallback>
                <p:oleObj name="Photo Editor Photo" r:id="rId3" imgW="4704762" imgH="38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2287588"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1668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755576" y="50500"/>
            <a:ext cx="7463029" cy="6807500"/>
          </a:xfrm>
          <a:prstGeom prst="rect">
            <a:avLst/>
          </a:prstGeom>
        </p:spPr>
      </p:pic>
    </p:spTree>
    <p:extLst>
      <p:ext uri="{BB962C8B-B14F-4D97-AF65-F5344CB8AC3E}">
        <p14:creationId xmlns:p14="http://schemas.microsoft.com/office/powerpoint/2010/main" val="1140789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40443" y="5018215"/>
            <a:ext cx="5297849" cy="294840"/>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p:nvPicPr>
        <p:blipFill>
          <a:blip r:embed="rId3" cstate="print"/>
          <a:stretch>
            <a:fillRect/>
          </a:stretch>
        </p:blipFill>
        <p:spPr>
          <a:xfrm>
            <a:off x="205736" y="182215"/>
            <a:ext cx="8670814" cy="724442"/>
          </a:xfrm>
          <a:prstGeom prst="rect">
            <a:avLst/>
          </a:prstGeom>
        </p:spPr>
      </p:pic>
      <p:graphicFrame>
        <p:nvGraphicFramePr>
          <p:cNvPr id="3" name="Diagrama 2"/>
          <p:cNvGraphicFramePr/>
          <p:nvPr>
            <p:extLst/>
          </p:nvPr>
        </p:nvGraphicFramePr>
        <p:xfrm>
          <a:off x="0" y="182215"/>
          <a:ext cx="9478108" cy="59749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m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147" y="986735"/>
            <a:ext cx="1076130" cy="1275413"/>
          </a:xfrm>
          <a:prstGeom prst="rect">
            <a:avLst/>
          </a:prstGeom>
        </p:spPr>
      </p:pic>
      <p:sp>
        <p:nvSpPr>
          <p:cNvPr id="6" name="Seta para a direita 5"/>
          <p:cNvSpPr/>
          <p:nvPr/>
        </p:nvSpPr>
        <p:spPr>
          <a:xfrm flipH="1">
            <a:off x="6248149" y="5313055"/>
            <a:ext cx="2833245" cy="75449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p:cNvSpPr/>
          <p:nvPr/>
        </p:nvSpPr>
        <p:spPr>
          <a:xfrm>
            <a:off x="55705" y="5184165"/>
            <a:ext cx="2698946" cy="106279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2754651" y="6294887"/>
            <a:ext cx="3495059" cy="400110"/>
          </a:xfrm>
          <a:prstGeom prst="rect">
            <a:avLst/>
          </a:prstGeom>
          <a:noFill/>
        </p:spPr>
        <p:txBody>
          <a:bodyPr wrap="none" rtlCol="0">
            <a:spAutoFit/>
          </a:bodyPr>
          <a:lstStyle/>
          <a:p>
            <a:r>
              <a:rPr lang="pt-BR" sz="2000" b="1" spc="600" dirty="0" smtClean="0"/>
              <a:t>SUSTENTABILIDADE</a:t>
            </a:r>
            <a:endParaRPr lang="pt-BR" sz="2000" b="1" spc="600" dirty="0"/>
          </a:p>
        </p:txBody>
      </p:sp>
      <p:sp>
        <p:nvSpPr>
          <p:cNvPr id="9" name="CaixaDeTexto 8"/>
          <p:cNvSpPr txBox="1"/>
          <p:nvPr/>
        </p:nvSpPr>
        <p:spPr>
          <a:xfrm>
            <a:off x="266779" y="5530898"/>
            <a:ext cx="2363083" cy="369332"/>
          </a:xfrm>
          <a:prstGeom prst="rect">
            <a:avLst/>
          </a:prstGeom>
          <a:noFill/>
        </p:spPr>
        <p:txBody>
          <a:bodyPr wrap="none" rtlCol="0">
            <a:spAutoFit/>
          </a:bodyPr>
          <a:lstStyle/>
          <a:p>
            <a:r>
              <a:rPr lang="pt-BR" b="1" dirty="0" smtClean="0"/>
              <a:t>Boas Práticas Agrícolas</a:t>
            </a:r>
          </a:p>
        </p:txBody>
      </p:sp>
      <p:sp>
        <p:nvSpPr>
          <p:cNvPr id="10" name="CaixaDeTexto 9"/>
          <p:cNvSpPr txBox="1"/>
          <p:nvPr/>
        </p:nvSpPr>
        <p:spPr>
          <a:xfrm>
            <a:off x="6712688" y="5467555"/>
            <a:ext cx="2163862" cy="369332"/>
          </a:xfrm>
          <a:prstGeom prst="rect">
            <a:avLst/>
          </a:prstGeom>
          <a:noFill/>
        </p:spPr>
        <p:txBody>
          <a:bodyPr wrap="none" rtlCol="0">
            <a:spAutoFit/>
          </a:bodyPr>
          <a:lstStyle/>
          <a:p>
            <a:r>
              <a:rPr lang="pt-BR" b="1" dirty="0" smtClean="0"/>
              <a:t>Boas Práticas Gestão</a:t>
            </a:r>
            <a:endParaRPr lang="pt-BR" b="1" dirty="0"/>
          </a:p>
        </p:txBody>
      </p:sp>
    </p:spTree>
    <p:extLst>
      <p:ext uri="{BB962C8B-B14F-4D97-AF65-F5344CB8AC3E}">
        <p14:creationId xmlns:p14="http://schemas.microsoft.com/office/powerpoint/2010/main" val="3908477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ítulo 2"/>
          <p:cNvSpPr>
            <a:spLocks noGrp="1"/>
          </p:cNvSpPr>
          <p:nvPr>
            <p:ph type="title"/>
          </p:nvPr>
        </p:nvSpPr>
        <p:spPr>
          <a:xfrm>
            <a:off x="457200" y="838200"/>
            <a:ext cx="8229600" cy="1143000"/>
          </a:xfrm>
        </p:spPr>
        <p:txBody>
          <a:bodyPr/>
          <a:lstStyle/>
          <a:p>
            <a:r>
              <a:rPr lang="pt-BR" sz="2000" b="1" smtClean="0"/>
              <a:t>IMPORTÂNCIA DO CÁLCULO DO CUSTO TOTAL DE PRODUÇÃO</a:t>
            </a:r>
          </a:p>
        </p:txBody>
      </p:sp>
      <p:sp>
        <p:nvSpPr>
          <p:cNvPr id="65540" name="Espaço Reservado para Conteúdo 3"/>
          <p:cNvSpPr>
            <a:spLocks noGrp="1"/>
          </p:cNvSpPr>
          <p:nvPr>
            <p:ph idx="1"/>
          </p:nvPr>
        </p:nvSpPr>
        <p:spPr/>
        <p:txBody>
          <a:bodyPr>
            <a:normAutofit/>
          </a:bodyPr>
          <a:lstStyle/>
          <a:p>
            <a:r>
              <a:rPr lang="pt-BR" sz="1800" dirty="0" smtClean="0"/>
              <a:t>Sem uma análise criteriosa dos gastos e da receita obtida com a atividade, o produtor pode estar depreciando o seu patrimônio sem, muitas vezes, se dar conta disto. </a:t>
            </a:r>
          </a:p>
          <a:p>
            <a:r>
              <a:rPr lang="pt-BR" sz="1800" dirty="0" smtClean="0"/>
              <a:t>Além disso, a maioria dos produtores ainda não tem um controle apurado do custo de produção para tomar suas decisões com base na lucratividade da cultura. Dependendo da escala de produção, muitos até dispõem de um controle das principais entradas (receitas) e saídas (desembolsos) financeiras da sua propriedade para controlar o seu fluxo de caixa. No entanto, um cálculo apurado do patrimônio da propriedade, incluindo todos os seus ativos, bem como uma avaliação do custo de oportunidade do seu empreendimento, ainda são avaliações com poucos adeptos.</a:t>
            </a:r>
          </a:p>
          <a:p>
            <a:r>
              <a:rPr lang="pt-BR" sz="1800" dirty="0" smtClean="0"/>
              <a:t>Desta forma, </a:t>
            </a:r>
            <a:r>
              <a:rPr lang="pt-BR" sz="1800" b="1" dirty="0" smtClean="0"/>
              <a:t>o cálculo do Custo Total da atividade agrícola, incluindo todos os seus itens, é importante, pois auxilia na correta avaliação da lucratividade do empreendimento e da capacidade futura de investimento; além de facilitar a administração de cada etapa de produção</a:t>
            </a:r>
            <a:r>
              <a:rPr lang="pt-BR" sz="1800" dirty="0" smtClean="0"/>
              <a:t>. </a:t>
            </a:r>
          </a:p>
        </p:txBody>
      </p:sp>
      <p:sp>
        <p:nvSpPr>
          <p:cNvPr id="2" name="Espaço Reservado para Número de Slide 1"/>
          <p:cNvSpPr>
            <a:spLocks noGrp="1"/>
          </p:cNvSpPr>
          <p:nvPr>
            <p:ph type="sldNum" sz="quarter" idx="12"/>
          </p:nvPr>
        </p:nvSpPr>
        <p:spPr/>
        <p:txBody>
          <a:bodyPr/>
          <a:lstStyle/>
          <a:p>
            <a:pPr>
              <a:defRPr/>
            </a:pPr>
            <a:fld id="{FDD35B49-A5C0-491C-B3B0-7D537FA6F4B9}" type="slidenum">
              <a:rPr lang="en-US" smtClean="0"/>
              <a:pPr>
                <a:defRPr/>
              </a:pPr>
              <a:t>40</a:t>
            </a:fld>
            <a:endParaRPr lang="en-US"/>
          </a:p>
        </p:txBody>
      </p:sp>
      <p:sp>
        <p:nvSpPr>
          <p:cNvPr id="6" name="Rectangle 2"/>
          <p:cNvSpPr>
            <a:spLocks noChangeArrowheads="1"/>
          </p:cNvSpPr>
          <p:nvPr/>
        </p:nvSpPr>
        <p:spPr bwMode="auto">
          <a:xfrm>
            <a:off x="0" y="133772"/>
            <a:ext cx="9180513" cy="3429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Tree>
    <p:extLst>
      <p:ext uri="{BB962C8B-B14F-4D97-AF65-F5344CB8AC3E}">
        <p14:creationId xmlns:p14="http://schemas.microsoft.com/office/powerpoint/2010/main" val="5381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0">
                                            <p:txEl>
                                              <p:pRg st="0" end="0"/>
                                            </p:txEl>
                                          </p:spTgt>
                                        </p:tgtEl>
                                        <p:attrNameLst>
                                          <p:attrName>style.visibility</p:attrName>
                                        </p:attrNameLst>
                                      </p:cBhvr>
                                      <p:to>
                                        <p:strVal val="visible"/>
                                      </p:to>
                                    </p:set>
                                    <p:animEffect transition="in" filter="fade">
                                      <p:cBhvr>
                                        <p:cTn id="7" dur="500"/>
                                        <p:tgtEl>
                                          <p:spTgt spid="655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540">
                                            <p:txEl>
                                              <p:pRg st="1" end="1"/>
                                            </p:txEl>
                                          </p:spTgt>
                                        </p:tgtEl>
                                        <p:attrNameLst>
                                          <p:attrName>style.visibility</p:attrName>
                                        </p:attrNameLst>
                                      </p:cBhvr>
                                      <p:to>
                                        <p:strVal val="visible"/>
                                      </p:to>
                                    </p:set>
                                    <p:animEffect transition="in" filter="fade">
                                      <p:cBhvr>
                                        <p:cTn id="12" dur="500"/>
                                        <p:tgtEl>
                                          <p:spTgt spid="655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540">
                                            <p:txEl>
                                              <p:pRg st="2" end="2"/>
                                            </p:txEl>
                                          </p:spTgt>
                                        </p:tgtEl>
                                        <p:attrNameLst>
                                          <p:attrName>style.visibility</p:attrName>
                                        </p:attrNameLst>
                                      </p:cBhvr>
                                      <p:to>
                                        <p:strVal val="visible"/>
                                      </p:to>
                                    </p:set>
                                    <p:animEffect transition="in" filter="fade">
                                      <p:cBhvr>
                                        <p:cTn id="17" dur="500"/>
                                        <p:tgtEl>
                                          <p:spTgt spid="655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4213" y="1235075"/>
            <a:ext cx="838200" cy="4953000"/>
            <a:chOff x="1248" y="528"/>
            <a:chExt cx="528" cy="3504"/>
          </a:xfrm>
        </p:grpSpPr>
        <p:sp>
          <p:nvSpPr>
            <p:cNvPr id="66624" name="Rectangle 3"/>
            <p:cNvSpPr>
              <a:spLocks noChangeArrowheads="1"/>
            </p:cNvSpPr>
            <p:nvPr/>
          </p:nvSpPr>
          <p:spPr bwMode="auto">
            <a:xfrm>
              <a:off x="1248" y="528"/>
              <a:ext cx="528" cy="3504"/>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66625" name="Text Box 4"/>
            <p:cNvSpPr txBox="1">
              <a:spLocks noChangeArrowheads="1"/>
            </p:cNvSpPr>
            <p:nvPr/>
          </p:nvSpPr>
          <p:spPr bwMode="auto">
            <a:xfrm rot="-5400000">
              <a:off x="838" y="3179"/>
              <a:ext cx="13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Receita Bruta</a:t>
              </a:r>
              <a:endParaRPr lang="en-US" sz="2000" b="1">
                <a:latin typeface="Tahoma" pitchFamily="34" charset="0"/>
              </a:endParaRPr>
            </a:p>
          </p:txBody>
        </p:sp>
      </p:grpSp>
      <p:grpSp>
        <p:nvGrpSpPr>
          <p:cNvPr id="3" name="Group 5"/>
          <p:cNvGrpSpPr>
            <a:grpSpLocks/>
          </p:cNvGrpSpPr>
          <p:nvPr/>
        </p:nvGrpSpPr>
        <p:grpSpPr bwMode="auto">
          <a:xfrm>
            <a:off x="1598613" y="1239838"/>
            <a:ext cx="838200" cy="4948237"/>
            <a:chOff x="1248" y="781"/>
            <a:chExt cx="528" cy="3117"/>
          </a:xfrm>
        </p:grpSpPr>
        <p:grpSp>
          <p:nvGrpSpPr>
            <p:cNvPr id="66618" name="Group 6"/>
            <p:cNvGrpSpPr>
              <a:grpSpLocks/>
            </p:cNvGrpSpPr>
            <p:nvPr/>
          </p:nvGrpSpPr>
          <p:grpSpPr bwMode="auto">
            <a:xfrm>
              <a:off x="1248" y="781"/>
              <a:ext cx="528" cy="1197"/>
              <a:chOff x="1824" y="528"/>
              <a:chExt cx="528" cy="1344"/>
            </a:xfrm>
          </p:grpSpPr>
          <p:sp>
            <p:nvSpPr>
              <p:cNvPr id="66622" name="Rectangle 7"/>
              <p:cNvSpPr>
                <a:spLocks noChangeArrowheads="1"/>
              </p:cNvSpPr>
              <p:nvPr/>
            </p:nvSpPr>
            <p:spPr bwMode="auto">
              <a:xfrm>
                <a:off x="1824" y="528"/>
                <a:ext cx="528" cy="1344"/>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623" name="Text Box 8"/>
              <p:cNvSpPr txBox="1">
                <a:spLocks noChangeArrowheads="1"/>
              </p:cNvSpPr>
              <p:nvPr/>
            </p:nvSpPr>
            <p:spPr bwMode="auto">
              <a:xfrm rot="-5400000">
                <a:off x="1868" y="1154"/>
                <a:ext cx="4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grpSp>
        <p:grpSp>
          <p:nvGrpSpPr>
            <p:cNvPr id="66619" name="Group 9"/>
            <p:cNvGrpSpPr>
              <a:grpSpLocks/>
            </p:cNvGrpSpPr>
            <p:nvPr/>
          </p:nvGrpSpPr>
          <p:grpSpPr bwMode="auto">
            <a:xfrm>
              <a:off x="1248" y="1975"/>
              <a:ext cx="528" cy="1923"/>
              <a:chOff x="1824" y="1872"/>
              <a:chExt cx="528" cy="2160"/>
            </a:xfrm>
          </p:grpSpPr>
          <p:sp>
            <p:nvSpPr>
              <p:cNvPr id="66620" name="Rectangle 10"/>
              <p:cNvSpPr>
                <a:spLocks noChangeArrowheads="1"/>
              </p:cNvSpPr>
              <p:nvPr/>
            </p:nvSpPr>
            <p:spPr bwMode="auto">
              <a:xfrm>
                <a:off x="1824" y="1872"/>
                <a:ext cx="528" cy="2160"/>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66621" name="Text Box 11"/>
              <p:cNvSpPr txBox="1">
                <a:spLocks noChangeArrowheads="1"/>
              </p:cNvSpPr>
              <p:nvPr/>
            </p:nvSpPr>
            <p:spPr bwMode="auto">
              <a:xfrm rot="-5400000">
                <a:off x="1840" y="2854"/>
                <a:ext cx="5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RLO</a:t>
                </a:r>
                <a:endParaRPr lang="en-US" sz="2000" b="1">
                  <a:latin typeface="Tahoma" pitchFamily="34" charset="0"/>
                </a:endParaRPr>
              </a:p>
            </p:txBody>
          </p:sp>
        </p:grpSp>
      </p:grpSp>
      <p:grpSp>
        <p:nvGrpSpPr>
          <p:cNvPr id="6" name="Group 12"/>
          <p:cNvGrpSpPr>
            <a:grpSpLocks/>
          </p:cNvGrpSpPr>
          <p:nvPr/>
        </p:nvGrpSpPr>
        <p:grpSpPr bwMode="auto">
          <a:xfrm>
            <a:off x="2513013" y="1235075"/>
            <a:ext cx="838200" cy="4953000"/>
            <a:chOff x="1824" y="778"/>
            <a:chExt cx="528" cy="3120"/>
          </a:xfrm>
        </p:grpSpPr>
        <p:sp>
          <p:nvSpPr>
            <p:cNvPr id="66612" name="Rectangle 13"/>
            <p:cNvSpPr>
              <a:spLocks noChangeArrowheads="1"/>
            </p:cNvSpPr>
            <p:nvPr/>
          </p:nvSpPr>
          <p:spPr bwMode="auto">
            <a:xfrm>
              <a:off x="1824" y="778"/>
              <a:ext cx="528" cy="1197"/>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613" name="Text Box 14"/>
            <p:cNvSpPr txBox="1">
              <a:spLocks noChangeArrowheads="1"/>
            </p:cNvSpPr>
            <p:nvPr/>
          </p:nvSpPr>
          <p:spPr bwMode="auto">
            <a:xfrm rot="-5400000">
              <a:off x="1892" y="1322"/>
              <a:ext cx="3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sp>
          <p:nvSpPr>
            <p:cNvPr id="66614" name="Rectangle 15"/>
            <p:cNvSpPr>
              <a:spLocks noChangeArrowheads="1"/>
            </p:cNvSpPr>
            <p:nvPr/>
          </p:nvSpPr>
          <p:spPr bwMode="auto">
            <a:xfrm>
              <a:off x="1824" y="1975"/>
              <a:ext cx="528" cy="1923"/>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66615" name="Text Box 16"/>
            <p:cNvSpPr txBox="1">
              <a:spLocks noChangeArrowheads="1"/>
            </p:cNvSpPr>
            <p:nvPr/>
          </p:nvSpPr>
          <p:spPr bwMode="auto">
            <a:xfrm rot="-5400000">
              <a:off x="1880" y="3488"/>
              <a:ext cx="42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RLT</a:t>
              </a:r>
              <a:endParaRPr lang="en-US" sz="2000" b="1">
                <a:latin typeface="Tahoma" pitchFamily="34" charset="0"/>
              </a:endParaRPr>
            </a:p>
          </p:txBody>
        </p:sp>
        <p:sp>
          <p:nvSpPr>
            <p:cNvPr id="66616" name="Rectangle 17"/>
            <p:cNvSpPr>
              <a:spLocks noChangeArrowheads="1"/>
            </p:cNvSpPr>
            <p:nvPr/>
          </p:nvSpPr>
          <p:spPr bwMode="auto">
            <a:xfrm>
              <a:off x="1824" y="1975"/>
              <a:ext cx="528" cy="1325"/>
            </a:xfrm>
            <a:prstGeom prst="rect">
              <a:avLst/>
            </a:prstGeom>
            <a:solidFill>
              <a:srgbClr val="FF0000"/>
            </a:solidFill>
            <a:ln w="9525">
              <a:solidFill>
                <a:srgbClr val="000000"/>
              </a:solidFill>
              <a:miter lim="800000"/>
              <a:headEnd/>
              <a:tailEnd/>
            </a:ln>
          </p:spPr>
          <p:txBody>
            <a:bodyPr wrap="none" anchor="ctr"/>
            <a:lstStyle/>
            <a:p>
              <a:endParaRPr lang="pt-BR"/>
            </a:p>
          </p:txBody>
        </p:sp>
        <p:sp>
          <p:nvSpPr>
            <p:cNvPr id="66617" name="Text Box 18"/>
            <p:cNvSpPr txBox="1">
              <a:spLocks noChangeArrowheads="1"/>
            </p:cNvSpPr>
            <p:nvPr/>
          </p:nvSpPr>
          <p:spPr bwMode="auto">
            <a:xfrm rot="-5400000">
              <a:off x="1815" y="2492"/>
              <a:ext cx="5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CARP</a:t>
              </a:r>
              <a:endParaRPr lang="en-US" sz="2000" b="1">
                <a:latin typeface="Tahoma" pitchFamily="34" charset="0"/>
              </a:endParaRPr>
            </a:p>
          </p:txBody>
        </p:sp>
      </p:grpSp>
      <p:grpSp>
        <p:nvGrpSpPr>
          <p:cNvPr id="66565" name="Group 19"/>
          <p:cNvGrpSpPr>
            <a:grpSpLocks/>
          </p:cNvGrpSpPr>
          <p:nvPr/>
        </p:nvGrpSpPr>
        <p:grpSpPr bwMode="auto">
          <a:xfrm>
            <a:off x="63500" y="1239838"/>
            <a:ext cx="4432300" cy="5202237"/>
            <a:chOff x="288" y="781"/>
            <a:chExt cx="2792" cy="3277"/>
          </a:xfrm>
        </p:grpSpPr>
        <p:sp>
          <p:nvSpPr>
            <p:cNvPr id="66601" name="Text Box 20"/>
            <p:cNvSpPr txBox="1">
              <a:spLocks noChangeArrowheads="1"/>
            </p:cNvSpPr>
            <p:nvPr/>
          </p:nvSpPr>
          <p:spPr bwMode="auto">
            <a:xfrm>
              <a:off x="288" y="3884"/>
              <a:ext cx="12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a:latin typeface="Tahoma" pitchFamily="34" charset="0"/>
                </a:rPr>
                <a:t>CI=Capacidade de investir</a:t>
              </a:r>
              <a:endParaRPr lang="en-US" sz="1200">
                <a:latin typeface="Tahoma" pitchFamily="34" charset="0"/>
              </a:endParaRPr>
            </a:p>
          </p:txBody>
        </p:sp>
        <p:sp>
          <p:nvSpPr>
            <p:cNvPr id="66602" name="Text Box 21"/>
            <p:cNvSpPr txBox="1">
              <a:spLocks noChangeArrowheads="1"/>
            </p:cNvSpPr>
            <p:nvPr/>
          </p:nvSpPr>
          <p:spPr bwMode="auto">
            <a:xfrm>
              <a:off x="1536" y="3885"/>
              <a:ext cx="1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200">
                  <a:latin typeface="Tahoma" pitchFamily="34" charset="0"/>
                </a:rPr>
                <a:t>RP=Retirada do produtor+dívidas</a:t>
              </a:r>
              <a:endParaRPr lang="en-US" sz="1200">
                <a:latin typeface="Tahoma" pitchFamily="34" charset="0"/>
              </a:endParaRPr>
            </a:p>
          </p:txBody>
        </p:sp>
        <p:grpSp>
          <p:nvGrpSpPr>
            <p:cNvPr id="66603" name="Group 22"/>
            <p:cNvGrpSpPr>
              <a:grpSpLocks/>
            </p:cNvGrpSpPr>
            <p:nvPr/>
          </p:nvGrpSpPr>
          <p:grpSpPr bwMode="auto">
            <a:xfrm>
              <a:off x="2400" y="781"/>
              <a:ext cx="528" cy="3165"/>
              <a:chOff x="2400" y="781"/>
              <a:chExt cx="528" cy="3165"/>
            </a:xfrm>
          </p:grpSpPr>
          <p:sp>
            <p:nvSpPr>
              <p:cNvPr id="66604" name="Rectangle 23"/>
              <p:cNvSpPr>
                <a:spLocks noChangeArrowheads="1"/>
              </p:cNvSpPr>
              <p:nvPr/>
            </p:nvSpPr>
            <p:spPr bwMode="auto">
              <a:xfrm>
                <a:off x="2400" y="3610"/>
                <a:ext cx="528" cy="288"/>
              </a:xfrm>
              <a:prstGeom prst="rect">
                <a:avLst/>
              </a:prstGeom>
              <a:solidFill>
                <a:srgbClr val="00FF00"/>
              </a:solidFill>
              <a:ln w="9525">
                <a:solidFill>
                  <a:schemeClr val="tx1"/>
                </a:solidFill>
                <a:miter lim="800000"/>
                <a:headEnd/>
                <a:tailEnd/>
              </a:ln>
            </p:spPr>
            <p:txBody>
              <a:bodyPr wrap="none" anchor="ctr"/>
              <a:lstStyle/>
              <a:p>
                <a:endParaRPr lang="pt-BR"/>
              </a:p>
            </p:txBody>
          </p:sp>
          <p:sp>
            <p:nvSpPr>
              <p:cNvPr id="66605" name="Text Box 24"/>
              <p:cNvSpPr txBox="1">
                <a:spLocks noChangeArrowheads="1"/>
              </p:cNvSpPr>
              <p:nvPr/>
            </p:nvSpPr>
            <p:spPr bwMode="auto">
              <a:xfrm rot="-5400000">
                <a:off x="2489" y="3653"/>
                <a:ext cx="3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RP</a:t>
                </a:r>
                <a:endParaRPr lang="en-US" sz="2000" b="1">
                  <a:latin typeface="Tahoma" pitchFamily="34" charset="0"/>
                </a:endParaRPr>
              </a:p>
            </p:txBody>
          </p:sp>
          <p:sp>
            <p:nvSpPr>
              <p:cNvPr id="66606" name="Rectangle 25"/>
              <p:cNvSpPr>
                <a:spLocks noChangeArrowheads="1"/>
              </p:cNvSpPr>
              <p:nvPr/>
            </p:nvSpPr>
            <p:spPr bwMode="auto">
              <a:xfrm>
                <a:off x="2400" y="3274"/>
                <a:ext cx="528" cy="336"/>
              </a:xfrm>
              <a:prstGeom prst="rect">
                <a:avLst/>
              </a:prstGeom>
              <a:solidFill>
                <a:srgbClr val="FFFF00"/>
              </a:solidFill>
              <a:ln w="9525">
                <a:solidFill>
                  <a:srgbClr val="000000"/>
                </a:solidFill>
                <a:miter lim="800000"/>
                <a:headEnd/>
                <a:tailEnd/>
              </a:ln>
            </p:spPr>
            <p:txBody>
              <a:bodyPr wrap="none" anchor="ctr"/>
              <a:lstStyle/>
              <a:p>
                <a:endParaRPr lang="pt-BR"/>
              </a:p>
            </p:txBody>
          </p:sp>
          <p:sp>
            <p:nvSpPr>
              <p:cNvPr id="66607" name="Text Box 26"/>
              <p:cNvSpPr txBox="1">
                <a:spLocks noChangeArrowheads="1"/>
              </p:cNvSpPr>
              <p:nvPr/>
            </p:nvSpPr>
            <p:spPr bwMode="auto">
              <a:xfrm rot="-5400000">
                <a:off x="2490" y="3366"/>
                <a:ext cx="33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b="1">
                    <a:latin typeface="Tahoma" pitchFamily="34" charset="0"/>
                  </a:rPr>
                  <a:t>CI</a:t>
                </a:r>
                <a:endParaRPr lang="en-US" sz="2000" b="1">
                  <a:latin typeface="Tahoma" pitchFamily="34" charset="0"/>
                </a:endParaRPr>
              </a:p>
            </p:txBody>
          </p:sp>
          <p:sp>
            <p:nvSpPr>
              <p:cNvPr id="66608" name="Rectangle 27"/>
              <p:cNvSpPr>
                <a:spLocks noChangeArrowheads="1"/>
              </p:cNvSpPr>
              <p:nvPr/>
            </p:nvSpPr>
            <p:spPr bwMode="auto">
              <a:xfrm>
                <a:off x="2400" y="781"/>
                <a:ext cx="528" cy="1197"/>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609" name="Text Box 28"/>
              <p:cNvSpPr txBox="1">
                <a:spLocks noChangeArrowheads="1"/>
              </p:cNvSpPr>
              <p:nvPr/>
            </p:nvSpPr>
            <p:spPr bwMode="auto">
              <a:xfrm rot="-5400000">
                <a:off x="2468" y="1319"/>
                <a:ext cx="3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sp>
            <p:nvSpPr>
              <p:cNvPr id="66610" name="Rectangle 29"/>
              <p:cNvSpPr>
                <a:spLocks noChangeArrowheads="1"/>
              </p:cNvSpPr>
              <p:nvPr/>
            </p:nvSpPr>
            <p:spPr bwMode="auto">
              <a:xfrm>
                <a:off x="2400" y="1978"/>
                <a:ext cx="528" cy="1325"/>
              </a:xfrm>
              <a:prstGeom prst="rect">
                <a:avLst/>
              </a:prstGeom>
              <a:solidFill>
                <a:srgbClr val="FF0000"/>
              </a:solidFill>
              <a:ln w="9525">
                <a:solidFill>
                  <a:srgbClr val="000000"/>
                </a:solidFill>
                <a:miter lim="800000"/>
                <a:headEnd/>
                <a:tailEnd/>
              </a:ln>
            </p:spPr>
            <p:txBody>
              <a:bodyPr wrap="none" anchor="ctr"/>
              <a:lstStyle/>
              <a:p>
                <a:endParaRPr lang="pt-BR"/>
              </a:p>
            </p:txBody>
          </p:sp>
          <p:sp>
            <p:nvSpPr>
              <p:cNvPr id="66611" name="Text Box 30"/>
              <p:cNvSpPr txBox="1">
                <a:spLocks noChangeArrowheads="1"/>
              </p:cNvSpPr>
              <p:nvPr/>
            </p:nvSpPr>
            <p:spPr bwMode="auto">
              <a:xfrm rot="-5400000">
                <a:off x="2391" y="2536"/>
                <a:ext cx="5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CARP</a:t>
                </a:r>
                <a:endParaRPr lang="en-US" sz="2000" b="1">
                  <a:latin typeface="Tahoma" pitchFamily="34" charset="0"/>
                </a:endParaRPr>
              </a:p>
            </p:txBody>
          </p:sp>
        </p:grpSp>
      </p:grpSp>
      <p:grpSp>
        <p:nvGrpSpPr>
          <p:cNvPr id="9" name="Group 31"/>
          <p:cNvGrpSpPr>
            <a:grpSpLocks/>
          </p:cNvGrpSpPr>
          <p:nvPr/>
        </p:nvGrpSpPr>
        <p:grpSpPr bwMode="auto">
          <a:xfrm>
            <a:off x="5256213" y="1239838"/>
            <a:ext cx="839787" cy="4948237"/>
            <a:chOff x="2975" y="915"/>
            <a:chExt cx="529" cy="3117"/>
          </a:xfrm>
        </p:grpSpPr>
        <p:sp>
          <p:nvSpPr>
            <p:cNvPr id="66595" name="Rectangle 32"/>
            <p:cNvSpPr>
              <a:spLocks noChangeArrowheads="1"/>
            </p:cNvSpPr>
            <p:nvPr/>
          </p:nvSpPr>
          <p:spPr bwMode="auto">
            <a:xfrm>
              <a:off x="2975" y="915"/>
              <a:ext cx="528" cy="1197"/>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596" name="Text Box 33"/>
            <p:cNvSpPr txBox="1">
              <a:spLocks noChangeArrowheads="1"/>
            </p:cNvSpPr>
            <p:nvPr/>
          </p:nvSpPr>
          <p:spPr bwMode="auto">
            <a:xfrm rot="-5400000">
              <a:off x="3043" y="1453"/>
              <a:ext cx="3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sp>
          <p:nvSpPr>
            <p:cNvPr id="66597" name="Rectangle 34"/>
            <p:cNvSpPr>
              <a:spLocks noChangeArrowheads="1"/>
            </p:cNvSpPr>
            <p:nvPr/>
          </p:nvSpPr>
          <p:spPr bwMode="auto">
            <a:xfrm>
              <a:off x="2976" y="3408"/>
              <a:ext cx="528" cy="624"/>
            </a:xfrm>
            <a:prstGeom prst="rect">
              <a:avLst/>
            </a:prstGeom>
            <a:solidFill>
              <a:srgbClr val="00FF00"/>
            </a:solidFill>
            <a:ln w="9525">
              <a:solidFill>
                <a:schemeClr val="tx1"/>
              </a:solidFill>
              <a:miter lim="800000"/>
              <a:headEnd/>
              <a:tailEnd/>
            </a:ln>
          </p:spPr>
          <p:txBody>
            <a:bodyPr wrap="none" anchor="ctr"/>
            <a:lstStyle/>
            <a:p>
              <a:endParaRPr lang="pt-BR"/>
            </a:p>
          </p:txBody>
        </p:sp>
        <p:sp>
          <p:nvSpPr>
            <p:cNvPr id="66598" name="Text Box 35"/>
            <p:cNvSpPr txBox="1">
              <a:spLocks noChangeArrowheads="1"/>
            </p:cNvSpPr>
            <p:nvPr/>
          </p:nvSpPr>
          <p:spPr bwMode="auto">
            <a:xfrm rot="-5400000">
              <a:off x="3064" y="3596"/>
              <a:ext cx="3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RP</a:t>
              </a:r>
              <a:endParaRPr lang="en-US" sz="2000" b="1">
                <a:latin typeface="Tahoma" pitchFamily="34" charset="0"/>
              </a:endParaRPr>
            </a:p>
          </p:txBody>
        </p:sp>
        <p:sp>
          <p:nvSpPr>
            <p:cNvPr id="66599" name="Rectangle 36"/>
            <p:cNvSpPr>
              <a:spLocks noChangeArrowheads="1"/>
            </p:cNvSpPr>
            <p:nvPr/>
          </p:nvSpPr>
          <p:spPr bwMode="auto">
            <a:xfrm>
              <a:off x="2976" y="2112"/>
              <a:ext cx="528" cy="1325"/>
            </a:xfrm>
            <a:prstGeom prst="rect">
              <a:avLst/>
            </a:prstGeom>
            <a:solidFill>
              <a:srgbClr val="C0C0C0"/>
            </a:solidFill>
            <a:ln w="9525">
              <a:solidFill>
                <a:srgbClr val="000000"/>
              </a:solidFill>
              <a:miter lim="800000"/>
              <a:headEnd/>
              <a:tailEnd/>
            </a:ln>
          </p:spPr>
          <p:txBody>
            <a:bodyPr wrap="none" anchor="ctr"/>
            <a:lstStyle/>
            <a:p>
              <a:endParaRPr lang="pt-BR"/>
            </a:p>
          </p:txBody>
        </p:sp>
        <p:sp>
          <p:nvSpPr>
            <p:cNvPr id="66600" name="Text Box 37"/>
            <p:cNvSpPr txBox="1">
              <a:spLocks noChangeArrowheads="1"/>
            </p:cNvSpPr>
            <p:nvPr/>
          </p:nvSpPr>
          <p:spPr bwMode="auto">
            <a:xfrm rot="-5400000">
              <a:off x="2784" y="2630"/>
              <a:ext cx="9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Poupança</a:t>
              </a:r>
              <a:endParaRPr lang="en-US" sz="2000" b="1">
                <a:latin typeface="Tahoma" pitchFamily="34" charset="0"/>
              </a:endParaRPr>
            </a:p>
          </p:txBody>
        </p:sp>
      </p:grpSp>
      <p:grpSp>
        <p:nvGrpSpPr>
          <p:cNvPr id="10" name="Group 38"/>
          <p:cNvGrpSpPr>
            <a:grpSpLocks/>
          </p:cNvGrpSpPr>
          <p:nvPr/>
        </p:nvGrpSpPr>
        <p:grpSpPr bwMode="auto">
          <a:xfrm>
            <a:off x="6170613" y="1219200"/>
            <a:ext cx="839787" cy="4948238"/>
            <a:chOff x="3551" y="768"/>
            <a:chExt cx="529" cy="3117"/>
          </a:xfrm>
        </p:grpSpPr>
        <p:sp>
          <p:nvSpPr>
            <p:cNvPr id="66589" name="Rectangle 39"/>
            <p:cNvSpPr>
              <a:spLocks noChangeArrowheads="1"/>
            </p:cNvSpPr>
            <p:nvPr/>
          </p:nvSpPr>
          <p:spPr bwMode="auto">
            <a:xfrm>
              <a:off x="3551" y="768"/>
              <a:ext cx="528" cy="1197"/>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590" name="Text Box 40"/>
            <p:cNvSpPr txBox="1">
              <a:spLocks noChangeArrowheads="1"/>
            </p:cNvSpPr>
            <p:nvPr/>
          </p:nvSpPr>
          <p:spPr bwMode="auto">
            <a:xfrm rot="-5400000">
              <a:off x="3619" y="1306"/>
              <a:ext cx="3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sp>
          <p:nvSpPr>
            <p:cNvPr id="66591" name="Rectangle 41"/>
            <p:cNvSpPr>
              <a:spLocks noChangeArrowheads="1"/>
            </p:cNvSpPr>
            <p:nvPr/>
          </p:nvSpPr>
          <p:spPr bwMode="auto">
            <a:xfrm>
              <a:off x="3552" y="2928"/>
              <a:ext cx="528" cy="957"/>
            </a:xfrm>
            <a:prstGeom prst="rect">
              <a:avLst/>
            </a:prstGeom>
            <a:solidFill>
              <a:srgbClr val="00FF00"/>
            </a:solidFill>
            <a:ln w="9525">
              <a:solidFill>
                <a:schemeClr val="tx1"/>
              </a:solidFill>
              <a:miter lim="800000"/>
              <a:headEnd/>
              <a:tailEnd/>
            </a:ln>
          </p:spPr>
          <p:txBody>
            <a:bodyPr wrap="none" anchor="ctr"/>
            <a:lstStyle/>
            <a:p>
              <a:endParaRPr lang="pt-BR"/>
            </a:p>
          </p:txBody>
        </p:sp>
        <p:sp>
          <p:nvSpPr>
            <p:cNvPr id="66592" name="Text Box 42"/>
            <p:cNvSpPr txBox="1">
              <a:spLocks noChangeArrowheads="1"/>
            </p:cNvSpPr>
            <p:nvPr/>
          </p:nvSpPr>
          <p:spPr bwMode="auto">
            <a:xfrm rot="-5400000">
              <a:off x="3640" y="3449"/>
              <a:ext cx="3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RP</a:t>
              </a:r>
              <a:endParaRPr lang="en-US" sz="2000" b="1">
                <a:latin typeface="Tahoma" pitchFamily="34" charset="0"/>
              </a:endParaRPr>
            </a:p>
          </p:txBody>
        </p:sp>
        <p:sp>
          <p:nvSpPr>
            <p:cNvPr id="66593" name="Rectangle 43"/>
            <p:cNvSpPr>
              <a:spLocks noChangeArrowheads="1"/>
            </p:cNvSpPr>
            <p:nvPr/>
          </p:nvSpPr>
          <p:spPr bwMode="auto">
            <a:xfrm>
              <a:off x="3552" y="1965"/>
              <a:ext cx="528" cy="963"/>
            </a:xfrm>
            <a:prstGeom prst="rect">
              <a:avLst/>
            </a:prstGeom>
            <a:solidFill>
              <a:srgbClr val="C0C0C0"/>
            </a:solidFill>
            <a:ln w="9525">
              <a:solidFill>
                <a:srgbClr val="000000"/>
              </a:solidFill>
              <a:miter lim="800000"/>
              <a:headEnd/>
              <a:tailEnd/>
            </a:ln>
          </p:spPr>
          <p:txBody>
            <a:bodyPr wrap="none" anchor="ctr"/>
            <a:lstStyle/>
            <a:p>
              <a:endParaRPr lang="pt-BR"/>
            </a:p>
          </p:txBody>
        </p:sp>
        <p:sp>
          <p:nvSpPr>
            <p:cNvPr id="66594" name="Text Box 44"/>
            <p:cNvSpPr txBox="1">
              <a:spLocks noChangeArrowheads="1"/>
            </p:cNvSpPr>
            <p:nvPr/>
          </p:nvSpPr>
          <p:spPr bwMode="auto">
            <a:xfrm rot="-5400000">
              <a:off x="3360" y="2342"/>
              <a:ext cx="9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Poupança</a:t>
              </a:r>
              <a:endParaRPr lang="en-US" sz="2000" b="1">
                <a:latin typeface="Tahoma" pitchFamily="34" charset="0"/>
              </a:endParaRPr>
            </a:p>
          </p:txBody>
        </p:sp>
      </p:grpSp>
      <p:grpSp>
        <p:nvGrpSpPr>
          <p:cNvPr id="11" name="Group 45"/>
          <p:cNvGrpSpPr>
            <a:grpSpLocks/>
          </p:cNvGrpSpPr>
          <p:nvPr/>
        </p:nvGrpSpPr>
        <p:grpSpPr bwMode="auto">
          <a:xfrm>
            <a:off x="4340225" y="1219200"/>
            <a:ext cx="839788" cy="5029200"/>
            <a:chOff x="2975" y="768"/>
            <a:chExt cx="529" cy="3168"/>
          </a:xfrm>
        </p:grpSpPr>
        <p:sp>
          <p:nvSpPr>
            <p:cNvPr id="66583" name="Rectangle 46"/>
            <p:cNvSpPr>
              <a:spLocks noChangeArrowheads="1"/>
            </p:cNvSpPr>
            <p:nvPr/>
          </p:nvSpPr>
          <p:spPr bwMode="auto">
            <a:xfrm>
              <a:off x="2975" y="768"/>
              <a:ext cx="528" cy="1197"/>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584" name="Text Box 47"/>
            <p:cNvSpPr txBox="1">
              <a:spLocks noChangeArrowheads="1"/>
            </p:cNvSpPr>
            <p:nvPr/>
          </p:nvSpPr>
          <p:spPr bwMode="auto">
            <a:xfrm rot="-5400000">
              <a:off x="3043" y="1306"/>
              <a:ext cx="3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sp>
          <p:nvSpPr>
            <p:cNvPr id="66585" name="Rectangle 48"/>
            <p:cNvSpPr>
              <a:spLocks noChangeArrowheads="1"/>
            </p:cNvSpPr>
            <p:nvPr/>
          </p:nvSpPr>
          <p:spPr bwMode="auto">
            <a:xfrm>
              <a:off x="2976" y="3600"/>
              <a:ext cx="528" cy="285"/>
            </a:xfrm>
            <a:prstGeom prst="rect">
              <a:avLst/>
            </a:prstGeom>
            <a:solidFill>
              <a:srgbClr val="00FF00"/>
            </a:solidFill>
            <a:ln w="9525">
              <a:solidFill>
                <a:schemeClr val="tx1"/>
              </a:solidFill>
              <a:miter lim="800000"/>
              <a:headEnd/>
              <a:tailEnd/>
            </a:ln>
          </p:spPr>
          <p:txBody>
            <a:bodyPr wrap="none" anchor="ctr"/>
            <a:lstStyle/>
            <a:p>
              <a:endParaRPr lang="pt-BR"/>
            </a:p>
          </p:txBody>
        </p:sp>
        <p:sp>
          <p:nvSpPr>
            <p:cNvPr id="66586" name="Text Box 49"/>
            <p:cNvSpPr txBox="1">
              <a:spLocks noChangeArrowheads="1"/>
            </p:cNvSpPr>
            <p:nvPr/>
          </p:nvSpPr>
          <p:spPr bwMode="auto">
            <a:xfrm rot="-5400000">
              <a:off x="3064" y="3643"/>
              <a:ext cx="3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RP</a:t>
              </a:r>
              <a:endParaRPr lang="en-US" sz="2000" b="1">
                <a:latin typeface="Tahoma" pitchFamily="34" charset="0"/>
              </a:endParaRPr>
            </a:p>
          </p:txBody>
        </p:sp>
        <p:sp>
          <p:nvSpPr>
            <p:cNvPr id="66587" name="Rectangle 50"/>
            <p:cNvSpPr>
              <a:spLocks noChangeArrowheads="1"/>
            </p:cNvSpPr>
            <p:nvPr/>
          </p:nvSpPr>
          <p:spPr bwMode="auto">
            <a:xfrm>
              <a:off x="2976" y="1965"/>
              <a:ext cx="528" cy="1635"/>
            </a:xfrm>
            <a:prstGeom prst="rect">
              <a:avLst/>
            </a:prstGeom>
            <a:solidFill>
              <a:srgbClr val="C0C0C0"/>
            </a:solidFill>
            <a:ln w="9525">
              <a:solidFill>
                <a:srgbClr val="000000"/>
              </a:solidFill>
              <a:miter lim="800000"/>
              <a:headEnd/>
              <a:tailEnd/>
            </a:ln>
          </p:spPr>
          <p:txBody>
            <a:bodyPr wrap="none" anchor="ctr"/>
            <a:lstStyle/>
            <a:p>
              <a:endParaRPr lang="pt-BR"/>
            </a:p>
          </p:txBody>
        </p:sp>
        <p:sp>
          <p:nvSpPr>
            <p:cNvPr id="66588" name="Text Box 51"/>
            <p:cNvSpPr txBox="1">
              <a:spLocks noChangeArrowheads="1"/>
            </p:cNvSpPr>
            <p:nvPr/>
          </p:nvSpPr>
          <p:spPr bwMode="auto">
            <a:xfrm rot="-5400000">
              <a:off x="2784" y="2483"/>
              <a:ext cx="9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Poupança</a:t>
              </a:r>
              <a:endParaRPr lang="en-US" sz="2000" b="1">
                <a:latin typeface="Tahoma" pitchFamily="34" charset="0"/>
              </a:endParaRPr>
            </a:p>
          </p:txBody>
        </p:sp>
      </p:grpSp>
      <p:sp>
        <p:nvSpPr>
          <p:cNvPr id="66569" name="Text Box 52"/>
          <p:cNvSpPr txBox="1">
            <a:spLocks noChangeArrowheads="1"/>
          </p:cNvSpPr>
          <p:nvPr/>
        </p:nvSpPr>
        <p:spPr bwMode="auto">
          <a:xfrm>
            <a:off x="0" y="45720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400" b="1">
                <a:solidFill>
                  <a:srgbClr val="B0001D"/>
                </a:solidFill>
                <a:latin typeface="Tahoma" pitchFamily="34" charset="0"/>
              </a:rPr>
              <a:t>RENDA, CUSTO E LUCRO</a:t>
            </a:r>
            <a:endParaRPr lang="en-US" sz="2400" b="1">
              <a:solidFill>
                <a:srgbClr val="B0001D"/>
              </a:solidFill>
              <a:latin typeface="Tahoma" pitchFamily="34" charset="0"/>
            </a:endParaRPr>
          </a:p>
        </p:txBody>
      </p:sp>
      <p:sp>
        <p:nvSpPr>
          <p:cNvPr id="66570" name="Text Box 53"/>
          <p:cNvSpPr txBox="1">
            <a:spLocks noChangeArrowheads="1"/>
          </p:cNvSpPr>
          <p:nvPr/>
        </p:nvSpPr>
        <p:spPr bwMode="auto">
          <a:xfrm>
            <a:off x="541338" y="44450"/>
            <a:ext cx="8207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b="1">
                <a:solidFill>
                  <a:schemeClr val="bg1"/>
                </a:solidFill>
              </a:rPr>
              <a:t>CUSTOS SUSTENTÁVEIS</a:t>
            </a:r>
          </a:p>
        </p:txBody>
      </p:sp>
      <p:sp>
        <p:nvSpPr>
          <p:cNvPr id="66571" name="Rectangle 54"/>
          <p:cNvSpPr>
            <a:spLocks noChangeArrowheads="1"/>
          </p:cNvSpPr>
          <p:nvPr/>
        </p:nvSpPr>
        <p:spPr bwMode="auto">
          <a:xfrm>
            <a:off x="0" y="0"/>
            <a:ext cx="9180513" cy="1524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66572" name="Text Box 55"/>
          <p:cNvSpPr txBox="1">
            <a:spLocks noChangeArrowheads="1"/>
          </p:cNvSpPr>
          <p:nvPr/>
        </p:nvSpPr>
        <p:spPr bwMode="auto">
          <a:xfrm>
            <a:off x="6553200" y="6324600"/>
            <a:ext cx="1689100" cy="366713"/>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b="1"/>
              <a:t>RP + DÍVIDAS</a:t>
            </a:r>
          </a:p>
        </p:txBody>
      </p:sp>
      <p:sp>
        <p:nvSpPr>
          <p:cNvPr id="66573" name="Text Box 56"/>
          <p:cNvSpPr txBox="1">
            <a:spLocks noChangeArrowheads="1"/>
          </p:cNvSpPr>
          <p:nvPr/>
        </p:nvSpPr>
        <p:spPr bwMode="auto">
          <a:xfrm>
            <a:off x="463550" y="6477000"/>
            <a:ext cx="2889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a:t>RLO=Receita Líquida Operacional</a:t>
            </a:r>
          </a:p>
        </p:txBody>
      </p:sp>
      <p:grpSp>
        <p:nvGrpSpPr>
          <p:cNvPr id="12" name="Group 57"/>
          <p:cNvGrpSpPr>
            <a:grpSpLocks/>
          </p:cNvGrpSpPr>
          <p:nvPr/>
        </p:nvGrpSpPr>
        <p:grpSpPr bwMode="auto">
          <a:xfrm>
            <a:off x="7161213" y="1219200"/>
            <a:ext cx="1831975" cy="4953001"/>
            <a:chOff x="4511" y="768"/>
            <a:chExt cx="1154" cy="3120"/>
          </a:xfrm>
        </p:grpSpPr>
        <p:sp>
          <p:nvSpPr>
            <p:cNvPr id="66575" name="Rectangle 58"/>
            <p:cNvSpPr>
              <a:spLocks noChangeArrowheads="1"/>
            </p:cNvSpPr>
            <p:nvPr/>
          </p:nvSpPr>
          <p:spPr bwMode="auto">
            <a:xfrm>
              <a:off x="4511" y="768"/>
              <a:ext cx="528" cy="1197"/>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576" name="Text Box 59"/>
            <p:cNvSpPr txBox="1">
              <a:spLocks noChangeArrowheads="1"/>
            </p:cNvSpPr>
            <p:nvPr/>
          </p:nvSpPr>
          <p:spPr bwMode="auto">
            <a:xfrm rot="-5400000">
              <a:off x="4583" y="1033"/>
              <a:ext cx="3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sp>
          <p:nvSpPr>
            <p:cNvPr id="66577" name="Rectangle 60"/>
            <p:cNvSpPr>
              <a:spLocks noChangeArrowheads="1"/>
            </p:cNvSpPr>
            <p:nvPr/>
          </p:nvSpPr>
          <p:spPr bwMode="auto">
            <a:xfrm>
              <a:off x="4512" y="1632"/>
              <a:ext cx="528" cy="2256"/>
            </a:xfrm>
            <a:prstGeom prst="rect">
              <a:avLst/>
            </a:prstGeom>
            <a:solidFill>
              <a:srgbClr val="00FF00"/>
            </a:solidFill>
            <a:ln w="9525">
              <a:solidFill>
                <a:schemeClr val="tx1"/>
              </a:solidFill>
              <a:miter lim="800000"/>
              <a:headEnd/>
              <a:tailEnd/>
            </a:ln>
          </p:spPr>
          <p:txBody>
            <a:bodyPr wrap="none" anchor="ctr"/>
            <a:lstStyle/>
            <a:p>
              <a:endParaRPr lang="pt-BR"/>
            </a:p>
          </p:txBody>
        </p:sp>
        <p:sp>
          <p:nvSpPr>
            <p:cNvPr id="66578" name="Text Box 61"/>
            <p:cNvSpPr txBox="1">
              <a:spLocks noChangeArrowheads="1"/>
            </p:cNvSpPr>
            <p:nvPr/>
          </p:nvSpPr>
          <p:spPr bwMode="auto">
            <a:xfrm rot="-5400000">
              <a:off x="4177" y="3025"/>
              <a:ext cx="11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dirty="0" err="1">
                  <a:latin typeface="Tahoma" pitchFamily="34" charset="0"/>
                </a:rPr>
                <a:t>RP+DÍVIDAS</a:t>
              </a:r>
              <a:endParaRPr lang="en-US" sz="2000" b="1" dirty="0">
                <a:latin typeface="Tahoma" pitchFamily="34" charset="0"/>
              </a:endParaRPr>
            </a:p>
          </p:txBody>
        </p:sp>
        <p:sp>
          <p:nvSpPr>
            <p:cNvPr id="66579" name="Rectangle 62"/>
            <p:cNvSpPr>
              <a:spLocks noChangeArrowheads="1"/>
            </p:cNvSpPr>
            <p:nvPr/>
          </p:nvSpPr>
          <p:spPr bwMode="auto">
            <a:xfrm>
              <a:off x="5136" y="768"/>
              <a:ext cx="528" cy="1197"/>
            </a:xfrm>
            <a:prstGeom prst="rect">
              <a:avLst/>
            </a:prstGeom>
            <a:solidFill>
              <a:srgbClr val="FFCC00"/>
            </a:solidFill>
            <a:ln w="9525">
              <a:solidFill>
                <a:srgbClr val="000000"/>
              </a:solidFill>
              <a:miter lim="800000"/>
              <a:headEnd/>
              <a:tailEnd/>
            </a:ln>
          </p:spPr>
          <p:txBody>
            <a:bodyPr wrap="none" anchor="ctr"/>
            <a:lstStyle/>
            <a:p>
              <a:endParaRPr lang="pt-BR"/>
            </a:p>
          </p:txBody>
        </p:sp>
        <p:sp>
          <p:nvSpPr>
            <p:cNvPr id="66580" name="Text Box 63"/>
            <p:cNvSpPr txBox="1">
              <a:spLocks noChangeArrowheads="1"/>
            </p:cNvSpPr>
            <p:nvPr/>
          </p:nvSpPr>
          <p:spPr bwMode="auto">
            <a:xfrm rot="-5400000">
              <a:off x="5207" y="925"/>
              <a:ext cx="3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C.O</a:t>
              </a:r>
              <a:endParaRPr lang="en-US" sz="2000" b="1">
                <a:latin typeface="Tahoma" pitchFamily="34" charset="0"/>
              </a:endParaRPr>
            </a:p>
          </p:txBody>
        </p:sp>
        <p:sp>
          <p:nvSpPr>
            <p:cNvPr id="66581" name="Rectangle 64"/>
            <p:cNvSpPr>
              <a:spLocks noChangeArrowheads="1"/>
            </p:cNvSpPr>
            <p:nvPr/>
          </p:nvSpPr>
          <p:spPr bwMode="auto">
            <a:xfrm>
              <a:off x="5137" y="768"/>
              <a:ext cx="528" cy="3117"/>
            </a:xfrm>
            <a:prstGeom prst="rect">
              <a:avLst/>
            </a:prstGeom>
            <a:solidFill>
              <a:srgbClr val="00FF00"/>
            </a:solidFill>
            <a:ln w="9525">
              <a:solidFill>
                <a:schemeClr val="tx1"/>
              </a:solidFill>
              <a:miter lim="800000"/>
              <a:headEnd/>
              <a:tailEnd/>
            </a:ln>
          </p:spPr>
          <p:txBody>
            <a:bodyPr wrap="none" anchor="ctr"/>
            <a:lstStyle/>
            <a:p>
              <a:endParaRPr lang="pt-BR"/>
            </a:p>
          </p:txBody>
        </p:sp>
        <p:sp>
          <p:nvSpPr>
            <p:cNvPr id="66582" name="Text Box 65"/>
            <p:cNvSpPr txBox="1">
              <a:spLocks noChangeArrowheads="1"/>
            </p:cNvSpPr>
            <p:nvPr/>
          </p:nvSpPr>
          <p:spPr bwMode="auto">
            <a:xfrm rot="-5400000">
              <a:off x="4802" y="3025"/>
              <a:ext cx="11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b="1">
                  <a:latin typeface="Tahoma" pitchFamily="34" charset="0"/>
                </a:rPr>
                <a:t>RP+DÍVIDAS</a:t>
              </a:r>
              <a:endParaRPr lang="en-US" sz="2000" b="1">
                <a:latin typeface="Tahoma" pitchFamily="34" charset="0"/>
              </a:endParaRPr>
            </a:p>
          </p:txBody>
        </p:sp>
      </p:grpSp>
      <p:sp>
        <p:nvSpPr>
          <p:cNvPr id="4" name="Espaço Reservado para Número de Slide 3"/>
          <p:cNvSpPr>
            <a:spLocks noGrp="1"/>
          </p:cNvSpPr>
          <p:nvPr>
            <p:ph type="sldNum" sz="quarter" idx="12"/>
          </p:nvPr>
        </p:nvSpPr>
        <p:spPr/>
        <p:txBody>
          <a:bodyPr/>
          <a:lstStyle/>
          <a:p>
            <a:pPr>
              <a:defRPr/>
            </a:pPr>
            <a:fld id="{3EFDF4DF-B233-4BB0-92C2-653A018989D1}" type="slidenum">
              <a:rPr lang="en-US" smtClean="0"/>
              <a:pPr>
                <a:defRPr/>
              </a:pPr>
              <a:t>41</a:t>
            </a:fld>
            <a:endParaRPr lang="en-US"/>
          </a:p>
        </p:txBody>
      </p:sp>
    </p:spTree>
    <p:extLst>
      <p:ext uri="{BB962C8B-B14F-4D97-AF65-F5344CB8AC3E}">
        <p14:creationId xmlns:p14="http://schemas.microsoft.com/office/powerpoint/2010/main" val="335298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0-#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ox(in)">
                                      <p:cBhvr>
                                        <p:cTn id="48" dur="500"/>
                                        <p:tgtEl>
                                          <p:spTgt spid="10"/>
                                        </p:tgtEl>
                                      </p:cBhvr>
                                    </p:animEffect>
                                  </p:childTnLst>
                                </p:cTn>
                              </p:par>
                              <p:par>
                                <p:cTn id="49" presetID="4"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ox(i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3" name="Picture 63" descr="suicidio_de_baiano"/>
          <p:cNvPicPr>
            <a:picLocks noChangeAspect="1" noChangeArrowheads="1"/>
          </p:cNvPicPr>
          <p:nvPr/>
        </p:nvPicPr>
        <p:blipFill>
          <a:blip r:embed="rId2" cstate="print">
            <a:extLst>
              <a:ext uri="{28A0092B-C50C-407E-A947-70E740481C1C}">
                <a14:useLocalDpi xmlns:a14="http://schemas.microsoft.com/office/drawing/2010/main" val="0"/>
              </a:ext>
            </a:extLst>
          </a:blip>
          <a:srcRect l="7353" t="12379" r="8824" b="13345"/>
          <a:stretch>
            <a:fillRect/>
          </a:stretch>
        </p:blipFill>
        <p:spPr bwMode="auto">
          <a:xfrm>
            <a:off x="1676400" y="1676400"/>
            <a:ext cx="56388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4" name="Text Box 64"/>
          <p:cNvSpPr txBox="1">
            <a:spLocks noChangeArrowheads="1"/>
          </p:cNvSpPr>
          <p:nvPr/>
        </p:nvSpPr>
        <p:spPr bwMode="auto">
          <a:xfrm>
            <a:off x="0" y="685800"/>
            <a:ext cx="9144000" cy="944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pt-BR" sz="2000" b="1" u="sng">
                <a:solidFill>
                  <a:srgbClr val="462300"/>
                </a:solidFill>
                <a:latin typeface="Tahoma" pitchFamily="34" charset="0"/>
              </a:rPr>
              <a:t>DIFICULDADE DE ACUMULAR RESERVA/POUPANÇA (CARP):</a:t>
            </a:r>
            <a:r>
              <a:rPr lang="pt-BR" sz="2000" b="1">
                <a:solidFill>
                  <a:srgbClr val="462300"/>
                </a:solidFill>
                <a:latin typeface="Tahoma" pitchFamily="34" charset="0"/>
              </a:rPr>
              <a:t> </a:t>
            </a:r>
          </a:p>
          <a:p>
            <a:pPr algn="ctr" eaLnBrk="1" hangingPunct="1">
              <a:spcBef>
                <a:spcPct val="50000"/>
              </a:spcBef>
            </a:pPr>
            <a:r>
              <a:rPr lang="pt-BR" sz="2400" b="1">
                <a:solidFill>
                  <a:srgbClr val="462300"/>
                </a:solidFill>
                <a:latin typeface="Tahoma" pitchFamily="34" charset="0"/>
              </a:rPr>
              <a:t>DESCAPITALIZAÇÃO DO PRODUTOR</a:t>
            </a:r>
            <a:endParaRPr lang="en-US" sz="2400" b="1">
              <a:solidFill>
                <a:srgbClr val="462300"/>
              </a:solidFill>
              <a:latin typeface="Tahoma" pitchFamily="34" charset="0"/>
            </a:endParaRPr>
          </a:p>
        </p:txBody>
      </p:sp>
      <p:sp>
        <p:nvSpPr>
          <p:cNvPr id="64545" name="Rectangle 66"/>
          <p:cNvSpPr>
            <a:spLocks noChangeArrowheads="1"/>
          </p:cNvSpPr>
          <p:nvPr/>
        </p:nvSpPr>
        <p:spPr bwMode="auto">
          <a:xfrm>
            <a:off x="0" y="0"/>
            <a:ext cx="9180513" cy="2286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 name="Espaço Reservado para Número de Slide 1"/>
          <p:cNvSpPr>
            <a:spLocks noGrp="1"/>
          </p:cNvSpPr>
          <p:nvPr>
            <p:ph type="sldNum" sz="quarter" idx="12"/>
          </p:nvPr>
        </p:nvSpPr>
        <p:spPr/>
        <p:txBody>
          <a:bodyPr/>
          <a:lstStyle/>
          <a:p>
            <a:pPr>
              <a:defRPr/>
            </a:pPr>
            <a:fld id="{3EFDF4DF-B233-4BB0-92C2-653A018989D1}" type="slidenum">
              <a:rPr lang="en-US" smtClean="0"/>
              <a:pPr>
                <a:defRPr/>
              </a:pPr>
              <a:t>42</a:t>
            </a:fld>
            <a:endParaRPr lang="en-US"/>
          </a:p>
        </p:txBody>
      </p:sp>
    </p:spTree>
    <p:extLst>
      <p:ext uri="{BB962C8B-B14F-4D97-AF65-F5344CB8AC3E}">
        <p14:creationId xmlns:p14="http://schemas.microsoft.com/office/powerpoint/2010/main" val="1835319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085184"/>
            <a:ext cx="8820472" cy="1143000"/>
          </a:xfrm>
        </p:spPr>
        <p:txBody>
          <a:bodyPr>
            <a:noAutofit/>
          </a:bodyPr>
          <a:lstStyle/>
          <a:p>
            <a:r>
              <a:rPr lang="pt-BR" sz="2800" dirty="0" smtClean="0">
                <a:solidFill>
                  <a:srgbClr val="FFC000"/>
                </a:solidFill>
                <a:effectLst>
                  <a:outerShdw blurRad="38100" dist="38100" dir="2700000" algn="tl">
                    <a:srgbClr val="000000">
                      <a:alpha val="43137"/>
                    </a:srgbClr>
                  </a:outerShdw>
                </a:effectLst>
              </a:rPr>
              <a:t>ATIVIDADE DESSA SEMANA</a:t>
            </a:r>
            <a:endParaRPr lang="pt-BR" sz="2800" dirty="0"/>
          </a:p>
        </p:txBody>
      </p:sp>
      <p:pic>
        <p:nvPicPr>
          <p:cNvPr id="8" name="Imagem 7"/>
          <p:cNvPicPr>
            <a:picLocks noChangeAspect="1"/>
          </p:cNvPicPr>
          <p:nvPr/>
        </p:nvPicPr>
        <p:blipFill rotWithShape="1">
          <a:blip r:embed="rId2"/>
          <a:srcRect l="26672" t="27037" r="51003" b="17629"/>
          <a:stretch/>
        </p:blipFill>
        <p:spPr>
          <a:xfrm>
            <a:off x="2843807" y="692696"/>
            <a:ext cx="3307177" cy="46085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589660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307182" y="685800"/>
            <a:ext cx="9758363" cy="5486400"/>
          </a:xfrm>
          <a:prstGeom prst="rect">
            <a:avLst/>
          </a:prstGeom>
        </p:spPr>
      </p:pic>
      <p:sp>
        <p:nvSpPr>
          <p:cNvPr id="5" name="CaixaDeTexto 4"/>
          <p:cNvSpPr txBox="1"/>
          <p:nvPr/>
        </p:nvSpPr>
        <p:spPr>
          <a:xfrm>
            <a:off x="1371600" y="3477620"/>
            <a:ext cx="1471941" cy="300082"/>
          </a:xfrm>
          <a:prstGeom prst="rect">
            <a:avLst/>
          </a:prstGeom>
          <a:noFill/>
        </p:spPr>
        <p:txBody>
          <a:bodyPr wrap="none" rtlCol="0">
            <a:spAutoFit/>
          </a:bodyPr>
          <a:lstStyle/>
          <a:p>
            <a:r>
              <a:rPr lang="pt-BR" sz="1350" dirty="0"/>
              <a:t>Explicações Gerais</a:t>
            </a:r>
            <a:endParaRPr lang="pt-BR" sz="1350" dirty="0"/>
          </a:p>
        </p:txBody>
      </p:sp>
    </p:spTree>
    <p:extLst>
      <p:ext uri="{BB962C8B-B14F-4D97-AF65-F5344CB8AC3E}">
        <p14:creationId xmlns:p14="http://schemas.microsoft.com/office/powerpoint/2010/main" val="91130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rotWithShape="1">
          <a:blip r:embed="rId2"/>
          <a:srcRect l="27064" t="16184" r="9686" b="19823"/>
          <a:stretch/>
        </p:blipFill>
        <p:spPr>
          <a:xfrm>
            <a:off x="921223" y="1326125"/>
            <a:ext cx="7607282" cy="4327194"/>
          </a:xfrm>
          <a:prstGeom prst="rect">
            <a:avLst/>
          </a:prstGeom>
        </p:spPr>
      </p:pic>
    </p:spTree>
    <p:extLst>
      <p:ext uri="{BB962C8B-B14F-4D97-AF65-F5344CB8AC3E}">
        <p14:creationId xmlns:p14="http://schemas.microsoft.com/office/powerpoint/2010/main" val="687306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7309" t="11147" r="14407" b="17584"/>
          <a:stretch/>
        </p:blipFill>
        <p:spPr>
          <a:xfrm>
            <a:off x="628650" y="1131094"/>
            <a:ext cx="7713544" cy="4526227"/>
          </a:xfrm>
          <a:prstGeom prst="rect">
            <a:avLst/>
          </a:prstGeom>
        </p:spPr>
      </p:pic>
    </p:spTree>
    <p:extLst>
      <p:ext uri="{BB962C8B-B14F-4D97-AF65-F5344CB8AC3E}">
        <p14:creationId xmlns:p14="http://schemas.microsoft.com/office/powerpoint/2010/main" val="101165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2588" t="10215" r="14407" b="10868"/>
          <a:stretch/>
        </p:blipFill>
        <p:spPr>
          <a:xfrm>
            <a:off x="628650" y="986211"/>
            <a:ext cx="7697337" cy="4678124"/>
          </a:xfrm>
          <a:prstGeom prst="rect">
            <a:avLst/>
          </a:prstGeom>
        </p:spPr>
      </p:pic>
    </p:spTree>
    <p:extLst>
      <p:ext uri="{BB962C8B-B14F-4D97-AF65-F5344CB8AC3E}">
        <p14:creationId xmlns:p14="http://schemas.microsoft.com/office/powerpoint/2010/main" val="4238325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8528" y="1131094"/>
            <a:ext cx="5106822" cy="994172"/>
          </a:xfrm>
        </p:spPr>
        <p:txBody>
          <a:bodyPr>
            <a:normAutofit fontScale="90000"/>
          </a:bodyPr>
          <a:lstStyle/>
          <a:p>
            <a:pPr algn="ctr"/>
            <a:r>
              <a:rPr lang="pt-BR" dirty="0" smtClean="0"/>
              <a:t>TRÊS PROCESSOS IMPORTANTES:</a:t>
            </a:r>
            <a:br>
              <a:rPr lang="pt-BR" dirty="0" smtClean="0"/>
            </a:br>
            <a:endParaRPr lang="pt-BR" dirty="0"/>
          </a:p>
        </p:txBody>
      </p:sp>
      <p:pic>
        <p:nvPicPr>
          <p:cNvPr id="4" name="Imagem 3"/>
          <p:cNvPicPr>
            <a:picLocks noChangeAspect="1"/>
          </p:cNvPicPr>
          <p:nvPr/>
        </p:nvPicPr>
        <p:blipFill rotWithShape="1">
          <a:blip r:embed="rId2"/>
          <a:srcRect l="12693" t="11427" r="10001" b="9281"/>
          <a:stretch/>
        </p:blipFill>
        <p:spPr>
          <a:xfrm>
            <a:off x="501082" y="1131094"/>
            <a:ext cx="3607649" cy="2080395"/>
          </a:xfrm>
          <a:prstGeom prst="rect">
            <a:avLst/>
          </a:prstGeom>
        </p:spPr>
      </p:pic>
      <p:pic>
        <p:nvPicPr>
          <p:cNvPr id="6" name="Imagem 5"/>
          <p:cNvPicPr>
            <a:picLocks noChangeAspect="1"/>
          </p:cNvPicPr>
          <p:nvPr/>
        </p:nvPicPr>
        <p:blipFill rotWithShape="1">
          <a:blip r:embed="rId3"/>
          <a:srcRect l="25070" t="14505" r="14197" b="17771"/>
          <a:stretch/>
        </p:blipFill>
        <p:spPr>
          <a:xfrm>
            <a:off x="805218" y="3410105"/>
            <a:ext cx="3787763" cy="2374711"/>
          </a:xfrm>
          <a:prstGeom prst="rect">
            <a:avLst/>
          </a:prstGeom>
        </p:spPr>
      </p:pic>
      <p:pic>
        <p:nvPicPr>
          <p:cNvPr id="7" name="Imagem 6"/>
          <p:cNvPicPr>
            <a:picLocks noChangeAspect="1"/>
          </p:cNvPicPr>
          <p:nvPr/>
        </p:nvPicPr>
        <p:blipFill rotWithShape="1">
          <a:blip r:embed="rId4"/>
          <a:srcRect l="28847" t="13980" r="24160" b="16977"/>
          <a:stretch/>
        </p:blipFill>
        <p:spPr>
          <a:xfrm>
            <a:off x="4746347" y="2547457"/>
            <a:ext cx="2832088" cy="2339445"/>
          </a:xfrm>
          <a:prstGeom prst="rect">
            <a:avLst/>
          </a:prstGeom>
        </p:spPr>
      </p:pic>
    </p:spTree>
    <p:extLst>
      <p:ext uri="{BB962C8B-B14F-4D97-AF65-F5344CB8AC3E}">
        <p14:creationId xmlns:p14="http://schemas.microsoft.com/office/powerpoint/2010/main" val="5933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rotWithShape="1">
          <a:blip r:embed="rId2"/>
          <a:srcRect l="12903" t="10635" r="11889" b="9887"/>
          <a:stretch/>
        </p:blipFill>
        <p:spPr>
          <a:xfrm>
            <a:off x="551817" y="1131094"/>
            <a:ext cx="7963534" cy="4731473"/>
          </a:xfrm>
          <a:prstGeom prst="rect">
            <a:avLst/>
          </a:prstGeom>
        </p:spPr>
      </p:pic>
      <p:sp>
        <p:nvSpPr>
          <p:cNvPr id="7" name="CaixaDeTexto 6"/>
          <p:cNvSpPr txBox="1"/>
          <p:nvPr/>
        </p:nvSpPr>
        <p:spPr>
          <a:xfrm>
            <a:off x="4360460" y="3496831"/>
            <a:ext cx="3920240" cy="646331"/>
          </a:xfrm>
          <a:prstGeom prst="rect">
            <a:avLst/>
          </a:prstGeom>
          <a:noFill/>
        </p:spPr>
        <p:txBody>
          <a:bodyPr wrap="none" rtlCol="0">
            <a:spAutoFit/>
          </a:bodyPr>
          <a:lstStyle/>
          <a:p>
            <a:r>
              <a:rPr lang="pt-BR" i="1" dirty="0"/>
              <a:t>LUCRO OPERACIONAL DA PROPRIEDADE</a:t>
            </a:r>
          </a:p>
          <a:p>
            <a:r>
              <a:rPr lang="pt-BR" i="1" dirty="0"/>
              <a:t>NÃO É O LUCRO ECONÔMICO</a:t>
            </a:r>
            <a:endParaRPr lang="pt-BR" i="1" dirty="0"/>
          </a:p>
        </p:txBody>
      </p:sp>
    </p:spTree>
    <p:extLst>
      <p:ext uri="{BB962C8B-B14F-4D97-AF65-F5344CB8AC3E}">
        <p14:creationId xmlns:p14="http://schemas.microsoft.com/office/powerpoint/2010/main" val="3324926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0" y="1279525"/>
          <a:ext cx="7010400" cy="5578475"/>
        </p:xfrm>
        <a:graphic>
          <a:graphicData uri="http://schemas.openxmlformats.org/presentationml/2006/ole">
            <mc:AlternateContent xmlns:mc="http://schemas.openxmlformats.org/markup-compatibility/2006">
              <mc:Choice xmlns:v="urn:schemas-microsoft-com:vml" Requires="v">
                <p:oleObj spid="_x0000_s112661" r:id="rId3" imgW="4850794" imgH="3860317" progId="Photoshop.Image.8">
                  <p:embed/>
                </p:oleObj>
              </mc:Choice>
              <mc:Fallback>
                <p:oleObj r:id="rId3" imgW="4850794" imgH="3860317"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9525"/>
                        <a:ext cx="70104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70" name="Rectangle 9"/>
          <p:cNvSpPr>
            <a:spLocks noChangeArrowheads="1"/>
          </p:cNvSpPr>
          <p:nvPr/>
        </p:nvSpPr>
        <p:spPr bwMode="auto">
          <a:xfrm>
            <a:off x="0" y="95420"/>
            <a:ext cx="9144000" cy="2667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15" name="Imagem 14"/>
          <p:cNvPicPr>
            <a:picLocks noChangeAspect="1"/>
          </p:cNvPicPr>
          <p:nvPr/>
        </p:nvPicPr>
        <p:blipFill>
          <a:blip r:embed="rId5" cstate="print"/>
          <a:stretch>
            <a:fillRect/>
          </a:stretch>
        </p:blipFill>
        <p:spPr>
          <a:xfrm>
            <a:off x="435261" y="778108"/>
            <a:ext cx="8670814" cy="724442"/>
          </a:xfrm>
          <a:prstGeom prst="rect">
            <a:avLst/>
          </a:prstGeom>
        </p:spPr>
      </p:pic>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3815" y="502622"/>
            <a:ext cx="1076130" cy="1275413"/>
          </a:xfrm>
          <a:prstGeom prst="rect">
            <a:avLst/>
          </a:prstGeom>
        </p:spPr>
      </p:pic>
      <p:pic>
        <p:nvPicPr>
          <p:cNvPr id="6" name="Imagem 5"/>
          <p:cNvPicPr>
            <a:picLocks noChangeAspect="1"/>
          </p:cNvPicPr>
          <p:nvPr/>
        </p:nvPicPr>
        <p:blipFill>
          <a:blip r:embed="rId7">
            <a:clrChange>
              <a:clrFrom>
                <a:srgbClr val="FFFFFF"/>
              </a:clrFrom>
              <a:clrTo>
                <a:srgbClr val="FFFFFF">
                  <a:alpha val="0"/>
                </a:srgbClr>
              </a:clrTo>
            </a:clrChange>
          </a:blip>
          <a:stretch>
            <a:fillRect/>
          </a:stretch>
        </p:blipFill>
        <p:spPr>
          <a:xfrm>
            <a:off x="0" y="746110"/>
            <a:ext cx="7177558" cy="6307240"/>
          </a:xfrm>
          <a:prstGeom prst="rect">
            <a:avLst/>
          </a:prstGeom>
        </p:spPr>
      </p:pic>
      <p:sp>
        <p:nvSpPr>
          <p:cNvPr id="8" name="CaixaDeTexto 7"/>
          <p:cNvSpPr txBox="1"/>
          <p:nvPr/>
        </p:nvSpPr>
        <p:spPr>
          <a:xfrm>
            <a:off x="6252250" y="1435800"/>
            <a:ext cx="2787335" cy="1569660"/>
          </a:xfrm>
          <a:prstGeom prst="rect">
            <a:avLst/>
          </a:prstGeom>
          <a:noFill/>
        </p:spPr>
        <p:txBody>
          <a:bodyPr wrap="square" rtlCol="0">
            <a:spAutoFit/>
          </a:bodyPr>
          <a:lstStyle/>
          <a:p>
            <a:pPr algn="ctr"/>
            <a:r>
              <a:rPr lang="en-US" sz="3200" i="1" dirty="0"/>
              <a:t>Boas </a:t>
            </a:r>
            <a:r>
              <a:rPr lang="en-US" sz="3200" i="1" dirty="0" err="1"/>
              <a:t>práticas</a:t>
            </a:r>
            <a:r>
              <a:rPr lang="en-US" sz="3200" i="1" dirty="0"/>
              <a:t> de </a:t>
            </a:r>
            <a:r>
              <a:rPr lang="en-US" sz="3200" i="1" dirty="0" err="1" smtClean="0"/>
              <a:t>gestão</a:t>
            </a:r>
            <a:r>
              <a:rPr lang="en-US" sz="3200" i="1" dirty="0" smtClean="0"/>
              <a:t> </a:t>
            </a:r>
            <a:r>
              <a:rPr lang="en-US" sz="3200" i="1" dirty="0" err="1" smtClean="0"/>
              <a:t>na</a:t>
            </a:r>
            <a:r>
              <a:rPr lang="en-US" sz="3200" i="1" dirty="0" smtClean="0"/>
              <a:t> </a:t>
            </a:r>
            <a:r>
              <a:rPr lang="en-US" sz="3200" i="1" dirty="0" err="1"/>
              <a:t>horticultura</a:t>
            </a:r>
            <a:endParaRPr lang="pt-BR" sz="3200" dirty="0"/>
          </a:p>
        </p:txBody>
      </p:sp>
      <p:sp>
        <p:nvSpPr>
          <p:cNvPr id="9" name="CaixaDeTexto 8"/>
          <p:cNvSpPr txBox="1"/>
          <p:nvPr/>
        </p:nvSpPr>
        <p:spPr>
          <a:xfrm>
            <a:off x="6151850" y="2954632"/>
            <a:ext cx="2731301" cy="3139321"/>
          </a:xfrm>
          <a:prstGeom prst="rect">
            <a:avLst/>
          </a:prstGeom>
          <a:noFill/>
        </p:spPr>
        <p:txBody>
          <a:bodyPr wrap="square" rtlCol="0">
            <a:spAutoFit/>
          </a:bodyPr>
          <a:lstStyle/>
          <a:p>
            <a:pPr algn="r"/>
            <a:r>
              <a:rPr lang="pt-BR" dirty="0"/>
              <a:t>As boas práticas de gestão são ferramentas que agregam a outras particularidades importantes do negócio agrícola, como experiência/persistência do empreendedor, investimento em tecnologia, entre outros.</a:t>
            </a:r>
          </a:p>
          <a:p>
            <a:endParaRPr lang="pt-BR" dirty="0"/>
          </a:p>
        </p:txBody>
      </p:sp>
      <p:sp>
        <p:nvSpPr>
          <p:cNvPr id="11" name="CaixaDeTexto 10"/>
          <p:cNvSpPr txBox="1"/>
          <p:nvPr/>
        </p:nvSpPr>
        <p:spPr>
          <a:xfrm>
            <a:off x="5095712" y="6277921"/>
            <a:ext cx="2767361" cy="276999"/>
          </a:xfrm>
          <a:prstGeom prst="rect">
            <a:avLst/>
          </a:prstGeom>
          <a:noFill/>
        </p:spPr>
        <p:txBody>
          <a:bodyPr wrap="none" rtlCol="0">
            <a:spAutoFit/>
          </a:bodyPr>
          <a:lstStyle/>
          <a:p>
            <a:r>
              <a:rPr lang="pt-BR" sz="1200" b="1" dirty="0"/>
              <a:t>HORTIFRUTI BRASIL - </a:t>
            </a:r>
            <a:r>
              <a:rPr lang="pt-BR" sz="1200" dirty="0"/>
              <a:t>Novembro de 2016</a:t>
            </a:r>
          </a:p>
        </p:txBody>
      </p:sp>
    </p:spTree>
    <p:extLst>
      <p:ext uri="{BB962C8B-B14F-4D97-AF65-F5344CB8AC3E}">
        <p14:creationId xmlns:p14="http://schemas.microsoft.com/office/powerpoint/2010/main" val="12901443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2693" t="13946" r="11155" b="9935"/>
          <a:stretch/>
        </p:blipFill>
        <p:spPr>
          <a:xfrm>
            <a:off x="628650" y="1131094"/>
            <a:ext cx="8109604" cy="4557464"/>
          </a:xfrm>
          <a:prstGeom prst="rect">
            <a:avLst/>
          </a:prstGeom>
        </p:spPr>
      </p:pic>
    </p:spTree>
    <p:extLst>
      <p:ext uri="{BB962C8B-B14F-4D97-AF65-F5344CB8AC3E}">
        <p14:creationId xmlns:p14="http://schemas.microsoft.com/office/powerpoint/2010/main" val="2500728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047" y="1024018"/>
            <a:ext cx="7886700" cy="994172"/>
          </a:xfrm>
        </p:spPr>
        <p:txBody>
          <a:bodyPr/>
          <a:lstStyle/>
          <a:p>
            <a:r>
              <a:rPr lang="pt-BR" b="1" u="sng" dirty="0" smtClean="0"/>
              <a:t>CUSTO DE PRODUÇÃO</a:t>
            </a:r>
            <a:endParaRPr lang="pt-BR" b="1" u="sng" dirty="0"/>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2"/>
          <a:srcRect l="9332" t="10782" r="2338" b="17007"/>
          <a:stretch/>
        </p:blipFill>
        <p:spPr>
          <a:xfrm>
            <a:off x="0" y="1809912"/>
            <a:ext cx="9118053" cy="4190839"/>
          </a:xfrm>
          <a:prstGeom prst="rect">
            <a:avLst/>
          </a:prstGeom>
        </p:spPr>
      </p:pic>
      <p:sp>
        <p:nvSpPr>
          <p:cNvPr id="6" name="Retângulo 5"/>
          <p:cNvSpPr/>
          <p:nvPr/>
        </p:nvSpPr>
        <p:spPr>
          <a:xfrm>
            <a:off x="504966" y="2586314"/>
            <a:ext cx="3855493" cy="1754326"/>
          </a:xfrm>
          <a:prstGeom prst="rect">
            <a:avLst/>
          </a:prstGeom>
          <a:solidFill>
            <a:schemeClr val="bg1"/>
          </a:solidFill>
        </p:spPr>
        <p:txBody>
          <a:bodyPr wrap="square">
            <a:spAutoFit/>
          </a:bodyPr>
          <a:lstStyle/>
          <a:p>
            <a:pPr algn="ctr"/>
            <a:r>
              <a:rPr lang="pt-BR" b="1" dirty="0">
                <a:solidFill>
                  <a:srgbClr val="212529"/>
                </a:solidFill>
                <a:latin typeface="lato"/>
              </a:rPr>
              <a:t>Todo valor gasto com itens, sejam com materiais ou com mão de obra, envolvidos na produção e/ou nas vendas geradas pela propriedade rural são custos.</a:t>
            </a:r>
          </a:p>
          <a:p>
            <a:pPr algn="ctr"/>
            <a:endParaRPr lang="pt-BR" b="1" dirty="0"/>
          </a:p>
        </p:txBody>
      </p:sp>
    </p:spTree>
    <p:extLst>
      <p:ext uri="{BB962C8B-B14F-4D97-AF65-F5344CB8AC3E}">
        <p14:creationId xmlns:p14="http://schemas.microsoft.com/office/powerpoint/2010/main" val="3808552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9336" t="10401" r="17868" b="21129"/>
          <a:stretch/>
        </p:blipFill>
        <p:spPr>
          <a:xfrm>
            <a:off x="409433" y="1131094"/>
            <a:ext cx="8528244" cy="4509893"/>
          </a:xfrm>
          <a:prstGeom prst="rect">
            <a:avLst/>
          </a:prstGeom>
        </p:spPr>
      </p:pic>
    </p:spTree>
    <p:extLst>
      <p:ext uri="{BB962C8B-B14F-4D97-AF65-F5344CB8AC3E}">
        <p14:creationId xmlns:p14="http://schemas.microsoft.com/office/powerpoint/2010/main" val="2692272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8918" t="10775" r="5175" b="13479"/>
          <a:stretch/>
        </p:blipFill>
        <p:spPr>
          <a:xfrm>
            <a:off x="247366" y="1131094"/>
            <a:ext cx="8792910" cy="4358879"/>
          </a:xfrm>
          <a:prstGeom prst="rect">
            <a:avLst/>
          </a:prstGeom>
        </p:spPr>
      </p:pic>
    </p:spTree>
    <p:extLst>
      <p:ext uri="{BB962C8B-B14F-4D97-AF65-F5344CB8AC3E}">
        <p14:creationId xmlns:p14="http://schemas.microsoft.com/office/powerpoint/2010/main" val="2885632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8286" t="13387" r="19021" b="24673"/>
          <a:stretch/>
        </p:blipFill>
        <p:spPr>
          <a:xfrm>
            <a:off x="194374" y="1131093"/>
            <a:ext cx="8936277" cy="4281097"/>
          </a:xfrm>
          <a:prstGeom prst="rect">
            <a:avLst/>
          </a:prstGeom>
        </p:spPr>
      </p:pic>
      <p:sp>
        <p:nvSpPr>
          <p:cNvPr id="5" name="CaixaDeTexto 4"/>
          <p:cNvSpPr txBox="1"/>
          <p:nvPr/>
        </p:nvSpPr>
        <p:spPr>
          <a:xfrm>
            <a:off x="921223" y="2213851"/>
            <a:ext cx="1719830" cy="369332"/>
          </a:xfrm>
          <a:prstGeom prst="rect">
            <a:avLst/>
          </a:prstGeom>
          <a:solidFill>
            <a:schemeClr val="bg1"/>
          </a:solidFill>
        </p:spPr>
        <p:txBody>
          <a:bodyPr wrap="none" rtlCol="0">
            <a:spAutoFit/>
          </a:bodyPr>
          <a:lstStyle/>
          <a:p>
            <a:r>
              <a:rPr lang="pt-BR" b="1" dirty="0">
                <a:solidFill>
                  <a:schemeClr val="accent6">
                    <a:lumMod val="50000"/>
                  </a:schemeClr>
                </a:solidFill>
              </a:rPr>
              <a:t>Custos Variáveis</a:t>
            </a:r>
            <a:endParaRPr lang="pt-BR" b="1" dirty="0">
              <a:solidFill>
                <a:schemeClr val="accent6">
                  <a:lumMod val="50000"/>
                </a:schemeClr>
              </a:solidFill>
            </a:endParaRPr>
          </a:p>
        </p:txBody>
      </p:sp>
    </p:spTree>
    <p:extLst>
      <p:ext uri="{BB962C8B-B14F-4D97-AF65-F5344CB8AC3E}">
        <p14:creationId xmlns:p14="http://schemas.microsoft.com/office/powerpoint/2010/main" val="1587428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7553" t="10122" r="9267" b="12454"/>
          <a:stretch/>
        </p:blipFill>
        <p:spPr>
          <a:xfrm>
            <a:off x="266599" y="1212981"/>
            <a:ext cx="8610803" cy="4506284"/>
          </a:xfrm>
          <a:prstGeom prst="rect">
            <a:avLst/>
          </a:prstGeom>
        </p:spPr>
      </p:pic>
    </p:spTree>
    <p:extLst>
      <p:ext uri="{BB962C8B-B14F-4D97-AF65-F5344CB8AC3E}">
        <p14:creationId xmlns:p14="http://schemas.microsoft.com/office/powerpoint/2010/main" val="3269960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3113" t="16744" r="14092" b="8769"/>
          <a:stretch/>
        </p:blipFill>
        <p:spPr>
          <a:xfrm>
            <a:off x="440141" y="1031259"/>
            <a:ext cx="8326968" cy="4790364"/>
          </a:xfrm>
          <a:prstGeom prst="rect">
            <a:avLst/>
          </a:prstGeom>
        </p:spPr>
      </p:pic>
    </p:spTree>
    <p:extLst>
      <p:ext uri="{BB962C8B-B14F-4D97-AF65-F5344CB8AC3E}">
        <p14:creationId xmlns:p14="http://schemas.microsoft.com/office/powerpoint/2010/main" val="4036868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51503" t="23659" r="5706" b="9601"/>
          <a:stretch/>
        </p:blipFill>
        <p:spPr>
          <a:xfrm>
            <a:off x="1177016" y="857250"/>
            <a:ext cx="5865702" cy="5143500"/>
          </a:xfrm>
          <a:prstGeom prst="rect">
            <a:avLst/>
          </a:prstGeom>
        </p:spPr>
      </p:pic>
    </p:spTree>
    <p:extLst>
      <p:ext uri="{BB962C8B-B14F-4D97-AF65-F5344CB8AC3E}">
        <p14:creationId xmlns:p14="http://schemas.microsoft.com/office/powerpoint/2010/main" val="794508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7887" t="10060" r="5239" b="12570"/>
          <a:stretch/>
        </p:blipFill>
        <p:spPr>
          <a:xfrm>
            <a:off x="123937" y="1131094"/>
            <a:ext cx="9020063" cy="4516520"/>
          </a:xfrm>
          <a:prstGeom prst="rect">
            <a:avLst/>
          </a:prstGeom>
        </p:spPr>
      </p:pic>
    </p:spTree>
    <p:extLst>
      <p:ext uri="{BB962C8B-B14F-4D97-AF65-F5344CB8AC3E}">
        <p14:creationId xmlns:p14="http://schemas.microsoft.com/office/powerpoint/2010/main" val="2415554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7868" t="15066" r="3603" b="13619"/>
          <a:stretch/>
        </p:blipFill>
        <p:spPr>
          <a:xfrm>
            <a:off x="63121" y="1405841"/>
            <a:ext cx="9017759" cy="4084131"/>
          </a:xfrm>
          <a:prstGeom prst="rect">
            <a:avLst/>
          </a:prstGeom>
        </p:spPr>
      </p:pic>
    </p:spTree>
    <p:extLst>
      <p:ext uri="{BB962C8B-B14F-4D97-AF65-F5344CB8AC3E}">
        <p14:creationId xmlns:p14="http://schemas.microsoft.com/office/powerpoint/2010/main" val="2421856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085184"/>
            <a:ext cx="8820472" cy="1143000"/>
          </a:xfrm>
        </p:spPr>
        <p:txBody>
          <a:bodyPr>
            <a:noAutofit/>
          </a:bodyPr>
          <a:lstStyle/>
          <a:p>
            <a:r>
              <a:rPr lang="pt-BR" sz="2800" dirty="0" smtClean="0">
                <a:solidFill>
                  <a:srgbClr val="FFC000"/>
                </a:solidFill>
                <a:effectLst>
                  <a:outerShdw blurRad="38100" dist="38100" dir="2700000" algn="tl">
                    <a:srgbClr val="000000">
                      <a:alpha val="43137"/>
                    </a:srgbClr>
                  </a:outerShdw>
                </a:effectLst>
              </a:rPr>
              <a:t>ATIVIDADE DESSA SEMANA</a:t>
            </a:r>
            <a:endParaRPr lang="pt-BR" sz="2800" dirty="0"/>
          </a:p>
        </p:txBody>
      </p:sp>
      <p:pic>
        <p:nvPicPr>
          <p:cNvPr id="8" name="Imagem 7"/>
          <p:cNvPicPr>
            <a:picLocks noChangeAspect="1"/>
          </p:cNvPicPr>
          <p:nvPr/>
        </p:nvPicPr>
        <p:blipFill rotWithShape="1">
          <a:blip r:embed="rId2"/>
          <a:srcRect l="26672" t="27037" r="51003" b="17629"/>
          <a:stretch/>
        </p:blipFill>
        <p:spPr>
          <a:xfrm>
            <a:off x="2843807" y="692696"/>
            <a:ext cx="3307177" cy="46085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487581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6610" t="10215" r="4128" b="12733"/>
          <a:stretch/>
        </p:blipFill>
        <p:spPr>
          <a:xfrm>
            <a:off x="163773" y="1325692"/>
            <a:ext cx="8905461" cy="4321922"/>
          </a:xfrm>
          <a:prstGeom prst="rect">
            <a:avLst/>
          </a:prstGeom>
        </p:spPr>
      </p:pic>
    </p:spTree>
    <p:extLst>
      <p:ext uri="{BB962C8B-B14F-4D97-AF65-F5344CB8AC3E}">
        <p14:creationId xmlns:p14="http://schemas.microsoft.com/office/powerpoint/2010/main" val="1158629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srcRect l="5770" t="9935" r="17622" b="13014"/>
          <a:stretch/>
        </p:blipFill>
        <p:spPr>
          <a:xfrm>
            <a:off x="4299046" y="3107808"/>
            <a:ext cx="4708568" cy="2662636"/>
          </a:xfrm>
          <a:prstGeom prst="rect">
            <a:avLst/>
          </a:prstGeom>
        </p:spPr>
      </p:pic>
      <p:sp>
        <p:nvSpPr>
          <p:cNvPr id="2" name="Título 1"/>
          <p:cNvSpPr>
            <a:spLocks noGrp="1"/>
          </p:cNvSpPr>
          <p:nvPr>
            <p:ph type="title"/>
          </p:nvPr>
        </p:nvSpPr>
        <p:spPr>
          <a:xfrm>
            <a:off x="106623" y="998029"/>
            <a:ext cx="7886700" cy="994172"/>
          </a:xfrm>
        </p:spPr>
        <p:txBody>
          <a:bodyPr/>
          <a:lstStyle/>
          <a:p>
            <a:r>
              <a:rPr lang="pt-BR" dirty="0" smtClean="0"/>
              <a:t>CICLO PRODUTIVO</a:t>
            </a:r>
            <a:endParaRPr lang="pt-BR" dirty="0"/>
          </a:p>
        </p:txBody>
      </p:sp>
      <p:pic>
        <p:nvPicPr>
          <p:cNvPr id="4" name="Imagem 3"/>
          <p:cNvPicPr>
            <a:picLocks noChangeAspect="1"/>
          </p:cNvPicPr>
          <p:nvPr/>
        </p:nvPicPr>
        <p:blipFill rotWithShape="1">
          <a:blip r:embed="rId3"/>
          <a:srcRect l="13113" t="14225" r="10525" b="10588"/>
          <a:stretch/>
        </p:blipFill>
        <p:spPr>
          <a:xfrm>
            <a:off x="199687" y="3107808"/>
            <a:ext cx="4809923" cy="2662636"/>
          </a:xfrm>
          <a:prstGeom prst="rect">
            <a:avLst/>
          </a:prstGeom>
        </p:spPr>
      </p:pic>
      <p:sp>
        <p:nvSpPr>
          <p:cNvPr id="7" name="CaixaDeTexto 6"/>
          <p:cNvSpPr txBox="1"/>
          <p:nvPr/>
        </p:nvSpPr>
        <p:spPr>
          <a:xfrm>
            <a:off x="3562065" y="998028"/>
            <a:ext cx="5271449" cy="1477328"/>
          </a:xfrm>
          <a:prstGeom prst="rect">
            <a:avLst/>
          </a:prstGeom>
          <a:noFill/>
        </p:spPr>
        <p:txBody>
          <a:bodyPr wrap="square" rtlCol="0">
            <a:spAutoFit/>
          </a:bodyPr>
          <a:lstStyle/>
          <a:p>
            <a:pPr marL="257175" indent="-257175">
              <a:buFont typeface="Arial" panose="020B0604020202020204" pitchFamily="34" charset="0"/>
              <a:buChar char="•"/>
            </a:pPr>
            <a:r>
              <a:rPr lang="pt-BR" dirty="0"/>
              <a:t>Antes de calcular, É PRECISO DETERMINAR O PERÍODO DE ANÁLISE DO CÁLCULO PRODUTIVO?</a:t>
            </a:r>
          </a:p>
          <a:p>
            <a:pPr marL="257175" indent="-257175">
              <a:buFont typeface="Arial" panose="020B0604020202020204" pitchFamily="34" charset="0"/>
              <a:buChar char="•"/>
            </a:pPr>
            <a:r>
              <a:rPr lang="pt-BR" dirty="0"/>
              <a:t>É IMPORTANTE DETERMINAR QUAL É A CULTURA OU ATIVIDADES PARA DETERMINAR O RATEIO?</a:t>
            </a:r>
          </a:p>
          <a:p>
            <a:pPr marL="257175" indent="-257175">
              <a:buFont typeface="Arial" panose="020B0604020202020204" pitchFamily="34" charset="0"/>
              <a:buChar char="•"/>
            </a:pPr>
            <a:endParaRPr lang="pt-BR" dirty="0"/>
          </a:p>
        </p:txBody>
      </p:sp>
    </p:spTree>
    <p:extLst>
      <p:ext uri="{BB962C8B-B14F-4D97-AF65-F5344CB8AC3E}">
        <p14:creationId xmlns:p14="http://schemas.microsoft.com/office/powerpoint/2010/main" val="2174578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Quais são as atividades que envolvem essa cultura?</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3846" t="18984" r="11156" b="18703"/>
          <a:stretch/>
        </p:blipFill>
        <p:spPr>
          <a:xfrm>
            <a:off x="532263" y="2226469"/>
            <a:ext cx="7318612" cy="3418765"/>
          </a:xfrm>
          <a:prstGeom prst="rect">
            <a:avLst/>
          </a:prstGeom>
        </p:spPr>
      </p:pic>
      <p:sp>
        <p:nvSpPr>
          <p:cNvPr id="5" name="CaixaDeTexto 4"/>
          <p:cNvSpPr txBox="1"/>
          <p:nvPr/>
        </p:nvSpPr>
        <p:spPr>
          <a:xfrm>
            <a:off x="2456597" y="3191017"/>
            <a:ext cx="1126912" cy="300082"/>
          </a:xfrm>
          <a:prstGeom prst="rect">
            <a:avLst/>
          </a:prstGeom>
          <a:noFill/>
        </p:spPr>
        <p:txBody>
          <a:bodyPr wrap="none" rtlCol="0">
            <a:spAutoFit/>
          </a:bodyPr>
          <a:lstStyle/>
          <a:p>
            <a:r>
              <a:rPr lang="pt-BR" sz="1350" dirty="0"/>
              <a:t>Cultura anual</a:t>
            </a:r>
            <a:endParaRPr lang="pt-BR" sz="1350" dirty="0"/>
          </a:p>
        </p:txBody>
      </p:sp>
      <p:sp>
        <p:nvSpPr>
          <p:cNvPr id="6" name="CaixaDeTexto 5"/>
          <p:cNvSpPr txBox="1"/>
          <p:nvPr/>
        </p:nvSpPr>
        <p:spPr>
          <a:xfrm>
            <a:off x="5948717" y="3237395"/>
            <a:ext cx="1126912" cy="300082"/>
          </a:xfrm>
          <a:prstGeom prst="rect">
            <a:avLst/>
          </a:prstGeom>
          <a:noFill/>
        </p:spPr>
        <p:txBody>
          <a:bodyPr wrap="none" rtlCol="0">
            <a:spAutoFit/>
          </a:bodyPr>
          <a:lstStyle/>
          <a:p>
            <a:r>
              <a:rPr lang="pt-BR" sz="1350" dirty="0"/>
              <a:t>Cultura anual</a:t>
            </a:r>
            <a:endParaRPr lang="pt-BR" sz="1350" dirty="0"/>
          </a:p>
        </p:txBody>
      </p:sp>
    </p:spTree>
    <p:extLst>
      <p:ext uri="{BB962C8B-B14F-4D97-AF65-F5344CB8AC3E}">
        <p14:creationId xmlns:p14="http://schemas.microsoft.com/office/powerpoint/2010/main" val="337704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CICLO PRODUTIVO: pecuária de leite</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4161" t="16557" r="11889" b="18704"/>
          <a:stretch/>
        </p:blipFill>
        <p:spPr>
          <a:xfrm>
            <a:off x="963873" y="2082305"/>
            <a:ext cx="7216254" cy="3551831"/>
          </a:xfrm>
          <a:prstGeom prst="rect">
            <a:avLst/>
          </a:prstGeom>
        </p:spPr>
      </p:pic>
    </p:spTree>
    <p:extLst>
      <p:ext uri="{BB962C8B-B14F-4D97-AF65-F5344CB8AC3E}">
        <p14:creationId xmlns:p14="http://schemas.microsoft.com/office/powerpoint/2010/main" val="2336289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3532" t="8210" r="12728" b="19402"/>
          <a:stretch/>
        </p:blipFill>
        <p:spPr>
          <a:xfrm>
            <a:off x="378356" y="1284632"/>
            <a:ext cx="8387288" cy="4629115"/>
          </a:xfrm>
          <a:prstGeom prst="rect">
            <a:avLst/>
          </a:prstGeom>
        </p:spPr>
      </p:pic>
    </p:spTree>
    <p:extLst>
      <p:ext uri="{BB962C8B-B14F-4D97-AF65-F5344CB8AC3E}">
        <p14:creationId xmlns:p14="http://schemas.microsoft.com/office/powerpoint/2010/main" val="613497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2169" t="10961" r="3812" b="23741"/>
          <a:stretch/>
        </p:blipFill>
        <p:spPr>
          <a:xfrm>
            <a:off x="472554" y="1628180"/>
            <a:ext cx="8198893" cy="3582537"/>
          </a:xfrm>
          <a:prstGeom prst="rect">
            <a:avLst/>
          </a:prstGeom>
        </p:spPr>
      </p:pic>
    </p:spTree>
    <p:extLst>
      <p:ext uri="{BB962C8B-B14F-4D97-AF65-F5344CB8AC3E}">
        <p14:creationId xmlns:p14="http://schemas.microsoft.com/office/powerpoint/2010/main" val="41245941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358361" y="962168"/>
            <a:ext cx="9758363" cy="5486400"/>
          </a:xfrm>
          <a:prstGeom prst="rect">
            <a:avLst/>
          </a:prstGeom>
        </p:spPr>
      </p:pic>
    </p:spTree>
    <p:extLst>
      <p:ext uri="{BB962C8B-B14F-4D97-AF65-F5344CB8AC3E}">
        <p14:creationId xmlns:p14="http://schemas.microsoft.com/office/powerpoint/2010/main" val="3773965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214845" y="1131094"/>
            <a:ext cx="8174450" cy="4595884"/>
          </a:xfrm>
          <a:prstGeom prst="rect">
            <a:avLst/>
          </a:prstGeom>
        </p:spPr>
      </p:pic>
    </p:spTree>
    <p:extLst>
      <p:ext uri="{BB962C8B-B14F-4D97-AF65-F5344CB8AC3E}">
        <p14:creationId xmlns:p14="http://schemas.microsoft.com/office/powerpoint/2010/main" val="3205234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2"/>
          <a:srcRect l="8602" t="9701" r="4233" b="16044"/>
          <a:stretch/>
        </p:blipFill>
        <p:spPr>
          <a:xfrm>
            <a:off x="1" y="1305103"/>
            <a:ext cx="9101075" cy="4358879"/>
          </a:xfrm>
          <a:prstGeom prst="rect">
            <a:avLst/>
          </a:prstGeom>
        </p:spPr>
      </p:pic>
    </p:spTree>
    <p:extLst>
      <p:ext uri="{BB962C8B-B14F-4D97-AF65-F5344CB8AC3E}">
        <p14:creationId xmlns:p14="http://schemas.microsoft.com/office/powerpoint/2010/main" val="3838706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TERCEIRO PASSO:</a:t>
            </a:r>
            <a:endParaRPr lang="pt-BR" dirty="0"/>
          </a:p>
        </p:txBody>
      </p:sp>
      <p:sp>
        <p:nvSpPr>
          <p:cNvPr id="3" name="Espaço Reservado para Conteúdo 2"/>
          <p:cNvSpPr>
            <a:spLocks noGrp="1"/>
          </p:cNvSpPr>
          <p:nvPr>
            <p:ph idx="1"/>
          </p:nvPr>
        </p:nvSpPr>
        <p:spPr/>
        <p:txBody>
          <a:bodyPr/>
          <a:lstStyle/>
          <a:p>
            <a:r>
              <a:rPr lang="pt-BR" dirty="0"/>
              <a:t>O terceiro passo para levantar os custos de produção das atividades na propriedade rural é lançar os dados identificados no primeiro e segundo passo em uma planilha. Assim serão estruturados os custos e identificado o custo total de uma atividade. Veja abaixo um exemplo de planilha de custos de produção.</a:t>
            </a:r>
          </a:p>
        </p:txBody>
      </p:sp>
    </p:spTree>
    <p:extLst>
      <p:ext uri="{BB962C8B-B14F-4D97-AF65-F5344CB8AC3E}">
        <p14:creationId xmlns:p14="http://schemas.microsoft.com/office/powerpoint/2010/main" val="216788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FERRAMENTAS DE BPA</a:t>
            </a:r>
            <a:endParaRPr lang="pt-BR" dirty="0"/>
          </a:p>
        </p:txBody>
      </p:sp>
      <p:pic>
        <p:nvPicPr>
          <p:cNvPr id="6" name="Imagem 5"/>
          <p:cNvPicPr>
            <a:picLocks noChangeAspect="1"/>
          </p:cNvPicPr>
          <p:nvPr/>
        </p:nvPicPr>
        <p:blipFill rotWithShape="1">
          <a:blip r:embed="rId2"/>
          <a:srcRect l="7939" t="19687" r="9046" b="7470"/>
          <a:stretch/>
        </p:blipFill>
        <p:spPr>
          <a:xfrm>
            <a:off x="186875" y="1417638"/>
            <a:ext cx="8770249" cy="4326656"/>
          </a:xfrm>
          <a:prstGeom prst="rect">
            <a:avLst/>
          </a:prstGeom>
        </p:spPr>
      </p:pic>
      <p:sp>
        <p:nvSpPr>
          <p:cNvPr id="7" name="Retângulo 6"/>
          <p:cNvSpPr/>
          <p:nvPr/>
        </p:nvSpPr>
        <p:spPr>
          <a:xfrm>
            <a:off x="323528" y="5963964"/>
            <a:ext cx="8208912" cy="646331"/>
          </a:xfrm>
          <a:prstGeom prst="rect">
            <a:avLst/>
          </a:prstGeom>
        </p:spPr>
        <p:txBody>
          <a:bodyPr wrap="square">
            <a:spAutoFit/>
          </a:bodyPr>
          <a:lstStyle/>
          <a:p>
            <a:r>
              <a:rPr lang="pt-BR" dirty="0">
                <a:hlinkClick r:id="rId3"/>
              </a:rPr>
              <a:t>https://www.hfbrasil.org.br/br/revista/acessar/completo/boas-praticas-de-gestao-na-fruticultura.aspx</a:t>
            </a:r>
            <a:endParaRPr lang="pt-BR" dirty="0"/>
          </a:p>
        </p:txBody>
      </p:sp>
    </p:spTree>
    <p:extLst>
      <p:ext uri="{BB962C8B-B14F-4D97-AF65-F5344CB8AC3E}">
        <p14:creationId xmlns:p14="http://schemas.microsoft.com/office/powerpoint/2010/main" val="133561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5735" t="10029" r="9476" b="13292"/>
          <a:stretch/>
        </p:blipFill>
        <p:spPr>
          <a:xfrm>
            <a:off x="628650" y="1131094"/>
            <a:ext cx="7962272" cy="4589753"/>
          </a:xfrm>
          <a:prstGeom prst="rect">
            <a:avLst/>
          </a:prstGeom>
        </p:spPr>
      </p:pic>
    </p:spTree>
    <p:extLst>
      <p:ext uri="{BB962C8B-B14F-4D97-AF65-F5344CB8AC3E}">
        <p14:creationId xmlns:p14="http://schemas.microsoft.com/office/powerpoint/2010/main" val="3308291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307182" y="685800"/>
            <a:ext cx="9758363" cy="5486400"/>
          </a:xfrm>
          <a:prstGeom prst="rect">
            <a:avLst/>
          </a:prstGeom>
        </p:spPr>
      </p:pic>
    </p:spTree>
    <p:extLst>
      <p:ext uri="{BB962C8B-B14F-4D97-AF65-F5344CB8AC3E}">
        <p14:creationId xmlns:p14="http://schemas.microsoft.com/office/powerpoint/2010/main" val="3908675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14686" t="9142" r="11365" b="25000"/>
          <a:stretch/>
        </p:blipFill>
        <p:spPr>
          <a:xfrm>
            <a:off x="219296" y="1243688"/>
            <a:ext cx="8705408" cy="4358879"/>
          </a:xfrm>
          <a:prstGeom prst="rect">
            <a:avLst/>
          </a:prstGeom>
        </p:spPr>
      </p:pic>
    </p:spTree>
    <p:extLst>
      <p:ext uri="{BB962C8B-B14F-4D97-AF65-F5344CB8AC3E}">
        <p14:creationId xmlns:p14="http://schemas.microsoft.com/office/powerpoint/2010/main" val="589466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r="10106"/>
          <a:stretch/>
        </p:blipFill>
        <p:spPr>
          <a:xfrm>
            <a:off x="-307182" y="685800"/>
            <a:ext cx="8772206" cy="5486400"/>
          </a:xfrm>
          <a:prstGeom prst="rect">
            <a:avLst/>
          </a:prstGeom>
        </p:spPr>
      </p:pic>
    </p:spTree>
    <p:extLst>
      <p:ext uri="{BB962C8B-B14F-4D97-AF65-F5344CB8AC3E}">
        <p14:creationId xmlns:p14="http://schemas.microsoft.com/office/powerpoint/2010/main" val="2272810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t>Como estruturar custos de produção na propriedade rural?</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fontScale="92500" lnSpcReduction="20000"/>
          </a:bodyPr>
          <a:lstStyle/>
          <a:p>
            <a:r>
              <a:rPr lang="pt-BR" dirty="0" smtClean="0"/>
              <a:t>A </a:t>
            </a:r>
            <a:r>
              <a:rPr lang="pt-BR" dirty="0"/>
              <a:t>estrutura dos custos de produção tem 3 passos: identificação do ciclo produtivo, identificação dos insumos e/ou serviços e elaboração da planilha dos custos de produção.</a:t>
            </a:r>
          </a:p>
          <a:p>
            <a:r>
              <a:rPr lang="pt-BR" dirty="0"/>
              <a:t>O primeiro e o segundo passo são etapas complementares, já que o primeiro identifica as etapas do ciclo produtivo e o segundo relaciona os insumos a estas respectivas etapas.</a:t>
            </a:r>
          </a:p>
          <a:p>
            <a:r>
              <a:rPr lang="pt-BR" dirty="0"/>
              <a:t>O terceiro passo é a quantificação dos dois primeiros, por meio de uma planilha. Nela você encontrará o valor do custo unitário de produção.</a:t>
            </a:r>
          </a:p>
          <a:p>
            <a:endParaRPr lang="pt-BR" dirty="0"/>
          </a:p>
        </p:txBody>
      </p:sp>
    </p:spTree>
    <p:extLst>
      <p:ext uri="{BB962C8B-B14F-4D97-AF65-F5344CB8AC3E}">
        <p14:creationId xmlns:p14="http://schemas.microsoft.com/office/powerpoint/2010/main" val="1752965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2"/>
          <a:srcRect l="25280" t="10961" r="3393" b="14039"/>
          <a:stretch/>
        </p:blipFill>
        <p:spPr>
          <a:xfrm>
            <a:off x="429905" y="969844"/>
            <a:ext cx="8137731" cy="4810835"/>
          </a:xfrm>
          <a:prstGeom prst="rect">
            <a:avLst/>
          </a:prstGeom>
        </p:spPr>
      </p:pic>
    </p:spTree>
    <p:extLst>
      <p:ext uri="{BB962C8B-B14F-4D97-AF65-F5344CB8AC3E}">
        <p14:creationId xmlns:p14="http://schemas.microsoft.com/office/powerpoint/2010/main" val="168599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srcRect l="12581" t="38213"/>
          <a:stretch/>
        </p:blipFill>
        <p:spPr>
          <a:xfrm>
            <a:off x="2555776" y="3528768"/>
            <a:ext cx="6264696" cy="3329232"/>
          </a:xfrm>
          <a:prstGeom prst="rect">
            <a:avLst/>
          </a:prstGeom>
        </p:spPr>
      </p:pic>
      <p:pic>
        <p:nvPicPr>
          <p:cNvPr id="4" name="Imagem 3"/>
          <p:cNvPicPr>
            <a:picLocks noChangeAspect="1"/>
          </p:cNvPicPr>
          <p:nvPr/>
        </p:nvPicPr>
        <p:blipFill rotWithShape="1">
          <a:blip r:embed="rId3"/>
          <a:srcRect l="32160" t="26767"/>
          <a:stretch/>
        </p:blipFill>
        <p:spPr>
          <a:xfrm>
            <a:off x="16569" y="23440"/>
            <a:ext cx="5355135" cy="3693592"/>
          </a:xfrm>
          <a:prstGeom prst="rect">
            <a:avLst/>
          </a:prstGeom>
        </p:spPr>
      </p:pic>
      <p:sp>
        <p:nvSpPr>
          <p:cNvPr id="2" name="Título 1"/>
          <p:cNvSpPr>
            <a:spLocks noGrp="1"/>
          </p:cNvSpPr>
          <p:nvPr>
            <p:ph type="title"/>
          </p:nvPr>
        </p:nvSpPr>
        <p:spPr>
          <a:xfrm>
            <a:off x="5622258" y="1201741"/>
            <a:ext cx="3168352" cy="1143000"/>
          </a:xfrm>
        </p:spPr>
        <p:txBody>
          <a:bodyPr>
            <a:normAutofit fontScale="90000"/>
          </a:bodyPr>
          <a:lstStyle/>
          <a:p>
            <a:r>
              <a:rPr lang="pt-BR" sz="3600" dirty="0" smtClean="0"/>
              <a:t>BOAS PRÁTICAS DE GESTÃO</a:t>
            </a:r>
            <a:endParaRPr lang="pt-BR" sz="3600" dirty="0"/>
          </a:p>
        </p:txBody>
      </p:sp>
    </p:spTree>
    <p:extLst>
      <p:ext uri="{BB962C8B-B14F-4D97-AF65-F5344CB8AC3E}">
        <p14:creationId xmlns:p14="http://schemas.microsoft.com/office/powerpoint/2010/main" val="1680065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79512" y="260648"/>
            <a:ext cx="4680520" cy="4661058"/>
          </a:xfrm>
          <a:prstGeom prst="rect">
            <a:avLst/>
          </a:prstGeom>
          <a:ln>
            <a:solidFill>
              <a:srgbClr val="C00000"/>
            </a:solidFill>
          </a:ln>
        </p:spPr>
      </p:pic>
      <p:pic>
        <p:nvPicPr>
          <p:cNvPr id="5" name="Imagem 4"/>
          <p:cNvPicPr>
            <a:picLocks noChangeAspect="1"/>
          </p:cNvPicPr>
          <p:nvPr/>
        </p:nvPicPr>
        <p:blipFill>
          <a:blip r:embed="rId3"/>
          <a:stretch>
            <a:fillRect/>
          </a:stretch>
        </p:blipFill>
        <p:spPr>
          <a:xfrm>
            <a:off x="4545688" y="2348880"/>
            <a:ext cx="4598312" cy="4509120"/>
          </a:xfrm>
          <a:prstGeom prst="rect">
            <a:avLst/>
          </a:prstGeom>
          <a:ln>
            <a:solidFill>
              <a:srgbClr val="FFC000"/>
            </a:solidFill>
          </a:ln>
        </p:spPr>
      </p:pic>
    </p:spTree>
    <p:extLst>
      <p:ext uri="{BB962C8B-B14F-4D97-AF65-F5344CB8AC3E}">
        <p14:creationId xmlns:p14="http://schemas.microsoft.com/office/powerpoint/2010/main" val="2871544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8493</TotalTime>
  <Words>3005</Words>
  <Application>Microsoft Office PowerPoint</Application>
  <PresentationFormat>Apresentação na tela (4:3)</PresentationFormat>
  <Paragraphs>393</Paragraphs>
  <Slides>75</Slides>
  <Notes>1</Notes>
  <HiddenSlides>0</HiddenSlides>
  <MMClips>0</MMClips>
  <ScaleCrop>false</ScaleCrop>
  <HeadingPairs>
    <vt:vector size="8" baseType="variant">
      <vt:variant>
        <vt:lpstr>Fontes usadas</vt:lpstr>
      </vt:variant>
      <vt:variant>
        <vt:i4>15</vt:i4>
      </vt:variant>
      <vt:variant>
        <vt:lpstr>Tema</vt:lpstr>
      </vt:variant>
      <vt:variant>
        <vt:i4>1</vt:i4>
      </vt:variant>
      <vt:variant>
        <vt:lpstr>Servidores OLE inseridos</vt:lpstr>
      </vt:variant>
      <vt:variant>
        <vt:i4>3</vt:i4>
      </vt:variant>
      <vt:variant>
        <vt:lpstr>Títulos de slides</vt:lpstr>
      </vt:variant>
      <vt:variant>
        <vt:i4>75</vt:i4>
      </vt:variant>
    </vt:vector>
  </HeadingPairs>
  <TitlesOfParts>
    <vt:vector size="94" baseType="lpstr">
      <vt:lpstr>Arial</vt:lpstr>
      <vt:lpstr>Arial Black</vt:lpstr>
      <vt:lpstr>Arial Unicode MS</vt:lpstr>
      <vt:lpstr>Bernard MT Condensed</vt:lpstr>
      <vt:lpstr>Book Antiqua</vt:lpstr>
      <vt:lpstr>Calibri</vt:lpstr>
      <vt:lpstr>Castellar</vt:lpstr>
      <vt:lpstr>Cooper Black</vt:lpstr>
      <vt:lpstr>Elephant</vt:lpstr>
      <vt:lpstr>Eras Bold ITC</vt:lpstr>
      <vt:lpstr>Harlow Solid Italic</vt:lpstr>
      <vt:lpstr>lato</vt:lpstr>
      <vt:lpstr>Script MT Bold</vt:lpstr>
      <vt:lpstr>Tahoma</vt:lpstr>
      <vt:lpstr>Times New Roman</vt:lpstr>
      <vt:lpstr>Tema do Office</vt:lpstr>
      <vt:lpstr>Photoshop.Image.8</vt:lpstr>
      <vt:lpstr>Bitmap Image</vt:lpstr>
      <vt:lpstr>Photo Editor Photo</vt:lpstr>
      <vt:lpstr>Apresentação do PowerPoint</vt:lpstr>
      <vt:lpstr>O que os futuros gestores rurais estarão fazendo à medida que atravessarmos o século XXI?</vt:lpstr>
      <vt:lpstr>Alguma coisa das decisões gerenciais do futuro será diferente?</vt:lpstr>
      <vt:lpstr>Apresentação do PowerPoint</vt:lpstr>
      <vt:lpstr>Apresentação do PowerPoint</vt:lpstr>
      <vt:lpstr>ATIVIDADE DESSA SEMANA</vt:lpstr>
      <vt:lpstr>FERRAMENTAS DE BPA</vt:lpstr>
      <vt:lpstr>BOAS PRÁTICAS DE GESTÃO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Custo de Oportunidade  (custo alternativo)</vt:lpstr>
      <vt:lpstr>Apresentação do PowerPoint</vt:lpstr>
      <vt:lpstr>Apresentação do PowerPoint</vt:lpstr>
      <vt:lpstr>Apresentação do PowerPoint</vt:lpstr>
      <vt:lpstr>Apresentação do PowerPoint</vt:lpstr>
      <vt:lpstr>Apresentação do PowerPoint</vt:lpstr>
      <vt:lpstr>MODELO COMUM DE ESTRUTURA DE CUSTOS AGRÍCOLAS</vt:lpstr>
      <vt:lpstr>MODELO CONAB DE ESTRUTURA DE CUSTOS AGRÍCOLAS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IMPORTÂNCIA DO CÁLCULO DO CUSTO TOTAL DE PRODUÇÃO</vt:lpstr>
      <vt:lpstr>Apresentação do PowerPoint</vt:lpstr>
      <vt:lpstr>Apresentação do PowerPoint</vt:lpstr>
      <vt:lpstr>ATIVIDADE DESSA SEMANA</vt:lpstr>
      <vt:lpstr>Apresentação do PowerPoint</vt:lpstr>
      <vt:lpstr>Apresentação do PowerPoint</vt:lpstr>
      <vt:lpstr>Apresentação do PowerPoint</vt:lpstr>
      <vt:lpstr>Apresentação do PowerPoint</vt:lpstr>
      <vt:lpstr>TRÊS PROCESSOS IMPORTANTES: </vt:lpstr>
      <vt:lpstr>Apresentação do PowerPoint</vt:lpstr>
      <vt:lpstr>Apresentação do PowerPoint</vt:lpstr>
      <vt:lpstr>CUSTO DE PRODUÇÃO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CICLO PRODUTIVO</vt:lpstr>
      <vt:lpstr>Quais são as atividades que envolvem essa cultura?</vt:lpstr>
      <vt:lpstr>CICLO PRODUTIVO: pecuária de leite</vt:lpstr>
      <vt:lpstr>Apresentação do PowerPoint</vt:lpstr>
      <vt:lpstr>Apresentação do PowerPoint</vt:lpstr>
      <vt:lpstr>Apresentação do PowerPoint</vt:lpstr>
      <vt:lpstr>Apresentação do PowerPoint</vt:lpstr>
      <vt:lpstr>Apresentação do PowerPoint</vt:lpstr>
      <vt:lpstr>TERCEIRO PASSO:</vt:lpstr>
      <vt:lpstr>Apresentação do PowerPoint</vt:lpstr>
      <vt:lpstr>Apresentação do PowerPoint</vt:lpstr>
      <vt:lpstr>Apresentação do PowerPoint</vt:lpstr>
      <vt:lpstr>Apresentação do PowerPoint</vt:lpstr>
      <vt:lpstr>Como estruturar custos de produção na propriedade rural?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Margarete Boteon</dc:creator>
  <cp:lastModifiedBy>Margarete Boteon</cp:lastModifiedBy>
  <cp:revision>96</cp:revision>
  <cp:lastPrinted>2018-05-10T19:58:41Z</cp:lastPrinted>
  <dcterms:created xsi:type="dcterms:W3CDTF">2014-04-01T17:15:33Z</dcterms:created>
  <dcterms:modified xsi:type="dcterms:W3CDTF">2020-05-26T20:48:47Z</dcterms:modified>
</cp:coreProperties>
</file>