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0"/>
  </p:notesMasterIdLst>
  <p:sldIdLst>
    <p:sldId id="257" r:id="rId2"/>
    <p:sldId id="258" r:id="rId3"/>
    <p:sldId id="260" r:id="rId4"/>
    <p:sldId id="310" r:id="rId5"/>
    <p:sldId id="265" r:id="rId6"/>
    <p:sldId id="266" r:id="rId7"/>
    <p:sldId id="268" r:id="rId8"/>
    <p:sldId id="270" r:id="rId9"/>
    <p:sldId id="259" r:id="rId10"/>
    <p:sldId id="311" r:id="rId11"/>
    <p:sldId id="281" r:id="rId12"/>
    <p:sldId id="314" r:id="rId13"/>
    <p:sldId id="313" r:id="rId14"/>
    <p:sldId id="280" r:id="rId15"/>
    <p:sldId id="317" r:id="rId16"/>
    <p:sldId id="300" r:id="rId17"/>
    <p:sldId id="315" r:id="rId18"/>
    <p:sldId id="31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119F8-AB72-1F4B-B21E-F3DDBDBDF628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198C7-ED10-5545-9C3E-1C3B1ECB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66DAA-054E-2449-89D3-589560EBA4D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82625"/>
            <a:ext cx="4548188" cy="34115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20603"/>
            <a:ext cx="5028579" cy="4170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After remaining fairly stable for most of the last 10,000 years, human population exploded with the changes that came with the industrial revolution.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9BD2F-8695-D446-8ABD-217DA3002B4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pPr lvl="1" eaLnBrk="1" hangingPunct="1">
              <a:buFont typeface="Wingdings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D7F30-3452-8044-8943-4945D135293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Exceptions of Sri Lanka and Kerala,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1A3F4-33FE-554E-9F02-0C561275DD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Omran: changing cause of disease.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C2A07-FB37-874D-938E-8F84C8997A4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Mmwr top 10 public health victories.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06113-CF33-E145-8838-FE3E97420B2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first criticism against the DALY is that the decision to utilize health professional experts as against community and individual assessments may lead to an over-inflation of the value put against disabilities.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second concern is differential age-weighting, which seems to be an especially large penalty on the elderly, whose valuation of disability seems to be lessoned.  A similar argument has been made against children that their diseases have been age-weighted against their diseases being deemed a priority.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third concern is that disabilities are additive in nature. Therefore, if someone has 2 diseases, the interactions are not calculated, but the disabilities are just added to each other.  For example, if being blind has a DALY of 0.5, and being deaf has a DALY of 0.3, the DALY burden would be 0.8.  In theory, the DALY weight </a:t>
            </a:r>
            <a:r>
              <a:rPr lang="en-US" sz="1000" b="1" dirty="0"/>
              <a:t>could</a:t>
            </a:r>
            <a:r>
              <a:rPr lang="en-US" sz="1000" dirty="0"/>
              <a:t> be more than 1.0 (which is the value of death).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fourth concern was that there was no equity value placed in the DALY. In general, health tends to prioritize those that are </a:t>
            </a:r>
            <a:r>
              <a:rPr lang="ja-JP" altLang="en-US" sz="1000" dirty="0">
                <a:latin typeface="Arial"/>
              </a:rPr>
              <a:t>“</a:t>
            </a:r>
            <a:r>
              <a:rPr lang="en-US" sz="1000" dirty="0"/>
              <a:t>worse off</a:t>
            </a:r>
            <a:r>
              <a:rPr lang="ja-JP" altLang="en-US" sz="1000" dirty="0">
                <a:latin typeface="Arial"/>
              </a:rPr>
              <a:t>”</a:t>
            </a:r>
            <a:r>
              <a:rPr lang="en-US" sz="1000" dirty="0"/>
              <a:t>. The DALY attempts to make no consideration for the </a:t>
            </a:r>
            <a:r>
              <a:rPr lang="ja-JP" altLang="en-US" sz="1000" dirty="0">
                <a:latin typeface="Arial"/>
              </a:rPr>
              <a:t>“</a:t>
            </a:r>
            <a:r>
              <a:rPr lang="en-US" sz="1000" dirty="0"/>
              <a:t>worse off</a:t>
            </a:r>
            <a:r>
              <a:rPr lang="ja-JP" altLang="en-US" sz="1000" dirty="0">
                <a:latin typeface="Arial"/>
              </a:rPr>
              <a:t>”</a:t>
            </a:r>
            <a:r>
              <a:rPr lang="en-US" sz="10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fifth concern is there is that those with limited treatment potentials (e.g. cancer patients), have no prioritization under this scheme.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sixth criticism is that the quality differences in outcomes </a:t>
            </a:r>
            <a:r>
              <a:rPr lang="en-US" sz="1000" dirty="0" err="1"/>
              <a:t>aren</a:t>
            </a:r>
            <a:r>
              <a:rPr lang="ja-JP" altLang="en-US" sz="1000" dirty="0">
                <a:latin typeface="Arial"/>
              </a:rPr>
              <a:t>’</a:t>
            </a:r>
            <a:r>
              <a:rPr lang="en-US" sz="1000" dirty="0"/>
              <a:t>t taken into account.  For example, treatment of life-saving decisions which benefit a few versus health-improving interventions across a lot of people is distinctly different. TB </a:t>
            </a:r>
            <a:r>
              <a:rPr lang="en-US" sz="1000" dirty="0" err="1"/>
              <a:t>vs</a:t>
            </a:r>
            <a:r>
              <a:rPr lang="en-US" sz="1000" dirty="0"/>
              <a:t> MDR TB </a:t>
            </a:r>
            <a:r>
              <a:rPr lang="en-US" sz="1000" dirty="0" err="1"/>
              <a:t>vs</a:t>
            </a:r>
            <a:r>
              <a:rPr lang="en-US" sz="1000" dirty="0"/>
              <a:t> XDR TB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seventh criticism is there is a difference between the maximum life expectancy between males and females.   In general, the observed sex difference between males and females is 7 years in wealthy nations.  Some of these differences were due to lifestyle differences in tobacco and alcohol, and a 2.5 year arbitrary difference was decided.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/>
              <a:t>The final criticism is that the discount measure of health outcomes may be too high or too low, and that 3% is an arbitrary figure.  In calculations for other health outcomes in develop countries, 7% may be a figure that is used.  However, Murray justifies this as a low estimate that may be more applicable to developing countries.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doen</a:t>
            </a:r>
            <a:r>
              <a:rPr lang="en-US" dirty="0" err="1" smtClean="0"/>
              <a:t>ças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relacionadas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fatores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nutricionais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Calcule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perdido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causas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relacionadas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alimentação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nutrição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1990 e 2010?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198C7-ED10-5545-9C3E-1C3B1ECB4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Examine a </a:t>
            </a:r>
            <a:r>
              <a:rPr lang="en-US" dirty="0" err="1" smtClean="0"/>
              <a:t>posi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do </a:t>
            </a:r>
            <a:r>
              <a:rPr lang="en-US" dirty="0" err="1" smtClean="0"/>
              <a:t>Brasil</a:t>
            </a:r>
            <a:r>
              <a:rPr lang="en-US" dirty="0" smtClean="0"/>
              <a:t> a outros </a:t>
            </a:r>
            <a:r>
              <a:rPr lang="en-US" dirty="0" err="1" smtClean="0"/>
              <a:t>países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renda</a:t>
            </a:r>
            <a:r>
              <a:rPr lang="en-US" baseline="0" dirty="0" smtClean="0"/>
              <a:t> per capita.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Como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país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demais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doenças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relacionadas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alimentação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nutrição</a:t>
            </a:r>
            <a:r>
              <a:rPr lang="en-US" baseline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198C7-ED10-5545-9C3E-1C3B1ECB4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1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1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Saúde da Criança no contexto das políticas públicas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endParaRPr lang="pt-BR"/>
          </a:p>
          <a:p>
            <a:pPr lvl="2"/>
            <a:endParaRPr lang="pt-BR"/>
          </a:p>
          <a:p>
            <a:pPr lvl="2"/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ted.com/talks/hans_rosling_shows_the_best_stats_you_ve_ever_seen.html" TargetMode="External"/><Relationship Id="rId3" Type="http://schemas.openxmlformats.org/officeDocument/2006/relationships/hyperlink" Target="http://www.gapminder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it.ly/1xbRtH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hyperlink" Target="http://brasilemsintese.ibge.gov.b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43279"/>
            <a:ext cx="90297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600" i="1" smtClean="0">
                <a:cs typeface="+mj-cs"/>
              </a:rPr>
              <a:t/>
            </a:r>
            <a:br>
              <a:rPr lang="pt-BR" sz="4600" i="1" smtClean="0">
                <a:cs typeface="+mj-cs"/>
              </a:rPr>
            </a:br>
            <a:r>
              <a:rPr lang="pt-BR" sz="4600" i="1" smtClean="0">
                <a:cs typeface="+mj-cs"/>
              </a:rPr>
              <a:t>Carga Global de Doenças</a:t>
            </a:r>
            <a:endParaRPr lang="pt-BR" sz="4600" b="0" i="1" smtClean="0">
              <a:cs typeface="+mj-cs"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6667" y="4374444"/>
            <a:ext cx="6925733" cy="235672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cs typeface="+mn-cs"/>
              </a:rPr>
              <a:t>Ivan França Junior</a:t>
            </a:r>
            <a:br>
              <a:rPr lang="pt-BR" sz="2400" b="1" dirty="0" smtClean="0">
                <a:cs typeface="+mn-cs"/>
              </a:rPr>
            </a:br>
            <a:r>
              <a:rPr lang="pt-BR" sz="2400" b="1" dirty="0" smtClean="0">
                <a:cs typeface="+mn-cs"/>
              </a:rPr>
              <a:t>Ciclos da </a:t>
            </a:r>
            <a:r>
              <a:rPr lang="pt-BR" sz="2400" b="1" dirty="0" smtClean="0">
                <a:cs typeface="+mn-cs"/>
              </a:rPr>
              <a:t>Vida II</a:t>
            </a:r>
            <a:br>
              <a:rPr lang="pt-BR" sz="2400" b="1" dirty="0" smtClean="0">
                <a:cs typeface="+mn-cs"/>
              </a:rPr>
            </a:br>
            <a:r>
              <a:rPr lang="pt-BR" sz="2400" b="1" dirty="0" smtClean="0">
                <a:cs typeface="+mn-cs"/>
              </a:rPr>
              <a:t>2015</a:t>
            </a:r>
            <a:endParaRPr lang="pt-BR" sz="2400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9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Pesquisa de Carga Global da Doença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Iniciou em 1990, com dois pesquisadores Christopher Murray e Alan Lopez (Harvard </a:t>
            </a:r>
            <a:r>
              <a:rPr lang="pt-BR" dirty="0" err="1" smtClean="0"/>
              <a:t>University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Duas estimativas: 1999-2002 e 2004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75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4534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Global Burden of Disease Study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	Murray and Lopez, 1996</a:t>
            </a:r>
          </a:p>
        </p:txBody>
      </p:sp>
      <p:pic>
        <p:nvPicPr>
          <p:cNvPr id="11305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5409" r="60884"/>
          <a:stretch>
            <a:fillRect/>
          </a:stretch>
        </p:blipFill>
        <p:spPr>
          <a:xfrm>
            <a:off x="479549" y="1288345"/>
            <a:ext cx="2270883" cy="3338866"/>
          </a:xfrm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05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654777" y="1516945"/>
            <a:ext cx="5061521" cy="335138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>
                <a:cs typeface="+mn-cs"/>
              </a:rPr>
              <a:t>Quantificou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efeitos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na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saúde</a:t>
            </a:r>
            <a:r>
              <a:rPr lang="en-US" sz="2000" dirty="0" smtClean="0">
                <a:cs typeface="+mn-cs"/>
              </a:rPr>
              <a:t> de  107 </a:t>
            </a:r>
            <a:r>
              <a:rPr lang="en-US" sz="2000" dirty="0" err="1" smtClean="0">
                <a:cs typeface="+mn-cs"/>
              </a:rPr>
              <a:t>doenças</a:t>
            </a:r>
            <a:r>
              <a:rPr lang="en-US" sz="2000" dirty="0" smtClean="0">
                <a:cs typeface="+mn-cs"/>
              </a:rPr>
              <a:t> e </a:t>
            </a:r>
            <a:r>
              <a:rPr lang="en-US" sz="2000" dirty="0" err="1" smtClean="0">
                <a:cs typeface="+mn-cs"/>
              </a:rPr>
              <a:t>danos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em</a:t>
            </a:r>
            <a:r>
              <a:rPr lang="en-US" sz="2000" dirty="0" smtClean="0">
                <a:cs typeface="+mn-cs"/>
              </a:rPr>
              <a:t> 8 </a:t>
            </a:r>
            <a:r>
              <a:rPr lang="en-US" sz="2000" dirty="0" err="1" smtClean="0">
                <a:cs typeface="+mn-cs"/>
              </a:rPr>
              <a:t>regiões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em</a:t>
            </a:r>
            <a:r>
              <a:rPr lang="en-US" sz="2000" dirty="0" smtClean="0">
                <a:cs typeface="+mn-cs"/>
              </a:rPr>
              <a:t> 1990</a:t>
            </a:r>
            <a:br>
              <a:rPr lang="en-US" sz="2000" dirty="0" smtClean="0">
                <a:cs typeface="+mn-cs"/>
              </a:rPr>
            </a:b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err="1" smtClean="0">
                <a:cs typeface="+mn-cs"/>
              </a:rPr>
              <a:t>Estimativas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compreeensivas</a:t>
            </a:r>
            <a:r>
              <a:rPr lang="en-US" sz="2000" dirty="0" smtClean="0">
                <a:cs typeface="+mn-cs"/>
              </a:rPr>
              <a:t> e </a:t>
            </a:r>
            <a:r>
              <a:rPr lang="en-US" sz="2000" dirty="0" err="1" smtClean="0">
                <a:cs typeface="+mn-cs"/>
              </a:rPr>
              <a:t>consistentes</a:t>
            </a:r>
            <a:r>
              <a:rPr lang="en-US" sz="2000" dirty="0" smtClean="0">
                <a:cs typeface="+mn-cs"/>
              </a:rPr>
              <a:t> de </a:t>
            </a:r>
            <a:r>
              <a:rPr lang="en-US" sz="2000" dirty="0" err="1" smtClean="0">
                <a:cs typeface="+mn-cs"/>
              </a:rPr>
              <a:t>morbidade</a:t>
            </a:r>
            <a:r>
              <a:rPr lang="en-US" sz="2000" dirty="0" smtClean="0">
                <a:cs typeface="+mn-cs"/>
              </a:rPr>
              <a:t> e </a:t>
            </a:r>
            <a:r>
              <a:rPr lang="en-US" sz="2000" dirty="0" err="1" smtClean="0">
                <a:cs typeface="+mn-cs"/>
              </a:rPr>
              <a:t>mortalidade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por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idade</a:t>
            </a:r>
            <a:r>
              <a:rPr lang="en-US" sz="2000" dirty="0" smtClean="0">
                <a:cs typeface="+mn-cs"/>
              </a:rPr>
              <a:t>, </a:t>
            </a:r>
            <a:r>
              <a:rPr lang="en-US" sz="2000" dirty="0" err="1" smtClean="0">
                <a:cs typeface="+mn-cs"/>
              </a:rPr>
              <a:t>sexo</a:t>
            </a:r>
            <a:r>
              <a:rPr lang="en-US" sz="2000" dirty="0" smtClean="0">
                <a:cs typeface="+mn-cs"/>
              </a:rPr>
              <a:t> e </a:t>
            </a:r>
            <a:r>
              <a:rPr lang="en-US" sz="2000" dirty="0" err="1" smtClean="0">
                <a:cs typeface="+mn-cs"/>
              </a:rPr>
              <a:t>região</a:t>
            </a:r>
            <a:r>
              <a:rPr lang="en-US" sz="2000" dirty="0" smtClean="0">
                <a:cs typeface="+mn-cs"/>
              </a:rPr>
              <a:t/>
            </a:r>
            <a:br>
              <a:rPr lang="en-US" sz="2000" dirty="0" smtClean="0">
                <a:cs typeface="+mn-cs"/>
              </a:rPr>
            </a:br>
            <a:endParaRPr lang="en-US" sz="2000" dirty="0" smtClean="0">
              <a:cs typeface="+mn-cs"/>
            </a:endParaRPr>
          </a:p>
          <a:p>
            <a:pPr>
              <a:defRPr/>
            </a:pPr>
            <a:r>
              <a:rPr lang="en-US" sz="2000" dirty="0" err="1" smtClean="0">
                <a:cs typeface="+mn-cs"/>
              </a:rPr>
              <a:t>Introduziu</a:t>
            </a:r>
            <a:r>
              <a:rPr lang="en-US" sz="2000" dirty="0" smtClean="0">
                <a:cs typeface="+mn-cs"/>
              </a:rPr>
              <a:t> o DALY (</a:t>
            </a:r>
            <a:r>
              <a:rPr lang="en-US" sz="2000" dirty="0" err="1"/>
              <a:t>Anos</a:t>
            </a:r>
            <a:r>
              <a:rPr lang="en-US" sz="2000" dirty="0"/>
              <a:t> de Vida </a:t>
            </a:r>
            <a:r>
              <a:rPr lang="en-US" sz="2000" dirty="0" err="1"/>
              <a:t>Perdidos</a:t>
            </a:r>
            <a:r>
              <a:rPr lang="en-US" sz="2000" dirty="0"/>
              <a:t> </a:t>
            </a:r>
            <a:r>
              <a:rPr lang="en-US" sz="2000" dirty="0" err="1"/>
              <a:t>Ajustados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Incapacidade</a:t>
            </a:r>
            <a:r>
              <a:rPr lang="en-US" sz="2000" dirty="0" smtClean="0"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49" y="5169554"/>
            <a:ext cx="82367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 DALY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/>
              <a:t>derivado</a:t>
            </a:r>
            <a:r>
              <a:rPr lang="en-US" sz="2400" dirty="0"/>
              <a:t> da soma do valor de outros </a:t>
            </a:r>
            <a:r>
              <a:rPr lang="en-US" sz="2400" dirty="0" err="1" smtClean="0"/>
              <a:t>dois</a:t>
            </a:r>
            <a:r>
              <a:rPr lang="en-US" sz="2400" dirty="0"/>
              <a:t> </a:t>
            </a:r>
            <a:r>
              <a:rPr lang="en-US" sz="2400" dirty="0" err="1" smtClean="0"/>
              <a:t>indicadores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 YLL (‘</a:t>
            </a:r>
            <a:r>
              <a:rPr lang="en-US" sz="2400" dirty="0" err="1"/>
              <a:t>Anos</a:t>
            </a:r>
            <a:r>
              <a:rPr lang="en-US" sz="2400" dirty="0"/>
              <a:t> de Vida </a:t>
            </a:r>
            <a:r>
              <a:rPr lang="en-US" sz="2400" dirty="0" err="1"/>
              <a:t>Perdidos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Morte</a:t>
            </a:r>
            <a:r>
              <a:rPr lang="en-US" sz="2400" dirty="0"/>
              <a:t> </a:t>
            </a:r>
            <a:r>
              <a:rPr lang="en-US" sz="2400" dirty="0" err="1"/>
              <a:t>Prematura</a:t>
            </a:r>
            <a:r>
              <a:rPr lang="en-US" sz="2400" dirty="0"/>
              <a:t>’) e </a:t>
            </a:r>
            <a:endParaRPr lang="en-US" sz="2400" dirty="0" smtClean="0"/>
          </a:p>
          <a:p>
            <a:r>
              <a:rPr lang="en-US" sz="2400" dirty="0" smtClean="0"/>
              <a:t>o YDL (‘</a:t>
            </a:r>
            <a:r>
              <a:rPr lang="en-US" sz="2400" dirty="0" err="1"/>
              <a:t>Anos</a:t>
            </a:r>
            <a:r>
              <a:rPr lang="en-US" sz="2400" dirty="0"/>
              <a:t> </a:t>
            </a:r>
            <a:r>
              <a:rPr lang="en-US" sz="2400" dirty="0" err="1"/>
              <a:t>Perdidos</a:t>
            </a:r>
            <a:r>
              <a:rPr lang="en-US" sz="2400" dirty="0"/>
              <a:t> </a:t>
            </a:r>
            <a:r>
              <a:rPr lang="en-US" sz="2400" dirty="0" err="1"/>
              <a:t>Devido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Incapacidade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7430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02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6" name="Rectangle 4"/>
          <p:cNvSpPr>
            <a:spLocks noGrp="1" noChangeArrowheads="1"/>
          </p:cNvSpPr>
          <p:nvPr>
            <p:ph type="title"/>
          </p:nvPr>
        </p:nvSpPr>
        <p:spPr>
          <a:xfrm>
            <a:off x="439738" y="105699"/>
            <a:ext cx="7620000" cy="7953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GBD 2004 Update (2008)</a:t>
            </a:r>
          </a:p>
        </p:txBody>
      </p:sp>
      <p:pic>
        <p:nvPicPr>
          <p:cNvPr id="126771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901036"/>
            <a:ext cx="2527612" cy="3509385"/>
          </a:xfrm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771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772048" y="1092200"/>
            <a:ext cx="6185898" cy="4902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defRPr/>
            </a:pPr>
            <a:r>
              <a:rPr lang="en-US" dirty="0" smtClean="0">
                <a:latin typeface="+mj-lt"/>
                <a:cs typeface="+mn-cs"/>
              </a:rPr>
              <a:t> YLL </a:t>
            </a:r>
            <a:r>
              <a:rPr lang="en-US" dirty="0" err="1" smtClean="0">
                <a:latin typeface="+mj-lt"/>
                <a:cs typeface="+mn-cs"/>
              </a:rPr>
              <a:t>foi</a:t>
            </a: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en-US" dirty="0" err="1" smtClean="0">
                <a:latin typeface="+mj-lt"/>
                <a:cs typeface="+mn-cs"/>
              </a:rPr>
              <a:t>atualizado</a:t>
            </a: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en-US" dirty="0" err="1" smtClean="0">
                <a:latin typeface="+mj-lt"/>
                <a:cs typeface="+mn-cs"/>
              </a:rPr>
              <a:t>por</a:t>
            </a: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en-US" dirty="0" err="1" smtClean="0">
                <a:latin typeface="+mj-lt"/>
                <a:cs typeface="+mn-cs"/>
              </a:rPr>
              <a:t>idade</a:t>
            </a:r>
            <a:r>
              <a:rPr lang="en-US" dirty="0" smtClean="0">
                <a:latin typeface="+mj-lt"/>
                <a:cs typeface="+mn-cs"/>
              </a:rPr>
              <a:t>, </a:t>
            </a:r>
            <a:r>
              <a:rPr lang="en-US" dirty="0" err="1" smtClean="0">
                <a:latin typeface="+mj-lt"/>
                <a:cs typeface="+mn-cs"/>
              </a:rPr>
              <a:t>sexo</a:t>
            </a:r>
            <a:r>
              <a:rPr lang="en-US" dirty="0" smtClean="0">
                <a:latin typeface="+mj-lt"/>
                <a:cs typeface="+mn-cs"/>
              </a:rPr>
              <a:t>, e </a:t>
            </a:r>
            <a:r>
              <a:rPr lang="en-US" dirty="0" err="1" smtClean="0">
                <a:latin typeface="+mj-lt"/>
                <a:cs typeface="+mn-cs"/>
              </a:rPr>
              <a:t>causa</a:t>
            </a: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en-US" dirty="0" err="1" smtClean="0">
                <a:latin typeface="+mj-lt"/>
                <a:cs typeface="+mn-cs"/>
              </a:rPr>
              <a:t>para</a:t>
            </a:r>
            <a:r>
              <a:rPr lang="en-US" dirty="0" smtClean="0">
                <a:latin typeface="+mj-lt"/>
                <a:cs typeface="+mn-cs"/>
              </a:rPr>
              <a:t> 192 </a:t>
            </a:r>
            <a:r>
              <a:rPr lang="en-US" dirty="0" err="1" smtClean="0">
                <a:latin typeface="+mj-lt"/>
                <a:cs typeface="+mn-cs"/>
              </a:rPr>
              <a:t>condições</a:t>
            </a:r>
            <a:r>
              <a:rPr lang="en-US" dirty="0" smtClean="0">
                <a:latin typeface="+mj-lt"/>
                <a:cs typeface="+mn-cs"/>
              </a:rPr>
              <a:t/>
            </a:r>
            <a:br>
              <a:rPr lang="en-US" dirty="0" smtClean="0">
                <a:latin typeface="+mj-lt"/>
                <a:cs typeface="+mn-cs"/>
              </a:rPr>
            </a:br>
            <a:endParaRPr lang="en-US" dirty="0" smtClean="0">
              <a:latin typeface="+mj-lt"/>
              <a:cs typeface="+mn-cs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Estimativas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smtClean="0">
                <a:latin typeface="+mj-lt"/>
                <a:cs typeface="+mn-cs"/>
              </a:rPr>
              <a:t>YLD </a:t>
            </a:r>
            <a:r>
              <a:rPr lang="en-US" dirty="0" err="1" smtClean="0">
                <a:latin typeface="+mj-lt"/>
                <a:cs typeface="+mn-cs"/>
              </a:rPr>
              <a:t>para</a:t>
            </a:r>
            <a:r>
              <a:rPr lang="en-US" dirty="0" smtClean="0">
                <a:latin typeface="+mj-lt"/>
                <a:cs typeface="+mn-cs"/>
              </a:rPr>
              <a:t> 52 </a:t>
            </a:r>
            <a:r>
              <a:rPr lang="en-US" dirty="0" err="1" smtClean="0">
                <a:latin typeface="+mj-lt"/>
                <a:cs typeface="+mn-cs"/>
              </a:rPr>
              <a:t>causas</a:t>
            </a:r>
            <a:r>
              <a:rPr lang="en-US" dirty="0" smtClean="0">
                <a:latin typeface="+mj-lt"/>
                <a:cs typeface="+mn-cs"/>
              </a:rPr>
              <a:t/>
            </a:r>
            <a:br>
              <a:rPr lang="en-US" dirty="0" smtClean="0">
                <a:latin typeface="+mj-lt"/>
                <a:cs typeface="+mn-cs"/>
              </a:rPr>
            </a:br>
            <a:endParaRPr lang="en-US" dirty="0" smtClean="0">
              <a:latin typeface="+mj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en-US" dirty="0" err="1" smtClean="0">
                <a:latin typeface="+mj-lt"/>
                <a:cs typeface="+mn-cs"/>
              </a:rPr>
              <a:t>Vigilância</a:t>
            </a:r>
            <a:r>
              <a:rPr lang="en-US" dirty="0" smtClean="0">
                <a:latin typeface="+mj-lt"/>
                <a:cs typeface="+mn-cs"/>
              </a:rPr>
              <a:t> a </a:t>
            </a:r>
            <a:r>
              <a:rPr lang="en-US" dirty="0" err="1" smtClean="0">
                <a:latin typeface="+mj-lt"/>
                <a:cs typeface="+mn-cs"/>
              </a:rPr>
              <a:t>partir</a:t>
            </a:r>
            <a:r>
              <a:rPr lang="en-US" dirty="0" smtClean="0">
                <a:latin typeface="+mj-lt"/>
                <a:cs typeface="+mn-cs"/>
              </a:rPr>
              <a:t> de dados da UNAIDS, UNICEF, RBM, IARC, WHO </a:t>
            </a:r>
            <a:br>
              <a:rPr lang="en-US" dirty="0" smtClean="0">
                <a:latin typeface="+mj-lt"/>
                <a:cs typeface="+mn-cs"/>
              </a:rPr>
            </a:br>
            <a:endParaRPr lang="en-US" dirty="0" smtClean="0">
              <a:latin typeface="+mj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dirty="0" err="1" smtClean="0">
                <a:latin typeface="+mj-lt"/>
                <a:cs typeface="+mn-cs"/>
              </a:rPr>
              <a:t>Inclusão</a:t>
            </a:r>
            <a:r>
              <a:rPr lang="en-US" dirty="0" smtClean="0">
                <a:latin typeface="+mj-lt"/>
                <a:cs typeface="+mn-cs"/>
              </a:rPr>
              <a:t> dos </a:t>
            </a:r>
            <a:r>
              <a:rPr lang="ja-JP" altLang="en-US" dirty="0" smtClean="0">
                <a:latin typeface="+mj-lt"/>
                <a:cs typeface="+mn-cs"/>
              </a:rPr>
              <a:t>“</a:t>
            </a:r>
            <a:r>
              <a:rPr lang="en-US" altLang="ja-JP" dirty="0" err="1" smtClean="0">
                <a:latin typeface="+mj-lt"/>
                <a:cs typeface="+mn-cs"/>
              </a:rPr>
              <a:t>problemas</a:t>
            </a:r>
            <a:r>
              <a:rPr lang="en-US" altLang="ja-JP" dirty="0" smtClean="0">
                <a:latin typeface="+mj-lt"/>
                <a:cs typeface="+mn-cs"/>
              </a:rPr>
              <a:t> de </a:t>
            </a:r>
            <a:r>
              <a:rPr lang="en-US" dirty="0" err="1" smtClean="0">
                <a:latin typeface="+mj-lt"/>
                <a:cs typeface="+mn-cs"/>
              </a:rPr>
              <a:t>refração</a:t>
            </a:r>
            <a:r>
              <a:rPr lang="ja-JP" altLang="en-US" dirty="0" smtClean="0">
                <a:latin typeface="+mj-lt"/>
                <a:cs typeface="+mn-cs"/>
              </a:rPr>
              <a:t>”</a:t>
            </a:r>
            <a:r>
              <a:rPr lang="en-US" dirty="0" smtClean="0">
                <a:latin typeface="+mj-lt"/>
                <a:cs typeface="+mn-cs"/>
              </a:rPr>
              <a:t/>
            </a:r>
            <a:br>
              <a:rPr lang="en-US" dirty="0" smtClean="0">
                <a:latin typeface="+mj-lt"/>
                <a:cs typeface="+mn-cs"/>
              </a:rPr>
            </a:br>
            <a:endParaRPr lang="en-US" dirty="0" smtClean="0">
              <a:latin typeface="+mj-lt"/>
              <a:cs typeface="+mn-cs"/>
            </a:endParaRP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dirty="0" err="1" smtClean="0">
                <a:latin typeface="+mj-lt"/>
                <a:cs typeface="+mn-cs"/>
              </a:rPr>
              <a:t>Revisão</a:t>
            </a:r>
            <a:r>
              <a:rPr lang="en-US" dirty="0" smtClean="0">
                <a:latin typeface="+mj-lt"/>
                <a:cs typeface="+mn-cs"/>
              </a:rPr>
              <a:t> das </a:t>
            </a:r>
            <a:r>
              <a:rPr lang="en-US" dirty="0" err="1" smtClean="0">
                <a:latin typeface="+mj-lt"/>
                <a:cs typeface="+mn-cs"/>
              </a:rPr>
              <a:t>estimativas</a:t>
            </a: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ja-JP" altLang="en-US" dirty="0" smtClean="0">
                <a:latin typeface="+mj-lt"/>
                <a:cs typeface="+mn-cs"/>
              </a:rPr>
              <a:t>“</a:t>
            </a:r>
            <a:r>
              <a:rPr lang="en-US" dirty="0" smtClean="0">
                <a:latin typeface="+mj-lt"/>
                <a:cs typeface="+mn-cs"/>
              </a:rPr>
              <a:t>angina pectoris</a:t>
            </a:r>
            <a:r>
              <a:rPr lang="ja-JP" altLang="en-US" dirty="0" smtClean="0">
                <a:latin typeface="+mj-lt"/>
                <a:cs typeface="+mn-cs"/>
              </a:rPr>
              <a:t>”</a:t>
            </a:r>
            <a:r>
              <a:rPr lang="en-US" dirty="0" smtClean="0">
                <a:latin typeface="+mj-lt"/>
                <a:cs typeface="+mn-cs"/>
              </a:rPr>
              <a:t> e  de </a:t>
            </a:r>
            <a:r>
              <a:rPr lang="en-US" dirty="0" err="1" smtClean="0">
                <a:latin typeface="+mj-lt"/>
                <a:cs typeface="+mn-cs"/>
              </a:rPr>
              <a:t>derrame</a:t>
            </a:r>
            <a:r>
              <a:rPr lang="en-US" dirty="0" smtClean="0">
                <a:latin typeface="+mj-lt"/>
                <a:cs typeface="+mn-cs"/>
              </a:rPr>
              <a:t> cerebrovascular</a:t>
            </a:r>
          </a:p>
          <a:p>
            <a:pPr marL="0" indent="0" eaLnBrk="1" hangingPunct="1">
              <a:spcBef>
                <a:spcPts val="0"/>
              </a:spcBef>
              <a:defRPr/>
            </a:pPr>
            <a:endParaRPr lang="en-US" dirty="0" smtClean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2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3239" y="21361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Global Burden of Disease Study 2010 </a:t>
            </a:r>
            <a:r>
              <a:rPr lang="en-US" dirty="0" smtClean="0">
                <a:cs typeface="+mj-cs"/>
              </a:rPr>
              <a:t>–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The Lancet </a:t>
            </a:r>
            <a:r>
              <a:rPr lang="en-US" dirty="0" err="1" smtClean="0">
                <a:cs typeface="+mj-cs"/>
              </a:rPr>
              <a:t>Dezembro</a:t>
            </a:r>
            <a:r>
              <a:rPr lang="en-US" dirty="0" smtClean="0">
                <a:cs typeface="+mj-cs"/>
              </a:rPr>
              <a:t> de 2012</a:t>
            </a:r>
            <a:endParaRPr lang="en-US" dirty="0">
              <a:cs typeface="+mj-cs"/>
            </a:endParaRPr>
          </a:p>
        </p:txBody>
      </p:sp>
      <p:sp>
        <p:nvSpPr>
          <p:cNvPr id="11305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605027" y="1356619"/>
            <a:ext cx="5434851" cy="5320458"/>
          </a:xfrm>
        </p:spPr>
        <p:txBody>
          <a:bodyPr/>
          <a:lstStyle/>
          <a:p>
            <a:pPr marL="198000" indent="-126000">
              <a:spcBef>
                <a:spcPts val="300"/>
              </a:spcBef>
            </a:pPr>
            <a:r>
              <a:rPr lang="pt-BR" sz="2400" dirty="0" smtClean="0"/>
              <a:t>500 </a:t>
            </a:r>
            <a:r>
              <a:rPr lang="pt-BR" sz="2400" dirty="0"/>
              <a:t>pesquisadores; 300 instituições e 50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                                                       países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        291 </a:t>
            </a:r>
            <a:r>
              <a:rPr lang="pt-BR" sz="2400" dirty="0"/>
              <a:t>doenças e danos à saúde</a:t>
            </a:r>
            <a:br>
              <a:rPr lang="pt-BR" sz="2400" dirty="0"/>
            </a:br>
            <a:r>
              <a:rPr lang="pt-BR" sz="2400" dirty="0" smtClean="0"/>
              <a:t>        20 </a:t>
            </a:r>
            <a:r>
              <a:rPr lang="pt-BR" sz="2400" dirty="0"/>
              <a:t>grupos etários</a:t>
            </a:r>
            <a:br>
              <a:rPr lang="pt-BR" sz="2400" dirty="0"/>
            </a:br>
            <a:r>
              <a:rPr lang="pt-BR" sz="2400" dirty="0" smtClean="0"/>
              <a:t>        67 </a:t>
            </a:r>
            <a:r>
              <a:rPr lang="pt-BR" sz="2400" dirty="0"/>
              <a:t>fatores de </a:t>
            </a:r>
            <a:r>
              <a:rPr lang="pt-BR" sz="2400" dirty="0" smtClean="0"/>
              <a:t>risco</a:t>
            </a:r>
          </a:p>
          <a:p>
            <a:pPr marL="198000" indent="-126000">
              <a:spcBef>
                <a:spcPts val="300"/>
              </a:spcBef>
            </a:pPr>
            <a:r>
              <a:rPr lang="pt-BR" sz="2400" dirty="0"/>
              <a:t>Cinco anos para criar o banco de dados</a:t>
            </a:r>
            <a:br>
              <a:rPr lang="pt-BR" sz="2400" dirty="0"/>
            </a:br>
            <a:endParaRPr lang="pt-BR" sz="2400" dirty="0"/>
          </a:p>
          <a:p>
            <a:pPr marL="198000" indent="-126000">
              <a:spcBef>
                <a:spcPts val="300"/>
              </a:spcBef>
            </a:pPr>
            <a:r>
              <a:rPr lang="pt-BR" sz="2400" dirty="0"/>
              <a:t>800 milhões de mortes de 1950 a 2010</a:t>
            </a:r>
            <a:br>
              <a:rPr lang="pt-BR" sz="2400" dirty="0"/>
            </a:br>
            <a:endParaRPr lang="pt-BR" sz="2400" dirty="0"/>
          </a:p>
          <a:p>
            <a:pPr marL="198000" indent="-126000">
              <a:spcBef>
                <a:spcPts val="300"/>
              </a:spcBef>
            </a:pPr>
            <a:r>
              <a:rPr lang="pt-BR" sz="2400" dirty="0"/>
              <a:t>3 </a:t>
            </a:r>
            <a:r>
              <a:rPr lang="pt-BR" sz="2400" dirty="0" err="1" smtClean="0"/>
              <a:t>terabytes</a:t>
            </a:r>
            <a:r>
              <a:rPr lang="pt-BR" sz="2400" dirty="0" smtClean="0"/>
              <a:t> </a:t>
            </a:r>
            <a:r>
              <a:rPr lang="pt-BR" sz="2400" dirty="0"/>
              <a:t>de dados</a:t>
            </a:r>
            <a:br>
              <a:rPr lang="pt-BR" sz="2400" dirty="0"/>
            </a:br>
            <a:endParaRPr lang="pt-BR" sz="2400" dirty="0"/>
          </a:p>
          <a:p>
            <a:pPr marL="198000" indent="-126000">
              <a:spcBef>
                <a:spcPts val="300"/>
              </a:spcBef>
            </a:pPr>
            <a:r>
              <a:rPr lang="pt-BR" sz="2400" dirty="0"/>
              <a:t>Um pesquisador disse que o clima de trabalho foi “</a:t>
            </a:r>
            <a:r>
              <a:rPr lang="pt-BR" sz="2400" i="1" dirty="0"/>
              <a:t>intenso</a:t>
            </a:r>
            <a:r>
              <a:rPr lang="pt-BR" sz="2400" dirty="0"/>
              <a:t>”. Outro diz ter sido como “</a:t>
            </a:r>
            <a:r>
              <a:rPr lang="pt-BR" sz="2400" i="1" dirty="0"/>
              <a:t>pastorear </a:t>
            </a:r>
            <a:r>
              <a:rPr lang="pt-BR" sz="2400" i="1" dirty="0" smtClean="0"/>
              <a:t>gatos</a:t>
            </a:r>
            <a:r>
              <a:rPr lang="pt-BR" sz="2400" dirty="0" smtClean="0"/>
              <a:t>”.</a:t>
            </a:r>
            <a:endParaRPr lang="pt-B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7" y="1737659"/>
            <a:ext cx="3377124" cy="3096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16032"/>
            <a:ext cx="2307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/>
              <a:t>: http://</a:t>
            </a:r>
            <a:r>
              <a:rPr lang="en-US" sz="1400" dirty="0" err="1"/>
              <a:t>www.thelancet.com</a:t>
            </a:r>
            <a:r>
              <a:rPr lang="en-US" sz="1400" dirty="0"/>
              <a:t>/themed/global-burden-of-disease</a:t>
            </a:r>
          </a:p>
        </p:txBody>
      </p:sp>
    </p:spTree>
    <p:extLst>
      <p:ext uri="{BB962C8B-B14F-4D97-AF65-F5344CB8AC3E}">
        <p14:creationId xmlns:p14="http://schemas.microsoft.com/office/powerpoint/2010/main" val="158901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0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0915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Críticas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ao</a:t>
            </a:r>
            <a:r>
              <a:rPr lang="en-US" dirty="0" smtClean="0">
                <a:cs typeface="+mj-cs"/>
              </a:rPr>
              <a:t> DALY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</a:t>
            </a:r>
            <a:r>
              <a:rPr lang="en-US" dirty="0" err="1" smtClean="0">
                <a:cs typeface="+mj-cs"/>
              </a:rPr>
              <a:t>Perspectivas</a:t>
            </a:r>
            <a:r>
              <a:rPr lang="en-US" dirty="0" smtClean="0">
                <a:cs typeface="+mj-cs"/>
              </a:rPr>
              <a:t> das </a:t>
            </a:r>
            <a:r>
              <a:rPr lang="en-US" dirty="0" err="1" smtClean="0">
                <a:cs typeface="+mj-cs"/>
              </a:rPr>
              <a:t>Políticas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Saúde</a:t>
            </a:r>
            <a:r>
              <a:rPr lang="en-US" dirty="0" smtClean="0">
                <a:cs typeface="+mj-cs"/>
              </a:rPr>
              <a:t>)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524000"/>
            <a:ext cx="8318500" cy="441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Valores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saúde</a:t>
            </a:r>
            <a:r>
              <a:rPr lang="en-US" dirty="0" smtClean="0">
                <a:cs typeface="+mn-cs"/>
              </a:rPr>
              <a:t>: Experts vs. </a:t>
            </a:r>
            <a:r>
              <a:rPr lang="en-US" dirty="0" err="1" smtClean="0">
                <a:cs typeface="+mn-cs"/>
              </a:rPr>
              <a:t>Comunidade</a:t>
            </a:r>
            <a:r>
              <a:rPr lang="en-US" dirty="0" smtClean="0">
                <a:cs typeface="+mn-cs"/>
              </a:rPr>
              <a:t>/</a:t>
            </a:r>
            <a:r>
              <a:rPr lang="en-US" dirty="0" err="1" smtClean="0">
                <a:cs typeface="+mn-cs"/>
              </a:rPr>
              <a:t>paciente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Discriminação</a:t>
            </a:r>
            <a:r>
              <a:rPr lang="en-US" dirty="0" smtClean="0">
                <a:cs typeface="+mn-cs"/>
              </a:rPr>
              <a:t> contra </a:t>
            </a:r>
            <a:r>
              <a:rPr lang="en-US" dirty="0" err="1" smtClean="0">
                <a:cs typeface="+mn-cs"/>
              </a:rPr>
              <a:t>jovens</a:t>
            </a:r>
            <a:r>
              <a:rPr lang="en-US" dirty="0" smtClean="0">
                <a:cs typeface="+mn-cs"/>
              </a:rPr>
              <a:t> e </a:t>
            </a:r>
            <a:r>
              <a:rPr lang="en-US" dirty="0" err="1" smtClean="0">
                <a:cs typeface="+mn-cs"/>
              </a:rPr>
              <a:t>idosos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Incapacidades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podem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aditivas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vida</a:t>
            </a:r>
            <a:r>
              <a:rPr lang="en-US" dirty="0" smtClean="0">
                <a:cs typeface="+mn-cs"/>
              </a:rPr>
              <a:t> real e </a:t>
            </a:r>
            <a:r>
              <a:rPr lang="en-US" dirty="0" err="1" smtClean="0">
                <a:cs typeface="+mn-cs"/>
              </a:rPr>
              <a:t>podem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exceder</a:t>
            </a:r>
            <a:r>
              <a:rPr lang="en-US" dirty="0" smtClean="0">
                <a:cs typeface="+mn-cs"/>
              </a:rPr>
              <a:t>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1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/>
              <a:t>Mais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morte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Não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prioriza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mais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pobres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Não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prioriza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pessoas</a:t>
            </a:r>
            <a:r>
              <a:rPr lang="en-US" dirty="0" smtClean="0">
                <a:cs typeface="+mn-cs"/>
              </a:rPr>
              <a:t> com </a:t>
            </a:r>
            <a:r>
              <a:rPr lang="en-US" dirty="0" err="1" smtClean="0">
                <a:cs typeface="+mn-cs"/>
              </a:rPr>
              <a:t>limitações</a:t>
            </a:r>
            <a:r>
              <a:rPr lang="en-US" dirty="0" smtClean="0">
                <a:cs typeface="+mn-cs"/>
              </a:rPr>
              <a:t> no </a:t>
            </a:r>
            <a:r>
              <a:rPr lang="en-US" dirty="0" err="1" smtClean="0">
                <a:cs typeface="+mn-cs"/>
              </a:rPr>
              <a:t>acesso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tratamento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>
                <a:cs typeface="+mn-cs"/>
              </a:rPr>
              <a:t>Não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avalia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diferenças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/>
              <a:t>qualitativas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desfechos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34" y="2562201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Novas</a:t>
            </a:r>
            <a:r>
              <a:rPr lang="en-US" sz="4000" dirty="0" smtClean="0"/>
              <a:t> </a:t>
            </a:r>
            <a:r>
              <a:rPr lang="en-US" sz="4000" dirty="0" err="1" smtClean="0"/>
              <a:t>Descrições</a:t>
            </a:r>
            <a:r>
              <a:rPr lang="en-US" sz="4000" dirty="0" smtClean="0"/>
              <a:t> </a:t>
            </a:r>
            <a:r>
              <a:rPr lang="en-US" sz="4000" dirty="0" err="1" smtClean="0"/>
              <a:t>Epidemiológicas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083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34963"/>
            <a:ext cx="7620000" cy="795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Prinicipais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Causas</a:t>
            </a:r>
            <a:r>
              <a:rPr lang="en-US" dirty="0" smtClean="0">
                <a:cs typeface="+mj-cs"/>
              </a:rPr>
              <a:t> de CGD, 1990</a:t>
            </a:r>
            <a:r>
              <a:rPr lang="en-US" dirty="0" smtClean="0">
                <a:cs typeface="+mj-cs"/>
                <a:sym typeface="Wingdings" charset="0"/>
              </a:rPr>
              <a:t>2010</a:t>
            </a:r>
            <a:endParaRPr lang="en-US" dirty="0" smtClean="0">
              <a:cs typeface="+mj-cs"/>
            </a:endParaRPr>
          </a:p>
        </p:txBody>
      </p:sp>
      <p:sp>
        <p:nvSpPr>
          <p:cNvPr id="1256453" name="Text Box 5"/>
          <p:cNvSpPr txBox="1">
            <a:spLocks noChangeArrowheads="1"/>
          </p:cNvSpPr>
          <p:nvPr/>
        </p:nvSpPr>
        <p:spPr bwMode="auto">
          <a:xfrm>
            <a:off x="2640013" y="6208713"/>
            <a:ext cx="34683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cs typeface="+mn-cs"/>
              </a:rPr>
              <a:t>WHO Global Burden of Disease </a:t>
            </a:r>
            <a:r>
              <a:rPr lang="en-US" sz="1400" dirty="0" smtClean="0">
                <a:cs typeface="+mn-cs"/>
              </a:rPr>
              <a:t>2010 </a:t>
            </a:r>
            <a:r>
              <a:rPr lang="en-US" sz="1400" dirty="0">
                <a:cs typeface="+mn-cs"/>
              </a:rPr>
              <a:t>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4867" b="14867"/>
          <a:stretch>
            <a:fillRect/>
          </a:stretch>
        </p:blipFill>
        <p:spPr>
          <a:xfrm>
            <a:off x="114108" y="1242564"/>
            <a:ext cx="8903962" cy="47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34963"/>
            <a:ext cx="7620000" cy="795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Mapa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calor</a:t>
            </a:r>
            <a:r>
              <a:rPr lang="en-US" dirty="0" smtClean="0">
                <a:cs typeface="+mj-cs"/>
              </a:rPr>
              <a:t> (</a:t>
            </a:r>
            <a:r>
              <a:rPr lang="en-US" dirty="0" err="1" smtClean="0">
                <a:cs typeface="+mj-cs"/>
              </a:rPr>
              <a:t>Heatmap</a:t>
            </a:r>
            <a:r>
              <a:rPr lang="en-US" dirty="0" smtClean="0">
                <a:cs typeface="+mj-cs"/>
              </a:rPr>
              <a:t>), 1990</a:t>
            </a:r>
            <a:r>
              <a:rPr lang="en-US" dirty="0" smtClean="0">
                <a:cs typeface="+mj-cs"/>
                <a:sym typeface="Wingdings" charset="0"/>
              </a:rPr>
              <a:t>2010</a:t>
            </a:r>
            <a:endParaRPr lang="en-US" dirty="0" smtClean="0">
              <a:cs typeface="+mj-cs"/>
            </a:endParaRPr>
          </a:p>
        </p:txBody>
      </p:sp>
      <p:sp>
        <p:nvSpPr>
          <p:cNvPr id="1256453" name="Text Box 5"/>
          <p:cNvSpPr txBox="1">
            <a:spLocks noChangeArrowheads="1"/>
          </p:cNvSpPr>
          <p:nvPr/>
        </p:nvSpPr>
        <p:spPr bwMode="auto">
          <a:xfrm>
            <a:off x="2640013" y="6208713"/>
            <a:ext cx="3558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cs typeface="+mn-cs"/>
              </a:rPr>
              <a:t>WHO Global Burden of Disease </a:t>
            </a:r>
            <a:r>
              <a:rPr lang="en-US" sz="1400" dirty="0" smtClean="0">
                <a:cs typeface="+mn-cs"/>
              </a:rPr>
              <a:t>2010 </a:t>
            </a:r>
            <a:r>
              <a:rPr lang="en-US" sz="1400" dirty="0">
                <a:cs typeface="+mn-cs"/>
              </a:rPr>
              <a:t>Report</a:t>
            </a:r>
          </a:p>
        </p:txBody>
      </p:sp>
      <p:pic>
        <p:nvPicPr>
          <p:cNvPr id="3" name="Content Placeholder 2" descr="1-s2.0-S0140673612617668-gr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3" b="25853"/>
          <a:stretch>
            <a:fillRect/>
          </a:stretch>
        </p:blipFill>
        <p:spPr>
          <a:xfrm>
            <a:off x="106015" y="1385438"/>
            <a:ext cx="8897726" cy="4710561"/>
          </a:xfrm>
        </p:spPr>
      </p:pic>
    </p:spTree>
    <p:extLst>
      <p:ext uri="{BB962C8B-B14F-4D97-AF65-F5344CB8AC3E}">
        <p14:creationId xmlns:p14="http://schemas.microsoft.com/office/powerpoint/2010/main" val="228482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8562"/>
            <a:ext cx="7772400" cy="10232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Distribuição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causas</a:t>
            </a:r>
            <a:r>
              <a:rPr lang="en-US" dirty="0" smtClean="0">
                <a:cs typeface="+mj-cs"/>
              </a:rPr>
              <a:t> de DALY, 1990</a:t>
            </a:r>
            <a:r>
              <a:rPr lang="en-US" dirty="0" smtClean="0">
                <a:cs typeface="+mj-cs"/>
                <a:sym typeface="Wingdings" charset="0"/>
              </a:rPr>
              <a:t>2010</a:t>
            </a:r>
            <a:endParaRPr lang="en-US" dirty="0" smtClean="0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46" r="1946"/>
          <a:stretch>
            <a:fillRect/>
          </a:stretch>
        </p:blipFill>
        <p:spPr>
          <a:xfrm>
            <a:off x="266154" y="1515654"/>
            <a:ext cx="8574386" cy="4539381"/>
          </a:xfrm>
        </p:spPr>
      </p:pic>
    </p:spTree>
    <p:extLst>
      <p:ext uri="{BB962C8B-B14F-4D97-AF65-F5344CB8AC3E}">
        <p14:creationId xmlns:p14="http://schemas.microsoft.com/office/powerpoint/2010/main" val="420658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4" name="Rectangle 4"/>
          <p:cNvSpPr>
            <a:spLocks noGrp="1" noChangeArrowheads="1"/>
          </p:cNvSpPr>
          <p:nvPr>
            <p:ph type="title"/>
          </p:nvPr>
        </p:nvSpPr>
        <p:spPr>
          <a:xfrm>
            <a:off x="1382889" y="28222"/>
            <a:ext cx="5925504" cy="226832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4000" b="1" i="1" smtClean="0">
                <a:cs typeface="+mj-cs"/>
              </a:rPr>
              <a:t>Pense globalmente, </a:t>
            </a:r>
            <a:br>
              <a:rPr lang="pt-BR" sz="4000" b="1" i="1" smtClean="0">
                <a:cs typeface="+mj-cs"/>
              </a:rPr>
            </a:br>
            <a:r>
              <a:rPr lang="pt-BR" sz="4000" b="1" i="1" smtClean="0">
                <a:cs typeface="+mj-cs"/>
              </a:rPr>
              <a:t>Aja localmente!!</a:t>
            </a:r>
          </a:p>
        </p:txBody>
      </p:sp>
      <p:sp>
        <p:nvSpPr>
          <p:cNvPr id="1269766" name="Text Box 6"/>
          <p:cNvSpPr txBox="1">
            <a:spLocks noChangeArrowheads="1"/>
          </p:cNvSpPr>
          <p:nvPr/>
        </p:nvSpPr>
        <p:spPr bwMode="auto">
          <a:xfrm>
            <a:off x="268112" y="4628445"/>
            <a:ext cx="88758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mtClean="0">
                <a:hlinkClick r:id="rId2"/>
              </a:rPr>
              <a:t>http://www.ted.com/talks/hans_rosling_shows_the_best_stats_you_ve_ever_seen.html</a:t>
            </a:r>
            <a:endParaRPr lang="pt-BR" smtClean="0"/>
          </a:p>
          <a:p>
            <a:pPr>
              <a:defRPr/>
            </a:pPr>
            <a:endParaRPr lang="pt-BR" smtClean="0"/>
          </a:p>
          <a:p>
            <a:pPr>
              <a:defRPr/>
            </a:pPr>
            <a:r>
              <a:rPr lang="pt-BR" smtClean="0">
                <a:hlinkClick r:id="rId3"/>
              </a:rPr>
              <a:t>http://www.gapminder.org/</a:t>
            </a:r>
            <a:r>
              <a:rPr lang="pt-BR" smtClean="0"/>
              <a:t> </a:t>
            </a:r>
          </a:p>
          <a:p>
            <a:pPr>
              <a:defRPr/>
            </a:pPr>
            <a:endParaRPr lang="pt-BR" smtClean="0"/>
          </a:p>
          <a:p>
            <a:pPr>
              <a:defRPr/>
            </a:pPr>
            <a:endParaRPr lang="pt-B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8112" y="1411111"/>
            <a:ext cx="8607777" cy="403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t-BR" sz="4000" b="1" i="1" smtClean="0">
                <a:solidFill>
                  <a:schemeClr val="tx1"/>
                </a:solidFill>
                <a:cs typeface="+mj-cs"/>
              </a:rPr>
              <a:t>É o caso da Carga Global de Doenças??</a:t>
            </a:r>
          </a:p>
        </p:txBody>
      </p:sp>
    </p:spTree>
    <p:extLst>
      <p:ext uri="{BB962C8B-B14F-4D97-AF65-F5344CB8AC3E}">
        <p14:creationId xmlns:p14="http://schemas.microsoft.com/office/powerpoint/2010/main" val="33738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4" grpId="0"/>
      <p:bldP spid="1269766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80772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mtClean="0">
                <a:cs typeface="+mj-cs"/>
              </a:rPr>
              <a:t>História da população mundial</a:t>
            </a:r>
            <a:endParaRPr lang="pt-BR" sz="2800" smtClean="0">
              <a:cs typeface="+mj-cs"/>
            </a:endParaRPr>
          </a:p>
        </p:txBody>
      </p:sp>
      <p:pic>
        <p:nvPicPr>
          <p:cNvPr id="6146" name="Picture 3" descr="Pop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10001"/>
          <a:stretch>
            <a:fillRect/>
          </a:stretch>
        </p:blipFill>
        <p:spPr bwMode="auto">
          <a:xfrm>
            <a:off x="-259457" y="1269873"/>
            <a:ext cx="9693127" cy="54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3266"/>
            <a:ext cx="7772400" cy="1143000"/>
          </a:xfrm>
        </p:spPr>
        <p:txBody>
          <a:bodyPr/>
          <a:lstStyle/>
          <a:p>
            <a:r>
              <a:rPr lang="pt-BR" dirty="0" smtClean="0"/>
              <a:t>Esperança de Vida ao nascer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4086234" y="5315470"/>
            <a:ext cx="2762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hlinkClick r:id="rId2"/>
              </a:rPr>
              <a:t>Public Data do Google</a:t>
            </a:r>
            <a:endParaRPr lang="pt-BR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44346" y="1632589"/>
            <a:ext cx="8190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smtClean="0"/>
              <a:t>Definição</a:t>
            </a:r>
            <a:r>
              <a:rPr lang="pt-BR" sz="2200" smtClean="0"/>
              <a:t>: Número médio de anos de vida esperados para um recém-nascido, mantido o padrão de mortalidade existente na população residente, em determinado espaço geográfico, no ano considerado.</a:t>
            </a:r>
            <a:endParaRPr lang="pt-BR" sz="2200"/>
          </a:p>
        </p:txBody>
      </p:sp>
      <p:sp>
        <p:nvSpPr>
          <p:cNvPr id="5" name="TextBox 4"/>
          <p:cNvSpPr txBox="1"/>
          <p:nvPr/>
        </p:nvSpPr>
        <p:spPr>
          <a:xfrm>
            <a:off x="544346" y="3077967"/>
            <a:ext cx="340837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r>
              <a:rPr lang="pt-BR" b="1" i="1" smtClean="0"/>
              <a:t>Métodos de Cálculo</a:t>
            </a:r>
            <a:r>
              <a:rPr lang="pt-BR" smtClean="0"/>
              <a:t>: A partir de tábuas de vida elaboradas para cada área</a:t>
            </a:r>
            <a:br>
              <a:rPr lang="pt-BR" smtClean="0"/>
            </a:br>
            <a:r>
              <a:rPr lang="pt-BR" smtClean="0"/>
              <a:t> geográfica, toma-se o número correspondente a uma geração inicial de </a:t>
            </a:r>
            <a:br>
              <a:rPr lang="pt-BR" smtClean="0"/>
            </a:br>
            <a:r>
              <a:rPr lang="pt-BR" smtClean="0"/>
              <a:t>nascimentos (I0) e determina-se o tempo cumulativo vivido por essa </a:t>
            </a:r>
            <a:br>
              <a:rPr lang="pt-BR" smtClean="0"/>
            </a:br>
            <a:r>
              <a:rPr lang="pt-BR" smtClean="0"/>
              <a:t>mesma geração (T0) até a idade limite. </a:t>
            </a:r>
            <a:br>
              <a:rPr lang="pt-BR" smtClean="0"/>
            </a:br>
            <a:r>
              <a:rPr lang="pt-BR" smtClean="0"/>
              <a:t>A esperança de vida ao nascer é o quociente da divisão  de T0 por I0.</a:t>
            </a:r>
          </a:p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3715455" y="6485038"/>
            <a:ext cx="3942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/>
              <a:t>Fonte: http://fichas.ripsa.org.br/2012/a-11/?l=pt_BR</a:t>
            </a:r>
            <a:endParaRPr lang="pt-BR" sz="1400"/>
          </a:p>
        </p:txBody>
      </p:sp>
      <p:sp>
        <p:nvSpPr>
          <p:cNvPr id="7" name="TextBox 6"/>
          <p:cNvSpPr txBox="1"/>
          <p:nvPr/>
        </p:nvSpPr>
        <p:spPr>
          <a:xfrm>
            <a:off x="169636" y="5315470"/>
            <a:ext cx="330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kern="0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Nos </a:t>
            </a:r>
            <a:r>
              <a:rPr lang="pt-BR" sz="2400" kern="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BRICS: 1960 - 2012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54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0773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900" b="0" smtClean="0">
                <a:cs typeface="+mj-cs"/>
              </a:rPr>
              <a:t>Esperanças de vida e Mortalidade abaixo dos 5 anos de vida segundo PIB de países selecionados, 2008</a:t>
            </a:r>
          </a:p>
        </p:txBody>
      </p:sp>
      <p:graphicFrame>
        <p:nvGraphicFramePr>
          <p:cNvPr id="137220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4627735"/>
              </p:ext>
            </p:extLst>
          </p:nvPr>
        </p:nvGraphicFramePr>
        <p:xfrm>
          <a:off x="1462621" y="1295400"/>
          <a:ext cx="5715000" cy="5105400"/>
        </p:xfrm>
        <a:graphic>
          <a:graphicData uri="http://schemas.openxmlformats.org/drawingml/2006/table">
            <a:tbl>
              <a:tblPr/>
              <a:tblGrid>
                <a:gridCol w="1287463"/>
                <a:gridCol w="1609725"/>
                <a:gridCol w="1449387"/>
                <a:gridCol w="1368425"/>
              </a:tblGrid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Country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Gross national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income per capita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Life expectancy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at birth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Under-Five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Mortality Rates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Japan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34,600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Sweden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36,590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Singapore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48,520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United States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45,850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Mexico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10,030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China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5370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Thailand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7880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Uzbekistan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2,020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Honduras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2,900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Russia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10,640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India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3,460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South Africa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12,120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Haiti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1,840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Kenya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1,170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49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Malawi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Botswana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10,250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120900" y="6583363"/>
            <a:ext cx="541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200"/>
              <a:t>Source: </a:t>
            </a:r>
            <a:r>
              <a:rPr lang="en-US" sz="1200"/>
              <a:t>World Health Report 2008 and World Development Group Indicators</a:t>
            </a:r>
            <a:endParaRPr lang="ru-RU" sz="1200"/>
          </a:p>
        </p:txBody>
      </p:sp>
      <p:sp>
        <p:nvSpPr>
          <p:cNvPr id="1326158" name="Rectangle 78"/>
          <p:cNvSpPr>
            <a:spLocks noChangeArrowheads="1"/>
          </p:cNvSpPr>
          <p:nvPr/>
        </p:nvSpPr>
        <p:spPr bwMode="auto">
          <a:xfrm>
            <a:off x="1462621" y="1790700"/>
            <a:ext cx="5664200" cy="25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>
            <a:spLocks noChangeAspect="1"/>
          </p:cNvSpPr>
          <p:nvPr/>
        </p:nvSpPr>
        <p:spPr>
          <a:xfrm rot="19260000">
            <a:off x="851836" y="3443164"/>
            <a:ext cx="6640010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rgbClr val="FF0000"/>
                </a:solidFill>
              </a:rPr>
              <a:t>Relação</a:t>
            </a:r>
            <a:r>
              <a:rPr lang="en-US" sz="5000" dirty="0" smtClean="0">
                <a:solidFill>
                  <a:srgbClr val="FF0000"/>
                </a:solidFill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</a:rPr>
              <a:t>não</a:t>
            </a:r>
            <a:r>
              <a:rPr lang="en-US" sz="5000" dirty="0" smtClean="0">
                <a:solidFill>
                  <a:srgbClr val="FF0000"/>
                </a:solidFill>
              </a:rPr>
              <a:t> linear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1473911" y="2648650"/>
            <a:ext cx="5664200" cy="25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78"/>
          <p:cNvSpPr>
            <a:spLocks noChangeArrowheads="1"/>
          </p:cNvSpPr>
          <p:nvPr/>
        </p:nvSpPr>
        <p:spPr bwMode="auto">
          <a:xfrm>
            <a:off x="1476732" y="2952033"/>
            <a:ext cx="5664200" cy="25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1473911" y="6146800"/>
            <a:ext cx="5664200" cy="25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8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2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326158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5205" y="-9749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Perspectiva </a:t>
            </a:r>
            <a:r>
              <a:rPr lang="pt-BR" dirty="0" smtClean="0">
                <a:cs typeface="+mj-cs"/>
              </a:rPr>
              <a:t>Histórica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idx="1"/>
          </p:nvPr>
        </p:nvSpPr>
        <p:spPr>
          <a:xfrm>
            <a:off x="710060" y="480694"/>
            <a:ext cx="9941134" cy="142929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t-BR" sz="2400" dirty="0" smtClean="0">
                <a:cs typeface="+mn-cs"/>
              </a:rPr>
              <a:t>À medida que as nações enriquecem, </a:t>
            </a:r>
            <a:br>
              <a:rPr lang="pt-BR" sz="2400" dirty="0" smtClean="0">
                <a:cs typeface="+mn-cs"/>
              </a:rPr>
            </a:br>
            <a:r>
              <a:rPr lang="pt-BR" sz="2400" dirty="0" smtClean="0">
                <a:cs typeface="+mn-cs"/>
              </a:rPr>
              <a:t>elas também ficam mais saudáveis, e vice versa.</a:t>
            </a:r>
          </a:p>
        </p:txBody>
      </p:sp>
      <p:sp>
        <p:nvSpPr>
          <p:cNvPr id="1176580" name="Text Box 4"/>
          <p:cNvSpPr txBox="1">
            <a:spLocks noChangeArrowheads="1"/>
          </p:cNvSpPr>
          <p:nvPr/>
        </p:nvSpPr>
        <p:spPr bwMode="auto">
          <a:xfrm>
            <a:off x="6874958" y="5992286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200" dirty="0" smtClean="0">
                <a:cs typeface="+mn-cs"/>
              </a:rPr>
              <a:t>Fonte: </a:t>
            </a:r>
            <a:r>
              <a:rPr lang="pt-BR" sz="1200" dirty="0" err="1" smtClean="0">
                <a:cs typeface="+mn-cs"/>
              </a:rPr>
              <a:t>Marmot</a:t>
            </a:r>
            <a:r>
              <a:rPr lang="pt-BR" sz="1200" dirty="0" smtClean="0">
                <a:cs typeface="+mn-cs"/>
              </a:rPr>
              <a:t> M.  Health in </a:t>
            </a:r>
            <a:r>
              <a:rPr lang="pt-BR" sz="1200" dirty="0" err="1" smtClean="0">
                <a:cs typeface="+mn-cs"/>
              </a:rPr>
              <a:t>an</a:t>
            </a:r>
            <a:r>
              <a:rPr lang="pt-BR" sz="1200" dirty="0" smtClean="0">
                <a:cs typeface="+mn-cs"/>
              </a:rPr>
              <a:t> </a:t>
            </a:r>
            <a:r>
              <a:rPr lang="pt-BR" sz="1200" dirty="0" err="1" smtClean="0">
                <a:cs typeface="+mn-cs"/>
              </a:rPr>
              <a:t>Unequal</a:t>
            </a:r>
            <a:r>
              <a:rPr lang="pt-BR" sz="1200" dirty="0" smtClean="0">
                <a:cs typeface="+mn-cs"/>
              </a:rPr>
              <a:t> World.  The Lancet 2006;368:2081-94.</a:t>
            </a:r>
            <a:endParaRPr lang="pt-BR" sz="1200" dirty="0">
              <a:cs typeface="+mn-cs"/>
            </a:endParaRPr>
          </a:p>
        </p:txBody>
      </p:sp>
      <p:pic>
        <p:nvPicPr>
          <p:cNvPr id="1176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94" y="1527482"/>
            <a:ext cx="53340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6582" name="Text Box 6"/>
          <p:cNvSpPr txBox="1">
            <a:spLocks noChangeArrowheads="1"/>
          </p:cNvSpPr>
          <p:nvPr/>
        </p:nvSpPr>
        <p:spPr bwMode="auto">
          <a:xfrm>
            <a:off x="723736" y="5576788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400" dirty="0" smtClean="0"/>
              <a:t>Contudo, esta relação não é linear!  De fato, há uma inflexão clara na curva em </a:t>
            </a:r>
            <a:r>
              <a:rPr lang="pt-BR" sz="2400" b="1" i="1" dirty="0" smtClean="0"/>
              <a:t>US$5000 per capita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1176587" name="AutoShape 11"/>
          <p:cNvSpPr>
            <a:spLocks noChangeArrowheads="1"/>
          </p:cNvSpPr>
          <p:nvPr/>
        </p:nvSpPr>
        <p:spPr bwMode="auto">
          <a:xfrm>
            <a:off x="1789294" y="1357619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5471" y="2356557"/>
            <a:ext cx="2503307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smtClean="0"/>
              <a:t>Em 2013, Brasil</a:t>
            </a:r>
            <a:br>
              <a:rPr lang="pt-BR" sz="2400" smtClean="0"/>
            </a:br>
            <a:r>
              <a:rPr lang="pt-BR" sz="2400" smtClean="0"/>
              <a:t>com RPC de </a:t>
            </a:r>
            <a:br>
              <a:rPr lang="pt-BR" sz="2400" smtClean="0"/>
            </a:br>
            <a:r>
              <a:rPr lang="pt-BR" sz="2400" smtClean="0"/>
              <a:t>R$ 24.065,00 e </a:t>
            </a:r>
            <a:br>
              <a:rPr lang="pt-BR" sz="2400" smtClean="0"/>
            </a:br>
            <a:r>
              <a:rPr lang="pt-BR" sz="2400" smtClean="0"/>
              <a:t>EV=74,84 anos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5471" y="4345658"/>
            <a:ext cx="266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brasilemsintese.ibge.gov.br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5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9" grpId="0" build="p"/>
      <p:bldP spid="1176580" grpId="0"/>
      <p:bldP spid="1176582" grpId="0"/>
      <p:bldP spid="1176587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508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cs typeface="+mj-cs"/>
              </a:rPr>
              <a:t>A Transição: para onde vamos?</a:t>
            </a:r>
          </a:p>
        </p:txBody>
      </p:sp>
      <p:sp>
        <p:nvSpPr>
          <p:cNvPr id="129024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17555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cs typeface="+mn-cs"/>
              </a:rPr>
              <a:t>Razões subjacentes para a transição demográfica</a:t>
            </a:r>
          </a:p>
          <a:p>
            <a:pPr lvl="1" eaLnBrk="1" hangingPunct="1">
              <a:defRPr/>
            </a:pPr>
            <a:r>
              <a:rPr lang="pt-BR" smtClean="0"/>
              <a:t>Mudança nos padrões de doença</a:t>
            </a:r>
          </a:p>
          <a:p>
            <a:pPr lvl="2" eaLnBrk="1" hangingPunct="1">
              <a:defRPr/>
            </a:pPr>
            <a:r>
              <a:rPr lang="pt-BR" smtClean="0"/>
              <a:t>Redução da desnutrição e de doenças transmissíveis</a:t>
            </a:r>
          </a:p>
          <a:p>
            <a:pPr lvl="1">
              <a:defRPr/>
            </a:pPr>
            <a:r>
              <a:rPr lang="pt-BR" smtClean="0"/>
              <a:t>Mudança nos padrões de fecundidade</a:t>
            </a:r>
          </a:p>
          <a:p>
            <a:pPr lvl="2">
              <a:defRPr/>
            </a:pPr>
            <a:endParaRPr lang="pt-BR" smtClean="0"/>
          </a:p>
          <a:p>
            <a:pPr lvl="2" eaLnBrk="1" hangingPunct="1">
              <a:defRPr/>
            </a:pPr>
            <a:endParaRPr lang="pt-BR" smtClean="0"/>
          </a:p>
        </p:txBody>
      </p:sp>
      <p:pic>
        <p:nvPicPr>
          <p:cNvPr id="129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271031"/>
            <a:ext cx="2597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2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6878" y="254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400" smtClean="0">
                <a:cs typeface="+mj-cs"/>
              </a:rPr>
              <a:t>Componentes do Sucesso em  Saúde Pública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idx="1"/>
          </p:nvPr>
        </p:nvSpPr>
        <p:spPr>
          <a:xfrm>
            <a:off x="451556" y="1721557"/>
            <a:ext cx="8410222" cy="44873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mtClean="0">
                <a:cs typeface="+mn-cs"/>
              </a:rPr>
              <a:t>Água potável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Esgotamento sanitário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Vigilância sanitária de alimentos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Vigilância epidemiológica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Saúde materno-infantil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Leite/refeição gratuitos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Regulações habitacionais</a:t>
            </a:r>
          </a:p>
          <a:p>
            <a:pPr eaLnBrk="1" hangingPunct="1">
              <a:defRPr/>
            </a:pPr>
            <a:r>
              <a:rPr lang="pt-BR" smtClean="0">
                <a:cs typeface="+mn-cs"/>
              </a:rPr>
              <a:t>Proteção do trabalhador (idades, jornadas, entre outras)</a:t>
            </a:r>
          </a:p>
        </p:txBody>
      </p:sp>
    </p:spTree>
    <p:extLst>
      <p:ext uri="{BB962C8B-B14F-4D97-AF65-F5344CB8AC3E}">
        <p14:creationId xmlns:p14="http://schemas.microsoft.com/office/powerpoint/2010/main" val="34961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Objetivos da Carga Global de Doença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idx="1"/>
          </p:nvPr>
        </p:nvSpPr>
        <p:spPr>
          <a:xfrm>
            <a:off x="798688" y="1783644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pt-BR" dirty="0" smtClean="0">
              <a:cs typeface="+mn-cs"/>
            </a:endParaRPr>
          </a:p>
          <a:p>
            <a:pPr eaLnBrk="1" hangingPunct="1">
              <a:defRPr/>
            </a:pPr>
            <a:r>
              <a:rPr lang="pt-BR" dirty="0" smtClean="0">
                <a:cs typeface="+mn-cs"/>
              </a:rPr>
              <a:t>Apresentar medidas resumidas e comparáveis de saúde de populações</a:t>
            </a:r>
            <a:br>
              <a:rPr lang="pt-BR" dirty="0" smtClean="0">
                <a:cs typeface="+mn-cs"/>
              </a:rPr>
            </a:br>
            <a:endParaRPr lang="pt-BR" dirty="0" smtClean="0">
              <a:cs typeface="+mn-cs"/>
            </a:endParaRPr>
          </a:p>
          <a:p>
            <a:pPr eaLnBrk="1" hangingPunct="1">
              <a:defRPr/>
            </a:pPr>
            <a:r>
              <a:rPr lang="pt-BR" dirty="0" smtClean="0">
                <a:cs typeface="+mn-cs"/>
              </a:rPr>
              <a:t>Descrever o Estudo de Carga Global de Doença</a:t>
            </a:r>
          </a:p>
          <a:p>
            <a:pPr lvl="1" eaLnBrk="1" hangingPunct="1">
              <a:defRPr/>
            </a:pPr>
            <a:r>
              <a:rPr lang="pt-BR" dirty="0" smtClean="0"/>
              <a:t>Carga de Doença</a:t>
            </a:r>
          </a:p>
          <a:p>
            <a:pPr lvl="1" eaLnBrk="1" hangingPunct="1">
              <a:defRPr/>
            </a:pPr>
            <a:r>
              <a:rPr lang="pt-BR" dirty="0" smtClean="0"/>
              <a:t>Carga de Risco</a:t>
            </a:r>
          </a:p>
          <a:p>
            <a:pPr eaLnBrk="1" hangingPunct="1">
              <a:buFontTx/>
              <a:buNone/>
              <a:defRPr/>
            </a:pPr>
            <a:endParaRPr lang="pt-BR" dirty="0" smtClean="0">
              <a:cs typeface="+mn-cs"/>
            </a:endParaRPr>
          </a:p>
          <a:p>
            <a:pPr eaLnBrk="1" hangingPunct="1">
              <a:defRPr/>
            </a:pPr>
            <a:r>
              <a:rPr lang="pt-BR" dirty="0" smtClean="0">
                <a:cs typeface="+mn-cs"/>
              </a:rPr>
              <a:t>Projetar o Futuro </a:t>
            </a:r>
          </a:p>
        </p:txBody>
      </p:sp>
    </p:spTree>
    <p:extLst>
      <p:ext uri="{BB962C8B-B14F-4D97-AF65-F5344CB8AC3E}">
        <p14:creationId xmlns:p14="http://schemas.microsoft.com/office/powerpoint/2010/main" val="986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vanpptBLUE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bjetivos200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bjetivos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tivos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tivos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tivos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tivos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tivos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tivos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IvanpptBLUE.thmx</Template>
  <TotalTime>2978</TotalTime>
  <Words>1116</Words>
  <Application>Microsoft Macintosh PowerPoint</Application>
  <PresentationFormat>On-screen Show (4:3)</PresentationFormat>
  <Paragraphs>178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IvanpptBLUE</vt:lpstr>
      <vt:lpstr> Carga Global de Doenças</vt:lpstr>
      <vt:lpstr>Pense globalmente,  Aja localmente!!</vt:lpstr>
      <vt:lpstr>História da população mundial</vt:lpstr>
      <vt:lpstr>Esperança de Vida ao nascer</vt:lpstr>
      <vt:lpstr>Esperanças de vida e Mortalidade abaixo dos 5 anos de vida segundo PIB de países selecionados, 2008</vt:lpstr>
      <vt:lpstr>Perspectiva Histórica</vt:lpstr>
      <vt:lpstr>A Transição: para onde vamos?</vt:lpstr>
      <vt:lpstr>Componentes do Sucesso em  Saúde Pública</vt:lpstr>
      <vt:lpstr>Objetivos da Carga Global de Doença</vt:lpstr>
      <vt:lpstr>Pesquisa de Carga Global da Doença</vt:lpstr>
      <vt:lpstr>Global Burden of Disease Study  Murray and Lopez, 1996</vt:lpstr>
      <vt:lpstr>GBD 2004 Update (2008)</vt:lpstr>
      <vt:lpstr>Global Burden of Disease Study 2010 –  The Lancet Dezembro de 2012</vt:lpstr>
      <vt:lpstr>Críticas ao DALY  (Perspectivas das Políticas de Saúde)</vt:lpstr>
      <vt:lpstr>Novas Descrições Epidemiológicas?</vt:lpstr>
      <vt:lpstr>Prinicipais Causas de CGD, 19902010</vt:lpstr>
      <vt:lpstr>Mapa de calor (Heatmap), 19902010</vt:lpstr>
      <vt:lpstr>Distribuição de causas de DALY, 19902010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Carga Global de Doenças</dc:title>
  <dc:creator>Ivan Franca Junior</dc:creator>
  <cp:lastModifiedBy>Ivan Franca Junior</cp:lastModifiedBy>
  <cp:revision>92</cp:revision>
  <dcterms:created xsi:type="dcterms:W3CDTF">2014-11-21T15:00:31Z</dcterms:created>
  <dcterms:modified xsi:type="dcterms:W3CDTF">2015-03-03T18:56:36Z</dcterms:modified>
</cp:coreProperties>
</file>