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99" r:id="rId3"/>
    <p:sldId id="329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08" r:id="rId13"/>
    <p:sldId id="309" r:id="rId14"/>
    <p:sldId id="310" r:id="rId15"/>
    <p:sldId id="311" r:id="rId16"/>
    <p:sldId id="338" r:id="rId17"/>
    <p:sldId id="312" r:id="rId18"/>
    <p:sldId id="317" r:id="rId19"/>
    <p:sldId id="318" r:id="rId20"/>
    <p:sldId id="319" r:id="rId21"/>
    <p:sldId id="339" r:id="rId22"/>
    <p:sldId id="300" r:id="rId23"/>
    <p:sldId id="301" r:id="rId24"/>
    <p:sldId id="302" r:id="rId25"/>
    <p:sldId id="303" r:id="rId26"/>
    <p:sldId id="304" r:id="rId27"/>
    <p:sldId id="305" r:id="rId28"/>
    <p:sldId id="306" r:id="rId29"/>
    <p:sldId id="307" r:id="rId3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7" autoAdjust="0"/>
    <p:restoredTop sz="94660"/>
  </p:normalViewPr>
  <p:slideViewPr>
    <p:cSldViewPr showGuides="1">
      <p:cViewPr varScale="1">
        <p:scale>
          <a:sx n="86" d="100"/>
          <a:sy n="86" d="100"/>
        </p:scale>
        <p:origin x="701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48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2FB662-161D-4724-BB00-5008E36BA284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593BEC7D-E86D-43D8-BB8B-134F000FDA6A}">
      <dgm:prSet custT="1"/>
      <dgm:spPr/>
      <dgm:t>
        <a:bodyPr/>
        <a:lstStyle/>
        <a:p>
          <a:r>
            <a:rPr lang="pt-BR" sz="2800" b="1" dirty="0"/>
            <a:t>José está tentando vender seu carro. Ele recebeu duas ofertas:</a:t>
          </a:r>
          <a:endParaRPr lang="pt-BR" sz="2800" dirty="0"/>
        </a:p>
      </dgm:t>
    </dgm:pt>
    <dgm:pt modelId="{4404A341-9C01-4471-8C98-2BA3EF321BAA}" type="parTrans" cxnId="{7FBC02D0-91A9-47AF-A5B2-70CE02A3BB34}">
      <dgm:prSet/>
      <dgm:spPr/>
      <dgm:t>
        <a:bodyPr/>
        <a:lstStyle/>
        <a:p>
          <a:endParaRPr lang="pt-BR" sz="6600"/>
        </a:p>
      </dgm:t>
    </dgm:pt>
    <dgm:pt modelId="{218955FB-CB2B-4367-B820-FC7303138658}" type="sibTrans" cxnId="{7FBC02D0-91A9-47AF-A5B2-70CE02A3BB34}">
      <dgm:prSet/>
      <dgm:spPr/>
      <dgm:t>
        <a:bodyPr/>
        <a:lstStyle/>
        <a:p>
          <a:endParaRPr lang="pt-BR" sz="6600"/>
        </a:p>
      </dgm:t>
    </dgm:pt>
    <dgm:pt modelId="{A29EE53E-2ADD-4BE6-BAD8-B813C7B8C00E}">
      <dgm:prSet custT="1"/>
      <dgm:spPr/>
      <dgm:t>
        <a:bodyPr/>
        <a:lstStyle/>
        <a:p>
          <a:r>
            <a:rPr lang="pt-BR" sz="2800" b="1" dirty="0"/>
            <a:t>Oferta 1: R$ 30.000 a vista.</a:t>
          </a:r>
          <a:endParaRPr lang="pt-BR" sz="2800" dirty="0"/>
        </a:p>
      </dgm:t>
    </dgm:pt>
    <dgm:pt modelId="{7AB2F549-3E03-43EB-A356-2AB27046CF80}" type="parTrans" cxnId="{98270C42-3A47-4FE8-BE46-AFA46E82B916}">
      <dgm:prSet/>
      <dgm:spPr/>
      <dgm:t>
        <a:bodyPr/>
        <a:lstStyle/>
        <a:p>
          <a:endParaRPr lang="pt-BR" sz="6600"/>
        </a:p>
      </dgm:t>
    </dgm:pt>
    <dgm:pt modelId="{3B181B08-FAF5-4E76-ACDE-1095AC6D4619}" type="sibTrans" cxnId="{98270C42-3A47-4FE8-BE46-AFA46E82B916}">
      <dgm:prSet/>
      <dgm:spPr/>
      <dgm:t>
        <a:bodyPr/>
        <a:lstStyle/>
        <a:p>
          <a:endParaRPr lang="pt-BR" sz="6600"/>
        </a:p>
      </dgm:t>
    </dgm:pt>
    <dgm:pt modelId="{1697E88F-AC71-4C9C-A8DC-A9306817AAEE}">
      <dgm:prSet custT="1"/>
      <dgm:spPr/>
      <dgm:t>
        <a:bodyPr/>
        <a:lstStyle/>
        <a:p>
          <a:r>
            <a:rPr lang="pt-BR" sz="2800" b="1" dirty="0"/>
            <a:t>Oferta 2: R$ 34.160 para receber ao final de um ano.</a:t>
          </a:r>
          <a:endParaRPr lang="pt-BR" sz="2800" dirty="0"/>
        </a:p>
      </dgm:t>
    </dgm:pt>
    <dgm:pt modelId="{93DDA9C7-D299-4CBB-A169-E74C18435513}" type="parTrans" cxnId="{BA979660-F9D1-48CB-8EA6-495D86EC8E15}">
      <dgm:prSet/>
      <dgm:spPr/>
      <dgm:t>
        <a:bodyPr/>
        <a:lstStyle/>
        <a:p>
          <a:endParaRPr lang="pt-BR" sz="6600"/>
        </a:p>
      </dgm:t>
    </dgm:pt>
    <dgm:pt modelId="{1F020971-101A-42AF-89E6-6058F21E353E}" type="sibTrans" cxnId="{BA979660-F9D1-48CB-8EA6-495D86EC8E15}">
      <dgm:prSet/>
      <dgm:spPr/>
      <dgm:t>
        <a:bodyPr/>
        <a:lstStyle/>
        <a:p>
          <a:endParaRPr lang="pt-BR" sz="6600"/>
        </a:p>
      </dgm:t>
    </dgm:pt>
    <dgm:pt modelId="{A8F4493E-C20D-41C4-A8D7-01F78555D653}">
      <dgm:prSet custT="1"/>
      <dgm:spPr>
        <a:noFill/>
        <a:ln>
          <a:noFill/>
        </a:ln>
      </dgm:spPr>
      <dgm:t>
        <a:bodyPr/>
        <a:lstStyle/>
        <a:p>
          <a:endParaRPr lang="pt-BR" sz="2800" b="1" dirty="0"/>
        </a:p>
      </dgm:t>
    </dgm:pt>
    <dgm:pt modelId="{F9FD5455-E3D7-4CD1-B7D3-A6DE0C0174A0}" type="sibTrans" cxnId="{90DF3021-B1E1-4B7A-81F2-FD5C3A150218}">
      <dgm:prSet/>
      <dgm:spPr/>
      <dgm:t>
        <a:bodyPr/>
        <a:lstStyle/>
        <a:p>
          <a:endParaRPr lang="pt-BR" sz="6600"/>
        </a:p>
      </dgm:t>
    </dgm:pt>
    <dgm:pt modelId="{3D40F896-E908-45BA-A4C4-28B0383EA66A}" type="parTrans" cxnId="{90DF3021-B1E1-4B7A-81F2-FD5C3A150218}">
      <dgm:prSet/>
      <dgm:spPr/>
      <dgm:t>
        <a:bodyPr/>
        <a:lstStyle/>
        <a:p>
          <a:endParaRPr lang="pt-BR" sz="6600"/>
        </a:p>
      </dgm:t>
    </dgm:pt>
    <dgm:pt modelId="{75BBC1CD-4CA1-48DB-B7CD-15FAFA38E4CB}" type="pres">
      <dgm:prSet presAssocID="{C52FB662-161D-4724-BB00-5008E36BA28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B8F35BA2-6296-43F3-98EC-DF6E8C5A525D}" type="pres">
      <dgm:prSet presAssocID="{593BEC7D-E86D-43D8-BB8B-134F000FDA6A}" presName="parentLin" presStyleCnt="0"/>
      <dgm:spPr/>
    </dgm:pt>
    <dgm:pt modelId="{97A4DE0F-2198-4880-B36A-27BB11049660}" type="pres">
      <dgm:prSet presAssocID="{593BEC7D-E86D-43D8-BB8B-134F000FDA6A}" presName="parentLeftMargin" presStyleLbl="node1" presStyleIdx="0" presStyleCnt="2"/>
      <dgm:spPr/>
      <dgm:t>
        <a:bodyPr/>
        <a:lstStyle/>
        <a:p>
          <a:endParaRPr lang="pt-BR"/>
        </a:p>
      </dgm:t>
    </dgm:pt>
    <dgm:pt modelId="{0F8F4007-2583-44B7-BD37-163B39F3EEFE}" type="pres">
      <dgm:prSet presAssocID="{593BEC7D-E86D-43D8-BB8B-134F000FDA6A}" presName="parentText" presStyleLbl="node1" presStyleIdx="0" presStyleCnt="2" custScaleY="113248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C1BF919-F327-4DA4-A314-8B4D012985C9}" type="pres">
      <dgm:prSet presAssocID="{593BEC7D-E86D-43D8-BB8B-134F000FDA6A}" presName="negativeSpace" presStyleCnt="0"/>
      <dgm:spPr/>
    </dgm:pt>
    <dgm:pt modelId="{45EA4353-0643-42B9-88BA-71F3B1A5F910}" type="pres">
      <dgm:prSet presAssocID="{593BEC7D-E86D-43D8-BB8B-134F000FDA6A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3C30A74-455D-4BB8-B0FF-3A4BB8C52A82}" type="pres">
      <dgm:prSet presAssocID="{218955FB-CB2B-4367-B820-FC7303138658}" presName="spaceBetweenRectangles" presStyleCnt="0"/>
      <dgm:spPr/>
    </dgm:pt>
    <dgm:pt modelId="{63F968C8-A3B7-466C-9901-DA7F7A23F2B9}" type="pres">
      <dgm:prSet presAssocID="{A8F4493E-C20D-41C4-A8D7-01F78555D653}" presName="parentLin" presStyleCnt="0"/>
      <dgm:spPr/>
    </dgm:pt>
    <dgm:pt modelId="{558FF8CE-4FF7-47BE-BFCF-B93DB7112C8A}" type="pres">
      <dgm:prSet presAssocID="{A8F4493E-C20D-41C4-A8D7-01F78555D653}" presName="parentLeftMargin" presStyleLbl="node1" presStyleIdx="0" presStyleCnt="2"/>
      <dgm:spPr/>
      <dgm:t>
        <a:bodyPr/>
        <a:lstStyle/>
        <a:p>
          <a:endParaRPr lang="pt-BR"/>
        </a:p>
      </dgm:t>
    </dgm:pt>
    <dgm:pt modelId="{8D255124-49F6-4B9C-8BF4-61AB19C8A50F}" type="pres">
      <dgm:prSet presAssocID="{A8F4493E-C20D-41C4-A8D7-01F78555D653}" presName="parentText" presStyleLbl="node1" presStyleIdx="1" presStyleCnt="2" custScaleY="113248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40430A3-A679-473E-B5B4-5C200B17A997}" type="pres">
      <dgm:prSet presAssocID="{A8F4493E-C20D-41C4-A8D7-01F78555D653}" presName="negativeSpace" presStyleCnt="0"/>
      <dgm:spPr/>
    </dgm:pt>
    <dgm:pt modelId="{FCD510D0-CC87-482F-8302-CEA813E032C8}" type="pres">
      <dgm:prSet presAssocID="{A8F4493E-C20D-41C4-A8D7-01F78555D653}" presName="childText" presStyleLbl="conFgAcc1" presStyleIdx="1" presStyleCnt="2">
        <dgm:presLayoutVars>
          <dgm:bulletEnabled val="1"/>
        </dgm:presLayoutVars>
      </dgm:prSet>
      <dgm:spPr>
        <a:noFill/>
        <a:ln>
          <a:noFill/>
        </a:ln>
      </dgm:spPr>
      <dgm:t>
        <a:bodyPr/>
        <a:lstStyle/>
        <a:p>
          <a:endParaRPr lang="pt-BR"/>
        </a:p>
      </dgm:t>
    </dgm:pt>
  </dgm:ptLst>
  <dgm:cxnLst>
    <dgm:cxn modelId="{9BA8D8BF-915D-4266-980D-5E9475323822}" type="presOf" srcId="{A29EE53E-2ADD-4BE6-BAD8-B813C7B8C00E}" destId="{45EA4353-0643-42B9-88BA-71F3B1A5F910}" srcOrd="0" destOrd="0" presId="urn:microsoft.com/office/officeart/2005/8/layout/list1"/>
    <dgm:cxn modelId="{47D53ABB-5293-4155-9F7D-8CFE79BBA98D}" type="presOf" srcId="{1697E88F-AC71-4C9C-A8DC-A9306817AAEE}" destId="{45EA4353-0643-42B9-88BA-71F3B1A5F910}" srcOrd="0" destOrd="1" presId="urn:microsoft.com/office/officeart/2005/8/layout/list1"/>
    <dgm:cxn modelId="{98270C42-3A47-4FE8-BE46-AFA46E82B916}" srcId="{593BEC7D-E86D-43D8-BB8B-134F000FDA6A}" destId="{A29EE53E-2ADD-4BE6-BAD8-B813C7B8C00E}" srcOrd="0" destOrd="0" parTransId="{7AB2F549-3E03-43EB-A356-2AB27046CF80}" sibTransId="{3B181B08-FAF5-4E76-ACDE-1095AC6D4619}"/>
    <dgm:cxn modelId="{52BC22CC-3D81-405E-8E60-9241F1AA7D00}" type="presOf" srcId="{A8F4493E-C20D-41C4-A8D7-01F78555D653}" destId="{8D255124-49F6-4B9C-8BF4-61AB19C8A50F}" srcOrd="1" destOrd="0" presId="urn:microsoft.com/office/officeart/2005/8/layout/list1"/>
    <dgm:cxn modelId="{90DF3021-B1E1-4B7A-81F2-FD5C3A150218}" srcId="{C52FB662-161D-4724-BB00-5008E36BA284}" destId="{A8F4493E-C20D-41C4-A8D7-01F78555D653}" srcOrd="1" destOrd="0" parTransId="{3D40F896-E908-45BA-A4C4-28B0383EA66A}" sibTransId="{F9FD5455-E3D7-4CD1-B7D3-A6DE0C0174A0}"/>
    <dgm:cxn modelId="{6F3D52BA-9B34-447D-B400-29F40F24C469}" type="presOf" srcId="{593BEC7D-E86D-43D8-BB8B-134F000FDA6A}" destId="{97A4DE0F-2198-4880-B36A-27BB11049660}" srcOrd="0" destOrd="0" presId="urn:microsoft.com/office/officeart/2005/8/layout/list1"/>
    <dgm:cxn modelId="{7FBC02D0-91A9-47AF-A5B2-70CE02A3BB34}" srcId="{C52FB662-161D-4724-BB00-5008E36BA284}" destId="{593BEC7D-E86D-43D8-BB8B-134F000FDA6A}" srcOrd="0" destOrd="0" parTransId="{4404A341-9C01-4471-8C98-2BA3EF321BAA}" sibTransId="{218955FB-CB2B-4367-B820-FC7303138658}"/>
    <dgm:cxn modelId="{7BF3CC92-8776-449F-B016-56F3E4B4E536}" type="presOf" srcId="{593BEC7D-E86D-43D8-BB8B-134F000FDA6A}" destId="{0F8F4007-2583-44B7-BD37-163B39F3EEFE}" srcOrd="1" destOrd="0" presId="urn:microsoft.com/office/officeart/2005/8/layout/list1"/>
    <dgm:cxn modelId="{BA979660-F9D1-48CB-8EA6-495D86EC8E15}" srcId="{593BEC7D-E86D-43D8-BB8B-134F000FDA6A}" destId="{1697E88F-AC71-4C9C-A8DC-A9306817AAEE}" srcOrd="1" destOrd="0" parTransId="{93DDA9C7-D299-4CBB-A169-E74C18435513}" sibTransId="{1F020971-101A-42AF-89E6-6058F21E353E}"/>
    <dgm:cxn modelId="{14101077-93A1-4D38-8F22-E70665B589C8}" type="presOf" srcId="{C52FB662-161D-4724-BB00-5008E36BA284}" destId="{75BBC1CD-4CA1-48DB-B7CD-15FAFA38E4CB}" srcOrd="0" destOrd="0" presId="urn:microsoft.com/office/officeart/2005/8/layout/list1"/>
    <dgm:cxn modelId="{8DAABB80-B984-4A9C-9302-4E1BD9107D3F}" type="presOf" srcId="{A8F4493E-C20D-41C4-A8D7-01F78555D653}" destId="{558FF8CE-4FF7-47BE-BFCF-B93DB7112C8A}" srcOrd="0" destOrd="0" presId="urn:microsoft.com/office/officeart/2005/8/layout/list1"/>
    <dgm:cxn modelId="{A1534F9E-9A49-4053-9652-A7D74C49F94F}" type="presParOf" srcId="{75BBC1CD-4CA1-48DB-B7CD-15FAFA38E4CB}" destId="{B8F35BA2-6296-43F3-98EC-DF6E8C5A525D}" srcOrd="0" destOrd="0" presId="urn:microsoft.com/office/officeart/2005/8/layout/list1"/>
    <dgm:cxn modelId="{87DFAB12-9D9E-4083-BA13-DA703664E621}" type="presParOf" srcId="{B8F35BA2-6296-43F3-98EC-DF6E8C5A525D}" destId="{97A4DE0F-2198-4880-B36A-27BB11049660}" srcOrd="0" destOrd="0" presId="urn:microsoft.com/office/officeart/2005/8/layout/list1"/>
    <dgm:cxn modelId="{BCAB44D3-0ECC-4789-A7B4-7969602795F8}" type="presParOf" srcId="{B8F35BA2-6296-43F3-98EC-DF6E8C5A525D}" destId="{0F8F4007-2583-44B7-BD37-163B39F3EEFE}" srcOrd="1" destOrd="0" presId="urn:microsoft.com/office/officeart/2005/8/layout/list1"/>
    <dgm:cxn modelId="{AB53980F-34C0-451C-8919-3B1F4AA9A512}" type="presParOf" srcId="{75BBC1CD-4CA1-48DB-B7CD-15FAFA38E4CB}" destId="{1C1BF919-F327-4DA4-A314-8B4D012985C9}" srcOrd="1" destOrd="0" presId="urn:microsoft.com/office/officeart/2005/8/layout/list1"/>
    <dgm:cxn modelId="{8B21BD32-6401-4FF9-982B-CF2B8C87D4CE}" type="presParOf" srcId="{75BBC1CD-4CA1-48DB-B7CD-15FAFA38E4CB}" destId="{45EA4353-0643-42B9-88BA-71F3B1A5F910}" srcOrd="2" destOrd="0" presId="urn:microsoft.com/office/officeart/2005/8/layout/list1"/>
    <dgm:cxn modelId="{E4D2D0EE-C6CC-4F63-B5D5-1EA6E78C4D47}" type="presParOf" srcId="{75BBC1CD-4CA1-48DB-B7CD-15FAFA38E4CB}" destId="{53C30A74-455D-4BB8-B0FF-3A4BB8C52A82}" srcOrd="3" destOrd="0" presId="urn:microsoft.com/office/officeart/2005/8/layout/list1"/>
    <dgm:cxn modelId="{7DFB6008-1653-4C4C-BFDF-868F3EBB22C5}" type="presParOf" srcId="{75BBC1CD-4CA1-48DB-B7CD-15FAFA38E4CB}" destId="{63F968C8-A3B7-466C-9901-DA7F7A23F2B9}" srcOrd="4" destOrd="0" presId="urn:microsoft.com/office/officeart/2005/8/layout/list1"/>
    <dgm:cxn modelId="{AE2DDEC3-7F85-4747-A217-C9916ECA6DA8}" type="presParOf" srcId="{63F968C8-A3B7-466C-9901-DA7F7A23F2B9}" destId="{558FF8CE-4FF7-47BE-BFCF-B93DB7112C8A}" srcOrd="0" destOrd="0" presId="urn:microsoft.com/office/officeart/2005/8/layout/list1"/>
    <dgm:cxn modelId="{22F6B393-B6DD-45D3-98A1-857698471C8A}" type="presParOf" srcId="{63F968C8-A3B7-466C-9901-DA7F7A23F2B9}" destId="{8D255124-49F6-4B9C-8BF4-61AB19C8A50F}" srcOrd="1" destOrd="0" presId="urn:microsoft.com/office/officeart/2005/8/layout/list1"/>
    <dgm:cxn modelId="{23AB5C14-03B7-48CB-8668-073AF8D7F562}" type="presParOf" srcId="{75BBC1CD-4CA1-48DB-B7CD-15FAFA38E4CB}" destId="{340430A3-A679-473E-B5B4-5C200B17A997}" srcOrd="5" destOrd="0" presId="urn:microsoft.com/office/officeart/2005/8/layout/list1"/>
    <dgm:cxn modelId="{B78FAA1B-D5A8-4F62-B36B-BA6268914414}" type="presParOf" srcId="{75BBC1CD-4CA1-48DB-B7CD-15FAFA38E4CB}" destId="{FCD510D0-CC87-482F-8302-CEA813E032C8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2FB662-161D-4724-BB00-5008E36BA284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593BEC7D-E86D-43D8-BB8B-134F000FDA6A}">
      <dgm:prSet custT="1"/>
      <dgm:spPr/>
      <dgm:t>
        <a:bodyPr/>
        <a:lstStyle/>
        <a:p>
          <a:r>
            <a:rPr lang="pt-BR" sz="2800" b="1" dirty="0"/>
            <a:t>José está tentando vender seu carro. Ele recebeu duas ofertas:</a:t>
          </a:r>
          <a:endParaRPr lang="pt-BR" sz="2800" dirty="0"/>
        </a:p>
      </dgm:t>
    </dgm:pt>
    <dgm:pt modelId="{4404A341-9C01-4471-8C98-2BA3EF321BAA}" type="parTrans" cxnId="{7FBC02D0-91A9-47AF-A5B2-70CE02A3BB34}">
      <dgm:prSet/>
      <dgm:spPr/>
      <dgm:t>
        <a:bodyPr/>
        <a:lstStyle/>
        <a:p>
          <a:endParaRPr lang="pt-BR" sz="6600"/>
        </a:p>
      </dgm:t>
    </dgm:pt>
    <dgm:pt modelId="{218955FB-CB2B-4367-B820-FC7303138658}" type="sibTrans" cxnId="{7FBC02D0-91A9-47AF-A5B2-70CE02A3BB34}">
      <dgm:prSet/>
      <dgm:spPr/>
      <dgm:t>
        <a:bodyPr/>
        <a:lstStyle/>
        <a:p>
          <a:endParaRPr lang="pt-BR" sz="6600"/>
        </a:p>
      </dgm:t>
    </dgm:pt>
    <dgm:pt modelId="{A29EE53E-2ADD-4BE6-BAD8-B813C7B8C00E}">
      <dgm:prSet custT="1"/>
      <dgm:spPr/>
      <dgm:t>
        <a:bodyPr/>
        <a:lstStyle/>
        <a:p>
          <a:r>
            <a:rPr lang="pt-BR" sz="2800" b="1" dirty="0"/>
            <a:t>Oferta 1: R$ 30.000 a vista.</a:t>
          </a:r>
          <a:endParaRPr lang="pt-BR" sz="2800" dirty="0"/>
        </a:p>
      </dgm:t>
    </dgm:pt>
    <dgm:pt modelId="{7AB2F549-3E03-43EB-A356-2AB27046CF80}" type="parTrans" cxnId="{98270C42-3A47-4FE8-BE46-AFA46E82B916}">
      <dgm:prSet/>
      <dgm:spPr/>
      <dgm:t>
        <a:bodyPr/>
        <a:lstStyle/>
        <a:p>
          <a:endParaRPr lang="pt-BR" sz="6600"/>
        </a:p>
      </dgm:t>
    </dgm:pt>
    <dgm:pt modelId="{3B181B08-FAF5-4E76-ACDE-1095AC6D4619}" type="sibTrans" cxnId="{98270C42-3A47-4FE8-BE46-AFA46E82B916}">
      <dgm:prSet/>
      <dgm:spPr/>
      <dgm:t>
        <a:bodyPr/>
        <a:lstStyle/>
        <a:p>
          <a:endParaRPr lang="pt-BR" sz="6600"/>
        </a:p>
      </dgm:t>
    </dgm:pt>
    <dgm:pt modelId="{1697E88F-AC71-4C9C-A8DC-A9306817AAEE}">
      <dgm:prSet custT="1"/>
      <dgm:spPr/>
      <dgm:t>
        <a:bodyPr/>
        <a:lstStyle/>
        <a:p>
          <a:r>
            <a:rPr lang="pt-BR" sz="2800" b="1" dirty="0"/>
            <a:t>Oferta 2: R$ 34.160 para receber ao final de um ano.</a:t>
          </a:r>
          <a:endParaRPr lang="pt-BR" sz="2800" dirty="0"/>
        </a:p>
      </dgm:t>
    </dgm:pt>
    <dgm:pt modelId="{93DDA9C7-D299-4CBB-A169-E74C18435513}" type="parTrans" cxnId="{BA979660-F9D1-48CB-8EA6-495D86EC8E15}">
      <dgm:prSet/>
      <dgm:spPr/>
      <dgm:t>
        <a:bodyPr/>
        <a:lstStyle/>
        <a:p>
          <a:endParaRPr lang="pt-BR" sz="6600"/>
        </a:p>
      </dgm:t>
    </dgm:pt>
    <dgm:pt modelId="{1F020971-101A-42AF-89E6-6058F21E353E}" type="sibTrans" cxnId="{BA979660-F9D1-48CB-8EA6-495D86EC8E15}">
      <dgm:prSet/>
      <dgm:spPr/>
      <dgm:t>
        <a:bodyPr/>
        <a:lstStyle/>
        <a:p>
          <a:endParaRPr lang="pt-BR" sz="6600"/>
        </a:p>
      </dgm:t>
    </dgm:pt>
    <dgm:pt modelId="{A8F4493E-C20D-41C4-A8D7-01F78555D653}">
      <dgm:prSet custT="1"/>
      <dgm:spPr>
        <a:noFill/>
        <a:ln>
          <a:noFill/>
        </a:ln>
      </dgm:spPr>
      <dgm:t>
        <a:bodyPr/>
        <a:lstStyle/>
        <a:p>
          <a:endParaRPr lang="pt-BR" sz="2800" b="1" dirty="0"/>
        </a:p>
      </dgm:t>
    </dgm:pt>
    <dgm:pt modelId="{F9FD5455-E3D7-4CD1-B7D3-A6DE0C0174A0}" type="sibTrans" cxnId="{90DF3021-B1E1-4B7A-81F2-FD5C3A150218}">
      <dgm:prSet/>
      <dgm:spPr/>
      <dgm:t>
        <a:bodyPr/>
        <a:lstStyle/>
        <a:p>
          <a:endParaRPr lang="pt-BR" sz="6600"/>
        </a:p>
      </dgm:t>
    </dgm:pt>
    <dgm:pt modelId="{3D40F896-E908-45BA-A4C4-28B0383EA66A}" type="parTrans" cxnId="{90DF3021-B1E1-4B7A-81F2-FD5C3A150218}">
      <dgm:prSet/>
      <dgm:spPr/>
      <dgm:t>
        <a:bodyPr/>
        <a:lstStyle/>
        <a:p>
          <a:endParaRPr lang="pt-BR" sz="6600"/>
        </a:p>
      </dgm:t>
    </dgm:pt>
    <dgm:pt modelId="{75BBC1CD-4CA1-48DB-B7CD-15FAFA38E4CB}" type="pres">
      <dgm:prSet presAssocID="{C52FB662-161D-4724-BB00-5008E36BA28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B8F35BA2-6296-43F3-98EC-DF6E8C5A525D}" type="pres">
      <dgm:prSet presAssocID="{593BEC7D-E86D-43D8-BB8B-134F000FDA6A}" presName="parentLin" presStyleCnt="0"/>
      <dgm:spPr/>
    </dgm:pt>
    <dgm:pt modelId="{97A4DE0F-2198-4880-B36A-27BB11049660}" type="pres">
      <dgm:prSet presAssocID="{593BEC7D-E86D-43D8-BB8B-134F000FDA6A}" presName="parentLeftMargin" presStyleLbl="node1" presStyleIdx="0" presStyleCnt="2"/>
      <dgm:spPr/>
      <dgm:t>
        <a:bodyPr/>
        <a:lstStyle/>
        <a:p>
          <a:endParaRPr lang="pt-BR"/>
        </a:p>
      </dgm:t>
    </dgm:pt>
    <dgm:pt modelId="{0F8F4007-2583-44B7-BD37-163B39F3EEFE}" type="pres">
      <dgm:prSet presAssocID="{593BEC7D-E86D-43D8-BB8B-134F000FDA6A}" presName="parentText" presStyleLbl="node1" presStyleIdx="0" presStyleCnt="2" custScaleY="113248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C1BF919-F327-4DA4-A314-8B4D012985C9}" type="pres">
      <dgm:prSet presAssocID="{593BEC7D-E86D-43D8-BB8B-134F000FDA6A}" presName="negativeSpace" presStyleCnt="0"/>
      <dgm:spPr/>
    </dgm:pt>
    <dgm:pt modelId="{45EA4353-0643-42B9-88BA-71F3B1A5F910}" type="pres">
      <dgm:prSet presAssocID="{593BEC7D-E86D-43D8-BB8B-134F000FDA6A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3C30A74-455D-4BB8-B0FF-3A4BB8C52A82}" type="pres">
      <dgm:prSet presAssocID="{218955FB-CB2B-4367-B820-FC7303138658}" presName="spaceBetweenRectangles" presStyleCnt="0"/>
      <dgm:spPr/>
    </dgm:pt>
    <dgm:pt modelId="{63F968C8-A3B7-466C-9901-DA7F7A23F2B9}" type="pres">
      <dgm:prSet presAssocID="{A8F4493E-C20D-41C4-A8D7-01F78555D653}" presName="parentLin" presStyleCnt="0"/>
      <dgm:spPr/>
    </dgm:pt>
    <dgm:pt modelId="{558FF8CE-4FF7-47BE-BFCF-B93DB7112C8A}" type="pres">
      <dgm:prSet presAssocID="{A8F4493E-C20D-41C4-A8D7-01F78555D653}" presName="parentLeftMargin" presStyleLbl="node1" presStyleIdx="0" presStyleCnt="2"/>
      <dgm:spPr/>
      <dgm:t>
        <a:bodyPr/>
        <a:lstStyle/>
        <a:p>
          <a:endParaRPr lang="pt-BR"/>
        </a:p>
      </dgm:t>
    </dgm:pt>
    <dgm:pt modelId="{8D255124-49F6-4B9C-8BF4-61AB19C8A50F}" type="pres">
      <dgm:prSet presAssocID="{A8F4493E-C20D-41C4-A8D7-01F78555D653}" presName="parentText" presStyleLbl="node1" presStyleIdx="1" presStyleCnt="2" custScaleY="113248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40430A3-A679-473E-B5B4-5C200B17A997}" type="pres">
      <dgm:prSet presAssocID="{A8F4493E-C20D-41C4-A8D7-01F78555D653}" presName="negativeSpace" presStyleCnt="0"/>
      <dgm:spPr/>
    </dgm:pt>
    <dgm:pt modelId="{FCD510D0-CC87-482F-8302-CEA813E032C8}" type="pres">
      <dgm:prSet presAssocID="{A8F4493E-C20D-41C4-A8D7-01F78555D653}" presName="childText" presStyleLbl="conFgAcc1" presStyleIdx="1" presStyleCnt="2">
        <dgm:presLayoutVars>
          <dgm:bulletEnabled val="1"/>
        </dgm:presLayoutVars>
      </dgm:prSet>
      <dgm:spPr>
        <a:noFill/>
        <a:ln>
          <a:noFill/>
        </a:ln>
      </dgm:spPr>
      <dgm:t>
        <a:bodyPr/>
        <a:lstStyle/>
        <a:p>
          <a:endParaRPr lang="pt-BR"/>
        </a:p>
      </dgm:t>
    </dgm:pt>
  </dgm:ptLst>
  <dgm:cxnLst>
    <dgm:cxn modelId="{BBA860C8-8A2A-4BCE-A8C6-FEC751024814}" type="presOf" srcId="{A8F4493E-C20D-41C4-A8D7-01F78555D653}" destId="{8D255124-49F6-4B9C-8BF4-61AB19C8A50F}" srcOrd="1" destOrd="0" presId="urn:microsoft.com/office/officeart/2005/8/layout/list1"/>
    <dgm:cxn modelId="{452DA646-5A0E-4317-8805-20A41F192BF0}" type="presOf" srcId="{A29EE53E-2ADD-4BE6-BAD8-B813C7B8C00E}" destId="{45EA4353-0643-42B9-88BA-71F3B1A5F910}" srcOrd="0" destOrd="0" presId="urn:microsoft.com/office/officeart/2005/8/layout/list1"/>
    <dgm:cxn modelId="{9AAC4051-E959-4E19-9C71-1B97F75B9B25}" type="presOf" srcId="{593BEC7D-E86D-43D8-BB8B-134F000FDA6A}" destId="{0F8F4007-2583-44B7-BD37-163B39F3EEFE}" srcOrd="1" destOrd="0" presId="urn:microsoft.com/office/officeart/2005/8/layout/list1"/>
    <dgm:cxn modelId="{D73FD993-E832-4074-8092-BB29F4E6B804}" type="presOf" srcId="{593BEC7D-E86D-43D8-BB8B-134F000FDA6A}" destId="{97A4DE0F-2198-4880-B36A-27BB11049660}" srcOrd="0" destOrd="0" presId="urn:microsoft.com/office/officeart/2005/8/layout/list1"/>
    <dgm:cxn modelId="{90DF3021-B1E1-4B7A-81F2-FD5C3A150218}" srcId="{C52FB662-161D-4724-BB00-5008E36BA284}" destId="{A8F4493E-C20D-41C4-A8D7-01F78555D653}" srcOrd="1" destOrd="0" parTransId="{3D40F896-E908-45BA-A4C4-28B0383EA66A}" sibTransId="{F9FD5455-E3D7-4CD1-B7D3-A6DE0C0174A0}"/>
    <dgm:cxn modelId="{5AADA896-4E4C-4867-BB12-32A9181C8862}" type="presOf" srcId="{1697E88F-AC71-4C9C-A8DC-A9306817AAEE}" destId="{45EA4353-0643-42B9-88BA-71F3B1A5F910}" srcOrd="0" destOrd="1" presId="urn:microsoft.com/office/officeart/2005/8/layout/list1"/>
    <dgm:cxn modelId="{422D3E70-75CF-4739-93DD-C3374AE48E71}" type="presOf" srcId="{C52FB662-161D-4724-BB00-5008E36BA284}" destId="{75BBC1CD-4CA1-48DB-B7CD-15FAFA38E4CB}" srcOrd="0" destOrd="0" presId="urn:microsoft.com/office/officeart/2005/8/layout/list1"/>
    <dgm:cxn modelId="{7FBC02D0-91A9-47AF-A5B2-70CE02A3BB34}" srcId="{C52FB662-161D-4724-BB00-5008E36BA284}" destId="{593BEC7D-E86D-43D8-BB8B-134F000FDA6A}" srcOrd="0" destOrd="0" parTransId="{4404A341-9C01-4471-8C98-2BA3EF321BAA}" sibTransId="{218955FB-CB2B-4367-B820-FC7303138658}"/>
    <dgm:cxn modelId="{98270C42-3A47-4FE8-BE46-AFA46E82B916}" srcId="{593BEC7D-E86D-43D8-BB8B-134F000FDA6A}" destId="{A29EE53E-2ADD-4BE6-BAD8-B813C7B8C00E}" srcOrd="0" destOrd="0" parTransId="{7AB2F549-3E03-43EB-A356-2AB27046CF80}" sibTransId="{3B181B08-FAF5-4E76-ACDE-1095AC6D4619}"/>
    <dgm:cxn modelId="{BA979660-F9D1-48CB-8EA6-495D86EC8E15}" srcId="{593BEC7D-E86D-43D8-BB8B-134F000FDA6A}" destId="{1697E88F-AC71-4C9C-A8DC-A9306817AAEE}" srcOrd="1" destOrd="0" parTransId="{93DDA9C7-D299-4CBB-A169-E74C18435513}" sibTransId="{1F020971-101A-42AF-89E6-6058F21E353E}"/>
    <dgm:cxn modelId="{74EFA5F3-1D44-4A20-85A6-421BF5EA0698}" type="presOf" srcId="{A8F4493E-C20D-41C4-A8D7-01F78555D653}" destId="{558FF8CE-4FF7-47BE-BFCF-B93DB7112C8A}" srcOrd="0" destOrd="0" presId="urn:microsoft.com/office/officeart/2005/8/layout/list1"/>
    <dgm:cxn modelId="{16A49D63-86CB-4150-8181-E73D9B79F1F3}" type="presParOf" srcId="{75BBC1CD-4CA1-48DB-B7CD-15FAFA38E4CB}" destId="{B8F35BA2-6296-43F3-98EC-DF6E8C5A525D}" srcOrd="0" destOrd="0" presId="urn:microsoft.com/office/officeart/2005/8/layout/list1"/>
    <dgm:cxn modelId="{7C5ABB27-8406-419C-90D7-069393845D23}" type="presParOf" srcId="{B8F35BA2-6296-43F3-98EC-DF6E8C5A525D}" destId="{97A4DE0F-2198-4880-B36A-27BB11049660}" srcOrd="0" destOrd="0" presId="urn:microsoft.com/office/officeart/2005/8/layout/list1"/>
    <dgm:cxn modelId="{A303183A-8E95-477D-9059-767D548B4C16}" type="presParOf" srcId="{B8F35BA2-6296-43F3-98EC-DF6E8C5A525D}" destId="{0F8F4007-2583-44B7-BD37-163B39F3EEFE}" srcOrd="1" destOrd="0" presId="urn:microsoft.com/office/officeart/2005/8/layout/list1"/>
    <dgm:cxn modelId="{566B1A0B-D694-48F0-A22A-98713A0CC65C}" type="presParOf" srcId="{75BBC1CD-4CA1-48DB-B7CD-15FAFA38E4CB}" destId="{1C1BF919-F327-4DA4-A314-8B4D012985C9}" srcOrd="1" destOrd="0" presId="urn:microsoft.com/office/officeart/2005/8/layout/list1"/>
    <dgm:cxn modelId="{608A7D1F-E363-4BDB-A3D2-EA2E537C08BA}" type="presParOf" srcId="{75BBC1CD-4CA1-48DB-B7CD-15FAFA38E4CB}" destId="{45EA4353-0643-42B9-88BA-71F3B1A5F910}" srcOrd="2" destOrd="0" presId="urn:microsoft.com/office/officeart/2005/8/layout/list1"/>
    <dgm:cxn modelId="{5DA64F26-415A-4F0C-B737-52D7AC15C98F}" type="presParOf" srcId="{75BBC1CD-4CA1-48DB-B7CD-15FAFA38E4CB}" destId="{53C30A74-455D-4BB8-B0FF-3A4BB8C52A82}" srcOrd="3" destOrd="0" presId="urn:microsoft.com/office/officeart/2005/8/layout/list1"/>
    <dgm:cxn modelId="{2E304C43-EBED-4E47-80F5-D74952815891}" type="presParOf" srcId="{75BBC1CD-4CA1-48DB-B7CD-15FAFA38E4CB}" destId="{63F968C8-A3B7-466C-9901-DA7F7A23F2B9}" srcOrd="4" destOrd="0" presId="urn:microsoft.com/office/officeart/2005/8/layout/list1"/>
    <dgm:cxn modelId="{0A91976C-051F-4167-A154-E221307E3DDF}" type="presParOf" srcId="{63F968C8-A3B7-466C-9901-DA7F7A23F2B9}" destId="{558FF8CE-4FF7-47BE-BFCF-B93DB7112C8A}" srcOrd="0" destOrd="0" presId="urn:microsoft.com/office/officeart/2005/8/layout/list1"/>
    <dgm:cxn modelId="{8F6F4006-1E77-48A5-BAF1-05E84DE3109B}" type="presParOf" srcId="{63F968C8-A3B7-466C-9901-DA7F7A23F2B9}" destId="{8D255124-49F6-4B9C-8BF4-61AB19C8A50F}" srcOrd="1" destOrd="0" presId="urn:microsoft.com/office/officeart/2005/8/layout/list1"/>
    <dgm:cxn modelId="{0D1028FC-F879-4ED6-AA31-64E0C9E34D2B}" type="presParOf" srcId="{75BBC1CD-4CA1-48DB-B7CD-15FAFA38E4CB}" destId="{340430A3-A679-473E-B5B4-5C200B17A997}" srcOrd="5" destOrd="0" presId="urn:microsoft.com/office/officeart/2005/8/layout/list1"/>
    <dgm:cxn modelId="{50A3F63B-2D85-4576-A127-C103B874EA73}" type="presParOf" srcId="{75BBC1CD-4CA1-48DB-B7CD-15FAFA38E4CB}" destId="{FCD510D0-CC87-482F-8302-CEA813E032C8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8689B8-BC57-41F6-B8DE-3A07AC79178E}" type="doc">
      <dgm:prSet loTypeId="urn:microsoft.com/office/officeart/2005/8/layout/hierarchy3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pt-BR"/>
        </a:p>
      </dgm:t>
    </dgm:pt>
    <dgm:pt modelId="{85CC5962-01CE-4F86-9541-155A6D62F159}">
      <dgm:prSet custT="1"/>
      <dgm:spPr/>
      <dgm:t>
        <a:bodyPr/>
        <a:lstStyle/>
        <a:p>
          <a:r>
            <a:rPr lang="pt-BR" sz="2800" dirty="0"/>
            <a:t>Método alternativo: empregar o conceito de </a:t>
          </a:r>
          <a:r>
            <a:rPr lang="pt-BR" sz="2800" b="1" dirty="0"/>
            <a:t>valor presente</a:t>
          </a:r>
          <a:r>
            <a:rPr lang="pt-BR" sz="2800" dirty="0"/>
            <a:t>:</a:t>
          </a:r>
        </a:p>
      </dgm:t>
    </dgm:pt>
    <dgm:pt modelId="{7E3CFD57-22A7-4F83-9FB9-8AE82DDB861B}" type="parTrans" cxnId="{DAC9A2C1-5FD9-44D8-A519-66F0A3A93D84}">
      <dgm:prSet/>
      <dgm:spPr/>
      <dgm:t>
        <a:bodyPr/>
        <a:lstStyle/>
        <a:p>
          <a:endParaRPr lang="pt-BR" sz="2000"/>
        </a:p>
      </dgm:t>
    </dgm:pt>
    <dgm:pt modelId="{A11D9201-E52E-4456-9138-CF98F2D2F195}" type="sibTrans" cxnId="{DAC9A2C1-5FD9-44D8-A519-66F0A3A93D84}">
      <dgm:prSet/>
      <dgm:spPr/>
      <dgm:t>
        <a:bodyPr/>
        <a:lstStyle/>
        <a:p>
          <a:endParaRPr lang="pt-BR" sz="2000"/>
        </a:p>
      </dgm:t>
    </dgm:pt>
    <dgm:pt modelId="{542FDB88-BED3-4E4C-8622-CA60AC9794CF}">
      <dgm:prSet custT="1"/>
      <dgm:spPr/>
      <dgm:t>
        <a:bodyPr/>
        <a:lstStyle/>
        <a:p>
          <a:r>
            <a:rPr lang="pt-BR" sz="2800" dirty="0"/>
            <a:t>Quanto José precisaria aplicar hoje no banco para ter R$ 34.160 no próximo ano?</a:t>
          </a:r>
        </a:p>
      </dgm:t>
    </dgm:pt>
    <dgm:pt modelId="{CF340476-0100-4B92-8EE5-C2955BBE31A7}" type="parTrans" cxnId="{AFAD3044-BC1E-4E48-91A9-5D903C5F983C}">
      <dgm:prSet/>
      <dgm:spPr/>
      <dgm:t>
        <a:bodyPr/>
        <a:lstStyle/>
        <a:p>
          <a:endParaRPr lang="pt-BR" sz="2000"/>
        </a:p>
      </dgm:t>
    </dgm:pt>
    <dgm:pt modelId="{E4ADAD27-40FF-419E-B4C5-7A03B9D1061C}" type="sibTrans" cxnId="{AFAD3044-BC1E-4E48-91A9-5D903C5F983C}">
      <dgm:prSet/>
      <dgm:spPr/>
      <dgm:t>
        <a:bodyPr/>
        <a:lstStyle/>
        <a:p>
          <a:endParaRPr lang="pt-BR" sz="2000"/>
        </a:p>
      </dgm:t>
    </dgm:pt>
    <dgm:pt modelId="{D6C875B2-2859-4006-A2A6-E5FD13FD4CEA}" type="pres">
      <dgm:prSet presAssocID="{7E8689B8-BC57-41F6-B8DE-3A07AC79178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9E9574A1-B46E-4700-8981-355B5393838F}" type="pres">
      <dgm:prSet presAssocID="{85CC5962-01CE-4F86-9541-155A6D62F159}" presName="root" presStyleCnt="0"/>
      <dgm:spPr/>
    </dgm:pt>
    <dgm:pt modelId="{3786B60B-796D-4253-BDBB-06CBAE109CD1}" type="pres">
      <dgm:prSet presAssocID="{85CC5962-01CE-4F86-9541-155A6D62F159}" presName="rootComposite" presStyleCnt="0"/>
      <dgm:spPr/>
    </dgm:pt>
    <dgm:pt modelId="{192CA19A-61AA-4F4D-AAA7-7ACA64779484}" type="pres">
      <dgm:prSet presAssocID="{85CC5962-01CE-4F86-9541-155A6D62F159}" presName="rootText" presStyleLbl="node1" presStyleIdx="0" presStyleCnt="2" custScaleX="113904"/>
      <dgm:spPr/>
      <dgm:t>
        <a:bodyPr/>
        <a:lstStyle/>
        <a:p>
          <a:endParaRPr lang="pt-BR"/>
        </a:p>
      </dgm:t>
    </dgm:pt>
    <dgm:pt modelId="{06D3DD2D-7F6A-4D07-9ECC-E66D89F56FD3}" type="pres">
      <dgm:prSet presAssocID="{85CC5962-01CE-4F86-9541-155A6D62F159}" presName="rootConnector" presStyleLbl="node1" presStyleIdx="0" presStyleCnt="2"/>
      <dgm:spPr/>
      <dgm:t>
        <a:bodyPr/>
        <a:lstStyle/>
        <a:p>
          <a:endParaRPr lang="pt-BR"/>
        </a:p>
      </dgm:t>
    </dgm:pt>
    <dgm:pt modelId="{F3C5FDA9-CF0B-40CA-B705-CF7173816F50}" type="pres">
      <dgm:prSet presAssocID="{85CC5962-01CE-4F86-9541-155A6D62F159}" presName="childShape" presStyleCnt="0"/>
      <dgm:spPr/>
    </dgm:pt>
    <dgm:pt modelId="{B9CD6334-E7AA-4DF3-A6A0-51F85F67824A}" type="pres">
      <dgm:prSet presAssocID="{542FDB88-BED3-4E4C-8622-CA60AC9794CF}" presName="root" presStyleCnt="0"/>
      <dgm:spPr/>
    </dgm:pt>
    <dgm:pt modelId="{16EDE785-DEDA-423D-BF7E-EE47BA8067EE}" type="pres">
      <dgm:prSet presAssocID="{542FDB88-BED3-4E4C-8622-CA60AC9794CF}" presName="rootComposite" presStyleCnt="0"/>
      <dgm:spPr/>
    </dgm:pt>
    <dgm:pt modelId="{A73760F2-21F8-4FDD-B775-6A0E3B81803B}" type="pres">
      <dgm:prSet presAssocID="{542FDB88-BED3-4E4C-8622-CA60AC9794CF}" presName="rootText" presStyleLbl="node1" presStyleIdx="1" presStyleCnt="2" custScaleX="119485"/>
      <dgm:spPr/>
      <dgm:t>
        <a:bodyPr/>
        <a:lstStyle/>
        <a:p>
          <a:endParaRPr lang="pt-BR"/>
        </a:p>
      </dgm:t>
    </dgm:pt>
    <dgm:pt modelId="{0C47B5F5-7879-48E5-97B1-89E387419039}" type="pres">
      <dgm:prSet presAssocID="{542FDB88-BED3-4E4C-8622-CA60AC9794CF}" presName="rootConnector" presStyleLbl="node1" presStyleIdx="1" presStyleCnt="2"/>
      <dgm:spPr/>
      <dgm:t>
        <a:bodyPr/>
        <a:lstStyle/>
        <a:p>
          <a:endParaRPr lang="pt-BR"/>
        </a:p>
      </dgm:t>
    </dgm:pt>
    <dgm:pt modelId="{2D826DD4-83F4-42F8-A052-CB86BAD54621}" type="pres">
      <dgm:prSet presAssocID="{542FDB88-BED3-4E4C-8622-CA60AC9794CF}" presName="childShape" presStyleCnt="0"/>
      <dgm:spPr/>
    </dgm:pt>
  </dgm:ptLst>
  <dgm:cxnLst>
    <dgm:cxn modelId="{1A386B44-7A9B-4282-808A-963898283E06}" type="presOf" srcId="{85CC5962-01CE-4F86-9541-155A6D62F159}" destId="{06D3DD2D-7F6A-4D07-9ECC-E66D89F56FD3}" srcOrd="1" destOrd="0" presId="urn:microsoft.com/office/officeart/2005/8/layout/hierarchy3"/>
    <dgm:cxn modelId="{DAC9A2C1-5FD9-44D8-A519-66F0A3A93D84}" srcId="{7E8689B8-BC57-41F6-B8DE-3A07AC79178E}" destId="{85CC5962-01CE-4F86-9541-155A6D62F159}" srcOrd="0" destOrd="0" parTransId="{7E3CFD57-22A7-4F83-9FB9-8AE82DDB861B}" sibTransId="{A11D9201-E52E-4456-9138-CF98F2D2F195}"/>
    <dgm:cxn modelId="{C466208B-CEF0-45FF-A23F-F479ED0127E8}" type="presOf" srcId="{542FDB88-BED3-4E4C-8622-CA60AC9794CF}" destId="{0C47B5F5-7879-48E5-97B1-89E387419039}" srcOrd="1" destOrd="0" presId="urn:microsoft.com/office/officeart/2005/8/layout/hierarchy3"/>
    <dgm:cxn modelId="{A69DAE13-3675-4357-9E6B-F29AE990F799}" type="presOf" srcId="{7E8689B8-BC57-41F6-B8DE-3A07AC79178E}" destId="{D6C875B2-2859-4006-A2A6-E5FD13FD4CEA}" srcOrd="0" destOrd="0" presId="urn:microsoft.com/office/officeart/2005/8/layout/hierarchy3"/>
    <dgm:cxn modelId="{E7C6AFAF-1F02-429B-872E-CEFFDBF02468}" type="presOf" srcId="{85CC5962-01CE-4F86-9541-155A6D62F159}" destId="{192CA19A-61AA-4F4D-AAA7-7ACA64779484}" srcOrd="0" destOrd="0" presId="urn:microsoft.com/office/officeart/2005/8/layout/hierarchy3"/>
    <dgm:cxn modelId="{AFAD3044-BC1E-4E48-91A9-5D903C5F983C}" srcId="{7E8689B8-BC57-41F6-B8DE-3A07AC79178E}" destId="{542FDB88-BED3-4E4C-8622-CA60AC9794CF}" srcOrd="1" destOrd="0" parTransId="{CF340476-0100-4B92-8EE5-C2955BBE31A7}" sibTransId="{E4ADAD27-40FF-419E-B4C5-7A03B9D1061C}"/>
    <dgm:cxn modelId="{47966D9E-690F-4A9D-8464-552AEE76AD06}" type="presOf" srcId="{542FDB88-BED3-4E4C-8622-CA60AC9794CF}" destId="{A73760F2-21F8-4FDD-B775-6A0E3B81803B}" srcOrd="0" destOrd="0" presId="urn:microsoft.com/office/officeart/2005/8/layout/hierarchy3"/>
    <dgm:cxn modelId="{BD5871DD-192E-4FFB-A0DD-C99426C0D9E9}" type="presParOf" srcId="{D6C875B2-2859-4006-A2A6-E5FD13FD4CEA}" destId="{9E9574A1-B46E-4700-8981-355B5393838F}" srcOrd="0" destOrd="0" presId="urn:microsoft.com/office/officeart/2005/8/layout/hierarchy3"/>
    <dgm:cxn modelId="{E8A5C179-AC12-47C8-9621-F9905D08CFE0}" type="presParOf" srcId="{9E9574A1-B46E-4700-8981-355B5393838F}" destId="{3786B60B-796D-4253-BDBB-06CBAE109CD1}" srcOrd="0" destOrd="0" presId="urn:microsoft.com/office/officeart/2005/8/layout/hierarchy3"/>
    <dgm:cxn modelId="{0077FCDA-94A3-4FDC-8688-EBB068E57E28}" type="presParOf" srcId="{3786B60B-796D-4253-BDBB-06CBAE109CD1}" destId="{192CA19A-61AA-4F4D-AAA7-7ACA64779484}" srcOrd="0" destOrd="0" presId="urn:microsoft.com/office/officeart/2005/8/layout/hierarchy3"/>
    <dgm:cxn modelId="{D30A7399-F043-4CDB-B914-44AFC3A67949}" type="presParOf" srcId="{3786B60B-796D-4253-BDBB-06CBAE109CD1}" destId="{06D3DD2D-7F6A-4D07-9ECC-E66D89F56FD3}" srcOrd="1" destOrd="0" presId="urn:microsoft.com/office/officeart/2005/8/layout/hierarchy3"/>
    <dgm:cxn modelId="{44A6D491-2C00-4618-96B5-BFD419A06B55}" type="presParOf" srcId="{9E9574A1-B46E-4700-8981-355B5393838F}" destId="{F3C5FDA9-CF0B-40CA-B705-CF7173816F50}" srcOrd="1" destOrd="0" presId="urn:microsoft.com/office/officeart/2005/8/layout/hierarchy3"/>
    <dgm:cxn modelId="{BBA87938-1869-48E4-842B-1BEECB739F88}" type="presParOf" srcId="{D6C875B2-2859-4006-A2A6-E5FD13FD4CEA}" destId="{B9CD6334-E7AA-4DF3-A6A0-51F85F67824A}" srcOrd="1" destOrd="0" presId="urn:microsoft.com/office/officeart/2005/8/layout/hierarchy3"/>
    <dgm:cxn modelId="{6FB7E572-AAC2-4034-BBCB-481940AFAEC0}" type="presParOf" srcId="{B9CD6334-E7AA-4DF3-A6A0-51F85F67824A}" destId="{16EDE785-DEDA-423D-BF7E-EE47BA8067EE}" srcOrd="0" destOrd="0" presId="urn:microsoft.com/office/officeart/2005/8/layout/hierarchy3"/>
    <dgm:cxn modelId="{AF95A5BE-F69F-4E0E-9FC5-AA3BAFE03784}" type="presParOf" srcId="{16EDE785-DEDA-423D-BF7E-EE47BA8067EE}" destId="{A73760F2-21F8-4FDD-B775-6A0E3B81803B}" srcOrd="0" destOrd="0" presId="urn:microsoft.com/office/officeart/2005/8/layout/hierarchy3"/>
    <dgm:cxn modelId="{6DF26F09-F937-4AFA-B30E-521986072509}" type="presParOf" srcId="{16EDE785-DEDA-423D-BF7E-EE47BA8067EE}" destId="{0C47B5F5-7879-48E5-97B1-89E387419039}" srcOrd="1" destOrd="0" presId="urn:microsoft.com/office/officeart/2005/8/layout/hierarchy3"/>
    <dgm:cxn modelId="{C64D9E38-B6ED-4724-8915-F19EC78049FF}" type="presParOf" srcId="{B9CD6334-E7AA-4DF3-A6A0-51F85F67824A}" destId="{2D826DD4-83F4-42F8-A052-CB86BAD54621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A33611B-D352-429F-8AAD-D43102A6CC8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6FE9E71-DBF5-471B-B454-CEF0B3A094CF}">
      <dgm:prSet custT="1"/>
      <dgm:spPr>
        <a:solidFill>
          <a:schemeClr val="bg1">
            <a:lumMod val="75000"/>
            <a:alpha val="90000"/>
          </a:schemeClr>
        </a:solidFill>
        <a:ln>
          <a:solidFill>
            <a:schemeClr val="tx2"/>
          </a:solidFill>
        </a:ln>
      </dgm:spPr>
      <dgm:t>
        <a:bodyPr/>
        <a:lstStyle/>
        <a:p>
          <a:r>
            <a:rPr lang="pt-BR" sz="2800" dirty="0"/>
            <a:t>Luiza está pensando em investir num terreno que </a:t>
          </a:r>
          <a:r>
            <a:rPr lang="pt-BR" sz="2800" dirty="0" smtClean="0"/>
            <a:t>custa R$ 85.000</a:t>
          </a:r>
          <a:r>
            <a:rPr lang="pt-BR" sz="2800" dirty="0"/>
            <a:t>.</a:t>
          </a:r>
        </a:p>
      </dgm:t>
    </dgm:pt>
    <dgm:pt modelId="{7A3EBA9C-7CD8-4A6D-B7DF-DC4A081B04EB}" type="parTrans" cxnId="{FC5B8DAD-1619-41FF-B62F-8678C29BC532}">
      <dgm:prSet/>
      <dgm:spPr/>
      <dgm:t>
        <a:bodyPr/>
        <a:lstStyle/>
        <a:p>
          <a:endParaRPr lang="pt-BR" sz="2000"/>
        </a:p>
      </dgm:t>
    </dgm:pt>
    <dgm:pt modelId="{59A397AA-2B5F-4A4C-A30E-5ACB15066AAA}" type="sibTrans" cxnId="{FC5B8DAD-1619-41FF-B62F-8678C29BC532}">
      <dgm:prSet/>
      <dgm:spPr/>
      <dgm:t>
        <a:bodyPr/>
        <a:lstStyle/>
        <a:p>
          <a:endParaRPr lang="pt-BR" sz="2000"/>
        </a:p>
      </dgm:t>
    </dgm:pt>
    <dgm:pt modelId="{402C66C5-474E-48E9-95FF-BDBEB40CD925}">
      <dgm:prSet custT="1"/>
      <dgm:spPr>
        <a:solidFill>
          <a:schemeClr val="bg1">
            <a:lumMod val="75000"/>
            <a:alpha val="90000"/>
          </a:schemeClr>
        </a:solidFill>
        <a:ln>
          <a:solidFill>
            <a:schemeClr val="tx2"/>
          </a:solidFill>
        </a:ln>
      </dgm:spPr>
      <dgm:t>
        <a:bodyPr/>
        <a:lstStyle/>
        <a:p>
          <a:r>
            <a:rPr lang="pt-BR" sz="2800" dirty="0"/>
            <a:t>Está segura de que no próximo ano esse terreno estará </a:t>
          </a:r>
          <a:r>
            <a:rPr lang="pt-BR" sz="2800" dirty="0" smtClean="0"/>
            <a:t>valendo  </a:t>
          </a:r>
          <a:r>
            <a:rPr lang="pt-BR" sz="2800" dirty="0"/>
            <a:t>R$ 91.000, o que significa um ganho certo de R$ 6.000.</a:t>
          </a:r>
        </a:p>
      </dgm:t>
    </dgm:pt>
    <dgm:pt modelId="{5E7BD4D4-ACA2-4899-B605-297FA5057EAC}" type="parTrans" cxnId="{D3E91979-10A8-4816-941F-F011F6D7B0B7}">
      <dgm:prSet/>
      <dgm:spPr/>
      <dgm:t>
        <a:bodyPr/>
        <a:lstStyle/>
        <a:p>
          <a:endParaRPr lang="pt-BR" sz="2000"/>
        </a:p>
      </dgm:t>
    </dgm:pt>
    <dgm:pt modelId="{948BC461-E494-4DF6-B1F7-9AAF752CDE58}" type="sibTrans" cxnId="{D3E91979-10A8-4816-941F-F011F6D7B0B7}">
      <dgm:prSet/>
      <dgm:spPr/>
      <dgm:t>
        <a:bodyPr/>
        <a:lstStyle/>
        <a:p>
          <a:endParaRPr lang="pt-BR" sz="2000"/>
        </a:p>
      </dgm:t>
    </dgm:pt>
    <dgm:pt modelId="{EB86CAC5-E1D1-466B-955D-47762CD9A25D}">
      <dgm:prSet custT="1"/>
      <dgm:spPr>
        <a:noFill/>
        <a:ln>
          <a:noFill/>
        </a:ln>
      </dgm:spPr>
      <dgm:t>
        <a:bodyPr/>
        <a:lstStyle/>
        <a:p>
          <a:r>
            <a:rPr lang="pt-BR" sz="3200" dirty="0" smtClean="0"/>
            <a:t> </a:t>
          </a:r>
          <a:endParaRPr lang="pt-BR" sz="2800" dirty="0"/>
        </a:p>
      </dgm:t>
    </dgm:pt>
    <dgm:pt modelId="{93A54334-9294-4CCB-B7EB-9AC881F8BB78}" type="sibTrans" cxnId="{1CFD0C83-A64D-4C45-A7C0-7582BAC39B2D}">
      <dgm:prSet/>
      <dgm:spPr/>
      <dgm:t>
        <a:bodyPr/>
        <a:lstStyle/>
        <a:p>
          <a:endParaRPr lang="pt-BR" sz="2000"/>
        </a:p>
      </dgm:t>
    </dgm:pt>
    <dgm:pt modelId="{471CBFB0-D27C-4252-9EDC-11963BDBDF67}" type="parTrans" cxnId="{1CFD0C83-A64D-4C45-A7C0-7582BAC39B2D}">
      <dgm:prSet/>
      <dgm:spPr/>
      <dgm:t>
        <a:bodyPr/>
        <a:lstStyle/>
        <a:p>
          <a:endParaRPr lang="pt-BR" sz="2000"/>
        </a:p>
      </dgm:t>
    </dgm:pt>
    <dgm:pt modelId="{C480AF9D-0243-408D-A454-9FE3AD0FC783}" type="pres">
      <dgm:prSet presAssocID="{3A33611B-D352-429F-8AAD-D43102A6CC8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46B82FF-47A4-4914-B527-63DEAC3B80CF}" type="pres">
      <dgm:prSet presAssocID="{EB86CAC5-E1D1-466B-955D-47762CD9A25D}" presName="parentLin" presStyleCnt="0"/>
      <dgm:spPr/>
    </dgm:pt>
    <dgm:pt modelId="{016B73C5-99B1-4EA2-835A-73EFB78E3502}" type="pres">
      <dgm:prSet presAssocID="{EB86CAC5-E1D1-466B-955D-47762CD9A25D}" presName="parentLeftMargin" presStyleLbl="node1" presStyleIdx="0" presStyleCnt="1"/>
      <dgm:spPr/>
      <dgm:t>
        <a:bodyPr/>
        <a:lstStyle/>
        <a:p>
          <a:endParaRPr lang="pt-BR"/>
        </a:p>
      </dgm:t>
    </dgm:pt>
    <dgm:pt modelId="{8964EF08-A150-4ACB-ABA3-9420EC72AC4A}" type="pres">
      <dgm:prSet presAssocID="{EB86CAC5-E1D1-466B-955D-47762CD9A25D}" presName="parentText" presStyleLbl="node1" presStyleIdx="0" presStyleCnt="1" custScaleY="42863" custLinFactNeighborX="-91250" custLinFactNeighborY="-3917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28F67A8-3815-47CA-89AA-8674994B6C97}" type="pres">
      <dgm:prSet presAssocID="{EB86CAC5-E1D1-466B-955D-47762CD9A25D}" presName="negativeSpace" presStyleCnt="0"/>
      <dgm:spPr/>
    </dgm:pt>
    <dgm:pt modelId="{B6A24616-17B9-48CF-9A67-21FAAEAC8BC8}" type="pres">
      <dgm:prSet presAssocID="{EB86CAC5-E1D1-466B-955D-47762CD9A25D}" presName="childText" presStyleLbl="conFgAcc1" presStyleIdx="0" presStyleCnt="1" custLinFactNeighborX="-25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3E91979-10A8-4816-941F-F011F6D7B0B7}" srcId="{EB86CAC5-E1D1-466B-955D-47762CD9A25D}" destId="{402C66C5-474E-48E9-95FF-BDBEB40CD925}" srcOrd="1" destOrd="0" parTransId="{5E7BD4D4-ACA2-4899-B605-297FA5057EAC}" sibTransId="{948BC461-E494-4DF6-B1F7-9AAF752CDE58}"/>
    <dgm:cxn modelId="{ADC659E0-5EBB-4AF2-8D4D-DED6AFA488D5}" type="presOf" srcId="{EB86CAC5-E1D1-466B-955D-47762CD9A25D}" destId="{8964EF08-A150-4ACB-ABA3-9420EC72AC4A}" srcOrd="1" destOrd="0" presId="urn:microsoft.com/office/officeart/2005/8/layout/list1"/>
    <dgm:cxn modelId="{140A4454-D869-4296-8E2C-3DD802BCD140}" type="presOf" srcId="{16FE9E71-DBF5-471B-B454-CEF0B3A094CF}" destId="{B6A24616-17B9-48CF-9A67-21FAAEAC8BC8}" srcOrd="0" destOrd="0" presId="urn:microsoft.com/office/officeart/2005/8/layout/list1"/>
    <dgm:cxn modelId="{43CC92E4-D02C-4E69-98CA-224506467C83}" type="presOf" srcId="{EB86CAC5-E1D1-466B-955D-47762CD9A25D}" destId="{016B73C5-99B1-4EA2-835A-73EFB78E3502}" srcOrd="0" destOrd="0" presId="urn:microsoft.com/office/officeart/2005/8/layout/list1"/>
    <dgm:cxn modelId="{711B2125-A54B-46DB-BB1D-0A3C008DFAD9}" type="presOf" srcId="{402C66C5-474E-48E9-95FF-BDBEB40CD925}" destId="{B6A24616-17B9-48CF-9A67-21FAAEAC8BC8}" srcOrd="0" destOrd="1" presId="urn:microsoft.com/office/officeart/2005/8/layout/list1"/>
    <dgm:cxn modelId="{94F85F26-FF63-4174-8364-E196F022BE17}" type="presOf" srcId="{3A33611B-D352-429F-8AAD-D43102A6CC8F}" destId="{C480AF9D-0243-408D-A454-9FE3AD0FC783}" srcOrd="0" destOrd="0" presId="urn:microsoft.com/office/officeart/2005/8/layout/list1"/>
    <dgm:cxn modelId="{1CFD0C83-A64D-4C45-A7C0-7582BAC39B2D}" srcId="{3A33611B-D352-429F-8AAD-D43102A6CC8F}" destId="{EB86CAC5-E1D1-466B-955D-47762CD9A25D}" srcOrd="0" destOrd="0" parTransId="{471CBFB0-D27C-4252-9EDC-11963BDBDF67}" sibTransId="{93A54334-9294-4CCB-B7EB-9AC881F8BB78}"/>
    <dgm:cxn modelId="{FC5B8DAD-1619-41FF-B62F-8678C29BC532}" srcId="{EB86CAC5-E1D1-466B-955D-47762CD9A25D}" destId="{16FE9E71-DBF5-471B-B454-CEF0B3A094CF}" srcOrd="0" destOrd="0" parTransId="{7A3EBA9C-7CD8-4A6D-B7DF-DC4A081B04EB}" sibTransId="{59A397AA-2B5F-4A4C-A30E-5ACB15066AAA}"/>
    <dgm:cxn modelId="{4386BC7A-630B-40F2-9E7F-E373810FB5A8}" type="presParOf" srcId="{C480AF9D-0243-408D-A454-9FE3AD0FC783}" destId="{246B82FF-47A4-4914-B527-63DEAC3B80CF}" srcOrd="0" destOrd="0" presId="urn:microsoft.com/office/officeart/2005/8/layout/list1"/>
    <dgm:cxn modelId="{977B7224-FC41-4F60-AAD9-C1D62148C32A}" type="presParOf" srcId="{246B82FF-47A4-4914-B527-63DEAC3B80CF}" destId="{016B73C5-99B1-4EA2-835A-73EFB78E3502}" srcOrd="0" destOrd="0" presId="urn:microsoft.com/office/officeart/2005/8/layout/list1"/>
    <dgm:cxn modelId="{D2779AED-1E5C-470F-A866-8143DB003014}" type="presParOf" srcId="{246B82FF-47A4-4914-B527-63DEAC3B80CF}" destId="{8964EF08-A150-4ACB-ABA3-9420EC72AC4A}" srcOrd="1" destOrd="0" presId="urn:microsoft.com/office/officeart/2005/8/layout/list1"/>
    <dgm:cxn modelId="{8319B760-1529-4EB6-8AE9-C6B5E2A5A46E}" type="presParOf" srcId="{C480AF9D-0243-408D-A454-9FE3AD0FC783}" destId="{328F67A8-3815-47CA-89AA-8674994B6C97}" srcOrd="1" destOrd="0" presId="urn:microsoft.com/office/officeart/2005/8/layout/list1"/>
    <dgm:cxn modelId="{96A978EB-6A36-436C-877D-A313C3EE1A39}" type="presParOf" srcId="{C480AF9D-0243-408D-A454-9FE3AD0FC783}" destId="{B6A24616-17B9-48CF-9A67-21FAAEAC8BC8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A33611B-D352-429F-8AAD-D43102A6CC8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6FE9E71-DBF5-471B-B454-CEF0B3A094CF}">
      <dgm:prSet custT="1"/>
      <dgm:spPr>
        <a:solidFill>
          <a:schemeClr val="bg1">
            <a:lumMod val="75000"/>
            <a:alpha val="90000"/>
          </a:schemeClr>
        </a:solidFill>
        <a:ln>
          <a:solidFill>
            <a:schemeClr val="tx2"/>
          </a:solidFill>
        </a:ln>
      </dgm:spPr>
      <dgm:t>
        <a:bodyPr/>
        <a:lstStyle/>
        <a:p>
          <a:r>
            <a:rPr lang="pt-BR" sz="2800" dirty="0"/>
            <a:t>Luiza está pensando em investir num terreno que </a:t>
          </a:r>
          <a:r>
            <a:rPr lang="pt-BR" sz="2800" dirty="0" smtClean="0"/>
            <a:t>custa R$ 85.000</a:t>
          </a:r>
          <a:r>
            <a:rPr lang="pt-BR" sz="2800" dirty="0"/>
            <a:t>.</a:t>
          </a:r>
        </a:p>
      </dgm:t>
    </dgm:pt>
    <dgm:pt modelId="{7A3EBA9C-7CD8-4A6D-B7DF-DC4A081B04EB}" type="parTrans" cxnId="{FC5B8DAD-1619-41FF-B62F-8678C29BC532}">
      <dgm:prSet/>
      <dgm:spPr/>
      <dgm:t>
        <a:bodyPr/>
        <a:lstStyle/>
        <a:p>
          <a:endParaRPr lang="pt-BR" sz="2000"/>
        </a:p>
      </dgm:t>
    </dgm:pt>
    <dgm:pt modelId="{59A397AA-2B5F-4A4C-A30E-5ACB15066AAA}" type="sibTrans" cxnId="{FC5B8DAD-1619-41FF-B62F-8678C29BC532}">
      <dgm:prSet/>
      <dgm:spPr/>
      <dgm:t>
        <a:bodyPr/>
        <a:lstStyle/>
        <a:p>
          <a:endParaRPr lang="pt-BR" sz="2000"/>
        </a:p>
      </dgm:t>
    </dgm:pt>
    <dgm:pt modelId="{402C66C5-474E-48E9-95FF-BDBEB40CD925}">
      <dgm:prSet custT="1"/>
      <dgm:spPr>
        <a:solidFill>
          <a:schemeClr val="bg1">
            <a:lumMod val="75000"/>
            <a:alpha val="90000"/>
          </a:schemeClr>
        </a:solidFill>
        <a:ln>
          <a:solidFill>
            <a:schemeClr val="tx2"/>
          </a:solidFill>
        </a:ln>
      </dgm:spPr>
      <dgm:t>
        <a:bodyPr/>
        <a:lstStyle/>
        <a:p>
          <a:r>
            <a:rPr lang="pt-BR" sz="2800" dirty="0"/>
            <a:t>Está segura de que no próximo ano esse terreno estará </a:t>
          </a:r>
          <a:r>
            <a:rPr lang="pt-BR" sz="2800" dirty="0" smtClean="0"/>
            <a:t>valendo  </a:t>
          </a:r>
          <a:r>
            <a:rPr lang="pt-BR" sz="2800" dirty="0"/>
            <a:t>R$ 91.000, o que significa um ganho certo de R$ 6.000.</a:t>
          </a:r>
        </a:p>
      </dgm:t>
    </dgm:pt>
    <dgm:pt modelId="{5E7BD4D4-ACA2-4899-B605-297FA5057EAC}" type="parTrans" cxnId="{D3E91979-10A8-4816-941F-F011F6D7B0B7}">
      <dgm:prSet/>
      <dgm:spPr/>
      <dgm:t>
        <a:bodyPr/>
        <a:lstStyle/>
        <a:p>
          <a:endParaRPr lang="pt-BR" sz="2000"/>
        </a:p>
      </dgm:t>
    </dgm:pt>
    <dgm:pt modelId="{948BC461-E494-4DF6-B1F7-9AAF752CDE58}" type="sibTrans" cxnId="{D3E91979-10A8-4816-941F-F011F6D7B0B7}">
      <dgm:prSet/>
      <dgm:spPr/>
      <dgm:t>
        <a:bodyPr/>
        <a:lstStyle/>
        <a:p>
          <a:endParaRPr lang="pt-BR" sz="2000"/>
        </a:p>
      </dgm:t>
    </dgm:pt>
    <dgm:pt modelId="{AB2FE6A5-261C-468C-994F-D98ADAE1AD3B}">
      <dgm:prSet custT="1"/>
      <dgm:spPr>
        <a:solidFill>
          <a:schemeClr val="bg1">
            <a:lumMod val="75000"/>
            <a:alpha val="90000"/>
          </a:schemeClr>
        </a:solidFill>
        <a:ln>
          <a:solidFill>
            <a:schemeClr val="tx2"/>
          </a:solidFill>
        </a:ln>
      </dgm:spPr>
      <dgm:t>
        <a:bodyPr/>
        <a:lstStyle/>
        <a:p>
          <a:r>
            <a:rPr lang="pt-BR" sz="2800" dirty="0"/>
            <a:t>Taxa de juros disponível no banco é de 10% a.a.</a:t>
          </a:r>
        </a:p>
      </dgm:t>
    </dgm:pt>
    <dgm:pt modelId="{73F792DD-A62D-4D13-A8CD-740B50EEC05D}" type="parTrans" cxnId="{EA65DE04-3973-4CAC-8125-D6CB0F4929AD}">
      <dgm:prSet/>
      <dgm:spPr/>
      <dgm:t>
        <a:bodyPr/>
        <a:lstStyle/>
        <a:p>
          <a:endParaRPr lang="pt-BR" sz="2000"/>
        </a:p>
      </dgm:t>
    </dgm:pt>
    <dgm:pt modelId="{80375D7D-B651-4067-AE6A-0A233E3C4F44}" type="sibTrans" cxnId="{EA65DE04-3973-4CAC-8125-D6CB0F4929AD}">
      <dgm:prSet/>
      <dgm:spPr/>
      <dgm:t>
        <a:bodyPr/>
        <a:lstStyle/>
        <a:p>
          <a:endParaRPr lang="pt-BR" sz="2000"/>
        </a:p>
      </dgm:t>
    </dgm:pt>
    <dgm:pt modelId="{55E250B7-4005-494A-8B11-15D88D1B3582}">
      <dgm:prSet custT="1"/>
      <dgm:spPr>
        <a:solidFill>
          <a:schemeClr val="bg1">
            <a:lumMod val="75000"/>
            <a:alpha val="90000"/>
          </a:schemeClr>
        </a:solidFill>
        <a:ln>
          <a:solidFill>
            <a:schemeClr val="tx2"/>
          </a:solidFill>
        </a:ln>
      </dgm:spPr>
      <dgm:t>
        <a:bodyPr/>
        <a:lstStyle/>
        <a:p>
          <a:r>
            <a:rPr lang="pt-BR" sz="2800" dirty="0"/>
            <a:t>Ela deve fazer este investimento? </a:t>
          </a:r>
        </a:p>
      </dgm:t>
    </dgm:pt>
    <dgm:pt modelId="{43F23CF5-F0E0-4B34-A0F8-8B407CBF73FB}" type="parTrans" cxnId="{9FBB58BD-9E10-457E-B5CE-3B58E8AB870E}">
      <dgm:prSet/>
      <dgm:spPr/>
      <dgm:t>
        <a:bodyPr/>
        <a:lstStyle/>
        <a:p>
          <a:endParaRPr lang="pt-BR" sz="2000"/>
        </a:p>
      </dgm:t>
    </dgm:pt>
    <dgm:pt modelId="{5D1BDA72-1631-4B42-993B-1998BE68D827}" type="sibTrans" cxnId="{9FBB58BD-9E10-457E-B5CE-3B58E8AB870E}">
      <dgm:prSet/>
      <dgm:spPr/>
      <dgm:t>
        <a:bodyPr/>
        <a:lstStyle/>
        <a:p>
          <a:endParaRPr lang="pt-BR" sz="2000"/>
        </a:p>
      </dgm:t>
    </dgm:pt>
    <dgm:pt modelId="{EB86CAC5-E1D1-466B-955D-47762CD9A25D}">
      <dgm:prSet custT="1"/>
      <dgm:spPr>
        <a:noFill/>
        <a:ln>
          <a:noFill/>
        </a:ln>
      </dgm:spPr>
      <dgm:t>
        <a:bodyPr/>
        <a:lstStyle/>
        <a:p>
          <a:r>
            <a:rPr lang="pt-BR" sz="3200" dirty="0" smtClean="0"/>
            <a:t> </a:t>
          </a:r>
          <a:endParaRPr lang="pt-BR" sz="2800" dirty="0"/>
        </a:p>
      </dgm:t>
    </dgm:pt>
    <dgm:pt modelId="{93A54334-9294-4CCB-B7EB-9AC881F8BB78}" type="sibTrans" cxnId="{1CFD0C83-A64D-4C45-A7C0-7582BAC39B2D}">
      <dgm:prSet/>
      <dgm:spPr/>
      <dgm:t>
        <a:bodyPr/>
        <a:lstStyle/>
        <a:p>
          <a:endParaRPr lang="pt-BR" sz="2000"/>
        </a:p>
      </dgm:t>
    </dgm:pt>
    <dgm:pt modelId="{471CBFB0-D27C-4252-9EDC-11963BDBDF67}" type="parTrans" cxnId="{1CFD0C83-A64D-4C45-A7C0-7582BAC39B2D}">
      <dgm:prSet/>
      <dgm:spPr/>
      <dgm:t>
        <a:bodyPr/>
        <a:lstStyle/>
        <a:p>
          <a:endParaRPr lang="pt-BR" sz="2000"/>
        </a:p>
      </dgm:t>
    </dgm:pt>
    <dgm:pt modelId="{C480AF9D-0243-408D-A454-9FE3AD0FC783}" type="pres">
      <dgm:prSet presAssocID="{3A33611B-D352-429F-8AAD-D43102A6CC8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46B82FF-47A4-4914-B527-63DEAC3B80CF}" type="pres">
      <dgm:prSet presAssocID="{EB86CAC5-E1D1-466B-955D-47762CD9A25D}" presName="parentLin" presStyleCnt="0"/>
      <dgm:spPr/>
    </dgm:pt>
    <dgm:pt modelId="{016B73C5-99B1-4EA2-835A-73EFB78E3502}" type="pres">
      <dgm:prSet presAssocID="{EB86CAC5-E1D1-466B-955D-47762CD9A25D}" presName="parentLeftMargin" presStyleLbl="node1" presStyleIdx="0" presStyleCnt="1"/>
      <dgm:spPr/>
      <dgm:t>
        <a:bodyPr/>
        <a:lstStyle/>
        <a:p>
          <a:endParaRPr lang="pt-BR"/>
        </a:p>
      </dgm:t>
    </dgm:pt>
    <dgm:pt modelId="{8964EF08-A150-4ACB-ABA3-9420EC72AC4A}" type="pres">
      <dgm:prSet presAssocID="{EB86CAC5-E1D1-466B-955D-47762CD9A25D}" presName="parentText" presStyleLbl="node1" presStyleIdx="0" presStyleCnt="1" custScaleY="42863" custLinFactNeighborX="-91250" custLinFactNeighborY="-3917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28F67A8-3815-47CA-89AA-8674994B6C97}" type="pres">
      <dgm:prSet presAssocID="{EB86CAC5-E1D1-466B-955D-47762CD9A25D}" presName="negativeSpace" presStyleCnt="0"/>
      <dgm:spPr/>
    </dgm:pt>
    <dgm:pt modelId="{B6A24616-17B9-48CF-9A67-21FAAEAC8BC8}" type="pres">
      <dgm:prSet presAssocID="{EB86CAC5-E1D1-466B-955D-47762CD9A25D}" presName="childText" presStyleLbl="conFgAcc1" presStyleIdx="0" presStyleCnt="1" custLinFactNeighborX="-25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754FFCDD-285F-4200-AA09-1D6C45837FFB}" type="presOf" srcId="{16FE9E71-DBF5-471B-B454-CEF0B3A094CF}" destId="{B6A24616-17B9-48CF-9A67-21FAAEAC8BC8}" srcOrd="0" destOrd="0" presId="urn:microsoft.com/office/officeart/2005/8/layout/list1"/>
    <dgm:cxn modelId="{FC5B8DAD-1619-41FF-B62F-8678C29BC532}" srcId="{EB86CAC5-E1D1-466B-955D-47762CD9A25D}" destId="{16FE9E71-DBF5-471B-B454-CEF0B3A094CF}" srcOrd="0" destOrd="0" parTransId="{7A3EBA9C-7CD8-4A6D-B7DF-DC4A081B04EB}" sibTransId="{59A397AA-2B5F-4A4C-A30E-5ACB15066AAA}"/>
    <dgm:cxn modelId="{D3E91979-10A8-4816-941F-F011F6D7B0B7}" srcId="{EB86CAC5-E1D1-466B-955D-47762CD9A25D}" destId="{402C66C5-474E-48E9-95FF-BDBEB40CD925}" srcOrd="1" destOrd="0" parTransId="{5E7BD4D4-ACA2-4899-B605-297FA5057EAC}" sibTransId="{948BC461-E494-4DF6-B1F7-9AAF752CDE58}"/>
    <dgm:cxn modelId="{9FBB58BD-9E10-457E-B5CE-3B58E8AB870E}" srcId="{EB86CAC5-E1D1-466B-955D-47762CD9A25D}" destId="{55E250B7-4005-494A-8B11-15D88D1B3582}" srcOrd="3" destOrd="0" parTransId="{43F23CF5-F0E0-4B34-A0F8-8B407CBF73FB}" sibTransId="{5D1BDA72-1631-4B42-993B-1998BE68D827}"/>
    <dgm:cxn modelId="{7B92DFA7-584E-4D94-B3D9-807B9F492B8B}" type="presOf" srcId="{AB2FE6A5-261C-468C-994F-D98ADAE1AD3B}" destId="{B6A24616-17B9-48CF-9A67-21FAAEAC8BC8}" srcOrd="0" destOrd="2" presId="urn:microsoft.com/office/officeart/2005/8/layout/list1"/>
    <dgm:cxn modelId="{08EA073F-0426-469E-8513-776CC8967D70}" type="presOf" srcId="{402C66C5-474E-48E9-95FF-BDBEB40CD925}" destId="{B6A24616-17B9-48CF-9A67-21FAAEAC8BC8}" srcOrd="0" destOrd="1" presId="urn:microsoft.com/office/officeart/2005/8/layout/list1"/>
    <dgm:cxn modelId="{EA65DE04-3973-4CAC-8125-D6CB0F4929AD}" srcId="{EB86CAC5-E1D1-466B-955D-47762CD9A25D}" destId="{AB2FE6A5-261C-468C-994F-D98ADAE1AD3B}" srcOrd="2" destOrd="0" parTransId="{73F792DD-A62D-4D13-A8CD-740B50EEC05D}" sibTransId="{80375D7D-B651-4067-AE6A-0A233E3C4F44}"/>
    <dgm:cxn modelId="{5A87C020-262E-4288-9842-7660D4A7A72F}" type="presOf" srcId="{EB86CAC5-E1D1-466B-955D-47762CD9A25D}" destId="{8964EF08-A150-4ACB-ABA3-9420EC72AC4A}" srcOrd="1" destOrd="0" presId="urn:microsoft.com/office/officeart/2005/8/layout/list1"/>
    <dgm:cxn modelId="{4274091E-5CCF-40F7-A402-6761DEAE3A70}" type="presOf" srcId="{EB86CAC5-E1D1-466B-955D-47762CD9A25D}" destId="{016B73C5-99B1-4EA2-835A-73EFB78E3502}" srcOrd="0" destOrd="0" presId="urn:microsoft.com/office/officeart/2005/8/layout/list1"/>
    <dgm:cxn modelId="{1CFD0C83-A64D-4C45-A7C0-7582BAC39B2D}" srcId="{3A33611B-D352-429F-8AAD-D43102A6CC8F}" destId="{EB86CAC5-E1D1-466B-955D-47762CD9A25D}" srcOrd="0" destOrd="0" parTransId="{471CBFB0-D27C-4252-9EDC-11963BDBDF67}" sibTransId="{93A54334-9294-4CCB-B7EB-9AC881F8BB78}"/>
    <dgm:cxn modelId="{A30D509E-6996-4C49-AADF-643C774B4588}" type="presOf" srcId="{3A33611B-D352-429F-8AAD-D43102A6CC8F}" destId="{C480AF9D-0243-408D-A454-9FE3AD0FC783}" srcOrd="0" destOrd="0" presId="urn:microsoft.com/office/officeart/2005/8/layout/list1"/>
    <dgm:cxn modelId="{B1D87180-2452-474B-81D6-F4593F923C59}" type="presOf" srcId="{55E250B7-4005-494A-8B11-15D88D1B3582}" destId="{B6A24616-17B9-48CF-9A67-21FAAEAC8BC8}" srcOrd="0" destOrd="3" presId="urn:microsoft.com/office/officeart/2005/8/layout/list1"/>
    <dgm:cxn modelId="{1BA7F9A6-BE2B-4035-908D-5C1E104A69F9}" type="presParOf" srcId="{C480AF9D-0243-408D-A454-9FE3AD0FC783}" destId="{246B82FF-47A4-4914-B527-63DEAC3B80CF}" srcOrd="0" destOrd="0" presId="urn:microsoft.com/office/officeart/2005/8/layout/list1"/>
    <dgm:cxn modelId="{51B07A9C-028B-486A-B281-9A3943DE81CB}" type="presParOf" srcId="{246B82FF-47A4-4914-B527-63DEAC3B80CF}" destId="{016B73C5-99B1-4EA2-835A-73EFB78E3502}" srcOrd="0" destOrd="0" presId="urn:microsoft.com/office/officeart/2005/8/layout/list1"/>
    <dgm:cxn modelId="{1C73B3C5-6BD3-4A97-9386-0FF0575E076C}" type="presParOf" srcId="{246B82FF-47A4-4914-B527-63DEAC3B80CF}" destId="{8964EF08-A150-4ACB-ABA3-9420EC72AC4A}" srcOrd="1" destOrd="0" presId="urn:microsoft.com/office/officeart/2005/8/layout/list1"/>
    <dgm:cxn modelId="{5AFE2CE3-283F-47FF-AAA8-3BA3FD8A0A7C}" type="presParOf" srcId="{C480AF9D-0243-408D-A454-9FE3AD0FC783}" destId="{328F67A8-3815-47CA-89AA-8674994B6C97}" srcOrd="1" destOrd="0" presId="urn:microsoft.com/office/officeart/2005/8/layout/list1"/>
    <dgm:cxn modelId="{704638E9-F6A6-48B0-8CD8-AC76E3A71CF1}" type="presParOf" srcId="{C480AF9D-0243-408D-A454-9FE3AD0FC783}" destId="{B6A24616-17B9-48CF-9A67-21FAAEAC8BC8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EA4353-0643-42B9-88BA-71F3B1A5F910}">
      <dsp:nvSpPr>
        <dsp:cNvPr id="0" name=""/>
        <dsp:cNvSpPr/>
      </dsp:nvSpPr>
      <dsp:spPr>
        <a:xfrm>
          <a:off x="0" y="473562"/>
          <a:ext cx="7638757" cy="196875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2852" tIns="520700" rIns="592852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800" b="1" kern="1200" dirty="0"/>
            <a:t>Oferta 1: R$ 30.000 a vista.</a:t>
          </a:r>
          <a:endParaRPr lang="pt-BR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800" b="1" kern="1200" dirty="0"/>
            <a:t>Oferta 2: R$ 34.160 para receber ao final de um ano.</a:t>
          </a:r>
          <a:endParaRPr lang="pt-BR" sz="2800" kern="1200" dirty="0"/>
        </a:p>
      </dsp:txBody>
      <dsp:txXfrm>
        <a:off x="0" y="473562"/>
        <a:ext cx="7638757" cy="1968750"/>
      </dsp:txXfrm>
    </dsp:sp>
    <dsp:sp modelId="{0F8F4007-2583-44B7-BD37-163B39F3EEFE}">
      <dsp:nvSpPr>
        <dsp:cNvPr id="0" name=""/>
        <dsp:cNvSpPr/>
      </dsp:nvSpPr>
      <dsp:spPr>
        <a:xfrm>
          <a:off x="381937" y="6791"/>
          <a:ext cx="5347129" cy="83577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2109" tIns="0" rIns="20210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/>
            <a:t>José está tentando vender seu carro. Ele recebeu duas ofertas:</a:t>
          </a:r>
          <a:endParaRPr lang="pt-BR" sz="2800" kern="1200" dirty="0"/>
        </a:p>
      </dsp:txBody>
      <dsp:txXfrm>
        <a:off x="422736" y="47590"/>
        <a:ext cx="5265531" cy="754172"/>
      </dsp:txXfrm>
    </dsp:sp>
    <dsp:sp modelId="{FCD510D0-CC87-482F-8302-CEA813E032C8}">
      <dsp:nvSpPr>
        <dsp:cNvPr id="0" name=""/>
        <dsp:cNvSpPr/>
      </dsp:nvSpPr>
      <dsp:spPr>
        <a:xfrm>
          <a:off x="0" y="3044082"/>
          <a:ext cx="7638757" cy="63000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255124-49F6-4B9C-8BF4-61AB19C8A50F}">
      <dsp:nvSpPr>
        <dsp:cNvPr id="0" name=""/>
        <dsp:cNvSpPr/>
      </dsp:nvSpPr>
      <dsp:spPr>
        <a:xfrm>
          <a:off x="381937" y="2577312"/>
          <a:ext cx="5347129" cy="835770"/>
        </a:xfrm>
        <a:prstGeom prst="round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2109" tIns="0" rIns="20210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800" b="1" kern="1200" dirty="0"/>
        </a:p>
      </dsp:txBody>
      <dsp:txXfrm>
        <a:off x="422736" y="2618111"/>
        <a:ext cx="5265531" cy="7541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EA4353-0643-42B9-88BA-71F3B1A5F910}">
      <dsp:nvSpPr>
        <dsp:cNvPr id="0" name=""/>
        <dsp:cNvSpPr/>
      </dsp:nvSpPr>
      <dsp:spPr>
        <a:xfrm>
          <a:off x="0" y="473562"/>
          <a:ext cx="7638757" cy="196875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2852" tIns="520700" rIns="592852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800" b="1" kern="1200" dirty="0"/>
            <a:t>Oferta 1: R$ 30.000 a vista.</a:t>
          </a:r>
          <a:endParaRPr lang="pt-BR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800" b="1" kern="1200" dirty="0"/>
            <a:t>Oferta 2: R$ 34.160 para receber ao final de um ano.</a:t>
          </a:r>
          <a:endParaRPr lang="pt-BR" sz="2800" kern="1200" dirty="0"/>
        </a:p>
      </dsp:txBody>
      <dsp:txXfrm>
        <a:off x="0" y="473562"/>
        <a:ext cx="7638757" cy="1968750"/>
      </dsp:txXfrm>
    </dsp:sp>
    <dsp:sp modelId="{0F8F4007-2583-44B7-BD37-163B39F3EEFE}">
      <dsp:nvSpPr>
        <dsp:cNvPr id="0" name=""/>
        <dsp:cNvSpPr/>
      </dsp:nvSpPr>
      <dsp:spPr>
        <a:xfrm>
          <a:off x="381937" y="6791"/>
          <a:ext cx="5347129" cy="83577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2109" tIns="0" rIns="20210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/>
            <a:t>José está tentando vender seu carro. Ele recebeu duas ofertas:</a:t>
          </a:r>
          <a:endParaRPr lang="pt-BR" sz="2800" kern="1200" dirty="0"/>
        </a:p>
      </dsp:txBody>
      <dsp:txXfrm>
        <a:off x="422736" y="47590"/>
        <a:ext cx="5265531" cy="754172"/>
      </dsp:txXfrm>
    </dsp:sp>
    <dsp:sp modelId="{FCD510D0-CC87-482F-8302-CEA813E032C8}">
      <dsp:nvSpPr>
        <dsp:cNvPr id="0" name=""/>
        <dsp:cNvSpPr/>
      </dsp:nvSpPr>
      <dsp:spPr>
        <a:xfrm>
          <a:off x="0" y="3044082"/>
          <a:ext cx="7638757" cy="63000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255124-49F6-4B9C-8BF4-61AB19C8A50F}">
      <dsp:nvSpPr>
        <dsp:cNvPr id="0" name=""/>
        <dsp:cNvSpPr/>
      </dsp:nvSpPr>
      <dsp:spPr>
        <a:xfrm>
          <a:off x="381937" y="2577312"/>
          <a:ext cx="5347129" cy="835770"/>
        </a:xfrm>
        <a:prstGeom prst="round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2109" tIns="0" rIns="20210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800" b="1" kern="1200" dirty="0"/>
        </a:p>
      </dsp:txBody>
      <dsp:txXfrm>
        <a:off x="422736" y="2618111"/>
        <a:ext cx="5265531" cy="7541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2CA19A-61AA-4F4D-AAA7-7ACA64779484}">
      <dsp:nvSpPr>
        <dsp:cNvPr id="0" name=""/>
        <dsp:cNvSpPr/>
      </dsp:nvSpPr>
      <dsp:spPr>
        <a:xfrm>
          <a:off x="45993" y="709"/>
          <a:ext cx="3695174" cy="16220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/>
            <a:t>Método alternativo: empregar o conceito de </a:t>
          </a:r>
          <a:r>
            <a:rPr lang="pt-BR" sz="2800" b="1" kern="1200" dirty="0"/>
            <a:t>valor presente</a:t>
          </a:r>
          <a:r>
            <a:rPr lang="pt-BR" sz="2800" kern="1200" dirty="0"/>
            <a:t>:</a:t>
          </a:r>
        </a:p>
      </dsp:txBody>
      <dsp:txXfrm>
        <a:off x="93501" y="48217"/>
        <a:ext cx="3600158" cy="1527040"/>
      </dsp:txXfrm>
    </dsp:sp>
    <dsp:sp modelId="{A73760F2-21F8-4FDD-B775-6A0E3B81803B}">
      <dsp:nvSpPr>
        <dsp:cNvPr id="0" name=""/>
        <dsp:cNvSpPr/>
      </dsp:nvSpPr>
      <dsp:spPr>
        <a:xfrm>
          <a:off x="4552196" y="709"/>
          <a:ext cx="3876228" cy="16220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/>
            <a:t>Quanto José precisaria aplicar hoje no banco para ter R$ 34.160 no próximo ano?</a:t>
          </a:r>
        </a:p>
      </dsp:txBody>
      <dsp:txXfrm>
        <a:off x="4599704" y="48217"/>
        <a:ext cx="3781212" cy="15270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A24616-17B9-48CF-9A67-21FAAEAC8BC8}">
      <dsp:nvSpPr>
        <dsp:cNvPr id="0" name=""/>
        <dsp:cNvSpPr/>
      </dsp:nvSpPr>
      <dsp:spPr>
        <a:xfrm>
          <a:off x="0" y="1305"/>
          <a:ext cx="8561763" cy="2192274"/>
        </a:xfrm>
        <a:prstGeom prst="rect">
          <a:avLst/>
        </a:prstGeom>
        <a:solidFill>
          <a:schemeClr val="bg1">
            <a:lumMod val="75000"/>
            <a:alpha val="90000"/>
          </a:schemeClr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4488" tIns="68916" rIns="664488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800" kern="1200" dirty="0"/>
            <a:t>Luiza está pensando em investir num terreno que </a:t>
          </a:r>
          <a:r>
            <a:rPr lang="pt-BR" sz="2800" kern="1200" dirty="0" smtClean="0"/>
            <a:t>custa R$ 85.000</a:t>
          </a:r>
          <a:r>
            <a:rPr lang="pt-BR" sz="2800" kern="1200" dirty="0"/>
            <a:t>.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800" kern="1200" dirty="0"/>
            <a:t>Está segura de que no próximo ano esse terreno estará </a:t>
          </a:r>
          <a:r>
            <a:rPr lang="pt-BR" sz="2800" kern="1200" dirty="0" smtClean="0"/>
            <a:t>valendo  </a:t>
          </a:r>
          <a:r>
            <a:rPr lang="pt-BR" sz="2800" kern="1200" dirty="0"/>
            <a:t>R$ 91.000, o que significa um ganho certo de R$ 6.000.</a:t>
          </a:r>
        </a:p>
      </dsp:txBody>
      <dsp:txXfrm>
        <a:off x="0" y="1305"/>
        <a:ext cx="8561763" cy="2192274"/>
      </dsp:txXfrm>
    </dsp:sp>
    <dsp:sp modelId="{8964EF08-A150-4ACB-ABA3-9420EC72AC4A}">
      <dsp:nvSpPr>
        <dsp:cNvPr id="0" name=""/>
        <dsp:cNvSpPr/>
      </dsp:nvSpPr>
      <dsp:spPr>
        <a:xfrm>
          <a:off x="37457" y="0"/>
          <a:ext cx="5993234" cy="59500"/>
        </a:xfrm>
        <a:prstGeom prst="round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530" tIns="0" rIns="22653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smtClean="0"/>
            <a:t> </a:t>
          </a:r>
          <a:endParaRPr lang="pt-BR" sz="2800" kern="1200" dirty="0"/>
        </a:p>
      </dsp:txBody>
      <dsp:txXfrm>
        <a:off x="40362" y="2905"/>
        <a:ext cx="5987424" cy="5369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A24616-17B9-48CF-9A67-21FAAEAC8BC8}">
      <dsp:nvSpPr>
        <dsp:cNvPr id="0" name=""/>
        <dsp:cNvSpPr/>
      </dsp:nvSpPr>
      <dsp:spPr>
        <a:xfrm>
          <a:off x="0" y="1520"/>
          <a:ext cx="8561763" cy="3074642"/>
        </a:xfrm>
        <a:prstGeom prst="rect">
          <a:avLst/>
        </a:prstGeom>
        <a:solidFill>
          <a:schemeClr val="bg1">
            <a:lumMod val="75000"/>
            <a:alpha val="90000"/>
          </a:schemeClr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4488" tIns="68773" rIns="664488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800" kern="1200" dirty="0"/>
            <a:t>Luiza está pensando em investir num terreno que </a:t>
          </a:r>
          <a:r>
            <a:rPr lang="pt-BR" sz="2800" kern="1200" dirty="0" smtClean="0"/>
            <a:t>custa R$ 85.000</a:t>
          </a:r>
          <a:r>
            <a:rPr lang="pt-BR" sz="2800" kern="1200" dirty="0"/>
            <a:t>.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800" kern="1200" dirty="0"/>
            <a:t>Está segura de que no próximo ano esse terreno estará </a:t>
          </a:r>
          <a:r>
            <a:rPr lang="pt-BR" sz="2800" kern="1200" dirty="0" smtClean="0"/>
            <a:t>valendo  </a:t>
          </a:r>
          <a:r>
            <a:rPr lang="pt-BR" sz="2800" kern="1200" dirty="0"/>
            <a:t>R$ 91.000, o que significa um ganho certo de R$ 6.000.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800" kern="1200" dirty="0"/>
            <a:t>Taxa de juros disponível no banco é de 10% a.a.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800" kern="1200" dirty="0"/>
            <a:t>Ela deve fazer este investimento? </a:t>
          </a:r>
        </a:p>
      </dsp:txBody>
      <dsp:txXfrm>
        <a:off x="0" y="1520"/>
        <a:ext cx="8561763" cy="3074642"/>
      </dsp:txXfrm>
    </dsp:sp>
    <dsp:sp modelId="{8964EF08-A150-4ACB-ABA3-9420EC72AC4A}">
      <dsp:nvSpPr>
        <dsp:cNvPr id="0" name=""/>
        <dsp:cNvSpPr/>
      </dsp:nvSpPr>
      <dsp:spPr>
        <a:xfrm>
          <a:off x="37457" y="0"/>
          <a:ext cx="5993234" cy="59377"/>
        </a:xfrm>
        <a:prstGeom prst="round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530" tIns="0" rIns="22653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smtClean="0"/>
            <a:t> </a:t>
          </a:r>
          <a:endParaRPr lang="pt-BR" sz="2800" kern="1200" dirty="0"/>
        </a:p>
      </dsp:txBody>
      <dsp:txXfrm>
        <a:off x="40356" y="2899"/>
        <a:ext cx="5987436" cy="535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C2EEE-ADA9-4F22-AD43-27000524FE41}" type="datetimeFigureOut">
              <a:rPr lang="pt-BR" smtClean="0"/>
              <a:t>18/08/2018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8022B-64B3-4C32-9C6B-54607A029E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3548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B68CD63-F769-4151-A923-DF76B5A700E7}" type="slidenum">
              <a:rPr lang="pt-BR" altLang="pt-BR" smtClean="0"/>
              <a:pPr eaLnBrk="1" hangingPunct="1">
                <a:spcBef>
                  <a:spcPct val="0"/>
                </a:spcBef>
              </a:pPr>
              <a:t>3</a:t>
            </a:fld>
            <a:endParaRPr lang="pt-BR" altLang="pt-BR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57225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B68CD63-F769-4151-A923-DF76B5A700E7}" type="slidenum">
              <a:rPr lang="pt-BR" altLang="pt-BR" smtClean="0"/>
              <a:pPr eaLnBrk="1" hangingPunct="1">
                <a:spcBef>
                  <a:spcPct val="0"/>
                </a:spcBef>
              </a:pPr>
              <a:t>4</a:t>
            </a:fld>
            <a:endParaRPr lang="pt-BR" altLang="pt-BR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41795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485616D-B51D-4D46-A386-2E0E12F6EE35}" type="slidenum">
              <a:rPr lang="pt-BR" altLang="pt-BR" smtClean="0"/>
              <a:pPr eaLnBrk="1" hangingPunct="1">
                <a:spcBef>
                  <a:spcPct val="0"/>
                </a:spcBef>
              </a:pPr>
              <a:t>5</a:t>
            </a:fld>
            <a:endParaRPr lang="pt-BR" altLang="pt-BR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1947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2229C6B-E5B8-46FD-8E78-1F6556FA9A5D}" type="slidenum">
              <a:rPr lang="pt-BR" altLang="pt-BR" smtClean="0"/>
              <a:pPr eaLnBrk="1" hangingPunct="1">
                <a:spcBef>
                  <a:spcPct val="0"/>
                </a:spcBef>
              </a:pPr>
              <a:t>6</a:t>
            </a:fld>
            <a:endParaRPr lang="pt-BR" altLang="pt-BR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693004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59A47CC-51E6-4F94-ABB1-9229572DDDE3}" type="slidenum">
              <a:rPr lang="pt-BR" altLang="pt-BR" smtClean="0"/>
              <a:pPr eaLnBrk="1" hangingPunct="1">
                <a:spcBef>
                  <a:spcPct val="0"/>
                </a:spcBef>
              </a:pPr>
              <a:t>7</a:t>
            </a:fld>
            <a:endParaRPr lang="pt-BR" altLang="pt-BR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110461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B3F9CF3-DB92-43D5-BC7F-F2692D54DD64}" type="slidenum">
              <a:rPr lang="pt-BR" altLang="pt-BR" smtClean="0"/>
              <a:pPr eaLnBrk="1" hangingPunct="1">
                <a:spcBef>
                  <a:spcPct val="0"/>
                </a:spcBef>
              </a:pPr>
              <a:t>8</a:t>
            </a:fld>
            <a:endParaRPr lang="pt-BR" altLang="pt-BR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24741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B3F9CF3-DB92-43D5-BC7F-F2692D54DD64}" type="slidenum">
              <a:rPr lang="pt-BR" altLang="pt-BR" smtClean="0"/>
              <a:pPr eaLnBrk="1" hangingPunct="1">
                <a:spcBef>
                  <a:spcPct val="0"/>
                </a:spcBef>
              </a:pPr>
              <a:t>9</a:t>
            </a:fld>
            <a:endParaRPr lang="pt-BR" altLang="pt-BR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262192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18EA801-D26E-43CE-8C57-AA0AED995151}" type="slidenum">
              <a:rPr lang="pt-BR" altLang="pt-BR" smtClean="0"/>
              <a:pPr eaLnBrk="1" hangingPunct="1">
                <a:spcBef>
                  <a:spcPct val="0"/>
                </a:spcBef>
              </a:pPr>
              <a:t>10</a:t>
            </a:fld>
            <a:endParaRPr lang="pt-BR" altLang="pt-BR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30754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18/08/2018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9806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18/08/2018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9587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18/08/2018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3784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260651"/>
            <a:ext cx="7772400" cy="768084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3"/>
          </p:nvPr>
        </p:nvSpPr>
        <p:spPr>
          <a:xfrm>
            <a:off x="611560" y="1316765"/>
            <a:ext cx="7777163" cy="4320117"/>
          </a:xfrm>
        </p:spPr>
        <p:txBody>
          <a:bodyPr/>
          <a:lstStyle/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7493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18/08/2018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8417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18/08/2018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2127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18/08/2018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5886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18/08/2018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1820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18/08/2018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5239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18/08/2018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6865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18/08/2018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9725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18/08/2018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0409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C3B2E-DFA4-47C9-A5AE-30165794CFBD}" type="datetimeFigureOut">
              <a:rPr lang="pt-BR" smtClean="0"/>
              <a:t>18/08/2018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2348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notesSlide" Target="../notesSlides/notesSlide4.xml"/><Relationship Id="rId7" Type="http://schemas.openxmlformats.org/officeDocument/2006/relationships/diagramColors" Target="../diagrams/colors3.xml"/><Relationship Id="rId12" Type="http://schemas.openxmlformats.org/officeDocument/2006/relationships/image" Target="../media/image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diagramQuickStyle" Target="../diagrams/quickStyle3.xml"/><Relationship Id="rId11" Type="http://schemas.openxmlformats.org/officeDocument/2006/relationships/oleObject" Target="../embeddings/oleObject2.bin"/><Relationship Id="rId5" Type="http://schemas.openxmlformats.org/officeDocument/2006/relationships/diagramLayout" Target="../diagrams/layout3.xml"/><Relationship Id="rId10" Type="http://schemas.openxmlformats.org/officeDocument/2006/relationships/image" Target="../media/image1.wmf"/><Relationship Id="rId4" Type="http://schemas.openxmlformats.org/officeDocument/2006/relationships/diagramData" Target="../diagrams/data3.xml"/><Relationship Id="rId9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notesSlide" Target="../notesSlides/notesSlide7.xml"/><Relationship Id="rId7" Type="http://schemas.openxmlformats.org/officeDocument/2006/relationships/diagramColors" Target="../diagrams/colors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10" Type="http://schemas.openxmlformats.org/officeDocument/2006/relationships/image" Target="../media/image4.wmf"/><Relationship Id="rId4" Type="http://schemas.openxmlformats.org/officeDocument/2006/relationships/diagramData" Target="../diagrams/data5.xml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LES0187 </a:t>
            </a:r>
            <a:r>
              <a:rPr lang="pt-BR" b="1" dirty="0"/>
              <a:t>- </a:t>
            </a:r>
            <a:r>
              <a:rPr lang="pt-BR" b="1" dirty="0" smtClean="0"/>
              <a:t>Finanças </a:t>
            </a:r>
            <a:r>
              <a:rPr lang="pt-BR" b="1" dirty="0"/>
              <a:t>Aplicadas ao</a:t>
            </a:r>
            <a:r>
              <a:rPr lang="pt-BR" dirty="0"/>
              <a:t> </a:t>
            </a:r>
            <a:r>
              <a:rPr lang="pt-BR" b="1" dirty="0"/>
              <a:t>Agronegócio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14 agosto 2018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136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736104" y="2233349"/>
            <a:ext cx="8300392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pt-BR" altLang="pt-BR" sz="2800" dirty="0">
                <a:solidFill>
                  <a:schemeClr val="tx1"/>
                </a:solidFill>
                <a:latin typeface="+mn-lt"/>
              </a:rPr>
              <a:t>Muitas vezes desejamos determinar o custo ou benefício exato de uma decisão. </a:t>
            </a:r>
          </a:p>
        </p:txBody>
      </p:sp>
      <p:graphicFrame>
        <p:nvGraphicFramePr>
          <p:cNvPr id="12293" name="Object 8"/>
          <p:cNvGraphicFramePr>
            <a:graphicFrameLocks noChangeAspect="1"/>
          </p:cNvGraphicFramePr>
          <p:nvPr>
            <p:extLst/>
          </p:nvPr>
        </p:nvGraphicFramePr>
        <p:xfrm>
          <a:off x="2522409" y="1135598"/>
          <a:ext cx="4095219" cy="856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ção" r:id="rId4" imgW="2209680" imgH="419040" progId="Equation.3">
                  <p:embed/>
                </p:oleObj>
              </mc:Choice>
              <mc:Fallback>
                <p:oleObj name="Equação" r:id="rId4" imgW="22096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2409" y="1135598"/>
                        <a:ext cx="4095219" cy="85674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169" name="Rectangle 9"/>
          <p:cNvSpPr>
            <a:spLocks noChangeArrowheads="1"/>
          </p:cNvSpPr>
          <p:nvPr/>
        </p:nvSpPr>
        <p:spPr bwMode="auto">
          <a:xfrm>
            <a:off x="736104" y="4574100"/>
            <a:ext cx="7724328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pt-BR" altLang="pt-BR" sz="2800" dirty="0" smtClean="0">
                <a:solidFill>
                  <a:schemeClr val="tx1"/>
                </a:solidFill>
                <a:latin typeface="+mn-lt"/>
              </a:rPr>
              <a:t>-R</a:t>
            </a:r>
            <a:r>
              <a:rPr lang="pt-BR" altLang="pt-BR" sz="2800" dirty="0">
                <a:solidFill>
                  <a:schemeClr val="tx1"/>
                </a:solidFill>
                <a:latin typeface="+mn-lt"/>
              </a:rPr>
              <a:t>$ 2.273 é o valor do investimento depois de se considerar todos os benefícios e todos os custos usando como base a data 0. </a:t>
            </a:r>
          </a:p>
        </p:txBody>
      </p:sp>
      <p:graphicFrame>
        <p:nvGraphicFramePr>
          <p:cNvPr id="604170" name="Object 10"/>
          <p:cNvGraphicFramePr>
            <a:graphicFrameLocks noChangeAspect="1"/>
          </p:cNvGraphicFramePr>
          <p:nvPr>
            <p:extLst/>
          </p:nvPr>
        </p:nvGraphicFramePr>
        <p:xfrm>
          <a:off x="2849970" y="3424065"/>
          <a:ext cx="3455401" cy="8460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ção" r:id="rId6" imgW="1892160" imgH="419040" progId="Equation.3">
                  <p:embed/>
                </p:oleObj>
              </mc:Choice>
              <mc:Fallback>
                <p:oleObj name="Equação" r:id="rId6" imgW="18921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9970" y="3424065"/>
                        <a:ext cx="3455401" cy="84608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171" name="Text Box 11"/>
          <p:cNvSpPr txBox="1">
            <a:spLocks noChangeArrowheads="1"/>
          </p:cNvSpPr>
          <p:nvPr/>
        </p:nvSpPr>
        <p:spPr bwMode="auto">
          <a:xfrm>
            <a:off x="6649583" y="3534510"/>
            <a:ext cx="14394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800" b="1" dirty="0">
                <a:solidFill>
                  <a:schemeClr val="tx1"/>
                </a:solidFill>
                <a:latin typeface="+mn-lt"/>
              </a:rPr>
              <a:t>VPL</a:t>
            </a:r>
          </a:p>
        </p:txBody>
      </p:sp>
      <p:sp>
        <p:nvSpPr>
          <p:cNvPr id="9" name="Título 1"/>
          <p:cNvSpPr>
            <a:spLocks noGrp="1"/>
          </p:cNvSpPr>
          <p:nvPr>
            <p:ph type="ctrTitle"/>
          </p:nvPr>
        </p:nvSpPr>
        <p:spPr>
          <a:xfrm>
            <a:off x="611560" y="260650"/>
            <a:ext cx="7772400" cy="768084"/>
          </a:xfrm>
        </p:spPr>
        <p:txBody>
          <a:bodyPr>
            <a:normAutofit/>
          </a:bodyPr>
          <a:lstStyle/>
          <a:p>
            <a:r>
              <a:rPr lang="pt-BR" dirty="0"/>
              <a:t>Valor do dinheiro</a:t>
            </a:r>
          </a:p>
        </p:txBody>
      </p:sp>
    </p:spTree>
    <p:extLst>
      <p:ext uri="{BB962C8B-B14F-4D97-AF65-F5344CB8AC3E}">
        <p14:creationId xmlns:p14="http://schemas.microsoft.com/office/powerpoint/2010/main" val="2749082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04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04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604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69" grpId="0"/>
      <p:bldP spid="60417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8" name="Rectangle 8"/>
          <p:cNvSpPr>
            <a:spLocks noChangeArrowheads="1"/>
          </p:cNvSpPr>
          <p:nvPr/>
        </p:nvSpPr>
        <p:spPr bwMode="auto">
          <a:xfrm>
            <a:off x="152400" y="3864193"/>
            <a:ext cx="885825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tabLst>
                <a:tab pos="228594" algn="l"/>
                <a:tab pos="336938" algn="l"/>
                <a:tab pos="457189" algn="l"/>
                <a:tab pos="685783" algn="l"/>
                <a:tab pos="914378" algn="l"/>
                <a:tab pos="1142972" algn="l"/>
                <a:tab pos="1371566" algn="l"/>
                <a:tab pos="1600160" algn="l"/>
                <a:tab pos="1828754" algn="l"/>
                <a:tab pos="2057348" algn="l"/>
                <a:tab pos="2285943" algn="l"/>
                <a:tab pos="2514537" algn="l"/>
                <a:tab pos="2743132" algn="l"/>
                <a:tab pos="2971726" algn="l"/>
                <a:tab pos="3200320" algn="l"/>
                <a:tab pos="3428915" algn="l"/>
              </a:tabLst>
              <a:defRPr/>
            </a:pPr>
            <a:r>
              <a:rPr lang="pt-BR" sz="2000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  <a:cs typeface="Times New Roman" pitchFamily="18" charset="0"/>
              </a:rPr>
              <a:t>Em que:</a:t>
            </a:r>
            <a:endParaRPr lang="pt-BR" sz="2000" u="sng" dirty="0">
              <a:effectLst>
                <a:outerShdw blurRad="38100" dist="38100" dir="2700000" algn="tl">
                  <a:srgbClr val="000000"/>
                </a:outerShdw>
              </a:effectLst>
              <a:latin typeface="Lucida Sans Unicode" pitchFamily="34" charset="0"/>
              <a:cs typeface="Times New Roman" pitchFamily="18" charset="0"/>
            </a:endParaRPr>
          </a:p>
          <a:p>
            <a:pPr eaLnBrk="0" hangingPunct="0">
              <a:tabLst>
                <a:tab pos="228594" algn="l"/>
                <a:tab pos="336938" algn="l"/>
                <a:tab pos="457189" algn="l"/>
                <a:tab pos="685783" algn="l"/>
                <a:tab pos="914378" algn="l"/>
                <a:tab pos="1142972" algn="l"/>
                <a:tab pos="1371566" algn="l"/>
                <a:tab pos="1600160" algn="l"/>
                <a:tab pos="1828754" algn="l"/>
                <a:tab pos="2057348" algn="l"/>
                <a:tab pos="2285943" algn="l"/>
                <a:tab pos="2514537" algn="l"/>
                <a:tab pos="2743132" algn="l"/>
                <a:tab pos="2971726" algn="l"/>
                <a:tab pos="3200320" algn="l"/>
                <a:tab pos="3428915" algn="l"/>
              </a:tabLst>
              <a:defRPr/>
            </a:pPr>
            <a:endParaRPr lang="pt-BR" sz="2000" i="1" u="sng" dirty="0">
              <a:effectLst>
                <a:outerShdw blurRad="38100" dist="38100" dir="2700000" algn="tl">
                  <a:srgbClr val="000000"/>
                </a:outerShdw>
              </a:effectLst>
              <a:latin typeface="Lucida Sans Unicode" pitchFamily="34" charset="0"/>
              <a:cs typeface="Times New Roman" pitchFamily="18" charset="0"/>
            </a:endParaRPr>
          </a:p>
          <a:p>
            <a:pPr marL="469094" indent="-469094" eaLnBrk="0" hangingPunct="0">
              <a:tabLst>
                <a:tab pos="228594" algn="l"/>
                <a:tab pos="336938" algn="l"/>
                <a:tab pos="457189" algn="l"/>
                <a:tab pos="685783" algn="l"/>
                <a:tab pos="914378" algn="l"/>
                <a:tab pos="1142972" algn="l"/>
                <a:tab pos="1371566" algn="l"/>
                <a:tab pos="1600160" algn="l"/>
                <a:tab pos="1828754" algn="l"/>
                <a:tab pos="2057348" algn="l"/>
                <a:tab pos="2285943" algn="l"/>
                <a:tab pos="2514537" algn="l"/>
                <a:tab pos="2743132" algn="l"/>
                <a:tab pos="2971726" algn="l"/>
                <a:tab pos="3200320" algn="l"/>
                <a:tab pos="3428915" algn="l"/>
              </a:tabLst>
              <a:defRPr/>
            </a:pPr>
            <a:r>
              <a:rPr lang="pt-BR" sz="2000" i="1" dirty="0" err="1">
                <a:latin typeface="Lucida Sans Unicode" pitchFamily="34" charset="0"/>
                <a:cs typeface="Times New Roman" pitchFamily="18" charset="0"/>
              </a:rPr>
              <a:t>FC</a:t>
            </a:r>
            <a:r>
              <a:rPr lang="pt-BR" sz="2000" i="1" baseline="-30000" dirty="0" err="1">
                <a:latin typeface="Lucida Sans Unicode" pitchFamily="34" charset="0"/>
                <a:cs typeface="Times New Roman" pitchFamily="18" charset="0"/>
              </a:rPr>
              <a:t>t</a:t>
            </a:r>
            <a:r>
              <a:rPr lang="pt-BR" sz="2000" dirty="0">
                <a:latin typeface="Lucida Sans Unicode" pitchFamily="34" charset="0"/>
                <a:cs typeface="Times New Roman" pitchFamily="18" charset="0"/>
              </a:rPr>
              <a:t> = fluxo (benefício) de caixa de cada período</a:t>
            </a:r>
          </a:p>
          <a:p>
            <a:pPr marL="469094" indent="-469094" eaLnBrk="0" hangingPunct="0">
              <a:tabLst>
                <a:tab pos="228594" algn="l"/>
                <a:tab pos="336938" algn="l"/>
                <a:tab pos="457189" algn="l"/>
                <a:tab pos="685783" algn="l"/>
                <a:tab pos="914378" algn="l"/>
                <a:tab pos="1142972" algn="l"/>
                <a:tab pos="1371566" algn="l"/>
                <a:tab pos="1600160" algn="l"/>
                <a:tab pos="1828754" algn="l"/>
                <a:tab pos="2057348" algn="l"/>
                <a:tab pos="2285943" algn="l"/>
                <a:tab pos="2514537" algn="l"/>
                <a:tab pos="2743132" algn="l"/>
                <a:tab pos="2971726" algn="l"/>
                <a:tab pos="3200320" algn="l"/>
                <a:tab pos="3428915" algn="l"/>
              </a:tabLst>
              <a:defRPr/>
            </a:pPr>
            <a:r>
              <a:rPr lang="pt-BR" sz="2000" i="1" dirty="0">
                <a:latin typeface="Lucida Sans Unicode" pitchFamily="34" charset="0"/>
                <a:cs typeface="Times New Roman" pitchFamily="18" charset="0"/>
              </a:rPr>
              <a:t>K</a:t>
            </a:r>
            <a:r>
              <a:rPr lang="pt-BR" sz="2000" dirty="0">
                <a:latin typeface="Lucida Sans Unicode" pitchFamily="34" charset="0"/>
                <a:cs typeface="Times New Roman" pitchFamily="18" charset="0"/>
              </a:rPr>
              <a:t> = taxa de desconto do projeto, representada pela rentabilidade mínima requerida</a:t>
            </a:r>
          </a:p>
          <a:p>
            <a:pPr marL="469094" indent="-469094" eaLnBrk="0" hangingPunct="0">
              <a:tabLst>
                <a:tab pos="228594" algn="l"/>
                <a:tab pos="336938" algn="l"/>
                <a:tab pos="457189" algn="l"/>
                <a:tab pos="685783" algn="l"/>
                <a:tab pos="914378" algn="l"/>
                <a:tab pos="1142972" algn="l"/>
                <a:tab pos="1371566" algn="l"/>
                <a:tab pos="1600160" algn="l"/>
                <a:tab pos="1828754" algn="l"/>
                <a:tab pos="2057348" algn="l"/>
                <a:tab pos="2285943" algn="l"/>
                <a:tab pos="2514537" algn="l"/>
                <a:tab pos="2743132" algn="l"/>
                <a:tab pos="2971726" algn="l"/>
                <a:tab pos="3200320" algn="l"/>
                <a:tab pos="3428915" algn="l"/>
              </a:tabLst>
              <a:defRPr/>
            </a:pPr>
            <a:r>
              <a:rPr lang="pt-BR" sz="2000" i="1" dirty="0">
                <a:latin typeface="Lucida Sans Unicode" pitchFamily="34" charset="0"/>
                <a:cs typeface="Times New Roman" pitchFamily="18" charset="0"/>
              </a:rPr>
              <a:t>I</a:t>
            </a:r>
            <a:r>
              <a:rPr lang="pt-BR" sz="2000" baseline="-30000" dirty="0">
                <a:latin typeface="Lucida Sans Unicode" pitchFamily="34" charset="0"/>
                <a:cs typeface="Times New Roman" pitchFamily="18" charset="0"/>
              </a:rPr>
              <a:t>0</a:t>
            </a:r>
            <a:r>
              <a:rPr lang="pt-BR" sz="2000" dirty="0">
                <a:latin typeface="Lucida Sans Unicode" pitchFamily="34" charset="0"/>
                <a:cs typeface="Times New Roman" pitchFamily="18" charset="0"/>
              </a:rPr>
              <a:t> = investimento processado no momento zero</a:t>
            </a:r>
          </a:p>
          <a:p>
            <a:pPr marL="469094" indent="-469094" eaLnBrk="0" hangingPunct="0">
              <a:tabLst>
                <a:tab pos="228594" algn="l"/>
                <a:tab pos="336938" algn="l"/>
                <a:tab pos="457189" algn="l"/>
                <a:tab pos="685783" algn="l"/>
                <a:tab pos="914378" algn="l"/>
                <a:tab pos="1142972" algn="l"/>
                <a:tab pos="1371566" algn="l"/>
                <a:tab pos="1600160" algn="l"/>
                <a:tab pos="1828754" algn="l"/>
                <a:tab pos="2057348" algn="l"/>
                <a:tab pos="2285943" algn="l"/>
                <a:tab pos="2514537" algn="l"/>
                <a:tab pos="2743132" algn="l"/>
                <a:tab pos="2971726" algn="l"/>
                <a:tab pos="3200320" algn="l"/>
                <a:tab pos="3428915" algn="l"/>
              </a:tabLst>
              <a:defRPr/>
            </a:pPr>
            <a:r>
              <a:rPr lang="pt-BR" sz="2000" i="1" dirty="0">
                <a:latin typeface="Lucida Sans Unicode" pitchFamily="34" charset="0"/>
                <a:cs typeface="Times New Roman" pitchFamily="18" charset="0"/>
              </a:rPr>
              <a:t>I</a:t>
            </a:r>
            <a:r>
              <a:rPr lang="pt-BR" sz="2000" i="1" baseline="-30000" dirty="0">
                <a:latin typeface="Lucida Sans Unicode" pitchFamily="34" charset="0"/>
                <a:cs typeface="Times New Roman" pitchFamily="18" charset="0"/>
              </a:rPr>
              <a:t>t</a:t>
            </a:r>
            <a:r>
              <a:rPr lang="pt-BR" sz="2000" dirty="0">
                <a:latin typeface="Lucida Sans Unicode" pitchFamily="34" charset="0"/>
                <a:cs typeface="Times New Roman" pitchFamily="18" charset="0"/>
              </a:rPr>
              <a:t> = valor do investimento previsto em cada período subsequente</a:t>
            </a:r>
            <a:r>
              <a:rPr lang="pt-BR" sz="2000" dirty="0">
                <a:latin typeface="Lucida Sans Unicode" pitchFamily="34" charset="0"/>
              </a:rPr>
              <a:t> </a:t>
            </a:r>
          </a:p>
        </p:txBody>
      </p:sp>
      <p:graphicFrame>
        <p:nvGraphicFramePr>
          <p:cNvPr id="106501" name="Object 9"/>
          <p:cNvGraphicFramePr>
            <a:graphicFrameLocks noChangeAspect="1"/>
          </p:cNvGraphicFramePr>
          <p:nvPr>
            <p:extLst/>
          </p:nvPr>
        </p:nvGraphicFramePr>
        <p:xfrm>
          <a:off x="1921030" y="2800072"/>
          <a:ext cx="5279871" cy="1114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ção" r:id="rId3" imgW="2463480" imgH="482400" progId="Equation.3">
                  <p:embed/>
                </p:oleObj>
              </mc:Choice>
              <mc:Fallback>
                <p:oleObj name="Equação" r:id="rId3" imgW="24634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1030" y="2800072"/>
                        <a:ext cx="5279871" cy="11147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502" name="Rectangle 10"/>
          <p:cNvSpPr>
            <a:spLocks noChangeArrowheads="1"/>
          </p:cNvSpPr>
          <p:nvPr/>
        </p:nvSpPr>
        <p:spPr bwMode="auto">
          <a:xfrm>
            <a:off x="339552" y="1092128"/>
            <a:ext cx="831641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400" dirty="0">
                <a:solidFill>
                  <a:schemeClr val="tx1"/>
                </a:solidFill>
                <a:latin typeface="Lucida Sans Unicode" pitchFamily="34" charset="0"/>
                <a:cs typeface="Times New Roman" pitchFamily="18" charset="0"/>
              </a:rPr>
              <a:t>O VPL é obtido pela diferença entre o valor presente dos benefícios líquidos de caixa, previstos para cada período do horizonte de duração do projeto, e o valor presente do investimento (desembolso de caixa):</a:t>
            </a:r>
            <a:r>
              <a:rPr lang="pt-BR" altLang="pt-BR" sz="2400" dirty="0">
                <a:solidFill>
                  <a:schemeClr val="tx1"/>
                </a:solidFill>
                <a:latin typeface="Lucida Sans Unicode" pitchFamily="34" charset="0"/>
              </a:rPr>
              <a:t> </a:t>
            </a:r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611560" y="260650"/>
            <a:ext cx="7772400" cy="768084"/>
          </a:xfrm>
        </p:spPr>
        <p:txBody>
          <a:bodyPr>
            <a:normAutofit/>
          </a:bodyPr>
          <a:lstStyle/>
          <a:p>
            <a:r>
              <a:rPr lang="pt-BR" dirty="0"/>
              <a:t>Valor Presente Líquido (VPL)</a:t>
            </a:r>
          </a:p>
        </p:txBody>
      </p:sp>
    </p:spTree>
    <p:extLst>
      <p:ext uri="{BB962C8B-B14F-4D97-AF65-F5344CB8AC3E}">
        <p14:creationId xmlns:p14="http://schemas.microsoft.com/office/powerpoint/2010/main" val="83348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LES </a:t>
            </a:r>
            <a:r>
              <a:rPr lang="pt-BR" dirty="0"/>
              <a:t>187 – Finanças Aplicadas ao Agronegócio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Prova 1</a:t>
            </a:r>
          </a:p>
          <a:p>
            <a:r>
              <a:rPr lang="pt-BR" dirty="0" smtClean="0"/>
              <a:t>03/04/2018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604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76672"/>
            <a:ext cx="82809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pt-BR" sz="3200" dirty="0"/>
              <a:t>[0,5 ponto] Um litro de defensivo é vendido por $130,00 a vista, ou nas seguintes condições: 20% de entrada e um pagamento de $106,90 em 30 dias. Qual a taxa mensal de juros simples que está sendo cobrada?</a:t>
            </a:r>
          </a:p>
        </p:txBody>
      </p:sp>
      <p:sp>
        <p:nvSpPr>
          <p:cNvPr id="3" name="Retângulo 2"/>
          <p:cNvSpPr/>
          <p:nvPr/>
        </p:nvSpPr>
        <p:spPr>
          <a:xfrm>
            <a:off x="755576" y="3394735"/>
            <a:ext cx="79208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3200" dirty="0" smtClean="0">
                <a:solidFill>
                  <a:srgbClr val="FF0000"/>
                </a:solidFill>
              </a:rPr>
              <a:t>Resposta:</a:t>
            </a:r>
          </a:p>
          <a:p>
            <a:pPr lvl="0"/>
            <a:r>
              <a:rPr lang="pt-BR" sz="3200" dirty="0" smtClean="0">
                <a:solidFill>
                  <a:srgbClr val="FF0000"/>
                </a:solidFill>
              </a:rPr>
              <a:t>20% de entrada = 0,2 x $ 130,00 = $ 26,00</a:t>
            </a:r>
          </a:p>
          <a:p>
            <a:pPr lvl="0"/>
            <a:r>
              <a:rPr lang="pt-BR" sz="3200" dirty="0" smtClean="0">
                <a:solidFill>
                  <a:srgbClr val="FF0000"/>
                </a:solidFill>
              </a:rPr>
              <a:t>Valor financiado: $ 130,00 - $ 26 = $ 104,00</a:t>
            </a:r>
          </a:p>
          <a:p>
            <a:pPr lvl="0"/>
            <a:r>
              <a:rPr lang="pt-BR" sz="3200" dirty="0" smtClean="0">
                <a:solidFill>
                  <a:srgbClr val="FF0000"/>
                </a:solidFill>
              </a:rPr>
              <a:t>Juros: $ 106,90 / $ 104,00 – 1 = 0,027885</a:t>
            </a:r>
          </a:p>
          <a:p>
            <a:pPr lvl="0"/>
            <a:r>
              <a:rPr lang="pt-BR" sz="3200" dirty="0" smtClean="0">
                <a:solidFill>
                  <a:srgbClr val="FF0000"/>
                </a:solidFill>
              </a:rPr>
              <a:t>Juros = 2,788% a.m.</a:t>
            </a:r>
            <a:endParaRPr lang="pt-B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010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332656"/>
            <a:ext cx="85689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 startAt="2"/>
            </a:pPr>
            <a:r>
              <a:rPr lang="pt-BR" sz="2800" dirty="0"/>
              <a:t>[0,5 ponto] Um implemento agrícola é vendido nas seguintes condições:</a:t>
            </a:r>
          </a:p>
          <a:p>
            <a:pPr lvl="0"/>
            <a:r>
              <a:rPr lang="pt-BR" sz="2800" dirty="0"/>
              <a:t>Preço a vista = $1.800,00</a:t>
            </a:r>
          </a:p>
          <a:p>
            <a:pPr lvl="0"/>
            <a:r>
              <a:rPr lang="pt-BR" sz="2800" dirty="0"/>
              <a:t>Condição a prazo: 30% de entrada e $1.306,00 em 30 dias</a:t>
            </a:r>
          </a:p>
          <a:p>
            <a:r>
              <a:rPr lang="pt-BR" sz="2800" dirty="0"/>
              <a:t>Qual a taxa de juros simples cobrada na venda a prazo?</a:t>
            </a:r>
          </a:p>
        </p:txBody>
      </p:sp>
      <p:sp>
        <p:nvSpPr>
          <p:cNvPr id="3" name="Retângulo 2"/>
          <p:cNvSpPr/>
          <p:nvPr/>
        </p:nvSpPr>
        <p:spPr>
          <a:xfrm>
            <a:off x="179512" y="3394735"/>
            <a:ext cx="87849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3200" dirty="0" smtClean="0">
                <a:solidFill>
                  <a:srgbClr val="FF0000"/>
                </a:solidFill>
              </a:rPr>
              <a:t>Resposta:</a:t>
            </a:r>
          </a:p>
          <a:p>
            <a:pPr lvl="0"/>
            <a:r>
              <a:rPr lang="pt-BR" sz="3200" dirty="0">
                <a:solidFill>
                  <a:srgbClr val="FF0000"/>
                </a:solidFill>
              </a:rPr>
              <a:t>3</a:t>
            </a:r>
            <a:r>
              <a:rPr lang="pt-BR" sz="3200" dirty="0" smtClean="0">
                <a:solidFill>
                  <a:srgbClr val="FF0000"/>
                </a:solidFill>
              </a:rPr>
              <a:t>0% de entrada = 0,3 x $ 1.800,00 = $ 540,00</a:t>
            </a:r>
          </a:p>
          <a:p>
            <a:pPr lvl="0"/>
            <a:r>
              <a:rPr lang="pt-BR" sz="3200" dirty="0" smtClean="0">
                <a:solidFill>
                  <a:srgbClr val="FF0000"/>
                </a:solidFill>
              </a:rPr>
              <a:t>Valor financiado: $ 1.800,00 - $ 540,00 = $ 1.260,00</a:t>
            </a:r>
          </a:p>
          <a:p>
            <a:r>
              <a:rPr lang="pt-BR" sz="3200" dirty="0" smtClean="0">
                <a:solidFill>
                  <a:srgbClr val="FF0000"/>
                </a:solidFill>
              </a:rPr>
              <a:t>Juros: $ 1.306,00 / $ 1.260,00 – 1 = 0,0365</a:t>
            </a:r>
          </a:p>
          <a:p>
            <a:pPr lvl="0"/>
            <a:r>
              <a:rPr lang="pt-BR" sz="3200" dirty="0" smtClean="0">
                <a:solidFill>
                  <a:srgbClr val="FF0000"/>
                </a:solidFill>
              </a:rPr>
              <a:t>Juros = 3,65% a.m.</a:t>
            </a:r>
            <a:endParaRPr lang="pt-B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367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476672"/>
            <a:ext cx="864096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 startAt="3"/>
            </a:pPr>
            <a:r>
              <a:rPr lang="pt-BR" sz="2800" dirty="0"/>
              <a:t>[1,0 ponto] Um insumo está sendo vendido a prazo nas seguintes condições:</a:t>
            </a:r>
          </a:p>
          <a:p>
            <a:pPr lvl="2"/>
            <a:r>
              <a:rPr lang="pt-BR" sz="2800" dirty="0"/>
              <a:t>$128,00 de entrada</a:t>
            </a:r>
          </a:p>
          <a:p>
            <a:pPr lvl="2"/>
            <a:r>
              <a:rPr lang="pt-BR" sz="2800" dirty="0"/>
              <a:t>$192,00 em 30 dias</a:t>
            </a:r>
          </a:p>
          <a:p>
            <a:pPr lvl="2"/>
            <a:r>
              <a:rPr lang="pt-BR" sz="2800" dirty="0"/>
              <a:t>$192,00 em 60 dias</a:t>
            </a:r>
          </a:p>
          <a:p>
            <a:r>
              <a:rPr lang="pt-BR" sz="2800" dirty="0"/>
              <a:t>Sendo de 1,1% ao mês a taxa de juros compostos, calcule até que preço é interessante comprar o insumo a vista.</a:t>
            </a:r>
          </a:p>
        </p:txBody>
      </p:sp>
      <p:sp>
        <p:nvSpPr>
          <p:cNvPr id="3" name="Retângulo 2"/>
          <p:cNvSpPr/>
          <p:nvPr/>
        </p:nvSpPr>
        <p:spPr>
          <a:xfrm>
            <a:off x="179512" y="3682767"/>
            <a:ext cx="87849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3200" dirty="0" smtClean="0">
                <a:solidFill>
                  <a:srgbClr val="FF0000"/>
                </a:solidFill>
              </a:rPr>
              <a:t>Resposta:</a:t>
            </a:r>
          </a:p>
          <a:p>
            <a:pPr lvl="0"/>
            <a:r>
              <a:rPr lang="pt-BR" sz="3200" dirty="0" smtClean="0">
                <a:solidFill>
                  <a:srgbClr val="FF0000"/>
                </a:solidFill>
              </a:rPr>
              <a:t>VP = 128,00 + 192,00/1,011 + 192/1,011²</a:t>
            </a:r>
          </a:p>
          <a:p>
            <a:pPr lvl="0"/>
            <a:r>
              <a:rPr lang="pt-BR" sz="3200" dirty="0" smtClean="0">
                <a:solidFill>
                  <a:srgbClr val="FF0000"/>
                </a:solidFill>
              </a:rPr>
              <a:t>VP = 128,00 + 189,91 + 187,85</a:t>
            </a:r>
          </a:p>
          <a:p>
            <a:r>
              <a:rPr lang="pt-BR" sz="3200" dirty="0" smtClean="0">
                <a:solidFill>
                  <a:srgbClr val="FF0000"/>
                </a:solidFill>
              </a:rPr>
              <a:t>VP = 505,76</a:t>
            </a:r>
          </a:p>
          <a:p>
            <a:pPr lvl="0"/>
            <a:r>
              <a:rPr lang="pt-BR" sz="3200" b="1" dirty="0" smtClean="0">
                <a:solidFill>
                  <a:srgbClr val="FF0000"/>
                </a:solidFill>
              </a:rPr>
              <a:t>É interessante comprar a vista se o preço for inferior a $ 505,76.</a:t>
            </a:r>
            <a:endParaRPr lang="pt-BR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163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Conceitos Iniciais</a:t>
            </a:r>
            <a:endParaRPr lang="pt-BR" dirty="0"/>
          </a:p>
        </p:txBody>
      </p:sp>
      <p:sp>
        <p:nvSpPr>
          <p:cNvPr id="3" name="Subtítulo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Custo de oportunidade</a:t>
            </a:r>
          </a:p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Juros simples e Juros Compostos</a:t>
            </a:r>
          </a:p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Valor Presente </a:t>
            </a:r>
          </a:p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Valor Futuro</a:t>
            </a:r>
          </a:p>
          <a:p>
            <a:r>
              <a:rPr lang="pt-BR" dirty="0" smtClean="0"/>
              <a:t>CORREÇÃO MONETÁRIA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99495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332656"/>
            <a:ext cx="871296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 startAt="4"/>
            </a:pPr>
            <a:r>
              <a:rPr lang="pt-BR" sz="2800" dirty="0"/>
              <a:t>[1,0 ponto] Qual o custo real mensal de uma operação de financiamento por 3 meses, sabendo-se que os juros nominais cobrados atingem 2,8% a.m. e a inflação de todo o período, 12</a:t>
            </a:r>
            <a:r>
              <a:rPr lang="pt-BR" sz="2800" dirty="0" smtClean="0"/>
              <a:t>%?</a:t>
            </a:r>
            <a:endParaRPr lang="pt-BR" sz="2800" dirty="0"/>
          </a:p>
        </p:txBody>
      </p:sp>
      <p:sp>
        <p:nvSpPr>
          <p:cNvPr id="3" name="Retângulo 2"/>
          <p:cNvSpPr/>
          <p:nvPr/>
        </p:nvSpPr>
        <p:spPr>
          <a:xfrm>
            <a:off x="179512" y="2314615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3200" dirty="0" smtClean="0">
                <a:solidFill>
                  <a:srgbClr val="FF0000"/>
                </a:solidFill>
              </a:rPr>
              <a:t>Resposta:</a:t>
            </a:r>
          </a:p>
          <a:p>
            <a:pPr lvl="0"/>
            <a:r>
              <a:rPr lang="pt-BR" sz="3200" dirty="0" smtClean="0">
                <a:solidFill>
                  <a:srgbClr val="FF0000"/>
                </a:solidFill>
              </a:rPr>
              <a:t>(1 + </a:t>
            </a:r>
            <a:r>
              <a:rPr lang="pt-BR" sz="3200" dirty="0" err="1" smtClean="0">
                <a:solidFill>
                  <a:srgbClr val="FF0000"/>
                </a:solidFill>
              </a:rPr>
              <a:t>jn</a:t>
            </a:r>
            <a:r>
              <a:rPr lang="pt-BR" sz="3200" dirty="0" smtClean="0">
                <a:solidFill>
                  <a:srgbClr val="FF0000"/>
                </a:solidFill>
              </a:rPr>
              <a:t>)³ = (1 + cm) x (1 + </a:t>
            </a:r>
            <a:r>
              <a:rPr lang="pt-BR" sz="3200" dirty="0" err="1" smtClean="0">
                <a:solidFill>
                  <a:srgbClr val="FF0000"/>
                </a:solidFill>
              </a:rPr>
              <a:t>jr</a:t>
            </a:r>
            <a:r>
              <a:rPr lang="pt-BR" sz="3200" dirty="0" smtClean="0">
                <a:solidFill>
                  <a:srgbClr val="FF0000"/>
                </a:solidFill>
              </a:rPr>
              <a:t>)³</a:t>
            </a:r>
          </a:p>
          <a:p>
            <a:pPr lvl="0"/>
            <a:r>
              <a:rPr lang="pt-BR" sz="3200" dirty="0" smtClean="0">
                <a:solidFill>
                  <a:srgbClr val="FF0000"/>
                </a:solidFill>
              </a:rPr>
              <a:t>1,028³ = 1,12 x (1 + </a:t>
            </a:r>
            <a:r>
              <a:rPr lang="pt-BR" sz="3200" dirty="0" err="1" smtClean="0">
                <a:solidFill>
                  <a:srgbClr val="FF0000"/>
                </a:solidFill>
              </a:rPr>
              <a:t>jr</a:t>
            </a:r>
            <a:r>
              <a:rPr lang="pt-BR" sz="3200" dirty="0" smtClean="0">
                <a:solidFill>
                  <a:srgbClr val="FF0000"/>
                </a:solidFill>
              </a:rPr>
              <a:t>)³</a:t>
            </a:r>
          </a:p>
          <a:p>
            <a:pPr lvl="0"/>
            <a:r>
              <a:rPr lang="pt-BR" sz="3200" dirty="0" smtClean="0">
                <a:solidFill>
                  <a:srgbClr val="FF0000"/>
                </a:solidFill>
              </a:rPr>
              <a:t>1,086374 = 1,12 x (1 + </a:t>
            </a:r>
            <a:r>
              <a:rPr lang="pt-BR" sz="3200" dirty="0" err="1" smtClean="0">
                <a:solidFill>
                  <a:srgbClr val="FF0000"/>
                </a:solidFill>
              </a:rPr>
              <a:t>jr</a:t>
            </a:r>
            <a:r>
              <a:rPr lang="pt-BR" sz="3200" dirty="0" smtClean="0">
                <a:solidFill>
                  <a:srgbClr val="FF0000"/>
                </a:solidFill>
              </a:rPr>
              <a:t>)³</a:t>
            </a:r>
          </a:p>
          <a:p>
            <a:r>
              <a:rPr lang="pt-BR" sz="3200" dirty="0" smtClean="0">
                <a:solidFill>
                  <a:srgbClr val="FF0000"/>
                </a:solidFill>
              </a:rPr>
              <a:t>(1 + </a:t>
            </a:r>
            <a:r>
              <a:rPr lang="pt-BR" sz="3200" dirty="0" err="1" smtClean="0">
                <a:solidFill>
                  <a:srgbClr val="FF0000"/>
                </a:solidFill>
              </a:rPr>
              <a:t>jr</a:t>
            </a:r>
            <a:r>
              <a:rPr lang="pt-BR" sz="3200" dirty="0" smtClean="0">
                <a:solidFill>
                  <a:srgbClr val="FF0000"/>
                </a:solidFill>
              </a:rPr>
              <a:t>)³ = 1,086374 / 1,12 </a:t>
            </a:r>
          </a:p>
          <a:p>
            <a:r>
              <a:rPr lang="pt-BR" sz="3200" dirty="0" smtClean="0">
                <a:solidFill>
                  <a:srgbClr val="FF0000"/>
                </a:solidFill>
              </a:rPr>
              <a:t>(1 + </a:t>
            </a:r>
            <a:r>
              <a:rPr lang="pt-BR" sz="3200" dirty="0" err="1" smtClean="0">
                <a:solidFill>
                  <a:srgbClr val="FF0000"/>
                </a:solidFill>
              </a:rPr>
              <a:t>jr</a:t>
            </a:r>
            <a:r>
              <a:rPr lang="pt-BR" sz="3200" dirty="0" smtClean="0">
                <a:solidFill>
                  <a:srgbClr val="FF0000"/>
                </a:solidFill>
              </a:rPr>
              <a:t>)³ = 0,969977</a:t>
            </a:r>
          </a:p>
          <a:p>
            <a:r>
              <a:rPr lang="pt-BR" sz="3200" dirty="0" smtClean="0">
                <a:solidFill>
                  <a:srgbClr val="FF0000"/>
                </a:solidFill>
              </a:rPr>
              <a:t>(1 + </a:t>
            </a:r>
            <a:r>
              <a:rPr lang="pt-BR" sz="3200" dirty="0" err="1" smtClean="0">
                <a:solidFill>
                  <a:srgbClr val="FF0000"/>
                </a:solidFill>
              </a:rPr>
              <a:t>jr</a:t>
            </a:r>
            <a:r>
              <a:rPr lang="pt-BR" sz="3200" dirty="0" smtClean="0">
                <a:solidFill>
                  <a:srgbClr val="FF0000"/>
                </a:solidFill>
              </a:rPr>
              <a:t>) = 0,98989</a:t>
            </a:r>
          </a:p>
          <a:p>
            <a:r>
              <a:rPr lang="pt-BR" sz="3200" dirty="0" err="1" smtClean="0">
                <a:solidFill>
                  <a:srgbClr val="FF0000"/>
                </a:solidFill>
              </a:rPr>
              <a:t>jr</a:t>
            </a:r>
            <a:r>
              <a:rPr lang="pt-BR" sz="3200" dirty="0" smtClean="0">
                <a:solidFill>
                  <a:srgbClr val="FF0000"/>
                </a:solidFill>
              </a:rPr>
              <a:t> = 0,98989 – 1 = -0,01011</a:t>
            </a:r>
          </a:p>
          <a:p>
            <a:r>
              <a:rPr lang="pt-BR" sz="3200" dirty="0" err="1" smtClean="0">
                <a:solidFill>
                  <a:srgbClr val="FF0000"/>
                </a:solidFill>
              </a:rPr>
              <a:t>jr</a:t>
            </a:r>
            <a:r>
              <a:rPr lang="pt-BR" sz="3200" dirty="0" smtClean="0">
                <a:solidFill>
                  <a:srgbClr val="FF0000"/>
                </a:solidFill>
              </a:rPr>
              <a:t> = -1,011% a.m.</a:t>
            </a:r>
          </a:p>
        </p:txBody>
      </p:sp>
    </p:spTree>
    <p:extLst>
      <p:ext uri="{BB962C8B-B14F-4D97-AF65-F5344CB8AC3E}">
        <p14:creationId xmlns:p14="http://schemas.microsoft.com/office/powerpoint/2010/main" val="356871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332656"/>
            <a:ext cx="87129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 startAt="7"/>
            </a:pPr>
            <a:r>
              <a:rPr lang="pt-BR" sz="3200" dirty="0"/>
              <a:t>[1,0 ponto] Uma aplicação de $ 5.000,00 rendeu juros de $ 2.500,00 ao final do prazo de dois anos. Sabendo-se que neste período a taxa de inflação foi de 15%, pergunta-se: qual foi a taxa de juros reais ao ano obtida pelo aplicador? Considere juros compostos</a:t>
            </a:r>
            <a:r>
              <a:rPr lang="pt-BR" sz="3200" dirty="0" smtClean="0"/>
              <a:t>.</a:t>
            </a:r>
            <a:endParaRPr lang="pt-BR" sz="3200" dirty="0"/>
          </a:p>
        </p:txBody>
      </p:sp>
      <p:sp>
        <p:nvSpPr>
          <p:cNvPr id="3" name="Retângulo 2"/>
          <p:cNvSpPr/>
          <p:nvPr/>
        </p:nvSpPr>
        <p:spPr>
          <a:xfrm>
            <a:off x="179512" y="3815169"/>
            <a:ext cx="878497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3200" dirty="0" smtClean="0">
                <a:solidFill>
                  <a:srgbClr val="FF0000"/>
                </a:solidFill>
              </a:rPr>
              <a:t>Resposta:</a:t>
            </a:r>
          </a:p>
          <a:p>
            <a:r>
              <a:rPr lang="pt-BR" sz="3200" dirty="0" err="1" smtClean="0">
                <a:solidFill>
                  <a:srgbClr val="FF0000"/>
                </a:solidFill>
              </a:rPr>
              <a:t>Jn</a:t>
            </a:r>
            <a:r>
              <a:rPr lang="pt-BR" sz="3200" dirty="0" smtClean="0">
                <a:solidFill>
                  <a:srgbClr val="FF0000"/>
                </a:solidFill>
              </a:rPr>
              <a:t> = 2.500,00 / 5.000,00 = 0,5</a:t>
            </a:r>
          </a:p>
          <a:p>
            <a:r>
              <a:rPr lang="pt-BR" sz="3200" dirty="0" smtClean="0">
                <a:solidFill>
                  <a:srgbClr val="FF0000"/>
                </a:solidFill>
              </a:rPr>
              <a:t>(1,5) = (1,15) x (1 + </a:t>
            </a:r>
            <a:r>
              <a:rPr lang="pt-BR" sz="3200" dirty="0" err="1" smtClean="0">
                <a:solidFill>
                  <a:srgbClr val="FF0000"/>
                </a:solidFill>
              </a:rPr>
              <a:t>jr</a:t>
            </a:r>
            <a:r>
              <a:rPr lang="pt-BR" sz="3200" dirty="0" smtClean="0">
                <a:solidFill>
                  <a:srgbClr val="FF0000"/>
                </a:solidFill>
              </a:rPr>
              <a:t>)²  =&gt; 1,5/1,15 = (1 + </a:t>
            </a:r>
            <a:r>
              <a:rPr lang="pt-BR" sz="3200" dirty="0" err="1" smtClean="0">
                <a:solidFill>
                  <a:srgbClr val="FF0000"/>
                </a:solidFill>
              </a:rPr>
              <a:t>jr</a:t>
            </a:r>
            <a:r>
              <a:rPr lang="pt-BR" sz="3200" dirty="0" smtClean="0">
                <a:solidFill>
                  <a:srgbClr val="FF0000"/>
                </a:solidFill>
              </a:rPr>
              <a:t>)² </a:t>
            </a:r>
          </a:p>
          <a:p>
            <a:pPr lvl="0"/>
            <a:r>
              <a:rPr lang="pt-BR" sz="3200" dirty="0" smtClean="0">
                <a:solidFill>
                  <a:srgbClr val="FF0000"/>
                </a:solidFill>
              </a:rPr>
              <a:t>(1 + </a:t>
            </a:r>
            <a:r>
              <a:rPr lang="pt-BR" sz="3200" dirty="0" err="1" smtClean="0">
                <a:solidFill>
                  <a:srgbClr val="FF0000"/>
                </a:solidFill>
              </a:rPr>
              <a:t>jr</a:t>
            </a:r>
            <a:r>
              <a:rPr lang="pt-BR" sz="3200" dirty="0" smtClean="0">
                <a:solidFill>
                  <a:srgbClr val="FF0000"/>
                </a:solidFill>
              </a:rPr>
              <a:t>)² = 1,304348   =&gt;  Juros = 14,21% a.a.</a:t>
            </a:r>
            <a:endParaRPr lang="pt-B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45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251520" y="2265432"/>
          <a:ext cx="8676456" cy="731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1403"/>
                <a:gridCol w="1733844"/>
                <a:gridCol w="1720403"/>
                <a:gridCol w="1720403"/>
                <a:gridCol w="1720403"/>
              </a:tblGrid>
              <a:tr h="0"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FEVEREIRO</a:t>
                      </a:r>
                      <a:endParaRPr lang="pt-B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MARÇO</a:t>
                      </a:r>
                      <a:endParaRPr lang="pt-B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ABRIL</a:t>
                      </a:r>
                      <a:endParaRPr lang="pt-B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MAIO</a:t>
                      </a:r>
                      <a:endParaRPr lang="pt-B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JUNHO</a:t>
                      </a:r>
                      <a:endParaRPr lang="pt-B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3.768,75</a:t>
                      </a:r>
                      <a:endParaRPr lang="pt-B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3.791,36</a:t>
                      </a:r>
                      <a:endParaRPr lang="pt-B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3.813,73</a:t>
                      </a:r>
                      <a:endParaRPr lang="pt-B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3.827,08</a:t>
                      </a:r>
                      <a:endParaRPr lang="pt-B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3.837,80</a:t>
                      </a:r>
                      <a:endParaRPr lang="pt-B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3528" y="184665"/>
            <a:ext cx="8496944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8"/>
              <a:tabLst>
                <a:tab pos="228600" algn="l"/>
              </a:tabLst>
            </a:pPr>
            <a:r>
              <a:rPr lang="pt-BR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[1,0 ponto] Um indivíduo 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aplicou R$ 1.200,00 em Fevereiro de 2013 a uma taxa de juros de 15% a.a. Considerando que o INPC (tabela a seguir) foi indexado a este contrato, qual o valor do saldo do aplicador no mês de Junho do mesmo ano? Considere juros compostos.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a) R$ 1.236,30			d) R$ 1.295,26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b) R$ 1.405,28			e) R$ 2.256,90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c) R$ 2.457,85			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f) R$ 1.280,26	</a:t>
            </a:r>
            <a:endParaRPr kumimoji="0" lang="pt-BR" sz="3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8403" y="4293096"/>
            <a:ext cx="87849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3200" dirty="0" smtClean="0">
                <a:solidFill>
                  <a:srgbClr val="FF0000"/>
                </a:solidFill>
              </a:rPr>
              <a:t>Resposta:</a:t>
            </a:r>
          </a:p>
          <a:p>
            <a:r>
              <a:rPr lang="pt-BR" sz="3200" dirty="0" smtClean="0">
                <a:solidFill>
                  <a:srgbClr val="FF0000"/>
                </a:solidFill>
              </a:rPr>
              <a:t>(1 + </a:t>
            </a:r>
            <a:r>
              <a:rPr lang="pt-BR" sz="3200" dirty="0" err="1" smtClean="0">
                <a:solidFill>
                  <a:srgbClr val="FF0000"/>
                </a:solidFill>
              </a:rPr>
              <a:t>Jn</a:t>
            </a:r>
            <a:r>
              <a:rPr lang="pt-BR" sz="3200" dirty="0" smtClean="0">
                <a:solidFill>
                  <a:srgbClr val="FF0000"/>
                </a:solidFill>
              </a:rPr>
              <a:t>) = (3.837,80 / 3.768,75) x (1,15)</a:t>
            </a:r>
            <a:r>
              <a:rPr lang="pt-BR" sz="3200" baseline="30000" dirty="0" smtClean="0">
                <a:solidFill>
                  <a:srgbClr val="FF0000"/>
                </a:solidFill>
              </a:rPr>
              <a:t>(4/12)</a:t>
            </a:r>
          </a:p>
          <a:p>
            <a:r>
              <a:rPr lang="pt-BR" sz="3200" dirty="0" smtClean="0">
                <a:solidFill>
                  <a:srgbClr val="FF0000"/>
                </a:solidFill>
              </a:rPr>
              <a:t> (1 + </a:t>
            </a:r>
            <a:r>
              <a:rPr lang="pt-BR" sz="3200" dirty="0" err="1" smtClean="0">
                <a:solidFill>
                  <a:srgbClr val="FF0000"/>
                </a:solidFill>
              </a:rPr>
              <a:t>jn</a:t>
            </a:r>
            <a:r>
              <a:rPr lang="pt-BR" sz="3200" dirty="0" smtClean="0">
                <a:solidFill>
                  <a:srgbClr val="FF0000"/>
                </a:solidFill>
              </a:rPr>
              <a:t>) = 1,018322 x 1,04769 = 1,066885</a:t>
            </a:r>
          </a:p>
          <a:p>
            <a:r>
              <a:rPr lang="pt-BR" sz="3200" dirty="0" smtClean="0">
                <a:solidFill>
                  <a:srgbClr val="FF0000"/>
                </a:solidFill>
              </a:rPr>
              <a:t>Saldo = R$ 1.200,00 x 1,066885</a:t>
            </a:r>
          </a:p>
          <a:p>
            <a:r>
              <a:rPr lang="pt-BR" sz="3200" dirty="0" smtClean="0">
                <a:solidFill>
                  <a:srgbClr val="FF0000"/>
                </a:solidFill>
              </a:rPr>
              <a:t>Saldo = R$ 1.280,26</a:t>
            </a:r>
            <a:endParaRPr lang="pt-BR" sz="3200" dirty="0">
              <a:solidFill>
                <a:srgbClr val="FF000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684992" y="4221088"/>
            <a:ext cx="1310944" cy="646331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No período de 4 meses</a:t>
            </a:r>
            <a:endParaRPr lang="pt-BR" dirty="0"/>
          </a:p>
        </p:txBody>
      </p:sp>
      <p:cxnSp>
        <p:nvCxnSpPr>
          <p:cNvPr id="7" name="Conector de seta reta 6"/>
          <p:cNvCxnSpPr>
            <a:stCxn id="5" idx="1"/>
          </p:cNvCxnSpPr>
          <p:nvPr/>
        </p:nvCxnSpPr>
        <p:spPr>
          <a:xfrm flipH="1">
            <a:off x="1331640" y="4544254"/>
            <a:ext cx="1353352" cy="396914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5808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Conceitos Iniciais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Custo de oportunidade</a:t>
            </a:r>
          </a:p>
          <a:p>
            <a:r>
              <a:rPr lang="pt-BR" dirty="0" smtClean="0"/>
              <a:t>Juros simples e Juros Compostos</a:t>
            </a:r>
          </a:p>
          <a:p>
            <a:r>
              <a:rPr lang="pt-BR" dirty="0" smtClean="0"/>
              <a:t>Valor Presente </a:t>
            </a:r>
          </a:p>
          <a:p>
            <a:r>
              <a:rPr lang="pt-BR" dirty="0" smtClean="0"/>
              <a:t>Valor Futuro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992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251520" y="2265432"/>
          <a:ext cx="8676456" cy="731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1403"/>
                <a:gridCol w="1733844"/>
                <a:gridCol w="1720403"/>
                <a:gridCol w="1720403"/>
                <a:gridCol w="1720403"/>
              </a:tblGrid>
              <a:tr h="0"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FEVEREIRO</a:t>
                      </a:r>
                      <a:endParaRPr lang="pt-B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MARÇO</a:t>
                      </a:r>
                      <a:endParaRPr lang="pt-B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ABRIL</a:t>
                      </a:r>
                      <a:endParaRPr lang="pt-B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MAIO</a:t>
                      </a:r>
                      <a:endParaRPr lang="pt-B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JUNHO</a:t>
                      </a:r>
                      <a:endParaRPr lang="pt-B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3.768,75</a:t>
                      </a:r>
                      <a:endParaRPr lang="pt-B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3.791,36</a:t>
                      </a:r>
                      <a:endParaRPr lang="pt-B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3.813,73</a:t>
                      </a:r>
                      <a:endParaRPr lang="pt-B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3.827,08</a:t>
                      </a:r>
                      <a:endParaRPr lang="pt-B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3.837,80</a:t>
                      </a:r>
                      <a:endParaRPr lang="pt-B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3528" y="184665"/>
            <a:ext cx="8496944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8"/>
              <a:tabLst>
                <a:tab pos="228600" algn="l"/>
              </a:tabLst>
            </a:pPr>
            <a:r>
              <a:rPr lang="pt-BR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[1,0 ponto] Um indivíduo 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aplicou R$ 1.200,00 em Fevereiro de 2013 a uma taxa de juros de 15% a.a. Considerando que o INPC (tabela a seguir) foi indexado a este contrato, qual o valor do saldo do aplicador no mês de Junho do mesmo ano? Considere juros compostos.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a) R$ 1.236,30			d) R$ 1.295,26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b) R$ 1.405,28			e) R$ 2.256,90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c) R$ 2.457,85			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f) R$ 1.280,26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pt-B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8403" y="4293096"/>
            <a:ext cx="87849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3200" dirty="0" smtClean="0">
                <a:solidFill>
                  <a:srgbClr val="FF0000"/>
                </a:solidFill>
              </a:rPr>
              <a:t>Resposta:</a:t>
            </a:r>
          </a:p>
          <a:p>
            <a:r>
              <a:rPr lang="pt-BR" sz="3200" dirty="0" smtClean="0">
                <a:solidFill>
                  <a:srgbClr val="FF0000"/>
                </a:solidFill>
              </a:rPr>
              <a:t>(1 + </a:t>
            </a:r>
            <a:r>
              <a:rPr lang="pt-BR" sz="3200" dirty="0" err="1" smtClean="0">
                <a:solidFill>
                  <a:srgbClr val="FF0000"/>
                </a:solidFill>
              </a:rPr>
              <a:t>Jn</a:t>
            </a:r>
            <a:r>
              <a:rPr lang="pt-BR" sz="3200" dirty="0" smtClean="0">
                <a:solidFill>
                  <a:srgbClr val="FF0000"/>
                </a:solidFill>
              </a:rPr>
              <a:t>) = (3.837,80 / 3.768,75) x (1,15)</a:t>
            </a:r>
            <a:r>
              <a:rPr lang="pt-BR" sz="3200" baseline="30000" dirty="0" smtClean="0">
                <a:solidFill>
                  <a:srgbClr val="FF0000"/>
                </a:solidFill>
              </a:rPr>
              <a:t>(4/12)</a:t>
            </a:r>
          </a:p>
          <a:p>
            <a:r>
              <a:rPr lang="pt-BR" sz="3200" dirty="0" smtClean="0">
                <a:solidFill>
                  <a:srgbClr val="FF0000"/>
                </a:solidFill>
              </a:rPr>
              <a:t> (1 + </a:t>
            </a:r>
            <a:r>
              <a:rPr lang="pt-BR" sz="3200" dirty="0" err="1" smtClean="0">
                <a:solidFill>
                  <a:srgbClr val="FF0000"/>
                </a:solidFill>
              </a:rPr>
              <a:t>jn</a:t>
            </a:r>
            <a:r>
              <a:rPr lang="pt-BR" sz="3200" dirty="0" smtClean="0">
                <a:solidFill>
                  <a:srgbClr val="FF0000"/>
                </a:solidFill>
              </a:rPr>
              <a:t>) = 1,018322 x 1,04769 = 1,066885</a:t>
            </a:r>
          </a:p>
          <a:p>
            <a:r>
              <a:rPr lang="pt-BR" sz="3200" dirty="0" smtClean="0">
                <a:solidFill>
                  <a:srgbClr val="FF0000"/>
                </a:solidFill>
              </a:rPr>
              <a:t>Saldo = R$ 1.200,00 x 1,066885</a:t>
            </a:r>
          </a:p>
          <a:p>
            <a:r>
              <a:rPr lang="pt-BR" sz="3200" dirty="0" smtClean="0">
                <a:solidFill>
                  <a:srgbClr val="FF0000"/>
                </a:solidFill>
              </a:rPr>
              <a:t>Saldo = R$ 1.280,26</a:t>
            </a:r>
            <a:endParaRPr lang="pt-B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47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Exercícios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88221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275621"/>
            <a:ext cx="8352928" cy="632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t-B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Maria </a:t>
            </a:r>
            <a:r>
              <a:rPr lang="pt-B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está planejando comprar sua casa própria em alguns meses, mas para isso terá de fazer um financiamento. Foi-lhe proposta uma oferta: o valor do apartamento que deseja comprar é de R</a:t>
            </a:r>
            <a:r>
              <a:rPr lang="pt-B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$ 250.000,00 </a:t>
            </a:r>
            <a:r>
              <a:rPr lang="pt-B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vista, mas ela poderia dar uma entrada de R</a:t>
            </a:r>
            <a:r>
              <a:rPr lang="pt-B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$ 10.000,00 </a:t>
            </a:r>
            <a:r>
              <a:rPr lang="pt-B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pagando o restante a </a:t>
            </a:r>
            <a:r>
              <a:rPr lang="pt-B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prazo, em uma única parcela daqui a 15 meses, </a:t>
            </a:r>
            <a:r>
              <a:rPr lang="pt-B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 uma taxa de juros simples de 15% ao ano. Qual o valor que ela pagará se não quiser a opção à vista, sem contar o valor de entrada?</a:t>
            </a:r>
            <a:endParaRPr lang="pt-B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83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719711"/>
            <a:ext cx="8352928" cy="5445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2"/>
            </a:pPr>
            <a:r>
              <a:rPr lang="pt-BR" sz="3200" dirty="0"/>
              <a:t>Se um capital de R$ 3.000,00 é aplicado a uma taxa de 5% ao trimestre (de juros simples) por um período de 7 meses, de quanto será o montante</a:t>
            </a:r>
            <a:r>
              <a:rPr lang="pt-BR" sz="3200" dirty="0" smtClean="0"/>
              <a:t>?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2"/>
            </a:pPr>
            <a:endParaRPr lang="pt-BR" sz="3200" dirty="0"/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2"/>
            </a:pPr>
            <a:r>
              <a:rPr lang="pt-BR" sz="3200" dirty="0"/>
              <a:t>Sabendo que ao investir R$ 154.000,00 em 10 meses, tendo obtido após este período, um saldo de R$ 164.650,02, qual o valor da taxa de juros simples ao </a:t>
            </a:r>
            <a:r>
              <a:rPr lang="pt-BR" sz="3200" dirty="0" smtClean="0"/>
              <a:t>mês?</a:t>
            </a:r>
          </a:p>
        </p:txBody>
      </p:sp>
    </p:spTree>
    <p:extLst>
      <p:ext uri="{BB962C8B-B14F-4D97-AF65-F5344CB8AC3E}">
        <p14:creationId xmlns:p14="http://schemas.microsoft.com/office/powerpoint/2010/main" val="830795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548680"/>
            <a:ext cx="8352928" cy="5371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4"/>
            </a:pPr>
            <a:r>
              <a:rPr lang="pt-BR" sz="3200" dirty="0" smtClean="0"/>
              <a:t>Uma </a:t>
            </a:r>
            <a:r>
              <a:rPr lang="pt-BR" sz="3200" dirty="0"/>
              <a:t>loja oferece uma mercadoria por R$ 600,00 a vista. Se o cliente optar por comprar a prazo, a mesma mercadoria é vendida por R$ 624,00 para ser paga em n dias. Sabendo que a taxa de juros simples é de 36% ao ano, qual é o valor de n?</a:t>
            </a:r>
          </a:p>
          <a:p>
            <a:r>
              <a:rPr lang="pt-BR" sz="3200" dirty="0" smtClean="0"/>
              <a:t>	a</a:t>
            </a:r>
            <a:r>
              <a:rPr lang="pt-BR" sz="3200" dirty="0"/>
              <a:t>)  36 dias	b) 20 dias	c) 40 dias	d)  25 dias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pt-BR" sz="3200" dirty="0" smtClean="0"/>
              <a:t> 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endParaRPr lang="pt-B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05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496" y="-27384"/>
            <a:ext cx="9001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 startAt="5"/>
            </a:pPr>
            <a:r>
              <a:rPr lang="pt-BR" sz="2750" dirty="0" smtClean="0"/>
              <a:t>Uma </a:t>
            </a:r>
            <a:r>
              <a:rPr lang="pt-BR" sz="2750" dirty="0"/>
              <a:t>José e alguns vizinhos tem juntos, cerca de R$ 185.022,00 disponíveis no banco para que possam comprar um terreno e fazer um pequeno horto comunitário em seu bairro. Como a quantia atual não é suficiente, gostariam de investir esse valor para que dentro de 15 meses conseguissem adquirir a propriedade por R$ 200.000,00.</a:t>
            </a:r>
          </a:p>
          <a:p>
            <a:pPr lvl="1"/>
            <a:r>
              <a:rPr lang="pt-BR" sz="2750" dirty="0"/>
              <a:t>Para isso, foram oferecidas duas propostas: fazer o investimento A, que seria com juros simples aplicados a 0,9% </a:t>
            </a:r>
            <a:r>
              <a:rPr lang="pt-BR" sz="2750" dirty="0" err="1"/>
              <a:t>a.m</a:t>
            </a:r>
            <a:r>
              <a:rPr lang="pt-BR" sz="2750" dirty="0"/>
              <a:t>, ou o B, com juros compostos a taxa de 0,8% a.m.</a:t>
            </a:r>
          </a:p>
          <a:p>
            <a:r>
              <a:rPr lang="pt-BR" sz="2750" dirty="0"/>
              <a:t> 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750" dirty="0"/>
              <a:t>Qual o valor do montante final tanto no investimento A quanto no B?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750" dirty="0"/>
              <a:t>Analisando ambos os investimentos, qual seria o mais interessante para realização da compra</a:t>
            </a:r>
            <a:r>
              <a:rPr lang="pt-BR" sz="2750" dirty="0" smtClean="0"/>
              <a:t>?</a:t>
            </a:r>
            <a:endParaRPr lang="pt-BR" sz="2750" dirty="0"/>
          </a:p>
        </p:txBody>
      </p:sp>
    </p:spTree>
    <p:extLst>
      <p:ext uri="{BB962C8B-B14F-4D97-AF65-F5344CB8AC3E}">
        <p14:creationId xmlns:p14="http://schemas.microsoft.com/office/powerpoint/2010/main" val="161091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548680"/>
            <a:ext cx="835292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 startAt="6"/>
            </a:pPr>
            <a:r>
              <a:rPr lang="pt-BR" sz="3200" dirty="0" smtClean="0"/>
              <a:t>Se </a:t>
            </a:r>
            <a:r>
              <a:rPr lang="pt-BR" sz="3200" dirty="0"/>
              <a:t>um capital de R$ 3.000,00 é aplicado a uma taxa de 5% ao trimestre (de juros compostos) por um período de 7 meses, de quanto será o montante?</a:t>
            </a:r>
          </a:p>
          <a:p>
            <a:r>
              <a:rPr lang="pt-BR" sz="3200" dirty="0"/>
              <a:t> </a:t>
            </a:r>
          </a:p>
          <a:p>
            <a:pPr lvl="1"/>
            <a:r>
              <a:rPr lang="pt-BR" sz="3200" dirty="0"/>
              <a:t>a) R$ 3.500,07	b) R$ 3.361,72	</a:t>
            </a:r>
            <a:r>
              <a:rPr lang="pt-BR" sz="3200" dirty="0" smtClean="0"/>
              <a:t>                 c</a:t>
            </a:r>
            <a:r>
              <a:rPr lang="pt-BR" sz="3200" dirty="0"/>
              <a:t>) R$ 4.221,30	d) R$ 7.980,06	</a:t>
            </a:r>
            <a:r>
              <a:rPr lang="pt-BR" sz="3200" dirty="0" smtClean="0"/>
              <a:t>                e</a:t>
            </a:r>
            <a:r>
              <a:rPr lang="pt-BR" sz="3200" dirty="0"/>
              <a:t>) R$ </a:t>
            </a:r>
            <a:r>
              <a:rPr lang="pt-BR" sz="3200" dirty="0" smtClean="0"/>
              <a:t>5.530,12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69190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548680"/>
            <a:ext cx="83529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 startAt="7"/>
            </a:pPr>
            <a:r>
              <a:rPr lang="pt-BR" sz="3200" dirty="0" smtClean="0"/>
              <a:t>Sabendo </a:t>
            </a:r>
            <a:r>
              <a:rPr lang="pt-BR" sz="3200" dirty="0"/>
              <a:t>que ao investir R$ 154.000,00 em 6 meses, obtém-se, após o período, saldo de R$ 164.650,00, qual o valor da taxa de juros compostos ao mês e ao ano, respectivamente?</a:t>
            </a:r>
          </a:p>
          <a:p>
            <a:r>
              <a:rPr lang="pt-BR" sz="3200" dirty="0" smtClean="0"/>
              <a:t>	a</a:t>
            </a:r>
            <a:r>
              <a:rPr lang="pt-BR" sz="3200" dirty="0"/>
              <a:t>) 1,0112% e 12,83%	</a:t>
            </a:r>
            <a:endParaRPr lang="pt-BR" sz="3200" dirty="0" smtClean="0"/>
          </a:p>
          <a:p>
            <a:r>
              <a:rPr lang="pt-BR" sz="3200" dirty="0"/>
              <a:t>	</a:t>
            </a:r>
            <a:r>
              <a:rPr lang="pt-BR" sz="3200" dirty="0" smtClean="0"/>
              <a:t>b)1,112</a:t>
            </a:r>
            <a:r>
              <a:rPr lang="pt-BR" sz="3200" dirty="0"/>
              <a:t>% e 1,143%	</a:t>
            </a:r>
            <a:endParaRPr lang="pt-BR" sz="3200" dirty="0" smtClean="0"/>
          </a:p>
          <a:p>
            <a:r>
              <a:rPr lang="pt-BR" sz="3200" dirty="0"/>
              <a:t>	</a:t>
            </a:r>
            <a:r>
              <a:rPr lang="pt-BR" sz="3200" dirty="0" smtClean="0"/>
              <a:t>c)1,12</a:t>
            </a:r>
            <a:r>
              <a:rPr lang="pt-BR" sz="3200" dirty="0"/>
              <a:t>% e 14,3%	</a:t>
            </a:r>
            <a:endParaRPr lang="pt-BR" sz="3200" dirty="0" smtClean="0"/>
          </a:p>
          <a:p>
            <a:r>
              <a:rPr lang="pt-BR" sz="3200" dirty="0"/>
              <a:t>	</a:t>
            </a:r>
            <a:r>
              <a:rPr lang="pt-BR" sz="3200" dirty="0" smtClean="0"/>
              <a:t>d)1,46</a:t>
            </a:r>
            <a:r>
              <a:rPr lang="pt-BR" sz="3200" dirty="0"/>
              <a:t>% e 18,9%</a:t>
            </a:r>
          </a:p>
          <a:p>
            <a:pPr marL="514350" lvl="0" indent="-514350">
              <a:buFont typeface="+mj-lt"/>
              <a:buAutoNum type="arabicPeriod" startAt="6"/>
            </a:pP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75014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548680"/>
            <a:ext cx="83529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 startAt="8"/>
            </a:pPr>
            <a:r>
              <a:rPr lang="pt-BR" sz="3200" dirty="0"/>
              <a:t>Uma loja oferece uma mercadoria por R$ 600,00 a vista. Se o cliente optar por comprar a prazo, a mesma mercadoria é vendida por R$ 630,00 para ser paga em 60 dias. Qual é a taxa de juros compostos, ao ano, cobrada pela loja? Considere que ocorre capitalização mensal dos juros</a:t>
            </a:r>
            <a:r>
              <a:rPr lang="pt-BR" sz="3200" dirty="0" smtClean="0"/>
              <a:t>.</a:t>
            </a:r>
          </a:p>
          <a:p>
            <a:r>
              <a:rPr lang="pt-BR" sz="3200" dirty="0"/>
              <a:t>	</a:t>
            </a:r>
            <a:r>
              <a:rPr lang="pt-BR" sz="3200" dirty="0" smtClean="0"/>
              <a:t>a</a:t>
            </a:r>
            <a:r>
              <a:rPr lang="pt-BR" sz="3200" dirty="0"/>
              <a:t>) 5%		</a:t>
            </a:r>
            <a:endParaRPr lang="pt-BR" sz="3200" dirty="0" smtClean="0"/>
          </a:p>
          <a:p>
            <a:r>
              <a:rPr lang="pt-BR" sz="3200" dirty="0"/>
              <a:t>	</a:t>
            </a:r>
            <a:r>
              <a:rPr lang="pt-BR" sz="3200" dirty="0" smtClean="0"/>
              <a:t>b</a:t>
            </a:r>
            <a:r>
              <a:rPr lang="pt-BR" sz="3200" dirty="0"/>
              <a:t>) 11%		</a:t>
            </a:r>
            <a:endParaRPr lang="pt-BR" sz="3200" dirty="0" smtClean="0"/>
          </a:p>
          <a:p>
            <a:r>
              <a:rPr lang="pt-BR" sz="3200" dirty="0"/>
              <a:t>	</a:t>
            </a:r>
            <a:r>
              <a:rPr lang="pt-BR" sz="3200" dirty="0" smtClean="0"/>
              <a:t>c)24</a:t>
            </a:r>
            <a:r>
              <a:rPr lang="pt-BR" sz="3200" dirty="0"/>
              <a:t>%		</a:t>
            </a:r>
            <a:endParaRPr lang="pt-BR" sz="3200" dirty="0" smtClean="0"/>
          </a:p>
          <a:p>
            <a:r>
              <a:rPr lang="pt-BR" sz="3200" dirty="0"/>
              <a:t>	</a:t>
            </a:r>
            <a:r>
              <a:rPr lang="pt-BR" sz="3200" dirty="0" smtClean="0"/>
              <a:t>d</a:t>
            </a:r>
            <a:r>
              <a:rPr lang="pt-BR" sz="3200" dirty="0"/>
              <a:t>) 47%		</a:t>
            </a:r>
            <a:endParaRPr lang="pt-BR" sz="3200" dirty="0" smtClean="0"/>
          </a:p>
          <a:p>
            <a:r>
              <a:rPr lang="pt-BR" sz="3200" dirty="0"/>
              <a:t>	</a:t>
            </a:r>
            <a:r>
              <a:rPr lang="pt-BR" sz="3200" dirty="0" smtClean="0"/>
              <a:t>e</a:t>
            </a:r>
            <a:r>
              <a:rPr lang="pt-BR" sz="3200" dirty="0"/>
              <a:t>) 34%</a:t>
            </a:r>
          </a:p>
        </p:txBody>
      </p:sp>
    </p:spTree>
    <p:extLst>
      <p:ext uri="{BB962C8B-B14F-4D97-AF65-F5344CB8AC3E}">
        <p14:creationId xmlns:p14="http://schemas.microsoft.com/office/powerpoint/2010/main" val="26641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548680"/>
            <a:ext cx="83529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 startAt="9"/>
            </a:pPr>
            <a:r>
              <a:rPr lang="pt-BR" sz="3200" dirty="0" smtClean="0"/>
              <a:t>Um </a:t>
            </a:r>
            <a:r>
              <a:rPr lang="pt-BR" sz="3200" dirty="0"/>
              <a:t>produtor deseja comprar em um leilão, 70 novilhas nelore, sendo que cada uma está R$ 1.000,00. Considerando que atualmente está aplicando R$ 52.300,00 a uma taxa de 5% de capitalização mensal dos juros, em quanto tempo ele conseguirá a quantia necessária para realizar sua compra?</a:t>
            </a:r>
          </a:p>
          <a:p>
            <a:r>
              <a:rPr lang="pt-BR" sz="3200" dirty="0"/>
              <a:t> </a:t>
            </a:r>
            <a:r>
              <a:rPr lang="pt-BR" sz="3200" dirty="0" smtClean="0"/>
              <a:t>	a</a:t>
            </a:r>
            <a:r>
              <a:rPr lang="pt-BR" sz="3200" dirty="0"/>
              <a:t>) 18 dias	</a:t>
            </a:r>
            <a:endParaRPr lang="pt-BR" sz="3200" dirty="0" smtClean="0"/>
          </a:p>
          <a:p>
            <a:r>
              <a:rPr lang="pt-BR" sz="3200" dirty="0"/>
              <a:t>	</a:t>
            </a:r>
            <a:r>
              <a:rPr lang="pt-BR" sz="3200" dirty="0" smtClean="0"/>
              <a:t>b</a:t>
            </a:r>
            <a:r>
              <a:rPr lang="pt-BR" sz="3200" dirty="0"/>
              <a:t>) 6 meses e meio	</a:t>
            </a:r>
            <a:endParaRPr lang="pt-BR" sz="3200" dirty="0" smtClean="0"/>
          </a:p>
          <a:p>
            <a:r>
              <a:rPr lang="pt-BR" sz="3200" dirty="0"/>
              <a:t>	</a:t>
            </a:r>
            <a:r>
              <a:rPr lang="pt-BR" sz="3200" dirty="0" smtClean="0"/>
              <a:t>c</a:t>
            </a:r>
            <a:r>
              <a:rPr lang="pt-BR" sz="3200" dirty="0"/>
              <a:t>) 3 meses e 10 dias	</a:t>
            </a:r>
            <a:endParaRPr lang="pt-BR" sz="3200" dirty="0" smtClean="0"/>
          </a:p>
          <a:p>
            <a:r>
              <a:rPr lang="pt-BR" sz="3200" dirty="0"/>
              <a:t>	</a:t>
            </a:r>
            <a:r>
              <a:rPr lang="pt-BR" sz="3200" dirty="0" smtClean="0"/>
              <a:t>d</a:t>
            </a:r>
            <a:r>
              <a:rPr lang="pt-BR" sz="3200" dirty="0"/>
              <a:t>) 6 meses	</a:t>
            </a:r>
            <a:endParaRPr lang="pt-BR" sz="3200" dirty="0" smtClean="0"/>
          </a:p>
          <a:p>
            <a:r>
              <a:rPr lang="pt-BR" sz="3200" dirty="0"/>
              <a:t>	</a:t>
            </a:r>
            <a:r>
              <a:rPr lang="pt-BR" sz="3200" dirty="0" smtClean="0"/>
              <a:t>e) </a:t>
            </a:r>
            <a:r>
              <a:rPr lang="pt-BR" sz="3200" dirty="0"/>
              <a:t>7 </a:t>
            </a:r>
            <a:r>
              <a:rPr lang="pt-BR" sz="3200" dirty="0" smtClean="0"/>
              <a:t>meses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28072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Valor do dinheiro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="" xmlns:a16="http://schemas.microsoft.com/office/drawing/2014/main" id="{CFCFFD79-55A9-4003-B435-3A555B618937}"/>
              </a:ext>
            </a:extLst>
          </p:cNvPr>
          <p:cNvGraphicFramePr/>
          <p:nvPr>
            <p:extLst/>
          </p:nvPr>
        </p:nvGraphicFramePr>
        <p:xfrm>
          <a:off x="833511" y="1415739"/>
          <a:ext cx="7638757" cy="36808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88539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8F4007-2583-44B7-BD37-163B39F3EE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0F8F4007-2583-44B7-BD37-163B39F3EE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5EA4353-0643-42B9-88BA-71F3B1A5F9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45EA4353-0643-42B9-88BA-71F3B1A5F9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832522" y="5357184"/>
            <a:ext cx="7638757" cy="529200"/>
          </a:xfrm>
          <a:prstGeom prst="rect">
            <a:avLst/>
          </a:prstGeom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Valor do dinheiro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="" xmlns:a16="http://schemas.microsoft.com/office/drawing/2014/main" id="{CFCFFD79-55A9-4003-B435-3A555B618937}"/>
              </a:ext>
            </a:extLst>
          </p:cNvPr>
          <p:cNvGraphicFramePr/>
          <p:nvPr>
            <p:extLst/>
          </p:nvPr>
        </p:nvGraphicFramePr>
        <p:xfrm>
          <a:off x="833511" y="1415739"/>
          <a:ext cx="7638757" cy="36808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" name="Grupo 3"/>
          <p:cNvGrpSpPr/>
          <p:nvPr/>
        </p:nvGrpSpPr>
        <p:grpSpPr>
          <a:xfrm>
            <a:off x="1210555" y="4027561"/>
            <a:ext cx="5320219" cy="1554957"/>
            <a:chOff x="381564" y="2438922"/>
            <a:chExt cx="5320219" cy="1554957"/>
          </a:xfrm>
        </p:grpSpPr>
        <p:sp>
          <p:nvSpPr>
            <p:cNvPr id="5" name="Retângulo de cantos arredondados 4"/>
            <p:cNvSpPr/>
            <p:nvPr/>
          </p:nvSpPr>
          <p:spPr>
            <a:xfrm>
              <a:off x="381564" y="2438922"/>
              <a:ext cx="5320219" cy="1554957"/>
            </a:xfrm>
            <a:prstGeom prst="roundRect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Retângulo 5"/>
            <p:cNvSpPr/>
            <p:nvPr/>
          </p:nvSpPr>
          <p:spPr>
            <a:xfrm>
              <a:off x="457471" y="2514829"/>
              <a:ext cx="5168405" cy="14031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2109" tIns="0" rIns="202109" bIns="0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kern="1200" dirty="0"/>
                <a:t>Considerando que José pode aplicar seu dinheiro no banco, a uma taxa de 12% a.a., qual proposta ele deve aceitar?</a:t>
              </a:r>
              <a:endParaRPr lang="pt-BR" sz="28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9761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8F4007-2583-44B7-BD37-163B39F3EE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0F8F4007-2583-44B7-BD37-163B39F3EE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5EA4353-0643-42B9-88BA-71F3B1A5F9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45EA4353-0643-42B9-88BA-71F3B1A5F9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5" name="Rectangle 7"/>
          <p:cNvSpPr>
            <a:spLocks noChangeArrowheads="1"/>
          </p:cNvSpPr>
          <p:nvPr/>
        </p:nvSpPr>
        <p:spPr bwMode="auto">
          <a:xfrm>
            <a:off x="790113" y="3609655"/>
            <a:ext cx="7563774" cy="1568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pt-BR" altLang="pt-BR" sz="2800" dirty="0">
                <a:solidFill>
                  <a:schemeClr val="tx1"/>
                </a:solidFill>
                <a:latin typeface="+mn-lt"/>
              </a:rPr>
              <a:t>Se aceitar a oferta para receber a vista e aplicar o dinheiro, em um ano ele terá: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pt-BR" altLang="pt-BR" dirty="0">
                <a:solidFill>
                  <a:schemeClr val="tx1"/>
                </a:solidFill>
                <a:latin typeface="+mn-lt"/>
              </a:rPr>
              <a:t>30.000 + 0,12 x 30.000 = 33.600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dirty="0">
                <a:solidFill>
                  <a:schemeClr val="tx1"/>
                </a:solidFill>
                <a:latin typeface="+mn-lt"/>
              </a:rPr>
              <a:t>Melhor alternativa: Vender por R$ 34.160 (recebendo em um ano).</a:t>
            </a:r>
          </a:p>
        </p:txBody>
      </p:sp>
      <p:sp>
        <p:nvSpPr>
          <p:cNvPr id="7173" name="Line 8"/>
          <p:cNvSpPr>
            <a:spLocks noChangeShapeType="1"/>
          </p:cNvSpPr>
          <p:nvPr/>
        </p:nvSpPr>
        <p:spPr bwMode="auto">
          <a:xfrm flipV="1">
            <a:off x="3829050" y="2028667"/>
            <a:ext cx="0" cy="685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sz="2400"/>
          </a:p>
        </p:txBody>
      </p:sp>
      <p:sp>
        <p:nvSpPr>
          <p:cNvPr id="7174" name="Text Box 9"/>
          <p:cNvSpPr txBox="1">
            <a:spLocks noChangeArrowheads="1"/>
          </p:cNvSpPr>
          <p:nvPr/>
        </p:nvSpPr>
        <p:spPr bwMode="auto">
          <a:xfrm>
            <a:off x="3027841" y="1593105"/>
            <a:ext cx="17039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2800" dirty="0">
                <a:solidFill>
                  <a:schemeClr val="tx1"/>
                </a:solidFill>
                <a:latin typeface="+mn-lt"/>
              </a:rPr>
              <a:t>R$ 30.000</a:t>
            </a:r>
          </a:p>
        </p:txBody>
      </p:sp>
      <p:sp>
        <p:nvSpPr>
          <p:cNvPr id="7175" name="Line 10"/>
          <p:cNvSpPr>
            <a:spLocks noChangeShapeType="1"/>
          </p:cNvSpPr>
          <p:nvPr/>
        </p:nvSpPr>
        <p:spPr bwMode="auto">
          <a:xfrm flipV="1">
            <a:off x="5314950" y="1971517"/>
            <a:ext cx="0" cy="74295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sz="2400"/>
          </a:p>
        </p:txBody>
      </p:sp>
      <p:sp>
        <p:nvSpPr>
          <p:cNvPr id="7176" name="Text Box 11"/>
          <p:cNvSpPr txBox="1">
            <a:spLocks noChangeArrowheads="1"/>
          </p:cNvSpPr>
          <p:nvPr/>
        </p:nvSpPr>
        <p:spPr bwMode="auto">
          <a:xfrm>
            <a:off x="4686300" y="1580341"/>
            <a:ext cx="166789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2800" dirty="0">
                <a:solidFill>
                  <a:schemeClr val="tx1"/>
                </a:solidFill>
                <a:latin typeface="+mn-lt"/>
              </a:rPr>
              <a:t>R$ 34.160</a:t>
            </a:r>
          </a:p>
        </p:txBody>
      </p:sp>
      <p:sp>
        <p:nvSpPr>
          <p:cNvPr id="7177" name="Line 12"/>
          <p:cNvSpPr>
            <a:spLocks noChangeShapeType="1"/>
          </p:cNvSpPr>
          <p:nvPr/>
        </p:nvSpPr>
        <p:spPr bwMode="auto">
          <a:xfrm>
            <a:off x="3829050" y="2714467"/>
            <a:ext cx="14859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sz="2400"/>
          </a:p>
        </p:txBody>
      </p:sp>
      <p:sp>
        <p:nvSpPr>
          <p:cNvPr id="7178" name="Text Box 13"/>
          <p:cNvSpPr txBox="1">
            <a:spLocks noChangeArrowheads="1"/>
          </p:cNvSpPr>
          <p:nvPr/>
        </p:nvSpPr>
        <p:spPr bwMode="auto">
          <a:xfrm>
            <a:off x="1058855" y="1333990"/>
            <a:ext cx="200172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2800" dirty="0">
                <a:solidFill>
                  <a:schemeClr val="tx1"/>
                </a:solidFill>
                <a:latin typeface="+mn-lt"/>
              </a:rPr>
              <a:t>Preços alternativos de venda</a:t>
            </a:r>
          </a:p>
        </p:txBody>
      </p:sp>
      <p:sp>
        <p:nvSpPr>
          <p:cNvPr id="7179" name="Text Box 14"/>
          <p:cNvSpPr txBox="1">
            <a:spLocks noChangeArrowheads="1"/>
          </p:cNvSpPr>
          <p:nvPr/>
        </p:nvSpPr>
        <p:spPr bwMode="auto">
          <a:xfrm>
            <a:off x="1346076" y="2705590"/>
            <a:ext cx="18859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2800">
                <a:solidFill>
                  <a:schemeClr val="tx1"/>
                </a:solidFill>
                <a:latin typeface="+mn-lt"/>
              </a:rPr>
              <a:t>Data</a:t>
            </a:r>
          </a:p>
        </p:txBody>
      </p:sp>
      <p:sp>
        <p:nvSpPr>
          <p:cNvPr id="7180" name="Text Box 15"/>
          <p:cNvSpPr txBox="1">
            <a:spLocks noChangeArrowheads="1"/>
          </p:cNvSpPr>
          <p:nvPr/>
        </p:nvSpPr>
        <p:spPr bwMode="auto">
          <a:xfrm>
            <a:off x="3600450" y="2714468"/>
            <a:ext cx="457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2800">
                <a:solidFill>
                  <a:schemeClr val="tx1"/>
                </a:solidFill>
                <a:latin typeface="+mn-lt"/>
              </a:rPr>
              <a:t>0</a:t>
            </a:r>
          </a:p>
        </p:txBody>
      </p:sp>
      <p:sp>
        <p:nvSpPr>
          <p:cNvPr id="7181" name="Text Box 16"/>
          <p:cNvSpPr txBox="1">
            <a:spLocks noChangeArrowheads="1"/>
          </p:cNvSpPr>
          <p:nvPr/>
        </p:nvSpPr>
        <p:spPr bwMode="auto">
          <a:xfrm>
            <a:off x="5086350" y="2714468"/>
            <a:ext cx="457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2800">
                <a:solidFill>
                  <a:schemeClr val="tx1"/>
                </a:solidFill>
                <a:latin typeface="+mn-lt"/>
              </a:rPr>
              <a:t>1</a:t>
            </a:r>
          </a:p>
        </p:txBody>
      </p:sp>
      <p:sp>
        <p:nvSpPr>
          <p:cNvPr id="595985" name="Text Box 17"/>
          <p:cNvSpPr txBox="1">
            <a:spLocks noChangeArrowheads="1"/>
          </p:cNvSpPr>
          <p:nvPr/>
        </p:nvSpPr>
        <p:spPr bwMode="auto">
          <a:xfrm>
            <a:off x="5623311" y="2068891"/>
            <a:ext cx="24003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pt-BR" altLang="pt-BR" sz="2800" b="1" dirty="0">
                <a:solidFill>
                  <a:schemeClr val="tx1"/>
                </a:solidFill>
                <a:latin typeface="+mn-lt"/>
              </a:rPr>
              <a:t>Valor Futuro</a:t>
            </a:r>
          </a:p>
        </p:txBody>
      </p:sp>
      <p:sp>
        <p:nvSpPr>
          <p:cNvPr id="595986" name="Freeform 18"/>
          <p:cNvSpPr>
            <a:spLocks/>
          </p:cNvSpPr>
          <p:nvPr/>
        </p:nvSpPr>
        <p:spPr bwMode="auto">
          <a:xfrm>
            <a:off x="5998770" y="2593988"/>
            <a:ext cx="2390628" cy="2037225"/>
          </a:xfrm>
          <a:custGeom>
            <a:avLst/>
            <a:gdLst>
              <a:gd name="T0" fmla="*/ 2147483647 w 1168"/>
              <a:gd name="T1" fmla="*/ 0 h 1344"/>
              <a:gd name="T2" fmla="*/ 2147483647 w 1168"/>
              <a:gd name="T3" fmla="*/ 2147483647 h 1344"/>
              <a:gd name="T4" fmla="*/ 0 w 1168"/>
              <a:gd name="T5" fmla="*/ 2147483647 h 13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68" h="1344">
                <a:moveTo>
                  <a:pt x="672" y="0"/>
                </a:moveTo>
                <a:cubicBezTo>
                  <a:pt x="920" y="392"/>
                  <a:pt x="1168" y="784"/>
                  <a:pt x="1056" y="1008"/>
                </a:cubicBezTo>
                <a:cubicBezTo>
                  <a:pt x="944" y="1232"/>
                  <a:pt x="472" y="1288"/>
                  <a:pt x="0" y="1344"/>
                </a:cubicBezTo>
              </a:path>
            </a:pathLst>
          </a:custGeom>
          <a:noFill/>
          <a:ln w="28575">
            <a:solidFill>
              <a:srgbClr val="C0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sz="1600"/>
          </a:p>
        </p:txBody>
      </p:sp>
      <p:sp>
        <p:nvSpPr>
          <p:cNvPr id="595987" name="Freeform 19"/>
          <p:cNvSpPr>
            <a:spLocks/>
          </p:cNvSpPr>
          <p:nvPr/>
        </p:nvSpPr>
        <p:spPr bwMode="auto">
          <a:xfrm>
            <a:off x="6105302" y="1370851"/>
            <a:ext cx="536117" cy="657817"/>
          </a:xfrm>
          <a:custGeom>
            <a:avLst/>
            <a:gdLst>
              <a:gd name="T0" fmla="*/ 2147483647 w 1008"/>
              <a:gd name="T1" fmla="*/ 2147483647 h 536"/>
              <a:gd name="T2" fmla="*/ 2147483647 w 1008"/>
              <a:gd name="T3" fmla="*/ 2147483647 h 536"/>
              <a:gd name="T4" fmla="*/ 0 w 1008"/>
              <a:gd name="T5" fmla="*/ 2147483647 h 5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536">
                <a:moveTo>
                  <a:pt x="1008" y="536"/>
                </a:moveTo>
                <a:cubicBezTo>
                  <a:pt x="852" y="324"/>
                  <a:pt x="696" y="112"/>
                  <a:pt x="528" y="56"/>
                </a:cubicBezTo>
                <a:cubicBezTo>
                  <a:pt x="360" y="0"/>
                  <a:pt x="180" y="100"/>
                  <a:pt x="0" y="200"/>
                </a:cubicBezTo>
              </a:path>
            </a:pathLst>
          </a:custGeom>
          <a:noFill/>
          <a:ln w="28575">
            <a:solidFill>
              <a:srgbClr val="C0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sz="2400"/>
          </a:p>
        </p:txBody>
      </p:sp>
      <p:sp>
        <p:nvSpPr>
          <p:cNvPr id="17" name="Título 1"/>
          <p:cNvSpPr>
            <a:spLocks noGrp="1"/>
          </p:cNvSpPr>
          <p:nvPr>
            <p:ph type="ctrTitle"/>
          </p:nvPr>
        </p:nvSpPr>
        <p:spPr>
          <a:xfrm>
            <a:off x="611560" y="260650"/>
            <a:ext cx="7772400" cy="768084"/>
          </a:xfrm>
        </p:spPr>
        <p:txBody>
          <a:bodyPr>
            <a:normAutofit/>
          </a:bodyPr>
          <a:lstStyle/>
          <a:p>
            <a:r>
              <a:rPr lang="pt-BR" dirty="0"/>
              <a:t>Valor do dinheiro</a:t>
            </a:r>
          </a:p>
        </p:txBody>
      </p:sp>
    </p:spTree>
    <p:extLst>
      <p:ext uri="{BB962C8B-B14F-4D97-AF65-F5344CB8AC3E}">
        <p14:creationId xmlns:p14="http://schemas.microsoft.com/office/powerpoint/2010/main" val="4289335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95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95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959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959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595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95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595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5975" grpId="0" build="p" bldLvl="2"/>
      <p:bldP spid="595985" grpId="0"/>
      <p:bldP spid="595986" grpId="0" animBg="1"/>
      <p:bldP spid="59598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>
            <a:extLst>
              <a:ext uri="{FF2B5EF4-FFF2-40B4-BE49-F238E27FC236}">
                <a16:creationId xmlns="" xmlns:a16="http://schemas.microsoft.com/office/drawing/2014/main" id="{BDFFEB4D-B96F-45E7-8D1C-39B66CF9D688}"/>
              </a:ext>
            </a:extLst>
          </p:cNvPr>
          <p:cNvGraphicFramePr/>
          <p:nvPr>
            <p:extLst/>
          </p:nvPr>
        </p:nvGraphicFramePr>
        <p:xfrm>
          <a:off x="358862" y="1555728"/>
          <a:ext cx="8474418" cy="1623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598024" name="Object 8"/>
          <p:cNvGraphicFramePr>
            <a:graphicFrameLocks noChangeAspect="1"/>
          </p:cNvGraphicFramePr>
          <p:nvPr>
            <p:extLst/>
          </p:nvPr>
        </p:nvGraphicFramePr>
        <p:xfrm>
          <a:off x="3240350" y="3697757"/>
          <a:ext cx="2567896" cy="448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ção" r:id="rId9" imgW="1168200" imgH="203040" progId="Equation.3">
                  <p:embed/>
                </p:oleObj>
              </mc:Choice>
              <mc:Fallback>
                <p:oleObj name="Equação" r:id="rId9" imgW="1168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0350" y="3697757"/>
                        <a:ext cx="2567896" cy="44811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8025" name="Object 9"/>
          <p:cNvGraphicFramePr>
            <a:graphicFrameLocks noChangeAspect="1"/>
          </p:cNvGraphicFramePr>
          <p:nvPr>
            <p:extLst/>
          </p:nvPr>
        </p:nvGraphicFramePr>
        <p:xfrm>
          <a:off x="3183266" y="4577790"/>
          <a:ext cx="2773856" cy="9086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ção" r:id="rId11" imgW="1422360" imgH="419040" progId="Equation.3">
                  <p:embed/>
                </p:oleObj>
              </mc:Choice>
              <mc:Fallback>
                <p:oleObj name="Equação" r:id="rId11" imgW="14223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3266" y="4577790"/>
                        <a:ext cx="2773856" cy="90860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611560" y="260650"/>
            <a:ext cx="7772400" cy="768084"/>
          </a:xfrm>
        </p:spPr>
        <p:txBody>
          <a:bodyPr>
            <a:normAutofit/>
          </a:bodyPr>
          <a:lstStyle/>
          <a:p>
            <a:r>
              <a:rPr lang="pt-BR" dirty="0"/>
              <a:t>Valor do dinheiro</a:t>
            </a:r>
          </a:p>
        </p:txBody>
      </p:sp>
    </p:spTree>
    <p:extLst>
      <p:ext uri="{BB962C8B-B14F-4D97-AF65-F5344CB8AC3E}">
        <p14:creationId xmlns:p14="http://schemas.microsoft.com/office/powerpoint/2010/main" val="1107386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73760F2-21F8-4FDD-B775-6A0E3B8180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A73760F2-21F8-4FDD-B775-6A0E3B8180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98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98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7"/>
          <p:cNvSpPr>
            <a:spLocks noChangeArrowheads="1"/>
          </p:cNvSpPr>
          <p:nvPr/>
        </p:nvSpPr>
        <p:spPr bwMode="auto">
          <a:xfrm>
            <a:off x="626356" y="1517330"/>
            <a:ext cx="7902526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pt-BR" altLang="pt-BR" sz="2800" dirty="0">
                <a:solidFill>
                  <a:schemeClr val="tx1"/>
                </a:solidFill>
                <a:latin typeface="+mn-lt"/>
              </a:rPr>
              <a:t>Método alternativo: empregar o conceito de </a:t>
            </a:r>
            <a:r>
              <a:rPr lang="pt-BR" altLang="pt-BR" sz="2800" b="1" dirty="0">
                <a:solidFill>
                  <a:schemeClr val="tx1"/>
                </a:solidFill>
                <a:latin typeface="+mn-lt"/>
              </a:rPr>
              <a:t>valor presente</a:t>
            </a:r>
            <a:r>
              <a:rPr lang="pt-BR" altLang="pt-BR" sz="2800" dirty="0">
                <a:solidFill>
                  <a:schemeClr val="tx1"/>
                </a:solidFill>
                <a:latin typeface="+mn-lt"/>
              </a:rPr>
              <a:t>:</a:t>
            </a:r>
          </a:p>
        </p:txBody>
      </p:sp>
      <p:graphicFrame>
        <p:nvGraphicFramePr>
          <p:cNvPr id="9221" name="Object 8"/>
          <p:cNvGraphicFramePr>
            <a:graphicFrameLocks noChangeAspect="1"/>
          </p:cNvGraphicFramePr>
          <p:nvPr>
            <p:extLst/>
          </p:nvPr>
        </p:nvGraphicFramePr>
        <p:xfrm>
          <a:off x="3768424" y="2787548"/>
          <a:ext cx="1634523" cy="941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ção" r:id="rId4" imgW="723600" imgH="393480" progId="Equation.3">
                  <p:embed/>
                </p:oleObj>
              </mc:Choice>
              <mc:Fallback>
                <p:oleObj name="Equação" r:id="rId4" imgW="723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8424" y="2787548"/>
                        <a:ext cx="1634523" cy="9413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Text Box 9"/>
          <p:cNvSpPr txBox="1">
            <a:spLocks noChangeArrowheads="1"/>
          </p:cNvSpPr>
          <p:nvPr/>
        </p:nvSpPr>
        <p:spPr bwMode="auto">
          <a:xfrm>
            <a:off x="1912388" y="4018438"/>
            <a:ext cx="5755955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800" dirty="0">
                <a:solidFill>
                  <a:schemeClr val="tx1"/>
                </a:solidFill>
                <a:latin typeface="+mn-lt"/>
              </a:rPr>
              <a:t>Em que: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800" dirty="0">
                <a:solidFill>
                  <a:schemeClr val="tx1"/>
                </a:solidFill>
                <a:latin typeface="+mn-lt"/>
              </a:rPr>
              <a:t>	FV</a:t>
            </a:r>
            <a:r>
              <a:rPr lang="pt-BR" altLang="pt-BR" sz="2800" baseline="-25000" dirty="0">
                <a:solidFill>
                  <a:schemeClr val="tx1"/>
                </a:solidFill>
                <a:latin typeface="+mn-lt"/>
              </a:rPr>
              <a:t>1</a:t>
            </a:r>
            <a:r>
              <a:rPr lang="pt-BR" altLang="pt-BR" sz="2800" dirty="0">
                <a:solidFill>
                  <a:schemeClr val="tx1"/>
                </a:solidFill>
                <a:latin typeface="+mn-lt"/>
              </a:rPr>
              <a:t> = fluxo de caixa na data 1;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800" dirty="0">
                <a:solidFill>
                  <a:schemeClr val="tx1"/>
                </a:solidFill>
                <a:latin typeface="+mn-lt"/>
              </a:rPr>
              <a:t>	r = taxa de juros</a:t>
            </a:r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611560" y="260650"/>
            <a:ext cx="7772400" cy="768084"/>
          </a:xfrm>
        </p:spPr>
        <p:txBody>
          <a:bodyPr>
            <a:normAutofit/>
          </a:bodyPr>
          <a:lstStyle/>
          <a:p>
            <a:r>
              <a:rPr lang="pt-BR" dirty="0"/>
              <a:t>Valor do dinheiro</a:t>
            </a:r>
          </a:p>
        </p:txBody>
      </p:sp>
    </p:spTree>
    <p:extLst>
      <p:ext uri="{BB962C8B-B14F-4D97-AF65-F5344CB8AC3E}">
        <p14:creationId xmlns:p14="http://schemas.microsoft.com/office/powerpoint/2010/main" val="38551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>
            <a:extLst>
              <a:ext uri="{FF2B5EF4-FFF2-40B4-BE49-F238E27FC236}">
                <a16:creationId xmlns="" xmlns:a16="http://schemas.microsoft.com/office/drawing/2014/main" id="{7EAA3BE4-E4AC-4FDD-B6CA-F3B0E775FDCA}"/>
              </a:ext>
            </a:extLst>
          </p:cNvPr>
          <p:cNvGraphicFramePr/>
          <p:nvPr>
            <p:extLst/>
          </p:nvPr>
        </p:nvGraphicFramePr>
        <p:xfrm>
          <a:off x="369172" y="1555449"/>
          <a:ext cx="8561763" cy="21948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Grupo 5"/>
          <p:cNvGrpSpPr/>
          <p:nvPr/>
        </p:nvGrpSpPr>
        <p:grpSpPr>
          <a:xfrm>
            <a:off x="601301" y="1058297"/>
            <a:ext cx="5694250" cy="575640"/>
            <a:chOff x="542309" y="168099"/>
            <a:chExt cx="7592333" cy="767520"/>
          </a:xfrm>
        </p:grpSpPr>
        <p:sp>
          <p:nvSpPr>
            <p:cNvPr id="7" name="Retângulo de cantos arredondados 6"/>
            <p:cNvSpPr/>
            <p:nvPr/>
          </p:nvSpPr>
          <p:spPr>
            <a:xfrm>
              <a:off x="542309" y="168099"/>
              <a:ext cx="7592333" cy="767520"/>
            </a:xfrm>
            <a:prstGeom prst="roundRect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etângulo 7"/>
            <p:cNvSpPr/>
            <p:nvPr/>
          </p:nvSpPr>
          <p:spPr>
            <a:xfrm>
              <a:off x="579776" y="205566"/>
              <a:ext cx="7517399" cy="6925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229" tIns="0" rIns="215229" bIns="0" numCol="1" spcCol="1270" anchor="ctr" anchorCtr="0">
              <a:noAutofit/>
            </a:bodyPr>
            <a:lstStyle/>
            <a:p>
              <a:pPr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dirty="0"/>
                <a:t>Exemplo: </a:t>
              </a:r>
            </a:p>
          </p:txBody>
        </p:sp>
      </p:grpSp>
      <p:sp>
        <p:nvSpPr>
          <p:cNvPr id="10" name="Line 11"/>
          <p:cNvSpPr>
            <a:spLocks noChangeShapeType="1"/>
          </p:cNvSpPr>
          <p:nvPr/>
        </p:nvSpPr>
        <p:spPr bwMode="auto">
          <a:xfrm flipV="1">
            <a:off x="3818335" y="4976202"/>
            <a:ext cx="0" cy="453981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sz="2400"/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2787588" y="5430183"/>
            <a:ext cx="208032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2800" dirty="0">
                <a:solidFill>
                  <a:schemeClr val="tx1"/>
                </a:solidFill>
                <a:latin typeface="+mn-lt"/>
              </a:rPr>
              <a:t>R$ 85.000</a:t>
            </a: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 flipV="1">
            <a:off x="5304235" y="4548601"/>
            <a:ext cx="0" cy="420457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sz="1600"/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4355986" y="4075276"/>
            <a:ext cx="185838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2800" dirty="0">
                <a:solidFill>
                  <a:schemeClr val="tx1"/>
                </a:solidFill>
                <a:latin typeface="+mn-lt"/>
              </a:rPr>
              <a:t>R$ 91.000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 flipV="1">
            <a:off x="3818335" y="4976201"/>
            <a:ext cx="14859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sz="2400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3461147" y="4969058"/>
            <a:ext cx="457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2400" dirty="0">
                <a:solidFill>
                  <a:schemeClr val="tx1"/>
                </a:solidFill>
                <a:latin typeface="+mn-lt"/>
              </a:rPr>
              <a:t>0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5075635" y="4969058"/>
            <a:ext cx="457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2400" dirty="0">
                <a:solidFill>
                  <a:schemeClr val="tx1"/>
                </a:solidFill>
                <a:latin typeface="+mn-lt"/>
              </a:rPr>
              <a:t>1</a:t>
            </a:r>
          </a:p>
        </p:txBody>
      </p:sp>
      <p:sp>
        <p:nvSpPr>
          <p:cNvPr id="18" name="Título 1"/>
          <p:cNvSpPr>
            <a:spLocks noGrp="1"/>
          </p:cNvSpPr>
          <p:nvPr>
            <p:ph type="ctrTitle"/>
          </p:nvPr>
        </p:nvSpPr>
        <p:spPr>
          <a:xfrm>
            <a:off x="611560" y="260650"/>
            <a:ext cx="7772400" cy="768084"/>
          </a:xfrm>
        </p:spPr>
        <p:txBody>
          <a:bodyPr>
            <a:normAutofit/>
          </a:bodyPr>
          <a:lstStyle/>
          <a:p>
            <a:r>
              <a:rPr lang="pt-BR" dirty="0"/>
              <a:t>Valor do dinheiro</a:t>
            </a:r>
          </a:p>
        </p:txBody>
      </p:sp>
    </p:spTree>
    <p:extLst>
      <p:ext uri="{BB962C8B-B14F-4D97-AF65-F5344CB8AC3E}">
        <p14:creationId xmlns:p14="http://schemas.microsoft.com/office/powerpoint/2010/main" val="3410432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10" grpId="0" animBg="1"/>
      <p:bldP spid="11" grpId="0"/>
      <p:bldP spid="12" grpId="0" animBg="1"/>
      <p:bldP spid="13" grpId="0"/>
      <p:bldP spid="15" grpId="0" animBg="1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>
            <a:extLst>
              <a:ext uri="{FF2B5EF4-FFF2-40B4-BE49-F238E27FC236}">
                <a16:creationId xmlns="" xmlns:a16="http://schemas.microsoft.com/office/drawing/2014/main" id="{7EAA3BE4-E4AC-4FDD-B6CA-F3B0E775FDCA}"/>
              </a:ext>
            </a:extLst>
          </p:cNvPr>
          <p:cNvGraphicFramePr/>
          <p:nvPr>
            <p:extLst/>
          </p:nvPr>
        </p:nvGraphicFramePr>
        <p:xfrm>
          <a:off x="369172" y="1555449"/>
          <a:ext cx="8561763" cy="3077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846856" name="Object 8"/>
          <p:cNvGraphicFramePr>
            <a:graphicFrameLocks noChangeAspect="1"/>
          </p:cNvGraphicFramePr>
          <p:nvPr>
            <p:extLst/>
          </p:nvPr>
        </p:nvGraphicFramePr>
        <p:xfrm>
          <a:off x="2524813" y="4901220"/>
          <a:ext cx="4074226" cy="851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ção" r:id="rId9" imgW="2209680" imgH="419040" progId="Equation.3">
                  <p:embed/>
                </p:oleObj>
              </mc:Choice>
              <mc:Fallback>
                <p:oleObj name="Equação" r:id="rId9" imgW="22096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813" y="4901220"/>
                        <a:ext cx="4074226" cy="85151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upo 5"/>
          <p:cNvGrpSpPr/>
          <p:nvPr/>
        </p:nvGrpSpPr>
        <p:grpSpPr>
          <a:xfrm>
            <a:off x="601301" y="1058297"/>
            <a:ext cx="5694250" cy="575640"/>
            <a:chOff x="542309" y="168099"/>
            <a:chExt cx="7592333" cy="767520"/>
          </a:xfrm>
        </p:grpSpPr>
        <p:sp>
          <p:nvSpPr>
            <p:cNvPr id="7" name="Retângulo de cantos arredondados 6"/>
            <p:cNvSpPr/>
            <p:nvPr/>
          </p:nvSpPr>
          <p:spPr>
            <a:xfrm>
              <a:off x="542309" y="168099"/>
              <a:ext cx="7592333" cy="767520"/>
            </a:xfrm>
            <a:prstGeom prst="roundRect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etângulo 7"/>
            <p:cNvSpPr/>
            <p:nvPr/>
          </p:nvSpPr>
          <p:spPr>
            <a:xfrm>
              <a:off x="579776" y="205566"/>
              <a:ext cx="7517399" cy="6925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229" tIns="0" rIns="215229" bIns="0" numCol="1" spcCol="1270" anchor="ctr" anchorCtr="0">
              <a:noAutofit/>
            </a:bodyPr>
            <a:lstStyle/>
            <a:p>
              <a:pPr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b="1" dirty="0"/>
                <a:t>Exemplo: </a:t>
              </a:r>
            </a:p>
          </p:txBody>
        </p:sp>
      </p:grpSp>
      <p:sp>
        <p:nvSpPr>
          <p:cNvPr id="4" name="Forma livre 3"/>
          <p:cNvSpPr/>
          <p:nvPr/>
        </p:nvSpPr>
        <p:spPr>
          <a:xfrm flipV="1">
            <a:off x="4492100" y="2218395"/>
            <a:ext cx="3169329" cy="3010551"/>
          </a:xfrm>
          <a:custGeom>
            <a:avLst/>
            <a:gdLst>
              <a:gd name="connsiteX0" fmla="*/ 2205318 w 3239992"/>
              <a:gd name="connsiteY0" fmla="*/ 0 h 2971800"/>
              <a:gd name="connsiteX1" fmla="*/ 3133165 w 3239992"/>
              <a:gd name="connsiteY1" fmla="*/ 968189 h 2971800"/>
              <a:gd name="connsiteX2" fmla="*/ 0 w 3239992"/>
              <a:gd name="connsiteY2" fmla="*/ 297180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39992" h="2971800">
                <a:moveTo>
                  <a:pt x="2205318" y="0"/>
                </a:moveTo>
                <a:cubicBezTo>
                  <a:pt x="2853018" y="236444"/>
                  <a:pt x="3500718" y="472889"/>
                  <a:pt x="3133165" y="968189"/>
                </a:cubicBezTo>
                <a:cubicBezTo>
                  <a:pt x="2765612" y="1463489"/>
                  <a:pt x="1382806" y="2217644"/>
                  <a:pt x="0" y="2971800"/>
                </a:cubicBezTo>
              </a:path>
            </a:pathLst>
          </a:custGeom>
          <a:noFill/>
          <a:ln w="38100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9" name="Título 1"/>
          <p:cNvSpPr>
            <a:spLocks noGrp="1"/>
          </p:cNvSpPr>
          <p:nvPr>
            <p:ph type="ctrTitle"/>
          </p:nvPr>
        </p:nvSpPr>
        <p:spPr>
          <a:xfrm>
            <a:off x="611560" y="260650"/>
            <a:ext cx="7772400" cy="768084"/>
          </a:xfrm>
        </p:spPr>
        <p:txBody>
          <a:bodyPr>
            <a:normAutofit/>
          </a:bodyPr>
          <a:lstStyle/>
          <a:p>
            <a:r>
              <a:rPr lang="pt-BR" dirty="0"/>
              <a:t>Valor do dinheiro</a:t>
            </a:r>
          </a:p>
        </p:txBody>
      </p:sp>
    </p:spTree>
    <p:extLst>
      <p:ext uri="{BB962C8B-B14F-4D97-AF65-F5344CB8AC3E}">
        <p14:creationId xmlns:p14="http://schemas.microsoft.com/office/powerpoint/2010/main" val="2565012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46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2878</TotalTime>
  <Words>1683</Words>
  <Application>Microsoft Office PowerPoint</Application>
  <PresentationFormat>Apresentação na tela (4:3)</PresentationFormat>
  <Paragraphs>198</Paragraphs>
  <Slides>29</Slides>
  <Notes>8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5" baseType="lpstr">
      <vt:lpstr>Arial</vt:lpstr>
      <vt:lpstr>Calibri</vt:lpstr>
      <vt:lpstr>Lucida Sans Unicode</vt:lpstr>
      <vt:lpstr>Times New Roman</vt:lpstr>
      <vt:lpstr>Tema do Office</vt:lpstr>
      <vt:lpstr>Equação</vt:lpstr>
      <vt:lpstr>LES0187 - Finanças Aplicadas ao Agronegócio </vt:lpstr>
      <vt:lpstr>Conceitos Iniciais</vt:lpstr>
      <vt:lpstr>Valor do dinheiro</vt:lpstr>
      <vt:lpstr>Valor do dinheiro</vt:lpstr>
      <vt:lpstr>Valor do dinheiro</vt:lpstr>
      <vt:lpstr>Valor do dinheiro</vt:lpstr>
      <vt:lpstr>Valor do dinheiro</vt:lpstr>
      <vt:lpstr>Valor do dinheiro</vt:lpstr>
      <vt:lpstr>Valor do dinheiro</vt:lpstr>
      <vt:lpstr>Valor do dinheiro</vt:lpstr>
      <vt:lpstr>Valor Presente Líquido (VPL)</vt:lpstr>
      <vt:lpstr>LES 187 – Finanças Aplicadas ao Agronegócio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LES0160 - Matemática Aplicada a Finanças</dc:title>
  <dc:creator>Roberto</dc:creator>
  <cp:lastModifiedBy>USP</cp:lastModifiedBy>
  <cp:revision>49</cp:revision>
  <dcterms:created xsi:type="dcterms:W3CDTF">2015-02-20T17:46:23Z</dcterms:created>
  <dcterms:modified xsi:type="dcterms:W3CDTF">2018-08-18T20:20:47Z</dcterms:modified>
</cp:coreProperties>
</file>