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7"/>
  </p:notesMasterIdLst>
  <p:handoutMasterIdLst>
    <p:handoutMasterId r:id="rId68"/>
  </p:handoutMasterIdLst>
  <p:sldIdLst>
    <p:sldId id="421" r:id="rId2"/>
    <p:sldId id="422" r:id="rId3"/>
    <p:sldId id="423" r:id="rId4"/>
    <p:sldId id="424" r:id="rId5"/>
    <p:sldId id="425" r:id="rId6"/>
    <p:sldId id="621" r:id="rId7"/>
    <p:sldId id="622" r:id="rId8"/>
    <p:sldId id="624" r:id="rId9"/>
    <p:sldId id="426" r:id="rId10"/>
    <p:sldId id="427" r:id="rId11"/>
    <p:sldId id="625" r:id="rId12"/>
    <p:sldId id="428" r:id="rId13"/>
    <p:sldId id="511" r:id="rId14"/>
    <p:sldId id="483" r:id="rId15"/>
    <p:sldId id="429" r:id="rId16"/>
    <p:sldId id="626" r:id="rId17"/>
    <p:sldId id="627" r:id="rId18"/>
    <p:sldId id="628" r:id="rId19"/>
    <p:sldId id="479" r:id="rId20"/>
    <p:sldId id="509" r:id="rId21"/>
    <p:sldId id="507" r:id="rId22"/>
    <p:sldId id="508" r:id="rId23"/>
    <p:sldId id="629" r:id="rId24"/>
    <p:sldId id="630" r:id="rId25"/>
    <p:sldId id="631" r:id="rId26"/>
    <p:sldId id="632" r:id="rId27"/>
    <p:sldId id="606" r:id="rId28"/>
    <p:sldId id="607" r:id="rId29"/>
    <p:sldId id="608" r:id="rId30"/>
    <p:sldId id="609" r:id="rId31"/>
    <p:sldId id="633" r:id="rId32"/>
    <p:sldId id="613" r:id="rId33"/>
    <p:sldId id="635" r:id="rId34"/>
    <p:sldId id="636" r:id="rId35"/>
    <p:sldId id="637" r:id="rId36"/>
    <p:sldId id="638" r:id="rId37"/>
    <p:sldId id="639" r:id="rId38"/>
    <p:sldId id="640" r:id="rId39"/>
    <p:sldId id="641" r:id="rId40"/>
    <p:sldId id="642" r:id="rId41"/>
    <p:sldId id="643" r:id="rId42"/>
    <p:sldId id="644" r:id="rId43"/>
    <p:sldId id="653" r:id="rId44"/>
    <p:sldId id="646" r:id="rId45"/>
    <p:sldId id="654" r:id="rId46"/>
    <p:sldId id="655" r:id="rId47"/>
    <p:sldId id="656" r:id="rId48"/>
    <p:sldId id="657" r:id="rId49"/>
    <p:sldId id="658" r:id="rId50"/>
    <p:sldId id="659" r:id="rId51"/>
    <p:sldId id="660" r:id="rId52"/>
    <p:sldId id="661" r:id="rId53"/>
    <p:sldId id="662" r:id="rId54"/>
    <p:sldId id="647" r:id="rId55"/>
    <p:sldId id="648" r:id="rId56"/>
    <p:sldId id="649" r:id="rId57"/>
    <p:sldId id="650" r:id="rId58"/>
    <p:sldId id="651" r:id="rId59"/>
    <p:sldId id="652" r:id="rId60"/>
    <p:sldId id="533" r:id="rId61"/>
    <p:sldId id="534" r:id="rId62"/>
    <p:sldId id="535" r:id="rId63"/>
    <p:sldId id="536" r:id="rId64"/>
    <p:sldId id="537" r:id="rId65"/>
    <p:sldId id="619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9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17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jpe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1751C0-924A-4273-A11D-F238716E0E3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064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44E23-9E62-4FCB-B5C2-0320C10F454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03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9E10-CCFF-45AD-A04C-103DDA796A63}" type="slidenum">
              <a:rPr lang="pt-BR"/>
              <a:pPr/>
              <a:t>13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14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E39AE-FB8D-4440-8472-94302630928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49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1E88B-2AD0-4580-98C1-265C5B338C35}" type="slidenum">
              <a:rPr lang="en-US"/>
              <a:pPr/>
              <a:t>25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408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1/ Includes countries that have no explicitly stated nominal anchor, but rather monitor various indicators in conducting monetary policy.</a:t>
            </a:r>
          </a:p>
          <a:p>
            <a:r>
              <a:rPr lang="en-US" dirty="0"/>
              <a:t>2/ The member participates in the Eastern Caribbean Currency Union.</a:t>
            </a:r>
          </a:p>
          <a:p>
            <a:r>
              <a:rPr lang="en-US" dirty="0"/>
              <a:t>3/ The member participates in the ERM II.</a:t>
            </a:r>
          </a:p>
          <a:p>
            <a:r>
              <a:rPr lang="en-US" dirty="0"/>
              <a:t>4/ The member participates in the West African Economic and Monetary Union.</a:t>
            </a:r>
          </a:p>
          <a:p>
            <a:r>
              <a:rPr lang="en-US" dirty="0"/>
              <a:t>5/ The member participates in the Central African Economic and Monetary Community.</a:t>
            </a:r>
          </a:p>
          <a:p>
            <a:r>
              <a:rPr lang="en-US" dirty="0"/>
              <a:t>6/ The central bank has taken preliminary step toward inflation targeting and is preparing for the transition to full-fledged inflation targeting.</a:t>
            </a:r>
          </a:p>
          <a:p>
            <a:r>
              <a:rPr lang="en-US" dirty="0"/>
              <a:t>7/ The member participates in the European Economic and Monetary Union.</a:t>
            </a:r>
          </a:p>
          <a:p>
            <a:r>
              <a:rPr lang="en-US" dirty="0"/>
              <a:t>8/ As of end-December 1989.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44E23-9E62-4FCB-B5C2-0320C10F454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pt-BR"/>
              <a:t>Coordenação de Políticas e União Monetária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pt-BR"/>
              <a:t>A Gremaud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E7219-066C-46D8-A3CF-D1AD9A56BCC5}" type="slidenum">
              <a:rPr lang="en-US" altLang="pt-BR"/>
              <a:pPr/>
              <a:t>61</a:t>
            </a:fld>
            <a:endParaRPr lang="en-US" altLang="pt-BR"/>
          </a:p>
        </p:txBody>
      </p:sp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075CF88-D9FD-41D0-98B1-0EC6686DA8DC}" type="slidenum">
              <a:rPr lang="pt-BR" altLang="pt-BR" sz="1200" b="0"/>
              <a:pPr algn="r"/>
              <a:t>61</a:t>
            </a:fld>
            <a:endParaRPr lang="pt-BR" altLang="pt-BR" sz="1200" b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7679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9E10-CCFF-45AD-A04C-103DDA796A63}" type="slidenum">
              <a:rPr lang="pt-BR"/>
              <a:pPr/>
              <a:t>65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02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924800" cy="15605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9573B7-3B01-4F2D-9E94-8B5EFD8C01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A4F08-57EA-4C39-B0B4-14422D81E4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248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248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176E1-CE61-4690-9EF2-CADFB3E2F99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447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04800" y="2057400"/>
            <a:ext cx="8534400" cy="43434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F236D0D8-A45C-48E5-9C2F-3723DEC669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138" y="5946775"/>
            <a:ext cx="587375" cy="885825"/>
          </a:xfrm>
        </p:spPr>
        <p:txBody>
          <a:bodyPr/>
          <a:lstStyle>
            <a:lvl1pPr>
              <a:defRPr/>
            </a:lvl1pPr>
          </a:lstStyle>
          <a:p>
            <a:fld id="{F29C08DE-B8D8-4962-8D77-4D33163C5A2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08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			Professor Jeffrey Frankel – Kennedy School of Government – Harvard University</a:t>
            </a:r>
          </a:p>
        </p:txBody>
      </p:sp>
    </p:spTree>
    <p:extLst>
      <p:ext uri="{BB962C8B-B14F-4D97-AF65-F5344CB8AC3E}">
        <p14:creationId xmlns:p14="http://schemas.microsoft.com/office/powerpoint/2010/main" val="345089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78486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  <a:p>
            <a:r>
              <a:rPr lang="en-US"/>
              <a:t>			Professor Jeffrey Frankel – Kennedy School of Government – Harvard University</a:t>
            </a:r>
          </a:p>
        </p:txBody>
      </p:sp>
    </p:spTree>
    <p:extLst>
      <p:ext uri="{BB962C8B-B14F-4D97-AF65-F5344CB8AC3E}">
        <p14:creationId xmlns:p14="http://schemas.microsoft.com/office/powerpoint/2010/main" val="417241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E905C-A057-4C31-8805-0A96F8087D4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85501-6687-420E-BAC4-3585EF7817F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EE038-601B-4962-B343-C054DBA5063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64E52-DFD3-4369-A853-214BA1E69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5450D-C243-4322-8A7A-6637FFBB3B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1D3B9-C039-4EE3-8532-3C650FDB789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59665-50A4-4985-A31A-4126CBE772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ACAE-8035-417E-B114-2675908C56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6151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6AA867E2-8D9E-4B6B-BB36-2A76A25DAEF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jpeg"/><Relationship Id="rId4" Type="http://schemas.openxmlformats.org/officeDocument/2006/relationships/image" Target="../media/image18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jpeg"/><Relationship Id="rId4" Type="http://schemas.openxmlformats.org/officeDocument/2006/relationships/image" Target="../media/image2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458200" cy="1905000"/>
          </a:xfrm>
        </p:spPr>
        <p:txBody>
          <a:bodyPr/>
          <a:lstStyle/>
          <a:p>
            <a:r>
              <a:rPr lang="pt-BR" dirty="0"/>
              <a:t>Taxas e Regimes Cambiais: </a:t>
            </a:r>
            <a:br>
              <a:rPr lang="pt-BR" dirty="0"/>
            </a:br>
            <a:r>
              <a:rPr lang="pt-BR" dirty="0"/>
              <a:t>opções e consequências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789040"/>
            <a:ext cx="6711528" cy="871537"/>
          </a:xfrm>
        </p:spPr>
        <p:txBody>
          <a:bodyPr/>
          <a:lstStyle/>
          <a:p>
            <a:r>
              <a:rPr lang="pt-BR" sz="3200" dirty="0"/>
              <a:t>Amaury Patrick Gremaud</a:t>
            </a:r>
          </a:p>
          <a:p>
            <a:endParaRPr lang="pt-BR" dirty="0"/>
          </a:p>
          <a:p>
            <a:r>
              <a:rPr lang="pt-BR" sz="2000" dirty="0"/>
              <a:t>FEA-RP e PROLAM</a:t>
            </a:r>
          </a:p>
          <a:p>
            <a:r>
              <a:rPr lang="pt-BR" sz="2000" dirty="0"/>
              <a:t>Universidade de São Paulo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EAF5-2369-4185-A789-CCA69FB83442}" type="slidenum">
              <a:rPr lang="pt-BR"/>
              <a:pPr/>
              <a:t>10</a:t>
            </a:fld>
            <a:endParaRPr lang="pt-B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Mercado de câmbio:</a:t>
            </a:r>
            <a:br>
              <a:rPr lang="pt-BR"/>
            </a:br>
            <a:r>
              <a:rPr lang="pt-BR"/>
              <a:t> curto prazo - ativos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Importante</a:t>
            </a:r>
          </a:p>
          <a:p>
            <a:pPr lvl="1"/>
            <a:r>
              <a:rPr lang="pt-BR" dirty="0"/>
              <a:t>taxa de cambio afeta e é afetada por Retorno esperado</a:t>
            </a:r>
          </a:p>
          <a:p>
            <a:pPr lvl="1"/>
            <a:r>
              <a:rPr lang="pt-BR" dirty="0"/>
              <a:t>se entra valorização da taxa de cambio - pode (ou não) mudar as expectativas - muda Retorno esperado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economia politica do cambio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Desvalorizações e valorizações e seus efeitos sobre exportações, importações , crescimento e sobre inflação</a:t>
            </a:r>
          </a:p>
          <a:p>
            <a:pPr marL="0" indent="0">
              <a:buNone/>
            </a:pPr>
            <a:r>
              <a:rPr lang="pt-BR" dirty="0"/>
              <a:t>A controvérsia das elasticidades</a:t>
            </a:r>
          </a:p>
          <a:p>
            <a:r>
              <a:rPr lang="pt-BR" dirty="0"/>
              <a:t>Efeitos sobre retornos esperados</a:t>
            </a:r>
          </a:p>
          <a:p>
            <a:pPr lvl="1"/>
            <a:r>
              <a:rPr lang="pt-BR" dirty="0"/>
              <a:t>Fluxos de capitais podem se inverter 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495800" y="2057400"/>
            <a:ext cx="4648200" cy="4343400"/>
          </a:xfrm>
        </p:spPr>
        <p:txBody>
          <a:bodyPr/>
          <a:lstStyle/>
          <a:p>
            <a:r>
              <a:rPr lang="pt-BR" dirty="0"/>
              <a:t>Desvalorizações e valorizações e seus efeito sobre estruturas patrimoniais</a:t>
            </a:r>
          </a:p>
          <a:p>
            <a:pPr lvl="1"/>
            <a:r>
              <a:rPr lang="pt-BR" sz="2800" dirty="0"/>
              <a:t>Grau de exposição à (endividamento na) moeda estrangeira e o Hedge</a:t>
            </a:r>
          </a:p>
        </p:txBody>
      </p:sp>
    </p:spTree>
    <p:extLst>
      <p:ext uri="{BB962C8B-B14F-4D97-AF65-F5344CB8AC3E}">
        <p14:creationId xmlns:p14="http://schemas.microsoft.com/office/powerpoint/2010/main" val="1453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E324-C422-44A6-B0E8-B1B56B3DBEEC}" type="slidenum">
              <a:rPr lang="pt-BR"/>
              <a:pPr/>
              <a:t>12</a:t>
            </a:fld>
            <a:endParaRPr lang="pt-B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Regimes Cambiais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371656" cy="4343400"/>
          </a:xfrm>
        </p:spPr>
        <p:txBody>
          <a:bodyPr/>
          <a:lstStyle/>
          <a:p>
            <a:pPr algn="ctr">
              <a:spcBef>
                <a:spcPts val="21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sz="3200" b="1" dirty="0"/>
              <a:t>	</a:t>
            </a:r>
            <a:r>
              <a:rPr lang="pt-BR" i="1" dirty="0"/>
              <a:t>Conjunto de regras, acordos e instituições pelo quais são executados os pagamentos internacionais e, portanto, pelos quais se regula o mercado cambial</a:t>
            </a:r>
          </a:p>
          <a:p>
            <a:pPr algn="ctr">
              <a:spcBef>
                <a:spcPts val="2100"/>
              </a:spcBef>
              <a:spcAft>
                <a:spcPts val="300"/>
              </a:spcAft>
              <a:buFont typeface="Wingdings" pitchFamily="2" charset="2"/>
              <a:buNone/>
            </a:pPr>
            <a:endParaRPr lang="pt-B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Conversibilidade e acessibilidade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funcionamento do mecanismo de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opções cambiais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565400"/>
          <a:ext cx="79168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49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5400"/>
                        <a:ext cx="7916863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 Explicativo 3 3"/>
          <p:cNvSpPr/>
          <p:nvPr/>
        </p:nvSpPr>
        <p:spPr bwMode="auto">
          <a:xfrm>
            <a:off x="6300192" y="1124744"/>
            <a:ext cx="2520280" cy="172819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78164"/>
              <a:gd name="adj6" fmla="val -39703"/>
              <a:gd name="adj7" fmla="val 99874"/>
              <a:gd name="adj8" fmla="val -29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Formação</a:t>
            </a: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dos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preços -</a:t>
            </a:r>
            <a:endParaRPr lang="pt-BR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taxa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cambio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o Explicativo 3 5"/>
          <p:cNvSpPr/>
          <p:nvPr/>
        </p:nvSpPr>
        <p:spPr bwMode="auto">
          <a:xfrm>
            <a:off x="1763688" y="5157192"/>
            <a:ext cx="6840760" cy="129614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8693"/>
              <a:gd name="adj6" fmla="val -29833"/>
              <a:gd name="adj7" fmla="val -73717"/>
              <a:gd name="adj8" fmla="val -159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Existência ou não de controle sobre fluxos de recursos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externos – possibilidade  de trocar livremente, em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qualquer situação,</a:t>
            </a: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recursos externos por internos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8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Regimes de cambio classificação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 FORMAÇÃO DO  PREÇO (da taxa de cambio)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1FD7-A581-4421-938E-83400C8B87FF}" type="slidenum">
              <a:rPr lang="pt-BR"/>
              <a:pPr/>
              <a:t>15</a:t>
            </a:fld>
            <a:endParaRPr lang="pt-B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Regimes cambiais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171700"/>
            <a:ext cx="4217095" cy="3733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sz="2400" b="1" u="sng" dirty="0"/>
              <a:t>Câmbio Flutuante: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sz="2000" b="1" dirty="0"/>
              <a:t>O Preço da moeda nacional  em termos das moedas estrangeiras é livremente estabelecido no mercado cambial- o equilíbrio é obtido pelas forças do mercado</a:t>
            </a:r>
          </a:p>
          <a:p>
            <a:r>
              <a:rPr lang="pt-BR" sz="2000" b="1" dirty="0"/>
              <a:t>O Balanço de Pagamentos se equilibra automaticamente</a:t>
            </a:r>
            <a:endParaRPr lang="pt-BR" sz="2400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5096" y="2171700"/>
            <a:ext cx="3929062" cy="3733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sz="2400" b="1" u="sng" dirty="0"/>
              <a:t>Câmbio Fixo: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2000" b="1" dirty="0"/>
              <a:t>O preço da moeda nacional em termos das moedas estrangeiras é fixo (dado)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2000" b="1" dirty="0"/>
              <a:t>O Equilíbrio no mercado é obtido pelo ajuste de quantidade feito pelo Governo (Banco Central</a:t>
            </a:r>
            <a:r>
              <a:rPr lang="pt-BR" sz="2000" dirty="0"/>
              <a:t>) </a:t>
            </a:r>
            <a:r>
              <a:rPr lang="pt-BR" sz="2000" b="1" dirty="0"/>
              <a:t>- venda e aquisição de reservas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b="1" dirty="0"/>
              <a:t>desequilíbrios do BP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Regimes de cambio e o ajuste no balanço de pagamentos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24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B4EF-45E1-489D-8437-3B1433B736C7}" type="slidenum">
              <a:rPr lang="pt-BR"/>
              <a:pPr/>
              <a:t>17</a:t>
            </a:fld>
            <a:endParaRPr lang="pt-B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664"/>
            <a:ext cx="8001000" cy="1152128"/>
          </a:xfrm>
        </p:spPr>
        <p:txBody>
          <a:bodyPr/>
          <a:lstStyle/>
          <a:p>
            <a:r>
              <a:rPr lang="pt-BR" dirty="0"/>
              <a:t>Ajuste em Câmbio flexível</a:t>
            </a:r>
          </a:p>
        </p:txBody>
      </p:sp>
      <p:graphicFrame>
        <p:nvGraphicFramePr>
          <p:cNvPr id="7168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5988" y="2366963"/>
          <a:ext cx="79914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982" name="Chart" r:id="rId3" imgW="8534407" imgH="4343494" progId="MSGraph.Chart.8">
                  <p:embed followColorScheme="full"/>
                </p:oleObj>
              </mc:Choice>
              <mc:Fallback>
                <p:oleObj name="Chart" r:id="rId3" imgW="8534407" imgH="4343494" progId="MSGraph.Chart.8">
                  <p:embed followColorScheme="full"/>
                  <p:pic>
                    <p:nvPicPr>
                      <p:cNvPr id="716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2366963"/>
                        <a:ext cx="7991475" cy="373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81000" y="2470150"/>
          <a:ext cx="838200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983" name="Documento" r:id="rId5" imgW="5686560" imgH="1930320" progId="Word.Document.8">
                  <p:embed/>
                </p:oleObj>
              </mc:Choice>
              <mc:Fallback>
                <p:oleObj name="Documento" r:id="rId5" imgW="5686560" imgH="1930320" progId="Word.Document.8">
                  <p:embed/>
                  <p:pic>
                    <p:nvPicPr>
                      <p:cNvPr id="716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70150"/>
                        <a:ext cx="838200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5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760-F9A9-4494-868B-186A13554186}" type="slidenum">
              <a:rPr lang="pt-BR"/>
              <a:pPr/>
              <a:t>18</a:t>
            </a:fld>
            <a:endParaRPr lang="pt-B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Ajuste em câmbio fixo</a:t>
            </a:r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2971800"/>
          <a:ext cx="9144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04" name="Documento" r:id="rId3" imgW="5612040" imgH="1206360" progId="Word.Document.8">
                  <p:embed/>
                </p:oleObj>
              </mc:Choice>
              <mc:Fallback>
                <p:oleObj name="Documento" r:id="rId3" imgW="5612040" imgH="1206360" progId="Word.Document.8">
                  <p:embed/>
                  <p:pic>
                    <p:nvPicPr>
                      <p:cNvPr id="72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71800"/>
                        <a:ext cx="91440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6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5147-1D31-4AAF-B703-F161EDB170C5}" type="slidenum">
              <a:rPr lang="pt-BR"/>
              <a:pPr/>
              <a:t>19</a:t>
            </a:fld>
            <a:endParaRPr lang="pt-BR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696200" cy="1368152"/>
          </a:xfrm>
        </p:spPr>
        <p:txBody>
          <a:bodyPr/>
          <a:lstStyle/>
          <a:p>
            <a:r>
              <a:rPr lang="pt-BR" dirty="0"/>
              <a:t>Regimes Cambiais: um leque de possibilidades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8840"/>
            <a:ext cx="4932039" cy="46802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u="sng" dirty="0"/>
              <a:t>Não Cambio</a:t>
            </a:r>
            <a:r>
              <a:rPr lang="pt-BR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pt-BR" sz="1800" dirty="0"/>
              <a:t>Dolarização</a:t>
            </a:r>
          </a:p>
          <a:p>
            <a:pPr>
              <a:lnSpc>
                <a:spcPct val="90000"/>
              </a:lnSpc>
            </a:pPr>
            <a:r>
              <a:rPr lang="pt-BR" sz="2000" u="sng" dirty="0"/>
              <a:t>Política cambial compartilhada</a:t>
            </a:r>
          </a:p>
          <a:p>
            <a:pPr lvl="1">
              <a:lnSpc>
                <a:spcPct val="90000"/>
              </a:lnSpc>
            </a:pPr>
            <a:r>
              <a:rPr lang="pt-BR" sz="1800" dirty="0"/>
              <a:t>União Monetária</a:t>
            </a:r>
          </a:p>
          <a:p>
            <a:pPr>
              <a:lnSpc>
                <a:spcPct val="90000"/>
              </a:lnSpc>
            </a:pPr>
            <a:r>
              <a:rPr lang="pt-BR" sz="2000" u="sng" dirty="0"/>
              <a:t>Não Política cambial</a:t>
            </a:r>
            <a:endParaRPr lang="pt-BR" sz="2000" dirty="0"/>
          </a:p>
          <a:p>
            <a:pPr lvl="1">
              <a:lnSpc>
                <a:spcPct val="90000"/>
              </a:lnSpc>
            </a:pPr>
            <a:r>
              <a:rPr lang="pt-BR" sz="1800" dirty="0" err="1"/>
              <a:t>Currency</a:t>
            </a:r>
            <a:r>
              <a:rPr lang="pt-BR" sz="1800" dirty="0"/>
              <a:t> </a:t>
            </a:r>
            <a:r>
              <a:rPr lang="pt-BR" sz="1800" dirty="0" err="1"/>
              <a:t>Board</a:t>
            </a:r>
            <a:endParaRPr lang="pt-BR" sz="1800" dirty="0"/>
          </a:p>
          <a:p>
            <a:pPr lvl="1">
              <a:lnSpc>
                <a:spcPct val="90000"/>
              </a:lnSpc>
            </a:pPr>
            <a:r>
              <a:rPr lang="pt-BR" sz="1800" dirty="0"/>
              <a:t>Cambio Fixo</a:t>
            </a:r>
          </a:p>
          <a:p>
            <a:pPr lvl="2">
              <a:lnSpc>
                <a:spcPct val="90000"/>
              </a:lnSpc>
            </a:pPr>
            <a:r>
              <a:rPr lang="pt-BR" sz="1600" dirty="0"/>
              <a:t>1 moeda (qual), cesta de moedas</a:t>
            </a:r>
          </a:p>
          <a:p>
            <a:pPr lvl="1">
              <a:lnSpc>
                <a:spcPct val="90000"/>
              </a:lnSpc>
            </a:pPr>
            <a:r>
              <a:rPr lang="pt-BR" sz="1800" dirty="0" err="1"/>
              <a:t>Crawling</a:t>
            </a:r>
            <a:r>
              <a:rPr lang="pt-BR" sz="1800" dirty="0"/>
              <a:t> </a:t>
            </a:r>
            <a:r>
              <a:rPr lang="pt-BR" sz="1800" dirty="0" err="1"/>
              <a:t>Peg</a:t>
            </a:r>
            <a:endParaRPr lang="pt-BR" sz="1800" dirty="0"/>
          </a:p>
          <a:p>
            <a:pPr>
              <a:lnSpc>
                <a:spcPct val="90000"/>
              </a:lnSpc>
            </a:pPr>
            <a:r>
              <a:rPr lang="pt-BR" sz="2000" u="sng" dirty="0"/>
              <a:t>Bandas</a:t>
            </a:r>
          </a:p>
          <a:p>
            <a:pPr lvl="1">
              <a:lnSpc>
                <a:spcPct val="90000"/>
              </a:lnSpc>
            </a:pPr>
            <a:r>
              <a:rPr lang="pt-BR" sz="1800" dirty="0"/>
              <a:t>Bandas curta ou Larga</a:t>
            </a:r>
          </a:p>
          <a:p>
            <a:pPr lvl="1">
              <a:lnSpc>
                <a:spcPct val="90000"/>
              </a:lnSpc>
            </a:pPr>
            <a:r>
              <a:rPr lang="pt-BR" sz="1800" dirty="0" err="1"/>
              <a:t>Crawling</a:t>
            </a:r>
            <a:r>
              <a:rPr lang="pt-BR" sz="1800" dirty="0"/>
              <a:t> </a:t>
            </a:r>
            <a:r>
              <a:rPr lang="pt-BR" sz="1800" dirty="0" err="1"/>
              <a:t>Band</a:t>
            </a:r>
            <a:r>
              <a:rPr lang="pt-BR" sz="1800" dirty="0"/>
              <a:t>,</a:t>
            </a:r>
          </a:p>
          <a:p>
            <a:pPr lvl="1">
              <a:lnSpc>
                <a:spcPct val="90000"/>
              </a:lnSpc>
            </a:pPr>
            <a:r>
              <a:rPr lang="pt-BR" sz="1800" dirty="0"/>
              <a:t>Zonas Alvo</a:t>
            </a:r>
          </a:p>
          <a:p>
            <a:pPr lvl="1">
              <a:lnSpc>
                <a:spcPct val="90000"/>
              </a:lnSpc>
            </a:pPr>
            <a:r>
              <a:rPr lang="pt-BR" sz="1800" dirty="0"/>
              <a:t>Bandas assimétricas</a:t>
            </a:r>
          </a:p>
          <a:p>
            <a:pPr lvl="1">
              <a:lnSpc>
                <a:spcPct val="90000"/>
              </a:lnSpc>
            </a:pPr>
            <a:endParaRPr lang="pt-BR" sz="1800" b="1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2073126"/>
            <a:ext cx="4355976" cy="4319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u="sng" dirty="0"/>
              <a:t>Flutuantes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Livre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Flutuação Suja, Administrada (Coordenada)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 dirty="0"/>
              <a:t>Existe ancora nominal ?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600" dirty="0"/>
              <a:t>Qual ?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Metas Inflacionárias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Metas de agregados monetários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Existe (qual) sentido da intervenção? 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Medo da desvalorização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Mercantilismo moderno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11A-8923-40C9-AE29-4FD26C162B87}" type="slidenum">
              <a:rPr lang="pt-BR"/>
              <a:pPr/>
              <a:t>2</a:t>
            </a:fld>
            <a:endParaRPr lang="pt-B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Taxa de câmbio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b="1"/>
              <a:t>Taxa de Câmbio:                                       	</a:t>
            </a:r>
            <a:r>
              <a:rPr lang="pt-BR" b="1" i="1"/>
              <a:t>Valor de uma moeda nacional em termos de outra moeda nacional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b="1" i="1"/>
              <a:t>	</a:t>
            </a:r>
            <a:r>
              <a:rPr lang="pt-BR"/>
              <a:t>Surge da coexistência de: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itchFamily="18" charset="2"/>
              <a:buChar char="·"/>
            </a:pPr>
            <a:r>
              <a:rPr lang="pt-BR"/>
              <a:t>   nacionalismo dos intermediários de troca (moedas)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itchFamily="18" charset="2"/>
              <a:buChar char="·"/>
            </a:pPr>
            <a:r>
              <a:rPr lang="pt-BR"/>
              <a:t>   internacionalismo das operações de compra e venda de bens, serviços e ativos.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1447800"/>
          </a:xfrm>
        </p:spPr>
        <p:txBody>
          <a:bodyPr/>
          <a:lstStyle/>
          <a:p>
            <a:r>
              <a:rPr lang="pt-BR" sz="4000" dirty="0"/>
              <a:t>Objetivos e metas da política cambial  (suja/administrado)</a:t>
            </a:r>
          </a:p>
        </p:txBody>
      </p:sp>
      <p:pic>
        <p:nvPicPr>
          <p:cNvPr id="556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8883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eficácia da política cambial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057400"/>
            <a:ext cx="8964488" cy="4539952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Com cambio flutuante possibilidade de intervenção </a:t>
            </a:r>
          </a:p>
          <a:p>
            <a:pPr lvl="1"/>
            <a:r>
              <a:rPr lang="pt-BR" dirty="0"/>
              <a:t>Existem diferentes objetivos, metas e instrumentos de intervenção</a:t>
            </a:r>
          </a:p>
          <a:p>
            <a:pPr lvl="1"/>
            <a:r>
              <a:rPr lang="pt-BR" dirty="0"/>
              <a:t>Intervenção normalmente feita pelos Bancos Centrais, mas não exclusivamente</a:t>
            </a:r>
          </a:p>
          <a:p>
            <a:pPr lvl="2"/>
            <a:r>
              <a:rPr lang="pt-BR" dirty="0"/>
              <a:t>Objetivos e intervenções podem não ser centralizados ou coordenados</a:t>
            </a:r>
          </a:p>
          <a:p>
            <a:r>
              <a:rPr lang="pt-BR" dirty="0"/>
              <a:t>A eficácia da política cambial dependerá da correlação de forças entre a autoridade monetária e os agentes privados. </a:t>
            </a:r>
          </a:p>
          <a:p>
            <a:pPr lvl="1"/>
            <a:r>
              <a:rPr lang="pt-BR" dirty="0"/>
              <a:t>Depende de condicionantes macroeconômicos (conjunturais) </a:t>
            </a:r>
          </a:p>
          <a:p>
            <a:pPr lvl="2"/>
            <a:r>
              <a:rPr lang="pt-BR" dirty="0"/>
              <a:t>Situação do balanço de pagamentos,</a:t>
            </a:r>
          </a:p>
          <a:p>
            <a:pPr lvl="2"/>
            <a:r>
              <a:rPr lang="pt-BR" dirty="0"/>
              <a:t>Situação da posição internacional de investimentos do país</a:t>
            </a:r>
          </a:p>
          <a:p>
            <a:pPr lvl="2"/>
            <a:r>
              <a:rPr lang="pt-BR" dirty="0"/>
              <a:t>Grau de endividamento do governo </a:t>
            </a:r>
          </a:p>
          <a:p>
            <a:pPr lvl="2"/>
            <a:r>
              <a:rPr lang="pt-BR" dirty="0"/>
              <a:t>Grau de repasse das variações cambiais aos preços</a:t>
            </a:r>
          </a:p>
          <a:p>
            <a:pPr lvl="1"/>
            <a:r>
              <a:rPr lang="pt-BR" dirty="0"/>
              <a:t>Êxito é inversamente proporcional ao grau de abertura financeira da economia </a:t>
            </a:r>
          </a:p>
          <a:p>
            <a:pPr lvl="2"/>
            <a:r>
              <a:rPr lang="pt-BR" dirty="0"/>
              <a:t>esta condicionará a liquidez e a profundidade dos mercados de câmbio e financeiro domésticos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Eficácia de política e grau de abertura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057400"/>
            <a:ext cx="8659688" cy="4467944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O grau de liberdade das transações envolvendo moeda dependerá das técnicas de gestão dos fluxos de capitais vigentes, que incluem dois tipos de instrumentos: </a:t>
            </a:r>
          </a:p>
          <a:p>
            <a:pPr lvl="1"/>
            <a:r>
              <a:rPr lang="pt-BR" dirty="0"/>
              <a:t>os controles de capitais </a:t>
            </a:r>
            <a:r>
              <a:rPr lang="pt-BR" i="1" dirty="0" err="1"/>
              <a:t>stricto</a:t>
            </a:r>
            <a:r>
              <a:rPr lang="pt-BR" i="1" dirty="0"/>
              <a:t> </a:t>
            </a:r>
            <a:r>
              <a:rPr lang="pt-BR" i="1" dirty="0" err="1"/>
              <a:t>sensu</a:t>
            </a:r>
            <a:r>
              <a:rPr lang="pt-BR" i="1" dirty="0"/>
              <a:t>; e </a:t>
            </a:r>
          </a:p>
          <a:p>
            <a:pPr lvl="1"/>
            <a:r>
              <a:rPr lang="pt-BR" i="1" dirty="0"/>
              <a:t>os mecanismos de regulamentação financeira prudencial </a:t>
            </a:r>
          </a:p>
          <a:p>
            <a:pPr lvl="2"/>
            <a:r>
              <a:rPr lang="pt-BR" dirty="0"/>
              <a:t> regras mais ou menos  rígidas sobre as operações em moeda estrangeira dos bancos </a:t>
            </a:r>
          </a:p>
          <a:p>
            <a:r>
              <a:rPr lang="pt-BR" dirty="0"/>
              <a:t>essas técnicas ampliam o raio de manobra da política cambial nos países emergentes que adotam regimes de flutuação suja pois contribuírem para</a:t>
            </a:r>
          </a:p>
          <a:p>
            <a:pPr lvl="1"/>
            <a:r>
              <a:rPr lang="pt-BR" dirty="0"/>
              <a:t>conter fluxos de capitais (especulativos)</a:t>
            </a:r>
          </a:p>
          <a:p>
            <a:pPr lvl="1"/>
            <a:r>
              <a:rPr lang="pt-BR" dirty="0"/>
              <a:t>endividamento externo dos bancos e seus parceiros e, assim, o risco de descasamento de moeda dos agentes residentes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Regimes </a:t>
            </a:r>
            <a:r>
              <a:rPr lang="en-US" sz="3600" dirty="0" err="1"/>
              <a:t>cambiais</a:t>
            </a:r>
            <a:r>
              <a:rPr lang="en-US" sz="3600" dirty="0"/>
              <a:t> – um </a:t>
            </a:r>
            <a:r>
              <a:rPr lang="en-US" sz="3600" dirty="0" err="1"/>
              <a:t>continum</a:t>
            </a:r>
            <a:r>
              <a:rPr lang="en-US" sz="3600" dirty="0"/>
              <a:t> </a:t>
            </a:r>
            <a:r>
              <a:rPr lang="en-US" sz="3600" dirty="0" err="1"/>
              <a:t>da</a:t>
            </a:r>
            <a:r>
              <a:rPr lang="en-US" sz="3600" dirty="0"/>
              <a:t> </a:t>
            </a:r>
            <a:r>
              <a:rPr lang="en-US" sz="3600" dirty="0" err="1"/>
              <a:t>flexibilidade</a:t>
            </a:r>
            <a:r>
              <a:rPr lang="en-US" sz="3600" dirty="0"/>
              <a:t> à </a:t>
            </a:r>
            <a:r>
              <a:rPr lang="en-US" sz="3600" dirty="0" err="1"/>
              <a:t>rígidez</a:t>
            </a:r>
            <a:endParaRPr lang="en-US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latin typeface="Arial" pitchFamily="34" charset="0"/>
              </a:rPr>
              <a:t>Da Flexibilidade (</a:t>
            </a:r>
            <a:r>
              <a:rPr lang="pt-BR" sz="2400" i="1" dirty="0" err="1">
                <a:latin typeface="Arial" pitchFamily="34" charset="0"/>
              </a:rPr>
              <a:t>float</a:t>
            </a:r>
            <a:r>
              <a:rPr lang="pt-BR" sz="2400" i="1" dirty="0">
                <a:latin typeface="Arial" pitchFamily="34" charset="0"/>
              </a:rPr>
              <a:t>)</a:t>
            </a:r>
            <a:endParaRPr lang="pt-BR" sz="1100" i="1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900" i="1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000" dirty="0">
                <a:latin typeface="Arial" pitchFamily="34" charset="0"/>
              </a:rPr>
              <a:t>		1) Flutuação Livre		2) Flutuação administrada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>
              <a:latin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latin typeface="Arial" pitchFamily="34" charset="0"/>
              </a:rPr>
              <a:t>Intermediário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900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1600" dirty="0">
                <a:latin typeface="Arial" pitchFamily="34" charset="0"/>
              </a:rPr>
              <a:t>		</a:t>
            </a:r>
            <a:r>
              <a:rPr lang="pt-BR" sz="2000" dirty="0">
                <a:latin typeface="Arial" pitchFamily="34" charset="0"/>
              </a:rPr>
              <a:t>3) Bandas e zonas alvo		4) fixo em relação à uma cesta</a:t>
            </a:r>
            <a:endParaRPr lang="pt-BR" sz="900" dirty="0">
              <a:latin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900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000" dirty="0">
                <a:latin typeface="Arial" pitchFamily="34" charset="0"/>
              </a:rPr>
              <a:t>		5) </a:t>
            </a:r>
            <a:r>
              <a:rPr lang="pt-BR" sz="2000" dirty="0" err="1">
                <a:latin typeface="Arial" pitchFamily="34" charset="0"/>
              </a:rPr>
              <a:t>Crawling</a:t>
            </a:r>
            <a:r>
              <a:rPr lang="pt-BR" sz="2000" dirty="0">
                <a:latin typeface="Arial" pitchFamily="34" charset="0"/>
              </a:rPr>
              <a:t> </a:t>
            </a:r>
            <a:r>
              <a:rPr lang="pt-BR" sz="2000" dirty="0" err="1">
                <a:latin typeface="Arial" pitchFamily="34" charset="0"/>
              </a:rPr>
              <a:t>peg</a:t>
            </a:r>
            <a:r>
              <a:rPr lang="pt-BR" sz="2000" dirty="0">
                <a:latin typeface="Arial" pitchFamily="34" charset="0"/>
              </a:rPr>
              <a:t>			6) Fixo com ajustes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1600" dirty="0">
              <a:latin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latin typeface="Arial" pitchFamily="34" charset="0"/>
              </a:rPr>
              <a:t>À </a:t>
            </a:r>
            <a:r>
              <a:rPr lang="pt-BR" sz="2400" i="1" dirty="0" err="1">
                <a:latin typeface="Arial" pitchFamily="34" charset="0"/>
              </a:rPr>
              <a:t>rígidez</a:t>
            </a:r>
            <a:r>
              <a:rPr lang="pt-BR" sz="2400" i="1" dirty="0">
                <a:latin typeface="Arial" pitchFamily="34" charset="0"/>
              </a:rPr>
              <a:t> (</a:t>
            </a:r>
            <a:r>
              <a:rPr lang="pt-BR" sz="2400" i="1" dirty="0" err="1">
                <a:latin typeface="Arial" pitchFamily="34" charset="0"/>
              </a:rPr>
              <a:t>hard</a:t>
            </a:r>
            <a:r>
              <a:rPr lang="pt-BR" sz="2400" i="1" dirty="0">
                <a:latin typeface="Arial" pitchFamily="34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900" i="1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000" dirty="0">
                <a:latin typeface="Arial" pitchFamily="34" charset="0"/>
              </a:rPr>
              <a:t>		7) </a:t>
            </a:r>
            <a:r>
              <a:rPr lang="pt-BR" sz="2000" dirty="0" err="1">
                <a:latin typeface="Arial" pitchFamily="34" charset="0"/>
              </a:rPr>
              <a:t>Currency</a:t>
            </a:r>
            <a:r>
              <a:rPr lang="pt-BR" sz="2000" dirty="0">
                <a:latin typeface="Arial" pitchFamily="34" charset="0"/>
              </a:rPr>
              <a:t> </a:t>
            </a:r>
            <a:r>
              <a:rPr lang="pt-BR" sz="2000" dirty="0" err="1">
                <a:latin typeface="Arial" pitchFamily="34" charset="0"/>
              </a:rPr>
              <a:t>board</a:t>
            </a:r>
            <a:r>
              <a:rPr lang="pt-BR" sz="2000" dirty="0">
                <a:latin typeface="Arial" pitchFamily="34" charset="0"/>
              </a:rPr>
              <a:t>		8) Uniões Monetárias</a:t>
            </a:r>
            <a:endParaRPr lang="pt-BR" sz="900" dirty="0">
              <a:latin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900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000" dirty="0">
                <a:latin typeface="Arial" pitchFamily="34" charset="0"/>
              </a:rPr>
              <a:t>		9) “Dolarização”</a:t>
            </a:r>
          </a:p>
        </p:txBody>
      </p:sp>
      <p:pic>
        <p:nvPicPr>
          <p:cNvPr id="20485" name="Picture 6" descr="MCj0291970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4876800"/>
            <a:ext cx="1143000" cy="1143000"/>
          </a:xfrm>
          <a:noFill/>
        </p:spPr>
      </p:pic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1600200" y="48006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676400" y="321297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0488" name="Picture 8" descr="j0283585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1000" y="1828800"/>
            <a:ext cx="1295400" cy="1274763"/>
          </a:xfrm>
          <a:noFill/>
        </p:spPr>
      </p:pic>
    </p:spTree>
    <p:extLst>
      <p:ext uri="{BB962C8B-B14F-4D97-AF65-F5344CB8AC3E}">
        <p14:creationId xmlns:p14="http://schemas.microsoft.com/office/powerpoint/2010/main" val="37427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pt-BR" dirty="0"/>
              <a:t>Vários problemas na 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/>
          </a:bodyPr>
          <a:lstStyle/>
          <a:p>
            <a:pPr lvl="1"/>
            <a:r>
              <a:rPr lang="pt-BR" dirty="0"/>
              <a:t>Uniões monetárias</a:t>
            </a:r>
          </a:p>
          <a:p>
            <a:pPr lvl="1"/>
            <a:r>
              <a:rPr lang="pt-BR" dirty="0"/>
              <a:t>Pressões diferentes dos mercados cambiais</a:t>
            </a:r>
          </a:p>
          <a:p>
            <a:pPr lvl="1"/>
            <a:r>
              <a:rPr lang="pt-BR" dirty="0"/>
              <a:t>Moeda de referencia usada para estimação</a:t>
            </a:r>
          </a:p>
          <a:p>
            <a:pPr lvl="1"/>
            <a:r>
              <a:rPr lang="pt-BR" dirty="0"/>
              <a:t>Como mensurar intervenção</a:t>
            </a:r>
          </a:p>
          <a:p>
            <a:pPr lvl="1"/>
            <a:r>
              <a:rPr lang="pt-BR" dirty="0"/>
              <a:t>Metodologia de estimação (total, clusters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24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51038"/>
            <a:ext cx="90678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/>
              <a:t>Muitos países dizem que flutuam, mas de fato intervém pesadamente no mercado de câmbio. [1] 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Muitos países dizem fixar, na verdade desvalorizam quando o problema surge. [2] 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Muitos países dizem fixar em relação à uma cesta de moedas correntes  mas de fato mexem com os pesos. [3]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[1]</a:t>
            </a:r>
            <a:r>
              <a:rPr lang="en-US" sz="1800" dirty="0"/>
              <a:t> “</a:t>
            </a:r>
            <a:r>
              <a:rPr lang="en-US" sz="1800" dirty="0" err="1"/>
              <a:t>Medo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flutuação</a:t>
            </a:r>
            <a:r>
              <a:rPr lang="en-US" sz="1800" dirty="0"/>
              <a:t>” </a:t>
            </a:r>
            <a:r>
              <a:rPr lang="en-US" sz="1800" dirty="0" err="1"/>
              <a:t>Calvo</a:t>
            </a:r>
            <a:r>
              <a:rPr lang="en-US" sz="1800" dirty="0"/>
              <a:t> &amp; Reinhart </a:t>
            </a:r>
            <a:r>
              <a:rPr lang="en-US" sz="1400" dirty="0"/>
              <a:t>(2001, 2002);</a:t>
            </a:r>
            <a:r>
              <a:rPr lang="en-US" sz="1800" dirty="0"/>
              <a:t> Reinhart </a:t>
            </a:r>
            <a:r>
              <a:rPr lang="en-US" sz="1600" dirty="0"/>
              <a:t>(2000).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[2]</a:t>
            </a:r>
            <a:r>
              <a:rPr lang="en-US" sz="1800" dirty="0"/>
              <a:t> “A </a:t>
            </a:r>
            <a:r>
              <a:rPr lang="en-US" sz="1800" dirty="0" err="1"/>
              <a:t>miragem</a:t>
            </a:r>
            <a:r>
              <a:rPr lang="en-US" sz="1800" dirty="0"/>
              <a:t> das </a:t>
            </a:r>
            <a:r>
              <a:rPr lang="en-US" sz="1800" dirty="0" err="1"/>
              <a:t>taxas</a:t>
            </a:r>
            <a:r>
              <a:rPr lang="en-US" sz="1800" dirty="0"/>
              <a:t> </a:t>
            </a:r>
            <a:r>
              <a:rPr lang="en-US" sz="1800" dirty="0" err="1"/>
              <a:t>fixas</a:t>
            </a:r>
            <a:r>
              <a:rPr lang="en-US" sz="1800" dirty="0"/>
              <a:t> de </a:t>
            </a:r>
            <a:r>
              <a:rPr lang="en-US" sz="1800" dirty="0" err="1"/>
              <a:t>cambio</a:t>
            </a:r>
            <a:r>
              <a:rPr lang="en-US" sz="1800" dirty="0"/>
              <a:t>:”  </a:t>
            </a:r>
            <a:r>
              <a:rPr lang="en-US" sz="1800" dirty="0" err="1"/>
              <a:t>Obstfeld</a:t>
            </a:r>
            <a:r>
              <a:rPr lang="en-US" sz="1800" dirty="0"/>
              <a:t> &amp; </a:t>
            </a:r>
            <a:r>
              <a:rPr lang="en-US" sz="1800" dirty="0" err="1"/>
              <a:t>Rogoff</a:t>
            </a:r>
            <a:r>
              <a:rPr lang="en-US" sz="1800" dirty="0"/>
              <a:t> </a:t>
            </a:r>
            <a:r>
              <a:rPr lang="en-US" sz="1600" dirty="0"/>
              <a:t>(1995).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[3]</a:t>
            </a:r>
            <a:r>
              <a:rPr lang="de-DE" sz="1800" dirty="0"/>
              <a:t> Os parametros são secretos“ : Frankel, Schmukler &amp;</a:t>
            </a:r>
            <a:r>
              <a:rPr lang="en-US" sz="1800" dirty="0"/>
              <a:t> </a:t>
            </a:r>
            <a:r>
              <a:rPr lang="en-US" sz="1800" dirty="0" err="1"/>
              <a:t>Servén</a:t>
            </a:r>
            <a:r>
              <a:rPr lang="en-US" sz="1800" dirty="0"/>
              <a:t> </a:t>
            </a:r>
            <a:r>
              <a:rPr lang="de-DE" sz="1800" dirty="0"/>
              <a:t>(</a:t>
            </a:r>
            <a:r>
              <a:rPr lang="de-DE" sz="1600" dirty="0"/>
              <a:t>2000</a:t>
            </a:r>
            <a:r>
              <a:rPr lang="de-DE" sz="2000" dirty="0"/>
              <a:t>).</a:t>
            </a:r>
            <a:endParaRPr lang="en-US" sz="2000" dirty="0"/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0" y="334963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  regime de jure </a:t>
            </a:r>
            <a:r>
              <a:rPr lang="en-US" sz="4400" b="1" dirty="0">
                <a:solidFill>
                  <a:schemeClr val="tx2"/>
                </a:solidFill>
                <a:sym typeface="Symbol" pitchFamily="18" charset="2"/>
              </a:rPr>
              <a:t> regime </a:t>
            </a:r>
            <a:r>
              <a:rPr lang="en-US" sz="4400" b="1" dirty="0">
                <a:solidFill>
                  <a:schemeClr val="tx2"/>
                </a:solidFill>
              </a:rPr>
              <a:t>de facto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1427-664C-4E4E-90A1-8A2860B2ADC9}" type="slidenum">
              <a:rPr lang="pt-BR"/>
              <a:pPr/>
              <a:t>26</a:t>
            </a:fld>
            <a:endParaRPr lang="pt-B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Cuidado na classificação dos países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3923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/>
              <a:t>fixo x intermediário x flutuante 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Declaração das autoridades do país (</a:t>
            </a:r>
            <a:r>
              <a:rPr lang="pt-BR" sz="2400" dirty="0">
                <a:solidFill>
                  <a:srgbClr val="FF3300"/>
                </a:solidFill>
              </a:rPr>
              <a:t>de jure</a:t>
            </a:r>
            <a:r>
              <a:rPr lang="pt-BR" sz="2400" dirty="0"/>
              <a:t>) x  comportamento das variáveis relevantes (</a:t>
            </a:r>
            <a:r>
              <a:rPr lang="pt-BR" sz="2400" dirty="0">
                <a:solidFill>
                  <a:srgbClr val="FF3300"/>
                </a:solidFill>
              </a:rPr>
              <a:t>de </a:t>
            </a:r>
            <a:r>
              <a:rPr lang="pt-BR" sz="2400" dirty="0" err="1">
                <a:solidFill>
                  <a:srgbClr val="FF3300"/>
                </a:solidFill>
              </a:rPr>
              <a:t>facto</a:t>
            </a:r>
            <a:r>
              <a:rPr lang="pt-BR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Flutuante com intervenção pode se tornar fixo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Fixo com política monetária ativa pode colapsar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Tempo de estabilidade (ou não) – curto e longo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Grau de exposição à volatilidade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Grau de intervenção em outras variáveis do Balanço de Pagamentos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Controle de capitais , 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separação de mercados de cambio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Cambio Paralelo</a:t>
            </a:r>
          </a:p>
        </p:txBody>
      </p:sp>
    </p:spTree>
    <p:extLst>
      <p:ext uri="{BB962C8B-B14F-4D97-AF65-F5344CB8AC3E}">
        <p14:creationId xmlns:p14="http://schemas.microsoft.com/office/powerpoint/2010/main" val="288735529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356992"/>
            <a:ext cx="914400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3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91090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3140968"/>
            <a:ext cx="91805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4221088"/>
            <a:ext cx="91805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1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1700808"/>
            <a:ext cx="9180512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795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A5F2-AB53-459F-AA02-8AC2408D450E}" type="slidenum">
              <a:rPr lang="pt-BR"/>
              <a:pPr/>
              <a:t>3</a:t>
            </a:fld>
            <a:endParaRPr lang="pt-BR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Mercado cambial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343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b="1" dirty="0"/>
              <a:t>Mercado Cambial: </a:t>
            </a:r>
            <a:r>
              <a:rPr lang="pt-BR" dirty="0"/>
              <a:t>	                           	</a:t>
            </a:r>
            <a:r>
              <a:rPr lang="pt-BR" b="1" i="1" dirty="0"/>
              <a:t>Mercado em que as moedas dos diferentes países são transacionadas</a:t>
            </a:r>
          </a:p>
          <a:p>
            <a:pPr>
              <a:buFont typeface="Wingdings" pitchFamily="2" charset="2"/>
              <a:buNone/>
            </a:pPr>
            <a:r>
              <a:rPr lang="pt-BR" dirty="0"/>
              <a:t>Mercado de moedas externas (US$) no Brasil: 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dirty="0"/>
              <a:t>Oferta:      Entrada de recursos (Crédito do BP)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dirty="0"/>
              <a:t>Demanda: Saída de recursos (Débito do BP)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pt-BR" sz="2400" dirty="0"/>
              <a:t>dupla face: inverso para R$ no resto do mundo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18051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9913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de </a:t>
            </a:r>
            <a:r>
              <a:rPr lang="pt-BR" dirty="0" err="1"/>
              <a:t>facto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60848"/>
            <a:ext cx="9324528" cy="2808312"/>
          </a:xfrm>
        </p:spPr>
        <p:txBody>
          <a:bodyPr>
            <a:normAutofit fontScale="92500" lnSpcReduction="20000"/>
          </a:bodyPr>
          <a:lstStyle/>
          <a:p>
            <a:r>
              <a:rPr lang="pt-BR" sz="3000" dirty="0"/>
              <a:t>Autores procuram classificar os regimes cambiais de </a:t>
            </a:r>
            <a:r>
              <a:rPr lang="pt-BR" sz="3000" dirty="0" err="1"/>
              <a:t>facto</a:t>
            </a:r>
            <a:r>
              <a:rPr lang="pt-BR" sz="3000" dirty="0"/>
              <a:t>, usando</a:t>
            </a:r>
          </a:p>
          <a:p>
            <a:pPr lvl="1"/>
            <a:r>
              <a:rPr lang="pt-BR" sz="2600" dirty="0"/>
              <a:t>variância da taxa de cambio</a:t>
            </a:r>
          </a:p>
          <a:p>
            <a:pPr lvl="1"/>
            <a:r>
              <a:rPr lang="pt-BR" sz="2600" dirty="0"/>
              <a:t>Variância da mudança na taxa de cambio</a:t>
            </a:r>
          </a:p>
          <a:p>
            <a:pPr lvl="1"/>
            <a:r>
              <a:rPr lang="pt-BR" sz="2600" dirty="0"/>
              <a:t>Variância das reservas</a:t>
            </a:r>
          </a:p>
          <a:p>
            <a:pPr lvl="1"/>
            <a:r>
              <a:rPr lang="pt-BR" sz="2600" dirty="0"/>
              <a:t>Grau de intervenção</a:t>
            </a:r>
          </a:p>
          <a:p>
            <a:pPr lvl="2"/>
            <a:r>
              <a:rPr lang="en-US" sz="2000" dirty="0" err="1"/>
              <a:t>Exemplos</a:t>
            </a:r>
            <a:r>
              <a:rPr lang="en-US" sz="2000" dirty="0"/>
              <a:t>: </a:t>
            </a:r>
            <a:r>
              <a:rPr lang="en-US" sz="1600" dirty="0" err="1"/>
              <a:t>Ghosh</a:t>
            </a:r>
            <a:r>
              <a:rPr lang="en-US" sz="1600" dirty="0"/>
              <a:t>, </a:t>
            </a:r>
            <a:r>
              <a:rPr lang="en-US" sz="1600" dirty="0" err="1"/>
              <a:t>Gulde</a:t>
            </a:r>
            <a:r>
              <a:rPr lang="en-US" sz="1600" dirty="0"/>
              <a:t> &amp; Wolf (2000), Reinhart &amp; </a:t>
            </a:r>
            <a:r>
              <a:rPr lang="en-US" sz="1600" dirty="0" err="1"/>
              <a:t>Rogoff</a:t>
            </a:r>
            <a:r>
              <a:rPr lang="en-US" sz="1600" dirty="0"/>
              <a:t> (2004), </a:t>
            </a:r>
            <a:r>
              <a:rPr lang="en-US" sz="1600" dirty="0" err="1"/>
              <a:t>Shambaugh</a:t>
            </a:r>
            <a:r>
              <a:rPr lang="en-US" sz="1600" dirty="0"/>
              <a:t> (2004), Levy-</a:t>
            </a:r>
            <a:r>
              <a:rPr lang="en-US" sz="1600" dirty="0" err="1"/>
              <a:t>Yeyati</a:t>
            </a:r>
            <a:r>
              <a:rPr lang="en-US" sz="1600" dirty="0"/>
              <a:t> &amp; </a:t>
            </a:r>
            <a:r>
              <a:rPr lang="en-US" sz="1600" dirty="0" err="1"/>
              <a:t>Sturzenegger</a:t>
            </a:r>
            <a:r>
              <a:rPr lang="en-US" sz="1600" dirty="0"/>
              <a:t> (2005)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pic>
        <p:nvPicPr>
          <p:cNvPr id="4" name="Picture 5" descr="Ư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67544" y="494116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LIS (2005)</a:t>
            </a:r>
          </a:p>
        </p:txBody>
      </p:sp>
    </p:spTree>
    <p:extLst>
      <p:ext uri="{BB962C8B-B14F-4D97-AF65-F5344CB8AC3E}">
        <p14:creationId xmlns:p14="http://schemas.microsoft.com/office/powerpoint/2010/main" val="214652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Até anos 70 maior parte dos </a:t>
            </a:r>
            <a:r>
              <a:rPr lang="pt-BR" dirty="0" err="1"/>
              <a:t>Paises</a:t>
            </a:r>
            <a:r>
              <a:rPr lang="pt-BR" dirty="0"/>
              <a:t> desenvolvidos – </a:t>
            </a:r>
            <a:r>
              <a:rPr lang="pt-BR" dirty="0" err="1"/>
              <a:t>Cambios</a:t>
            </a:r>
            <a:r>
              <a:rPr lang="pt-BR" dirty="0"/>
              <a:t> fixos </a:t>
            </a:r>
          </a:p>
          <a:p>
            <a:r>
              <a:rPr lang="pt-BR" dirty="0"/>
              <a:t>Pós 73 – cambio flutuante inicial</a:t>
            </a:r>
          </a:p>
          <a:p>
            <a:pPr lvl="2"/>
            <a:r>
              <a:rPr lang="pt-BR" dirty="0"/>
              <a:t>Anos 80 - Tendência para regimes intermediários e câmbios fixos especialmente países como problemas inflacionários (América Latina) </a:t>
            </a:r>
          </a:p>
          <a:p>
            <a:pPr lvl="2"/>
            <a:r>
              <a:rPr lang="pt-BR" dirty="0"/>
              <a:t> depois volta tendência ao cambio flutuante </a:t>
            </a:r>
          </a:p>
          <a:p>
            <a:pPr lvl="3"/>
            <a:r>
              <a:rPr lang="pt-BR" dirty="0"/>
              <a:t>Mas uniões monetárias</a:t>
            </a:r>
          </a:p>
          <a:p>
            <a:pPr lvl="3"/>
            <a:r>
              <a:rPr lang="pt-BR" dirty="0"/>
              <a:t>Tentativas de coordenação internacional </a:t>
            </a:r>
          </a:p>
          <a:p>
            <a:pPr lvl="2"/>
            <a:r>
              <a:rPr lang="pt-BR" dirty="0"/>
              <a:t>tentativa de intervenção grande  - flutuação suja 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086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6DB8-7428-4318-A304-9D49C2B01419}" type="slidenum">
              <a:rPr lang="pt-BR"/>
              <a:pPr/>
              <a:t>33</a:t>
            </a:fld>
            <a:endParaRPr lang="pt-B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Regime cambial e política econômica</a:t>
            </a:r>
          </a:p>
        </p:txBody>
      </p:sp>
      <p:graphicFrame>
        <p:nvGraphicFramePr>
          <p:cNvPr id="7475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914400" y="2857500"/>
          <a:ext cx="8001000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27" name="Planilha" r:id="rId3" imgW="4215960" imgH="1573560" progId="Excel.Sheet.8">
                  <p:embed/>
                </p:oleObj>
              </mc:Choice>
              <mc:Fallback>
                <p:oleObj name="Planilha" r:id="rId3" imgW="4215960" imgH="1573560" progId="Excel.Sheet.8">
                  <p:embed/>
                  <p:pic>
                    <p:nvPicPr>
                      <p:cNvPr id="747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57500"/>
                        <a:ext cx="8001000" cy="274161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0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864C-EF94-45AA-87E2-792F5E1F5FEE}" type="slidenum">
              <a:rPr lang="pt-BR"/>
              <a:pPr/>
              <a:t>34</a:t>
            </a:fld>
            <a:endParaRPr lang="pt-B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Monetária em regime de cambio fixo</a:t>
            </a: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0" y="2362200"/>
          <a:ext cx="9144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51" name="Documento" r:id="rId3" imgW="5778000" imgH="1689120" progId="Word.Document.8">
                  <p:embed/>
                </p:oleObj>
              </mc:Choice>
              <mc:Fallback>
                <p:oleObj name="Documento" r:id="rId3" imgW="5778000" imgH="1689120" progId="Word.Document.8">
                  <p:embed/>
                  <p:pic>
                    <p:nvPicPr>
                      <p:cNvPr id="757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91440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850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B193-9723-4FD5-8C3A-08A80133225C}" type="slidenum">
              <a:rPr lang="pt-BR"/>
              <a:pPr/>
              <a:t>35</a:t>
            </a:fld>
            <a:endParaRPr lang="pt-B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Monetária em regime de cambio flexível</a:t>
            </a: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0" y="2286000"/>
          <a:ext cx="91440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75" name="Documento" r:id="rId3" imgW="5960880" imgH="1689120" progId="Word.Document.8">
                  <p:embed/>
                </p:oleObj>
              </mc:Choice>
              <mc:Fallback>
                <p:oleObj name="Documento" r:id="rId3" imgW="5960880" imgH="1689120" progId="Word.Document.8">
                  <p:embed/>
                  <p:pic>
                    <p:nvPicPr>
                      <p:cNvPr id="778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0"/>
                        <a:ext cx="91440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235825" y="4005263"/>
            <a:ext cx="2159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V="1">
            <a:off x="7308850" y="4149725"/>
            <a:ext cx="0" cy="431800"/>
          </a:xfrm>
          <a:prstGeom prst="line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80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F76-A6E1-4DB3-9298-F434312657B1}" type="slidenum">
              <a:rPr lang="pt-BR"/>
              <a:pPr/>
              <a:t>36</a:t>
            </a:fld>
            <a:endParaRPr lang="pt-B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O Triangulo impossível 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3419475" y="3068638"/>
            <a:ext cx="3024188" cy="252095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979613" y="5270500"/>
            <a:ext cx="1223962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Cambio fixo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348038" y="2466975"/>
            <a:ext cx="3384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Mobilidade de capitais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659563" y="5013325"/>
            <a:ext cx="1657350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Autonomia da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818048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4AE7-655C-4455-8C0D-EDB4DA05CBBD}" type="slidenum">
              <a:rPr lang="pt-BR"/>
              <a:pPr/>
              <a:t>37</a:t>
            </a:fld>
            <a:endParaRPr lang="pt-BR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Fiscal em regime de cambio fixo</a:t>
            </a: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04800" y="2819400"/>
          <a:ext cx="86106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99" name="Documento" r:id="rId3" imgW="5852160" imgH="1447920" progId="Word.Document.8">
                  <p:embed/>
                </p:oleObj>
              </mc:Choice>
              <mc:Fallback>
                <p:oleObj name="Documento" r:id="rId3" imgW="5852160" imgH="1447920" progId="Word.Document.8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86106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511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0A80-A19C-409A-905D-6AA67E2CC7DA}" type="slidenum">
              <a:rPr lang="pt-BR"/>
              <a:pPr/>
              <a:t>38</a:t>
            </a:fld>
            <a:endParaRPr lang="pt-BR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Fiscal em regime de cambio flexível</a:t>
            </a: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0" y="2362200"/>
          <a:ext cx="102108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23" name="Documento" r:id="rId3" imgW="5686560" imgH="1447920" progId="Word.Document.8">
                  <p:embed/>
                </p:oleObj>
              </mc:Choice>
              <mc:Fallback>
                <p:oleObj name="Documento" r:id="rId3" imgW="5686560" imgH="1447920" progId="Word.Document.8">
                  <p:embed/>
                  <p:pic>
                    <p:nvPicPr>
                      <p:cNvPr id="78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102108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000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2EBF-22EB-4FD4-A200-246AA799BBBD}" type="slidenum">
              <a:rPr lang="pt-BR"/>
              <a:pPr/>
              <a:t>39</a:t>
            </a:fld>
            <a:endParaRPr lang="pt-B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986" y="260648"/>
            <a:ext cx="8577014" cy="1368574"/>
          </a:xfrm>
        </p:spPr>
        <p:txBody>
          <a:bodyPr/>
          <a:lstStyle/>
          <a:p>
            <a:pPr algn="ctr"/>
            <a:r>
              <a:rPr lang="pt-BR" sz="2500" dirty="0"/>
              <a:t>Regimes de cambio  e  os  efeitos  das  política  econômicas sobre a renda e a taxa de juros (Modelo Mundell Fleming)</a:t>
            </a:r>
            <a:r>
              <a:rPr lang="pt-BR" dirty="0"/>
              <a:t> 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0" y="1700807"/>
          <a:ext cx="9144000" cy="5157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47" name="Planilha" r:id="rId3" imgW="5469120" imgH="4123800" progId="Excel.Sheet.8">
                  <p:embed/>
                </p:oleObj>
              </mc:Choice>
              <mc:Fallback>
                <p:oleObj name="Planilha" r:id="rId3" imgW="5469120" imgH="4123800" progId="Excel.Sheet.8">
                  <p:embed/>
                  <p:pic>
                    <p:nvPicPr>
                      <p:cNvPr id="798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00807"/>
                        <a:ext cx="9144000" cy="515719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32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B913-37D4-4300-B459-50BE6A49D840}" type="slidenum">
              <a:rPr lang="pt-BR"/>
              <a:pPr/>
              <a:t>4</a:t>
            </a:fld>
            <a:endParaRPr lang="pt-B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b="1" dirty="0"/>
              <a:t>Valorização x Desvalorização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56" y="2204864"/>
            <a:ext cx="8964488" cy="4124325"/>
          </a:xfrm>
        </p:spPr>
        <p:txBody>
          <a:bodyPr/>
          <a:lstStyle/>
          <a:p>
            <a:pPr algn="ctr">
              <a:lnSpc>
                <a:spcPct val="40000"/>
              </a:lnSpc>
              <a:spcBef>
                <a:spcPts val="1200"/>
              </a:spcBef>
              <a:spcAft>
                <a:spcPts val="300"/>
              </a:spcAft>
              <a:buSzPct val="102000"/>
              <a:buFont typeface="Wingdings" panose="05000000000000000000" pitchFamily="2" charset="2"/>
              <a:buChar char=""/>
            </a:pPr>
            <a:r>
              <a:rPr lang="pt-BR" sz="3600" b="1" dirty="0"/>
              <a:t> cuidado com definição da taxa</a:t>
            </a:r>
          </a:p>
          <a:p>
            <a:pPr marL="0" indent="0" algn="ctr">
              <a:lnSpc>
                <a:spcPct val="40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pt-BR" sz="2800" b="1" dirty="0"/>
              <a:t>(RS/US$ ou US$/RS)</a:t>
            </a:r>
          </a:p>
          <a:p>
            <a:pPr>
              <a:lnSpc>
                <a:spcPct val="4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pt-BR" sz="2800" b="1" dirty="0"/>
              <a:t>Mas normalmente</a:t>
            </a:r>
            <a:endParaRPr lang="pt-BR" sz="5400" b="1" dirty="0"/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 valorização </a:t>
            </a:r>
            <a:r>
              <a:rPr lang="pt-BR" b="1" dirty="0"/>
              <a:t>(moeda nacional) aumento do seu poder de compra - excesso de oferta da moeda externa </a:t>
            </a:r>
            <a:r>
              <a:rPr lang="pt-BR" sz="1800" b="1" dirty="0"/>
              <a:t>(Se RS/US$ a taxa cai)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b="1" u="sng" dirty="0"/>
              <a:t> desvalorização</a:t>
            </a:r>
            <a:r>
              <a:rPr lang="pt-BR" b="1" dirty="0"/>
              <a:t>(moeda nacional) diminuição do poder de compra - excesso de oferta da moeda nacional </a:t>
            </a:r>
            <a:r>
              <a:rPr lang="pt-BR" sz="1800" b="1" dirty="0"/>
              <a:t>(Se RS/US$ a taxa sobe)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22CF-7549-4687-804D-831AF2C5BD24}" type="slidenum">
              <a:rPr lang="pt-BR"/>
              <a:pPr/>
              <a:t>40</a:t>
            </a:fld>
            <a:endParaRPr lang="pt-BR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Resultados: Inflação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8964488" cy="45357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Regimes Intermediários – não possuem bons resultados com inflação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Porém os regimes com cambio fixo os resultados não são tão fortes quanto esperado:</a:t>
            </a:r>
          </a:p>
          <a:p>
            <a:pPr lvl="1">
              <a:lnSpc>
                <a:spcPct val="80000"/>
              </a:lnSpc>
            </a:pPr>
            <a:r>
              <a:rPr lang="pt-BR" sz="1800" dirty="0"/>
              <a:t>De jure inflação mais alta que flutuante</a:t>
            </a:r>
          </a:p>
          <a:p>
            <a:pPr lvl="1">
              <a:lnSpc>
                <a:spcPct val="80000"/>
              </a:lnSpc>
            </a:pPr>
            <a:r>
              <a:rPr lang="pt-BR" sz="1800" dirty="0"/>
              <a:t>De </a:t>
            </a:r>
            <a:r>
              <a:rPr lang="pt-BR" sz="1800" dirty="0" err="1"/>
              <a:t>facto</a:t>
            </a:r>
            <a:r>
              <a:rPr lang="pt-BR" sz="1800" dirty="0"/>
              <a:t> é mais baixa  (de jure inclui políticas inconsistentes),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Fixo associados a taxas inferiores de inflação - se regime for duradouro,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Resultado é mais forte onde volatilidade é baixa e economias em desenvolvimento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No que tange a inflação: fatos importam mais que palavras</a:t>
            </a:r>
          </a:p>
          <a:p>
            <a:pPr lvl="1">
              <a:lnSpc>
                <a:spcPct val="80000"/>
              </a:lnSpc>
            </a:pPr>
            <a:r>
              <a:rPr lang="pt-BR" sz="1800" dirty="0"/>
              <a:t>Anuncio não cumprido - desvalorização não antecipada – eleva inflação </a:t>
            </a:r>
          </a:p>
          <a:p>
            <a:pPr lvl="1">
              <a:lnSpc>
                <a:spcPct val="80000"/>
              </a:lnSpc>
            </a:pPr>
            <a:r>
              <a:rPr lang="pt-BR" sz="1800" dirty="0"/>
              <a:t>anuncio de cambio fixo só tem efeito se mantiver no longo prazo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Políticas mais </a:t>
            </a:r>
            <a:r>
              <a:rPr lang="pt-BR" sz="2000" dirty="0" err="1"/>
              <a:t>hard</a:t>
            </a:r>
            <a:r>
              <a:rPr lang="pt-BR" sz="2000" dirty="0"/>
              <a:t> (Irrevogáveis) tem mais efeito sobre inflação</a:t>
            </a:r>
          </a:p>
        </p:txBody>
      </p:sp>
    </p:spTree>
    <p:extLst>
      <p:ext uri="{BB962C8B-B14F-4D97-AF65-F5344CB8AC3E}">
        <p14:creationId xmlns:p14="http://schemas.microsoft.com/office/powerpoint/2010/main" val="2285846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A323-2C2C-4011-B535-3527E9DC7E3C}" type="slidenum">
              <a:rPr lang="pt-BR"/>
              <a:pPr/>
              <a:t>41</a:t>
            </a:fld>
            <a:endParaRPr lang="pt-BR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672"/>
            <a:ext cx="8459787" cy="1152128"/>
          </a:xfrm>
        </p:spPr>
        <p:txBody>
          <a:bodyPr/>
          <a:lstStyle/>
          <a:p>
            <a:r>
              <a:rPr lang="pt-BR" sz="3400" dirty="0"/>
              <a:t>E quanto ao crescimento econômico 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467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/>
              <a:t>cambio fixo – argumentos favoráveis ao crescimento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Argumento clássico: diminui volatilidade, aumenta comercio internacional e inversão externa (mito do padrão ouro)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com diminuição da expectativa de inflação – diminui taxas de juros</a:t>
            </a:r>
          </a:p>
          <a:p>
            <a:pPr lvl="2">
              <a:lnSpc>
                <a:spcPct val="90000"/>
              </a:lnSpc>
            </a:pPr>
            <a:r>
              <a:rPr lang="pt-BR" sz="1600" dirty="0"/>
              <a:t> induz produção interna de </a:t>
            </a:r>
            <a:r>
              <a:rPr lang="pt-BR" sz="1600" i="1" dirty="0" err="1"/>
              <a:t>tradeables</a:t>
            </a:r>
            <a:r>
              <a:rPr lang="pt-BR" sz="1600" i="1" dirty="0"/>
              <a:t> </a:t>
            </a:r>
            <a:r>
              <a:rPr lang="pt-BR" sz="1400" i="1" dirty="0"/>
              <a:t>(cuidado)</a:t>
            </a:r>
            <a:endParaRPr lang="pt-BR" sz="1400" dirty="0"/>
          </a:p>
          <a:p>
            <a:pPr>
              <a:lnSpc>
                <a:spcPct val="90000"/>
              </a:lnSpc>
            </a:pPr>
            <a:r>
              <a:rPr lang="pt-BR" sz="2400" dirty="0"/>
              <a:t>Porém: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Paradigma </a:t>
            </a:r>
            <a:r>
              <a:rPr lang="pt-BR" sz="2000" dirty="0" err="1"/>
              <a:t>mundelliano</a:t>
            </a:r>
            <a:r>
              <a:rPr lang="pt-BR" sz="2000" dirty="0"/>
              <a:t>: Quando há choques externos – ajuste com desemprego e aumento dos juros ,  mas o cambio flexível permite a absorção dos choques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Cambio fixo atrai crises mais frequentemente 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problema s quando taxa desalinhada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 dirty="0"/>
              <a:t>aumenta volatilidade  e crescimento no longo prazo incerto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42956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41CB-4703-4EA4-8EA4-A7293D57B563}" type="slidenum">
              <a:rPr lang="pt-BR"/>
              <a:pPr/>
              <a:t>42</a:t>
            </a:fld>
            <a:endParaRPr lang="pt-BR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  <a:r>
              <a:rPr lang="pt-BR" dirty="0" err="1"/>
              <a:t>empiricos</a:t>
            </a:r>
            <a:r>
              <a:rPr lang="pt-BR" dirty="0"/>
              <a:t> para  crescimento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8840"/>
            <a:ext cx="9144000" cy="446434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/>
              <a:t>Curto Prazo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/>
              <a:t>– flutuações  cambiais minimizam volatilidade frente a choques externos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/>
              <a:t>Longo Prazo Indefinidos:</a:t>
            </a:r>
          </a:p>
          <a:p>
            <a:pPr lvl="1">
              <a:lnSpc>
                <a:spcPct val="80000"/>
              </a:lnSpc>
            </a:pPr>
            <a:r>
              <a:rPr lang="pt-BR" sz="1800" dirty="0"/>
              <a:t>LYS: 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Cambio fixo – associado a taxas menores de crescimento  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Cambio fixo aumenta vulnerabilidade e existe “temor em fixar cambio”, assim quando anuncio - diminui crescimento especialmente se fixo não é consolidado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irrevogáveis credibilidade é maior e efeito sobre crescimento pode aparecer mais, porém irrevogáveis ainda tem taxas de crescimento inferiores a flutuante</a:t>
            </a:r>
          </a:p>
          <a:p>
            <a:pPr lvl="1">
              <a:lnSpc>
                <a:spcPct val="80000"/>
              </a:lnSpc>
            </a:pPr>
            <a:r>
              <a:rPr lang="pt-BR" sz="1800" dirty="0" err="1"/>
              <a:t>Rogoff</a:t>
            </a:r>
            <a:r>
              <a:rPr lang="pt-BR" sz="1800" dirty="0"/>
              <a:t> – isto vale para economias desenvolvidas e não em desenvolvimento</a:t>
            </a:r>
          </a:p>
          <a:p>
            <a:pPr lvl="1">
              <a:lnSpc>
                <a:spcPct val="80000"/>
              </a:lnSpc>
            </a:pPr>
            <a:r>
              <a:rPr lang="pt-BR" sz="1800" dirty="0" err="1"/>
              <a:t>Aghon</a:t>
            </a:r>
            <a:r>
              <a:rPr lang="pt-BR" sz="1800" dirty="0"/>
              <a:t> – volta a </a:t>
            </a:r>
            <a:r>
              <a:rPr lang="pt-BR" sz="1800" dirty="0" err="1"/>
              <a:t>idéia</a:t>
            </a:r>
            <a:r>
              <a:rPr lang="pt-BR" sz="1800" dirty="0"/>
              <a:t> de volatilidade e perda de dinamismo nas economias emergentes</a:t>
            </a:r>
          </a:p>
        </p:txBody>
      </p:sp>
    </p:spTree>
    <p:extLst>
      <p:ext uri="{BB962C8B-B14F-4D97-AF65-F5344CB8AC3E}">
        <p14:creationId xmlns:p14="http://schemas.microsoft.com/office/powerpoint/2010/main" val="3704763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politicas cambiais latino-americanas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6807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evolução novamente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Anos 80:</a:t>
            </a:r>
          </a:p>
          <a:p>
            <a:pPr lvl="1"/>
            <a:r>
              <a:rPr lang="pt-BR" dirty="0"/>
              <a:t>Problema da estabilização favorece regimes de cambio </a:t>
            </a:r>
            <a:r>
              <a:rPr lang="pt-BR" dirty="0" err="1"/>
              <a:t>hard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5879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3DF8-74BD-49E7-86B7-DF45C87A2940}" type="slidenum">
              <a:rPr lang="pt-BR" altLang="pt-BR"/>
              <a:pPr/>
              <a:t>45</a:t>
            </a:fld>
            <a:endParaRPr lang="pt-BR" altLang="pt-B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Cambio Fixo 80/90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/>
              <a:t>Cambio fixo duas justificativas:</a:t>
            </a:r>
          </a:p>
          <a:p>
            <a:pPr lvl="1"/>
            <a:r>
              <a:rPr lang="pt-BR" altLang="pt-BR" b="1"/>
              <a:t>Estabilização: combate à inflação – anos 80</a:t>
            </a:r>
          </a:p>
          <a:p>
            <a:pPr lvl="1"/>
            <a:r>
              <a:rPr lang="pt-BR" altLang="pt-BR" b="1"/>
              <a:t>Diminuição da volatilidade – melhora fluxos de comércio e de capitais – anos 90</a:t>
            </a:r>
          </a:p>
          <a:p>
            <a:r>
              <a:rPr lang="pt-BR" altLang="pt-BR" b="1"/>
              <a:t> Ancora cambial como política estabilizadora</a:t>
            </a:r>
          </a:p>
          <a:p>
            <a:pPr lvl="1"/>
            <a:r>
              <a:rPr lang="pt-BR" altLang="pt-BR" b="1"/>
              <a:t>Age como restrição à política macroeconômica</a:t>
            </a:r>
          </a:p>
          <a:p>
            <a:pPr lvl="1"/>
            <a:r>
              <a:rPr lang="pt-BR" altLang="pt-BR" b="1"/>
              <a:t>Credibilidade da política de estabilização</a:t>
            </a:r>
          </a:p>
          <a:p>
            <a:pPr lvl="1"/>
            <a:r>
              <a:rPr lang="pt-BR" altLang="pt-BR" b="1"/>
              <a:t>Relação cambio - inflação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0987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48A-6240-4EB2-9D6D-C9517AE1BB64}" type="slidenum">
              <a:rPr lang="pt-BR" altLang="pt-BR"/>
              <a:pPr/>
              <a:t>46</a:t>
            </a:fld>
            <a:endParaRPr lang="pt-BR" altLang="pt-BR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 dirty="0"/>
              <a:t>Políticas de Estabilização na América Latina: Anos 90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312" y="2201069"/>
            <a:ext cx="8761375" cy="36750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3600" u="sng" dirty="0">
                <a:cs typeface="Times New Roman" panose="02020603050405020304" pitchFamily="18" charset="0"/>
              </a:rPr>
              <a:t>Hard Exchange Rate </a:t>
            </a:r>
            <a:endParaRPr lang="pt-BR" altLang="pt-BR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altLang="pt-BR" dirty="0">
                <a:cs typeface="Times New Roman" panose="02020603050405020304" pitchFamily="18" charset="0"/>
              </a:rPr>
              <a:t>Pacto - México (4/1988 – 12/1994)</a:t>
            </a:r>
            <a:endParaRPr lang="pt-BR" altLang="pt-BR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altLang="pt-BR" dirty="0" err="1">
                <a:cs typeface="Times New Roman" panose="02020603050405020304" pitchFamily="18" charset="0"/>
              </a:rPr>
              <a:t>Currency</a:t>
            </a:r>
            <a:r>
              <a:rPr lang="es-ES_tradnl" altLang="pt-BR" dirty="0">
                <a:cs typeface="Times New Roman" panose="02020603050405020304" pitchFamily="18" charset="0"/>
              </a:rPr>
              <a:t> </a:t>
            </a:r>
            <a:r>
              <a:rPr lang="es-ES_tradnl" altLang="pt-BR" dirty="0" err="1">
                <a:cs typeface="Times New Roman" panose="02020603050405020304" pitchFamily="18" charset="0"/>
              </a:rPr>
              <a:t>Board</a:t>
            </a:r>
            <a:r>
              <a:rPr lang="es-ES_tradnl" altLang="pt-BR" dirty="0">
                <a:cs typeface="Times New Roman" panose="02020603050405020304" pitchFamily="18" charset="0"/>
              </a:rPr>
              <a:t> - Argentina (4/1991 – 12/2001)</a:t>
            </a:r>
            <a:endParaRPr lang="pt-BR" altLang="pt-BR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pt-BR" altLang="pt-BR" dirty="0">
                <a:cs typeface="Times New Roman" panose="02020603050405020304" pitchFamily="18" charset="0"/>
              </a:rPr>
              <a:t>Plano Real - Brasil (7/1994 – 12/1998</a:t>
            </a:r>
            <a:r>
              <a:rPr lang="pt-BR" altLang="pt-BR" dirty="0">
                <a:solidFill>
                  <a:schemeClr val="folHlink"/>
                </a:solidFill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pt-BR" altLang="pt-BR" dirty="0">
                <a:cs typeface="Times New Roman" panose="02020603050405020304" pitchFamily="18" charset="0"/>
              </a:rPr>
              <a:t>Tablita - Uruguai (11/1990 – 12/2001)</a:t>
            </a:r>
          </a:p>
        </p:txBody>
      </p:sp>
    </p:spTree>
    <p:extLst>
      <p:ext uri="{BB962C8B-B14F-4D97-AF65-F5344CB8AC3E}">
        <p14:creationId xmlns:p14="http://schemas.microsoft.com/office/powerpoint/2010/main" val="1260612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A52-D999-418E-AEAB-999D5A6D1AEF}" type="slidenum">
              <a:rPr lang="pt-BR" altLang="pt-BR"/>
              <a:pPr/>
              <a:t>47</a:t>
            </a:fld>
            <a:endParaRPr lang="pt-BR" altLang="pt-BR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Problemas Com Cambio Fixo: Credibilidade</a:t>
            </a:r>
            <a:endParaRPr lang="pt-BR" alt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60848"/>
            <a:ext cx="8839200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800" dirty="0" err="1"/>
              <a:t>Política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discricionária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possui</a:t>
            </a:r>
            <a:r>
              <a:rPr lang="en-US" altLang="pt-BR" sz="2800" dirty="0"/>
              <a:t> </a:t>
            </a:r>
            <a:r>
              <a:rPr lang="en-US" altLang="pt-BR" sz="2800" dirty="0" err="1"/>
              <a:t>viés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desvalorizador</a:t>
            </a:r>
            <a:r>
              <a:rPr lang="en-US" altLang="pt-BR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pt-BR" sz="2400" dirty="0" err="1"/>
              <a:t>Desvalorização</a:t>
            </a:r>
            <a:r>
              <a:rPr lang="en-US" altLang="pt-BR" sz="2400" dirty="0"/>
              <a:t> – </a:t>
            </a:r>
            <a:r>
              <a:rPr lang="en-US" altLang="pt-BR" sz="2400" dirty="0" err="1"/>
              <a:t>efeito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positivo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sobre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competitividade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curto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prazo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sobre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emprego</a:t>
            </a:r>
            <a:endParaRPr lang="en-US" altLang="pt-BR" sz="2400" dirty="0"/>
          </a:p>
          <a:p>
            <a:pPr lvl="1">
              <a:lnSpc>
                <a:spcPct val="90000"/>
              </a:lnSpc>
            </a:pPr>
            <a:r>
              <a:rPr lang="en-US" altLang="pt-BR" sz="2400" dirty="0" err="1"/>
              <a:t>Possibilidade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governo</a:t>
            </a:r>
            <a:r>
              <a:rPr lang="en-US" altLang="pt-BR" sz="2400" dirty="0"/>
              <a:t> romper com </a:t>
            </a:r>
            <a:r>
              <a:rPr lang="en-US" altLang="pt-BR" sz="2400" dirty="0" err="1"/>
              <a:t>cambio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fixo</a:t>
            </a:r>
            <a:r>
              <a:rPr lang="en-US" altLang="pt-BR" sz="2400" dirty="0"/>
              <a:t>  para </a:t>
            </a:r>
            <a:r>
              <a:rPr lang="en-US" altLang="pt-BR" sz="2400" dirty="0" err="1"/>
              <a:t>obter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ganhos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competitividade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crecimento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emprego</a:t>
            </a:r>
            <a:endParaRPr lang="en-US" altLang="pt-BR" sz="2400" dirty="0"/>
          </a:p>
          <a:p>
            <a:pPr>
              <a:lnSpc>
                <a:spcPct val="90000"/>
              </a:lnSpc>
            </a:pPr>
            <a:r>
              <a:rPr lang="en-US" altLang="pt-BR" sz="2800" dirty="0" err="1"/>
              <a:t>Capacidade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sustentação</a:t>
            </a:r>
            <a:r>
              <a:rPr lang="en-US" altLang="pt-BR" sz="2800" dirty="0"/>
              <a:t>: volume de </a:t>
            </a:r>
            <a:r>
              <a:rPr lang="en-US" altLang="pt-BR" sz="2800" dirty="0" err="1"/>
              <a:t>reservas</a:t>
            </a:r>
            <a:r>
              <a:rPr lang="en-US" altLang="pt-BR" sz="2800" dirty="0"/>
              <a:t> e </a:t>
            </a:r>
            <a:r>
              <a:rPr lang="en-US" altLang="pt-BR" sz="2800" dirty="0" err="1"/>
              <a:t>manutenção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política</a:t>
            </a:r>
            <a:r>
              <a:rPr lang="en-US" altLang="pt-BR" sz="2800" dirty="0"/>
              <a:t> macro</a:t>
            </a:r>
          </a:p>
          <a:p>
            <a:pPr lvl="1">
              <a:lnSpc>
                <a:spcPct val="90000"/>
              </a:lnSpc>
              <a:buSzPct val="155000"/>
              <a:buFont typeface="Wingdings" panose="05000000000000000000" pitchFamily="2" charset="2"/>
              <a:buChar char="Ü"/>
            </a:pPr>
            <a:r>
              <a:rPr lang="pt-BR" altLang="pt-BR" sz="2400" dirty="0"/>
              <a:t> </a:t>
            </a:r>
            <a:r>
              <a:rPr lang="pt-BR" altLang="pt-BR" sz="2400" dirty="0">
                <a:solidFill>
                  <a:schemeClr val="accent2"/>
                </a:solidFill>
              </a:rPr>
              <a:t>Vários anúncios de cambio fixo – ou não se sustentaram ou “caíram na tentação</a:t>
            </a:r>
            <a:r>
              <a:rPr lang="pt-BR" altLang="pt-BR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708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EE63-5EA0-42D8-A4D4-5455C64EB404}" type="slidenum">
              <a:rPr lang="pt-BR" altLang="pt-BR"/>
              <a:pPr/>
              <a:t>48</a:t>
            </a:fld>
            <a:endParaRPr lang="pt-BR" altLang="pt-B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Credibilidade Como Obter: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2665"/>
            <a:ext cx="8001000" cy="41148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altLang="pt-BR" b="1" dirty="0"/>
              <a:t>Não existe credibilidade perfeita</a:t>
            </a:r>
          </a:p>
          <a:p>
            <a:pPr>
              <a:lnSpc>
                <a:spcPct val="110000"/>
              </a:lnSpc>
            </a:pPr>
            <a:r>
              <a:rPr lang="pt-BR" altLang="pt-BR" b="1" dirty="0"/>
              <a:t>Reputação e Sinalização</a:t>
            </a:r>
          </a:p>
          <a:p>
            <a:pPr>
              <a:lnSpc>
                <a:spcPct val="110000"/>
              </a:lnSpc>
            </a:pPr>
            <a:r>
              <a:rPr lang="pt-BR" altLang="pt-BR" b="1" dirty="0"/>
              <a:t>Diminuição do poder de alteração da taxa de câmbio (ou da política como um todo):</a:t>
            </a:r>
          </a:p>
          <a:p>
            <a:pPr lvl="1">
              <a:lnSpc>
                <a:spcPct val="110000"/>
              </a:lnSpc>
            </a:pPr>
            <a:r>
              <a:rPr lang="pt-BR" altLang="pt-BR" b="1" dirty="0" err="1"/>
              <a:t>Currency</a:t>
            </a:r>
            <a:r>
              <a:rPr lang="pt-BR" altLang="pt-BR" b="1" dirty="0"/>
              <a:t> </a:t>
            </a:r>
            <a:r>
              <a:rPr lang="pt-BR" altLang="pt-BR" b="1" dirty="0" err="1"/>
              <a:t>board</a:t>
            </a:r>
            <a:endParaRPr lang="pt-BR" altLang="pt-BR" b="1" dirty="0"/>
          </a:p>
          <a:p>
            <a:pPr lvl="1">
              <a:lnSpc>
                <a:spcPct val="110000"/>
              </a:lnSpc>
            </a:pPr>
            <a:r>
              <a:rPr lang="pt-BR" altLang="pt-BR" b="1" dirty="0"/>
              <a:t>Dolarização</a:t>
            </a:r>
          </a:p>
          <a:p>
            <a:pPr lvl="1">
              <a:lnSpc>
                <a:spcPct val="110000"/>
              </a:lnSpc>
            </a:pPr>
            <a:r>
              <a:rPr lang="pt-BR" altLang="pt-BR" b="1" dirty="0"/>
              <a:t>União monetária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631778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710-B804-4B86-8203-E1913F863FE8}" type="slidenum">
              <a:rPr lang="pt-BR" altLang="pt-BR"/>
              <a:pPr/>
              <a:t>49</a:t>
            </a:fld>
            <a:endParaRPr lang="pt-BR" altLang="pt-B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Currency Board: Argentina</a:t>
            </a:r>
            <a:endParaRPr lang="pt-BR" altLang="pt-B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 sz="2400"/>
              <a:t>Caso especial de política econômica baseado em regras</a:t>
            </a:r>
          </a:p>
          <a:p>
            <a:pPr lvl="1"/>
            <a:r>
              <a:rPr lang="en-US" altLang="pt-BR" sz="2000"/>
              <a:t>Regra monetaria</a:t>
            </a:r>
          </a:p>
          <a:p>
            <a:pPr lvl="1"/>
            <a:r>
              <a:rPr lang="en-US" altLang="pt-BR" sz="2000"/>
              <a:t>Regra cambial</a:t>
            </a:r>
          </a:p>
          <a:p>
            <a:r>
              <a:rPr lang="en-US" altLang="pt-BR" sz="2400"/>
              <a:t>Regras definidas legalmente</a:t>
            </a:r>
          </a:p>
          <a:p>
            <a:pPr lvl="1"/>
            <a:r>
              <a:rPr lang="en-US" altLang="pt-BR" sz="2000"/>
              <a:t>Dificuldade para mudar regras</a:t>
            </a:r>
          </a:p>
          <a:p>
            <a:pPr lvl="1"/>
            <a:r>
              <a:rPr lang="en-US" altLang="pt-BR" sz="2000"/>
              <a:t>Comprometimento visível</a:t>
            </a:r>
          </a:p>
          <a:p>
            <a:r>
              <a:rPr lang="en-US" altLang="pt-BR" sz="2400"/>
              <a:t>Diminui expectativa de mudança – aumenta credibilidade</a:t>
            </a: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06598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C8B5-C5AE-4429-925E-BA54808960D1}" type="slidenum">
              <a:rPr lang="pt-BR"/>
              <a:pPr/>
              <a:t>5</a:t>
            </a:fld>
            <a:endParaRPr lang="pt-BR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2" y="152400"/>
            <a:ext cx="8487508" cy="1447800"/>
          </a:xfrm>
        </p:spPr>
        <p:txBody>
          <a:bodyPr/>
          <a:lstStyle/>
          <a:p>
            <a:r>
              <a:rPr lang="pt-BR" dirty="0"/>
              <a:t>O funcionamento do mercado de câmbio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171700"/>
            <a:ext cx="3929063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u="sng" dirty="0"/>
              <a:t>Oferta</a:t>
            </a:r>
          </a:p>
          <a:p>
            <a:pPr marL="0" indent="0">
              <a:lnSpc>
                <a:spcPct val="90000"/>
              </a:lnSpc>
              <a:buNone/>
            </a:pPr>
            <a:endParaRPr lang="pt-BR" sz="2400" u="sng" dirty="0"/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Exportações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Recebimento de empréstimos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Recebimento de reembolsos de capital nacional no estrangeiro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Venda de ativos para estrangeiros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49500"/>
            <a:ext cx="4495800" cy="4343400"/>
          </a:xfrm>
        </p:spPr>
        <p:txBody>
          <a:bodyPr/>
          <a:lstStyle/>
          <a:p>
            <a:r>
              <a:rPr lang="pt-BR" sz="2200" u="sng" dirty="0"/>
              <a:t>Demanda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Importações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Pagamento de juros sobre a divida externa nacional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Remessas de lucros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itchFamily="18" charset="2"/>
              <a:buChar char="4"/>
            </a:pPr>
            <a:r>
              <a:rPr lang="pt-BR" sz="2400" dirty="0"/>
              <a:t>compra de ativos no estrangeiro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1D-8B0F-47E8-BBAE-7BB8DCB1166E}" type="slidenum">
              <a:rPr lang="pt-BR" altLang="pt-BR"/>
              <a:pPr/>
              <a:t>50</a:t>
            </a:fld>
            <a:endParaRPr lang="pt-BR" altLang="pt-BR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7691437" cy="182562"/>
          </a:xfrm>
        </p:spPr>
        <p:txBody>
          <a:bodyPr/>
          <a:lstStyle/>
          <a:p>
            <a:r>
              <a:rPr lang="pt-BR" altLang="pt-BR" dirty="0"/>
              <a:t>Equador: Dolarização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20938"/>
            <a:ext cx="8256588" cy="3979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b="1"/>
              <a:t>Abre mão completamente de política cambial - não existe mais câmbio</a:t>
            </a:r>
          </a:p>
          <a:p>
            <a:pPr lvl="1">
              <a:lnSpc>
                <a:spcPct val="90000"/>
              </a:lnSpc>
            </a:pPr>
            <a:r>
              <a:rPr lang="pt-BR" altLang="pt-BR" sz="2000" b="1"/>
              <a:t>moeda do país (oficial e prática) - dólar</a:t>
            </a:r>
          </a:p>
          <a:p>
            <a:pPr lvl="1">
              <a:lnSpc>
                <a:spcPct val="90000"/>
              </a:lnSpc>
            </a:pPr>
            <a:r>
              <a:rPr lang="pt-BR" altLang="pt-BR" sz="2000" b="1">
                <a:solidFill>
                  <a:srgbClr val="FF0000"/>
                </a:solidFill>
              </a:rPr>
              <a:t>definitivo</a:t>
            </a:r>
            <a:r>
              <a:rPr lang="pt-BR" altLang="pt-BR" sz="2000" b="1"/>
              <a:t> - volta atrás muito difícil, em geral envolvida em transformação de toda a sociedade (revolução etc.)</a:t>
            </a:r>
          </a:p>
          <a:p>
            <a:pPr lvl="1">
              <a:lnSpc>
                <a:spcPct val="90000"/>
              </a:lnSpc>
            </a:pPr>
            <a:r>
              <a:rPr lang="pt-BR" altLang="pt-BR" sz="2000" b="1"/>
              <a:t>normalmente usado em países de pequenas dimensões (exc. Panamá e Equador)</a:t>
            </a:r>
          </a:p>
          <a:p>
            <a:pPr>
              <a:lnSpc>
                <a:spcPct val="90000"/>
              </a:lnSpc>
            </a:pPr>
            <a:r>
              <a:rPr lang="pt-BR" altLang="pt-BR" sz="2400" b="1"/>
              <a:t>Política monetária também praticamente completamente perdida</a:t>
            </a: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12150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B200-2A20-49F3-A795-5A2A9A4FF679}" type="slidenum">
              <a:rPr lang="pt-BR" altLang="pt-BR"/>
              <a:pPr/>
              <a:t>51</a:t>
            </a:fld>
            <a:endParaRPr lang="pt-BR" altLang="pt-BR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Estabilização c/ hard pegged exchange rate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684" y="2085975"/>
            <a:ext cx="9143607" cy="4581525"/>
          </a:xfrm>
        </p:spPr>
        <p:txBody>
          <a:bodyPr/>
          <a:lstStyle/>
          <a:p>
            <a:pPr lvl="1"/>
            <a:r>
              <a:rPr lang="pt-BR" altLang="pt-BR" dirty="0"/>
              <a:t>Rápida queda da taxa de inflação </a:t>
            </a:r>
          </a:p>
          <a:p>
            <a:pPr lvl="2"/>
            <a:r>
              <a:rPr lang="pt-BR" altLang="pt-BR" dirty="0"/>
              <a:t>Alguns com crescimento econômico imediato </a:t>
            </a:r>
          </a:p>
          <a:p>
            <a:pPr lvl="1"/>
            <a:r>
              <a:rPr lang="pt-BR" altLang="pt-BR" dirty="0"/>
              <a:t>Dificuldades no longo prazo – acaba em crises financeira e saída do regime </a:t>
            </a:r>
          </a:p>
          <a:p>
            <a:pPr lvl="2"/>
            <a:r>
              <a:rPr lang="pt-BR" altLang="pt-BR" dirty="0"/>
              <a:t>México (94/95), Brasil (99), Argentina (01), Uruguai (02)</a:t>
            </a:r>
          </a:p>
          <a:p>
            <a:pPr lvl="1"/>
            <a:r>
              <a:rPr lang="pt-BR" alt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Boom – </a:t>
            </a:r>
            <a:r>
              <a:rPr lang="pt-BR" altLang="pt-B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Bust</a:t>
            </a:r>
            <a:r>
              <a:rPr lang="pt-BR" alt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pt-B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Cycle</a:t>
            </a:r>
            <a:endParaRPr lang="pt-BR" alt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Tx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958921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6D01-09DE-4E8E-854F-DBE6E6391EDC}" type="slidenum">
              <a:rPr lang="pt-BR" altLang="pt-BR"/>
              <a:pPr/>
              <a:t>52</a:t>
            </a:fld>
            <a:endParaRPr lang="pt-BR" altLang="pt-B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1447800"/>
          </a:xfrm>
        </p:spPr>
        <p:txBody>
          <a:bodyPr/>
          <a:lstStyle/>
          <a:p>
            <a:pPr algn="ctr"/>
            <a:r>
              <a:rPr lang="en-US" altLang="pt-BR" dirty="0" err="1"/>
              <a:t>Problemas</a:t>
            </a:r>
            <a:r>
              <a:rPr lang="en-US" altLang="pt-BR" dirty="0"/>
              <a:t>  </a:t>
            </a:r>
            <a:r>
              <a:rPr lang="en-US" altLang="pt-BR" dirty="0" err="1"/>
              <a:t>que</a:t>
            </a:r>
            <a:r>
              <a:rPr lang="en-US" altLang="pt-BR" dirty="0"/>
              <a:t> se </a:t>
            </a:r>
            <a:r>
              <a:rPr lang="en-US" altLang="pt-BR" dirty="0" err="1"/>
              <a:t>avolumam</a:t>
            </a:r>
            <a:r>
              <a:rPr lang="en-US" altLang="pt-BR" dirty="0"/>
              <a:t> com </a:t>
            </a:r>
            <a:r>
              <a:rPr lang="en-US" altLang="pt-BR" dirty="0" err="1"/>
              <a:t>cambio</a:t>
            </a:r>
            <a:r>
              <a:rPr lang="en-US" altLang="pt-BR" dirty="0"/>
              <a:t> </a:t>
            </a:r>
            <a:r>
              <a:rPr lang="en-US" altLang="pt-BR" dirty="0" err="1"/>
              <a:t>fixo</a:t>
            </a:r>
            <a:endParaRPr lang="pt-BR" altLang="pt-B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74850"/>
            <a:ext cx="8839200" cy="41275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pt-BR" altLang="pt-BR" dirty="0"/>
              <a:t>valorização cambial em termos reais – perda de competividade 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Argentina já fixa apreciado, aumenta com tempo</a:t>
            </a:r>
          </a:p>
          <a:p>
            <a:pPr lvl="2">
              <a:lnSpc>
                <a:spcPct val="90000"/>
              </a:lnSpc>
            </a:pPr>
            <a:r>
              <a:rPr lang="pt-BR" altLang="pt-BR" dirty="0"/>
              <a:t>Necessidade de ganhos de competitividade em outras áreas (deflação) e/ou fim crescimento – combinação de déficit externo / recessão – difícil equação – perda de confiança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Fragilidade financeira e perda de parte da política monetária</a:t>
            </a:r>
          </a:p>
          <a:p>
            <a:pPr lvl="2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37074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CDC9-B40E-4FE8-B46B-9B1E1FD04BFF}" type="slidenum">
              <a:rPr lang="pt-BR" altLang="pt-BR"/>
              <a:pPr/>
              <a:t>53</a:t>
            </a:fld>
            <a:endParaRPr lang="pt-BR" altLang="pt-B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431925"/>
          </a:xfrm>
        </p:spPr>
        <p:txBody>
          <a:bodyPr/>
          <a:lstStyle/>
          <a:p>
            <a:r>
              <a:rPr lang="pt-BR" altLang="pt-BR">
                <a:solidFill>
                  <a:schemeClr val="tx1"/>
                </a:solidFill>
              </a:rPr>
              <a:t>Ancora cambial </a:t>
            </a:r>
            <a:br>
              <a:rPr lang="pt-BR" altLang="pt-BR">
                <a:solidFill>
                  <a:schemeClr val="tx1"/>
                </a:solidFill>
              </a:rPr>
            </a:br>
            <a:r>
              <a:rPr lang="pt-BR" altLang="pt-BR">
                <a:solidFill>
                  <a:schemeClr val="tx1"/>
                </a:solidFill>
              </a:rPr>
              <a:t>à brasileira (1)</a:t>
            </a:r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4968404"/>
          </a:xfrm>
        </p:spPr>
        <p:txBody>
          <a:bodyPr/>
          <a:lstStyle/>
          <a:p>
            <a:pPr marL="0" indent="0" algn="ctr">
              <a:buNone/>
            </a:pPr>
            <a:r>
              <a:rPr lang="pt-BR" altLang="pt-BR" b="1" dirty="0">
                <a:solidFill>
                  <a:schemeClr val="tx2"/>
                </a:solidFill>
              </a:rPr>
              <a:t>Brasil – </a:t>
            </a:r>
            <a:r>
              <a:rPr lang="pt-BR" altLang="pt-BR" b="1" dirty="0" err="1">
                <a:solidFill>
                  <a:schemeClr val="tx2"/>
                </a:solidFill>
              </a:rPr>
              <a:t>Confidence</a:t>
            </a:r>
            <a:r>
              <a:rPr lang="pt-BR" altLang="pt-BR" b="1" dirty="0">
                <a:solidFill>
                  <a:schemeClr val="tx2"/>
                </a:solidFill>
              </a:rPr>
              <a:t> </a:t>
            </a:r>
            <a:r>
              <a:rPr lang="pt-BR" altLang="pt-BR" b="1" dirty="0" err="1">
                <a:solidFill>
                  <a:schemeClr val="tx2"/>
                </a:solidFill>
              </a:rPr>
              <a:t>building</a:t>
            </a:r>
            <a:r>
              <a:rPr lang="pt-BR" altLang="pt-BR" b="1" dirty="0">
                <a:solidFill>
                  <a:schemeClr val="tx2"/>
                </a:solidFill>
              </a:rPr>
              <a:t>: </a:t>
            </a:r>
          </a:p>
          <a:p>
            <a:endParaRPr lang="pt-BR" altLang="pt-BR" b="1" dirty="0"/>
          </a:p>
          <a:p>
            <a:endParaRPr lang="pt-BR" altLang="pt-BR" b="1" dirty="0"/>
          </a:p>
          <a:p>
            <a:pPr lvl="1"/>
            <a:r>
              <a:rPr lang="pt-BR" altLang="pt-BR" b="1" dirty="0"/>
              <a:t>Solução busca reputação e sinalização</a:t>
            </a:r>
          </a:p>
          <a:p>
            <a:pPr lvl="1"/>
            <a:r>
              <a:rPr lang="pt-BR" altLang="pt-BR" b="1" dirty="0"/>
              <a:t>Cambio fixo (mas mais flexível que Argentina) com</a:t>
            </a:r>
          </a:p>
          <a:p>
            <a:pPr lvl="2"/>
            <a:r>
              <a:rPr lang="pt-BR" altLang="pt-BR" b="1" dirty="0"/>
              <a:t>Banda assimétrica com forte entrada de capital (valorização nominal – </a:t>
            </a:r>
            <a:r>
              <a:rPr lang="pt-BR" altLang="pt-BR" b="1" dirty="0" err="1"/>
              <a:t>superancora</a:t>
            </a:r>
            <a:r>
              <a:rPr lang="pt-BR" altLang="pt-BR" b="1" dirty="0"/>
              <a:t>)</a:t>
            </a:r>
          </a:p>
          <a:p>
            <a:pPr lvl="2">
              <a:lnSpc>
                <a:spcPct val="90000"/>
              </a:lnSpc>
            </a:pPr>
            <a:r>
              <a:rPr lang="pt-BR" altLang="pt-BR" b="1" dirty="0" err="1"/>
              <a:t>Pegged</a:t>
            </a:r>
            <a:r>
              <a:rPr lang="pt-BR" altLang="pt-BR" b="1" dirty="0"/>
              <a:t> </a:t>
            </a:r>
            <a:r>
              <a:rPr lang="pt-BR" altLang="pt-BR" b="1" dirty="0" err="1"/>
              <a:t>Bands</a:t>
            </a:r>
            <a:r>
              <a:rPr lang="pt-BR" altLang="pt-BR" b="1" dirty="0"/>
              <a:t> – alguma desvalorização</a:t>
            </a:r>
          </a:p>
          <a:p>
            <a:pPr marL="971550" lvl="1" indent="-457200">
              <a:lnSpc>
                <a:spcPct val="90000"/>
              </a:lnSpc>
            </a:pPr>
            <a:r>
              <a:rPr lang="pt-BR" altLang="pt-BR" b="1" dirty="0"/>
              <a:t>fim de 98 – crise cambial  </a:t>
            </a:r>
          </a:p>
          <a:p>
            <a:pPr lvl="3">
              <a:lnSpc>
                <a:spcPct val="90000"/>
              </a:lnSpc>
            </a:pPr>
            <a:r>
              <a:rPr lang="pt-BR" altLang="pt-BR" b="1" dirty="0"/>
              <a:t>Desvalorização e passagem para cambio flutuante</a:t>
            </a:r>
          </a:p>
          <a:p>
            <a:pPr lvl="3">
              <a:lnSpc>
                <a:spcPct val="90000"/>
              </a:lnSpc>
            </a:pPr>
            <a:r>
              <a:rPr lang="pt-BR" altLang="pt-BR" b="1" dirty="0"/>
              <a:t>passagem com custos baixos (comparação com outras crises cambiais)</a:t>
            </a:r>
          </a:p>
          <a:p>
            <a:pPr lvl="3">
              <a:lnSpc>
                <a:spcPct val="90000"/>
              </a:lnSpc>
            </a:pPr>
            <a:r>
              <a:rPr lang="pt-BR" altLang="pt-BR" b="1" dirty="0"/>
              <a:t>Adoção do regime de metas inflacionárias</a:t>
            </a:r>
          </a:p>
        </p:txBody>
      </p:sp>
    </p:spTree>
    <p:extLst>
      <p:ext uri="{BB962C8B-B14F-4D97-AF65-F5344CB8AC3E}">
        <p14:creationId xmlns:p14="http://schemas.microsoft.com/office/powerpoint/2010/main" val="534055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2271-F1F4-42B6-B07B-E7BF8EA64FA9}" type="slidenum">
              <a:rPr lang="pt-BR"/>
              <a:pPr/>
              <a:t>54</a:t>
            </a:fld>
            <a:endParaRPr lang="pt-BR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 volta do cambio flutuante entre os latino-americanos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61288" cy="3733800"/>
          </a:xfrm>
        </p:spPr>
        <p:txBody>
          <a:bodyPr/>
          <a:lstStyle/>
          <a:p>
            <a:r>
              <a:rPr lang="pt-BR"/>
              <a:t>Capacidade de absorção de choques externos como Termos de Troca </a:t>
            </a:r>
          </a:p>
          <a:p>
            <a:r>
              <a:rPr lang="pt-BR"/>
              <a:t>Manutenção de cambio fixo – custo alto em termos de crescimento</a:t>
            </a:r>
          </a:p>
          <a:p>
            <a:r>
              <a:rPr lang="pt-BR"/>
              <a:t>Problemas inflacionários vencidos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7527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423E-BD93-4E82-B5DE-7327B5740A9F}" type="slidenum">
              <a:rPr lang="pt-BR"/>
              <a:pPr/>
              <a:t>55</a:t>
            </a:fld>
            <a:endParaRPr lang="pt-BR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Encontramos o regime e ótimo 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 atualmente:</a:t>
            </a:r>
          </a:p>
          <a:p>
            <a:pPr lvl="1"/>
            <a:r>
              <a:rPr lang="pt-BR" dirty="0"/>
              <a:t>Movimentos mais acentuados nas taxas cambiais (mesmo que não existam grandes crises)</a:t>
            </a:r>
          </a:p>
          <a:p>
            <a:pPr lvl="1"/>
            <a:r>
              <a:rPr lang="pt-BR" dirty="0"/>
              <a:t>Temos maior grau de liberdade do ponto de vista monetário</a:t>
            </a:r>
          </a:p>
          <a:p>
            <a:pPr lvl="1"/>
            <a:r>
              <a:rPr lang="pt-BR" dirty="0"/>
              <a:t>Ataques especulativos e problemas com dividas são menos pronunciados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66254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917D-4ECA-4655-8592-5FFD3E6143F8}" type="slidenum">
              <a:rPr lang="pt-BR"/>
              <a:pPr/>
              <a:t>56</a:t>
            </a:fld>
            <a:endParaRPr lang="pt-B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t-BR"/>
            </a:br>
            <a:endParaRPr lang="pt-B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916832"/>
            <a:ext cx="8915400" cy="460779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/>
              <a:t>Intervenção forte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Esta intervenção vai além de intervenções com diminuição de volatilidade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Qual sentido da intervenção ?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Ainda metas inflacionárias, mesmo que não declaradas ?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Liberdade de política monetária obriga países a intervir para manter cambio em patamares compatíveis com inflação baixa. 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Este era o caso do Brasil ? 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Acumulação de reservas - precaução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Perspectiva de longo prazo - desconforto com cambio flutuante – razões mercantilistas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Oscilações prejudicam crescimento, especialmente onde aprofundamento financeiro é baixo  </a:t>
            </a:r>
          </a:p>
          <a:p>
            <a:pPr lvl="3">
              <a:lnSpc>
                <a:spcPct val="90000"/>
              </a:lnSpc>
            </a:pPr>
            <a:r>
              <a:rPr lang="pt-BR" sz="1600" dirty="0"/>
              <a:t>Ciclos longos de valorização cambial (consistes com BP) mas trazem </a:t>
            </a:r>
            <a:r>
              <a:rPr lang="pt-BR" sz="1600" dirty="0" err="1"/>
              <a:t>conseqüências</a:t>
            </a:r>
            <a:r>
              <a:rPr lang="pt-BR" sz="1600" dirty="0"/>
              <a:t> de longo prazo sobre inovação e setores que merecem investimentos – Problema da doença holandesa  e do cambio competitivo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971600" y="620688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dirty="0">
                <a:solidFill>
                  <a:schemeClr val="tx2"/>
                </a:solidFill>
              </a:rPr>
              <a:t>O regime  de flutuação administrada?</a:t>
            </a:r>
          </a:p>
        </p:txBody>
      </p:sp>
    </p:spTree>
    <p:extLst>
      <p:ext uri="{BB962C8B-B14F-4D97-AF65-F5344CB8AC3E}">
        <p14:creationId xmlns:p14="http://schemas.microsoft.com/office/powerpoint/2010/main" val="21371661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4F51-64C6-44AB-9E05-B73C220B0653}" type="slidenum">
              <a:rPr lang="pt-BR"/>
              <a:pPr/>
              <a:t>57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Por que valorização 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/>
              <a:t>Desvalorizações pós crises – colocaram taxas em posições excessivas</a:t>
            </a:r>
          </a:p>
          <a:p>
            <a:r>
              <a:rPr lang="pt-BR" sz="2400"/>
              <a:t>Entrada de capitais em países como Brasil </a:t>
            </a:r>
          </a:p>
          <a:p>
            <a:r>
              <a:rPr lang="pt-BR" sz="2400"/>
              <a:t>Mudanças no cenário comercial internacional – mudança estrutural na demanda mundial (choque asiático – Índia e China) – </a:t>
            </a:r>
          </a:p>
          <a:p>
            <a:pPr lvl="1"/>
            <a:r>
              <a:rPr lang="pt-BR" sz="2000"/>
              <a:t>AL cresce demanda por seus produtos naturais </a:t>
            </a:r>
          </a:p>
          <a:p>
            <a:pPr lvl="1">
              <a:buFontTx/>
              <a:buNone/>
            </a:pPr>
            <a:endParaRPr lang="pt-BR" sz="2000"/>
          </a:p>
          <a:p>
            <a:pPr>
              <a:buSzPct val="130000"/>
              <a:buFont typeface="Wingdings" pitchFamily="2" charset="2"/>
              <a:buChar char="Ì"/>
            </a:pPr>
            <a:r>
              <a:rPr lang="pt-BR" sz="2400"/>
              <a:t>  Problema é regime ou é nível  ?</a:t>
            </a:r>
          </a:p>
        </p:txBody>
      </p:sp>
    </p:spTree>
    <p:extLst>
      <p:ext uri="{BB962C8B-B14F-4D97-AF65-F5344CB8AC3E}">
        <p14:creationId xmlns:p14="http://schemas.microsoft.com/office/powerpoint/2010/main" val="23774754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1382-2CBB-483B-838C-B6C72B020B0C}" type="slidenum">
              <a:rPr lang="pt-BR"/>
              <a:pPr/>
              <a:t>58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2000"/>
            <a:ext cx="8388350" cy="1143000"/>
          </a:xfrm>
        </p:spPr>
        <p:txBody>
          <a:bodyPr/>
          <a:lstStyle/>
          <a:p>
            <a:r>
              <a:rPr lang="pt-BR"/>
              <a:t>Qual o problema com a valorização 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Importações excessivas – problemas de competitividade interna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Desenvolvimento de padrão de consumo artificial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Problema da dinâmica da divida</a:t>
            </a:r>
          </a:p>
          <a:p>
            <a:pPr>
              <a:lnSpc>
                <a:spcPct val="90000"/>
              </a:lnSpc>
            </a:pPr>
            <a:r>
              <a:rPr lang="pt-BR" dirty="0"/>
              <a:t>Concentração e especialização em produtos recursos naturais intensivos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Desincentivo a investimentos nos outros setores </a:t>
            </a:r>
          </a:p>
          <a:p>
            <a:pPr lvl="1">
              <a:lnSpc>
                <a:spcPct val="90000"/>
              </a:lnSpc>
              <a:buSzPct val="105000"/>
              <a:buFont typeface="Wingdings" pitchFamily="2" charset="2"/>
              <a:buChar char="Ø"/>
            </a:pPr>
            <a:r>
              <a:rPr lang="pt-BR" dirty="0"/>
              <a:t> Existe uma volta aos debate em torno das vantagens comparativas </a:t>
            </a:r>
          </a:p>
        </p:txBody>
      </p:sp>
    </p:spTree>
    <p:extLst>
      <p:ext uri="{BB962C8B-B14F-4D97-AF65-F5344CB8AC3E}">
        <p14:creationId xmlns:p14="http://schemas.microsoft.com/office/powerpoint/2010/main" val="24719584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70C1-0FFC-415D-A880-802E61A9540A}" type="slidenum">
              <a:rPr lang="pt-BR"/>
              <a:pPr/>
              <a:t>59</a:t>
            </a:fld>
            <a:endParaRPr lang="pt-B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Qual a alternativa à flutuação com valorização 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/>
              <a:t>Flutuação administrada, evitando valorização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Sem declarar regras de piso (</a:t>
            </a:r>
            <a:r>
              <a:rPr lang="pt-BR" sz="1800" dirty="0"/>
              <a:t>mercado costuma identificar)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Identificando</a:t>
            </a:r>
            <a:r>
              <a:rPr lang="pt-BR" sz="1800" dirty="0"/>
              <a:t> – diminui grau de incerteza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Problemas: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Esterilização – divida e seus custo fiscal 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Divida custa mais que rendimento das reservas</a:t>
            </a:r>
          </a:p>
          <a:p>
            <a:pPr lvl="2">
              <a:lnSpc>
                <a:spcPct val="90000"/>
              </a:lnSpc>
            </a:pPr>
            <a:r>
              <a:rPr lang="pt-BR" sz="1800" dirty="0"/>
              <a:t>Volta a perder autonomia da pol. Monetária ou inflação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ataques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Ressurge </a:t>
            </a:r>
            <a:r>
              <a:rPr lang="pt-BR" sz="2400" dirty="0" err="1"/>
              <a:t>idéia</a:t>
            </a:r>
            <a:r>
              <a:rPr lang="pt-BR" sz="2400" dirty="0"/>
              <a:t> de controles de cambio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Vale </a:t>
            </a:r>
            <a:r>
              <a:rPr lang="pt-BR" sz="2000"/>
              <a:t>para países </a:t>
            </a:r>
            <a:r>
              <a:rPr lang="pt-BR" sz="2000" dirty="0"/>
              <a:t>onde a questão é a conta de capital</a:t>
            </a:r>
          </a:p>
          <a:p>
            <a:pPr lvl="1">
              <a:lnSpc>
                <a:spcPct val="9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911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495800" cy="4683968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Se aumenta a oferta (de moeda estrangeira)  – entrada de recursos </a:t>
            </a:r>
            <a:r>
              <a:rPr lang="pt-BR" sz="2000" dirty="0"/>
              <a:t>(aumento da demanda por moeda local) </a:t>
            </a:r>
            <a:r>
              <a:rPr lang="pt-BR" sz="2400" dirty="0"/>
              <a:t>- preço tende a cair </a:t>
            </a:r>
          </a:p>
          <a:p>
            <a:pPr lvl="1"/>
            <a:r>
              <a:rPr lang="pt-BR" sz="2000" dirty="0"/>
              <a:t>Grandes saldos positivos na Balança comercial</a:t>
            </a:r>
          </a:p>
          <a:p>
            <a:pPr lvl="1"/>
            <a:r>
              <a:rPr lang="pt-BR" sz="2000" dirty="0" err="1"/>
              <a:t>Aplicaçoes</a:t>
            </a:r>
            <a:r>
              <a:rPr lang="pt-BR" sz="2000" dirty="0"/>
              <a:t> estrangeiras no país se ampliam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2400" dirty="0"/>
              <a:t>valorização da moeda Local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No Brasil taxa cai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6510" y="2057400"/>
            <a:ext cx="4648200" cy="4539952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Se aumenta a demanda (por moeda estrangeira) – saída de recursos </a:t>
            </a:r>
            <a:r>
              <a:rPr lang="pt-BR" sz="2200" dirty="0"/>
              <a:t>(aumento da oferta de moeda local</a:t>
            </a:r>
            <a:r>
              <a:rPr lang="pt-BR" sz="2400" dirty="0"/>
              <a:t>) - preço tende a subir </a:t>
            </a:r>
          </a:p>
          <a:p>
            <a:pPr lvl="1"/>
            <a:r>
              <a:rPr lang="pt-BR" sz="2000" dirty="0"/>
              <a:t>Queda forte das exportações e saldo negativo da bal. comercial</a:t>
            </a:r>
          </a:p>
          <a:p>
            <a:pPr lvl="1"/>
            <a:r>
              <a:rPr lang="pt-BR" sz="2000" dirty="0"/>
              <a:t>Fuga de capitais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2400" dirty="0"/>
              <a:t>desvalorização da moeda local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No Brasil taxa sobe</a:t>
            </a:r>
          </a:p>
          <a:p>
            <a:endParaRPr lang="pt-B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funcionamento do mercado de câmbio (2)</a:t>
            </a:r>
          </a:p>
        </p:txBody>
      </p:sp>
    </p:spTree>
    <p:extLst>
      <p:ext uri="{BB962C8B-B14F-4D97-AF65-F5344CB8AC3E}">
        <p14:creationId xmlns:p14="http://schemas.microsoft.com/office/powerpoint/2010/main" val="27177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171D-2B0D-4986-A51D-9BFE92EDABDA}" type="slidenum">
              <a:rPr lang="pt-BR" altLang="pt-BR"/>
              <a:pPr/>
              <a:t>60</a:t>
            </a:fld>
            <a:endParaRPr lang="pt-BR" altLang="pt-B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 dirty="0"/>
              <a:t>A volta do cambio flutuante entre os latino-americanos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61288" cy="3733800"/>
          </a:xfrm>
        </p:spPr>
        <p:txBody>
          <a:bodyPr/>
          <a:lstStyle/>
          <a:p>
            <a:r>
              <a:rPr lang="pt-BR" altLang="pt-BR" dirty="0"/>
              <a:t>Capacidade de absorção de choques externos como Termos de Troca </a:t>
            </a:r>
          </a:p>
          <a:p>
            <a:r>
              <a:rPr lang="pt-BR" altLang="pt-BR" dirty="0"/>
              <a:t>Manutenção de cambio fixo – custo alto em termos de crescimento</a:t>
            </a:r>
          </a:p>
          <a:p>
            <a:r>
              <a:rPr lang="pt-BR" altLang="pt-BR" dirty="0"/>
              <a:t>Problemas inflacionários vencidos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501202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4715-D739-4C63-9790-1C32F71B667C}" type="slidenum">
              <a:rPr lang="pt-BR" altLang="pt-BR"/>
              <a:pPr/>
              <a:t>61</a:t>
            </a:fld>
            <a:endParaRPr lang="pt-BR" altLang="pt-BR"/>
          </a:p>
        </p:txBody>
      </p:sp>
      <p:sp>
        <p:nvSpPr>
          <p:cNvPr id="5" name="Espaço Reservado para Número de Slid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8E9127FA-E14D-4FE6-8112-F22D409A568C}" type="slidenum">
              <a:rPr lang="pt-BR" altLang="en-US" sz="1200" b="0">
                <a:latin typeface="Garamond" panose="02020404030301010803" pitchFamily="18" charset="0"/>
              </a:rPr>
              <a:pPr algn="r" eaLnBrk="1" hangingPunct="1"/>
              <a:t>61</a:t>
            </a:fld>
            <a:endParaRPr lang="pt-BR" altLang="en-US" sz="1200" b="0">
              <a:latin typeface="Garamond" panose="02020404030301010803" pitchFamily="18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br>
              <a:rPr lang="pt-BR" altLang="pt-BR"/>
            </a:br>
            <a:endParaRPr lang="pt-BR" altLang="pt-BR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03426"/>
            <a:ext cx="9144000" cy="350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900" dirty="0"/>
              <a:t>Perspectiva de longo prazo - desconforto com cambio flutuante</a:t>
            </a:r>
          </a:p>
          <a:p>
            <a:pPr lvl="1">
              <a:lnSpc>
                <a:spcPct val="90000"/>
              </a:lnSpc>
            </a:pPr>
            <a:r>
              <a:rPr lang="pt-BR" altLang="pt-BR" sz="2500" dirty="0"/>
              <a:t>Oscilações prejudicam crescimento, especialmente onde aprofundamento financeiro é baixo  </a:t>
            </a:r>
          </a:p>
          <a:p>
            <a:pPr lvl="1">
              <a:lnSpc>
                <a:spcPct val="90000"/>
              </a:lnSpc>
            </a:pPr>
            <a:r>
              <a:rPr lang="pt-BR" altLang="pt-BR" sz="2500" dirty="0"/>
              <a:t>Ciclos longos de valorização cambial (consistes com BP) mas trazem </a:t>
            </a:r>
            <a:r>
              <a:rPr lang="pt-BR" altLang="pt-BR" sz="2500" dirty="0" err="1"/>
              <a:t>conseqüências</a:t>
            </a:r>
            <a:r>
              <a:rPr lang="pt-BR" altLang="pt-BR" sz="2500" dirty="0"/>
              <a:t> de longo prazo sobre inovação e setores que merecem investimentos – Problema da doença holandesa  e do cambio competitivo</a:t>
            </a:r>
          </a:p>
        </p:txBody>
      </p:sp>
      <p:sp>
        <p:nvSpPr>
          <p:cNvPr id="108549" name="Text Box 4"/>
          <p:cNvSpPr txBox="1">
            <a:spLocks noChangeArrowheads="1"/>
          </p:cNvSpPr>
          <p:nvPr/>
        </p:nvSpPr>
        <p:spPr bwMode="auto">
          <a:xfrm>
            <a:off x="557637" y="555625"/>
            <a:ext cx="7921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600" b="0">
                <a:solidFill>
                  <a:schemeClr val="tx2"/>
                </a:solidFill>
              </a:rPr>
              <a:t>Mas, alguns ...</a:t>
            </a:r>
          </a:p>
        </p:txBody>
      </p:sp>
    </p:spTree>
    <p:extLst>
      <p:ext uri="{BB962C8B-B14F-4D97-AF65-F5344CB8AC3E}">
        <p14:creationId xmlns:p14="http://schemas.microsoft.com/office/powerpoint/2010/main" val="26642025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BC42-BAB8-43AC-BB7A-9586154DFD96}" type="slidenum">
              <a:rPr lang="pt-BR" altLang="pt-BR"/>
              <a:pPr/>
              <a:t>62</a:t>
            </a:fld>
            <a:endParaRPr lang="pt-BR" altLang="pt-BR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Por que valorização 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 dirty="0"/>
              <a:t>Desvalorizações pós crises – colocaram taxas em posições excessivas</a:t>
            </a:r>
          </a:p>
          <a:p>
            <a:r>
              <a:rPr lang="pt-BR" altLang="pt-BR" sz="2800" dirty="0"/>
              <a:t>Entrada de capitais em países como Brasil </a:t>
            </a:r>
          </a:p>
          <a:p>
            <a:r>
              <a:rPr lang="pt-BR" altLang="pt-BR" sz="2800" dirty="0"/>
              <a:t>Mudanças no cenário comercial internacional – mudança estrutural na demanda mundial (choque asiático – Índia e China) – </a:t>
            </a:r>
          </a:p>
          <a:p>
            <a:pPr lvl="1"/>
            <a:r>
              <a:rPr lang="pt-BR" altLang="pt-BR" sz="2400" dirty="0"/>
              <a:t>AL cresce demanda por seus produtos naturais </a:t>
            </a:r>
          </a:p>
          <a:p>
            <a:pPr lvl="1">
              <a:buFontTx/>
              <a:buNone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7499786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453D-20A7-42E3-A9EF-48190D70836F}" type="slidenum">
              <a:rPr lang="pt-BR" altLang="pt-BR"/>
              <a:pPr/>
              <a:t>63</a:t>
            </a:fld>
            <a:endParaRPr lang="pt-BR" altLang="pt-BR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758" y="332656"/>
            <a:ext cx="8388350" cy="1143000"/>
          </a:xfrm>
        </p:spPr>
        <p:txBody>
          <a:bodyPr/>
          <a:lstStyle/>
          <a:p>
            <a:r>
              <a:rPr lang="pt-BR" altLang="pt-BR"/>
              <a:t>Qual o problema com a valorização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615" y="1988840"/>
            <a:ext cx="9036495" cy="4279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Importações excessivas – problemas de competitividade interna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Desenvolvimento de padrão de consumo artificial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Concentração e especialização em produtos recursos naturais intensivos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Desincentivo a investimentos nos outros setores - desindustrialização</a:t>
            </a:r>
          </a:p>
          <a:p>
            <a:pPr lvl="1">
              <a:lnSpc>
                <a:spcPct val="90000"/>
              </a:lnSpc>
              <a:buSzPct val="105000"/>
              <a:buFont typeface="Wingdings" panose="05000000000000000000" pitchFamily="2" charset="2"/>
              <a:buChar char="Ø"/>
            </a:pPr>
            <a:r>
              <a:rPr lang="pt-BR" altLang="pt-BR" dirty="0"/>
              <a:t> Existe uma volta aos debate em torno das vantagens comparativas </a:t>
            </a:r>
          </a:p>
        </p:txBody>
      </p:sp>
    </p:spTree>
    <p:extLst>
      <p:ext uri="{BB962C8B-B14F-4D97-AF65-F5344CB8AC3E}">
        <p14:creationId xmlns:p14="http://schemas.microsoft.com/office/powerpoint/2010/main" val="2890759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06F-63BE-4251-B756-644912F07A61}" type="slidenum">
              <a:rPr lang="pt-BR" altLang="pt-BR"/>
              <a:pPr/>
              <a:t>64</a:t>
            </a:fld>
            <a:endParaRPr lang="pt-BR" altLang="pt-BR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1447800"/>
          </a:xfrm>
        </p:spPr>
        <p:txBody>
          <a:bodyPr/>
          <a:lstStyle/>
          <a:p>
            <a:r>
              <a:rPr lang="pt-BR" altLang="pt-BR" dirty="0"/>
              <a:t>Qual a alternativa à flutuação com valorização 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057400"/>
            <a:ext cx="9036496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Flutuação administrada, evitando valorização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Problemas: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Esterilização – divida e seus custo fiscal 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/>
              <a:t>Divida custa mais que rendimento das reservas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Ataques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Dependendo – inflação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Ressurgiram </a:t>
            </a:r>
            <a:r>
              <a:rPr lang="pt-BR" altLang="pt-BR" sz="2800" dirty="0" err="1"/>
              <a:t>idéias</a:t>
            </a:r>
            <a:r>
              <a:rPr lang="pt-BR" altLang="pt-BR" sz="2800" dirty="0"/>
              <a:t> de controles de cambio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Vale especialmente para </a:t>
            </a:r>
            <a:r>
              <a:rPr lang="pt-BR" altLang="pt-BR" sz="2400" dirty="0" err="1"/>
              <a:t>paises</a:t>
            </a:r>
            <a:r>
              <a:rPr lang="pt-BR" altLang="pt-BR" sz="2400" dirty="0"/>
              <a:t> onde a questão conta de capital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/>
              <a:t>Colômbia, Brasil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996954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melhor opção ?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565400"/>
          <a:ext cx="79168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962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5400"/>
                        <a:ext cx="7916863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12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1447800"/>
          </a:xfrm>
        </p:spPr>
        <p:txBody>
          <a:bodyPr/>
          <a:lstStyle/>
          <a:p>
            <a:r>
              <a:rPr lang="pt-BR" dirty="0"/>
              <a:t>Os efeitos do cambio sobre o comércio internacional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04800" y="1916832"/>
            <a:ext cx="8534400" cy="453650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Como qualquer mercado </a:t>
            </a:r>
          </a:p>
          <a:p>
            <a:pPr lvl="1"/>
            <a:r>
              <a:rPr lang="pt-BR" dirty="0"/>
              <a:t>Preço é definido por agentes, mas também os influencia</a:t>
            </a:r>
          </a:p>
          <a:p>
            <a:pPr lvl="1"/>
            <a:r>
              <a:rPr lang="pt-BR" b="1" dirty="0">
                <a:solidFill>
                  <a:srgbClr val="FF0000"/>
                </a:solidFill>
              </a:rPr>
              <a:t>Desvalorização </a:t>
            </a:r>
            <a:r>
              <a:rPr lang="pt-BR" dirty="0"/>
              <a:t>de cambio tem efeito sobre exportações  e  importações			</a:t>
            </a:r>
            <a:r>
              <a:rPr lang="pt-BR" dirty="0">
                <a:solidFill>
                  <a:srgbClr val="FF0000"/>
                </a:solidFill>
              </a:rPr>
              <a:t>    (positivo)          (negativo)</a:t>
            </a:r>
          </a:p>
          <a:p>
            <a:pPr lvl="1"/>
            <a:r>
              <a:rPr lang="pt-BR" b="1" dirty="0">
                <a:solidFill>
                  <a:srgbClr val="FF0000"/>
                </a:solidFill>
              </a:rPr>
              <a:t>Valorização </a:t>
            </a:r>
            <a:r>
              <a:rPr lang="pt-BR" dirty="0"/>
              <a:t>de cambio tem efeito sobre exportações  e  importações			</a:t>
            </a:r>
            <a:r>
              <a:rPr lang="pt-BR" dirty="0">
                <a:solidFill>
                  <a:srgbClr val="FF0000"/>
                </a:solidFill>
              </a:rPr>
              <a:t>    (negativo)          (positivo)</a:t>
            </a:r>
          </a:p>
          <a:p>
            <a:r>
              <a:rPr lang="pt-BR" dirty="0">
                <a:solidFill>
                  <a:srgbClr val="FF0000"/>
                </a:solidFill>
              </a:rPr>
              <a:t>Efeitos sobre crescimento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19600" y="709634"/>
            <a:ext cx="3888431" cy="2062103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</a:rPr>
              <a:t>O problema na maior parte das vezes é o tamanho do efeito – </a:t>
            </a:r>
            <a:r>
              <a:rPr lang="pt-BR" sz="3200" b="1" u="sng" dirty="0">
                <a:solidFill>
                  <a:srgbClr val="FFFF00"/>
                </a:solidFill>
              </a:rPr>
              <a:t>elasticidades </a:t>
            </a:r>
          </a:p>
        </p:txBody>
      </p:sp>
    </p:spTree>
    <p:extLst>
      <p:ext uri="{BB962C8B-B14F-4D97-AF65-F5344CB8AC3E}">
        <p14:creationId xmlns:p14="http://schemas.microsoft.com/office/powerpoint/2010/main" val="19467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FF3-FA86-4AD1-8A03-0BAD38A9D2C0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Cambio e Inflação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036496" cy="4191000"/>
          </a:xfrm>
        </p:spPr>
        <p:txBody>
          <a:bodyPr/>
          <a:lstStyle/>
          <a:p>
            <a:r>
              <a:rPr lang="pt-BR" altLang="pt-BR" b="1" dirty="0"/>
              <a:t>Desvalorização inflacionária:</a:t>
            </a:r>
          </a:p>
          <a:p>
            <a:pPr lvl="1"/>
            <a:r>
              <a:rPr lang="pt-BR" altLang="pt-BR" b="1" dirty="0"/>
              <a:t>Existem produtos importados consumidos ou que poderiam ser importados - </a:t>
            </a:r>
            <a:r>
              <a:rPr lang="pt-BR" altLang="pt-BR" b="1" dirty="0" err="1"/>
              <a:t>tradeables</a:t>
            </a:r>
            <a:endParaRPr lang="pt-BR" altLang="pt-BR" b="1" dirty="0"/>
          </a:p>
          <a:p>
            <a:pPr lvl="1"/>
            <a:r>
              <a:rPr lang="pt-BR" altLang="pt-BR" b="1" dirty="0"/>
              <a:t>Existem produtos importados na base dos produtos não </a:t>
            </a:r>
            <a:r>
              <a:rPr lang="pt-BR" altLang="pt-BR" b="1" dirty="0" err="1"/>
              <a:t>tradeables</a:t>
            </a:r>
            <a:r>
              <a:rPr lang="pt-BR" altLang="pt-BR" b="1" dirty="0"/>
              <a:t> </a:t>
            </a:r>
          </a:p>
          <a:p>
            <a:pPr lvl="1"/>
            <a:r>
              <a:rPr lang="pt-BR" altLang="pt-BR" b="1" dirty="0"/>
              <a:t>Depende do:</a:t>
            </a:r>
          </a:p>
          <a:p>
            <a:pPr lvl="2"/>
            <a:r>
              <a:rPr lang="pt-BR" altLang="pt-BR" b="1" dirty="0"/>
              <a:t>Grau de abertura da economia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24227" y="1835696"/>
            <a:ext cx="3888431" cy="2062103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</a:rPr>
              <a:t>O problema aqui também é o tamanho do efeito – repasse ou </a:t>
            </a:r>
            <a:r>
              <a:rPr lang="pt-BR" sz="3200" b="1" dirty="0" err="1">
                <a:solidFill>
                  <a:srgbClr val="FFFF00"/>
                </a:solidFill>
              </a:rPr>
              <a:t>pass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through</a:t>
            </a:r>
            <a:r>
              <a:rPr lang="pt-BR" sz="3200" b="1" u="sng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3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B608-420D-4744-B5B8-9DE000C94F8D}" type="slidenum">
              <a:rPr lang="pt-BR"/>
              <a:pPr/>
              <a:t>9</a:t>
            </a:fld>
            <a:endParaRPr lang="pt-B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Mercado de câmbio:</a:t>
            </a:r>
            <a:br>
              <a:rPr lang="pt-BR"/>
            </a:br>
            <a:r>
              <a:rPr lang="pt-BR"/>
              <a:t> curto prazo - ativos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123928"/>
          </a:xfrm>
        </p:spPr>
        <p:txBody>
          <a:bodyPr/>
          <a:lstStyle/>
          <a:p>
            <a:r>
              <a:rPr lang="pt-BR" dirty="0"/>
              <a:t>Mais importante no mercado de câmbio no curto prazo -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</a:t>
            </a:r>
          </a:p>
          <a:p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 - mercado de ativos</a:t>
            </a:r>
          </a:p>
          <a:p>
            <a:r>
              <a:rPr lang="pt-BR" dirty="0"/>
              <a:t>retorno esperado (Re): juro </a:t>
            </a:r>
            <a:r>
              <a:rPr lang="pt-BR" sz="2800" dirty="0"/>
              <a:t>da aplicação</a:t>
            </a:r>
            <a:endParaRPr lang="pt-BR" dirty="0"/>
          </a:p>
          <a:p>
            <a:pPr lvl="1" algn="ctr">
              <a:buFontTx/>
              <a:buNone/>
            </a:pP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 = juros - expectativa de desvalorização - risco esperado</a:t>
            </a:r>
          </a:p>
          <a:p>
            <a:pPr lvl="1"/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Re no BR &gt; RE fora - entra capital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arme">
  <a:themeElements>
    <a:clrScheme name="Charme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Charm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rme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me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apresentação\CHARME.POT</Template>
  <TotalTime>5068</TotalTime>
  <Words>3051</Words>
  <Application>Microsoft Office PowerPoint</Application>
  <PresentationFormat>Apresentação na tela (4:3)</PresentationFormat>
  <Paragraphs>497</Paragraphs>
  <Slides>65</Slides>
  <Notes>6</Notes>
  <HiddenSlides>4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65</vt:i4>
      </vt:variant>
    </vt:vector>
  </HeadingPairs>
  <TitlesOfParts>
    <vt:vector size="78" baseType="lpstr">
      <vt:lpstr>Arial</vt:lpstr>
      <vt:lpstr>Arial Black</vt:lpstr>
      <vt:lpstr>Garamond</vt:lpstr>
      <vt:lpstr>Monotype Sorts</vt:lpstr>
      <vt:lpstr>Symbol</vt:lpstr>
      <vt:lpstr>Times New Roman</vt:lpstr>
      <vt:lpstr>Webdings</vt:lpstr>
      <vt:lpstr>Wingdings</vt:lpstr>
      <vt:lpstr>Charme</vt:lpstr>
      <vt:lpstr>Bitmap Image</vt:lpstr>
      <vt:lpstr>Chart</vt:lpstr>
      <vt:lpstr>Documento</vt:lpstr>
      <vt:lpstr>Planilha</vt:lpstr>
      <vt:lpstr>Taxas e Regimes Cambiais:  opções e consequências</vt:lpstr>
      <vt:lpstr>Taxa de câmbio</vt:lpstr>
      <vt:lpstr>Mercado cambial</vt:lpstr>
      <vt:lpstr>Valorização x Desvalorização </vt:lpstr>
      <vt:lpstr>O funcionamento do mercado de câmbio</vt:lpstr>
      <vt:lpstr>O funcionamento do mercado de câmbio (2)</vt:lpstr>
      <vt:lpstr>Os efeitos do cambio sobre o comércio internacional</vt:lpstr>
      <vt:lpstr>Cambio e Inflação</vt:lpstr>
      <vt:lpstr>Mercado de câmbio:  curto prazo - ativos</vt:lpstr>
      <vt:lpstr>Mercado de câmbio:  curto prazo - ativos</vt:lpstr>
      <vt:lpstr>A economia politica do cambio</vt:lpstr>
      <vt:lpstr>Regimes Cambiais</vt:lpstr>
      <vt:lpstr>As opções cambiais</vt:lpstr>
      <vt:lpstr>Regimes de cambio classificação</vt:lpstr>
      <vt:lpstr>Regimes cambiais</vt:lpstr>
      <vt:lpstr>Regimes de cambio e o ajuste no balanço de pagamentos </vt:lpstr>
      <vt:lpstr>Ajuste em Câmbio flexível</vt:lpstr>
      <vt:lpstr>Ajuste em câmbio fixo</vt:lpstr>
      <vt:lpstr>Regimes Cambiais: um leque de possibilidades</vt:lpstr>
      <vt:lpstr>Objetivos e metas da política cambial  (suja/administrado)</vt:lpstr>
      <vt:lpstr>A eficácia da política cambial</vt:lpstr>
      <vt:lpstr>Eficácia de política e grau de abertura </vt:lpstr>
      <vt:lpstr>Regimes cambiais – um continum da flexibilidade à rígidez</vt:lpstr>
      <vt:lpstr>Vários problemas na classificação</vt:lpstr>
      <vt:lpstr>Apresentação do PowerPoint</vt:lpstr>
      <vt:lpstr>Cuidado na classificação dos países</vt:lpstr>
      <vt:lpstr>Apresentação do PowerPoint</vt:lpstr>
      <vt:lpstr>Apresentação do PowerPoint</vt:lpstr>
      <vt:lpstr>Apresentação do PowerPoint</vt:lpstr>
      <vt:lpstr>Apresentação do PowerPoint</vt:lpstr>
      <vt:lpstr>Classificação de facto</vt:lpstr>
      <vt:lpstr>Tendências</vt:lpstr>
      <vt:lpstr>Regime cambial e política econômica</vt:lpstr>
      <vt:lpstr>Política Monetária em regime de cambio fixo</vt:lpstr>
      <vt:lpstr>Política Monetária em regime de cambio flexível</vt:lpstr>
      <vt:lpstr>O Triangulo impossível </vt:lpstr>
      <vt:lpstr>Política Fiscal em regime de cambio fixo</vt:lpstr>
      <vt:lpstr>Política Fiscal em regime de cambio flexível</vt:lpstr>
      <vt:lpstr>Regimes de cambio  e  os  efeitos  das  política  econômicas sobre a renda e a taxa de juros (Modelo Mundell Fleming) </vt:lpstr>
      <vt:lpstr>Resultados: Inflação </vt:lpstr>
      <vt:lpstr>E quanto ao crescimento econômico ?</vt:lpstr>
      <vt:lpstr>Resultados empiricos para  crescimento</vt:lpstr>
      <vt:lpstr>As politicas cambiais latino-americanas</vt:lpstr>
      <vt:lpstr>A evolução novamente</vt:lpstr>
      <vt:lpstr>Cambio Fixo 80/90</vt:lpstr>
      <vt:lpstr>Políticas de Estabilização na América Latina: Anos 90</vt:lpstr>
      <vt:lpstr>Problemas Com Cambio Fixo: Credibilidade</vt:lpstr>
      <vt:lpstr>Credibilidade Como Obter:</vt:lpstr>
      <vt:lpstr>Currency Board: Argentina</vt:lpstr>
      <vt:lpstr>Equador: Dolarização</vt:lpstr>
      <vt:lpstr>Estabilização c/ hard pegged exchange rate</vt:lpstr>
      <vt:lpstr>Problemas  que se avolumam com cambio fixo</vt:lpstr>
      <vt:lpstr>Ancora cambial  à brasileira (1)</vt:lpstr>
      <vt:lpstr>A volta do cambio flutuante entre os latino-americanos </vt:lpstr>
      <vt:lpstr>Encontramos o regime e ótimo ?</vt:lpstr>
      <vt:lpstr> </vt:lpstr>
      <vt:lpstr>Por que valorização ?</vt:lpstr>
      <vt:lpstr>Qual o problema com a valorização ?</vt:lpstr>
      <vt:lpstr>Qual a alternativa à flutuação com valorização ?</vt:lpstr>
      <vt:lpstr>A volta do cambio flutuante entre os latino-americanos </vt:lpstr>
      <vt:lpstr> </vt:lpstr>
      <vt:lpstr>Por que valorização ?</vt:lpstr>
      <vt:lpstr>Qual o problema com a valorização ?</vt:lpstr>
      <vt:lpstr>Qual a alternativa à flutuação com valorização ?</vt:lpstr>
      <vt:lpstr>Qual a melhor opção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Macroeconomia Internacional: Balanço de Pagamentos e taxa de câmbio</dc:title>
  <dc:creator>Amaury Gremaud</dc:creator>
  <cp:lastModifiedBy>Amaury Gremaud</cp:lastModifiedBy>
  <cp:revision>138</cp:revision>
  <cp:lastPrinted>2002-03-11T13:26:46Z</cp:lastPrinted>
  <dcterms:created xsi:type="dcterms:W3CDTF">1999-08-09T21:03:48Z</dcterms:created>
  <dcterms:modified xsi:type="dcterms:W3CDTF">2017-03-24T15:41:04Z</dcterms:modified>
</cp:coreProperties>
</file>