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6" autoAdjust="0"/>
    <p:restoredTop sz="87884" autoAdjust="0"/>
  </p:normalViewPr>
  <p:slideViewPr>
    <p:cSldViewPr>
      <p:cViewPr>
        <p:scale>
          <a:sx n="70" d="100"/>
          <a:sy n="70" d="100"/>
        </p:scale>
        <p:origin x="-1284" y="-96"/>
      </p:cViewPr>
      <p:guideLst>
        <p:guide orient="horz" pos="370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A977-B640-448C-A45F-5F585BABAF05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1607-38BF-4FFE-AE21-139EFD6ABA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5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22EDE-D437-47DB-B98C-C3948A154F4F}" type="datetimeFigureOut">
              <a:rPr lang="pt-BR" smtClean="0"/>
              <a:t>29/07/2016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72C82-61B0-4194-8329-6CF47B0450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664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Lousa, Nome,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prtga</a:t>
            </a:r>
            <a:r>
              <a:rPr lang="pt-BR" baseline="0" dirty="0" smtClean="0"/>
              <a:t>, falar de</a:t>
            </a:r>
            <a:endParaRPr lang="pt-BR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C0543-5326-4F60-8E37-BB6286A9A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2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243" y="2902077"/>
            <a:ext cx="2034613" cy="80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760" y="620688"/>
            <a:ext cx="2020196" cy="150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176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282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65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243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7197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958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21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04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189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1168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4465250" y="548680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4463989" y="4509120"/>
            <a:ext cx="4248471" cy="1104528"/>
          </a:xfr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00562" y="6237312"/>
            <a:ext cx="4247901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72" y="107935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034" y="2420888"/>
            <a:ext cx="1959100" cy="145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09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376243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692" y="511180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4509120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536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1" y="0"/>
            <a:ext cx="9144000" cy="68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pic>
        <p:nvPicPr>
          <p:cNvPr id="10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207" y="5039797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86" y="4635788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57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215" y="5474395"/>
            <a:ext cx="2121268" cy="83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94" y="5070386"/>
            <a:ext cx="1886562" cy="140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30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074402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797" y="2060848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965499" y="877722"/>
            <a:ext cx="2283382" cy="95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491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836711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829" y="1825462"/>
            <a:ext cx="1606748" cy="117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253530" y="877722"/>
            <a:ext cx="1841744" cy="76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504" y="4665017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061439" y="5024489"/>
            <a:ext cx="2041206" cy="85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67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74242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708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62873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6739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0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9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800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9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9" name="Picture 2" descr="C:\Users\Markestrat\Desktop\comunicação 2012\Nova Identidade Visual\Markestrat\Materiais - separados para powerpoint\Fundos\fundo1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4" r="3074"/>
          <a:stretch/>
        </p:blipFill>
        <p:spPr bwMode="auto">
          <a:xfrm>
            <a:off x="0" y="4653136"/>
            <a:ext cx="9144000" cy="223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33980"/>
            <a:ext cx="2112669" cy="834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115" y="5157192"/>
            <a:ext cx="1878913" cy="139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3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4733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068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6038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4418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17411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581128"/>
            <a:ext cx="5486400" cy="50405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963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647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2179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3932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02287"/>
          </a:xfrm>
          <a:prstGeom prst="rect">
            <a:avLst/>
          </a:prstGeom>
        </p:spPr>
        <p:txBody>
          <a:bodyPr vert="eaVert"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022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63888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737037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08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235682" y="692696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4139952" y="4196680"/>
            <a:ext cx="446449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800294" y="6165304"/>
            <a:ext cx="7543412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2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813" y="1976595"/>
            <a:ext cx="1992035" cy="145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187624" y="770835"/>
            <a:ext cx="2053606" cy="85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859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4355976" y="764704"/>
            <a:ext cx="4245949" cy="2304951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8" name="Subtítulo 2"/>
          <p:cNvSpPr>
            <a:spLocks noGrp="1"/>
          </p:cNvSpPr>
          <p:nvPr userDrawn="1">
            <p:ph type="subTitle" idx="1"/>
          </p:nvPr>
        </p:nvSpPr>
        <p:spPr>
          <a:xfrm>
            <a:off x="539750" y="4844752"/>
            <a:ext cx="8136706" cy="11045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539750" y="6237312"/>
            <a:ext cx="8135938" cy="432048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4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4113"/>
            <a:ext cx="1539800" cy="112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1547664" y="836712"/>
            <a:ext cx="1656184" cy="69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7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  <p:sp>
        <p:nvSpPr>
          <p:cNvPr id="14" name="Título 1"/>
          <p:cNvSpPr>
            <a:spLocks noGrp="1"/>
          </p:cNvSpPr>
          <p:nvPr userDrawn="1">
            <p:ph type="ctrTitle"/>
          </p:nvPr>
        </p:nvSpPr>
        <p:spPr>
          <a:xfrm>
            <a:off x="685799" y="620688"/>
            <a:ext cx="7772400" cy="1872208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15" name="Subtítulo 2"/>
          <p:cNvSpPr>
            <a:spLocks noGrp="1"/>
          </p:cNvSpPr>
          <p:nvPr userDrawn="1">
            <p:ph type="subTitle" idx="1"/>
          </p:nvPr>
        </p:nvSpPr>
        <p:spPr>
          <a:xfrm>
            <a:off x="683568" y="2828528"/>
            <a:ext cx="7776863" cy="160858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Rodapé 4"/>
          <p:cNvSpPr>
            <a:spLocks noGrp="1"/>
          </p:cNvSpPr>
          <p:nvPr userDrawn="1">
            <p:ph type="ftr" sz="quarter" idx="11"/>
          </p:nvPr>
        </p:nvSpPr>
        <p:spPr>
          <a:xfrm>
            <a:off x="684212" y="6237312"/>
            <a:ext cx="7775575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endParaRPr lang="pt-BR" dirty="0">
              <a:solidFill>
                <a:prstClr val="black"/>
              </a:solidFill>
            </a:endParaRPr>
          </a:p>
        </p:txBody>
      </p:sp>
      <p:pic>
        <p:nvPicPr>
          <p:cNvPr id="11" name="Picture 2" descr="\\server\servidor\PASTA COMUM\Comunicação\Logos\Logo Fea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88" y="4676380"/>
            <a:ext cx="1780760" cy="129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\\server\servidor\PASTA COMUM\Comunicação\Logos\logoUSP1.gif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78"/>
          <a:stretch/>
        </p:blipFill>
        <p:spPr bwMode="auto">
          <a:xfrm>
            <a:off x="2132904" y="4963365"/>
            <a:ext cx="1956708" cy="81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788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4749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58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275856" y="6376243"/>
            <a:ext cx="316835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449005" y="6376243"/>
            <a:ext cx="754843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8C5357B-FFAF-4808-A6CA-BB0C4F2BA8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42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gi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2.gif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080" y="6382239"/>
            <a:ext cx="936104" cy="36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99865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6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  <p:sldLayoutId id="2147483688" r:id="rId1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536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pic>
        <p:nvPicPr>
          <p:cNvPr id="7" name="Picture 2" descr="C:\Users\Markestrat\Desktop\comunicação 2012\Nova Identidade Visual\Markestrat\Materiais - separados para powerpoint\Tarjas\tarja_horizontal_petroleo.jpg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22988"/>
            <a:ext cx="9144000" cy="765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Markestrat\Desktop\usp_escrita_branca.gif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70" y="6359606"/>
            <a:ext cx="966978" cy="38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\\server\servidor\PASTA COMUM\Comunicação\Logos\Logo_FEA-RP_Power-Point-01.png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68" y="6184892"/>
            <a:ext cx="783800" cy="58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3419872" y="1484784"/>
            <a:ext cx="5724128" cy="2736305"/>
          </a:xfrm>
        </p:spPr>
        <p:txBody>
          <a:bodyPr/>
          <a:lstStyle/>
          <a:p>
            <a:r>
              <a:rPr lang="pt-BR" sz="3600" dirty="0" smtClean="0">
                <a:effectLst/>
              </a:rPr>
              <a:t>A Teoria dos Sistemas Abertos e a Perspectiva Sociotécnica das Organizações</a:t>
            </a:r>
            <a:endParaRPr lang="pt-BR" sz="36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sz="quarter" idx="1"/>
          </p:nvPr>
        </p:nvSpPr>
        <p:spPr>
          <a:xfrm>
            <a:off x="1691680" y="5013176"/>
            <a:ext cx="6218406" cy="843576"/>
          </a:xfrm>
        </p:spPr>
        <p:txBody>
          <a:bodyPr/>
          <a:lstStyle/>
          <a:p>
            <a:r>
              <a:rPr lang="pt-BR" sz="2400" b="1" dirty="0" smtClean="0">
                <a:effectLst/>
              </a:rPr>
              <a:t>Luciano Thomé e Castro</a:t>
            </a:r>
          </a:p>
          <a:p>
            <a:endParaRPr lang="pt-BR" sz="24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660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2899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Características das Organizações Segundo a Teoria Geral de Sistemas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892480" cy="4653880"/>
          </a:xfrm>
        </p:spPr>
        <p:txBody>
          <a:bodyPr/>
          <a:lstStyle/>
          <a:p>
            <a:r>
              <a:rPr lang="pt-PT" dirty="0" smtClean="0"/>
              <a:t>Importação de Energia: Recebe </a:t>
            </a:r>
            <a:r>
              <a:rPr lang="pt-PT" dirty="0" err="1" smtClean="0"/>
              <a:t>Insumos</a:t>
            </a:r>
            <a:r>
              <a:rPr lang="pt-PT" dirty="0" smtClean="0"/>
              <a:t> do Meio Ambiente</a:t>
            </a:r>
          </a:p>
          <a:p>
            <a:r>
              <a:rPr lang="pt-PT" dirty="0" smtClean="0"/>
              <a:t>Processamento: processamento de </a:t>
            </a:r>
            <a:r>
              <a:rPr lang="pt-PT" dirty="0" err="1" smtClean="0"/>
              <a:t>insumos</a:t>
            </a:r>
            <a:r>
              <a:rPr lang="pt-PT" dirty="0" smtClean="0"/>
              <a:t> para transformá-los em produtos</a:t>
            </a:r>
          </a:p>
          <a:p>
            <a:r>
              <a:rPr lang="pt-PT" dirty="0" smtClean="0"/>
              <a:t>Exportação de Energia: A organização coloca produtos no ambiente</a:t>
            </a:r>
          </a:p>
          <a:p>
            <a:r>
              <a:rPr lang="pt-PT" dirty="0" smtClean="0"/>
              <a:t>Ciclo de Eventos: Energia retorna à organização para reprocessamento</a:t>
            </a:r>
          </a:p>
          <a:p>
            <a:r>
              <a:rPr lang="pt-PT" dirty="0" smtClean="0"/>
              <a:t>Entropia Negativa: Fuga da “morte”</a:t>
            </a:r>
          </a:p>
          <a:p>
            <a:pPr marL="0" indent="0">
              <a:buNone/>
            </a:pPr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27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169551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Características das Organizações Segundo a Teoria Geral de Sistemas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4248472"/>
          </a:xfrm>
        </p:spPr>
        <p:txBody>
          <a:bodyPr/>
          <a:lstStyle/>
          <a:p>
            <a:r>
              <a:rPr lang="pt-PT" dirty="0" smtClean="0"/>
              <a:t>Informação e Retroalimentação: Permite à organização corrigir seus desvios em reação ao ambiente</a:t>
            </a:r>
          </a:p>
          <a:p>
            <a:r>
              <a:rPr lang="pt-PT" dirty="0" smtClean="0"/>
              <a:t>Estado estável e </a:t>
            </a:r>
            <a:r>
              <a:rPr lang="pt-PT" dirty="0" err="1" smtClean="0"/>
              <a:t>homeostase</a:t>
            </a:r>
            <a:r>
              <a:rPr lang="pt-PT" dirty="0" smtClean="0"/>
              <a:t> dinâmica: estabilidade e expansão</a:t>
            </a:r>
          </a:p>
          <a:p>
            <a:r>
              <a:rPr lang="pt-PT" dirty="0" smtClean="0"/>
              <a:t>Diferenciação: Multiplicação  elaboração de funções</a:t>
            </a:r>
          </a:p>
          <a:p>
            <a:r>
              <a:rPr lang="pt-PT" dirty="0" err="1" smtClean="0"/>
              <a:t>Equifinalidade</a:t>
            </a:r>
            <a:r>
              <a:rPr lang="pt-PT" dirty="0" smtClean="0"/>
              <a:t>: Crítica do </a:t>
            </a:r>
            <a:r>
              <a:rPr lang="pt-PT" i="1" dirty="0" err="1" smtClean="0"/>
              <a:t>one</a:t>
            </a:r>
            <a:r>
              <a:rPr lang="pt-PT" i="1" dirty="0" smtClean="0"/>
              <a:t> </a:t>
            </a:r>
            <a:r>
              <a:rPr lang="pt-PT" i="1" dirty="0" err="1" smtClean="0"/>
              <a:t>best</a:t>
            </a:r>
            <a:r>
              <a:rPr lang="pt-PT" i="1" dirty="0" smtClean="0"/>
              <a:t> </a:t>
            </a:r>
            <a:r>
              <a:rPr lang="pt-PT" i="1" dirty="0" err="1" smtClean="0"/>
              <a:t>way</a:t>
            </a:r>
            <a:r>
              <a:rPr lang="pt-PT" i="1" dirty="0" smtClean="0"/>
              <a:t>. Existem diversas formas de atingir um estado estável.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40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Subsistemas em uma organização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608512"/>
          </a:xfrm>
        </p:spPr>
        <p:txBody>
          <a:bodyPr/>
          <a:lstStyle/>
          <a:p>
            <a:r>
              <a:rPr lang="pt-PT" sz="2400" b="1" dirty="0" smtClean="0"/>
              <a:t>Subsistemas de Produção: </a:t>
            </a:r>
            <a:r>
              <a:rPr lang="pt-PT" sz="2400" dirty="0" smtClean="0"/>
              <a:t>relacionados à transformação de </a:t>
            </a:r>
            <a:r>
              <a:rPr lang="pt-PT" sz="2400" dirty="0" err="1" smtClean="0"/>
              <a:t>insumos</a:t>
            </a:r>
            <a:r>
              <a:rPr lang="pt-PT" sz="2400" dirty="0" smtClean="0"/>
              <a:t> (operações)</a:t>
            </a:r>
          </a:p>
          <a:p>
            <a:r>
              <a:rPr lang="pt-PT" sz="2400" b="1" dirty="0" smtClean="0"/>
              <a:t>Subsistemas de Suporte: </a:t>
            </a:r>
            <a:r>
              <a:rPr lang="pt-PT" sz="2400" dirty="0" smtClean="0"/>
              <a:t>relacionados à busca e colocação de energia no ambiente (compras e vendas)</a:t>
            </a:r>
          </a:p>
          <a:p>
            <a:r>
              <a:rPr lang="pt-PT" sz="2400" b="1" dirty="0" smtClean="0"/>
              <a:t>Subsistemas de Manutenção: </a:t>
            </a:r>
            <a:r>
              <a:rPr lang="pt-PT" sz="2400" dirty="0" smtClean="0"/>
              <a:t>ligação das pessoas com o sistema, </a:t>
            </a:r>
            <a:r>
              <a:rPr lang="pt-PT" sz="2400" dirty="0" err="1" smtClean="0"/>
              <a:t>manutençào</a:t>
            </a:r>
            <a:r>
              <a:rPr lang="pt-PT" sz="2400" dirty="0" smtClean="0"/>
              <a:t> de valores (RH)</a:t>
            </a:r>
          </a:p>
          <a:p>
            <a:r>
              <a:rPr lang="pt-PT" sz="2400" b="1" dirty="0" smtClean="0"/>
              <a:t>Subsistemas Adaptativos: </a:t>
            </a:r>
            <a:r>
              <a:rPr lang="pt-PT" sz="2400" dirty="0" smtClean="0"/>
              <a:t>sentem mudanças e forçam à organização a mudar (</a:t>
            </a:r>
            <a:r>
              <a:rPr lang="pt-PT" sz="2400" dirty="0" err="1" smtClean="0"/>
              <a:t>planejamento</a:t>
            </a:r>
            <a:r>
              <a:rPr lang="pt-PT" sz="2400" dirty="0" smtClean="0"/>
              <a:t>)</a:t>
            </a:r>
          </a:p>
          <a:p>
            <a:r>
              <a:rPr lang="pt-PT" sz="2400" b="1" dirty="0" smtClean="0"/>
              <a:t>Subsistemas administrativos</a:t>
            </a:r>
            <a:r>
              <a:rPr lang="pt-PT" sz="2400" dirty="0" smtClean="0"/>
              <a:t>: controle coordenação e direção (gestão)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40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Exercício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Pense em uma locadora como a </a:t>
            </a:r>
            <a:r>
              <a:rPr lang="pt-PT" dirty="0" err="1" smtClean="0"/>
              <a:t>blockbuster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5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Exercício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680520"/>
          </a:xfrm>
        </p:spPr>
        <p:txBody>
          <a:bodyPr/>
          <a:lstStyle/>
          <a:p>
            <a:r>
              <a:rPr lang="pt-PT" sz="2400" dirty="0" smtClean="0"/>
              <a:t>Aplique os conceitos da Organização vista como sistema:</a:t>
            </a:r>
          </a:p>
          <a:p>
            <a:r>
              <a:rPr lang="pt-PT" sz="2400" dirty="0" smtClean="0"/>
              <a:t>Quais as entradas ou importação de energia (recursos) para a </a:t>
            </a:r>
            <a:r>
              <a:rPr lang="pt-PT" sz="2400" i="1" dirty="0" err="1" smtClean="0"/>
              <a:t>Blockbuster</a:t>
            </a:r>
            <a:r>
              <a:rPr lang="pt-PT" sz="2400" dirty="0" smtClean="0"/>
              <a:t>?</a:t>
            </a:r>
          </a:p>
          <a:p>
            <a:r>
              <a:rPr lang="pt-PT" sz="2400" dirty="0" smtClean="0"/>
              <a:t>Como é o processamento?</a:t>
            </a:r>
          </a:p>
          <a:p>
            <a:r>
              <a:rPr lang="pt-PT" sz="2400" dirty="0" smtClean="0"/>
              <a:t>Quais as saídas ou produtos oferecidos?</a:t>
            </a:r>
          </a:p>
          <a:p>
            <a:r>
              <a:rPr lang="pt-PT" sz="2400" dirty="0" smtClean="0"/>
              <a:t>Pode Ocorrer Entropia Negativa (luta contra a falência)? Como?</a:t>
            </a:r>
          </a:p>
          <a:p>
            <a:r>
              <a:rPr lang="pt-PT" sz="2400" dirty="0" smtClean="0"/>
              <a:t>Que elemento do sistema mudou e qual a consequência no sobrevivência do sistema como um todo?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5" name="Imagem 4" descr="Recorte de Te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551" y="4487024"/>
            <a:ext cx="2568748" cy="148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9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b="1" dirty="0" smtClean="0"/>
              <a:t>Introdução</a:t>
            </a: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892480" cy="4725888"/>
          </a:xfrm>
        </p:spPr>
        <p:txBody>
          <a:bodyPr/>
          <a:lstStyle/>
          <a:p>
            <a:r>
              <a:rPr lang="pt-PT" dirty="0" smtClean="0"/>
              <a:t>Surgimento após final da II Guerra Mundial em 1950</a:t>
            </a:r>
          </a:p>
          <a:p>
            <a:r>
              <a:rPr lang="pt-PT" dirty="0" smtClean="0"/>
              <a:t>“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open </a:t>
            </a:r>
            <a:r>
              <a:rPr lang="pt-PT" dirty="0" err="1" smtClean="0"/>
              <a:t>systems</a:t>
            </a:r>
            <a:r>
              <a:rPr lang="pt-PT" dirty="0" smtClean="0"/>
              <a:t> </a:t>
            </a:r>
            <a:r>
              <a:rPr lang="pt-PT" dirty="0" err="1" smtClean="0"/>
              <a:t>in</a:t>
            </a:r>
            <a:r>
              <a:rPr lang="pt-PT" dirty="0" smtClean="0"/>
              <a:t> </a:t>
            </a:r>
            <a:r>
              <a:rPr lang="pt-PT" dirty="0" err="1" smtClean="0"/>
              <a:t>physics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biology</a:t>
            </a:r>
            <a:r>
              <a:rPr lang="pt-PT" dirty="0" smtClean="0"/>
              <a:t>” Ludwig </a:t>
            </a:r>
            <a:r>
              <a:rPr lang="pt-PT" dirty="0" err="1" smtClean="0"/>
              <a:t>von</a:t>
            </a:r>
            <a:r>
              <a:rPr lang="pt-PT" dirty="0" smtClean="0"/>
              <a:t> </a:t>
            </a:r>
            <a:r>
              <a:rPr lang="pt-PT" dirty="0" err="1" smtClean="0"/>
              <a:t>Bertanfly</a:t>
            </a:r>
            <a:r>
              <a:rPr lang="pt-PT" dirty="0" smtClean="0"/>
              <a:t>, </a:t>
            </a:r>
            <a:r>
              <a:rPr lang="pt-PT" dirty="0" err="1" smtClean="0"/>
              <a:t>Science</a:t>
            </a:r>
            <a:r>
              <a:rPr lang="pt-PT" dirty="0" smtClean="0"/>
              <a:t> 1950.</a:t>
            </a:r>
          </a:p>
          <a:p>
            <a:r>
              <a:rPr lang="pt-PT" dirty="0" smtClean="0"/>
              <a:t>Crença sobre interdependência de países em um sistema único global (leis, comércio, fenômenos sociais de influência mútua)</a:t>
            </a:r>
            <a:endParaRPr lang="pt-PT" dirty="0"/>
          </a:p>
          <a:p>
            <a:r>
              <a:rPr lang="pt-PT" dirty="0" smtClean="0"/>
              <a:t>Influência sobre autores em teoria das organizações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108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000" b="1" dirty="0" smtClean="0"/>
              <a:t>Bases Comuns para a Ciência</a:t>
            </a: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680520"/>
          </a:xfrm>
        </p:spPr>
        <p:txBody>
          <a:bodyPr/>
          <a:lstStyle/>
          <a:p>
            <a:r>
              <a:rPr lang="pt-PT" dirty="0" smtClean="0"/>
              <a:t>Período foi marcado pela consciência da importância da interdisciplinaridade;</a:t>
            </a:r>
          </a:p>
          <a:p>
            <a:endParaRPr lang="pt-PT" dirty="0"/>
          </a:p>
          <a:p>
            <a:r>
              <a:rPr lang="pt-PT" dirty="0" smtClean="0"/>
              <a:t>Busca das bases comuns;</a:t>
            </a:r>
          </a:p>
          <a:p>
            <a:endParaRPr lang="pt-PT" dirty="0"/>
          </a:p>
          <a:p>
            <a:r>
              <a:rPr lang="pt-PT" dirty="0" smtClean="0"/>
              <a:t>Princípios já desenvolvidos por outras ciências poderiam ser aplicados a diferentes ramos.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72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pt-PT" sz="4000" b="1" dirty="0" smtClean="0"/>
              <a:t>Premissas da Teoria Geral dos Sistemas</a:t>
            </a:r>
            <a:endParaRPr lang="pt-PT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608512"/>
          </a:xfrm>
        </p:spPr>
        <p:txBody>
          <a:bodyPr/>
          <a:lstStyle/>
          <a:p>
            <a:r>
              <a:rPr lang="pt-PT" dirty="0" smtClean="0"/>
              <a:t>Integração de vários ramos da ciência</a:t>
            </a:r>
          </a:p>
          <a:p>
            <a:endParaRPr lang="pt-PT" dirty="0"/>
          </a:p>
          <a:p>
            <a:r>
              <a:rPr lang="pt-PT" dirty="0" smtClean="0"/>
              <a:t>Objetivo a ser perseguido: unidade da ciência com princípios unificadores que atravessam verticalmente os universos particulares</a:t>
            </a:r>
          </a:p>
          <a:p>
            <a:endParaRPr lang="pt-PT" dirty="0"/>
          </a:p>
          <a:p>
            <a:r>
              <a:rPr lang="pt-PT" dirty="0" smtClean="0"/>
              <a:t>Integração da educação científica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98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smtClean="0"/>
              <a:t>Funcionalismo e o trabalho de  </a:t>
            </a:r>
            <a:r>
              <a:rPr lang="pt-PT" b="1" dirty="0" err="1" smtClean="0"/>
              <a:t>Parsons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7260"/>
            <a:ext cx="8568952" cy="4724028"/>
          </a:xfrm>
        </p:spPr>
        <p:txBody>
          <a:bodyPr/>
          <a:lstStyle/>
          <a:p>
            <a:pPr marL="0" indent="0">
              <a:buNone/>
            </a:pPr>
            <a:r>
              <a:rPr lang="pt-PT" sz="2400" i="1" dirty="0" smtClean="0"/>
              <a:t>Funcionalismo de </a:t>
            </a:r>
            <a:r>
              <a:rPr lang="pt-PT" sz="2400" i="1" dirty="0" err="1" smtClean="0"/>
              <a:t>Parsons</a:t>
            </a:r>
            <a:endParaRPr lang="pt-PT" sz="2400" i="1" dirty="0"/>
          </a:p>
          <a:p>
            <a:r>
              <a:rPr lang="pt-PT" sz="2400" b="1" i="1" dirty="0" err="1" smtClean="0"/>
              <a:t>Acionismo</a:t>
            </a:r>
            <a:r>
              <a:rPr lang="pt-PT" sz="2400" b="1" i="1" dirty="0" smtClean="0"/>
              <a:t> social</a:t>
            </a:r>
            <a:r>
              <a:rPr lang="pt-PT" sz="2400" dirty="0" smtClean="0"/>
              <a:t>:  a norma social corresponde a uma regra formal ou informal que pressiona o indivíduo ou grupo social a agir de certa forma se quer receber reforços positivos, conseguir legitimação ou recompensa. Normas formais e informais são mecanismos de controle social para indivíduos e grupos.</a:t>
            </a:r>
            <a:endParaRPr lang="pt-PT" sz="2400" dirty="0"/>
          </a:p>
          <a:p>
            <a:endParaRPr lang="pt-PT" sz="2400" b="1" i="1" dirty="0" smtClean="0"/>
          </a:p>
          <a:p>
            <a:r>
              <a:rPr lang="pt-PT" sz="2400" b="1" i="1" dirty="0" smtClean="0"/>
              <a:t>Imperativismo social</a:t>
            </a:r>
            <a:r>
              <a:rPr lang="pt-PT" sz="2400" dirty="0" smtClean="0"/>
              <a:t>: Preocupa-se com uma esfera mais ampla de carácter geral, ou seja, como as decisões e escolhas são feitas  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5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68072" cy="1169551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/>
              <a:t>Trabalho de </a:t>
            </a:r>
            <a:r>
              <a:rPr lang="pt-PT" b="1" dirty="0" err="1" smtClean="0"/>
              <a:t>Trist</a:t>
            </a:r>
            <a:r>
              <a:rPr lang="pt-PT" b="1" dirty="0" smtClean="0"/>
              <a:t> e </a:t>
            </a:r>
            <a:r>
              <a:rPr lang="pt-PT" b="1" dirty="0" err="1" smtClean="0"/>
              <a:t>Emery</a:t>
            </a:r>
            <a:r>
              <a:rPr lang="pt-PT" b="1" dirty="0" smtClean="0"/>
              <a:t>: Sistemas Sociotécnicos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76456" cy="4752528"/>
          </a:xfrm>
        </p:spPr>
        <p:txBody>
          <a:bodyPr/>
          <a:lstStyle/>
          <a:p>
            <a:endParaRPr lang="pt-PT" dirty="0" smtClean="0"/>
          </a:p>
          <a:p>
            <a:r>
              <a:rPr lang="pt-PT" dirty="0" smtClean="0"/>
              <a:t>Organização é um sistema maior composto de:</a:t>
            </a:r>
            <a:endParaRPr lang="pt-PT" dirty="0"/>
          </a:p>
          <a:p>
            <a:pPr lvl="1"/>
            <a:r>
              <a:rPr lang="pt-PT" dirty="0" smtClean="0"/>
              <a:t>Subsistema técnico: corresponde às da tarefa, à implantação física e ao equipamento existente, sendo portanto responsável pela eficiência potencial da organização.</a:t>
            </a:r>
          </a:p>
          <a:p>
            <a:pPr marL="457200" lvl="1" indent="0">
              <a:buNone/>
            </a:pPr>
            <a:endParaRPr lang="pt-PT" dirty="0" smtClean="0"/>
          </a:p>
          <a:p>
            <a:pPr lvl="1"/>
            <a:r>
              <a:rPr lang="pt-PT" dirty="0" smtClean="0"/>
              <a:t>Subsistema social: relações sociais daqueles encarregados da execução da tarefa, que transformam a eficiência potencial em eficiência real.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70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 bwMode="auto">
          <a:xfrm>
            <a:off x="2684301" y="1202262"/>
            <a:ext cx="3672408" cy="331236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784976" cy="792088"/>
          </a:xfrm>
        </p:spPr>
        <p:txBody>
          <a:bodyPr>
            <a:normAutofit/>
          </a:bodyPr>
          <a:lstStyle/>
          <a:p>
            <a:pPr algn="ctr"/>
            <a:r>
              <a:rPr lang="pt-PT" b="1" dirty="0" smtClean="0"/>
              <a:t>Modelo Sociotécnico</a:t>
            </a:r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01488" y="6909048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7</a:t>
            </a:fld>
            <a:endParaRPr lang="pt-BR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1691680" y="4365103"/>
            <a:ext cx="1045383" cy="12561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 rot="18509074">
            <a:off x="-192763" y="5364816"/>
            <a:ext cx="319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smtClean="0"/>
              <a:t>suprimentos</a:t>
            </a:r>
            <a:endParaRPr lang="pt-PT" sz="2400" dirty="0"/>
          </a:p>
        </p:txBody>
      </p:sp>
      <p:sp>
        <p:nvSpPr>
          <p:cNvPr id="9" name="TextBox 8"/>
          <p:cNvSpPr txBox="1"/>
          <p:nvPr/>
        </p:nvSpPr>
        <p:spPr>
          <a:xfrm rot="17488063">
            <a:off x="1044618" y="555641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smtClean="0"/>
              <a:t>equipamentos</a:t>
            </a:r>
            <a:endParaRPr lang="pt-PT" sz="2400" dirty="0"/>
          </a:p>
        </p:txBody>
      </p:sp>
      <p:sp>
        <p:nvSpPr>
          <p:cNvPr id="10" name="TextBox 9"/>
          <p:cNvSpPr txBox="1"/>
          <p:nvPr/>
        </p:nvSpPr>
        <p:spPr>
          <a:xfrm rot="16693718">
            <a:off x="2804036" y="533464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smtClean="0"/>
              <a:t>Produtos </a:t>
            </a:r>
            <a:r>
              <a:rPr lang="pt-PT" sz="2400" dirty="0" err="1" smtClean="0"/>
              <a:t>Aux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11" name="TextBox 10"/>
          <p:cNvSpPr txBox="1"/>
          <p:nvPr/>
        </p:nvSpPr>
        <p:spPr>
          <a:xfrm rot="3216783">
            <a:off x="4397305" y="571844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Mão-de-obra</a:t>
            </a:r>
            <a:endParaRPr lang="pt-PT" sz="2400" dirty="0"/>
          </a:p>
        </p:txBody>
      </p:sp>
      <p:sp>
        <p:nvSpPr>
          <p:cNvPr id="12" name="TextBox 11"/>
          <p:cNvSpPr txBox="1"/>
          <p:nvPr/>
        </p:nvSpPr>
        <p:spPr>
          <a:xfrm rot="3848040">
            <a:off x="5594034" y="4793143"/>
            <a:ext cx="2384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Recursos Financeiros</a:t>
            </a:r>
            <a:endParaRPr lang="pt-PT" sz="20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2793268" y="4621775"/>
            <a:ext cx="554596" cy="1440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4831088" y="4797152"/>
            <a:ext cx="874312" cy="1440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5990152" y="4329427"/>
            <a:ext cx="812415" cy="17064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115699" y="4737388"/>
            <a:ext cx="199259" cy="1656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1245096" y="1772816"/>
            <a:ext cx="3168352" cy="17281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4629472" y="1772816"/>
            <a:ext cx="2353536" cy="1689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4413448" y="1115660"/>
            <a:ext cx="144016" cy="51216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 rot="1674874">
            <a:off x="772650" y="1949016"/>
            <a:ext cx="3730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2400" dirty="0" smtClean="0"/>
              <a:t>Normas, aspirações, valores</a:t>
            </a:r>
            <a:endParaRPr lang="pt-PT" sz="2400" dirty="0"/>
          </a:p>
        </p:txBody>
      </p:sp>
      <p:sp>
        <p:nvSpPr>
          <p:cNvPr id="27" name="TextBox 26"/>
          <p:cNvSpPr txBox="1"/>
          <p:nvPr/>
        </p:nvSpPr>
        <p:spPr>
          <a:xfrm rot="19465483">
            <a:off x="4150889" y="1474534"/>
            <a:ext cx="46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dirty="0" smtClean="0"/>
              <a:t>Normas, aspirações, valores</a:t>
            </a:r>
            <a:endParaRPr lang="pt-PT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2213079" y="653994"/>
            <a:ext cx="4688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/>
              <a:t>P</a:t>
            </a:r>
            <a:r>
              <a:rPr lang="pt-PT" sz="2400" dirty="0" smtClean="0"/>
              <a:t>roduto</a:t>
            </a:r>
            <a:endParaRPr lang="pt-PT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793268" y="363244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(Sistema técnico)</a:t>
            </a:r>
          </a:p>
          <a:p>
            <a:pPr algn="ctr"/>
            <a:r>
              <a:rPr lang="pt-PT" sz="2400" dirty="0" smtClean="0"/>
              <a:t>Eficiência Potencial</a:t>
            </a:r>
            <a:endParaRPr lang="pt-PT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737063" y="1593227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/>
              <a:t>Sistema social</a:t>
            </a:r>
          </a:p>
          <a:p>
            <a:pPr algn="ctr"/>
            <a:r>
              <a:rPr lang="pt-PT" sz="2400" dirty="0" smtClean="0"/>
              <a:t>Eficiência Real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52121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22114"/>
          </a:xfrm>
        </p:spPr>
        <p:txBody>
          <a:bodyPr/>
          <a:lstStyle/>
          <a:p>
            <a:pPr algn="ctr"/>
            <a:r>
              <a:rPr lang="pt-PT" b="1" dirty="0" smtClean="0"/>
              <a:t>Sistema</a:t>
            </a:r>
            <a:endParaRPr lang="pt-PT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356" y="872100"/>
            <a:ext cx="8363272" cy="2160240"/>
          </a:xfrm>
        </p:spPr>
        <p:txBody>
          <a:bodyPr/>
          <a:lstStyle/>
          <a:p>
            <a:r>
              <a:rPr lang="pt-PT" dirty="0" smtClean="0"/>
              <a:t>Conjunto de elementos que interagem para atingimento de um objetivo comum.</a:t>
            </a:r>
          </a:p>
          <a:p>
            <a:endParaRPr lang="pt-PT" dirty="0"/>
          </a:p>
          <a:p>
            <a:r>
              <a:rPr lang="pt-PT" dirty="0" smtClean="0"/>
              <a:t>Um todo formado por partes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7700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Rectangle 4"/>
          <p:cNvSpPr/>
          <p:nvPr/>
        </p:nvSpPr>
        <p:spPr bwMode="auto">
          <a:xfrm>
            <a:off x="2411760" y="3140968"/>
            <a:ext cx="4464496" cy="2808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860032" y="4797152"/>
            <a:ext cx="1368152" cy="10081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059832" y="3429000"/>
            <a:ext cx="1368152" cy="10081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60032" y="3429000"/>
            <a:ext cx="1368152" cy="10081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131840" y="4797152"/>
            <a:ext cx="1368152" cy="10081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499992" y="4437112"/>
            <a:ext cx="36004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 flipV="1">
            <a:off x="4499992" y="4437112"/>
            <a:ext cx="36004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4427984" y="3933056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7" name="Straight Arrow Connector 16"/>
          <p:cNvCxnSpPr/>
          <p:nvPr/>
        </p:nvCxnSpPr>
        <p:spPr bwMode="auto">
          <a:xfrm>
            <a:off x="4499992" y="5301208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>
            <a:off x="5580112" y="4437112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 bwMode="auto">
          <a:xfrm>
            <a:off x="3779912" y="4437112"/>
            <a:ext cx="72008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 flipV="1">
            <a:off x="5580112" y="2852936"/>
            <a:ext cx="50405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4" name="Straight Arrow Connector 23"/>
          <p:cNvCxnSpPr/>
          <p:nvPr/>
        </p:nvCxnSpPr>
        <p:spPr bwMode="auto">
          <a:xfrm flipV="1">
            <a:off x="5292080" y="5633864"/>
            <a:ext cx="50405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 bwMode="auto">
          <a:xfrm flipV="1">
            <a:off x="3563888" y="2996952"/>
            <a:ext cx="50405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 flipV="1">
            <a:off x="3419872" y="5633864"/>
            <a:ext cx="504056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9250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/>
          <a:lstStyle/>
          <a:p>
            <a:pPr algn="ctr"/>
            <a:r>
              <a:rPr lang="pt-PT" b="1" dirty="0" smtClean="0"/>
              <a:t>Visão Sistêmica da Organização</a:t>
            </a:r>
            <a:endParaRPr lang="pt-PT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8112" y="5264190"/>
            <a:ext cx="925513" cy="457200"/>
          </a:xfrm>
          <a:prstGeom prst="rect">
            <a:avLst/>
          </a:prstGeom>
        </p:spPr>
        <p:txBody>
          <a:bodyPr/>
          <a:lstStyle/>
          <a:p>
            <a:fld id="{53E0B91A-E789-4842-8A69-86259BB09E43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Oval 4"/>
          <p:cNvSpPr/>
          <p:nvPr/>
        </p:nvSpPr>
        <p:spPr bwMode="auto">
          <a:xfrm>
            <a:off x="2699792" y="1280086"/>
            <a:ext cx="3456384" cy="302433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PT" sz="2800" dirty="0" smtClean="0">
              <a:latin typeface="Arial"/>
              <a:cs typeface="Arial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Arial"/>
                <a:cs typeface="Arial"/>
              </a:rPr>
              <a:t>Processamento de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Arial"/>
                <a:cs typeface="Arial"/>
              </a:rPr>
              <a:t>Recursos pela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PT" sz="2800" b="1" dirty="0" smtClean="0">
                <a:latin typeface="Arial"/>
                <a:cs typeface="Arial"/>
              </a:rPr>
              <a:t>Organização</a:t>
            </a:r>
            <a:endParaRPr kumimoji="0" lang="pt-PT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 bwMode="auto">
          <a:xfrm>
            <a:off x="6156176" y="2792254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6588224" y="2792254"/>
            <a:ext cx="23042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8892480" y="2792254"/>
            <a:ext cx="0" cy="201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2267744" y="4808478"/>
            <a:ext cx="66247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flipV="1">
            <a:off x="2267744" y="2792254"/>
            <a:ext cx="0" cy="2016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>
            <a:endCxn id="5" idx="2"/>
          </p:cNvCxnSpPr>
          <p:nvPr/>
        </p:nvCxnSpPr>
        <p:spPr bwMode="auto">
          <a:xfrm>
            <a:off x="2267744" y="2792254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40152" y="106406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Arial"/>
                <a:cs typeface="Arial"/>
              </a:rPr>
              <a:t>Outputs</a:t>
            </a:r>
            <a:r>
              <a:rPr lang="pt-PT" sz="2400" dirty="0" smtClean="0">
                <a:latin typeface="Arial"/>
                <a:cs typeface="Arial"/>
              </a:rPr>
              <a:t> –Produtos e serviços colocados no ambiente</a:t>
            </a:r>
            <a:endParaRPr lang="pt-PT" sz="24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544" y="2360206"/>
            <a:ext cx="19442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Arial"/>
                <a:cs typeface="Arial"/>
              </a:rPr>
              <a:t>Inputs </a:t>
            </a:r>
            <a:r>
              <a:rPr lang="pt-PT" sz="2400" dirty="0" smtClean="0">
                <a:latin typeface="Arial"/>
                <a:cs typeface="Arial"/>
              </a:rPr>
              <a:t>– </a:t>
            </a:r>
            <a:r>
              <a:rPr lang="pt-PT" sz="2400" dirty="0" err="1" smtClean="0">
                <a:latin typeface="Arial"/>
                <a:cs typeface="Arial"/>
              </a:rPr>
              <a:t>Insumos</a:t>
            </a:r>
            <a:r>
              <a:rPr lang="pt-PT" sz="2400" dirty="0" smtClean="0">
                <a:latin typeface="Arial"/>
                <a:cs typeface="Arial"/>
              </a:rPr>
              <a:t>, matérias-primas, Informação, RH, materiais e energia</a:t>
            </a:r>
            <a:endParaRPr lang="pt-PT" sz="2400" dirty="0"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51920" y="488048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Arial"/>
                <a:cs typeface="Arial"/>
              </a:rPr>
              <a:t>Retroalimentação</a:t>
            </a:r>
            <a:endParaRPr lang="pt-PT" sz="2400" b="1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128" y="358434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>
                <a:latin typeface="Arial"/>
                <a:cs typeface="Arial"/>
              </a:rPr>
              <a:t>Ciclo de Eventos</a:t>
            </a:r>
            <a:endParaRPr lang="pt-PT" sz="2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120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644</Words>
  <Application>Microsoft Office PowerPoint</Application>
  <PresentationFormat>Apresentação na tela (4:3)</PresentationFormat>
  <Paragraphs>98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Tema do Office</vt:lpstr>
      <vt:lpstr>Personalizar design</vt:lpstr>
      <vt:lpstr>A Teoria dos Sistemas Abertos e a Perspectiva Sociotécnica das Organizações</vt:lpstr>
      <vt:lpstr>Introdução</vt:lpstr>
      <vt:lpstr>Bases Comuns para a Ciência</vt:lpstr>
      <vt:lpstr>Premissas da Teoria Geral dos Sistemas</vt:lpstr>
      <vt:lpstr>Funcionalismo e o trabalho de  Parsons</vt:lpstr>
      <vt:lpstr>Trabalho de Trist e Emery: Sistemas Sociotécnicos</vt:lpstr>
      <vt:lpstr>Modelo Sociotécnico</vt:lpstr>
      <vt:lpstr>Sistema</vt:lpstr>
      <vt:lpstr>Visão Sistêmica da Organização</vt:lpstr>
      <vt:lpstr>Características das Organizações Segundo a Teoria Geral de Sistemas</vt:lpstr>
      <vt:lpstr>Características das Organizações Segundo a Teoria Geral de Sistemas</vt:lpstr>
      <vt:lpstr>Subsistemas em uma organização</vt:lpstr>
      <vt:lpstr>Exercício</vt:lpstr>
      <vt:lpstr>Exercício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RFS</dc:creator>
  <cp:lastModifiedBy>Tarso Rueda</cp:lastModifiedBy>
  <cp:revision>132</cp:revision>
  <dcterms:created xsi:type="dcterms:W3CDTF">2012-08-09T18:35:10Z</dcterms:created>
  <dcterms:modified xsi:type="dcterms:W3CDTF">2016-07-29T18:32:06Z</dcterms:modified>
</cp:coreProperties>
</file>