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485" r:id="rId3"/>
    <p:sldId id="451" r:id="rId4"/>
    <p:sldId id="452" r:id="rId5"/>
    <p:sldId id="453" r:id="rId6"/>
    <p:sldId id="454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71" r:id="rId20"/>
    <p:sldId id="468" r:id="rId21"/>
    <p:sldId id="469" r:id="rId22"/>
    <p:sldId id="483" r:id="rId23"/>
    <p:sldId id="487" r:id="rId24"/>
    <p:sldId id="488" r:id="rId25"/>
    <p:sldId id="479" r:id="rId26"/>
    <p:sldId id="4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E1DE6-09E7-4356-A405-80F1BA8CAC43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8E852-0D45-45B7-93F1-2E61717B8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01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Manning</a:t>
            </a:r>
            <a:r>
              <a:rPr lang="pt-BR" baseline="0" dirty="0"/>
              <a:t> e Woody </a:t>
            </a:r>
            <a:r>
              <a:rPr lang="pt-BR" baseline="0" dirty="0" err="1"/>
              <a:t>Biopol</a:t>
            </a:r>
            <a:r>
              <a:rPr lang="pt-BR" baseline="0" dirty="0"/>
              <a:t>. 1991 (31): 569-586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Chen (1974):</a:t>
            </a:r>
            <a:r>
              <a:rPr lang="pt-BR" baseline="0" dirty="0"/>
              <a:t> V(r) = (V(infinito)(r-K))/r</a:t>
            </a:r>
          </a:p>
          <a:p>
            <a:r>
              <a:rPr lang="pt-BR" dirty="0" err="1"/>
              <a:t>Vr</a:t>
            </a:r>
            <a:r>
              <a:rPr lang="pt-BR" dirty="0"/>
              <a:t> = amplitude no lambda= r , r = número de resíduos e k = experimental (~4)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683"/>
            <a:ext cx="7772400" cy="1559877"/>
          </a:xfrm>
        </p:spPr>
        <p:txBody>
          <a:bodyPr anchor="b">
            <a:normAutofit/>
          </a:bodyPr>
          <a:lstStyle>
            <a:lvl1pPr algn="ctr">
              <a:defRPr sz="4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5302"/>
            <a:ext cx="6858000" cy="799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7643DA-4BDB-479A-B2A7-B1B4A2D85FF5}"/>
              </a:ext>
            </a:extLst>
          </p:cNvPr>
          <p:cNvSpPr txBox="1">
            <a:spLocks/>
          </p:cNvSpPr>
          <p:nvPr userDrawn="1"/>
        </p:nvSpPr>
        <p:spPr>
          <a:xfrm>
            <a:off x="1143000" y="3309430"/>
            <a:ext cx="6858000" cy="799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Profa. Dra. Patricia Targon Campana</a:t>
            </a:r>
          </a:p>
          <a:p>
            <a:r>
              <a:rPr lang="pt-BR" sz="1800" b="1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Grupo de Biomateriais e Espectroscopia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F78E08-0153-45F7-9C53-CD8F5732AE5C}"/>
              </a:ext>
            </a:extLst>
          </p:cNvPr>
          <p:cNvSpPr txBox="1"/>
          <p:nvPr userDrawn="1"/>
        </p:nvSpPr>
        <p:spPr>
          <a:xfrm>
            <a:off x="1437130" y="4047567"/>
            <a:ext cx="252222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pcampana@usp.br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Sala 339C – Titanic 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ramal: 3091-8883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359F45D-6DC1-456E-B3D0-CC9B046D0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70" y="5093094"/>
            <a:ext cx="1163040" cy="43710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D3BBB96-4C6E-497E-A105-57E8AFCF7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50" y="4414395"/>
            <a:ext cx="949679" cy="24762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717554C-D7E7-4AF9-AB6C-A7E3FF2B30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89" y="5933539"/>
            <a:ext cx="1163040" cy="21579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31D9018-F32C-4213-BD67-B332732E36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7" y="4851377"/>
            <a:ext cx="731344" cy="73134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7AC1E61-F0CE-4159-B163-5041155FAC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3" y="4296892"/>
            <a:ext cx="505433" cy="36512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1B0DF1-EF33-46A2-8A8D-123FF5C37DED}"/>
              </a:ext>
            </a:extLst>
          </p:cNvPr>
          <p:cNvSpPr txBox="1"/>
          <p:nvPr userDrawn="1"/>
        </p:nvSpPr>
        <p:spPr>
          <a:xfrm>
            <a:off x="6201829" y="4098172"/>
            <a:ext cx="355625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sciencenebula.tumblr.com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/Campana.PT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@</a:t>
            </a:r>
            <a:r>
              <a:rPr lang="pt-BR" sz="1600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profaPCampana</a:t>
            </a:r>
            <a:endParaRPr lang="pt-BR" sz="1600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5671181-7975-45C1-956B-8D22C5DE4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0" y="5659113"/>
            <a:ext cx="490575" cy="4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4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F07F7B-C10C-453D-8C94-C34C296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A65260-E62B-46B8-8004-7F2F46C788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90288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9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46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FE1387-EC4C-421B-8877-A208D91AD2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87391" y="996948"/>
            <a:ext cx="4626768" cy="487203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 dirty="0"/>
              <a:t>Referências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A97DD2-078C-41BE-8BFA-07844B38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3968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D6C99E-E5CE-42D4-9C8D-B14C3253F1D3}" type="datetime1">
              <a:rPr lang="pt-BR" smtClean="0"/>
              <a:t>26/09/2018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CA5B-E3B6-4EE2-B4FD-BFFDCAD6D2E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74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AFCB3F-0116-4A3D-8E5D-48C3660062F6}" type="datetime1">
              <a:rPr lang="pt-BR" smtClean="0"/>
              <a:t>26/09/2018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E4464-4E86-42DC-952C-DA4837CAA0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6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A4B053-78B5-4588-B446-96B617E6FE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6"/>
            <a:ext cx="2391910" cy="7686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67EDE5-B216-4416-BAB7-CCECF2F152F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6524"/>
            <a:ext cx="961000" cy="9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ExtraLight" panose="020B0303030403020204" pitchFamily="34" charset="0"/>
          <a:ea typeface="Source Sans Pro ExtraLight" panose="020B03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Sreerama%20N%5bAuthor%5d&amp;cauthor=true&amp;cauthor_uid=10451378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www.ncbi.nlm.nih.gov/pubmed/10451378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5.jpeg"/><Relationship Id="rId4" Type="http://schemas.openxmlformats.org/officeDocument/2006/relationships/image" Target="../media/image26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lamar.colostate.edu/~sreeram/SELCON3/readme.s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12.wmf"/><Relationship Id="rId5" Type="http://schemas.openxmlformats.org/officeDocument/2006/relationships/image" Target="../media/image16.png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C960F-D61C-473A-A4C6-D65531EB4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Dicroísmo circular de transições eletrônicas: princípios básicos.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242093-28CB-49F4-A54E-1F166ACFA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Caracterização de Biomoléculas - BBM5007</a:t>
            </a:r>
          </a:p>
        </p:txBody>
      </p:sp>
    </p:spTree>
    <p:extLst>
      <p:ext uri="{BB962C8B-B14F-4D97-AF65-F5344CB8AC3E}">
        <p14:creationId xmlns:p14="http://schemas.microsoft.com/office/powerpoint/2010/main" val="29053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643306" y="928670"/>
            <a:ext cx="5143536" cy="392909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charset="0"/>
              </a:rPr>
              <a:t>n-</a:t>
            </a:r>
            <a:r>
              <a:rPr lang="en-US" sz="2400" dirty="0">
                <a:latin typeface="Times New Roman" charset="0"/>
                <a:sym typeface="Symbol" pitchFamily="18" charset="2"/>
              </a:rPr>
              <a:t></a:t>
            </a:r>
            <a:r>
              <a:rPr lang="en-US" sz="2400" dirty="0">
                <a:latin typeface="Times New Roman" charset="0"/>
              </a:rPr>
              <a:t>* (~220 nm):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Times New Roman" charset="0"/>
              </a:rPr>
              <a:t>apesar</a:t>
            </a:r>
            <a:r>
              <a:rPr lang="en-US" sz="2400" dirty="0">
                <a:latin typeface="Times New Roman" charset="0"/>
              </a:rPr>
              <a:t> de </a:t>
            </a:r>
            <a:r>
              <a:rPr lang="en-US" sz="2400" dirty="0" err="1">
                <a:latin typeface="Times New Roman" charset="0"/>
              </a:rPr>
              <a:t>proibida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dirty="0" err="1">
                <a:latin typeface="Times New Roman" charset="0"/>
              </a:rPr>
              <a:t>possui</a:t>
            </a:r>
            <a:r>
              <a:rPr lang="en-US" sz="2400" dirty="0">
                <a:latin typeface="Times New Roman" charset="0"/>
              </a:rPr>
              <a:t> um </a:t>
            </a:r>
            <a:r>
              <a:rPr lang="en-US" sz="2400" b="1" dirty="0">
                <a:latin typeface="Tempus Sans ITC" pitchFamily="82" charset="0"/>
              </a:rPr>
              <a:t>m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muito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grande</a:t>
            </a:r>
            <a:endParaRPr lang="en-US" sz="2400" dirty="0">
              <a:latin typeface="Times New Roman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Times New Roman" charset="0"/>
              </a:rPr>
              <a:t>Muito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afetada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pelo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solvente</a:t>
            </a:r>
            <a:r>
              <a:rPr lang="en-US" sz="2400" dirty="0">
                <a:latin typeface="Times New Roman" charset="0"/>
              </a:rPr>
              <a:t> (230nm: </a:t>
            </a:r>
            <a:r>
              <a:rPr lang="en-US" sz="2400" dirty="0" err="1">
                <a:latin typeface="Times New Roman" charset="0"/>
              </a:rPr>
              <a:t>apolar</a:t>
            </a:r>
            <a:r>
              <a:rPr lang="en-US" sz="2400" dirty="0">
                <a:latin typeface="Times New Roman" charset="0"/>
              </a:rPr>
              <a:t> e 210nm: polar)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>
                <a:latin typeface="Times New Roman" charset="0"/>
              </a:rPr>
              <a:t>-</a:t>
            </a:r>
            <a:r>
              <a:rPr lang="en-US" sz="2400" dirty="0">
                <a:latin typeface="Times New Roman" charset="0"/>
                <a:sym typeface="Symbol" pitchFamily="18" charset="2"/>
              </a:rPr>
              <a:t></a:t>
            </a:r>
            <a:r>
              <a:rPr lang="en-US" sz="2400" dirty="0">
                <a:latin typeface="Times New Roman" charset="0"/>
              </a:rPr>
              <a:t>* (~190 nm):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Times New Roman" charset="0"/>
              </a:rPr>
              <a:t>Permitida</a:t>
            </a:r>
            <a:endParaRPr lang="en-US" sz="2400" dirty="0">
              <a:latin typeface="Times New Roman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Times New Roman" charset="0"/>
              </a:rPr>
              <a:t>Não</a:t>
            </a:r>
            <a:r>
              <a:rPr lang="en-US" sz="2400" dirty="0">
                <a:latin typeface="Times New Roman" charset="0"/>
              </a:rPr>
              <a:t> é </a:t>
            </a:r>
            <a:r>
              <a:rPr lang="en-US" sz="2400" dirty="0" err="1">
                <a:latin typeface="Times New Roman" charset="0"/>
              </a:rPr>
              <a:t>afetada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pelo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solvente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8215338" y="1428736"/>
            <a:ext cx="288000" cy="1588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9"/>
          <p:cNvGrpSpPr/>
          <p:nvPr/>
        </p:nvGrpSpPr>
        <p:grpSpPr>
          <a:xfrm>
            <a:off x="571472" y="500042"/>
            <a:ext cx="2946400" cy="3211513"/>
            <a:chOff x="642910" y="2571744"/>
            <a:chExt cx="2946400" cy="3211513"/>
          </a:xfrm>
        </p:grpSpPr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2571744"/>
              <a:ext cx="2946400" cy="321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tângulo 8"/>
            <p:cNvSpPr/>
            <p:nvPr/>
          </p:nvSpPr>
          <p:spPr>
            <a:xfrm>
              <a:off x="2357422" y="4429132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290-2670-43DB-9F71-7B5C6DA912C1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C4EE-C903-4C25-B8E0-0BDED52A1724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 advTm="8888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71604" y="5715016"/>
            <a:ext cx="21355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800" dirty="0"/>
              <a:t>Figura modificada de G. D. </a:t>
            </a:r>
            <a:r>
              <a:rPr lang="pt-BR" sz="800" dirty="0" err="1"/>
              <a:t>Fasman</a:t>
            </a:r>
            <a:r>
              <a:rPr lang="pt-BR" sz="800" dirty="0"/>
              <a:t>, 1980.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643042" y="5357826"/>
            <a:ext cx="2357454" cy="4286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2000" dirty="0" err="1">
                <a:latin typeface="Times New Roman" charset="0"/>
              </a:rPr>
              <a:t>Poli-ácido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glutâmico</a:t>
            </a:r>
            <a:endParaRPr lang="en-US" sz="2000" dirty="0">
              <a:latin typeface="Times New Roman" charset="0"/>
            </a:endParaRPr>
          </a:p>
        </p:txBody>
      </p:sp>
      <p:grpSp>
        <p:nvGrpSpPr>
          <p:cNvPr id="2" name="Grupo 24"/>
          <p:cNvGrpSpPr/>
          <p:nvPr/>
        </p:nvGrpSpPr>
        <p:grpSpPr>
          <a:xfrm>
            <a:off x="285720" y="1643050"/>
            <a:ext cx="5326063" cy="3786190"/>
            <a:chOff x="3428992" y="3071810"/>
            <a:chExt cx="5326063" cy="3786190"/>
          </a:xfrm>
        </p:grpSpPr>
        <p:pic>
          <p:nvPicPr>
            <p:cNvPr id="332801" name="Picture 1" descr="I:\Seminários e Palestras\Figuras_estruturas\CD_alfa_livro.t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8992" y="3222625"/>
              <a:ext cx="5326063" cy="3635375"/>
            </a:xfrm>
            <a:prstGeom prst="rect">
              <a:avLst/>
            </a:prstGeom>
            <a:noFill/>
          </p:spPr>
        </p:pic>
        <p:grpSp>
          <p:nvGrpSpPr>
            <p:cNvPr id="3" name="Grupo 10"/>
            <p:cNvGrpSpPr/>
            <p:nvPr/>
          </p:nvGrpSpPr>
          <p:grpSpPr>
            <a:xfrm>
              <a:off x="5357818" y="3071810"/>
              <a:ext cx="820152" cy="353794"/>
              <a:chOff x="5356864" y="2959414"/>
              <a:chExt cx="820152" cy="353794"/>
            </a:xfrm>
            <a:solidFill>
              <a:schemeClr val="bg1"/>
            </a:solidFill>
          </p:grpSpPr>
          <p:sp>
            <p:nvSpPr>
              <p:cNvPr id="8" name="CaixaDeTexto 7"/>
              <p:cNvSpPr txBox="1"/>
              <p:nvPr/>
            </p:nvSpPr>
            <p:spPr>
              <a:xfrm>
                <a:off x="5356864" y="2959414"/>
                <a:ext cx="365806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sz="1600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0</a:t>
                </a:r>
                <a:endParaRPr lang="pt-B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5811210" y="2974654"/>
                <a:ext cx="365806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sz="1600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*</a:t>
                </a:r>
                <a:endParaRPr lang="pt-BR" sz="16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0" name="Conector de seta reta 9"/>
              <p:cNvCxnSpPr/>
              <p:nvPr/>
            </p:nvCxnSpPr>
            <p:spPr>
              <a:xfrm rot="10800000">
                <a:off x="5686550" y="3176285"/>
                <a:ext cx="180000" cy="1588"/>
              </a:xfrm>
              <a:prstGeom prst="straightConnector1">
                <a:avLst/>
              </a:prstGeom>
              <a:grpFill/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o 11"/>
            <p:cNvGrpSpPr/>
            <p:nvPr/>
          </p:nvGrpSpPr>
          <p:grpSpPr>
            <a:xfrm>
              <a:off x="5526412" y="5908374"/>
              <a:ext cx="820152" cy="353794"/>
              <a:chOff x="5356864" y="2959414"/>
              <a:chExt cx="820152" cy="353794"/>
            </a:xfrm>
            <a:solidFill>
              <a:schemeClr val="bg1"/>
            </a:solidFill>
          </p:grpSpPr>
          <p:sp>
            <p:nvSpPr>
              <p:cNvPr id="13" name="CaixaDeTexto 12"/>
              <p:cNvSpPr txBox="1"/>
              <p:nvPr/>
            </p:nvSpPr>
            <p:spPr>
              <a:xfrm>
                <a:off x="5356864" y="2959414"/>
                <a:ext cx="365806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sz="1600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0</a:t>
                </a:r>
                <a:endParaRPr lang="pt-B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5811210" y="2974654"/>
                <a:ext cx="365806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sz="1600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*</a:t>
                </a:r>
                <a:endParaRPr lang="pt-BR" sz="16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5" name="Conector de seta reta 14"/>
              <p:cNvCxnSpPr/>
              <p:nvPr/>
            </p:nvCxnSpPr>
            <p:spPr>
              <a:xfrm rot="10800000">
                <a:off x="5686550" y="3176285"/>
                <a:ext cx="180000" cy="1588"/>
              </a:xfrm>
              <a:prstGeom prst="straightConnector1">
                <a:avLst/>
              </a:prstGeom>
              <a:grpFill/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9"/>
            <p:cNvGrpSpPr/>
            <p:nvPr/>
          </p:nvGrpSpPr>
          <p:grpSpPr>
            <a:xfrm>
              <a:off x="7545724" y="5914090"/>
              <a:ext cx="667752" cy="369034"/>
              <a:chOff x="7439044" y="5914090"/>
              <a:chExt cx="667752" cy="36903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7439044" y="5914090"/>
                <a:ext cx="26000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600" i="1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n</a:t>
                </a:r>
                <a:endParaRPr lang="pt-BR" sz="1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7740990" y="5944570"/>
                <a:ext cx="36580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sz="1600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*</a:t>
                </a:r>
                <a:endParaRPr lang="pt-BR" sz="16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Conector de seta reta 18"/>
              <p:cNvCxnSpPr/>
              <p:nvPr/>
            </p:nvCxnSpPr>
            <p:spPr>
              <a:xfrm rot="10800000">
                <a:off x="7631570" y="6146201"/>
                <a:ext cx="180000" cy="1588"/>
              </a:xfrm>
              <a:prstGeom prst="straightConnector1">
                <a:avLst/>
              </a:prstGeom>
              <a:solidFill>
                <a:schemeClr val="bg1"/>
              </a:solidFill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3643306" y="500042"/>
            <a:ext cx="5143536" cy="321851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acoplamento</a:t>
            </a:r>
            <a:r>
              <a:rPr lang="en-US" sz="2400" dirty="0">
                <a:latin typeface="Times New Roman" charset="0"/>
              </a:rPr>
              <a:t> de </a:t>
            </a:r>
            <a:r>
              <a:rPr lang="en-US" sz="2400" dirty="0" err="1">
                <a:latin typeface="Times New Roman" charset="0"/>
              </a:rPr>
              <a:t>éxcitons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>
                <a:latin typeface="Times New Roman" charset="0"/>
              </a:rPr>
              <a:t>-</a:t>
            </a:r>
            <a:r>
              <a:rPr lang="en-US" sz="2400" dirty="0">
                <a:latin typeface="Times New Roman" charset="0"/>
                <a:sym typeface="Symbol" pitchFamily="18" charset="2"/>
              </a:rPr>
              <a:t></a:t>
            </a:r>
            <a:r>
              <a:rPr lang="en-US" sz="2400" dirty="0">
                <a:latin typeface="Times New Roman" charset="0"/>
              </a:rPr>
              <a:t>*: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Times New Roman" charset="0"/>
              </a:rPr>
              <a:t>separação</a:t>
            </a:r>
            <a:r>
              <a:rPr lang="en-US" sz="2400" dirty="0">
                <a:latin typeface="Times New Roman" charset="0"/>
              </a:rPr>
              <a:t> do </a:t>
            </a:r>
            <a:r>
              <a:rPr lang="en-US" sz="2400" dirty="0" err="1">
                <a:latin typeface="Times New Roman" charset="0"/>
              </a:rPr>
              <a:t>pico</a:t>
            </a:r>
            <a:r>
              <a:rPr lang="en-US" sz="2400" dirty="0">
                <a:latin typeface="Times New Roman" charset="0"/>
              </a:rPr>
              <a:t> 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baseline="-25000" dirty="0">
                <a:latin typeface="Symbol" pitchFamily="18" charset="2"/>
              </a:rPr>
              <a:t>0</a:t>
            </a:r>
            <a:r>
              <a:rPr lang="en-US" sz="2400" dirty="0">
                <a:latin typeface="Times New Roman" charset="0"/>
              </a:rPr>
              <a:t>-</a:t>
            </a:r>
            <a:r>
              <a:rPr lang="en-US" sz="2400" dirty="0">
                <a:latin typeface="Times New Roman" charset="0"/>
                <a:sym typeface="Symbol" pitchFamily="18" charset="2"/>
              </a:rPr>
              <a:t></a:t>
            </a:r>
            <a:r>
              <a:rPr lang="en-US" sz="2400" dirty="0">
                <a:latin typeface="Times New Roman" charset="0"/>
              </a:rPr>
              <a:t>*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charset="0"/>
              </a:rPr>
              <a:t>6 a 8 nm e </a:t>
            </a:r>
            <a:r>
              <a:rPr lang="en-US" sz="2400" dirty="0" err="1">
                <a:latin typeface="Times New Roman" charset="0"/>
              </a:rPr>
              <a:t>duas</a:t>
            </a:r>
            <a:r>
              <a:rPr lang="en-US" sz="2400" dirty="0">
                <a:latin typeface="Times New Roman" charset="0"/>
              </a:rPr>
              <a:t> a </a:t>
            </a:r>
            <a:r>
              <a:rPr lang="en-US" sz="2400" dirty="0" err="1">
                <a:latin typeface="Times New Roman" charset="0"/>
              </a:rPr>
              <a:t>três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vezes</a:t>
            </a:r>
            <a:r>
              <a:rPr lang="en-US" sz="2400" dirty="0">
                <a:latin typeface="Times New Roman" charset="0"/>
              </a:rPr>
              <a:t> a </a:t>
            </a:r>
            <a:r>
              <a:rPr lang="en-US" sz="2400" dirty="0" err="1">
                <a:latin typeface="Times New Roman" charset="0"/>
              </a:rPr>
              <a:t>intensidade</a:t>
            </a:r>
            <a:r>
              <a:rPr lang="en-US" sz="2400" dirty="0">
                <a:latin typeface="Times New Roman" charset="0"/>
              </a:rPr>
              <a:t> se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>
                <a:latin typeface="Times New Roman" charset="0"/>
              </a:rPr>
              <a:t> (-57</a:t>
            </a:r>
            <a:r>
              <a:rPr lang="en-US" sz="2400" dirty="0">
                <a:latin typeface="Times New Roman" charset="0"/>
                <a:sym typeface="Symbol"/>
              </a:rPr>
              <a:t></a:t>
            </a:r>
            <a:r>
              <a:rPr lang="en-US" sz="2400" dirty="0">
                <a:latin typeface="Times New Roman" charset="0"/>
              </a:rPr>
              <a:t> a -48</a:t>
            </a:r>
            <a:r>
              <a:rPr lang="en-US" sz="2400" dirty="0">
                <a:latin typeface="Times New Roman" charset="0"/>
                <a:sym typeface="Symbol"/>
              </a:rPr>
              <a:t>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ou</a:t>
            </a:r>
            <a:r>
              <a:rPr lang="en-US" sz="2400" dirty="0">
                <a:latin typeface="Times New Roman" charset="0"/>
              </a:rPr>
              <a:t> -67</a:t>
            </a:r>
            <a:r>
              <a:rPr lang="en-US" sz="2400" dirty="0">
                <a:latin typeface="Times New Roman" charset="0"/>
                <a:sym typeface="Symbol"/>
              </a:rPr>
              <a:t>) e </a:t>
            </a:r>
            <a:r>
              <a:rPr lang="en-US" sz="2400" dirty="0">
                <a:latin typeface="Symbol" pitchFamily="18" charset="2"/>
                <a:sym typeface="Symbol"/>
              </a:rPr>
              <a:t>y</a:t>
            </a:r>
            <a:r>
              <a:rPr lang="en-US" sz="2400" dirty="0">
                <a:latin typeface="Times New Roman" charset="0"/>
              </a:rPr>
              <a:t> (-47</a:t>
            </a:r>
            <a:r>
              <a:rPr lang="en-US" sz="2400" dirty="0">
                <a:latin typeface="Times New Roman" charset="0"/>
                <a:sym typeface="Symbol"/>
              </a:rPr>
              <a:t></a:t>
            </a:r>
            <a:r>
              <a:rPr lang="en-US" sz="2400" dirty="0">
                <a:latin typeface="Times New Roman" charset="0"/>
              </a:rPr>
              <a:t> a -41</a:t>
            </a:r>
            <a:r>
              <a:rPr lang="en-US" sz="2400" dirty="0">
                <a:latin typeface="Times New Roman" charset="0"/>
                <a:sym typeface="Symbol"/>
              </a:rPr>
              <a:t>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ou</a:t>
            </a:r>
            <a:r>
              <a:rPr lang="en-US" sz="2400" dirty="0">
                <a:latin typeface="Times New Roman" charset="0"/>
              </a:rPr>
              <a:t> -64</a:t>
            </a:r>
            <a:r>
              <a:rPr lang="en-US" sz="2400" dirty="0">
                <a:latin typeface="Times New Roman" charset="0"/>
                <a:sym typeface="Symbol"/>
              </a:rPr>
              <a:t>)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charset="0"/>
              </a:rPr>
              <a:t>25-30% </a:t>
            </a:r>
            <a:r>
              <a:rPr lang="en-US" sz="2400" dirty="0" err="1">
                <a:latin typeface="Times New Roman" charset="0"/>
              </a:rPr>
              <a:t>na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intensidade</a:t>
            </a:r>
            <a:r>
              <a:rPr lang="en-US" sz="2400" dirty="0">
                <a:latin typeface="Times New Roman" charset="0"/>
              </a:rPr>
              <a:t>  com </a:t>
            </a:r>
            <a:r>
              <a:rPr lang="en-US" sz="2400" dirty="0" err="1">
                <a:latin typeface="Times New Roman" charset="0"/>
              </a:rPr>
              <a:t>aumento</a:t>
            </a:r>
            <a:r>
              <a:rPr lang="en-US" sz="2400" dirty="0">
                <a:latin typeface="Times New Roman" charset="0"/>
              </a:rPr>
              <a:t> # </a:t>
            </a:r>
            <a:r>
              <a:rPr lang="en-US" sz="2400" dirty="0" err="1">
                <a:latin typeface="Times New Roman" charset="0"/>
              </a:rPr>
              <a:t>resíduos</a:t>
            </a:r>
            <a:r>
              <a:rPr lang="en-US" sz="2400" dirty="0">
                <a:latin typeface="Times New Roman" charset="0"/>
              </a:rPr>
              <a:t>  (4-8 </a:t>
            </a:r>
            <a:r>
              <a:rPr lang="en-US" sz="2400" dirty="0" err="1">
                <a:latin typeface="Times New Roman" charset="0"/>
              </a:rPr>
              <a:t>para</a:t>
            </a:r>
            <a:r>
              <a:rPr lang="en-US" sz="2400" dirty="0">
                <a:latin typeface="Times New Roman" charset="0"/>
              </a:rPr>
              <a:t> 12)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38082" y="6520190"/>
            <a:ext cx="28857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err="1"/>
              <a:t>Biochemistry</a:t>
            </a:r>
            <a:r>
              <a:rPr lang="pt-BR" sz="1100" dirty="0"/>
              <a:t>, 1974, 13 (16), </a:t>
            </a:r>
            <a:r>
              <a:rPr lang="pt-BR" sz="1100" dirty="0" err="1"/>
              <a:t>pp</a:t>
            </a:r>
            <a:r>
              <a:rPr lang="pt-BR" sz="1100" dirty="0"/>
              <a:t> 3350–3359</a:t>
            </a:r>
          </a:p>
        </p:txBody>
      </p:sp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929058" cy="928670"/>
          </a:xfrm>
        </p:spPr>
        <p:txBody>
          <a:bodyPr/>
          <a:lstStyle/>
          <a:p>
            <a:r>
              <a:rPr lang="pt-BR" sz="3600" dirty="0"/>
              <a:t>Hélices alfa</a:t>
            </a: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337922" name="Picture 2" descr="peptide_bond2"/>
          <p:cNvPicPr>
            <a:picLocks noChangeAspect="1" noChangeArrowheads="1"/>
          </p:cNvPicPr>
          <p:nvPr/>
        </p:nvPicPr>
        <p:blipFill>
          <a:blip r:embed="rId4"/>
          <a:srcRect l="25527" r="28281" b="552"/>
          <a:stretch>
            <a:fillRect/>
          </a:stretch>
        </p:blipFill>
        <p:spPr bwMode="auto">
          <a:xfrm>
            <a:off x="6500826" y="4357694"/>
            <a:ext cx="2000264" cy="1263325"/>
          </a:xfrm>
          <a:prstGeom prst="rect">
            <a:avLst/>
          </a:prstGeom>
          <a:noFill/>
        </p:spPr>
      </p:pic>
      <p:sp>
        <p:nvSpPr>
          <p:cNvPr id="28" name="Retângulo 27"/>
          <p:cNvSpPr/>
          <p:nvPr/>
        </p:nvSpPr>
        <p:spPr>
          <a:xfrm>
            <a:off x="6215074" y="5715016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Figura modifica de  http://www.inbiochem.com/grafico-di-ramachandran-proteine/</a:t>
            </a:r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E9FA-917C-47F0-8FBD-7BB9B4016147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 advTm="132288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et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42984"/>
            <a:ext cx="3502025" cy="5105400"/>
          </a:xfrm>
          <a:noFill/>
          <a:ln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30175" y="6499225"/>
            <a:ext cx="2570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000"/>
              <a:t>Figura modificada de G. D. Fasman, 1980.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929058" cy="928670"/>
          </a:xfrm>
        </p:spPr>
        <p:txBody>
          <a:bodyPr/>
          <a:lstStyle/>
          <a:p>
            <a:r>
              <a:rPr lang="pt-BR" sz="3600" dirty="0"/>
              <a:t>Folhas beta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714744" y="1142984"/>
            <a:ext cx="5208336" cy="48577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pt-BR" sz="2200" dirty="0">
                <a:latin typeface="Times New Roman" charset="0"/>
              </a:rPr>
              <a:t> acoplamento de éxcitons </a:t>
            </a:r>
            <a:r>
              <a:rPr lang="pt-BR" sz="2200" dirty="0">
                <a:latin typeface="Symbol" pitchFamily="18" charset="2"/>
              </a:rPr>
              <a:t>p</a:t>
            </a:r>
            <a:r>
              <a:rPr lang="pt-BR" sz="2200" dirty="0">
                <a:latin typeface="Times New Roman" charset="0"/>
              </a:rPr>
              <a:t>-</a:t>
            </a:r>
            <a:r>
              <a:rPr lang="pt-BR" sz="2200" dirty="0">
                <a:latin typeface="Times New Roman" charset="0"/>
                <a:sym typeface="Symbol" pitchFamily="18" charset="2"/>
              </a:rPr>
              <a:t></a:t>
            </a:r>
            <a:r>
              <a:rPr lang="pt-BR" sz="2200" dirty="0">
                <a:latin typeface="Times New Roman" charset="0"/>
              </a:rPr>
              <a:t>*: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pt-BR" sz="2200" dirty="0">
                <a:latin typeface="Times New Roman" charset="0"/>
              </a:rPr>
              <a:t>Banda positiva ~198nm e banda negativa  ~175 nm</a:t>
            </a:r>
            <a:endParaRPr lang="pt-BR" sz="2200" dirty="0">
              <a:latin typeface="Times New Roman" charset="0"/>
              <a:sym typeface="Symbol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pt-BR" sz="2200" dirty="0">
                <a:latin typeface="Times New Roman" charset="0"/>
              </a:rPr>
              <a:t>transição n-</a:t>
            </a:r>
            <a:r>
              <a:rPr lang="pt-BR" sz="2200" dirty="0">
                <a:latin typeface="Times New Roman" charset="0"/>
                <a:sym typeface="Symbol" pitchFamily="18" charset="2"/>
              </a:rPr>
              <a:t></a:t>
            </a:r>
            <a:r>
              <a:rPr lang="pt-BR" sz="2200" dirty="0">
                <a:latin typeface="Times New Roman" charset="0"/>
              </a:rPr>
              <a:t>*: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pt-BR" sz="2200" dirty="0">
                <a:latin typeface="Times New Roman" charset="0"/>
              </a:rPr>
              <a:t>Banda negativa  ~ 215 nm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pt-BR" sz="2200" dirty="0">
                <a:latin typeface="Times New Roman" charset="0"/>
              </a:rPr>
              <a:t>Difíceis de caracterizar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pt-BR" sz="2200" dirty="0">
                <a:latin typeface="Times New Roman" charset="0"/>
              </a:rPr>
              <a:t>Pouca solubilidade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pt-BR" sz="2200" dirty="0">
                <a:latin typeface="Times New Roman" charset="0"/>
              </a:rPr>
              <a:t>Grande variabilidade estrutural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pt-BR" sz="2200" dirty="0">
                <a:latin typeface="Times New Roman" charset="0"/>
              </a:rPr>
              <a:t>Sinal aumenta com: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pt-BR" sz="2200" i="1" dirty="0">
                <a:latin typeface="Times New Roman" charset="0"/>
              </a:rPr>
              <a:t>Twist  </a:t>
            </a:r>
            <a:r>
              <a:rPr lang="pt-BR" sz="2200" dirty="0">
                <a:latin typeface="Times New Roman" charset="0"/>
              </a:rPr>
              <a:t>da folha e comprimento da cadeia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pt-BR" sz="2200" dirty="0">
              <a:latin typeface="Times New Roman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pt-BR" sz="2200" dirty="0">
              <a:latin typeface="Times New Roman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98D0-2709-4876-8C73-4C976BFF933C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Full-size image (5 K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36025"/>
            <a:ext cx="2928958" cy="353618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14282" y="6072206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Modificado de </a:t>
            </a:r>
            <a:r>
              <a:rPr lang="pt-BR" sz="1200" dirty="0" err="1"/>
              <a:t>Silva-Lucca</a:t>
            </a:r>
            <a:r>
              <a:rPr lang="pt-BR" sz="1200" dirty="0"/>
              <a:t> </a:t>
            </a:r>
            <a:r>
              <a:rPr lang="pt-BR" sz="1200" dirty="0" err="1"/>
              <a:t>et</a:t>
            </a:r>
            <a:r>
              <a:rPr lang="pt-BR" sz="1200" dirty="0"/>
              <a:t> </a:t>
            </a:r>
            <a:r>
              <a:rPr lang="pt-BR" sz="1200" dirty="0" err="1"/>
              <a:t>al</a:t>
            </a:r>
            <a:r>
              <a:rPr lang="pt-BR" sz="1200" dirty="0"/>
              <a:t>, </a:t>
            </a:r>
            <a:r>
              <a:rPr lang="pt-BR" sz="1200" dirty="0" err="1"/>
              <a:t>Biophys</a:t>
            </a:r>
            <a:r>
              <a:rPr lang="pt-BR" sz="1200" dirty="0"/>
              <a:t>. </a:t>
            </a:r>
            <a:r>
              <a:rPr lang="pt-BR" sz="1200" dirty="0" err="1"/>
              <a:t>Chem</a:t>
            </a:r>
            <a:r>
              <a:rPr lang="pt-BR" sz="1200" dirty="0"/>
              <a:t> (79-2):1999, </a:t>
            </a:r>
            <a:r>
              <a:rPr lang="pt-BR" sz="1200" dirty="0" err="1"/>
              <a:t>Pg</a:t>
            </a:r>
            <a:r>
              <a:rPr lang="pt-BR" sz="1200" dirty="0"/>
              <a:t> 81–93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71472" y="428604"/>
            <a:ext cx="2928926" cy="100010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 err="1">
                <a:latin typeface="Times New Roman" charset="0"/>
              </a:rPr>
              <a:t>Experimentalmente</a:t>
            </a:r>
            <a:endParaRPr lang="en-US" sz="2200" dirty="0">
              <a:latin typeface="Times New Roman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Times New Roman" charset="0"/>
              </a:rPr>
              <a:t>Lectina KM+</a:t>
            </a:r>
            <a:endParaRPr lang="en-US" sz="2200" dirty="0">
              <a:latin typeface="Times New Roman" charset="0"/>
              <a:sym typeface="Symbol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38158" y="2711231"/>
            <a:ext cx="761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__ água</a:t>
            </a:r>
          </a:p>
          <a:p>
            <a:r>
              <a:rPr lang="pt-BR" sz="1050" dirty="0"/>
              <a:t>- - -  PBS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4645025" y="1963741"/>
            <a:ext cx="4041775" cy="639762"/>
          </a:xfrm>
        </p:spPr>
        <p:txBody>
          <a:bodyPr/>
          <a:lstStyle/>
          <a:p>
            <a:pPr algn="ctr"/>
            <a:r>
              <a:rPr lang="pt-BR" sz="2300" dirty="0"/>
              <a:t>Voltas-beta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4"/>
          </p:nvPr>
        </p:nvSpPr>
        <p:spPr>
          <a:xfrm>
            <a:off x="4500562" y="2857496"/>
            <a:ext cx="4041775" cy="1468439"/>
          </a:xfrm>
        </p:spPr>
        <p:txBody>
          <a:bodyPr/>
          <a:lstStyle/>
          <a:p>
            <a:r>
              <a:rPr lang="pt-BR" sz="1800" dirty="0"/>
              <a:t>Predições (décadas de 80 e 90)</a:t>
            </a:r>
          </a:p>
          <a:p>
            <a:pPr lvl="1"/>
            <a:r>
              <a:rPr lang="pt-BR" sz="1400" dirty="0"/>
              <a:t>similares às folhas beta, mas com deslocamento em direção ao vermelho</a:t>
            </a:r>
          </a:p>
          <a:p>
            <a:pPr lvl="1"/>
            <a:r>
              <a:rPr lang="pt-BR" sz="1400" dirty="0"/>
              <a:t>Tipo II’: similar às hélices (favorecida pela Pro)</a:t>
            </a:r>
          </a:p>
          <a:p>
            <a:endParaRPr lang="pt-BR" sz="1800" dirty="0"/>
          </a:p>
          <a:p>
            <a:endParaRPr lang="pt-BR" sz="1800" dirty="0"/>
          </a:p>
        </p:txBody>
      </p:sp>
      <p:sp>
        <p:nvSpPr>
          <p:cNvPr id="14" name="Retângulo 13"/>
          <p:cNvSpPr/>
          <p:nvPr/>
        </p:nvSpPr>
        <p:spPr>
          <a:xfrm>
            <a:off x="5072066" y="5143512"/>
            <a:ext cx="3394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/>
              <a:t>Djakovi</a:t>
            </a:r>
            <a:r>
              <a:rPr lang="pt-BR" sz="1200" dirty="0"/>
              <a:t> </a:t>
            </a:r>
            <a:r>
              <a:rPr lang="pt-BR" sz="1200" dirty="0" err="1"/>
              <a:t>et</a:t>
            </a:r>
            <a:r>
              <a:rPr lang="pt-BR" sz="1200" dirty="0"/>
              <a:t> al. </a:t>
            </a:r>
            <a:r>
              <a:rPr lang="pt-BR" sz="1200" dirty="0" err="1"/>
              <a:t>Tetrahedron</a:t>
            </a:r>
            <a:r>
              <a:rPr lang="pt-BR" sz="1200" dirty="0"/>
              <a:t> 70 (2014) 2330-2342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7CAE-C84F-4BF0-877C-00A44C71B1C5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D271-76AB-4332-BEDC-8BA5A4CDACBC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no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20" y="857232"/>
            <a:ext cx="4572000" cy="5486400"/>
          </a:xfrm>
          <a:noFill/>
          <a:ln/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20" y="71438"/>
            <a:ext cx="8429684" cy="714356"/>
          </a:xfrm>
          <a:noFill/>
          <a:ln/>
        </p:spPr>
        <p:txBody>
          <a:bodyPr/>
          <a:lstStyle/>
          <a:p>
            <a:r>
              <a:rPr lang="pt-BR" sz="3600" dirty="0"/>
              <a:t>Poli(Pro) e estruturas desordenadas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0175" y="6499225"/>
            <a:ext cx="2570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000" dirty="0"/>
              <a:t>Figura modificada de G. D. </a:t>
            </a:r>
            <a:r>
              <a:rPr lang="pt-BR" sz="1000" dirty="0" err="1"/>
              <a:t>Fasman</a:t>
            </a:r>
            <a:r>
              <a:rPr lang="pt-BR" sz="1000" dirty="0"/>
              <a:t>, 1980.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28926" y="4643446"/>
            <a:ext cx="14013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____ Poli(</a:t>
            </a:r>
            <a:r>
              <a:rPr lang="pt-BR" sz="1100" dirty="0" err="1"/>
              <a:t>Lys</a:t>
            </a:r>
            <a:r>
              <a:rPr lang="pt-BR" sz="1100" dirty="0"/>
              <a:t>)</a:t>
            </a:r>
          </a:p>
          <a:p>
            <a:pPr>
              <a:buFontTx/>
              <a:buChar char="-"/>
            </a:pPr>
            <a:r>
              <a:rPr lang="pt-BR" sz="1100" dirty="0"/>
              <a:t>- - - - Poli(Ser)</a:t>
            </a:r>
          </a:p>
          <a:p>
            <a:r>
              <a:rPr lang="pt-BR" sz="1100" dirty="0"/>
              <a:t>......... Poli(</a:t>
            </a:r>
            <a:r>
              <a:rPr lang="pt-BR" sz="1100" dirty="0" err="1"/>
              <a:t>Lys-Leu</a:t>
            </a:r>
            <a:r>
              <a:rPr lang="pt-BR" sz="1100" dirty="0"/>
              <a:t>)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0" y="1647001"/>
            <a:ext cx="4357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Poli(Pro) Tipo I (P</a:t>
            </a:r>
            <a:r>
              <a:rPr lang="pt-BR" baseline="-25000" dirty="0"/>
              <a:t>I</a:t>
            </a:r>
            <a:r>
              <a:rPr lang="pt-BR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pt-BR" dirty="0" err="1"/>
              <a:t>cis</a:t>
            </a:r>
            <a:r>
              <a:rPr lang="pt-BR" dirty="0"/>
              <a:t>, “mão direita”, 3,3 </a:t>
            </a:r>
            <a:r>
              <a:rPr lang="pt-BR" dirty="0" err="1"/>
              <a:t>res</a:t>
            </a:r>
            <a:r>
              <a:rPr lang="pt-BR" dirty="0"/>
              <a:t>/volta</a:t>
            </a:r>
          </a:p>
          <a:p>
            <a:pPr lvl="0">
              <a:buFont typeface="Arial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Poli(Pro) Tipo II (P</a:t>
            </a:r>
            <a:r>
              <a:rPr lang="pt-BR" baseline="-25000" dirty="0">
                <a:solidFill>
                  <a:srgbClr val="000000"/>
                </a:solidFill>
              </a:rPr>
              <a:t>II</a:t>
            </a:r>
            <a:r>
              <a:rPr lang="pt-BR" dirty="0">
                <a:solidFill>
                  <a:srgbClr val="000000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pt-BR" dirty="0"/>
              <a:t>trans, “mão esquerda”, 3 </a:t>
            </a:r>
            <a:r>
              <a:rPr lang="pt-BR" dirty="0" err="1"/>
              <a:t>res</a:t>
            </a:r>
            <a:r>
              <a:rPr lang="pt-BR" dirty="0"/>
              <a:t>/volta</a:t>
            </a:r>
          </a:p>
          <a:p>
            <a:pPr lvl="0">
              <a:buFont typeface="Arial" pitchFamily="34" charset="0"/>
              <a:buChar char="•"/>
            </a:pPr>
            <a:endParaRPr lang="pt-BR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pt-BR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Estruturas desordenadas e proteínas desnaturadas</a:t>
            </a:r>
          </a:p>
          <a:p>
            <a:pPr lvl="1">
              <a:buFont typeface="Arial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Características similares à P</a:t>
            </a:r>
            <a:r>
              <a:rPr lang="pt-BR" baseline="-25000" dirty="0">
                <a:solidFill>
                  <a:srgbClr val="000000"/>
                </a:solidFill>
              </a:rPr>
              <a:t>II</a:t>
            </a:r>
            <a:endParaRPr lang="pt-BR" dirty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pt-BR" dirty="0"/>
          </a:p>
          <a:p>
            <a:pPr lvl="1"/>
            <a:r>
              <a:rPr lang="pt-BR" dirty="0"/>
              <a:t>	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57554" y="2571744"/>
            <a:ext cx="338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P</a:t>
            </a:r>
            <a:r>
              <a:rPr lang="pt-BR" sz="1400" b="1" baseline="-25000" dirty="0">
                <a:solidFill>
                  <a:srgbClr val="000000"/>
                </a:solidFill>
              </a:rPr>
              <a:t>I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3454710" y="1261096"/>
            <a:ext cx="372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P</a:t>
            </a:r>
            <a:r>
              <a:rPr lang="pt-BR" sz="1400" b="1" baseline="-25000" dirty="0">
                <a:solidFill>
                  <a:srgbClr val="000000"/>
                </a:solidFill>
              </a:rPr>
              <a:t>II</a:t>
            </a:r>
            <a:endParaRPr lang="pt-BR" sz="1400" b="1" dirty="0"/>
          </a:p>
        </p:txBody>
      </p:sp>
      <p:sp>
        <p:nvSpPr>
          <p:cNvPr id="11" name="Retângulo 10"/>
          <p:cNvSpPr/>
          <p:nvPr/>
        </p:nvSpPr>
        <p:spPr>
          <a:xfrm>
            <a:off x="2447496" y="1158224"/>
            <a:ext cx="338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P</a:t>
            </a:r>
            <a:r>
              <a:rPr lang="pt-BR" sz="1400" b="1" baseline="-25000" dirty="0">
                <a:solidFill>
                  <a:srgbClr val="000000"/>
                </a:solidFill>
              </a:rPr>
              <a:t>I</a:t>
            </a:r>
            <a:endParaRPr lang="pt-BR" sz="1400" b="1" dirty="0"/>
          </a:p>
        </p:txBody>
      </p:sp>
      <p:sp>
        <p:nvSpPr>
          <p:cNvPr id="12" name="Retângulo 11"/>
          <p:cNvSpPr/>
          <p:nvPr/>
        </p:nvSpPr>
        <p:spPr>
          <a:xfrm>
            <a:off x="2699372" y="3929066"/>
            <a:ext cx="372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P</a:t>
            </a:r>
            <a:r>
              <a:rPr lang="pt-BR" sz="1400" b="1" baseline="-25000" dirty="0">
                <a:solidFill>
                  <a:srgbClr val="000000"/>
                </a:solidFill>
              </a:rPr>
              <a:t>II</a:t>
            </a:r>
            <a:endParaRPr lang="pt-BR" sz="1400" b="1" dirty="0"/>
          </a:p>
        </p:txBody>
      </p:sp>
      <p:cxnSp>
        <p:nvCxnSpPr>
          <p:cNvPr id="14" name="Conector de seta reta 13"/>
          <p:cNvCxnSpPr/>
          <p:nvPr/>
        </p:nvCxnSpPr>
        <p:spPr>
          <a:xfrm rot="5400000">
            <a:off x="2448728" y="1676570"/>
            <a:ext cx="36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5400000">
            <a:off x="3357224" y="2429198"/>
            <a:ext cx="288000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10800000" flipV="1">
            <a:off x="3371866" y="1474456"/>
            <a:ext cx="180000" cy="276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6200000" flipH="1">
            <a:off x="2470772" y="3712852"/>
            <a:ext cx="428628" cy="14287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643438" y="4857760"/>
            <a:ext cx="428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estado desnaturado é um conjunto de estados conformacionais randômicos, de geometria variável  restrita apenas por </a:t>
            </a:r>
            <a:r>
              <a:rPr lang="pt-BR" dirty="0">
                <a:latin typeface="Symbol" pitchFamily="18" charset="2"/>
              </a:rPr>
              <a:t>f</a:t>
            </a:r>
            <a:r>
              <a:rPr lang="pt-BR" dirty="0"/>
              <a:t> e </a:t>
            </a:r>
            <a:r>
              <a:rPr lang="pt-BR" dirty="0">
                <a:latin typeface="Symbol" pitchFamily="18" charset="2"/>
              </a:rPr>
              <a:t>y</a:t>
            </a:r>
          </a:p>
        </p:txBody>
      </p:sp>
      <p:sp>
        <p:nvSpPr>
          <p:cNvPr id="17" name="Espaço Reservado para Número de Slid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FA55-5DA3-458B-AFF4-EA7F6A8D6CF6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 advTm="14749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65FE4464-4E86-42DC-952C-DA4837CAA0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285720" y="6494507"/>
            <a:ext cx="35718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J. R. Platt, J. Chem. Phys., 1949, 17, 484–495.</a:t>
            </a:r>
            <a:endParaRPr lang="pt-BR" sz="1000" dirty="0"/>
          </a:p>
        </p:txBody>
      </p:sp>
      <p:grpSp>
        <p:nvGrpSpPr>
          <p:cNvPr id="2" name="Grupo 38"/>
          <p:cNvGrpSpPr/>
          <p:nvPr/>
        </p:nvGrpSpPr>
        <p:grpSpPr>
          <a:xfrm>
            <a:off x="571472" y="2210133"/>
            <a:ext cx="2890535" cy="461665"/>
            <a:chOff x="668628" y="2316472"/>
            <a:chExt cx="2890535" cy="461665"/>
          </a:xfrm>
        </p:grpSpPr>
        <p:sp>
          <p:nvSpPr>
            <p:cNvPr id="24" name="CaixaDeTexto 23"/>
            <p:cNvSpPr txBox="1"/>
            <p:nvPr/>
          </p:nvSpPr>
          <p:spPr>
            <a:xfrm>
              <a:off x="668628" y="2316472"/>
              <a:ext cx="2890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4 transições </a:t>
              </a:r>
              <a:r>
                <a: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pt-BR" sz="24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 </a:t>
              </a:r>
              <a:r>
                <a: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     </a:t>
              </a:r>
              <a:r>
                <a:rPr lang="pt-BR" sz="24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pt-BR" sz="24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*</a:t>
              </a:r>
              <a:r>
                <a: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</a:p>
          </p:txBody>
        </p:sp>
        <p:cxnSp>
          <p:nvCxnSpPr>
            <p:cNvPr id="26" name="Conector de seta reta 25"/>
            <p:cNvCxnSpPr/>
            <p:nvPr/>
          </p:nvCxnSpPr>
          <p:spPr>
            <a:xfrm rot="10800000">
              <a:off x="2714612" y="2610145"/>
              <a:ext cx="288000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" name="Grupo 33"/>
          <p:cNvGrpSpPr/>
          <p:nvPr/>
        </p:nvGrpSpPr>
        <p:grpSpPr>
          <a:xfrm>
            <a:off x="571472" y="4067521"/>
            <a:ext cx="1157850" cy="469281"/>
            <a:chOff x="4219572" y="3436624"/>
            <a:chExt cx="1157850" cy="469281"/>
          </a:xfrm>
        </p:grpSpPr>
        <p:sp>
          <p:nvSpPr>
            <p:cNvPr id="19" name="CaixaDeTexto 18"/>
            <p:cNvSpPr txBox="1"/>
            <p:nvPr/>
          </p:nvSpPr>
          <p:spPr>
            <a:xfrm>
              <a:off x="4597718" y="344424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</a:t>
              </a:r>
              <a:r>
                <a:rPr lang="pt-BR" sz="2400" i="1" baseline="-25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</a:t>
              </a:r>
              <a:endParaRPr lang="pt-BR" sz="2400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219572" y="343662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</a:t>
              </a:r>
              <a:r>
                <a:rPr lang="pt-BR" sz="2400" i="1" baseline="-25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</a:t>
              </a:r>
            </a:p>
          </p:txBody>
        </p:sp>
        <p:pic>
          <p:nvPicPr>
            <p:cNvPr id="400396" name="Picture 12" descr="https://encrypted-tbn0.gstatic.com/images?q=tbn:ANd9GcT-KXD51EsGdCFAA9d2-dvMG3Ne5A2ZSIOE1yL-TfTL2Zo14dfF"/>
            <p:cNvPicPr>
              <a:picLocks noChangeAspect="1" noChangeArrowheads="1"/>
            </p:cNvPicPr>
            <p:nvPr/>
          </p:nvPicPr>
          <p:blipFill>
            <a:blip r:embed="rId2"/>
            <a:srcRect t="8065" r="75092" b="55645"/>
            <a:stretch>
              <a:fillRect/>
            </a:stretch>
          </p:blipFill>
          <p:spPr bwMode="auto">
            <a:xfrm>
              <a:off x="5093022" y="3493119"/>
              <a:ext cx="284400" cy="284400"/>
            </a:xfrm>
            <a:prstGeom prst="rect">
              <a:avLst/>
            </a:prstGeom>
            <a:noFill/>
          </p:spPr>
        </p:pic>
      </p:grpSp>
      <p:grpSp>
        <p:nvGrpSpPr>
          <p:cNvPr id="4" name="Grupo 30"/>
          <p:cNvGrpSpPr/>
          <p:nvPr/>
        </p:nvGrpSpPr>
        <p:grpSpPr>
          <a:xfrm>
            <a:off x="642910" y="2924513"/>
            <a:ext cx="1213094" cy="461665"/>
            <a:chOff x="5072066" y="1428736"/>
            <a:chExt cx="1213094" cy="461665"/>
          </a:xfrm>
        </p:grpSpPr>
        <p:sp>
          <p:nvSpPr>
            <p:cNvPr id="18" name="CaixaDeTexto 17"/>
            <p:cNvSpPr txBox="1"/>
            <p:nvPr/>
          </p:nvSpPr>
          <p:spPr>
            <a:xfrm>
              <a:off x="5072066" y="1428736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</a:t>
              </a:r>
              <a:r>
                <a:rPr lang="pt-BR" sz="2400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500694" y="1428736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</a:t>
              </a:r>
              <a:r>
                <a:rPr lang="pt-BR" sz="2400" i="1" baseline="-25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</a:t>
              </a:r>
            </a:p>
          </p:txBody>
        </p:sp>
        <p:pic>
          <p:nvPicPr>
            <p:cNvPr id="29" name="Picture 12" descr="https://encrypted-tbn0.gstatic.com/images?q=tbn:ANd9GcT-KXD51EsGdCFAA9d2-dvMG3Ne5A2ZSIOE1yL-TfTL2Zo14dfF"/>
            <p:cNvPicPr>
              <a:picLocks noChangeAspect="1" noChangeArrowheads="1"/>
            </p:cNvPicPr>
            <p:nvPr/>
          </p:nvPicPr>
          <p:blipFill>
            <a:blip r:embed="rId2"/>
            <a:srcRect l="2767" t="56452" r="72325"/>
            <a:stretch>
              <a:fillRect/>
            </a:stretch>
          </p:blipFill>
          <p:spPr bwMode="auto">
            <a:xfrm>
              <a:off x="6000760" y="1500174"/>
              <a:ext cx="284400" cy="341275"/>
            </a:xfrm>
            <a:prstGeom prst="rect">
              <a:avLst/>
            </a:prstGeom>
            <a:noFill/>
          </p:spPr>
        </p:pic>
      </p:grpSp>
      <p:sp>
        <p:nvSpPr>
          <p:cNvPr id="32" name="CaixaDeTexto 31"/>
          <p:cNvSpPr txBox="1"/>
          <p:nvPr/>
        </p:nvSpPr>
        <p:spPr>
          <a:xfrm>
            <a:off x="3286116" y="2995951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Acoplamento </a:t>
            </a:r>
            <a:r>
              <a:rPr lang="pt-BR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vibrônico</a:t>
            </a:r>
            <a:r>
              <a:rPr lang="pt-B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ctr"/>
            <a:r>
              <a:rPr lang="pt-BR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r>
              <a:rPr lang="pt-B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“empresta” a energia de </a:t>
            </a:r>
            <a:r>
              <a:rPr lang="pt-BR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</a:p>
        </p:txBody>
      </p:sp>
      <p:sp>
        <p:nvSpPr>
          <p:cNvPr id="33" name="Seta para a direita 32"/>
          <p:cNvSpPr/>
          <p:nvPr/>
        </p:nvSpPr>
        <p:spPr>
          <a:xfrm>
            <a:off x="2214546" y="3496017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2844" y="1067125"/>
            <a:ext cx="6715172" cy="571504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Contribuição dominante: aromáticos</a:t>
            </a:r>
          </a:p>
          <a:p>
            <a:pPr lvl="1"/>
            <a:r>
              <a:rPr lang="pt-BR" dirty="0"/>
              <a:t>Benzenos e seus derivados</a:t>
            </a:r>
          </a:p>
        </p:txBody>
      </p:sp>
      <p:pic>
        <p:nvPicPr>
          <p:cNvPr id="40040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924645"/>
            <a:ext cx="926487" cy="257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CaixaDeTexto 42"/>
          <p:cNvSpPr txBox="1"/>
          <p:nvPr/>
        </p:nvSpPr>
        <p:spPr>
          <a:xfrm>
            <a:off x="4786314" y="4067521"/>
            <a:ext cx="107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~250 nm</a:t>
            </a:r>
            <a:endParaRPr lang="pt-BR" sz="14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492534" y="437824"/>
            <a:ext cx="6365614" cy="814410"/>
          </a:xfrm>
        </p:spPr>
        <p:txBody>
          <a:bodyPr/>
          <a:lstStyle/>
          <a:p>
            <a:r>
              <a:rPr lang="pt-BR" sz="4000" dirty="0"/>
              <a:t>Região </a:t>
            </a:r>
            <a:r>
              <a:rPr lang="pt-BR" sz="4000" dirty="0" err="1"/>
              <a:t>UV-próximo</a:t>
            </a:r>
            <a:r>
              <a:rPr lang="pt-BR" sz="4000" dirty="0"/>
              <a:t> (</a:t>
            </a:r>
            <a:r>
              <a:rPr lang="pt-BR" sz="4000" i="1" dirty="0" err="1"/>
              <a:t>Near-UV</a:t>
            </a:r>
            <a:r>
              <a:rPr lang="pt-BR" sz="4000" dirty="0"/>
              <a:t>)</a:t>
            </a:r>
          </a:p>
        </p:txBody>
      </p:sp>
      <p:sp>
        <p:nvSpPr>
          <p:cNvPr id="23" name="Espaço Reservado para Data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3A75-64E8-46EC-AF28-D552E5248DAD}" type="datetime1">
              <a:rPr lang="pt-BR" smtClean="0"/>
              <a:t>26/09/2018</a:t>
            </a:fld>
            <a:endParaRPr lang="en-US"/>
          </a:p>
        </p:txBody>
      </p:sp>
    </p:spTree>
  </p:cSld>
  <p:clrMapOvr>
    <a:masterClrMapping/>
  </p:clrMapOvr>
  <p:transition advTm="6407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3" descr="I:\Seminários e Palestras\Figuras_estruturas\tyr.bmp"/>
          <p:cNvPicPr>
            <a:picLocks noChangeAspect="1" noChangeArrowheads="1"/>
          </p:cNvPicPr>
          <p:nvPr/>
        </p:nvPicPr>
        <p:blipFill>
          <a:blip r:embed="rId2"/>
          <a:srcRect l="13407" t="55703" r="57916" b="10076"/>
          <a:stretch>
            <a:fillRect/>
          </a:stretch>
        </p:blipFill>
        <p:spPr bwMode="auto">
          <a:xfrm rot="10800000">
            <a:off x="642910" y="2714620"/>
            <a:ext cx="1857420" cy="1143008"/>
          </a:xfrm>
          <a:prstGeom prst="rect">
            <a:avLst/>
          </a:prstGeom>
          <a:noFill/>
        </p:spPr>
      </p:pic>
      <p:pic>
        <p:nvPicPr>
          <p:cNvPr id="7" name="Picture 4" descr="I:\Seminários e Palestras\Figuras_estruturas\trp.bmp"/>
          <p:cNvPicPr>
            <a:picLocks noChangeAspect="1" noChangeArrowheads="1"/>
          </p:cNvPicPr>
          <p:nvPr/>
        </p:nvPicPr>
        <p:blipFill>
          <a:blip r:embed="rId3"/>
          <a:srcRect l="34363" t="32177" r="29240" b="22908"/>
          <a:stretch>
            <a:fillRect/>
          </a:stretch>
        </p:blipFill>
        <p:spPr bwMode="auto">
          <a:xfrm flipH="1">
            <a:off x="428596" y="4286256"/>
            <a:ext cx="2262857" cy="1440000"/>
          </a:xfrm>
          <a:prstGeom prst="rect">
            <a:avLst/>
          </a:prstGeom>
          <a:noFill/>
        </p:spPr>
      </p:pic>
      <p:pic>
        <p:nvPicPr>
          <p:cNvPr id="8" name="Picture 5" descr="I:\Seminários e Palestras\Figuras_estruturas\phe.bmp"/>
          <p:cNvPicPr>
            <a:picLocks noChangeAspect="1" noChangeArrowheads="1"/>
          </p:cNvPicPr>
          <p:nvPr/>
        </p:nvPicPr>
        <p:blipFill>
          <a:blip r:embed="rId4"/>
          <a:srcRect l="52941" t="53470" r="22794" b="16587"/>
          <a:stretch>
            <a:fillRect/>
          </a:stretch>
        </p:blipFill>
        <p:spPr bwMode="auto">
          <a:xfrm>
            <a:off x="785786" y="1285860"/>
            <a:ext cx="1571636" cy="1000132"/>
          </a:xfrm>
          <a:prstGeom prst="rect">
            <a:avLst/>
          </a:prstGeom>
          <a:noFill/>
        </p:spPr>
      </p:pic>
      <p:pic>
        <p:nvPicPr>
          <p:cNvPr id="10" name="Picture 8" descr="I:\Seminários e Palestras\Figuras_estruturas\Benze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5636" y="1428736"/>
            <a:ext cx="648000" cy="736109"/>
          </a:xfrm>
          <a:prstGeom prst="rect">
            <a:avLst/>
          </a:prstGeom>
          <a:noFill/>
        </p:spPr>
      </p:pic>
      <p:pic>
        <p:nvPicPr>
          <p:cNvPr id="11" name="Picture 9" descr="I:\Seminários e Palestras\Figuras_estruturas\Indol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438" y="4572008"/>
            <a:ext cx="1080000" cy="103500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214282" y="6018274"/>
            <a:ext cx="8072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u="sng" dirty="0" err="1">
                <a:solidFill>
                  <a:srgbClr val="000000"/>
                </a:solidFill>
                <a:hlinkClick r:id="rId7" tooltip="Biochemistry."/>
              </a:rPr>
              <a:t>Biochemistry</a:t>
            </a:r>
            <a:r>
              <a:rPr lang="pt-BR" sz="1000" u="sng" dirty="0">
                <a:solidFill>
                  <a:srgbClr val="000000"/>
                </a:solidFill>
                <a:hlinkClick r:id="rId7" tooltip="Biochemistry."/>
              </a:rPr>
              <a:t>.</a:t>
            </a:r>
            <a:r>
              <a:rPr lang="pt-BR" sz="1000" dirty="0">
                <a:solidFill>
                  <a:srgbClr val="000000"/>
                </a:solidFill>
              </a:rPr>
              <a:t> 1999 </a:t>
            </a:r>
            <a:r>
              <a:rPr lang="pt-BR" sz="1000" dirty="0" err="1">
                <a:solidFill>
                  <a:srgbClr val="000000"/>
                </a:solidFill>
              </a:rPr>
              <a:t>Aug</a:t>
            </a:r>
            <a:r>
              <a:rPr lang="pt-BR" sz="1000" dirty="0">
                <a:solidFill>
                  <a:srgbClr val="000000"/>
                </a:solidFill>
              </a:rPr>
              <a:t> 17;38(33):10814-22. </a:t>
            </a:r>
            <a:r>
              <a:rPr lang="pt-BR" sz="1000" u="sng" dirty="0" err="1">
                <a:solidFill>
                  <a:srgbClr val="000000"/>
                </a:solidFill>
                <a:hlinkClick r:id="rId8"/>
              </a:rPr>
              <a:t>Sreerama</a:t>
            </a:r>
            <a:r>
              <a:rPr lang="pt-BR" sz="1000" u="sng" dirty="0">
                <a:solidFill>
                  <a:srgbClr val="000000"/>
                </a:solidFill>
                <a:hlinkClick r:id="rId8"/>
              </a:rPr>
              <a:t> N</a:t>
            </a:r>
            <a:endParaRPr lang="pt-BR" sz="1000" u="sng" dirty="0">
              <a:solidFill>
                <a:srgbClr val="000000"/>
              </a:solidFill>
            </a:endParaRPr>
          </a:p>
          <a:p>
            <a:r>
              <a:rPr lang="pt-BR" sz="1000" dirty="0" err="1"/>
              <a:t>Y.</a:t>
            </a:r>
            <a:r>
              <a:rPr lang="pt-BR" sz="1000" b="1" dirty="0"/>
              <a:t>Yamamoto</a:t>
            </a:r>
            <a:r>
              <a:rPr lang="pt-BR" sz="1000" dirty="0"/>
              <a:t> </a:t>
            </a:r>
            <a:r>
              <a:rPr lang="pt-BR" sz="1000" dirty="0" err="1"/>
              <a:t>and</a:t>
            </a:r>
            <a:r>
              <a:rPr lang="pt-BR" sz="1000" dirty="0"/>
              <a:t> J. </a:t>
            </a:r>
            <a:r>
              <a:rPr lang="pt-BR" sz="1000" b="1" dirty="0"/>
              <a:t>Tanaka</a:t>
            </a:r>
            <a:r>
              <a:rPr lang="pt-BR" sz="1000" dirty="0"/>
              <a:t>, </a:t>
            </a:r>
            <a:r>
              <a:rPr lang="pt-BR" sz="1000" b="1" dirty="0"/>
              <a:t>Bull</a:t>
            </a:r>
            <a:r>
              <a:rPr lang="pt-BR" sz="1000" dirty="0"/>
              <a:t>. </a:t>
            </a:r>
            <a:r>
              <a:rPr lang="pt-BR" sz="1000" b="1" dirty="0" err="1"/>
              <a:t>Chem</a:t>
            </a:r>
            <a:r>
              <a:rPr lang="pt-BR" sz="1000" dirty="0"/>
              <a:t>. Soc. </a:t>
            </a:r>
            <a:r>
              <a:rPr lang="pt-BR" sz="1000" dirty="0" err="1"/>
              <a:t>Japan</a:t>
            </a:r>
            <a:r>
              <a:rPr lang="pt-BR" sz="1000" dirty="0"/>
              <a:t>, </a:t>
            </a:r>
            <a:r>
              <a:rPr lang="pt-BR" sz="1000" b="1" dirty="0"/>
              <a:t>1972</a:t>
            </a:r>
            <a:r>
              <a:rPr lang="pt-BR" sz="1000" dirty="0"/>
              <a:t>, 45, 1362.</a:t>
            </a:r>
          </a:p>
          <a:p>
            <a:r>
              <a:rPr lang="pt-BR" sz="1000" dirty="0"/>
              <a:t>B. </a:t>
            </a:r>
            <a:r>
              <a:rPr lang="pt-BR" sz="1000" dirty="0" err="1"/>
              <a:t>Albinsson</a:t>
            </a:r>
            <a:r>
              <a:rPr lang="pt-BR" sz="1000" dirty="0"/>
              <a:t> </a:t>
            </a:r>
            <a:r>
              <a:rPr lang="pt-BR" sz="1000" dirty="0" err="1"/>
              <a:t>and</a:t>
            </a:r>
            <a:r>
              <a:rPr lang="pt-BR" sz="1000" dirty="0"/>
              <a:t> B. </a:t>
            </a:r>
            <a:r>
              <a:rPr lang="pt-BR" sz="1000" dirty="0" err="1"/>
              <a:t>Norden</a:t>
            </a:r>
            <a:r>
              <a:rPr lang="pt-BR" sz="1000" dirty="0"/>
              <a:t>, J. </a:t>
            </a:r>
            <a:r>
              <a:rPr lang="pt-BR" sz="1000" dirty="0" err="1"/>
              <a:t>Phys</a:t>
            </a:r>
            <a:r>
              <a:rPr lang="pt-BR" sz="1000" dirty="0"/>
              <a:t>. </a:t>
            </a:r>
            <a:r>
              <a:rPr lang="pt-BR" sz="1000" dirty="0" err="1"/>
              <a:t>Chem</a:t>
            </a:r>
            <a:r>
              <a:rPr lang="pt-BR" sz="1000" dirty="0"/>
              <a:t>.. 1992, 96, 6204.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14282" y="285728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t-BR" sz="2400" kern="0" dirty="0">
                <a:solidFill>
                  <a:srgbClr val="000000"/>
                </a:solidFill>
                <a:latin typeface="Arial"/>
              </a:rPr>
              <a:t>Assim...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2571736" y="1714488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2643174" y="3143248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2928926" y="4929198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57"/>
          <p:cNvGrpSpPr/>
          <p:nvPr/>
        </p:nvGrpSpPr>
        <p:grpSpPr>
          <a:xfrm>
            <a:off x="4214810" y="1285860"/>
            <a:ext cx="2980996" cy="982626"/>
            <a:chOff x="4377086" y="1303366"/>
            <a:chExt cx="2980996" cy="982626"/>
          </a:xfrm>
        </p:grpSpPr>
        <p:sp>
          <p:nvSpPr>
            <p:cNvPr id="19" name="CaixaDeTexto 18"/>
            <p:cNvSpPr txBox="1"/>
            <p:nvPr/>
          </p:nvSpPr>
          <p:spPr>
            <a:xfrm>
              <a:off x="4805714" y="1731994"/>
              <a:ext cx="19752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</a:t>
              </a:r>
              <a:r>
                <a:rPr lang="pt-BR" i="1" baseline="-25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</a:t>
              </a:r>
              <a:r>
                <a:rPr lang="pt-BR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 </a:t>
              </a:r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</a:t>
              </a:r>
              <a:r>
                <a:rPr lang="pt-BR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 </a:t>
              </a:r>
              <a:r>
                <a:rPr lang="pt-BR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pt-BR" i="1" baseline="-25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pt-BR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= 185 nm</a:t>
              </a:r>
            </a:p>
            <a:p>
              <a:endParaRPr lang="pt-BR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377086" y="130336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</a:t>
              </a:r>
              <a:r>
                <a:rPr lang="pt-BR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 </a:t>
              </a:r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210 nm</a:t>
              </a:r>
              <a:endParaRPr lang="pt-BR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948722" y="130336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</a:t>
              </a:r>
              <a:r>
                <a:rPr lang="pt-BR" i="1" baseline="-25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</a:t>
              </a:r>
              <a:r>
                <a:rPr lang="pt-BR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260 nm</a:t>
              </a:r>
              <a:endParaRPr lang="pt-BR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" name="Grupo 55"/>
          <p:cNvGrpSpPr/>
          <p:nvPr/>
        </p:nvGrpSpPr>
        <p:grpSpPr>
          <a:xfrm>
            <a:off x="5357818" y="2928934"/>
            <a:ext cx="2980996" cy="982626"/>
            <a:chOff x="5357818" y="2928934"/>
            <a:chExt cx="2980996" cy="982626"/>
          </a:xfrm>
        </p:grpSpPr>
        <p:sp>
          <p:nvSpPr>
            <p:cNvPr id="25" name="CaixaDeTexto 24"/>
            <p:cNvSpPr txBox="1"/>
            <p:nvPr/>
          </p:nvSpPr>
          <p:spPr>
            <a:xfrm>
              <a:off x="5786446" y="3357562"/>
              <a:ext cx="19752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</a:t>
              </a:r>
              <a:r>
                <a:rPr lang="pt-BR" i="1" baseline="-25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</a:t>
              </a:r>
              <a:r>
                <a:rPr lang="pt-BR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 </a:t>
              </a:r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</a:t>
              </a:r>
              <a:r>
                <a:rPr lang="pt-BR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 </a:t>
              </a:r>
              <a:r>
                <a:rPr lang="pt-BR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pt-BR" i="1" baseline="-25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pt-BR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= 190 nm</a:t>
              </a:r>
            </a:p>
            <a:p>
              <a:endParaRPr lang="pt-BR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5357818" y="2928934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</a:t>
              </a:r>
              <a:r>
                <a:rPr lang="pt-BR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 </a:t>
              </a:r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230 nm</a:t>
              </a:r>
              <a:endParaRPr lang="pt-BR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6929454" y="2928934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</a:t>
              </a:r>
              <a:r>
                <a:rPr lang="pt-BR" i="1" baseline="-250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</a:t>
              </a:r>
              <a:r>
                <a:rPr lang="pt-BR" i="1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275 nm</a:t>
              </a:r>
              <a:endParaRPr lang="pt-BR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7637554" y="4702742"/>
            <a:ext cx="14350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~ 225 nm</a:t>
            </a:r>
          </a:p>
          <a:p>
            <a:endParaRPr lang="pt-BR" i="1" baseline="-250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643438" y="4631304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 </a:t>
            </a:r>
            <a:r>
              <a:rPr lang="pt-BR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r>
              <a:rPr lang="pt-BR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270 e 280 nm</a:t>
            </a:r>
          </a:p>
          <a:p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 componente </a:t>
            </a:r>
            <a:r>
              <a:rPr lang="pt-BR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vibrônico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i="1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714876" y="534568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r>
              <a:rPr lang="pt-BR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  <a:r>
              <a:rPr lang="pt-BR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muito sensível à vizinhança</a:t>
            </a:r>
            <a:endParaRPr lang="pt-BR" i="1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upo 54"/>
          <p:cNvGrpSpPr/>
          <p:nvPr/>
        </p:nvGrpSpPr>
        <p:grpSpPr>
          <a:xfrm>
            <a:off x="3349124" y="2857496"/>
            <a:ext cx="2136421" cy="998780"/>
            <a:chOff x="3349124" y="2857496"/>
            <a:chExt cx="2136421" cy="998780"/>
          </a:xfrm>
        </p:grpSpPr>
        <p:pic>
          <p:nvPicPr>
            <p:cNvPr id="9" name="Picture 7" descr="I:\Seminários e Palestras\Figuras_estruturas\fenol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49124" y="2857496"/>
              <a:ext cx="1080000" cy="774562"/>
            </a:xfrm>
            <a:prstGeom prst="rect">
              <a:avLst/>
            </a:prstGeom>
            <a:noFill/>
          </p:spPr>
        </p:pic>
        <p:sp>
          <p:nvSpPr>
            <p:cNvPr id="36" name="CaixaDeTexto 35"/>
            <p:cNvSpPr txBox="1"/>
            <p:nvPr/>
          </p:nvSpPr>
          <p:spPr>
            <a:xfrm>
              <a:off x="4143372" y="314324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</a:t>
              </a:r>
              <a:endParaRPr lang="pt-BR" sz="2400" i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42" name="Picture 12" descr="https://encrypted-tbn0.gstatic.com/images?q=tbn:ANd9GcT-KXD51EsGdCFAA9d2-dvMG3Ne5A2ZSIOE1yL-TfTL2Zo14dfF"/>
            <p:cNvPicPr>
              <a:picLocks noChangeAspect="1" noChangeArrowheads="1"/>
            </p:cNvPicPr>
            <p:nvPr/>
          </p:nvPicPr>
          <p:blipFill>
            <a:blip r:embed="rId10"/>
            <a:srcRect t="8065" r="75092" b="55645"/>
            <a:stretch>
              <a:fillRect/>
            </a:stretch>
          </p:blipFill>
          <p:spPr bwMode="auto">
            <a:xfrm>
              <a:off x="4500562" y="3571876"/>
              <a:ext cx="284400" cy="284400"/>
            </a:xfrm>
            <a:prstGeom prst="rect">
              <a:avLst/>
            </a:prstGeom>
            <a:noFill/>
          </p:spPr>
        </p:pic>
        <p:cxnSp>
          <p:nvCxnSpPr>
            <p:cNvPr id="48" name="Conector de seta reta 47"/>
            <p:cNvCxnSpPr/>
            <p:nvPr/>
          </p:nvCxnSpPr>
          <p:spPr>
            <a:xfrm rot="10800000">
              <a:off x="4500562" y="3429000"/>
              <a:ext cx="288000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9" name="CaixaDeTexto 48"/>
            <p:cNvSpPr txBox="1"/>
            <p:nvPr/>
          </p:nvSpPr>
          <p:spPr>
            <a:xfrm>
              <a:off x="4720592" y="3123246"/>
              <a:ext cx="764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&gt; </a:t>
              </a:r>
              <a:r>
                <a:rPr lang="pt-BR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l</a:t>
              </a:r>
              <a:endParaRPr lang="pt-BR" sz="32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cxnSp>
          <p:nvCxnSpPr>
            <p:cNvPr id="54" name="Conector de seta reta 53"/>
            <p:cNvCxnSpPr/>
            <p:nvPr/>
          </p:nvCxnSpPr>
          <p:spPr>
            <a:xfrm rot="16200000" flipH="1">
              <a:off x="4049086" y="3222294"/>
              <a:ext cx="285752" cy="362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100A-AC91-4BB8-A53F-BC79DC37D24F}" type="datetime1">
              <a:rPr lang="pt-BR" smtClean="0"/>
              <a:t>26/09/2018</a:t>
            </a:fld>
            <a:endParaRPr lang="en-US"/>
          </a:p>
        </p:txBody>
      </p:sp>
    </p:spTree>
  </p:cSld>
  <p:clrMapOvr>
    <a:masterClrMapping/>
  </p:clrMapOvr>
  <p:transition advTm="12480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 descr="I:\Seminários e Palestras\Figuras_estruturas\SS_bridge.bmp"/>
          <p:cNvPicPr>
            <a:picLocks noChangeAspect="1" noChangeArrowheads="1"/>
          </p:cNvPicPr>
          <p:nvPr/>
        </p:nvPicPr>
        <p:blipFill>
          <a:blip r:embed="rId2"/>
          <a:srcRect l="32231" t="29135" r="33578" b="43061"/>
          <a:stretch>
            <a:fillRect/>
          </a:stretch>
        </p:blipFill>
        <p:spPr bwMode="auto">
          <a:xfrm>
            <a:off x="571472" y="571480"/>
            <a:ext cx="2214578" cy="928694"/>
          </a:xfrm>
          <a:prstGeom prst="rect">
            <a:avLst/>
          </a:prstGeom>
          <a:noFill/>
        </p:spPr>
      </p:pic>
      <p:grpSp>
        <p:nvGrpSpPr>
          <p:cNvPr id="2" name="Grupo 6"/>
          <p:cNvGrpSpPr/>
          <p:nvPr/>
        </p:nvGrpSpPr>
        <p:grpSpPr>
          <a:xfrm>
            <a:off x="3000364" y="357166"/>
            <a:ext cx="2890535" cy="461665"/>
            <a:chOff x="668628" y="2316472"/>
            <a:chExt cx="2890535" cy="461665"/>
          </a:xfrm>
        </p:grpSpPr>
        <p:sp>
          <p:nvSpPr>
            <p:cNvPr id="8" name="CaixaDeTexto 7"/>
            <p:cNvSpPr txBox="1"/>
            <p:nvPr/>
          </p:nvSpPr>
          <p:spPr>
            <a:xfrm>
              <a:off x="668628" y="2316472"/>
              <a:ext cx="2890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2 transições </a:t>
              </a:r>
              <a:r>
                <a:rPr lang="pt-BR" sz="24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</a:t>
              </a:r>
              <a:r>
                <a:rPr lang="pt-BR" sz="24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 </a:t>
              </a:r>
              <a:r>
                <a: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     s</a:t>
              </a:r>
              <a:r>
                <a:rPr lang="pt-BR" sz="24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*</a:t>
              </a:r>
              <a:r>
                <a: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</a:p>
          </p:txBody>
        </p:sp>
        <p:cxnSp>
          <p:nvCxnSpPr>
            <p:cNvPr id="9" name="Conector de seta reta 8"/>
            <p:cNvCxnSpPr/>
            <p:nvPr/>
          </p:nvCxnSpPr>
          <p:spPr>
            <a:xfrm rot="10800000">
              <a:off x="2714612" y="2610145"/>
              <a:ext cx="288000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281912" y="2025958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pares não-ligados em </a:t>
            </a:r>
            <a:r>
              <a:rPr lang="pt-B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pt-BR" sz="2400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*</a:t>
            </a:r>
            <a:r>
              <a:rPr lang="pt-B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rot="5400000">
            <a:off x="1427836" y="1786818"/>
            <a:ext cx="432000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3214678" y="928670"/>
            <a:ext cx="564360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1" indent="-365125"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Times New Roman" charset="0"/>
              </a:rPr>
              <a:t>apesar</a:t>
            </a:r>
            <a:r>
              <a:rPr lang="en-US" sz="2400" dirty="0">
                <a:latin typeface="Times New Roman" charset="0"/>
              </a:rPr>
              <a:t> de </a:t>
            </a:r>
            <a:r>
              <a:rPr lang="en-US" sz="2400" dirty="0" err="1">
                <a:latin typeface="Times New Roman" charset="0"/>
              </a:rPr>
              <a:t>proibidas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dirty="0" err="1">
                <a:latin typeface="Times New Roman" charset="0"/>
              </a:rPr>
              <a:t>possuem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b="1" dirty="0">
                <a:latin typeface="Tempus Sans ITC" pitchFamily="82" charset="0"/>
              </a:rPr>
              <a:t>m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muito</a:t>
            </a:r>
            <a:r>
              <a:rPr lang="en-US" sz="2400" dirty="0">
                <a:latin typeface="Times New Roman" charset="0"/>
              </a:rPr>
              <a:t> fortes, </a:t>
            </a:r>
            <a:r>
              <a:rPr lang="en-US" sz="2400" dirty="0" err="1">
                <a:latin typeface="Times New Roman" charset="0"/>
              </a:rPr>
              <a:t>dependendo</a:t>
            </a:r>
            <a:r>
              <a:rPr lang="en-US" sz="2400" dirty="0">
                <a:latin typeface="Times New Roman" charset="0"/>
              </a:rPr>
              <a:t> do </a:t>
            </a:r>
            <a:r>
              <a:rPr lang="en-US" sz="2400" dirty="0" err="1">
                <a:latin typeface="Times New Roman" charset="0"/>
              </a:rPr>
              <a:t>ângulo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diedral</a:t>
            </a:r>
            <a:endParaRPr lang="en-US" sz="2400" dirty="0">
              <a:latin typeface="Times New Roman" charset="0"/>
            </a:endParaRPr>
          </a:p>
          <a:p>
            <a:pPr marL="365125" lvl="1" indent="-36512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charset="0"/>
              </a:rPr>
              <a:t>~230-240 nm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7286644" y="1000108"/>
            <a:ext cx="288000" cy="1588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4856" name="Picture 8" descr="http://upload.wikimedia.org/wikipedia/commons/thumb/2/22/Cystine-skeletal.png/150px-Cystine-skelet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071678"/>
            <a:ext cx="1428750" cy="1819276"/>
          </a:xfrm>
          <a:prstGeom prst="rect">
            <a:avLst/>
          </a:prstGeom>
          <a:noFill/>
        </p:spPr>
      </p:pic>
      <p:pic>
        <p:nvPicPr>
          <p:cNvPr id="3348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2781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428868"/>
            <a:ext cx="3427504" cy="39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85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572140"/>
            <a:ext cx="1866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tângulo 22"/>
          <p:cNvSpPr/>
          <p:nvPr/>
        </p:nvSpPr>
        <p:spPr>
          <a:xfrm>
            <a:off x="142844" y="6478809"/>
            <a:ext cx="6429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Woody, R.  (1973) Tetrahedron.  (29): 1273-1283. </a:t>
            </a:r>
            <a:endParaRPr lang="pt-BR" sz="1400" dirty="0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B501-35CC-44BA-A345-B87BE1FE6814}" type="datetime1">
              <a:rPr lang="pt-BR" smtClean="0"/>
              <a:t>26/09/2018</a:t>
            </a:fld>
            <a:endParaRPr lang="en-US"/>
          </a:p>
        </p:txBody>
      </p:sp>
    </p:spTree>
  </p:cSld>
  <p:clrMapOvr>
    <a:masterClrMapping/>
  </p:clrMapOvr>
  <p:transition advTm="25194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28596" y="1212163"/>
          <a:ext cx="3357586" cy="478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o" r:id="rId3" imgW="2667600" imgH="3799800" progId="Word.Document.8">
                  <p:embed/>
                </p:oleObj>
              </mc:Choice>
              <mc:Fallback>
                <p:oleObj name="Documento" r:id="rId3" imgW="2667600" imgH="3799800" progId="Word.Document.8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212163"/>
                        <a:ext cx="3357586" cy="4784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2" name="Picture 4" descr="D:\LD\Graph1.bmp"/>
          <p:cNvPicPr>
            <a:picLocks noChangeAspect="1" noChangeArrowheads="1"/>
          </p:cNvPicPr>
          <p:nvPr/>
        </p:nvPicPr>
        <p:blipFill>
          <a:blip r:embed="rId5"/>
          <a:srcRect r="9652" b="2326"/>
          <a:stretch>
            <a:fillRect/>
          </a:stretch>
        </p:blipFill>
        <p:spPr bwMode="auto">
          <a:xfrm>
            <a:off x="4643439" y="317479"/>
            <a:ext cx="4000528" cy="3111521"/>
          </a:xfrm>
          <a:prstGeom prst="rect">
            <a:avLst/>
          </a:prstGeom>
          <a:noFill/>
        </p:spPr>
      </p:pic>
      <p:pic>
        <p:nvPicPr>
          <p:cNvPr id="329733" name="Picture 5" descr="I:\Seminários e Palestras\Figuras_estruturas\bsa.bmp"/>
          <p:cNvPicPr>
            <a:picLocks noChangeAspect="1" noChangeArrowheads="1"/>
          </p:cNvPicPr>
          <p:nvPr/>
        </p:nvPicPr>
        <p:blipFill>
          <a:blip r:embed="rId6"/>
          <a:srcRect l="4583"/>
          <a:stretch>
            <a:fillRect/>
          </a:stretch>
        </p:blipFill>
        <p:spPr bwMode="auto">
          <a:xfrm>
            <a:off x="4714876" y="4214818"/>
            <a:ext cx="3786214" cy="2046278"/>
          </a:xfrm>
          <a:prstGeom prst="rect">
            <a:avLst/>
          </a:prstGeom>
          <a:noFill/>
        </p:spPr>
      </p:pic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6072198" y="821990"/>
            <a:ext cx="228601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...... BSA (20mM PBA pH 2)</a:t>
            </a:r>
          </a:p>
          <a:p>
            <a:pPr indent="449263" algn="just"/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 </a:t>
            </a:r>
            <a:r>
              <a:rPr lang="en-US" sz="9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BSA (20mM PBA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 5,4)</a:t>
            </a:r>
          </a:p>
          <a:p>
            <a:pPr indent="449263" algn="just"/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- - </a:t>
            </a:r>
            <a:r>
              <a:rPr lang="en-US" sz="9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BSA (20mM PBA pH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9 )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4348" y="5855633"/>
            <a:ext cx="28575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100" dirty="0"/>
              <a:t>Figura modificada de G. D. </a:t>
            </a:r>
            <a:r>
              <a:rPr lang="pt-BR" sz="1100" dirty="0" err="1"/>
              <a:t>Fasman</a:t>
            </a:r>
            <a:r>
              <a:rPr lang="pt-BR" sz="1100" dirty="0"/>
              <a:t>, 1980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60946" y="101894"/>
            <a:ext cx="5243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Predições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teóricas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X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medidas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experimentais</a:t>
            </a: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Seta para cima 13"/>
          <p:cNvSpPr/>
          <p:nvPr/>
        </p:nvSpPr>
        <p:spPr>
          <a:xfrm>
            <a:off x="5715008" y="3214686"/>
            <a:ext cx="35719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FDD4-CD93-4FEC-9F26-F4F75EBA53E0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 advTm="8311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pt-BR" sz="4000" dirty="0"/>
              <a:t>Cromóforos e transições em ácidos </a:t>
            </a:r>
            <a:r>
              <a:rPr lang="pt-BR" sz="4000" dirty="0" err="1"/>
              <a:t>nucleicos</a:t>
            </a:r>
            <a:endParaRPr lang="pt-BR" sz="40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85720" y="1428736"/>
            <a:ext cx="3971924" cy="828667"/>
          </a:xfrm>
        </p:spPr>
        <p:txBody>
          <a:bodyPr/>
          <a:lstStyle/>
          <a:p>
            <a:r>
              <a:rPr lang="pt-BR" sz="2000" dirty="0"/>
              <a:t>Grupos fosfatos: 170 nm</a:t>
            </a:r>
          </a:p>
          <a:p>
            <a:r>
              <a:rPr lang="pt-BR" sz="2000" dirty="0"/>
              <a:t>Açúcares (</a:t>
            </a:r>
            <a:r>
              <a:rPr lang="pt-BR" sz="2000" dirty="0">
                <a:latin typeface="Symbol" pitchFamily="18" charset="2"/>
              </a:rPr>
              <a:t>s</a:t>
            </a:r>
            <a:r>
              <a:rPr lang="pt-BR" sz="2000" dirty="0"/>
              <a:t>-</a:t>
            </a:r>
            <a:r>
              <a:rPr lang="pt-BR" sz="2000" dirty="0">
                <a:latin typeface="Symbol" pitchFamily="18" charset="2"/>
              </a:rPr>
              <a:t>s</a:t>
            </a:r>
            <a:r>
              <a:rPr lang="pt-BR" sz="2000" dirty="0"/>
              <a:t>*): 190 nm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43306" y="164305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Fracas</a:t>
            </a:r>
          </a:p>
        </p:txBody>
      </p:sp>
      <p:pic>
        <p:nvPicPr>
          <p:cNvPr id="404482" name="Picture 2" descr="http://upload.wikimedia.org/wikipedia/commons/b/bf/Nitrogenous_bases.jpg"/>
          <p:cNvPicPr>
            <a:picLocks noChangeAspect="1" noChangeArrowheads="1"/>
          </p:cNvPicPr>
          <p:nvPr/>
        </p:nvPicPr>
        <p:blipFill>
          <a:blip r:embed="rId2"/>
          <a:srcRect l="11236" r="57865" b="59893"/>
          <a:stretch>
            <a:fillRect/>
          </a:stretch>
        </p:blipFill>
        <p:spPr bwMode="auto">
          <a:xfrm>
            <a:off x="571472" y="3071810"/>
            <a:ext cx="1571636" cy="1428760"/>
          </a:xfrm>
          <a:prstGeom prst="rect">
            <a:avLst/>
          </a:prstGeom>
          <a:noFill/>
        </p:spPr>
      </p:pic>
      <p:pic>
        <p:nvPicPr>
          <p:cNvPr id="11" name="Picture 2" descr="http://upload.wikimedia.org/wikipedia/commons/b/bf/Nitrogenous_bases.jpg"/>
          <p:cNvPicPr>
            <a:picLocks noChangeAspect="1" noChangeArrowheads="1"/>
          </p:cNvPicPr>
          <p:nvPr/>
        </p:nvPicPr>
        <p:blipFill>
          <a:blip r:embed="rId2"/>
          <a:srcRect l="44944" t="-2005" r="14325" b="59893"/>
          <a:stretch>
            <a:fillRect/>
          </a:stretch>
        </p:blipFill>
        <p:spPr bwMode="auto">
          <a:xfrm>
            <a:off x="214282" y="4857760"/>
            <a:ext cx="2071702" cy="1500198"/>
          </a:xfrm>
          <a:prstGeom prst="rect">
            <a:avLst/>
          </a:prstGeom>
          <a:noFill/>
        </p:spPr>
      </p:pic>
      <p:pic>
        <p:nvPicPr>
          <p:cNvPr id="12" name="Picture 2" descr="http://upload.wikimedia.org/wikipedia/commons/b/bf/Nitrogenous_bases.jpg"/>
          <p:cNvPicPr>
            <a:picLocks noChangeAspect="1" noChangeArrowheads="1"/>
          </p:cNvPicPr>
          <p:nvPr/>
        </p:nvPicPr>
        <p:blipFill>
          <a:blip r:embed="rId2"/>
          <a:srcRect l="66012" t="48129" b="19785"/>
          <a:stretch>
            <a:fillRect/>
          </a:stretch>
        </p:blipFill>
        <p:spPr bwMode="auto">
          <a:xfrm>
            <a:off x="5357818" y="3643314"/>
            <a:ext cx="1728764" cy="1143008"/>
          </a:xfrm>
          <a:prstGeom prst="rect">
            <a:avLst/>
          </a:prstGeom>
          <a:noFill/>
        </p:spPr>
      </p:pic>
      <p:pic>
        <p:nvPicPr>
          <p:cNvPr id="13" name="Picture 2" descr="http://upload.wikimedia.org/wikipedia/commons/b/bf/Nitrogenous_bases.jpg"/>
          <p:cNvPicPr>
            <a:picLocks noChangeAspect="1" noChangeArrowheads="1"/>
          </p:cNvPicPr>
          <p:nvPr/>
        </p:nvPicPr>
        <p:blipFill>
          <a:blip r:embed="rId2"/>
          <a:srcRect l="33708" t="58156" r="33988" b="7753"/>
          <a:stretch>
            <a:fillRect/>
          </a:stretch>
        </p:blipFill>
        <p:spPr bwMode="auto">
          <a:xfrm>
            <a:off x="4071934" y="5286388"/>
            <a:ext cx="1643074" cy="1214446"/>
          </a:xfrm>
          <a:prstGeom prst="rect">
            <a:avLst/>
          </a:prstGeom>
          <a:noFill/>
        </p:spPr>
      </p:pic>
      <p:pic>
        <p:nvPicPr>
          <p:cNvPr id="14" name="Picture 2" descr="http://upload.wikimedia.org/wikipedia/commons/b/bf/Nitrogenous_bases.jpg"/>
          <p:cNvPicPr>
            <a:picLocks noChangeAspect="1" noChangeArrowheads="1"/>
          </p:cNvPicPr>
          <p:nvPr/>
        </p:nvPicPr>
        <p:blipFill>
          <a:blip r:embed="rId2"/>
          <a:srcRect t="50134" r="69101" b="19785"/>
          <a:stretch>
            <a:fillRect/>
          </a:stretch>
        </p:blipFill>
        <p:spPr bwMode="auto">
          <a:xfrm>
            <a:off x="5929322" y="5357826"/>
            <a:ext cx="1571636" cy="1071570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428728" y="2928934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n-lt"/>
              </a:rPr>
              <a:t>adenina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2714620"/>
            <a:ext cx="5643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n-lt"/>
              </a:rPr>
              <a:t>Bases aromáticas: 5 dos 7 orbitais de energia mais baixa serão ocupados e um número muito grande de transições  </a:t>
            </a:r>
            <a:r>
              <a:rPr lang="pt-BR" sz="1400" dirty="0">
                <a:latin typeface="Symbol" pitchFamily="18" charset="2"/>
              </a:rPr>
              <a:t>p - p</a:t>
            </a:r>
            <a:r>
              <a:rPr lang="pt-BR" sz="1400" baseline="30000" dirty="0">
                <a:latin typeface="Symbol" pitchFamily="18" charset="2"/>
              </a:rPr>
              <a:t>*</a:t>
            </a:r>
            <a:r>
              <a:rPr lang="pt-BR" sz="1400" dirty="0">
                <a:latin typeface="+mn-lt"/>
              </a:rPr>
              <a:t>  (6 entre </a:t>
            </a:r>
            <a:r>
              <a:rPr lang="pt-BR" sz="1400" kern="0" dirty="0"/>
              <a:t>175-281nm ) </a:t>
            </a:r>
            <a:r>
              <a:rPr lang="pt-BR" sz="1400" dirty="0">
                <a:latin typeface="+mn-lt"/>
              </a:rPr>
              <a:t>e </a:t>
            </a:r>
            <a:r>
              <a:rPr lang="pt-BR" sz="1400" i="1" dirty="0">
                <a:latin typeface="+mn-lt"/>
              </a:rPr>
              <a:t>n -</a:t>
            </a:r>
            <a:r>
              <a:rPr lang="pt-BR" sz="1400" dirty="0">
                <a:latin typeface="Symbol" pitchFamily="18" charset="2"/>
              </a:rPr>
              <a:t>p</a:t>
            </a:r>
            <a:r>
              <a:rPr lang="pt-BR" sz="1400" baseline="30000" dirty="0">
                <a:latin typeface="Symbol" pitchFamily="18" charset="2"/>
              </a:rPr>
              <a:t>*</a:t>
            </a:r>
            <a:r>
              <a:rPr lang="pt-BR" sz="1400" dirty="0"/>
              <a:t>  (essas mais fracas) poderão ocorrer </a:t>
            </a:r>
            <a:endParaRPr lang="pt-BR" sz="1400" i="1" dirty="0"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858016" y="421481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n-lt"/>
              </a:rPr>
              <a:t>citosina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286248" y="5143512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n-lt"/>
              </a:rPr>
              <a:t>timina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143636" y="5000636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latin typeface="+mn-lt"/>
              </a:rPr>
              <a:t>uracil</a:t>
            </a:r>
            <a:endParaRPr lang="pt-BR" sz="1400" dirty="0"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571604" y="485776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n-lt"/>
              </a:rPr>
              <a:t>guanina</a:t>
            </a:r>
          </a:p>
        </p:txBody>
      </p:sp>
      <p:sp>
        <p:nvSpPr>
          <p:cNvPr id="17" name="Espaço Reservado para Número de Slid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8" name="Espaço Reservado para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5C13-2A19-4A73-98AB-67A3F8AA173C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8650" y="2053365"/>
            <a:ext cx="8143932" cy="2751269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pt-BR" sz="3600" dirty="0"/>
              <a:t>Conteúdo:</a:t>
            </a:r>
          </a:p>
          <a:p>
            <a:pPr marL="0" indent="0">
              <a:spcBef>
                <a:spcPts val="400"/>
              </a:spcBef>
              <a:buNone/>
            </a:pPr>
            <a:endParaRPr lang="pt-BR" sz="3600" dirty="0"/>
          </a:p>
          <a:p>
            <a:pPr>
              <a:spcBef>
                <a:spcPts val="400"/>
              </a:spcBef>
            </a:pPr>
            <a:r>
              <a:rPr lang="pt-BR" sz="3600" dirty="0"/>
              <a:t>Princípios básicos</a:t>
            </a:r>
          </a:p>
          <a:p>
            <a:pPr>
              <a:spcBef>
                <a:spcPts val="400"/>
              </a:spcBef>
            </a:pPr>
            <a:r>
              <a:rPr lang="pt-BR" sz="3600" dirty="0"/>
              <a:t>Instrumentação</a:t>
            </a:r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1BB1-831A-4F8D-9358-2C30A21AEDE3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A93E-F9DF-40F4-B6A0-CB7D0FF9F1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Tm="6728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3" name="Picture 3" descr="I:\Seminários e Palestras\Figuras_estruturas\alfact - 1cho.bmp"/>
          <p:cNvPicPr>
            <a:picLocks noChangeAspect="1" noChangeArrowheads="1"/>
          </p:cNvPicPr>
          <p:nvPr/>
        </p:nvPicPr>
        <p:blipFill>
          <a:blip r:embed="rId2"/>
          <a:srcRect l="31201" t="14876" r="29093" b="16682"/>
          <a:stretch>
            <a:fillRect/>
          </a:stretch>
        </p:blipFill>
        <p:spPr bwMode="auto">
          <a:xfrm>
            <a:off x="2285984" y="1857364"/>
            <a:ext cx="2571768" cy="2286016"/>
          </a:xfrm>
          <a:prstGeom prst="rect">
            <a:avLst/>
          </a:prstGeom>
          <a:noFill/>
        </p:spPr>
      </p:pic>
      <p:pic>
        <p:nvPicPr>
          <p:cNvPr id="409605" name="Picture 5" descr="I:\Seminários e Palestras\Figuras_estruturas\1yph.bmp"/>
          <p:cNvPicPr>
            <a:picLocks noChangeAspect="1" noChangeArrowheads="1"/>
          </p:cNvPicPr>
          <p:nvPr/>
        </p:nvPicPr>
        <p:blipFill>
          <a:blip r:embed="rId3"/>
          <a:srcRect l="30784" t="9553" r="30613" b="11312"/>
          <a:stretch>
            <a:fillRect/>
          </a:stretch>
        </p:blipFill>
        <p:spPr bwMode="auto">
          <a:xfrm rot="10359681">
            <a:off x="158573" y="148862"/>
            <a:ext cx="2500330" cy="2643206"/>
          </a:xfrm>
          <a:prstGeom prst="rect">
            <a:avLst/>
          </a:prstGeom>
          <a:noFill/>
        </p:spPr>
      </p:pic>
      <p:pic>
        <p:nvPicPr>
          <p:cNvPr id="11" name="Picture 2" descr="I:\Seminários e Palestras\Figuras_estruturas\1cdm_asym_r_250.jpg"/>
          <p:cNvPicPr>
            <a:picLocks noChangeAspect="1" noChangeArrowheads="1"/>
          </p:cNvPicPr>
          <p:nvPr/>
        </p:nvPicPr>
        <p:blipFill>
          <a:blip r:embed="rId4"/>
          <a:srcRect l="22333" t="10133" r="11667" b="5866"/>
          <a:stretch>
            <a:fillRect/>
          </a:stretch>
        </p:blipFill>
        <p:spPr bwMode="auto">
          <a:xfrm>
            <a:off x="357158" y="3500438"/>
            <a:ext cx="1571636" cy="200026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6050" y="428604"/>
            <a:ext cx="6072230" cy="50006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800" dirty="0">
                <a:solidFill>
                  <a:schemeClr val="tx1"/>
                </a:solidFill>
              </a:rPr>
              <a:t>Para estruturas mais complexas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5143504" y="1928802"/>
            <a:ext cx="371480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Estimativa das frações de estrutura secundária através dos programas de desconvolução espectral:</a:t>
            </a:r>
          </a:p>
        </p:txBody>
      </p:sp>
      <p:pic>
        <p:nvPicPr>
          <p:cNvPr id="409609" name="Picture 9"/>
          <p:cNvPicPr>
            <a:picLocks noChangeAspect="1" noChangeArrowheads="1"/>
          </p:cNvPicPr>
          <p:nvPr/>
        </p:nvPicPr>
        <p:blipFill>
          <a:blip r:embed="rId5"/>
          <a:srcRect l="40856" t="40995" r="35394" b="47243"/>
          <a:stretch>
            <a:fillRect/>
          </a:stretch>
        </p:blipFill>
        <p:spPr bwMode="auto">
          <a:xfrm>
            <a:off x="6357950" y="3929066"/>
            <a:ext cx="1857388" cy="68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/>
          <a:srcRect l="22534" t="62710" r="19238" b="30957"/>
          <a:stretch>
            <a:fillRect/>
          </a:stretch>
        </p:blipFill>
        <p:spPr bwMode="auto">
          <a:xfrm>
            <a:off x="5786446" y="5000636"/>
            <a:ext cx="3048686" cy="24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409604" name="Picture 4" descr="I:\Seminários e Palestras\Figuras_estruturas\gox - 3qvp.bmp"/>
          <p:cNvPicPr>
            <a:picLocks noChangeAspect="1" noChangeArrowheads="1"/>
          </p:cNvPicPr>
          <p:nvPr/>
        </p:nvPicPr>
        <p:blipFill>
          <a:blip r:embed="rId6"/>
          <a:srcRect l="8725" r="11863"/>
          <a:stretch>
            <a:fillRect/>
          </a:stretch>
        </p:blipFill>
        <p:spPr bwMode="auto">
          <a:xfrm>
            <a:off x="1785918" y="4214818"/>
            <a:ext cx="3713408" cy="2411406"/>
          </a:xfrm>
          <a:prstGeom prst="rect">
            <a:avLst/>
          </a:prstGeom>
          <a:noFill/>
        </p:spPr>
      </p:pic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6A1-FE1D-41B1-B20C-AEF558EA694A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285720" y="285728"/>
            <a:ext cx="8401080" cy="1766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Métodos matemáticos</a:t>
            </a:r>
          </a:p>
          <a:p>
            <a:pPr lvl="1"/>
            <a:r>
              <a:rPr lang="pt-BR" sz="1800" i="1" dirty="0" err="1">
                <a:solidFill>
                  <a:schemeClr val="tx1"/>
                </a:solidFill>
              </a:rPr>
              <a:t>ridge</a:t>
            </a:r>
            <a:r>
              <a:rPr lang="pt-BR" sz="1800" i="1" dirty="0">
                <a:solidFill>
                  <a:schemeClr val="tx1"/>
                </a:solidFill>
              </a:rPr>
              <a:t> </a:t>
            </a:r>
            <a:r>
              <a:rPr lang="pt-BR" sz="1800" i="1" dirty="0" err="1">
                <a:solidFill>
                  <a:schemeClr val="tx1"/>
                </a:solidFill>
              </a:rPr>
              <a:t>regression</a:t>
            </a:r>
            <a:r>
              <a:rPr lang="pt-BR" sz="1800" i="1" dirty="0">
                <a:solidFill>
                  <a:schemeClr val="tx1"/>
                </a:solidFill>
              </a:rPr>
              <a:t>, </a:t>
            </a:r>
            <a:r>
              <a:rPr lang="pt-BR" sz="1800" dirty="0">
                <a:solidFill>
                  <a:schemeClr val="tx1"/>
                </a:solidFill>
              </a:rPr>
              <a:t>SVD, redes neurais entre outros</a:t>
            </a:r>
          </a:p>
          <a:p>
            <a:pPr lvl="1"/>
            <a:r>
              <a:rPr lang="pt-BR" sz="1800" dirty="0">
                <a:solidFill>
                  <a:schemeClr val="tx1"/>
                </a:solidFill>
              </a:rPr>
              <a:t>Flexibilidade do conjunto das referências (</a:t>
            </a:r>
            <a:r>
              <a:rPr lang="pt-BR" sz="1800" dirty="0" err="1">
                <a:solidFill>
                  <a:schemeClr val="tx1"/>
                </a:solidFill>
              </a:rPr>
              <a:t>VarSelc</a:t>
            </a:r>
            <a:r>
              <a:rPr lang="pt-BR" sz="1800" dirty="0">
                <a:solidFill>
                  <a:schemeClr val="tx1"/>
                </a:solidFill>
              </a:rPr>
              <a:t> e </a:t>
            </a:r>
            <a:r>
              <a:rPr lang="pt-BR" sz="1800" dirty="0" err="1">
                <a:solidFill>
                  <a:schemeClr val="tx1"/>
                </a:solidFill>
              </a:rPr>
              <a:t>SelCon</a:t>
            </a:r>
            <a:r>
              <a:rPr lang="pt-BR" sz="18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pt-BR" sz="1800" dirty="0" err="1">
                <a:solidFill>
                  <a:schemeClr val="tx1"/>
                </a:solidFill>
              </a:rPr>
              <a:t>CDsstr</a:t>
            </a:r>
            <a:r>
              <a:rPr lang="pt-BR" sz="1800" dirty="0">
                <a:solidFill>
                  <a:schemeClr val="tx1"/>
                </a:solidFill>
              </a:rPr>
              <a:t> e </a:t>
            </a:r>
            <a:r>
              <a:rPr lang="pt-BR" sz="1800" dirty="0" err="1">
                <a:solidFill>
                  <a:schemeClr val="tx1"/>
                </a:solidFill>
              </a:rPr>
              <a:t>Contin</a:t>
            </a:r>
            <a:r>
              <a:rPr lang="pt-BR" sz="1800" dirty="0">
                <a:solidFill>
                  <a:schemeClr val="tx1"/>
                </a:solidFill>
              </a:rPr>
              <a:t>: combinam várias características</a:t>
            </a:r>
          </a:p>
          <a:p>
            <a:pPr marL="342900" lvl="1" indent="-342900">
              <a:buChar char="•"/>
            </a:pPr>
            <a:r>
              <a:rPr lang="pt-BR" sz="2000" dirty="0">
                <a:solidFill>
                  <a:schemeClr val="tx1"/>
                </a:solidFill>
              </a:rPr>
              <a:t>É aconselhado combinar CD com FT-IR e/ou VCD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00034" y="3429000"/>
          <a:ext cx="7929615" cy="234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8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0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07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8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8362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Hélice alfa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Folha beta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Volta beta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Poli(Pro)II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desordenada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34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Symbol" pitchFamily="18" charset="2"/>
                        </a:rPr>
                        <a:t>d</a:t>
                      </a:r>
                      <a:r>
                        <a:rPr lang="pt-BR" sz="1600" dirty="0"/>
                        <a:t>          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Symbol" pitchFamily="18" charset="2"/>
                        </a:rPr>
                        <a:t>d</a:t>
                      </a:r>
                      <a:r>
                        <a:rPr lang="pt-BR" sz="1600" dirty="0"/>
                        <a:t>          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Symbol" pitchFamily="18" charset="2"/>
                        </a:rPr>
                        <a:t>d</a:t>
                      </a:r>
                      <a:r>
                        <a:rPr lang="pt-BR" sz="1600" dirty="0"/>
                        <a:t>          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Symbol" pitchFamily="18" charset="2"/>
                        </a:rPr>
                        <a:t>d</a:t>
                      </a:r>
                      <a:r>
                        <a:rPr lang="pt-BR" sz="1600" dirty="0"/>
                        <a:t>          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Symbol" pitchFamily="18" charset="2"/>
                        </a:rPr>
                        <a:t>d</a:t>
                      </a:r>
                      <a:r>
                        <a:rPr lang="pt-BR" sz="1600" dirty="0"/>
                        <a:t>          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5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Selcon3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57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CDsstr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05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CONTIN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0,90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44790" y="3168012"/>
            <a:ext cx="7215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Symbol" pitchFamily="18" charset="2"/>
              </a:rPr>
              <a:t>d</a:t>
            </a:r>
            <a:r>
              <a:rPr lang="pt-BR" sz="1400" dirty="0"/>
              <a:t>: RMS e </a:t>
            </a:r>
            <a:r>
              <a:rPr lang="pt-BR" sz="1400" i="1" dirty="0"/>
              <a:t>r </a:t>
            </a:r>
            <a:r>
              <a:rPr lang="pt-BR" sz="1400" dirty="0"/>
              <a:t>: coeficiente de correlação . 22 proteínas analisadas.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0034" y="5786454"/>
            <a:ext cx="2008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Modificado de Woody 2000.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86712" y="6210925"/>
            <a:ext cx="657423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Greenfield NJ. Anal </a:t>
            </a:r>
            <a:r>
              <a:rPr lang="en-US" sz="1100" dirty="0" err="1"/>
              <a:t>Biochem</a:t>
            </a:r>
            <a:r>
              <a:rPr lang="en-US" sz="1100" u="sng" dirty="0"/>
              <a:t>.</a:t>
            </a:r>
            <a:r>
              <a:rPr lang="en-US" sz="1100" dirty="0"/>
              <a:t> 1996 Mar 1;235(1):1-10</a:t>
            </a:r>
            <a:r>
              <a:rPr lang="pt-BR" sz="1100" dirty="0"/>
              <a:t>.</a:t>
            </a:r>
          </a:p>
          <a:p>
            <a:r>
              <a:rPr lang="pt-BR" sz="1100" dirty="0" err="1"/>
              <a:t>Narasimha</a:t>
            </a:r>
            <a:r>
              <a:rPr lang="pt-BR" sz="1100" dirty="0"/>
              <a:t> </a:t>
            </a:r>
            <a:r>
              <a:rPr lang="pt-BR" sz="1100" dirty="0" err="1"/>
              <a:t>Sreerama</a:t>
            </a:r>
            <a:r>
              <a:rPr lang="pt-BR" sz="1100" dirty="0"/>
              <a:t>, Robert W. Woody. </a:t>
            </a:r>
            <a:r>
              <a:rPr lang="pt-BR" sz="1100" dirty="0" err="1"/>
              <a:t>Methods</a:t>
            </a:r>
            <a:r>
              <a:rPr lang="pt-BR" sz="1100" dirty="0"/>
              <a:t> in </a:t>
            </a:r>
            <a:r>
              <a:rPr lang="pt-BR" sz="1100" dirty="0" err="1"/>
              <a:t>Enzymology</a:t>
            </a:r>
            <a:r>
              <a:rPr lang="pt-BR" sz="1100" dirty="0"/>
              <a:t>, Volume 383, 2004, </a:t>
            </a:r>
            <a:r>
              <a:rPr lang="pt-BR" sz="1100" dirty="0" err="1"/>
              <a:t>Pages</a:t>
            </a:r>
            <a:r>
              <a:rPr lang="pt-BR" sz="1100" dirty="0"/>
              <a:t> 318–351</a:t>
            </a:r>
          </a:p>
          <a:p>
            <a:r>
              <a:rPr lang="pt-BR" sz="1100" dirty="0"/>
              <a:t> </a:t>
            </a:r>
            <a:r>
              <a:rPr lang="en-US" sz="1100" dirty="0"/>
              <a:t>Norma J. Greenfield. Methods in </a:t>
            </a:r>
            <a:r>
              <a:rPr lang="en-US" sz="1100" dirty="0" err="1"/>
              <a:t>EnzymologyVolume</a:t>
            </a:r>
            <a:r>
              <a:rPr lang="en-US" sz="1100" dirty="0"/>
              <a:t> 383, 2004, Pages 282–317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15338" cy="642942"/>
          </a:xfrm>
        </p:spPr>
        <p:txBody>
          <a:bodyPr/>
          <a:lstStyle/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Ótima correlação entre a estrutura secundária por CD e por raios-X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65AF-F432-4151-9D07-9FB038534DEB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 advTm="10480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A2C9-9934-4B49-B655-7B0B11D551C9}" type="slidenum">
              <a:rPr lang="pt-BR" smtClean="0"/>
              <a:pPr/>
              <a:t>22</a:t>
            </a:fld>
            <a:endParaRPr lang="pt-BR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 l="1592"/>
          <a:stretch>
            <a:fillRect/>
          </a:stretch>
        </p:blipFill>
        <p:spPr bwMode="auto">
          <a:xfrm>
            <a:off x="0" y="1500174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76375" y="1484313"/>
          <a:ext cx="55880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aph" r:id="rId3" imgW="3661920" imgH="2855520" progId="Origin50.Graph">
                  <p:embed/>
                </p:oleObj>
              </mc:Choice>
              <mc:Fallback>
                <p:oleObj name="Graph" r:id="rId3" imgW="3661920" imgH="2855520" progId="Origin50.Graph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84313"/>
                        <a:ext cx="5588000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867400" y="1052513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dirty="0"/>
              <a:t>cleaning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725470"/>
          </a:xfrm>
        </p:spPr>
        <p:txBody>
          <a:bodyPr/>
          <a:lstStyle/>
          <a:p>
            <a:r>
              <a:rPr lang="en-GB" sz="2500" dirty="0"/>
              <a:t>Watch out!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20688" y="6405563"/>
            <a:ext cx="564269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Kelly S.M., Jess T.J., Price N.C. </a:t>
            </a:r>
            <a:r>
              <a:rPr lang="pt-BR" sz="1600" dirty="0"/>
              <a:t>BBA 1751 (2005) 119 – 139</a:t>
            </a:r>
          </a:p>
        </p:txBody>
      </p:sp>
      <p:pic>
        <p:nvPicPr>
          <p:cNvPr id="3380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70488" y="44450"/>
            <a:ext cx="3578225" cy="4525963"/>
          </a:xfrm>
          <a:noFill/>
          <a:ln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9388" y="1196975"/>
            <a:ext cx="4679950" cy="4019550"/>
            <a:chOff x="204" y="890"/>
            <a:chExt cx="2544" cy="2305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890"/>
              <a:ext cx="2544" cy="230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212" y="2907"/>
              <a:ext cx="2449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716463" y="4868863"/>
            <a:ext cx="4176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000"/>
              <a:t>50 mM sodium phosphate buffer, pH 7.5 (spectrum 1)</a:t>
            </a:r>
          </a:p>
          <a:p>
            <a:r>
              <a:rPr lang="pt-BR" sz="1000"/>
              <a:t>sodium phosphate buffer containing either 150 mM NaCl (spectrum 2)</a:t>
            </a:r>
          </a:p>
          <a:p>
            <a:r>
              <a:rPr lang="pt-BR" sz="1000"/>
              <a:t>150 mM imidazole (spectrum 3)</a:t>
            </a:r>
          </a:p>
          <a:p>
            <a:r>
              <a:rPr lang="pt-BR" sz="1000"/>
              <a:t>50 mM Tris/acetate, pH 7.5 (spectrum 4)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357158" y="1214422"/>
            <a:ext cx="8401080" cy="4179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kern="1200" dirty="0">
                <a:solidFill>
                  <a:schemeClr val="tx1"/>
                </a:solidFill>
                <a:latin typeface="Arial" charset="0"/>
              </a:rPr>
              <a:t>CDProWin7:</a:t>
            </a:r>
          </a:p>
          <a:p>
            <a:pPr lvl="2"/>
            <a:r>
              <a:rPr lang="pt-BR" sz="1600" kern="1200" dirty="0">
                <a:solidFill>
                  <a:schemeClr val="tx1"/>
                </a:solidFill>
                <a:latin typeface="Arial" charset="0"/>
              </a:rPr>
              <a:t>http://www.each.usp.br/aprender-ciencia/index.</a:t>
            </a:r>
            <a:r>
              <a:rPr lang="pt-BR" sz="1600" kern="1200" dirty="0" err="1">
                <a:solidFill>
                  <a:schemeClr val="tx1"/>
                </a:solidFill>
                <a:latin typeface="Arial" charset="0"/>
              </a:rPr>
              <a:t>php</a:t>
            </a:r>
            <a:r>
              <a:rPr lang="pt-BR" sz="1600" kern="1200" dirty="0">
                <a:solidFill>
                  <a:schemeClr val="tx1"/>
                </a:solidFill>
                <a:latin typeface="Arial" charset="0"/>
              </a:rPr>
              <a:t>#</a:t>
            </a:r>
            <a:endParaRPr lang="pt-BR" sz="1600" kern="1200" dirty="0">
              <a:solidFill>
                <a:schemeClr val="tx1"/>
              </a:solidFill>
              <a:latin typeface="Arial" charset="0"/>
              <a:hlinkClick r:id="rId2"/>
            </a:endParaRPr>
          </a:p>
          <a:p>
            <a:r>
              <a:rPr lang="en-GB" sz="1600" kern="1200" dirty="0">
                <a:solidFill>
                  <a:schemeClr val="tx1"/>
                </a:solidFill>
                <a:latin typeface="Arial" charset="0"/>
              </a:rPr>
              <a:t>Convex Constraint Analysis (CCA+) (PAGO)</a:t>
            </a:r>
          </a:p>
          <a:p>
            <a:pPr lvl="2"/>
            <a:r>
              <a:rPr lang="en-GB" sz="1600" kern="1200" dirty="0">
                <a:solidFill>
                  <a:schemeClr val="tx1"/>
                </a:solidFill>
                <a:latin typeface="Arial" charset="0"/>
              </a:rPr>
              <a:t>http://www.chem.elte.hu/departments/protnmr/cca/</a:t>
            </a:r>
          </a:p>
          <a:p>
            <a:pPr marL="342900" lvl="1" indent="-342900">
              <a:buChar char="•"/>
            </a:pPr>
            <a:r>
              <a:rPr lang="pt-BR" sz="1600" kern="1200" dirty="0" err="1">
                <a:solidFill>
                  <a:schemeClr val="tx1"/>
                </a:solidFill>
                <a:latin typeface="Arial" charset="0"/>
              </a:rPr>
              <a:t>Dichroweb</a:t>
            </a:r>
            <a:endParaRPr lang="pt-BR" sz="1600" kern="1200" dirty="0">
              <a:solidFill>
                <a:schemeClr val="tx1"/>
              </a:solidFill>
              <a:latin typeface="Arial" charset="0"/>
            </a:endParaRPr>
          </a:p>
          <a:p>
            <a:pPr lvl="2"/>
            <a:r>
              <a:rPr lang="pt-BR" sz="1600" kern="1200" dirty="0">
                <a:solidFill>
                  <a:schemeClr val="tx1"/>
                </a:solidFill>
                <a:latin typeface="Arial" charset="0"/>
              </a:rPr>
              <a:t>http://dichroweb.cryst.bbk.ac.uk/html/links.shtml#</a:t>
            </a:r>
            <a:r>
              <a:rPr lang="pt-BR" sz="1600" kern="1200" dirty="0" err="1">
                <a:solidFill>
                  <a:schemeClr val="tx1"/>
                </a:solidFill>
                <a:latin typeface="Arial" charset="0"/>
              </a:rPr>
              <a:t>soft</a:t>
            </a:r>
            <a:endParaRPr lang="en-GB" sz="1600" kern="1200" dirty="0">
              <a:solidFill>
                <a:schemeClr val="tx1"/>
              </a:solidFill>
              <a:latin typeface="Arial" charset="0"/>
            </a:endParaRPr>
          </a:p>
          <a:p>
            <a:r>
              <a:rPr lang="en-GB" sz="1600" kern="1200" dirty="0">
                <a:solidFill>
                  <a:schemeClr val="tx1"/>
                </a:solidFill>
                <a:latin typeface="Arial" charset="0"/>
              </a:rPr>
              <a:t>K2D2:</a:t>
            </a:r>
          </a:p>
          <a:p>
            <a:pPr lvl="2"/>
            <a:r>
              <a:rPr lang="en-GB" sz="1600" kern="1200" dirty="0">
                <a:solidFill>
                  <a:schemeClr val="tx1"/>
                </a:solidFill>
                <a:latin typeface="Arial" charset="0"/>
              </a:rPr>
              <a:t>http://k2d2.ogic.ca/</a:t>
            </a:r>
          </a:p>
          <a:p>
            <a:pPr lvl="2">
              <a:buNone/>
            </a:pPr>
            <a:endParaRPr lang="en-GB" sz="1600" kern="1200" dirty="0">
              <a:solidFill>
                <a:schemeClr val="tx1"/>
              </a:solidFill>
              <a:latin typeface="Arial" charset="0"/>
            </a:endParaRPr>
          </a:p>
          <a:p>
            <a:pPr lvl="2">
              <a:buNone/>
            </a:pPr>
            <a:endParaRPr lang="en-GB" sz="1600" kern="1200" dirty="0">
              <a:solidFill>
                <a:schemeClr val="tx1"/>
              </a:solidFill>
              <a:latin typeface="Arial" charset="0"/>
            </a:endParaRPr>
          </a:p>
          <a:p>
            <a:pPr lvl="2">
              <a:buNone/>
            </a:pPr>
            <a:endParaRPr lang="en-GB" sz="1600" kern="1200" dirty="0">
              <a:solidFill>
                <a:schemeClr val="tx1"/>
              </a:solidFill>
              <a:latin typeface="Arial" charset="0"/>
            </a:endParaRPr>
          </a:p>
          <a:p>
            <a:pPr lvl="2"/>
            <a:endParaRPr lang="en-GB" sz="1600" kern="1200" dirty="0">
              <a:solidFill>
                <a:schemeClr val="tx1"/>
              </a:solidFill>
              <a:latin typeface="Arial" charset="0"/>
            </a:endParaRPr>
          </a:p>
          <a:p>
            <a:pPr marL="342900" lvl="1" indent="-342900">
              <a:buChar char="•"/>
            </a:pPr>
            <a:r>
              <a:rPr lang="pt-BR" sz="1600" kern="1200" dirty="0">
                <a:solidFill>
                  <a:schemeClr val="tx1"/>
                </a:solidFill>
                <a:latin typeface="Arial" charset="0"/>
              </a:rPr>
              <a:t>http://www.expasy.org/proteomics</a:t>
            </a:r>
            <a:endParaRPr lang="en-GB" sz="1600" kern="1200" dirty="0" err="1">
              <a:solidFill>
                <a:schemeClr val="tx1"/>
              </a:solidFill>
              <a:latin typeface="Arial" charset="0"/>
            </a:endParaRPr>
          </a:p>
          <a:p>
            <a:pPr lvl="2"/>
            <a:r>
              <a:rPr lang="en-GB" sz="1600" kern="1200" dirty="0" err="1">
                <a:solidFill>
                  <a:schemeClr val="tx1"/>
                </a:solidFill>
                <a:latin typeface="Arial" charset="0"/>
              </a:rPr>
              <a:t>Predições</a:t>
            </a:r>
            <a:r>
              <a:rPr lang="en-GB" sz="1600" kern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GB" sz="1600" kern="1200" dirty="0" err="1">
                <a:solidFill>
                  <a:schemeClr val="tx1"/>
                </a:solidFill>
                <a:latin typeface="Arial" charset="0"/>
              </a:rPr>
              <a:t>estrutura</a:t>
            </a:r>
            <a:r>
              <a:rPr lang="en-GB" sz="1600" kern="120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pt-BR" sz="1600" kern="1200" dirty="0">
                <a:solidFill>
                  <a:schemeClr val="tx1"/>
                </a:solidFill>
                <a:latin typeface="Arial" charset="0"/>
              </a:rPr>
              <a:t>GOR e </a:t>
            </a:r>
            <a:r>
              <a:rPr lang="en-US" sz="1600" kern="1200" dirty="0" err="1">
                <a:solidFill>
                  <a:schemeClr val="tx1"/>
                </a:solidFill>
                <a:latin typeface="Arial" charset="0"/>
              </a:rPr>
              <a:t>Agadir</a:t>
            </a:r>
            <a:endParaRPr lang="en-GB" sz="1600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285728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Programas de desconvolução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1472" y="4143380"/>
            <a:ext cx="367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b="1" dirty="0" err="1"/>
              <a:t>Outras</a:t>
            </a:r>
            <a:r>
              <a:rPr lang="en-GB" b="1" dirty="0"/>
              <a:t> </a:t>
            </a:r>
            <a:r>
              <a:rPr lang="en-GB" b="1" dirty="0" err="1"/>
              <a:t>informações</a:t>
            </a:r>
            <a:r>
              <a:rPr lang="en-GB" b="1" dirty="0"/>
              <a:t> </a:t>
            </a:r>
            <a:r>
              <a:rPr lang="en-GB" b="1" dirty="0" err="1"/>
              <a:t>estruturais</a:t>
            </a:r>
            <a:endParaRPr lang="en-GB" b="1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AA12-FC3F-41EC-B7E5-38F46AD2C844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704-CF5E-409F-A0FE-E239C16E2667}" type="slidenum">
              <a:rPr lang="en-US"/>
              <a:pPr/>
              <a:t>26</a:t>
            </a:fld>
            <a:endParaRPr lang="en-US"/>
          </a:p>
        </p:txBody>
      </p:sp>
      <p:sp>
        <p:nvSpPr>
          <p:cNvPr id="21" name="CaixaDeTexto 20"/>
          <p:cNvSpPr txBox="1"/>
          <p:nvPr/>
        </p:nvSpPr>
        <p:spPr>
          <a:xfrm>
            <a:off x="214282" y="71414"/>
            <a:ext cx="296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Referências adicionais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48760" y="1357298"/>
            <a:ext cx="86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Theory of </a:t>
            </a:r>
            <a:r>
              <a:rPr lang="en-US" sz="1600" dirty="0" err="1"/>
              <a:t>vibrational</a:t>
            </a:r>
            <a:r>
              <a:rPr lang="en-US" sz="1600" dirty="0"/>
              <a:t> circular dichroism, Philip J. Stephens, J. Phys. Chem., 1985, 89 (5), pp 748–752, February 1985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9080" y="561956"/>
            <a:ext cx="86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Norma J. </a:t>
            </a:r>
            <a:r>
              <a:rPr lang="pt-BR" sz="1600" dirty="0" err="1"/>
              <a:t>Greenfield</a:t>
            </a:r>
            <a:r>
              <a:rPr lang="pt-BR" sz="1600" dirty="0"/>
              <a:t> (9/20/04). Circular Dichroism. Disponível em: http://www.niu.edu/analyticallab/cd/handout.pdf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4282" y="2357430"/>
            <a:ext cx="86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Circular Dichroism: Theory and Spectroscopy. </a:t>
            </a:r>
            <a:r>
              <a:rPr lang="en-US" sz="1600" dirty="0" err="1"/>
              <a:t>Vários</a:t>
            </a:r>
            <a:r>
              <a:rPr lang="en-US" sz="1600" dirty="0"/>
              <a:t> </a:t>
            </a:r>
            <a:r>
              <a:rPr lang="en-US" sz="1600" dirty="0" err="1"/>
              <a:t>autores</a:t>
            </a:r>
            <a:r>
              <a:rPr lang="en-US" sz="1600" dirty="0"/>
              <a:t>. Nova Science </a:t>
            </a:r>
            <a:r>
              <a:rPr lang="en-US" sz="1600" dirty="0" err="1"/>
              <a:t>Editora</a:t>
            </a:r>
            <a:r>
              <a:rPr lang="en-US" sz="1600" dirty="0"/>
              <a:t> (https://www.novapublishers.com/catalog/product_info.php?products_id=15490)</a:t>
            </a:r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118-C4BA-4FB0-87DB-67C2021F5DFF}" type="datetime1">
              <a:rPr lang="pt-BR" smtClean="0"/>
              <a:t>26/09/2018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8348"/>
            <a:ext cx="7239000" cy="2684463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214414" y="3720116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b="1" dirty="0" err="1">
                <a:cs typeface="Times New Roman" pitchFamily="18" charset="0"/>
              </a:rPr>
              <a:t>j</a:t>
            </a:r>
            <a:r>
              <a:rPr lang="en-US" dirty="0" err="1">
                <a:cs typeface="Times New Roman" pitchFamily="18" charset="0"/>
              </a:rPr>
              <a:t>E</a:t>
            </a:r>
            <a:r>
              <a:rPr lang="en-US" baseline="-30000" dirty="0" err="1">
                <a:cs typeface="Times New Roman" pitchFamily="18" charset="0"/>
              </a:rPr>
              <a:t>o</a:t>
            </a:r>
            <a:r>
              <a:rPr lang="en-US" dirty="0" err="1">
                <a:cs typeface="Times New Roman" pitchFamily="18" charset="0"/>
              </a:rPr>
              <a:t>sen</a:t>
            </a:r>
            <a:r>
              <a:rPr lang="en-US" dirty="0">
                <a:cs typeface="Times New Roman" pitchFamily="18" charset="0"/>
              </a:rPr>
              <a:t>(wt)                       </a:t>
            </a:r>
            <a:r>
              <a:rPr lang="en-US" b="1" dirty="0">
                <a:cs typeface="Times New Roman" pitchFamily="18" charset="0"/>
              </a:rPr>
              <a:t>E</a:t>
            </a:r>
            <a:r>
              <a:rPr lang="en-US" baseline="-30000" dirty="0">
                <a:cs typeface="Times New Roman" pitchFamily="18" charset="0"/>
              </a:rPr>
              <a:t>d </a:t>
            </a:r>
            <a:r>
              <a:rPr lang="en-US" dirty="0">
                <a:cs typeface="Times New Roman" pitchFamily="18" charset="0"/>
              </a:rPr>
              <a:t>= 1/2[</a:t>
            </a:r>
            <a:r>
              <a:rPr lang="en-US" b="1" dirty="0" err="1">
                <a:cs typeface="Times New Roman" pitchFamily="18" charset="0"/>
              </a:rPr>
              <a:t>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E</a:t>
            </a:r>
            <a:r>
              <a:rPr lang="en-US" baseline="-30000" dirty="0" err="1">
                <a:cs typeface="Times New Roman" pitchFamily="18" charset="0"/>
              </a:rPr>
              <a:t>o</a:t>
            </a:r>
            <a:r>
              <a:rPr lang="en-US" dirty="0" err="1">
                <a:cs typeface="Times New Roman" pitchFamily="18" charset="0"/>
              </a:rPr>
              <a:t>sen</a:t>
            </a:r>
            <a:r>
              <a:rPr lang="en-US" dirty="0">
                <a:cs typeface="Times New Roman" pitchFamily="18" charset="0"/>
              </a:rPr>
              <a:t>(wt) +  </a:t>
            </a:r>
            <a:r>
              <a:rPr lang="en-US" b="1" dirty="0">
                <a:cs typeface="Times New Roman" pitchFamily="18" charset="0"/>
              </a:rPr>
              <a:t>j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E</a:t>
            </a:r>
            <a:r>
              <a:rPr lang="en-US" baseline="-30000" dirty="0" err="1">
                <a:cs typeface="Times New Roman" pitchFamily="18" charset="0"/>
              </a:rPr>
              <a:t>o</a:t>
            </a:r>
            <a:r>
              <a:rPr lang="en-US" dirty="0" err="1">
                <a:cs typeface="Times New Roman" pitchFamily="18" charset="0"/>
              </a:rPr>
              <a:t>cos</a:t>
            </a:r>
            <a:r>
              <a:rPr lang="en-US" dirty="0">
                <a:cs typeface="Times New Roman" pitchFamily="18" charset="0"/>
              </a:rPr>
              <a:t>(wt)]     </a:t>
            </a:r>
          </a:p>
          <a:p>
            <a:pPr algn="just" eaLnBrk="0" hangingPunct="0"/>
            <a:r>
              <a:rPr lang="en-US" dirty="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s-ES_tradnl" b="1" dirty="0">
                <a:cs typeface="Times New Roman" pitchFamily="18" charset="0"/>
              </a:rPr>
              <a:t>E</a:t>
            </a:r>
            <a:r>
              <a:rPr lang="es-ES_tradnl" dirty="0">
                <a:cs typeface="Times New Roman" pitchFamily="18" charset="0"/>
              </a:rPr>
              <a:t> = </a:t>
            </a:r>
            <a:r>
              <a:rPr lang="es-ES_tradnl" b="1" dirty="0" err="1">
                <a:cs typeface="Times New Roman" pitchFamily="18" charset="0"/>
              </a:rPr>
              <a:t>E</a:t>
            </a:r>
            <a:r>
              <a:rPr lang="es-ES_tradnl" baseline="-30000" dirty="0" err="1">
                <a:cs typeface="Times New Roman" pitchFamily="18" charset="0"/>
              </a:rPr>
              <a:t>d</a:t>
            </a:r>
            <a:r>
              <a:rPr lang="es-ES_tradnl" dirty="0">
                <a:cs typeface="Times New Roman" pitchFamily="18" charset="0"/>
              </a:rPr>
              <a:t> +</a:t>
            </a:r>
            <a:r>
              <a:rPr lang="es-ES_tradnl" b="1" dirty="0">
                <a:cs typeface="Times New Roman" pitchFamily="18" charset="0"/>
              </a:rPr>
              <a:t> </a:t>
            </a:r>
            <a:r>
              <a:rPr lang="es-ES_tradnl" b="1" dirty="0" err="1">
                <a:cs typeface="Times New Roman" pitchFamily="18" charset="0"/>
              </a:rPr>
              <a:t>E</a:t>
            </a:r>
            <a:r>
              <a:rPr lang="es-ES_tradnl" baseline="-30000" dirty="0" err="1">
                <a:cs typeface="Times New Roman" pitchFamily="18" charset="0"/>
              </a:rPr>
              <a:t>e</a:t>
            </a:r>
            <a:r>
              <a:rPr lang="es-ES_tradnl" dirty="0">
                <a:cs typeface="Times New Roman" pitchFamily="18" charset="0"/>
              </a:rPr>
              <a:t>                               </a:t>
            </a:r>
            <a:r>
              <a:rPr lang="es-ES_tradnl" b="1" dirty="0" err="1">
                <a:cs typeface="Times New Roman" pitchFamily="18" charset="0"/>
              </a:rPr>
              <a:t>E</a:t>
            </a:r>
            <a:r>
              <a:rPr lang="es-ES_tradnl" baseline="-30000" dirty="0" err="1">
                <a:cs typeface="Times New Roman" pitchFamily="18" charset="0"/>
              </a:rPr>
              <a:t>e</a:t>
            </a:r>
            <a:r>
              <a:rPr lang="es-ES_tradnl" baseline="-30000" dirty="0">
                <a:cs typeface="Times New Roman" pitchFamily="18" charset="0"/>
              </a:rPr>
              <a:t> </a:t>
            </a:r>
            <a:r>
              <a:rPr lang="es-ES_tradnl" dirty="0">
                <a:cs typeface="Times New Roman" pitchFamily="18" charset="0"/>
              </a:rPr>
              <a:t>= 1/2[</a:t>
            </a:r>
            <a:r>
              <a:rPr lang="es-ES_tradnl" b="1" dirty="0">
                <a:cs typeface="Times New Roman" pitchFamily="18" charset="0"/>
              </a:rPr>
              <a:t>i</a:t>
            </a:r>
            <a:r>
              <a:rPr lang="es-ES_tradnl" dirty="0">
                <a:cs typeface="Times New Roman" pitchFamily="18" charset="0"/>
              </a:rPr>
              <a:t> </a:t>
            </a:r>
            <a:r>
              <a:rPr lang="es-ES_tradnl" dirty="0" err="1">
                <a:cs typeface="Times New Roman" pitchFamily="18" charset="0"/>
              </a:rPr>
              <a:t>E</a:t>
            </a:r>
            <a:r>
              <a:rPr lang="es-ES_tradnl" baseline="-30000" dirty="0" err="1">
                <a:cs typeface="Times New Roman" pitchFamily="18" charset="0"/>
              </a:rPr>
              <a:t>o</a:t>
            </a:r>
            <a:r>
              <a:rPr lang="es-ES_tradnl" dirty="0" err="1">
                <a:cs typeface="Times New Roman" pitchFamily="18" charset="0"/>
              </a:rPr>
              <a:t>sen</a:t>
            </a:r>
            <a:r>
              <a:rPr lang="es-ES_tradnl" dirty="0">
                <a:cs typeface="Times New Roman" pitchFamily="18" charset="0"/>
              </a:rPr>
              <a:t>(</a:t>
            </a:r>
            <a:r>
              <a:rPr lang="es-ES_tradnl" dirty="0" err="1">
                <a:cs typeface="Times New Roman" pitchFamily="18" charset="0"/>
              </a:rPr>
              <a:t>wt</a:t>
            </a:r>
            <a:r>
              <a:rPr lang="es-ES_tradnl" dirty="0">
                <a:cs typeface="Times New Roman" pitchFamily="18" charset="0"/>
              </a:rPr>
              <a:t>) -  </a:t>
            </a:r>
            <a:r>
              <a:rPr lang="es-ES_tradnl" b="1" dirty="0">
                <a:cs typeface="Times New Roman" pitchFamily="18" charset="0"/>
              </a:rPr>
              <a:t>j</a:t>
            </a:r>
            <a:r>
              <a:rPr lang="es-ES_tradnl" dirty="0">
                <a:cs typeface="Times New Roman" pitchFamily="18" charset="0"/>
              </a:rPr>
              <a:t> </a:t>
            </a:r>
            <a:r>
              <a:rPr lang="es-ES_tradnl" dirty="0" err="1">
                <a:cs typeface="Times New Roman" pitchFamily="18" charset="0"/>
              </a:rPr>
              <a:t>E</a:t>
            </a:r>
            <a:r>
              <a:rPr lang="es-ES_tradnl" baseline="-30000" dirty="0" err="1">
                <a:cs typeface="Times New Roman" pitchFamily="18" charset="0"/>
              </a:rPr>
              <a:t>o</a:t>
            </a:r>
            <a:r>
              <a:rPr lang="es-ES_tradnl" dirty="0" err="1">
                <a:cs typeface="Times New Roman" pitchFamily="18" charset="0"/>
              </a:rPr>
              <a:t>cos</a:t>
            </a:r>
            <a:r>
              <a:rPr lang="es-ES_tradnl" dirty="0">
                <a:cs typeface="Times New Roman" pitchFamily="18" charset="0"/>
              </a:rPr>
              <a:t>(</a:t>
            </a:r>
            <a:r>
              <a:rPr lang="es-ES_tradnl" dirty="0" err="1">
                <a:cs typeface="Times New Roman" pitchFamily="18" charset="0"/>
              </a:rPr>
              <a:t>wt</a:t>
            </a:r>
            <a:r>
              <a:rPr lang="es-ES_tradnl" dirty="0">
                <a:cs typeface="Times New Roman" pitchFamily="18" charset="0"/>
              </a:rPr>
              <a:t>)]     </a:t>
            </a:r>
            <a:endParaRPr lang="es-ES_tradnl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CF7-EE09-4190-9E92-3C1CAD800150}" type="datetime1">
              <a:rPr lang="pt-BR" smtClean="0"/>
              <a:t>26/09/2018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74695"/>
            <a:ext cx="7086600" cy="2665413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428728" y="3760777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b="1" dirty="0">
                <a:cs typeface="Times New Roman" pitchFamily="18" charset="0"/>
              </a:rPr>
              <a:t>E</a:t>
            </a:r>
            <a:r>
              <a:rPr lang="en-US" baseline="-30000" dirty="0">
                <a:cs typeface="Times New Roman" pitchFamily="18" charset="0"/>
              </a:rPr>
              <a:t>d</a:t>
            </a:r>
            <a:r>
              <a:rPr lang="en-US" dirty="0">
                <a:cs typeface="Times New Roman" pitchFamily="18" charset="0"/>
              </a:rPr>
              <a:t> +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E</a:t>
            </a:r>
            <a:r>
              <a:rPr lang="en-US" baseline="-30000" dirty="0" err="1">
                <a:cs typeface="Times New Roman" pitchFamily="18" charset="0"/>
              </a:rPr>
              <a:t>e</a:t>
            </a:r>
            <a:r>
              <a:rPr lang="en-US" dirty="0">
                <a:cs typeface="Times New Roman" pitchFamily="18" charset="0"/>
              </a:rPr>
              <a:t>                          </a:t>
            </a:r>
            <a:r>
              <a:rPr lang="en-US" b="1" dirty="0">
                <a:cs typeface="Times New Roman" pitchFamily="18" charset="0"/>
              </a:rPr>
              <a:t>E</a:t>
            </a:r>
            <a:r>
              <a:rPr lang="en-US" baseline="-30000" dirty="0">
                <a:cs typeface="Times New Roman" pitchFamily="18" charset="0"/>
              </a:rPr>
              <a:t>d </a:t>
            </a:r>
            <a:r>
              <a:rPr lang="en-US" dirty="0">
                <a:cs typeface="Times New Roman" pitchFamily="18" charset="0"/>
              </a:rPr>
              <a:t>= 1/2[</a:t>
            </a:r>
            <a:r>
              <a:rPr lang="en-US" b="1" dirty="0" err="1">
                <a:cs typeface="Times New Roman" pitchFamily="18" charset="0"/>
              </a:rPr>
              <a:t>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E</a:t>
            </a:r>
            <a:r>
              <a:rPr lang="en-US" baseline="-30000" dirty="0" err="1">
                <a:cs typeface="Times New Roman" pitchFamily="18" charset="0"/>
              </a:rPr>
              <a:t>o</a:t>
            </a:r>
            <a:r>
              <a:rPr lang="en-US" dirty="0" err="1">
                <a:cs typeface="Times New Roman" pitchFamily="18" charset="0"/>
              </a:rPr>
              <a:t>sen</a:t>
            </a:r>
            <a:r>
              <a:rPr lang="en-US" dirty="0">
                <a:cs typeface="Times New Roman" pitchFamily="18" charset="0"/>
              </a:rPr>
              <a:t>(wt) + </a:t>
            </a:r>
            <a:r>
              <a:rPr lang="en-US" b="1" dirty="0">
                <a:cs typeface="Times New Roman" pitchFamily="18" charset="0"/>
              </a:rPr>
              <a:t>j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E</a:t>
            </a:r>
            <a:r>
              <a:rPr lang="en-US" baseline="-30000" dirty="0" err="1">
                <a:cs typeface="Times New Roman" pitchFamily="18" charset="0"/>
              </a:rPr>
              <a:t>o</a:t>
            </a:r>
            <a:r>
              <a:rPr lang="en-US" dirty="0" err="1">
                <a:cs typeface="Times New Roman" pitchFamily="18" charset="0"/>
              </a:rPr>
              <a:t>cos</a:t>
            </a:r>
            <a:r>
              <a:rPr lang="en-US" dirty="0">
                <a:cs typeface="Times New Roman" pitchFamily="18" charset="0"/>
              </a:rPr>
              <a:t>(wt)]</a:t>
            </a:r>
          </a:p>
          <a:p>
            <a:pPr algn="just" eaLnBrk="0" hangingPunct="0"/>
            <a:r>
              <a:rPr lang="en-US" dirty="0">
                <a:cs typeface="Times New Roman" pitchFamily="18" charset="0"/>
              </a:rPr>
              <a:t>                                                  </a:t>
            </a:r>
          </a:p>
          <a:p>
            <a:pPr eaLnBrk="0" hangingPunct="0"/>
            <a:r>
              <a:rPr lang="en-US" dirty="0">
                <a:cs typeface="Times New Roman" pitchFamily="18" charset="0"/>
              </a:rPr>
              <a:t> </a:t>
            </a:r>
            <a:r>
              <a:rPr lang="pt-BR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pt-BR" baseline="-3000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pt-BR" dirty="0">
                <a:cs typeface="Times New Roman" pitchFamily="18" charset="0"/>
              </a:rPr>
              <a:t> &lt;   </a:t>
            </a:r>
            <a:r>
              <a:rPr lang="pt-BR" dirty="0" err="1">
                <a:cs typeface="Times New Roman" pitchFamily="18" charset="0"/>
              </a:rPr>
              <a:t>E</a:t>
            </a:r>
            <a:r>
              <a:rPr lang="pt-BR" baseline="-30000" dirty="0" err="1">
                <a:cs typeface="Times New Roman" pitchFamily="18" charset="0"/>
              </a:rPr>
              <a:t>o</a:t>
            </a:r>
            <a:r>
              <a:rPr lang="pt-BR" dirty="0">
                <a:cs typeface="Times New Roman" pitchFamily="18" charset="0"/>
              </a:rPr>
              <a:t>                          </a:t>
            </a:r>
            <a:r>
              <a:rPr lang="pt-BR" b="1" dirty="0" err="1">
                <a:cs typeface="Times New Roman" pitchFamily="18" charset="0"/>
              </a:rPr>
              <a:t>E</a:t>
            </a:r>
            <a:r>
              <a:rPr lang="pt-BR" baseline="-30000" dirty="0" err="1">
                <a:cs typeface="Times New Roman" pitchFamily="18" charset="0"/>
              </a:rPr>
              <a:t>e</a:t>
            </a:r>
            <a:r>
              <a:rPr lang="pt-BR" baseline="-30000" dirty="0">
                <a:cs typeface="Times New Roman" pitchFamily="18" charset="0"/>
              </a:rPr>
              <a:t> </a:t>
            </a:r>
            <a:r>
              <a:rPr lang="pt-BR" dirty="0">
                <a:cs typeface="Times New Roman" pitchFamily="18" charset="0"/>
              </a:rPr>
              <a:t>= 1/2[</a:t>
            </a:r>
            <a:r>
              <a:rPr lang="pt-BR" b="1" dirty="0">
                <a:cs typeface="Times New Roman" pitchFamily="18" charset="0"/>
              </a:rPr>
              <a:t>i</a:t>
            </a:r>
            <a:r>
              <a:rPr lang="pt-BR" dirty="0">
                <a:cs typeface="Times New Roman" pitchFamily="18" charset="0"/>
              </a:rPr>
              <a:t> </a:t>
            </a:r>
            <a:r>
              <a:rPr lang="pt-BR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pt-BR" baseline="-3000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pt-BR" dirty="0">
                <a:cs typeface="Times New Roman" pitchFamily="18" charset="0"/>
              </a:rPr>
              <a:t>sen(</a:t>
            </a:r>
            <a:r>
              <a:rPr lang="pt-BR" dirty="0" err="1">
                <a:cs typeface="Times New Roman" pitchFamily="18" charset="0"/>
              </a:rPr>
              <a:t>wt</a:t>
            </a:r>
            <a:r>
              <a:rPr lang="pt-BR" dirty="0">
                <a:cs typeface="Times New Roman" pitchFamily="18" charset="0"/>
              </a:rPr>
              <a:t>+</a:t>
            </a:r>
            <a:r>
              <a:rPr lang="pt-BR" sz="20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pt-BR" dirty="0">
                <a:cs typeface="Times New Roman" pitchFamily="18" charset="0"/>
              </a:rPr>
              <a:t>) -  </a:t>
            </a:r>
            <a:r>
              <a:rPr lang="pt-BR" b="1" dirty="0">
                <a:cs typeface="Times New Roman" pitchFamily="18" charset="0"/>
              </a:rPr>
              <a:t>j</a:t>
            </a:r>
            <a:r>
              <a:rPr lang="pt-BR" dirty="0">
                <a:cs typeface="Times New Roman" pitchFamily="18" charset="0"/>
              </a:rPr>
              <a:t> </a:t>
            </a:r>
            <a:r>
              <a:rPr lang="pt-BR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pt-BR" baseline="-3000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pt-BR" dirty="0">
                <a:cs typeface="Times New Roman" pitchFamily="18" charset="0"/>
              </a:rPr>
              <a:t>cos(</a:t>
            </a:r>
            <a:r>
              <a:rPr lang="pt-BR" dirty="0" err="1">
                <a:cs typeface="Times New Roman" pitchFamily="18" charset="0"/>
              </a:rPr>
              <a:t>wt</a:t>
            </a:r>
            <a:r>
              <a:rPr lang="pt-BR" dirty="0">
                <a:cs typeface="Times New Roman" pitchFamily="18" charset="0"/>
              </a:rPr>
              <a:t>+</a:t>
            </a:r>
            <a:r>
              <a:rPr lang="pt-BR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pt-BR" dirty="0">
                <a:cs typeface="Times New Roman" pitchFamily="18" charset="0"/>
              </a:rPr>
              <a:t>)]</a:t>
            </a:r>
            <a:r>
              <a:rPr lang="en-US" sz="1100" dirty="0"/>
              <a:t> </a:t>
            </a:r>
            <a:endParaRPr lang="en-US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48D7-9A68-48DD-BB6E-C23A81E2594C}" type="datetime1">
              <a:rPr lang="pt-BR" smtClean="0"/>
              <a:t>26/09/2018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3"/>
          <p:cNvGrpSpPr/>
          <p:nvPr/>
        </p:nvGrpSpPr>
        <p:grpSpPr>
          <a:xfrm>
            <a:off x="5830841" y="425415"/>
            <a:ext cx="2343150" cy="1257300"/>
            <a:chOff x="2643174" y="3357562"/>
            <a:chExt cx="2343150" cy="1257300"/>
          </a:xfrm>
        </p:grpSpPr>
        <p:pic>
          <p:nvPicPr>
            <p:cNvPr id="39629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3357562"/>
              <a:ext cx="234315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CaixaDeTexto 47"/>
            <p:cNvSpPr txBox="1"/>
            <p:nvPr/>
          </p:nvSpPr>
          <p:spPr>
            <a:xfrm>
              <a:off x="3286116" y="4114805"/>
              <a:ext cx="428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accent2"/>
                  </a:solidFill>
                </a:rPr>
                <a:t>E</a:t>
              </a:r>
              <a:r>
                <a:rPr lang="pt-BR" sz="1200" b="1" baseline="-25000" dirty="0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2752712" y="4100515"/>
              <a:ext cx="4286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rgbClr val="FF0000"/>
                  </a:solidFill>
                </a:rPr>
                <a:t>E</a:t>
              </a:r>
              <a:r>
                <a:rPr lang="pt-BR" sz="1200" b="1" baseline="-25000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3709981" y="3857628"/>
              <a:ext cx="428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accent2"/>
                  </a:solidFill>
                </a:rPr>
                <a:t>E</a:t>
              </a:r>
              <a:r>
                <a:rPr lang="pt-BR" sz="1200" b="1" baseline="-25000" dirty="0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3800470" y="3486150"/>
              <a:ext cx="4286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rgbClr val="FF0000"/>
                  </a:solidFill>
                </a:rPr>
                <a:t>E</a:t>
              </a:r>
              <a:r>
                <a:rPr lang="pt-BR" sz="1200" b="1" baseline="-25000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0" y="6509587"/>
            <a:ext cx="6000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Adaptado de http://www.photophysics.com/tutorials/circular-dichroism-cd-spectroscopy</a:t>
            </a:r>
          </a:p>
        </p:txBody>
      </p:sp>
      <p:grpSp>
        <p:nvGrpSpPr>
          <p:cNvPr id="2" name="Grupo 56"/>
          <p:cNvGrpSpPr/>
          <p:nvPr/>
        </p:nvGrpSpPr>
        <p:grpSpPr>
          <a:xfrm>
            <a:off x="4252927" y="642918"/>
            <a:ext cx="1543050" cy="1485900"/>
            <a:chOff x="857224" y="4286256"/>
            <a:chExt cx="1543050" cy="1485900"/>
          </a:xfrm>
        </p:grpSpPr>
        <p:pic>
          <p:nvPicPr>
            <p:cNvPr id="39629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4286256"/>
              <a:ext cx="1543050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CaixaDeTexto 35"/>
            <p:cNvSpPr txBox="1"/>
            <p:nvPr/>
          </p:nvSpPr>
          <p:spPr>
            <a:xfrm>
              <a:off x="1538266" y="4429132"/>
              <a:ext cx="428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accent2"/>
                  </a:solidFill>
                </a:rPr>
                <a:t>E</a:t>
              </a:r>
              <a:r>
                <a:rPr lang="pt-BR" sz="1200" b="1" baseline="-25000" dirty="0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309664" y="4972061"/>
              <a:ext cx="4286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rgbClr val="FF0000"/>
                  </a:solidFill>
                </a:rPr>
                <a:t>E</a:t>
              </a:r>
              <a:r>
                <a:rPr lang="pt-BR" sz="1200" b="1" baseline="-25000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4" name="Grupo 55"/>
          <p:cNvGrpSpPr/>
          <p:nvPr/>
        </p:nvGrpSpPr>
        <p:grpSpPr>
          <a:xfrm>
            <a:off x="5717076" y="1781951"/>
            <a:ext cx="2390775" cy="781050"/>
            <a:chOff x="5072066" y="4857760"/>
            <a:chExt cx="2390775" cy="781050"/>
          </a:xfrm>
        </p:grpSpPr>
        <p:pic>
          <p:nvPicPr>
            <p:cNvPr id="39629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72066" y="4857760"/>
              <a:ext cx="23907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upo 45"/>
            <p:cNvGrpSpPr/>
            <p:nvPr/>
          </p:nvGrpSpPr>
          <p:grpSpPr>
            <a:xfrm>
              <a:off x="6191262" y="4857760"/>
              <a:ext cx="814393" cy="369332"/>
              <a:chOff x="3714744" y="4857760"/>
              <a:chExt cx="814393" cy="369332"/>
            </a:xfrm>
          </p:grpSpPr>
          <p:sp>
            <p:nvSpPr>
              <p:cNvPr id="41" name="CaixaDeTexto 40"/>
              <p:cNvSpPr txBox="1"/>
              <p:nvPr/>
            </p:nvSpPr>
            <p:spPr>
              <a:xfrm>
                <a:off x="3714744" y="4929198"/>
                <a:ext cx="428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2"/>
                    </a:solidFill>
                  </a:rPr>
                  <a:t>E</a:t>
                </a:r>
                <a:r>
                  <a:rPr lang="pt-BR" sz="1200" b="1" baseline="-25000" dirty="0">
                    <a:solidFill>
                      <a:schemeClr val="accent2"/>
                    </a:solidFill>
                  </a:rPr>
                  <a:t>D</a:t>
                </a:r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4100509" y="4929198"/>
                <a:ext cx="42862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rgbClr val="FF0000"/>
                    </a:solidFill>
                  </a:rPr>
                  <a:t>E</a:t>
                </a:r>
                <a:r>
                  <a:rPr lang="pt-BR" sz="1200" b="1" baseline="-25000" dirty="0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3943346" y="485776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ym typeface="Symbol"/>
                  </a:rPr>
                  <a:t></a:t>
                </a:r>
                <a:endParaRPr lang="pt-BR" dirty="0"/>
              </a:p>
            </p:txBody>
          </p:sp>
        </p:grpSp>
        <p:grpSp>
          <p:nvGrpSpPr>
            <p:cNvPr id="6" name="Grupo 46"/>
            <p:cNvGrpSpPr/>
            <p:nvPr/>
          </p:nvGrpSpPr>
          <p:grpSpPr>
            <a:xfrm>
              <a:off x="5514982" y="5119699"/>
              <a:ext cx="814392" cy="369332"/>
              <a:chOff x="3276592" y="5095887"/>
              <a:chExt cx="814392" cy="369332"/>
            </a:xfrm>
          </p:grpSpPr>
          <p:sp>
            <p:nvSpPr>
              <p:cNvPr id="40" name="CaixaDeTexto 39"/>
              <p:cNvSpPr txBox="1"/>
              <p:nvPr/>
            </p:nvSpPr>
            <p:spPr>
              <a:xfrm>
                <a:off x="3276592" y="5167325"/>
                <a:ext cx="428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accent2"/>
                    </a:solidFill>
                  </a:rPr>
                  <a:t>E</a:t>
                </a:r>
                <a:r>
                  <a:rPr lang="pt-BR" sz="1200" b="1" baseline="-25000" dirty="0">
                    <a:solidFill>
                      <a:schemeClr val="accent2"/>
                    </a:solidFill>
                  </a:rPr>
                  <a:t>D</a:t>
                </a:r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>
                <a:off x="3662356" y="5153037"/>
                <a:ext cx="42862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rgbClr val="FF0000"/>
                    </a:solidFill>
                  </a:rPr>
                  <a:t>E</a:t>
                </a:r>
                <a:r>
                  <a:rPr lang="pt-BR" sz="1200" b="1" baseline="-25000" dirty="0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3481380" y="5095887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ym typeface="Symbol"/>
                  </a:rPr>
                  <a:t></a:t>
                </a:r>
                <a:endParaRPr lang="pt-BR" dirty="0"/>
              </a:p>
            </p:txBody>
          </p:sp>
        </p:grpSp>
      </p:grpSp>
      <p:sp>
        <p:nvSpPr>
          <p:cNvPr id="59" name="Seta para a direita 58"/>
          <p:cNvSpPr/>
          <p:nvPr/>
        </p:nvSpPr>
        <p:spPr>
          <a:xfrm>
            <a:off x="3181357" y="1428736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Seta para baixo 62"/>
          <p:cNvSpPr/>
          <p:nvPr/>
        </p:nvSpPr>
        <p:spPr>
          <a:xfrm>
            <a:off x="6640381" y="2747177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/>
          <p:cNvSpPr txBox="1"/>
          <p:nvPr/>
        </p:nvSpPr>
        <p:spPr>
          <a:xfrm flipH="1">
            <a:off x="6072198" y="3429000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ymbol" pitchFamily="18" charset="2"/>
              </a:rPr>
              <a:t>D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=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arctg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ymbol" pitchFamily="18" charset="2"/>
              </a:rPr>
              <a:t>q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Seta para a esquerda 65"/>
          <p:cNvSpPr/>
          <p:nvPr/>
        </p:nvSpPr>
        <p:spPr>
          <a:xfrm>
            <a:off x="5286380" y="3429000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spaço Reservado para Número de Slide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>
                <a:hlinkClick r:id="rId7" action="ppaction://hlinksldjump"/>
              </a:rPr>
              <a:pPr/>
              <a:t>5</a:t>
            </a:fld>
            <a:endParaRPr lang="pt-BR" dirty="0"/>
          </a:p>
        </p:txBody>
      </p:sp>
      <p:graphicFrame>
        <p:nvGraphicFramePr>
          <p:cNvPr id="350209" name="Object 1"/>
          <p:cNvGraphicFramePr>
            <a:graphicFrameLocks noChangeAspect="1"/>
          </p:cNvGraphicFramePr>
          <p:nvPr/>
        </p:nvGraphicFramePr>
        <p:xfrm>
          <a:off x="1714480" y="3357562"/>
          <a:ext cx="32067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ção" r:id="rId8" imgW="1790640" imgH="253800" progId="Equation.3">
                  <p:embed/>
                </p:oleObj>
              </mc:Choice>
              <mc:Fallback>
                <p:oleObj name="Equação" r:id="rId8" imgW="1790640" imgH="253800" progId="Equation.3">
                  <p:embed/>
                  <p:pic>
                    <p:nvPicPr>
                      <p:cNvPr id="3502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357562"/>
                        <a:ext cx="32067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0" name="Object 2"/>
          <p:cNvGraphicFramePr>
            <a:graphicFrameLocks noChangeAspect="1"/>
          </p:cNvGraphicFramePr>
          <p:nvPr/>
        </p:nvGraphicFramePr>
        <p:xfrm>
          <a:off x="1142976" y="4143380"/>
          <a:ext cx="57150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10" imgW="3911600" imgH="431800" progId="Equation.3">
                  <p:embed/>
                </p:oleObj>
              </mc:Choice>
              <mc:Fallback>
                <p:oleObj r:id="rId10" imgW="3911600" imgH="431800" progId="Equation.3">
                  <p:embed/>
                  <p:pic>
                    <p:nvPicPr>
                      <p:cNvPr id="3502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4143380"/>
                        <a:ext cx="57150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tângulo 73"/>
          <p:cNvSpPr/>
          <p:nvPr/>
        </p:nvSpPr>
        <p:spPr>
          <a:xfrm>
            <a:off x="357158" y="500063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Expandindo as exponenciais, ignorando os termos de menor ordem e convertendo em graus, temos:</a:t>
            </a:r>
          </a:p>
        </p:txBody>
      </p:sp>
      <p:graphicFrame>
        <p:nvGraphicFramePr>
          <p:cNvPr id="350211" name="Object 3"/>
          <p:cNvGraphicFramePr>
            <a:graphicFrameLocks noChangeAspect="1"/>
          </p:cNvGraphicFramePr>
          <p:nvPr/>
        </p:nvGraphicFramePr>
        <p:xfrm>
          <a:off x="2071670" y="5715016"/>
          <a:ext cx="2484000" cy="31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12" imgW="1752600" imgH="215900" progId="Equation.3">
                  <p:embed/>
                </p:oleObj>
              </mc:Choice>
              <mc:Fallback>
                <p:oleObj r:id="rId12" imgW="1752600" imgH="215900" progId="Equation.3">
                  <p:embed/>
                  <p:pic>
                    <p:nvPicPr>
                      <p:cNvPr id="350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5715016"/>
                        <a:ext cx="2484000" cy="31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2" name="Object 4"/>
          <p:cNvGraphicFramePr>
            <a:graphicFrameLocks noChangeAspect="1"/>
          </p:cNvGraphicFramePr>
          <p:nvPr/>
        </p:nvGraphicFramePr>
        <p:xfrm>
          <a:off x="5715008" y="5715016"/>
          <a:ext cx="1188000" cy="29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14" imgW="812447" imgH="203112" progId="Equation.3">
                  <p:embed/>
                </p:oleObj>
              </mc:Choice>
              <mc:Fallback>
                <p:oleObj r:id="rId14" imgW="812447" imgH="203112" progId="Equation.3">
                  <p:embed/>
                  <p:pic>
                    <p:nvPicPr>
                      <p:cNvPr id="350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5715016"/>
                        <a:ext cx="1188000" cy="294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Seta para a direita 74"/>
          <p:cNvSpPr/>
          <p:nvPr/>
        </p:nvSpPr>
        <p:spPr>
          <a:xfrm>
            <a:off x="4714876" y="5786454"/>
            <a:ext cx="61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upo 77"/>
          <p:cNvGrpSpPr/>
          <p:nvPr/>
        </p:nvGrpSpPr>
        <p:grpSpPr>
          <a:xfrm>
            <a:off x="325341" y="889605"/>
            <a:ext cx="3000396" cy="2305236"/>
            <a:chOff x="214282" y="928670"/>
            <a:chExt cx="3000396" cy="2305236"/>
          </a:xfrm>
        </p:grpSpPr>
        <p:grpSp>
          <p:nvGrpSpPr>
            <p:cNvPr id="8" name="Grupo 72"/>
            <p:cNvGrpSpPr/>
            <p:nvPr/>
          </p:nvGrpSpPr>
          <p:grpSpPr>
            <a:xfrm>
              <a:off x="214282" y="1000108"/>
              <a:ext cx="3000396" cy="2233798"/>
              <a:chOff x="214282" y="1000108"/>
              <a:chExt cx="3000396" cy="2233798"/>
            </a:xfrm>
          </p:grpSpPr>
          <p:grpSp>
            <p:nvGrpSpPr>
              <p:cNvPr id="9" name="Grupo 54"/>
              <p:cNvGrpSpPr/>
              <p:nvPr/>
            </p:nvGrpSpPr>
            <p:grpSpPr>
              <a:xfrm>
                <a:off x="214282" y="1000108"/>
                <a:ext cx="3000396" cy="2233798"/>
                <a:chOff x="214282" y="1000108"/>
                <a:chExt cx="3000396" cy="2233798"/>
              </a:xfrm>
            </p:grpSpPr>
            <p:pic>
              <p:nvPicPr>
                <p:cNvPr id="396294" name="Picture 6" descr="http://www.ruppweb.org/cd/CD-sketch.gif"/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214282" y="1000108"/>
                  <a:ext cx="3000396" cy="2233798"/>
                </a:xfrm>
                <a:prstGeom prst="rect">
                  <a:avLst/>
                </a:prstGeom>
                <a:noFill/>
              </p:spPr>
            </p:pic>
            <p:sp>
              <p:nvSpPr>
                <p:cNvPr id="37" name="CaixaDeTexto 36"/>
                <p:cNvSpPr txBox="1"/>
                <p:nvPr/>
              </p:nvSpPr>
              <p:spPr>
                <a:xfrm>
                  <a:off x="1071538" y="1214422"/>
                  <a:ext cx="431486" cy="1846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600" b="1" dirty="0">
                      <a:solidFill>
                        <a:srgbClr val="FF0000"/>
                      </a:solidFill>
                    </a:rPr>
                    <a:t>E</a:t>
                  </a:r>
                  <a:r>
                    <a:rPr lang="pt-BR" sz="600" b="1" baseline="-25000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pt-BR" sz="600" b="1" dirty="0">
                      <a:solidFill>
                        <a:srgbClr val="FF0000"/>
                      </a:solidFill>
                    </a:rPr>
                    <a:t> +E</a:t>
                  </a:r>
                  <a:r>
                    <a:rPr lang="pt-BR" sz="600" b="1" baseline="-25000" dirty="0">
                      <a:solidFill>
                        <a:srgbClr val="FF0000"/>
                      </a:solidFill>
                    </a:rPr>
                    <a:t>E</a:t>
                  </a:r>
                </a:p>
              </p:txBody>
            </p:sp>
            <p:sp>
              <p:nvSpPr>
                <p:cNvPr id="39" name="CaixaDeTexto 38"/>
                <p:cNvSpPr txBox="1"/>
                <p:nvPr/>
              </p:nvSpPr>
              <p:spPr>
                <a:xfrm>
                  <a:off x="2403142" y="1357298"/>
                  <a:ext cx="431486" cy="1846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600" b="1" dirty="0">
                      <a:solidFill>
                        <a:srgbClr val="FF0000"/>
                      </a:solidFill>
                    </a:rPr>
                    <a:t>E</a:t>
                  </a:r>
                  <a:r>
                    <a:rPr lang="pt-BR" sz="600" b="1" baseline="-25000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pt-BR" sz="600" b="1" dirty="0">
                      <a:solidFill>
                        <a:srgbClr val="FF0000"/>
                      </a:solidFill>
                    </a:rPr>
                    <a:t> +E</a:t>
                  </a:r>
                  <a:r>
                    <a:rPr lang="pt-BR" sz="600" b="1" baseline="-25000" dirty="0">
                      <a:solidFill>
                        <a:srgbClr val="FF0000"/>
                      </a:solidFill>
                    </a:rPr>
                    <a:t>E</a:t>
                  </a:r>
                </a:p>
              </p:txBody>
            </p:sp>
            <p:cxnSp>
              <p:nvCxnSpPr>
                <p:cNvPr id="53" name="Conector reto 52"/>
                <p:cNvCxnSpPr/>
                <p:nvPr/>
              </p:nvCxnSpPr>
              <p:spPr>
                <a:xfrm rot="5400000">
                  <a:off x="2071670" y="1500174"/>
                  <a:ext cx="71438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upo 71"/>
              <p:cNvGrpSpPr/>
              <p:nvPr/>
            </p:nvGrpSpPr>
            <p:grpSpPr>
              <a:xfrm>
                <a:off x="1905934" y="1571612"/>
                <a:ext cx="1094430" cy="684732"/>
                <a:chOff x="1905934" y="1571612"/>
                <a:chExt cx="1094430" cy="684732"/>
              </a:xfrm>
            </p:grpSpPr>
            <p:sp>
              <p:nvSpPr>
                <p:cNvPr id="60" name="Retângulo 59"/>
                <p:cNvSpPr/>
                <p:nvPr/>
              </p:nvSpPr>
              <p:spPr>
                <a:xfrm>
                  <a:off x="1905934" y="1571612"/>
                  <a:ext cx="269626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pt-BR" sz="600" b="1" dirty="0">
                      <a:solidFill>
                        <a:sysClr val="windowText" lastClr="000000"/>
                      </a:solidFill>
                    </a:rPr>
                    <a:t>E</a:t>
                  </a:r>
                  <a:r>
                    <a:rPr lang="pt-BR" sz="600" b="1" baseline="-25000" dirty="0">
                      <a:solidFill>
                        <a:sysClr val="windowText" lastClr="000000"/>
                      </a:solidFill>
                    </a:rPr>
                    <a:t>E</a:t>
                  </a:r>
                </a:p>
              </p:txBody>
            </p:sp>
            <p:sp>
              <p:nvSpPr>
                <p:cNvPr id="61" name="Retângulo 60"/>
                <p:cNvSpPr/>
                <p:nvPr/>
              </p:nvSpPr>
              <p:spPr>
                <a:xfrm>
                  <a:off x="2786050" y="2143116"/>
                  <a:ext cx="142876" cy="9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8" name="CaixaDeTexto 57"/>
                <p:cNvSpPr txBox="1"/>
                <p:nvPr/>
              </p:nvSpPr>
              <p:spPr>
                <a:xfrm>
                  <a:off x="2714612" y="2071678"/>
                  <a:ext cx="285752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600" b="1" dirty="0">
                      <a:solidFill>
                        <a:sysClr val="windowText" lastClr="000000"/>
                      </a:solidFill>
                    </a:rPr>
                    <a:t>E</a:t>
                  </a:r>
                  <a:r>
                    <a:rPr lang="pt-BR" sz="600" b="1" baseline="-25000" dirty="0">
                      <a:solidFill>
                        <a:sysClr val="windowText" lastClr="000000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65" name="Retângulo 64"/>
              <p:cNvSpPr/>
              <p:nvPr/>
            </p:nvSpPr>
            <p:spPr>
              <a:xfrm>
                <a:off x="357158" y="1571612"/>
                <a:ext cx="269626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/>
                <a:r>
                  <a:rPr lang="pt-BR" sz="600" b="1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pt-BR" sz="600" b="1" baseline="-25000" dirty="0">
                    <a:solidFill>
                      <a:sysClr val="windowText" lastClr="000000"/>
                    </a:solidFill>
                  </a:rPr>
                  <a:t>E</a:t>
                </a:r>
              </a:p>
            </p:txBody>
          </p:sp>
          <p:sp>
            <p:nvSpPr>
              <p:cNvPr id="68" name="Retângulo 67"/>
              <p:cNvSpPr/>
              <p:nvPr/>
            </p:nvSpPr>
            <p:spPr>
              <a:xfrm>
                <a:off x="1245780" y="1561134"/>
                <a:ext cx="2728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/>
                <a:r>
                  <a:rPr lang="pt-BR" sz="600" b="1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pt-BR" sz="600" b="1" baseline="-25000" dirty="0">
                    <a:solidFill>
                      <a:sysClr val="windowText" lastClr="000000"/>
                    </a:solidFill>
                  </a:rPr>
                  <a:t>D</a:t>
                </a:r>
              </a:p>
            </p:txBody>
          </p:sp>
        </p:grpSp>
        <p:sp>
          <p:nvSpPr>
            <p:cNvPr id="76" name="Retângulo 75"/>
            <p:cNvSpPr/>
            <p:nvPr/>
          </p:nvSpPr>
          <p:spPr>
            <a:xfrm>
              <a:off x="2428860" y="928670"/>
              <a:ext cx="28725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900" b="1" dirty="0">
                  <a:solidFill>
                    <a:sysClr val="windowText" lastClr="000000"/>
                  </a:solidFill>
                  <a:latin typeface="Symbol" pitchFamily="18" charset="2"/>
                </a:rPr>
                <a:t> f</a:t>
              </a:r>
              <a:endParaRPr lang="pt-BR" sz="2000" dirty="0">
                <a:solidFill>
                  <a:sysClr val="windowText" lastClr="000000"/>
                </a:solidFill>
                <a:latin typeface="Symbol" pitchFamily="18" charset="2"/>
              </a:endParaRPr>
            </a:p>
          </p:txBody>
        </p:sp>
        <p:sp>
          <p:nvSpPr>
            <p:cNvPr id="77" name="Retângulo 76"/>
            <p:cNvSpPr/>
            <p:nvPr/>
          </p:nvSpPr>
          <p:spPr>
            <a:xfrm>
              <a:off x="2571736" y="121442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0" name="Espaço Reservado para Data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F998-63C0-471B-8074-CBA0D7E53587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 advTm="11949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71868" y="250033"/>
            <a:ext cx="3278103" cy="642918"/>
          </a:xfrm>
        </p:spPr>
        <p:txBody>
          <a:bodyPr/>
          <a:lstStyle/>
          <a:p>
            <a:r>
              <a:rPr lang="pt-BR" sz="2000" dirty="0">
                <a:solidFill>
                  <a:srgbClr val="000000"/>
                </a:solidFill>
              </a:rPr>
              <a:t>Lei de </a:t>
            </a:r>
            <a:r>
              <a:rPr lang="pt-BR" sz="2000" dirty="0" err="1">
                <a:solidFill>
                  <a:srgbClr val="000000"/>
                </a:solidFill>
              </a:rPr>
              <a:t>Beer-Lambert-Bouguer</a:t>
            </a:r>
            <a:endParaRPr lang="pt-BR" sz="2000" dirty="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28596" y="642918"/>
            <a:ext cx="2571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    A = log</a:t>
            </a:r>
            <a:r>
              <a:rPr lang="pt-BR" sz="2000" baseline="-25000" dirty="0"/>
              <a:t>10</a:t>
            </a:r>
            <a:r>
              <a:rPr lang="pt-BR" sz="2000" dirty="0"/>
              <a:t> </a:t>
            </a:r>
            <a:r>
              <a:rPr lang="pt-BR" sz="2000" dirty="0" err="1">
                <a:latin typeface="Symbol" pitchFamily="18" charset="2"/>
              </a:rPr>
              <a:t>I</a:t>
            </a:r>
            <a:r>
              <a:rPr lang="pt-BR" sz="2000" baseline="-25000" dirty="0" err="1"/>
              <a:t>o</a:t>
            </a:r>
            <a:r>
              <a:rPr lang="pt-BR" sz="2000" dirty="0"/>
              <a:t>/</a:t>
            </a:r>
            <a:r>
              <a:rPr lang="pt-BR" sz="2000" dirty="0">
                <a:latin typeface="Symbol" pitchFamily="18" charset="2"/>
              </a:rPr>
              <a:t>I</a:t>
            </a:r>
            <a:r>
              <a:rPr lang="pt-BR" sz="2000" dirty="0"/>
              <a:t> = </a:t>
            </a:r>
            <a:r>
              <a:rPr lang="pt-BR" sz="2000" i="1" dirty="0" err="1"/>
              <a:t>lc</a:t>
            </a:r>
            <a:r>
              <a:rPr lang="pt-BR" sz="2000" dirty="0">
                <a:sym typeface="Symbol" pitchFamily="18" charset="2"/>
              </a:rPr>
              <a:t></a:t>
            </a:r>
            <a:endParaRPr lang="pt-BR" sz="20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285720" y="1214422"/>
            <a:ext cx="65722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    </a:t>
            </a:r>
            <a:r>
              <a:rPr lang="pt-BR" sz="2000" dirty="0">
                <a:latin typeface="Symbol" pitchFamily="18" charset="2"/>
              </a:rPr>
              <a:t>D</a:t>
            </a:r>
            <a:r>
              <a:rPr lang="pt-BR" sz="2000" dirty="0"/>
              <a:t>A = A</a:t>
            </a:r>
            <a:r>
              <a:rPr lang="pt-BR" sz="2000" baseline="-25000" dirty="0"/>
              <a:t>E</a:t>
            </a:r>
            <a:r>
              <a:rPr lang="pt-BR" sz="2000" dirty="0"/>
              <a:t> </a:t>
            </a:r>
            <a:r>
              <a:rPr lang="pt-BR" sz="2000" dirty="0">
                <a:sym typeface="Symbol"/>
              </a:rPr>
              <a:t></a:t>
            </a:r>
            <a:r>
              <a:rPr lang="pt-BR" sz="2000" dirty="0"/>
              <a:t> A</a:t>
            </a:r>
            <a:r>
              <a:rPr lang="pt-BR" sz="2000" baseline="-25000" dirty="0"/>
              <a:t>D</a:t>
            </a:r>
            <a:r>
              <a:rPr lang="pt-BR" sz="2000" dirty="0"/>
              <a:t> = log</a:t>
            </a:r>
            <a:r>
              <a:rPr lang="pt-BR" sz="2000" baseline="-25000" dirty="0"/>
              <a:t>10</a:t>
            </a:r>
            <a:r>
              <a:rPr lang="pt-BR" sz="2000" dirty="0"/>
              <a:t> </a:t>
            </a:r>
            <a:r>
              <a:rPr lang="pt-BR" sz="2000" dirty="0" err="1">
                <a:latin typeface="Symbol" pitchFamily="18" charset="2"/>
              </a:rPr>
              <a:t>I</a:t>
            </a:r>
            <a:r>
              <a:rPr lang="pt-BR" sz="2000" baseline="-25000" dirty="0" err="1"/>
              <a:t>o</a:t>
            </a:r>
            <a:r>
              <a:rPr lang="pt-BR" sz="2000" dirty="0"/>
              <a:t>/</a:t>
            </a:r>
            <a:r>
              <a:rPr lang="pt-BR" sz="2000" dirty="0">
                <a:latin typeface="Symbol" pitchFamily="18" charset="2"/>
              </a:rPr>
              <a:t>I</a:t>
            </a:r>
            <a:r>
              <a:rPr lang="pt-BR" sz="2000" baseline="-25000" dirty="0"/>
              <a:t>E</a:t>
            </a:r>
            <a:r>
              <a:rPr lang="pt-BR" sz="2000" dirty="0">
                <a:sym typeface="Symbol"/>
              </a:rPr>
              <a:t></a:t>
            </a:r>
            <a:r>
              <a:rPr lang="pt-BR" sz="2000" dirty="0"/>
              <a:t> log</a:t>
            </a:r>
            <a:r>
              <a:rPr lang="pt-BR" sz="2000" baseline="-25000" dirty="0"/>
              <a:t>10</a:t>
            </a:r>
            <a:r>
              <a:rPr lang="pt-BR" sz="2000" dirty="0"/>
              <a:t> </a:t>
            </a:r>
            <a:r>
              <a:rPr lang="pt-BR" sz="2000" dirty="0" err="1">
                <a:latin typeface="Symbol" pitchFamily="18" charset="2"/>
              </a:rPr>
              <a:t>I</a:t>
            </a:r>
            <a:r>
              <a:rPr lang="pt-BR" sz="2000" baseline="-25000" dirty="0" err="1"/>
              <a:t>o</a:t>
            </a:r>
            <a:r>
              <a:rPr lang="pt-BR" sz="2000" dirty="0"/>
              <a:t>/</a:t>
            </a:r>
            <a:r>
              <a:rPr lang="pt-BR" sz="2000" dirty="0">
                <a:latin typeface="Symbol" pitchFamily="18" charset="2"/>
              </a:rPr>
              <a:t>I</a:t>
            </a:r>
            <a:r>
              <a:rPr lang="pt-BR" sz="2000" baseline="-25000" dirty="0">
                <a:latin typeface="+mj-lt"/>
              </a:rPr>
              <a:t>D</a:t>
            </a:r>
            <a:r>
              <a:rPr lang="pt-BR" sz="2000" dirty="0"/>
              <a:t>=</a:t>
            </a:r>
            <a:r>
              <a:rPr lang="pt-BR" sz="2000" dirty="0">
                <a:sym typeface="Symbol"/>
              </a:rPr>
              <a:t> </a:t>
            </a:r>
            <a:r>
              <a:rPr lang="pt-BR" sz="2000" dirty="0"/>
              <a:t>log</a:t>
            </a:r>
            <a:r>
              <a:rPr lang="pt-BR" sz="2000" baseline="-25000" dirty="0"/>
              <a:t>10</a:t>
            </a:r>
            <a:r>
              <a:rPr lang="pt-BR" sz="2000" dirty="0"/>
              <a:t> </a:t>
            </a:r>
            <a:r>
              <a:rPr lang="pt-BR" sz="2000" dirty="0">
                <a:latin typeface="Symbol" pitchFamily="18" charset="2"/>
              </a:rPr>
              <a:t>I</a:t>
            </a:r>
            <a:r>
              <a:rPr lang="pt-BR" sz="2000" baseline="-25000" dirty="0"/>
              <a:t>D</a:t>
            </a:r>
            <a:r>
              <a:rPr lang="pt-BR" sz="2000" dirty="0"/>
              <a:t>/</a:t>
            </a:r>
            <a:r>
              <a:rPr lang="pt-BR" sz="2000" dirty="0">
                <a:latin typeface="Symbol" pitchFamily="18" charset="2"/>
              </a:rPr>
              <a:t>I</a:t>
            </a:r>
            <a:r>
              <a:rPr lang="pt-BR" sz="2000" baseline="-25000" dirty="0"/>
              <a:t>E</a:t>
            </a:r>
            <a:r>
              <a:rPr lang="pt-BR" sz="2000" dirty="0"/>
              <a:t>= </a:t>
            </a:r>
            <a:r>
              <a:rPr lang="pt-BR" sz="2000" i="1" dirty="0" err="1"/>
              <a:t>lc</a:t>
            </a:r>
            <a:r>
              <a:rPr lang="pt-BR" sz="2000" dirty="0" err="1">
                <a:latin typeface="Symbol" pitchFamily="18" charset="2"/>
              </a:rPr>
              <a:t>De</a:t>
            </a:r>
            <a:endParaRPr lang="pt-BR" sz="2000" dirty="0">
              <a:latin typeface="Symbol" pitchFamily="18" charset="2"/>
            </a:endParaRPr>
          </a:p>
          <a:p>
            <a:pPr algn="ctr"/>
            <a:endParaRPr lang="pt-BR" sz="2000" dirty="0">
              <a:latin typeface="Symbol" pitchFamily="18" charset="2"/>
            </a:endParaRPr>
          </a:p>
          <a:p>
            <a:pPr algn="ctr"/>
            <a:r>
              <a:rPr lang="pt-BR" sz="2000" dirty="0">
                <a:latin typeface="Symbol" pitchFamily="18" charset="2"/>
              </a:rPr>
              <a:t>De</a:t>
            </a:r>
            <a:r>
              <a:rPr lang="pt-BR" sz="2000" dirty="0"/>
              <a:t> = (1/</a:t>
            </a:r>
            <a:r>
              <a:rPr lang="pt-BR" sz="2000" i="1" dirty="0"/>
              <a:t>cl)</a:t>
            </a:r>
            <a:r>
              <a:rPr lang="pt-BR" sz="2000" dirty="0"/>
              <a:t> </a:t>
            </a:r>
            <a:r>
              <a:rPr lang="pt-BR" sz="2000" dirty="0">
                <a:latin typeface="Symbol" pitchFamily="18" charset="2"/>
              </a:rPr>
              <a:t>D</a:t>
            </a:r>
            <a:r>
              <a:rPr lang="pt-BR" sz="2000" dirty="0"/>
              <a:t>A  </a:t>
            </a: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 l="6054" t="8984" r="63184" b="85157"/>
          <a:stretch>
            <a:fillRect/>
          </a:stretch>
        </p:blipFill>
        <p:spPr bwMode="auto">
          <a:xfrm>
            <a:off x="4500562" y="1857364"/>
            <a:ext cx="200026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 l="6054" t="14843" r="55493" b="52930"/>
          <a:stretch>
            <a:fillRect/>
          </a:stretch>
        </p:blipFill>
        <p:spPr bwMode="auto">
          <a:xfrm>
            <a:off x="3428992" y="2500306"/>
            <a:ext cx="25003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 flipH="1">
            <a:off x="500034" y="435769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 instrumentos atuais medem em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miligraus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no caso de proteínas e peptídeos: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 l="8252" t="39746" r="2758" b="41211"/>
          <a:stretch>
            <a:fillRect/>
          </a:stretch>
        </p:blipFill>
        <p:spPr bwMode="auto">
          <a:xfrm>
            <a:off x="2500298" y="5500702"/>
            <a:ext cx="4071966" cy="65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eta para baixo 10"/>
          <p:cNvSpPr/>
          <p:nvPr/>
        </p:nvSpPr>
        <p:spPr>
          <a:xfrm>
            <a:off x="4572000" y="4786322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A666-B915-4F8C-806B-F85D1DD57CDD}" type="datetime1">
              <a:rPr lang="pt-BR" smtClean="0"/>
              <a:t>26/09/2018</a:t>
            </a:fld>
            <a:endParaRPr lang="pt-BR"/>
          </a:p>
        </p:txBody>
      </p:sp>
    </p:spTree>
  </p:cSld>
  <p:clrMapOvr>
    <a:masterClrMapping/>
  </p:clrMapOvr>
  <p:transition advTm="8553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85786" y="2143116"/>
            <a:ext cx="4038600" cy="3400436"/>
          </a:xfrm>
        </p:spPr>
        <p:txBody>
          <a:bodyPr/>
          <a:lstStyle/>
          <a:p>
            <a:r>
              <a:rPr lang="pt-BR" dirty="0"/>
              <a:t>As propriedades óticas da molécula são compostas pelas propriedades óticas de grupos individuais</a:t>
            </a:r>
          </a:p>
          <a:p>
            <a:pPr lvl="1"/>
            <a:r>
              <a:rPr lang="pt-BR" dirty="0"/>
              <a:t>Experimentalmente</a:t>
            </a:r>
          </a:p>
          <a:p>
            <a:pPr lvl="1"/>
            <a:r>
              <a:rPr lang="pt-BR" dirty="0"/>
              <a:t>Mecânica quântica</a:t>
            </a:r>
          </a:p>
        </p:txBody>
      </p:sp>
      <p:pic>
        <p:nvPicPr>
          <p:cNvPr id="6" name="Espaço Reservado para Conteúdo 5" descr="tumblr_mjz6x909t31rk5igso1_40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0" y="2503011"/>
            <a:ext cx="3048000" cy="2720340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714612" y="357166"/>
            <a:ext cx="2803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CD de proteínas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18B5-66AF-4C0B-A154-8EC94002F07D}" type="datetime1">
              <a:rPr lang="pt-BR" smtClean="0"/>
              <a:t>26/09/2018</a:t>
            </a:fld>
            <a:endParaRPr lang="en-US"/>
          </a:p>
        </p:txBody>
      </p:sp>
    </p:spTree>
  </p:cSld>
  <p:clrMapOvr>
    <a:masterClrMapping/>
  </p:clrMapOvr>
  <p:transition advTm="4090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6" y="-24"/>
            <a:ext cx="8929718" cy="1143000"/>
          </a:xfrm>
        </p:spPr>
        <p:txBody>
          <a:bodyPr>
            <a:normAutofit fontScale="90000"/>
          </a:bodyPr>
          <a:lstStyle/>
          <a:p>
            <a:pPr lvl="1"/>
            <a:r>
              <a:rPr lang="pt-BR" sz="4000" dirty="0"/>
              <a:t>Cromóforos oticamente ativos em proteínas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1714512" cy="714380"/>
          </a:xfrm>
        </p:spPr>
        <p:txBody>
          <a:bodyPr/>
          <a:lstStyle/>
          <a:p>
            <a:r>
              <a:rPr lang="pt-BR" sz="2600" dirty="0"/>
              <a:t>Amidas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43041" name="Picture 1" descr="C:\Users\Patricia\Downloads\figs\amida.bmp"/>
          <p:cNvPicPr>
            <a:picLocks noChangeAspect="1" noChangeArrowheads="1"/>
          </p:cNvPicPr>
          <p:nvPr/>
        </p:nvPicPr>
        <p:blipFill>
          <a:blip r:embed="rId3"/>
          <a:srcRect l="30049" t="24858" r="33554" b="23811"/>
          <a:stretch>
            <a:fillRect/>
          </a:stretch>
        </p:blipFill>
        <p:spPr bwMode="auto">
          <a:xfrm>
            <a:off x="214282" y="2000240"/>
            <a:ext cx="2475000" cy="1800000"/>
          </a:xfrm>
          <a:prstGeom prst="rect">
            <a:avLst/>
          </a:prstGeom>
          <a:noFill/>
        </p:spPr>
      </p:pic>
      <p:pic>
        <p:nvPicPr>
          <p:cNvPr id="343042" name="Picture 2" descr="I:\Seminários e Palestras\Figuras_estruturas\SS_bridge.bmp"/>
          <p:cNvPicPr>
            <a:picLocks noChangeAspect="1" noChangeArrowheads="1"/>
          </p:cNvPicPr>
          <p:nvPr/>
        </p:nvPicPr>
        <p:blipFill>
          <a:blip r:embed="rId4"/>
          <a:srcRect l="32231" t="29135" r="33578" b="43061"/>
          <a:stretch>
            <a:fillRect/>
          </a:stretch>
        </p:blipFill>
        <p:spPr bwMode="auto">
          <a:xfrm>
            <a:off x="4071934" y="5357826"/>
            <a:ext cx="2214578" cy="928694"/>
          </a:xfrm>
          <a:prstGeom prst="rect">
            <a:avLst/>
          </a:prstGeom>
          <a:noFill/>
        </p:spPr>
      </p:pic>
      <p:pic>
        <p:nvPicPr>
          <p:cNvPr id="343043" name="Picture 3" descr="I:\Seminários e Palestras\Figuras_estruturas\tyr.bmp"/>
          <p:cNvPicPr>
            <a:picLocks noChangeAspect="1" noChangeArrowheads="1"/>
          </p:cNvPicPr>
          <p:nvPr/>
        </p:nvPicPr>
        <p:blipFill>
          <a:blip r:embed="rId5"/>
          <a:srcRect l="13407" t="55703" r="57916" b="10076"/>
          <a:stretch>
            <a:fillRect/>
          </a:stretch>
        </p:blipFill>
        <p:spPr bwMode="auto">
          <a:xfrm rot="5400000">
            <a:off x="6858000" y="3500454"/>
            <a:ext cx="1857420" cy="1143008"/>
          </a:xfrm>
          <a:prstGeom prst="rect">
            <a:avLst/>
          </a:prstGeom>
          <a:noFill/>
        </p:spPr>
      </p:pic>
      <p:pic>
        <p:nvPicPr>
          <p:cNvPr id="343044" name="Picture 4" descr="I:\Seminários e Palestras\Figuras_estruturas\trp.bmp"/>
          <p:cNvPicPr>
            <a:picLocks noChangeAspect="1" noChangeArrowheads="1"/>
          </p:cNvPicPr>
          <p:nvPr/>
        </p:nvPicPr>
        <p:blipFill>
          <a:blip r:embed="rId6"/>
          <a:srcRect l="34363" t="32177" r="29240" b="22908"/>
          <a:stretch>
            <a:fillRect/>
          </a:stretch>
        </p:blipFill>
        <p:spPr bwMode="auto">
          <a:xfrm>
            <a:off x="4857752" y="3214686"/>
            <a:ext cx="2262857" cy="1440000"/>
          </a:xfrm>
          <a:prstGeom prst="rect">
            <a:avLst/>
          </a:prstGeom>
          <a:noFill/>
        </p:spPr>
      </p:pic>
      <p:pic>
        <p:nvPicPr>
          <p:cNvPr id="343045" name="Picture 5" descr="I:\Seminários e Palestras\Figuras_estruturas\phe.bmp"/>
          <p:cNvPicPr>
            <a:picLocks noChangeAspect="1" noChangeArrowheads="1"/>
          </p:cNvPicPr>
          <p:nvPr/>
        </p:nvPicPr>
        <p:blipFill>
          <a:blip r:embed="rId7"/>
          <a:srcRect l="52941" t="53470" r="22794" b="16587"/>
          <a:stretch>
            <a:fillRect/>
          </a:stretch>
        </p:blipFill>
        <p:spPr bwMode="auto">
          <a:xfrm>
            <a:off x="3214678" y="3286124"/>
            <a:ext cx="1571636" cy="1000132"/>
          </a:xfrm>
          <a:prstGeom prst="rect">
            <a:avLst/>
          </a:prstGeom>
          <a:noFill/>
        </p:spPr>
      </p:pic>
      <p:pic>
        <p:nvPicPr>
          <p:cNvPr id="343046" name="Picture 6" descr="I:\Seminários e Palestras\Figuras_estruturas\his.bmp"/>
          <p:cNvPicPr>
            <a:picLocks noChangeAspect="1" noChangeArrowheads="1"/>
          </p:cNvPicPr>
          <p:nvPr/>
        </p:nvPicPr>
        <p:blipFill>
          <a:blip r:embed="rId8"/>
          <a:srcRect l="41191" t="7319" r="38878" b="52044"/>
          <a:stretch>
            <a:fillRect/>
          </a:stretch>
        </p:blipFill>
        <p:spPr bwMode="auto">
          <a:xfrm>
            <a:off x="7643834" y="1643050"/>
            <a:ext cx="1285884" cy="1357322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3214678" y="2071678"/>
            <a:ext cx="44291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pt-BR" sz="2600" kern="0" dirty="0">
                <a:solidFill>
                  <a:srgbClr val="000000"/>
                </a:solidFill>
                <a:latin typeface="Arial"/>
              </a:rPr>
              <a:t>Cadeias laterais aromáticas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285852" y="5429264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pt-BR" sz="2600" kern="0" dirty="0">
                <a:solidFill>
                  <a:srgbClr val="000000"/>
                </a:solidFill>
                <a:latin typeface="Arial"/>
              </a:rPr>
              <a:t>Ligações dissulfeto</a:t>
            </a:r>
          </a:p>
        </p:txBody>
      </p:sp>
      <p:sp>
        <p:nvSpPr>
          <p:cNvPr id="13" name="Espaço Reservado para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4F6-4F6D-4D9F-BD75-0DC7E0D564B6}" type="datetime1">
              <a:rPr lang="pt-BR" smtClean="0"/>
              <a:t>26/09/2018</a:t>
            </a:fld>
            <a:endParaRPr lang="en-US"/>
          </a:p>
        </p:txBody>
      </p:sp>
    </p:spTree>
  </p:cSld>
  <p:clrMapOvr>
    <a:masterClrMapping/>
  </p:clrMapOvr>
  <p:transition advTm="3327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4" y="0"/>
            <a:ext cx="8215338" cy="928670"/>
          </a:xfrm>
        </p:spPr>
        <p:txBody>
          <a:bodyPr/>
          <a:lstStyle/>
          <a:p>
            <a:r>
              <a:rPr lang="pt-BR" sz="4000" dirty="0"/>
              <a:t>Região UV-distante (</a:t>
            </a:r>
            <a:r>
              <a:rPr lang="pt-BR" sz="4000" i="1" dirty="0" err="1"/>
              <a:t>Far-UV</a:t>
            </a:r>
            <a:r>
              <a:rPr lang="pt-BR" sz="4000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6715172" cy="571504"/>
          </a:xfrm>
        </p:spPr>
        <p:txBody>
          <a:bodyPr/>
          <a:lstStyle/>
          <a:p>
            <a:r>
              <a:rPr lang="pt-BR" dirty="0"/>
              <a:t>Contribuição dominante: amidas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643702" y="6381750"/>
            <a:ext cx="2133600" cy="476250"/>
          </a:xfrm>
        </p:spPr>
        <p:txBody>
          <a:bodyPr/>
          <a:lstStyle/>
          <a:p>
            <a:fld id="{65FE4464-4E86-42DC-952C-DA4837CAA03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" name="Grupo 322"/>
          <p:cNvGrpSpPr/>
          <p:nvPr/>
        </p:nvGrpSpPr>
        <p:grpSpPr>
          <a:xfrm>
            <a:off x="4000496" y="2000240"/>
            <a:ext cx="1071570" cy="3229950"/>
            <a:chOff x="4170044" y="2618418"/>
            <a:chExt cx="1322716" cy="3444264"/>
          </a:xfrm>
        </p:grpSpPr>
        <p:cxnSp>
          <p:nvCxnSpPr>
            <p:cNvPr id="297" name="Conector reto 296"/>
            <p:cNvCxnSpPr/>
            <p:nvPr/>
          </p:nvCxnSpPr>
          <p:spPr>
            <a:xfrm>
              <a:off x="4521518" y="5730615"/>
              <a:ext cx="936000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8" name="Conector reto 297"/>
            <p:cNvCxnSpPr/>
            <p:nvPr/>
          </p:nvCxnSpPr>
          <p:spPr>
            <a:xfrm>
              <a:off x="4521518" y="5397555"/>
              <a:ext cx="936000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Conector reto 298"/>
            <p:cNvCxnSpPr/>
            <p:nvPr/>
          </p:nvCxnSpPr>
          <p:spPr>
            <a:xfrm>
              <a:off x="4521518" y="4620902"/>
              <a:ext cx="936000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0" name="Conector reto 299"/>
            <p:cNvCxnSpPr/>
            <p:nvPr/>
          </p:nvCxnSpPr>
          <p:spPr>
            <a:xfrm>
              <a:off x="4521518" y="4287842"/>
              <a:ext cx="936000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1" name="Conector reto 300"/>
            <p:cNvCxnSpPr/>
            <p:nvPr/>
          </p:nvCxnSpPr>
          <p:spPr>
            <a:xfrm>
              <a:off x="4556760" y="2855276"/>
              <a:ext cx="936000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2" name="CaixaDeTexto 301"/>
            <p:cNvSpPr txBox="1"/>
            <p:nvPr/>
          </p:nvSpPr>
          <p:spPr>
            <a:xfrm>
              <a:off x="4170044" y="4396752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pt-BR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3" name="CaixaDeTexto 302"/>
            <p:cNvSpPr txBox="1"/>
            <p:nvPr/>
          </p:nvSpPr>
          <p:spPr>
            <a:xfrm>
              <a:off x="4196694" y="5218407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pt-BR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+</a:t>
              </a:r>
              <a:endPara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4" name="CaixaDeTexto 303"/>
            <p:cNvSpPr txBox="1"/>
            <p:nvPr/>
          </p:nvSpPr>
          <p:spPr>
            <a:xfrm>
              <a:off x="4225288" y="5601017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n’</a:t>
              </a:r>
              <a:endParaRPr lang="pt-B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5" name="CaixaDeTexto 304"/>
            <p:cNvSpPr txBox="1"/>
            <p:nvPr/>
          </p:nvSpPr>
          <p:spPr>
            <a:xfrm>
              <a:off x="4210048" y="4106230"/>
              <a:ext cx="298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</a:t>
              </a:r>
              <a:endParaRPr lang="pt-B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6" name="CaixaDeTexto 305"/>
            <p:cNvSpPr txBox="1"/>
            <p:nvPr/>
          </p:nvSpPr>
          <p:spPr>
            <a:xfrm>
              <a:off x="4231004" y="2618418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pt-BR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*</a:t>
              </a:r>
              <a:endParaRPr lang="pt-BR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7" name="Conector de seta reta 306"/>
            <p:cNvCxnSpPr/>
            <p:nvPr/>
          </p:nvCxnSpPr>
          <p:spPr>
            <a:xfrm rot="5400000">
              <a:off x="4718354" y="4659016"/>
              <a:ext cx="28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8" name="Conector de seta reta 307"/>
            <p:cNvCxnSpPr/>
            <p:nvPr/>
          </p:nvCxnSpPr>
          <p:spPr>
            <a:xfrm rot="5400000">
              <a:off x="4871708" y="5741423"/>
              <a:ext cx="288000" cy="1588"/>
            </a:xfrm>
            <a:prstGeom prst="straightConnector1">
              <a:avLst/>
            </a:prstGeom>
            <a:ln cap="sq"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9" name="Conector de seta reta 308"/>
            <p:cNvCxnSpPr/>
            <p:nvPr/>
          </p:nvCxnSpPr>
          <p:spPr>
            <a:xfrm rot="5400000">
              <a:off x="4675496" y="5797621"/>
              <a:ext cx="28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0" name="Conector de seta reta 309"/>
            <p:cNvCxnSpPr/>
            <p:nvPr/>
          </p:nvCxnSpPr>
          <p:spPr>
            <a:xfrm rot="5400000">
              <a:off x="4883140" y="5392104"/>
              <a:ext cx="288000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1" name="Conector de seta reta 310"/>
            <p:cNvCxnSpPr/>
            <p:nvPr/>
          </p:nvCxnSpPr>
          <p:spPr>
            <a:xfrm rot="5400000">
              <a:off x="4675496" y="5416868"/>
              <a:ext cx="28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6" name="Conector de seta reta 315"/>
            <p:cNvCxnSpPr/>
            <p:nvPr/>
          </p:nvCxnSpPr>
          <p:spPr>
            <a:xfrm rot="5400000">
              <a:off x="4700572" y="4341830"/>
              <a:ext cx="28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7" name="Conector de seta reta 316"/>
            <p:cNvCxnSpPr/>
            <p:nvPr/>
          </p:nvCxnSpPr>
          <p:spPr>
            <a:xfrm rot="5400000">
              <a:off x="4868212" y="4296110"/>
              <a:ext cx="288000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8" name="Conector de seta reta 317"/>
            <p:cNvCxnSpPr/>
            <p:nvPr/>
          </p:nvCxnSpPr>
          <p:spPr>
            <a:xfrm rot="5400000">
              <a:off x="4866938" y="4622820"/>
              <a:ext cx="288000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8" name="CaixaDeTexto 257"/>
          <p:cNvSpPr txBox="1"/>
          <p:nvPr/>
        </p:nvSpPr>
        <p:spPr>
          <a:xfrm>
            <a:off x="6046480" y="5947729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n’</a:t>
            </a:r>
            <a:endParaRPr lang="pt-BR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1" name="CaixaDeTexto 280"/>
          <p:cNvSpPr txBox="1"/>
          <p:nvPr/>
        </p:nvSpPr>
        <p:spPr>
          <a:xfrm>
            <a:off x="7556202" y="5967731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n’</a:t>
            </a:r>
            <a:endParaRPr lang="pt-BR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0994" name="Picture 2" descr="http://www.sci.sdsu.edu/TFrey/Bio750/UV-Vis10.gif"/>
          <p:cNvPicPr>
            <a:picLocks noChangeAspect="1" noChangeArrowheads="1"/>
          </p:cNvPicPr>
          <p:nvPr/>
        </p:nvPicPr>
        <p:blipFill>
          <a:blip r:embed="rId3"/>
          <a:srcRect r="73551"/>
          <a:stretch>
            <a:fillRect/>
          </a:stretch>
        </p:blipFill>
        <p:spPr bwMode="auto">
          <a:xfrm>
            <a:off x="5857884" y="928670"/>
            <a:ext cx="1143008" cy="1175658"/>
          </a:xfrm>
          <a:prstGeom prst="rect">
            <a:avLst/>
          </a:prstGeom>
          <a:noFill/>
        </p:spPr>
      </p:pic>
      <p:grpSp>
        <p:nvGrpSpPr>
          <p:cNvPr id="6" name="Grupo 127"/>
          <p:cNvGrpSpPr/>
          <p:nvPr/>
        </p:nvGrpSpPr>
        <p:grpSpPr>
          <a:xfrm>
            <a:off x="495272" y="1714488"/>
            <a:ext cx="2739090" cy="4777532"/>
            <a:chOff x="495272" y="1714488"/>
            <a:chExt cx="2739090" cy="4777532"/>
          </a:xfrm>
        </p:grpSpPr>
        <p:cxnSp>
          <p:nvCxnSpPr>
            <p:cNvPr id="8" name="Conector reto 7"/>
            <p:cNvCxnSpPr/>
            <p:nvPr/>
          </p:nvCxnSpPr>
          <p:spPr>
            <a:xfrm>
              <a:off x="846746" y="6158999"/>
              <a:ext cx="936000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846746" y="5825939"/>
              <a:ext cx="936000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846746" y="5049286"/>
              <a:ext cx="936000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846746" y="4716226"/>
              <a:ext cx="936000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881988" y="3283660"/>
              <a:ext cx="936000" cy="1588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495272" y="4825136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pt-BR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21922" y="5646791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pt-BR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+</a:t>
              </a:r>
              <a:endPara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50516" y="6029401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n’</a:t>
              </a:r>
              <a:endParaRPr lang="pt-B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35276" y="4534614"/>
              <a:ext cx="298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</a:t>
              </a:r>
              <a:endParaRPr lang="pt-B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556232" y="304680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pt-BR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*</a:t>
              </a:r>
              <a:endParaRPr lang="pt-BR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Conector de seta reta 21"/>
            <p:cNvCxnSpPr/>
            <p:nvPr/>
          </p:nvCxnSpPr>
          <p:spPr>
            <a:xfrm rot="5400000">
              <a:off x="864518" y="3077612"/>
              <a:ext cx="28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 rot="5400000">
              <a:off x="1029296" y="6169807"/>
              <a:ext cx="288000" cy="1588"/>
            </a:xfrm>
            <a:prstGeom prst="straightConnector1">
              <a:avLst/>
            </a:prstGeom>
            <a:ln cap="sq"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 rot="5400000">
              <a:off x="833084" y="6226005"/>
              <a:ext cx="28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Conector de seta reta 24"/>
            <p:cNvCxnSpPr/>
            <p:nvPr/>
          </p:nvCxnSpPr>
          <p:spPr>
            <a:xfrm rot="5400000">
              <a:off x="1040728" y="5820488"/>
              <a:ext cx="288000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/>
            <p:nvPr/>
          </p:nvCxnSpPr>
          <p:spPr>
            <a:xfrm rot="5400000">
              <a:off x="1405854" y="4755928"/>
              <a:ext cx="28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Conector de seta reta 26"/>
            <p:cNvCxnSpPr/>
            <p:nvPr/>
          </p:nvCxnSpPr>
          <p:spPr>
            <a:xfrm rot="5400000">
              <a:off x="1573494" y="4710208"/>
              <a:ext cx="288000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 rot="5400000">
              <a:off x="1069300" y="5082638"/>
              <a:ext cx="28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 rot="5400000">
              <a:off x="1236940" y="5036918"/>
              <a:ext cx="288000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2" name="Conector de seta reta 151"/>
            <p:cNvCxnSpPr/>
            <p:nvPr/>
          </p:nvCxnSpPr>
          <p:spPr>
            <a:xfrm rot="5400000" flipH="1" flipV="1">
              <a:off x="-274186" y="4531132"/>
              <a:ext cx="2520000" cy="1588"/>
            </a:xfrm>
            <a:prstGeom prst="straightConnector1">
              <a:avLst/>
            </a:prstGeom>
            <a:ln>
              <a:solidFill>
                <a:srgbClr val="88F4E7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90" name="CaixaDeTexto 189"/>
            <p:cNvSpPr txBox="1"/>
            <p:nvPr/>
          </p:nvSpPr>
          <p:spPr>
            <a:xfrm>
              <a:off x="535276" y="3516388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pt-BR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+</a:t>
              </a:r>
              <a:endPara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CaixaDeTexto 190"/>
            <p:cNvSpPr txBox="1"/>
            <p:nvPr/>
          </p:nvSpPr>
          <p:spPr>
            <a:xfrm>
              <a:off x="1172502" y="3516388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pt-BR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*</a:t>
              </a:r>
              <a:endParaRPr lang="pt-BR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2" name="Conector de seta reta 191"/>
            <p:cNvCxnSpPr/>
            <p:nvPr/>
          </p:nvCxnSpPr>
          <p:spPr>
            <a:xfrm rot="10800000">
              <a:off x="909362" y="3763739"/>
              <a:ext cx="288000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7" name="Grupo 248"/>
            <p:cNvGrpSpPr/>
            <p:nvPr/>
          </p:nvGrpSpPr>
          <p:grpSpPr>
            <a:xfrm>
              <a:off x="1911646" y="2935360"/>
              <a:ext cx="1322716" cy="3556660"/>
              <a:chOff x="2719374" y="2705096"/>
              <a:chExt cx="1322716" cy="3556660"/>
            </a:xfrm>
          </p:grpSpPr>
          <p:cxnSp>
            <p:nvCxnSpPr>
              <p:cNvPr id="171" name="Conector reto 170"/>
              <p:cNvCxnSpPr/>
              <p:nvPr/>
            </p:nvCxnSpPr>
            <p:spPr>
              <a:xfrm>
                <a:off x="3070848" y="5929689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2" name="Conector reto 171"/>
              <p:cNvCxnSpPr/>
              <p:nvPr/>
            </p:nvCxnSpPr>
            <p:spPr>
              <a:xfrm>
                <a:off x="3070848" y="5596629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3" name="Conector reto 172"/>
              <p:cNvCxnSpPr/>
              <p:nvPr/>
            </p:nvCxnSpPr>
            <p:spPr>
              <a:xfrm>
                <a:off x="3070848" y="4819976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4" name="Conector reto 173"/>
              <p:cNvCxnSpPr/>
              <p:nvPr/>
            </p:nvCxnSpPr>
            <p:spPr>
              <a:xfrm>
                <a:off x="3070848" y="4486916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5" name="Conector reto 174"/>
              <p:cNvCxnSpPr/>
              <p:nvPr/>
            </p:nvCxnSpPr>
            <p:spPr>
              <a:xfrm>
                <a:off x="3106090" y="3054350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6" name="CaixaDeTexto 175"/>
              <p:cNvSpPr txBox="1"/>
              <p:nvPr/>
            </p:nvSpPr>
            <p:spPr>
              <a:xfrm>
                <a:off x="2719374" y="4595826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CaixaDeTexto 176"/>
              <p:cNvSpPr txBox="1"/>
              <p:nvPr/>
            </p:nvSpPr>
            <p:spPr>
              <a:xfrm>
                <a:off x="2746024" y="5417481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+</a:t>
                </a:r>
                <a:endPara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8" name="CaixaDeTexto 177"/>
              <p:cNvSpPr txBox="1"/>
              <p:nvPr/>
            </p:nvSpPr>
            <p:spPr>
              <a:xfrm>
                <a:off x="2774618" y="5800091"/>
                <a:ext cx="343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n’</a:t>
                </a:r>
                <a:endPara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CaixaDeTexto 178"/>
              <p:cNvSpPr txBox="1"/>
              <p:nvPr/>
            </p:nvSpPr>
            <p:spPr>
              <a:xfrm>
                <a:off x="2759378" y="4305304"/>
                <a:ext cx="2984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n</a:t>
                </a:r>
                <a:endPara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0" name="CaixaDeTexto 179"/>
              <p:cNvSpPr txBox="1"/>
              <p:nvPr/>
            </p:nvSpPr>
            <p:spPr>
              <a:xfrm>
                <a:off x="2780334" y="2817492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*</a:t>
                </a:r>
                <a:endParaRPr lang="pt-BR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81" name="Conector de seta reta 180"/>
              <p:cNvCxnSpPr/>
              <p:nvPr/>
            </p:nvCxnSpPr>
            <p:spPr>
              <a:xfrm rot="5400000">
                <a:off x="3269912" y="2848302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2" name="Conector de seta reta 181"/>
              <p:cNvCxnSpPr/>
              <p:nvPr/>
            </p:nvCxnSpPr>
            <p:spPr>
              <a:xfrm rot="5400000">
                <a:off x="3375318" y="5940497"/>
                <a:ext cx="288000" cy="1588"/>
              </a:xfrm>
              <a:prstGeom prst="straightConnector1">
                <a:avLst/>
              </a:prstGeom>
              <a:ln cap="sq"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3" name="Conector de seta reta 182"/>
              <p:cNvCxnSpPr/>
              <p:nvPr/>
            </p:nvCxnSpPr>
            <p:spPr>
              <a:xfrm rot="5400000">
                <a:off x="3179106" y="5996695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4" name="Conector de seta reta 183"/>
              <p:cNvCxnSpPr/>
              <p:nvPr/>
            </p:nvCxnSpPr>
            <p:spPr>
              <a:xfrm rot="5400000">
                <a:off x="3386750" y="5591178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7" name="Conector de seta reta 186"/>
              <p:cNvCxnSpPr/>
              <p:nvPr/>
            </p:nvCxnSpPr>
            <p:spPr>
              <a:xfrm rot="5400000">
                <a:off x="3179106" y="5615942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9" name="Conector de seta reta 188"/>
              <p:cNvCxnSpPr/>
              <p:nvPr/>
            </p:nvCxnSpPr>
            <p:spPr>
              <a:xfrm rot="5400000" flipH="1" flipV="1">
                <a:off x="2506448" y="3941822"/>
                <a:ext cx="1800000" cy="1588"/>
              </a:xfrm>
              <a:prstGeom prst="straightConnector1">
                <a:avLst/>
              </a:prstGeom>
              <a:ln>
                <a:solidFill>
                  <a:srgbClr val="88F4E7"/>
                </a:solidFill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42" name="CaixaDeTexto 241"/>
              <p:cNvSpPr txBox="1"/>
              <p:nvPr/>
            </p:nvSpPr>
            <p:spPr>
              <a:xfrm>
                <a:off x="2857488" y="3245166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0</a:t>
                </a:r>
                <a:endPara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3" name="CaixaDeTexto 242"/>
              <p:cNvSpPr txBox="1"/>
              <p:nvPr/>
            </p:nvSpPr>
            <p:spPr>
              <a:xfrm>
                <a:off x="3494714" y="3245166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*</a:t>
                </a:r>
                <a:endParaRPr lang="pt-BR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44" name="Conector de seta reta 243"/>
              <p:cNvCxnSpPr/>
              <p:nvPr/>
            </p:nvCxnSpPr>
            <p:spPr>
              <a:xfrm rot="10800000">
                <a:off x="3231574" y="3492517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5" name="Conector de seta reta 244"/>
              <p:cNvCxnSpPr/>
              <p:nvPr/>
            </p:nvCxnSpPr>
            <p:spPr>
              <a:xfrm rot="5400000">
                <a:off x="3585182" y="4540904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6" name="Conector de seta reta 245"/>
              <p:cNvCxnSpPr/>
              <p:nvPr/>
            </p:nvCxnSpPr>
            <p:spPr>
              <a:xfrm rot="5400000">
                <a:off x="3752822" y="4495184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8" name="Conector de seta reta 247"/>
              <p:cNvCxnSpPr/>
              <p:nvPr/>
            </p:nvCxnSpPr>
            <p:spPr>
              <a:xfrm rot="5400000">
                <a:off x="3416268" y="4821894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o 125"/>
            <p:cNvGrpSpPr/>
            <p:nvPr/>
          </p:nvGrpSpPr>
          <p:grpSpPr>
            <a:xfrm>
              <a:off x="1003190" y="1714488"/>
              <a:ext cx="1782860" cy="838620"/>
              <a:chOff x="1003190" y="1714488"/>
              <a:chExt cx="1782860" cy="838620"/>
            </a:xfrm>
          </p:grpSpPr>
          <p:sp>
            <p:nvSpPr>
              <p:cNvPr id="160" name="CaixaDeTexto 159"/>
              <p:cNvSpPr txBox="1"/>
              <p:nvPr/>
            </p:nvSpPr>
            <p:spPr>
              <a:xfrm>
                <a:off x="1357290" y="1714488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endPara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3" name="CaixaDeTexto 162"/>
              <p:cNvSpPr txBox="1"/>
              <p:nvPr/>
            </p:nvSpPr>
            <p:spPr>
              <a:xfrm>
                <a:off x="2055476" y="1714488"/>
                <a:ext cx="455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sz="2400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*</a:t>
                </a:r>
                <a:endParaRPr lang="pt-BR" sz="2400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69" name="Conector de seta reta 168"/>
              <p:cNvCxnSpPr/>
              <p:nvPr/>
            </p:nvCxnSpPr>
            <p:spPr>
              <a:xfrm rot="10800000">
                <a:off x="1792336" y="1961839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24" name="Retângulo 123"/>
              <p:cNvSpPr/>
              <p:nvPr/>
            </p:nvSpPr>
            <p:spPr>
              <a:xfrm>
                <a:off x="1003190" y="2214554"/>
                <a:ext cx="17828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pt-BR" sz="1600" dirty="0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140 nm e 190 nm</a:t>
                </a:r>
              </a:p>
            </p:txBody>
          </p:sp>
        </p:grpSp>
      </p:grpSp>
      <p:grpSp>
        <p:nvGrpSpPr>
          <p:cNvPr id="19" name="Grupo 126"/>
          <p:cNvGrpSpPr/>
          <p:nvPr/>
        </p:nvGrpSpPr>
        <p:grpSpPr>
          <a:xfrm>
            <a:off x="5991236" y="1944042"/>
            <a:ext cx="2832438" cy="4345085"/>
            <a:chOff x="5991236" y="1944042"/>
            <a:chExt cx="2832438" cy="4345085"/>
          </a:xfrm>
        </p:grpSpPr>
        <p:grpSp>
          <p:nvGrpSpPr>
            <p:cNvPr id="20" name="Grupo 328"/>
            <p:cNvGrpSpPr/>
            <p:nvPr/>
          </p:nvGrpSpPr>
          <p:grpSpPr>
            <a:xfrm>
              <a:off x="5991236" y="1944042"/>
              <a:ext cx="2832438" cy="4345085"/>
              <a:chOff x="5991236" y="1944042"/>
              <a:chExt cx="2832438" cy="4345085"/>
            </a:xfrm>
          </p:grpSpPr>
          <p:cxnSp>
            <p:nvCxnSpPr>
              <p:cNvPr id="251" name="Conector reto 250"/>
              <p:cNvCxnSpPr/>
              <p:nvPr/>
            </p:nvCxnSpPr>
            <p:spPr>
              <a:xfrm>
                <a:off x="6342710" y="6077327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2" name="Conector reto 251"/>
              <p:cNvCxnSpPr/>
              <p:nvPr/>
            </p:nvCxnSpPr>
            <p:spPr>
              <a:xfrm>
                <a:off x="6342710" y="5744267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3" name="Conector reto 252"/>
              <p:cNvCxnSpPr/>
              <p:nvPr/>
            </p:nvCxnSpPr>
            <p:spPr>
              <a:xfrm>
                <a:off x="6342710" y="4967614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4" name="Conector reto 253"/>
              <p:cNvCxnSpPr/>
              <p:nvPr/>
            </p:nvCxnSpPr>
            <p:spPr>
              <a:xfrm>
                <a:off x="6342710" y="4634554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5" name="Conector reto 254"/>
              <p:cNvCxnSpPr/>
              <p:nvPr/>
            </p:nvCxnSpPr>
            <p:spPr>
              <a:xfrm>
                <a:off x="6377952" y="3201988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6" name="CaixaDeTexto 255"/>
              <p:cNvSpPr txBox="1"/>
              <p:nvPr/>
            </p:nvSpPr>
            <p:spPr>
              <a:xfrm>
                <a:off x="5991236" y="4743464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CaixaDeTexto 256"/>
              <p:cNvSpPr txBox="1"/>
              <p:nvPr/>
            </p:nvSpPr>
            <p:spPr>
              <a:xfrm>
                <a:off x="6017886" y="5565119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+</a:t>
                </a:r>
                <a:endPara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9" name="CaixaDeTexto 258"/>
              <p:cNvSpPr txBox="1"/>
              <p:nvPr/>
            </p:nvSpPr>
            <p:spPr>
              <a:xfrm>
                <a:off x="6031240" y="4452942"/>
                <a:ext cx="2984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n</a:t>
                </a:r>
                <a:endPara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0" name="CaixaDeTexto 259"/>
              <p:cNvSpPr txBox="1"/>
              <p:nvPr/>
            </p:nvSpPr>
            <p:spPr>
              <a:xfrm>
                <a:off x="6052196" y="2965130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*</a:t>
                </a:r>
                <a:endParaRPr lang="pt-BR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61" name="Conector de seta reta 260"/>
              <p:cNvCxnSpPr/>
              <p:nvPr/>
            </p:nvCxnSpPr>
            <p:spPr>
              <a:xfrm rot="5400000">
                <a:off x="6541774" y="5013958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2" name="Conector de seta reta 261"/>
              <p:cNvCxnSpPr/>
              <p:nvPr/>
            </p:nvCxnSpPr>
            <p:spPr>
              <a:xfrm rot="5400000">
                <a:off x="6647180" y="6088135"/>
                <a:ext cx="288000" cy="1588"/>
              </a:xfrm>
              <a:prstGeom prst="straightConnector1">
                <a:avLst/>
              </a:prstGeom>
              <a:ln cap="sq"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3" name="Conector de seta reta 262"/>
              <p:cNvCxnSpPr/>
              <p:nvPr/>
            </p:nvCxnSpPr>
            <p:spPr>
              <a:xfrm rot="5400000">
                <a:off x="6450968" y="6144333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4" name="Conector de seta reta 263"/>
              <p:cNvCxnSpPr/>
              <p:nvPr/>
            </p:nvCxnSpPr>
            <p:spPr>
              <a:xfrm rot="5400000">
                <a:off x="6658612" y="5738816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5" name="Conector de seta reta 264"/>
              <p:cNvCxnSpPr/>
              <p:nvPr/>
            </p:nvCxnSpPr>
            <p:spPr>
              <a:xfrm rot="5400000">
                <a:off x="6450968" y="5763580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6" name="Conector de seta reta 265"/>
              <p:cNvCxnSpPr/>
              <p:nvPr/>
            </p:nvCxnSpPr>
            <p:spPr>
              <a:xfrm rot="5400000" flipH="1" flipV="1">
                <a:off x="6280098" y="3909460"/>
                <a:ext cx="1440000" cy="1588"/>
              </a:xfrm>
              <a:prstGeom prst="straightConnector1">
                <a:avLst/>
              </a:prstGeom>
              <a:ln>
                <a:solidFill>
                  <a:srgbClr val="88F4E7"/>
                </a:solidFill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67" name="CaixaDeTexto 266"/>
              <p:cNvSpPr txBox="1"/>
              <p:nvPr/>
            </p:nvSpPr>
            <p:spPr>
              <a:xfrm>
                <a:off x="6577402" y="360545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n</a:t>
                </a:r>
                <a:endPara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8" name="CaixaDeTexto 267"/>
              <p:cNvSpPr txBox="1"/>
              <p:nvPr/>
            </p:nvSpPr>
            <p:spPr>
              <a:xfrm>
                <a:off x="7153668" y="3590214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*</a:t>
                </a:r>
                <a:endParaRPr lang="pt-BR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69" name="Conector de seta reta 268"/>
              <p:cNvCxnSpPr/>
              <p:nvPr/>
            </p:nvCxnSpPr>
            <p:spPr>
              <a:xfrm rot="10800000">
                <a:off x="6890528" y="3837565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0" name="Conector de seta reta 269"/>
              <p:cNvCxnSpPr/>
              <p:nvPr/>
            </p:nvCxnSpPr>
            <p:spPr>
              <a:xfrm rot="5400000">
                <a:off x="6857044" y="3056900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1" name="Conector de seta reta 270"/>
              <p:cNvCxnSpPr/>
              <p:nvPr/>
            </p:nvCxnSpPr>
            <p:spPr>
              <a:xfrm rot="5400000">
                <a:off x="6994204" y="4612342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2" name="Conector de seta reta 271"/>
              <p:cNvCxnSpPr/>
              <p:nvPr/>
            </p:nvCxnSpPr>
            <p:spPr>
              <a:xfrm rot="5400000">
                <a:off x="6688130" y="4969532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4" name="Conector reto 273"/>
              <p:cNvCxnSpPr/>
              <p:nvPr/>
            </p:nvCxnSpPr>
            <p:spPr>
              <a:xfrm>
                <a:off x="7852432" y="6097329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5" name="Conector reto 274"/>
              <p:cNvCxnSpPr/>
              <p:nvPr/>
            </p:nvCxnSpPr>
            <p:spPr>
              <a:xfrm>
                <a:off x="7852432" y="5764269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6" name="Conector reto 275"/>
              <p:cNvCxnSpPr/>
              <p:nvPr/>
            </p:nvCxnSpPr>
            <p:spPr>
              <a:xfrm>
                <a:off x="7852432" y="4987616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7" name="Conector reto 276"/>
              <p:cNvCxnSpPr/>
              <p:nvPr/>
            </p:nvCxnSpPr>
            <p:spPr>
              <a:xfrm>
                <a:off x="7852432" y="4654556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8" name="Conector reto 277"/>
              <p:cNvCxnSpPr/>
              <p:nvPr/>
            </p:nvCxnSpPr>
            <p:spPr>
              <a:xfrm>
                <a:off x="7887674" y="3221990"/>
                <a:ext cx="936000" cy="1588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9" name="CaixaDeTexto 278"/>
              <p:cNvSpPr txBox="1"/>
              <p:nvPr/>
            </p:nvSpPr>
            <p:spPr>
              <a:xfrm>
                <a:off x="7500958" y="4763466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0" name="CaixaDeTexto 279"/>
              <p:cNvSpPr txBox="1"/>
              <p:nvPr/>
            </p:nvSpPr>
            <p:spPr>
              <a:xfrm>
                <a:off x="7527608" y="5585121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-25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+</a:t>
                </a:r>
                <a:endParaRPr lang="pt-BR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2" name="CaixaDeTexto 281"/>
              <p:cNvSpPr txBox="1"/>
              <p:nvPr/>
            </p:nvSpPr>
            <p:spPr>
              <a:xfrm>
                <a:off x="7540962" y="4472944"/>
                <a:ext cx="2984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n</a:t>
                </a:r>
                <a:endPara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3" name="CaixaDeTexto 282"/>
              <p:cNvSpPr txBox="1"/>
              <p:nvPr/>
            </p:nvSpPr>
            <p:spPr>
              <a:xfrm>
                <a:off x="7561918" y="2985132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*</a:t>
                </a:r>
                <a:endParaRPr lang="pt-BR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84" name="Conector de seta reta 283"/>
              <p:cNvCxnSpPr/>
              <p:nvPr/>
            </p:nvCxnSpPr>
            <p:spPr>
              <a:xfrm rot="5400000">
                <a:off x="8051496" y="3046422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5" name="Conector de seta reta 284"/>
              <p:cNvCxnSpPr/>
              <p:nvPr/>
            </p:nvCxnSpPr>
            <p:spPr>
              <a:xfrm rot="5400000">
                <a:off x="8156902" y="6108137"/>
                <a:ext cx="288000" cy="1588"/>
              </a:xfrm>
              <a:prstGeom prst="straightConnector1">
                <a:avLst/>
              </a:prstGeom>
              <a:ln cap="sq"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7" name="Conector de seta reta 286"/>
              <p:cNvCxnSpPr/>
              <p:nvPr/>
            </p:nvCxnSpPr>
            <p:spPr>
              <a:xfrm rot="5400000">
                <a:off x="8427734" y="5758818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8" name="Conector de seta reta 287"/>
              <p:cNvCxnSpPr/>
              <p:nvPr/>
            </p:nvCxnSpPr>
            <p:spPr>
              <a:xfrm rot="5400000">
                <a:off x="8220090" y="5783582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9" name="Conector de seta reta 288"/>
              <p:cNvCxnSpPr/>
              <p:nvPr/>
            </p:nvCxnSpPr>
            <p:spPr>
              <a:xfrm rot="5400000" flipH="1" flipV="1">
                <a:off x="6748032" y="4649462"/>
                <a:ext cx="2880000" cy="1588"/>
              </a:xfrm>
              <a:prstGeom prst="straightConnector1">
                <a:avLst/>
              </a:prstGeom>
              <a:ln>
                <a:solidFill>
                  <a:srgbClr val="88F4E7"/>
                </a:solidFill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91" name="CaixaDeTexto 290"/>
              <p:cNvSpPr txBox="1"/>
              <p:nvPr/>
            </p:nvSpPr>
            <p:spPr>
              <a:xfrm>
                <a:off x="8276298" y="3412806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p</a:t>
                </a:r>
                <a:r>
                  <a:rPr lang="pt-BR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*</a:t>
                </a:r>
                <a:endParaRPr lang="pt-BR" baseline="30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92" name="Conector de seta reta 291"/>
              <p:cNvCxnSpPr/>
              <p:nvPr/>
            </p:nvCxnSpPr>
            <p:spPr>
              <a:xfrm rot="10800000">
                <a:off x="8013158" y="3660157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3" name="Conector de seta reta 292"/>
              <p:cNvCxnSpPr/>
              <p:nvPr/>
            </p:nvCxnSpPr>
            <p:spPr>
              <a:xfrm rot="5400000">
                <a:off x="8366766" y="4708544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4" name="Conector de seta reta 293"/>
              <p:cNvCxnSpPr/>
              <p:nvPr/>
            </p:nvCxnSpPr>
            <p:spPr>
              <a:xfrm rot="5400000">
                <a:off x="8534406" y="4662824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5" name="Conector de seta reta 294"/>
              <p:cNvCxnSpPr/>
              <p:nvPr/>
            </p:nvCxnSpPr>
            <p:spPr>
              <a:xfrm rot="5400000">
                <a:off x="8243572" y="4989534"/>
                <a:ext cx="288000" cy="158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21" name="Grupo 318"/>
              <p:cNvGrpSpPr/>
              <p:nvPr/>
            </p:nvGrpSpPr>
            <p:grpSpPr>
              <a:xfrm>
                <a:off x="7058044" y="1944042"/>
                <a:ext cx="1153760" cy="461665"/>
                <a:chOff x="2205022" y="1748066"/>
                <a:chExt cx="1153760" cy="461665"/>
              </a:xfrm>
            </p:grpSpPr>
            <p:sp>
              <p:nvSpPr>
                <p:cNvPr id="320" name="CaixaDeTexto 319"/>
                <p:cNvSpPr txBox="1"/>
                <p:nvPr/>
              </p:nvSpPr>
              <p:spPr>
                <a:xfrm>
                  <a:off x="2205022" y="1748066"/>
                  <a:ext cx="3529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2400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n</a:t>
                  </a:r>
                </a:p>
              </p:txBody>
            </p:sp>
            <p:sp>
              <p:nvSpPr>
                <p:cNvPr id="321" name="CaixaDeTexto 320"/>
                <p:cNvSpPr txBox="1"/>
                <p:nvPr/>
              </p:nvSpPr>
              <p:spPr>
                <a:xfrm>
                  <a:off x="2903208" y="1748066"/>
                  <a:ext cx="4555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2400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p</a:t>
                  </a:r>
                  <a:r>
                    <a:rPr lang="pt-BR" sz="2400" baseline="30000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*</a:t>
                  </a:r>
                  <a:endParaRPr lang="pt-BR" sz="2400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322" name="Conector de seta reta 321"/>
                <p:cNvCxnSpPr/>
                <p:nvPr/>
              </p:nvCxnSpPr>
              <p:spPr>
                <a:xfrm rot="10800000">
                  <a:off x="2640068" y="1995417"/>
                  <a:ext cx="288000" cy="1588"/>
                </a:xfrm>
                <a:prstGeom prst="straightConnector1">
                  <a:avLst/>
                </a:prstGeom>
                <a:ln>
                  <a:headEnd type="arrow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4" name="CaixaDeTexto 323"/>
              <p:cNvSpPr txBox="1"/>
              <p:nvPr/>
            </p:nvSpPr>
            <p:spPr>
              <a:xfrm>
                <a:off x="7755276" y="3474720"/>
                <a:ext cx="343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aseline="300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n’</a:t>
                </a:r>
                <a:endParaRPr lang="pt-BR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25" name="Conector de seta reta 324"/>
              <p:cNvCxnSpPr/>
              <p:nvPr/>
            </p:nvCxnSpPr>
            <p:spPr>
              <a:xfrm rot="5400000">
                <a:off x="8122926" y="5003480"/>
                <a:ext cx="28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25" name="Retângulo 124"/>
            <p:cNvSpPr/>
            <p:nvPr/>
          </p:nvSpPr>
          <p:spPr>
            <a:xfrm>
              <a:off x="7143768" y="2304628"/>
              <a:ext cx="8691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sz="1600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220 nm</a:t>
              </a:r>
            </a:p>
          </p:txBody>
        </p:sp>
      </p:grpSp>
      <p:sp>
        <p:nvSpPr>
          <p:cNvPr id="127" name="Espaço Reservado para Data 1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CF0F-3334-4481-BAF8-EA4949A7CCC2}" type="datetime1">
              <a:rPr lang="pt-BR" smtClean="0"/>
              <a:t>26/09/2018</a:t>
            </a:fld>
            <a:endParaRPr lang="en-US"/>
          </a:p>
        </p:txBody>
      </p:sp>
    </p:spTree>
  </p:cSld>
  <p:clrMapOvr>
    <a:masterClrMapping/>
  </p:clrMapOvr>
  <p:transition advTm="16"/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0AEC4405-7262-48DE-B7AE-661222F0866F}" vid="{E0BF38AC-3B6D-43E7-9560-B592B6859EF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</Template>
  <TotalTime>3</TotalTime>
  <Words>1373</Words>
  <Application>Microsoft Office PowerPoint</Application>
  <PresentationFormat>Apresentação na tela (4:3)</PresentationFormat>
  <Paragraphs>341</Paragraphs>
  <Slides>26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Calibri Light</vt:lpstr>
      <vt:lpstr>Source Sans Pro</vt:lpstr>
      <vt:lpstr>Source Sans Pro ExtraLight</vt:lpstr>
      <vt:lpstr>Source Sans Pro Light</vt:lpstr>
      <vt:lpstr>Symbol</vt:lpstr>
      <vt:lpstr>Tempus Sans ITC</vt:lpstr>
      <vt:lpstr>Times New Roman</vt:lpstr>
      <vt:lpstr>Tema do Office</vt:lpstr>
      <vt:lpstr>Equação</vt:lpstr>
      <vt:lpstr>Equation.3</vt:lpstr>
      <vt:lpstr>Documento</vt:lpstr>
      <vt:lpstr>Graph</vt:lpstr>
      <vt:lpstr>Dicroísmo circular de transições eletrônicas: princípios básicos.</vt:lpstr>
      <vt:lpstr>Apresentação do PowerPoint</vt:lpstr>
      <vt:lpstr>Apresentação do PowerPoint</vt:lpstr>
      <vt:lpstr>Apresentação do PowerPoint</vt:lpstr>
      <vt:lpstr>Apresentação do PowerPoint</vt:lpstr>
      <vt:lpstr>Lei de Beer-Lambert-Bouguer</vt:lpstr>
      <vt:lpstr>Apresentação do PowerPoint</vt:lpstr>
      <vt:lpstr>Cromóforos oticamente ativos em proteínas</vt:lpstr>
      <vt:lpstr>Região UV-distante (Far-UV)</vt:lpstr>
      <vt:lpstr>Apresentação do PowerPoint</vt:lpstr>
      <vt:lpstr>Hélices alfa</vt:lpstr>
      <vt:lpstr>Folhas beta</vt:lpstr>
      <vt:lpstr>Apresentação do PowerPoint</vt:lpstr>
      <vt:lpstr>Poli(Pro) e estruturas desordenadas</vt:lpstr>
      <vt:lpstr>Região UV-próximo (Near-UV)</vt:lpstr>
      <vt:lpstr>Apresentação do PowerPoint</vt:lpstr>
      <vt:lpstr>Apresentação do PowerPoint</vt:lpstr>
      <vt:lpstr>Apresentação do PowerPoint</vt:lpstr>
      <vt:lpstr>Cromóforos e transições em ácidos nucleicos</vt:lpstr>
      <vt:lpstr>Para estruturas mais complexas</vt:lpstr>
      <vt:lpstr>Ótima correlação entre a estrutura secundária por CD e por raios-X</vt:lpstr>
      <vt:lpstr>Apresentação do PowerPoint</vt:lpstr>
      <vt:lpstr>Watch out!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Dicroísmo circular de transições eletrônicas: princípios básicos.</dc:title>
  <dc:creator>Usuário do Windows</dc:creator>
  <cp:lastModifiedBy>Usuário do Windows</cp:lastModifiedBy>
  <cp:revision>3</cp:revision>
  <dcterms:created xsi:type="dcterms:W3CDTF">2018-09-26T12:30:41Z</dcterms:created>
  <dcterms:modified xsi:type="dcterms:W3CDTF">2018-09-26T12:33:46Z</dcterms:modified>
</cp:coreProperties>
</file>