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68" r:id="rId3"/>
    <p:sldId id="265" r:id="rId4"/>
    <p:sldId id="266" r:id="rId5"/>
    <p:sldId id="365" r:id="rId6"/>
    <p:sldId id="367" r:id="rId7"/>
    <p:sldId id="366" r:id="rId8"/>
    <p:sldId id="258" r:id="rId9"/>
    <p:sldId id="259" r:id="rId10"/>
    <p:sldId id="261" r:id="rId11"/>
    <p:sldId id="262" r:id="rId12"/>
    <p:sldId id="260" r:id="rId13"/>
    <p:sldId id="263" r:id="rId14"/>
    <p:sldId id="264" r:id="rId15"/>
    <p:sldId id="369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elmakrug/Desktop/Dados%20Divulgacao%20SEEG%20VI%20-%202018.11.20-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elmakrug/Desktop/Dados%20Divulgacao%20SEEG%20VI%20-%202018.11.20-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elmakrug/Desktop/Dados%20Divulgacao%20SEEG%20VI%20-%202018.11.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Estimativa</a:t>
            </a:r>
            <a:r>
              <a:rPr lang="en-US" sz="2000" baseline="0"/>
              <a:t> de </a:t>
            </a:r>
            <a:r>
              <a:rPr lang="en-US" sz="2000"/>
              <a:t>Emissões</a:t>
            </a:r>
            <a:r>
              <a:rPr lang="en-US" sz="2000" baseline="0"/>
              <a:t> de GEE no Brasil 1990-2017  (Mt CO2e)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'1 - Emissões Brasil'!$B$29</c:f>
              <c:strCache>
                <c:ptCount val="1"/>
                <c:pt idx="0">
                  <c:v> Energia </c:v>
                </c:pt>
              </c:strCache>
            </c:strRef>
          </c:tx>
          <c:spPr>
            <a:solidFill>
              <a:srgbClr val="E96C6B"/>
            </a:solidFill>
            <a:ln>
              <a:noFill/>
            </a:ln>
            <a:effectLst/>
          </c:spPr>
          <c:invertIfNegative val="0"/>
          <c:cat>
            <c:numRef>
              <c:f>'1 - Emissões Brasil'!$C$27:$AD$27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'1 - Emissões Brasil'!$C$29:$AD$29</c:f>
              <c:numCache>
                <c:formatCode>_-* #,##0_-;\-* #,##0_-;_-* "-"??_-;_-@_-</c:formatCode>
                <c:ptCount val="28"/>
                <c:pt idx="0">
                  <c:v>192108747.32749355</c:v>
                </c:pt>
                <c:pt idx="1">
                  <c:v>197414611.23385185</c:v>
                </c:pt>
                <c:pt idx="2">
                  <c:v>201130774.22235134</c:v>
                </c:pt>
                <c:pt idx="3">
                  <c:v>206090174.25253385</c:v>
                </c:pt>
                <c:pt idx="4">
                  <c:v>214500794.74131528</c:v>
                </c:pt>
                <c:pt idx="5">
                  <c:v>229945209.96044677</c:v>
                </c:pt>
                <c:pt idx="6">
                  <c:v>247626789.95872688</c:v>
                </c:pt>
                <c:pt idx="7">
                  <c:v>263100864.83531415</c:v>
                </c:pt>
                <c:pt idx="8">
                  <c:v>271949620.97039205</c:v>
                </c:pt>
                <c:pt idx="9">
                  <c:v>282587026.79243833</c:v>
                </c:pt>
                <c:pt idx="10">
                  <c:v>289354185.64514452</c:v>
                </c:pt>
                <c:pt idx="11">
                  <c:v>299007168.55273139</c:v>
                </c:pt>
                <c:pt idx="12">
                  <c:v>297087567.16052419</c:v>
                </c:pt>
                <c:pt idx="13">
                  <c:v>289656676.89296997</c:v>
                </c:pt>
                <c:pt idx="14">
                  <c:v>305650546.60531753</c:v>
                </c:pt>
                <c:pt idx="15">
                  <c:v>316976083.32134968</c:v>
                </c:pt>
                <c:pt idx="16">
                  <c:v>320663917.38912153</c:v>
                </c:pt>
                <c:pt idx="17">
                  <c:v>334032532.37838811</c:v>
                </c:pt>
                <c:pt idx="18">
                  <c:v>354096490.08520758</c:v>
                </c:pt>
                <c:pt idx="19">
                  <c:v>342113295.44219458</c:v>
                </c:pt>
                <c:pt idx="20">
                  <c:v>373151146.89253873</c:v>
                </c:pt>
                <c:pt idx="21">
                  <c:v>386667838.74036598</c:v>
                </c:pt>
                <c:pt idx="22">
                  <c:v>421011543.19083238</c:v>
                </c:pt>
                <c:pt idx="23">
                  <c:v>455469812.17642546</c:v>
                </c:pt>
                <c:pt idx="24">
                  <c:v>481293430.86347705</c:v>
                </c:pt>
                <c:pt idx="25">
                  <c:v>457175164.29725236</c:v>
                </c:pt>
                <c:pt idx="26">
                  <c:v>423937529.92483103</c:v>
                </c:pt>
                <c:pt idx="27">
                  <c:v>430714868.63490617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E8-F54E-B904-CC3D238746AB}"/>
            </c:ext>
          </c:extLst>
        </c:ser>
        <c:ser>
          <c:idx val="3"/>
          <c:order val="1"/>
          <c:tx>
            <c:strRef>
              <c:f>'1 - Emissões Brasil'!$B$31</c:f>
              <c:strCache>
                <c:ptCount val="1"/>
                <c:pt idx="0">
                  <c:v> Processos Industriais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'1 - Emissões Brasil'!$C$27:$AD$27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'1 - Emissões Brasil'!$C$31:$AD$31</c:f>
              <c:numCache>
                <c:formatCode>_-* #,##0_-;\-* #,##0_-;_-* "-"??_-;_-@_-</c:formatCode>
                <c:ptCount val="28"/>
                <c:pt idx="0">
                  <c:v>51467746.868732043</c:v>
                </c:pt>
                <c:pt idx="1">
                  <c:v>57886807.726852462</c:v>
                </c:pt>
                <c:pt idx="2">
                  <c:v>56411829.691908523</c:v>
                </c:pt>
                <c:pt idx="3">
                  <c:v>60664427.713157743</c:v>
                </c:pt>
                <c:pt idx="4">
                  <c:v>61323528.922426902</c:v>
                </c:pt>
                <c:pt idx="5">
                  <c:v>64584382.180735439</c:v>
                </c:pt>
                <c:pt idx="6">
                  <c:v>67305825.506030858</c:v>
                </c:pt>
                <c:pt idx="7">
                  <c:v>68645796.551708758</c:v>
                </c:pt>
                <c:pt idx="8">
                  <c:v>71358611.531423613</c:v>
                </c:pt>
                <c:pt idx="9">
                  <c:v>71488098.390428051</c:v>
                </c:pt>
                <c:pt idx="10">
                  <c:v>74133207.79622376</c:v>
                </c:pt>
                <c:pt idx="11">
                  <c:v>71719612.603193134</c:v>
                </c:pt>
                <c:pt idx="12">
                  <c:v>75557821.434789658</c:v>
                </c:pt>
                <c:pt idx="13">
                  <c:v>76594082.873151302</c:v>
                </c:pt>
                <c:pt idx="14">
                  <c:v>81158262.584681362</c:v>
                </c:pt>
                <c:pt idx="15">
                  <c:v>80493655.574688837</c:v>
                </c:pt>
                <c:pt idx="16">
                  <c:v>80808712.868005961</c:v>
                </c:pt>
                <c:pt idx="17">
                  <c:v>84267198.924160466</c:v>
                </c:pt>
                <c:pt idx="18">
                  <c:v>83688812.159488887</c:v>
                </c:pt>
                <c:pt idx="19">
                  <c:v>76137837.980882004</c:v>
                </c:pt>
                <c:pt idx="20">
                  <c:v>95548483.877193093</c:v>
                </c:pt>
                <c:pt idx="21">
                  <c:v>99817935.15792498</c:v>
                </c:pt>
                <c:pt idx="22">
                  <c:v>100861781.5457212</c:v>
                </c:pt>
                <c:pt idx="23">
                  <c:v>100989466.01130007</c:v>
                </c:pt>
                <c:pt idx="24">
                  <c:v>102593619.53433602</c:v>
                </c:pt>
                <c:pt idx="25">
                  <c:v>101646613.29023117</c:v>
                </c:pt>
                <c:pt idx="26">
                  <c:v>95622205.000564456</c:v>
                </c:pt>
                <c:pt idx="27">
                  <c:v>99039766.446355894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E8-F54E-B904-CC3D238746AB}"/>
            </c:ext>
          </c:extLst>
        </c:ser>
        <c:ser>
          <c:idx val="4"/>
          <c:order val="2"/>
          <c:tx>
            <c:strRef>
              <c:f>'1 - Emissões Brasil'!$B$32</c:f>
              <c:strCache>
                <c:ptCount val="1"/>
                <c:pt idx="0">
                  <c:v> Resíduos 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'1 - Emissões Brasil'!$C$27:$AD$27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'1 - Emissões Brasil'!$C$32:$AD$32</c:f>
              <c:numCache>
                <c:formatCode>_-* #,##0_-;\-* #,##0_-;_-* "-"??_-;_-@_-</c:formatCode>
                <c:ptCount val="28"/>
                <c:pt idx="0">
                  <c:v>25121339.010833062</c:v>
                </c:pt>
                <c:pt idx="1">
                  <c:v>26709670.102328505</c:v>
                </c:pt>
                <c:pt idx="2">
                  <c:v>28306497.892955985</c:v>
                </c:pt>
                <c:pt idx="3">
                  <c:v>29956642.094056882</c:v>
                </c:pt>
                <c:pt idx="4">
                  <c:v>31897276.889224507</c:v>
                </c:pt>
                <c:pt idx="5">
                  <c:v>34361986.935065344</c:v>
                </c:pt>
                <c:pt idx="6">
                  <c:v>36734188.881309323</c:v>
                </c:pt>
                <c:pt idx="7">
                  <c:v>39070596.129065886</c:v>
                </c:pt>
                <c:pt idx="8">
                  <c:v>41641024.359609336</c:v>
                </c:pt>
                <c:pt idx="9">
                  <c:v>44445017.536377683</c:v>
                </c:pt>
                <c:pt idx="10">
                  <c:v>47167391.058869161</c:v>
                </c:pt>
                <c:pt idx="11">
                  <c:v>49337553.611851439</c:v>
                </c:pt>
                <c:pt idx="12">
                  <c:v>52556976.35587991</c:v>
                </c:pt>
                <c:pt idx="13">
                  <c:v>55719666.504938424</c:v>
                </c:pt>
                <c:pt idx="14">
                  <c:v>58399049.942835897</c:v>
                </c:pt>
                <c:pt idx="15">
                  <c:v>61406193.117722712</c:v>
                </c:pt>
                <c:pt idx="16">
                  <c:v>64276307.567381673</c:v>
                </c:pt>
                <c:pt idx="17">
                  <c:v>66736090.163579464</c:v>
                </c:pt>
                <c:pt idx="18">
                  <c:v>68803206.075461149</c:v>
                </c:pt>
                <c:pt idx="19">
                  <c:v>71671504.842901319</c:v>
                </c:pt>
                <c:pt idx="20">
                  <c:v>75295327.023433253</c:v>
                </c:pt>
                <c:pt idx="21">
                  <c:v>78893639.754861653</c:v>
                </c:pt>
                <c:pt idx="22">
                  <c:v>80267388.822674215</c:v>
                </c:pt>
                <c:pt idx="23">
                  <c:v>83659478.175473854</c:v>
                </c:pt>
                <c:pt idx="24">
                  <c:v>86242907.99524954</c:v>
                </c:pt>
                <c:pt idx="25">
                  <c:v>87638111.109491736</c:v>
                </c:pt>
                <c:pt idx="26">
                  <c:v>89265400.077247143</c:v>
                </c:pt>
                <c:pt idx="27">
                  <c:v>90598108.634943873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E8-F54E-B904-CC3D238746AB}"/>
            </c:ext>
          </c:extLst>
        </c:ser>
        <c:ser>
          <c:idx val="0"/>
          <c:order val="3"/>
          <c:tx>
            <c:strRef>
              <c:f>'1 - Emissões Brasil'!$B$28</c:f>
              <c:strCache>
                <c:ptCount val="1"/>
                <c:pt idx="0">
                  <c:v> Agropecuária 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'1 - Emissões Brasil'!$C$27:$AD$27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'1 - Emissões Brasil'!$C$28:$AD$28</c:f>
              <c:numCache>
                <c:formatCode>_-* #,##0_-;\-* #,##0_-;_-* "-"??_-;_-@_-</c:formatCode>
                <c:ptCount val="28"/>
                <c:pt idx="0">
                  <c:v>336682780.23891938</c:v>
                </c:pt>
                <c:pt idx="1">
                  <c:v>348707298.64132649</c:v>
                </c:pt>
                <c:pt idx="2">
                  <c:v>355480227.04218888</c:v>
                </c:pt>
                <c:pt idx="3">
                  <c:v>357052333.05329818</c:v>
                </c:pt>
                <c:pt idx="4">
                  <c:v>365786912.06418401</c:v>
                </c:pt>
                <c:pt idx="5">
                  <c:v>372523274.8237859</c:v>
                </c:pt>
                <c:pt idx="6">
                  <c:v>357774041.50242287</c:v>
                </c:pt>
                <c:pt idx="7">
                  <c:v>364640948.83127159</c:v>
                </c:pt>
                <c:pt idx="8">
                  <c:v>368828659.39570975</c:v>
                </c:pt>
                <c:pt idx="9">
                  <c:v>373625740.29210031</c:v>
                </c:pt>
                <c:pt idx="10">
                  <c:v>385430845.34061813</c:v>
                </c:pt>
                <c:pt idx="11">
                  <c:v>398848423.14663517</c:v>
                </c:pt>
                <c:pt idx="12">
                  <c:v>413059198.6314311</c:v>
                </c:pt>
                <c:pt idx="13">
                  <c:v>436306335.0901587</c:v>
                </c:pt>
                <c:pt idx="14">
                  <c:v>454627353.61739647</c:v>
                </c:pt>
                <c:pt idx="15">
                  <c:v>460227699.04746848</c:v>
                </c:pt>
                <c:pt idx="16">
                  <c:v>459585474.80986625</c:v>
                </c:pt>
                <c:pt idx="17">
                  <c:v>446428330.29666841</c:v>
                </c:pt>
                <c:pt idx="18">
                  <c:v>454158150.4024756</c:v>
                </c:pt>
                <c:pt idx="19">
                  <c:v>461592086.24537379</c:v>
                </c:pt>
                <c:pt idx="20">
                  <c:v>473416222.54311723</c:v>
                </c:pt>
                <c:pt idx="21">
                  <c:v>485397280.35276234</c:v>
                </c:pt>
                <c:pt idx="22">
                  <c:v>479550888.56992555</c:v>
                </c:pt>
                <c:pt idx="23">
                  <c:v>483729756.42037994</c:v>
                </c:pt>
                <c:pt idx="24">
                  <c:v>488006014.1265828</c:v>
                </c:pt>
                <c:pt idx="25">
                  <c:v>491093492.01052803</c:v>
                </c:pt>
                <c:pt idx="26">
                  <c:v>499674147.21576935</c:v>
                </c:pt>
                <c:pt idx="27">
                  <c:v>495418614.47133809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E8-F54E-B904-CC3D238746AB}"/>
            </c:ext>
          </c:extLst>
        </c:ser>
        <c:ser>
          <c:idx val="2"/>
          <c:order val="4"/>
          <c:tx>
            <c:strRef>
              <c:f>'1 - Emissões Brasil'!$B$30</c:f>
              <c:strCache>
                <c:ptCount val="1"/>
                <c:pt idx="0">
                  <c:v> Mudança de Uso da Terra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'1 - Emissões Brasil'!$C$27:$AD$27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'1 - Emissões Brasil'!$C$30:$AD$30</c:f>
              <c:numCache>
                <c:formatCode>_-* #,##0_-;\-* #,##0_-;_-* "-"??_-;_-@_-</c:formatCode>
                <c:ptCount val="28"/>
                <c:pt idx="0">
                  <c:v>1491050705.313252</c:v>
                </c:pt>
                <c:pt idx="1">
                  <c:v>1266176914.9730365</c:v>
                </c:pt>
                <c:pt idx="2">
                  <c:v>1467327419.4910593</c:v>
                </c:pt>
                <c:pt idx="3">
                  <c:v>1544799102.6710141</c:v>
                </c:pt>
                <c:pt idx="4">
                  <c:v>1544913751.4381182</c:v>
                </c:pt>
                <c:pt idx="5">
                  <c:v>2333649725.147192</c:v>
                </c:pt>
                <c:pt idx="6">
                  <c:v>1661473008.0799019</c:v>
                </c:pt>
                <c:pt idx="7">
                  <c:v>1409585715.6888759</c:v>
                </c:pt>
                <c:pt idx="8">
                  <c:v>1621748708.0317206</c:v>
                </c:pt>
                <c:pt idx="9">
                  <c:v>1633551491.376745</c:v>
                </c:pt>
                <c:pt idx="10">
                  <c:v>1724618652.6618531</c:v>
                </c:pt>
                <c:pt idx="11">
                  <c:v>1645018619.0558758</c:v>
                </c:pt>
                <c:pt idx="12">
                  <c:v>1863263139.2021315</c:v>
                </c:pt>
                <c:pt idx="13">
                  <c:v>2709011778.0547743</c:v>
                </c:pt>
                <c:pt idx="14">
                  <c:v>2903921506.1323233</c:v>
                </c:pt>
                <c:pt idx="15">
                  <c:v>2049635275.4984262</c:v>
                </c:pt>
                <c:pt idx="16">
                  <c:v>1597317228.4071825</c:v>
                </c:pt>
                <c:pt idx="17">
                  <c:v>1335126152.8011973</c:v>
                </c:pt>
                <c:pt idx="18">
                  <c:v>1541289216.6091845</c:v>
                </c:pt>
                <c:pt idx="19">
                  <c:v>1015258609.5864654</c:v>
                </c:pt>
                <c:pt idx="20">
                  <c:v>1014159980.8421235</c:v>
                </c:pt>
                <c:pt idx="21">
                  <c:v>1000198406.9961526</c:v>
                </c:pt>
                <c:pt idx="22">
                  <c:v>984377255.09781146</c:v>
                </c:pt>
                <c:pt idx="23">
                  <c:v>1064163013.2428268</c:v>
                </c:pt>
                <c:pt idx="24">
                  <c:v>940856803.56940973</c:v>
                </c:pt>
                <c:pt idx="25">
                  <c:v>886453469.65900719</c:v>
                </c:pt>
                <c:pt idx="26">
                  <c:v>1010317543.6337832</c:v>
                </c:pt>
                <c:pt idx="27">
                  <c:v>955152383.21994722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E8-F54E-B904-CC3D23874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37748504"/>
        <c:axId val="-2137744952"/>
      </c:barChart>
      <c:catAx>
        <c:axId val="-2137748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137744952"/>
        <c:crosses val="autoZero"/>
        <c:auto val="1"/>
        <c:lblAlgn val="ctr"/>
        <c:lblOffset val="100"/>
        <c:noMultiLvlLbl val="0"/>
      </c:catAx>
      <c:valAx>
        <c:axId val="-2137744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137748504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Estimativa</a:t>
            </a:r>
            <a:r>
              <a:rPr lang="en-US" sz="1800" baseline="0"/>
              <a:t> de </a:t>
            </a:r>
            <a:r>
              <a:rPr lang="en-US" sz="1800"/>
              <a:t>Emissões</a:t>
            </a:r>
            <a:r>
              <a:rPr lang="en-US" sz="1800" baseline="0"/>
              <a:t> de GEE (exceto Mudança de Uso da Terra) no Brasil 1970-2017  (Mt CO2e)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0658135046979937"/>
          <c:y val="0.14269837513520006"/>
          <c:w val="0.86633188564000274"/>
          <c:h val="0.72228875636815626"/>
        </c:manualLayout>
      </c:layout>
      <c:areaChart>
        <c:grouping val="stacked"/>
        <c:varyColors val="0"/>
        <c:ser>
          <c:idx val="0"/>
          <c:order val="0"/>
          <c:tx>
            <c:strRef>
              <c:f>'1 - Emissões Brasil'!$B$28</c:f>
              <c:strCache>
                <c:ptCount val="1"/>
                <c:pt idx="0">
                  <c:v> Agropecuária 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'1 - Emissões Brasil'!$C$27:$AD$27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'1 - Emissões Brasil'!$C$28:$AD$28</c:f>
              <c:numCache>
                <c:formatCode>_-* #,##0_-;\-* #,##0_-;_-* "-"??_-;_-@_-</c:formatCode>
                <c:ptCount val="28"/>
                <c:pt idx="0">
                  <c:v>336682780.23891938</c:v>
                </c:pt>
                <c:pt idx="1">
                  <c:v>348707298.64132649</c:v>
                </c:pt>
                <c:pt idx="2">
                  <c:v>355480227.04218888</c:v>
                </c:pt>
                <c:pt idx="3">
                  <c:v>357052333.05329818</c:v>
                </c:pt>
                <c:pt idx="4">
                  <c:v>365786912.06418401</c:v>
                </c:pt>
                <c:pt idx="5">
                  <c:v>372523274.8237859</c:v>
                </c:pt>
                <c:pt idx="6">
                  <c:v>357774041.50242287</c:v>
                </c:pt>
                <c:pt idx="7">
                  <c:v>364640948.83127159</c:v>
                </c:pt>
                <c:pt idx="8">
                  <c:v>368828659.39570975</c:v>
                </c:pt>
                <c:pt idx="9">
                  <c:v>373625740.29210031</c:v>
                </c:pt>
                <c:pt idx="10">
                  <c:v>385430845.34061813</c:v>
                </c:pt>
                <c:pt idx="11">
                  <c:v>398848423.14663517</c:v>
                </c:pt>
                <c:pt idx="12">
                  <c:v>413059198.6314311</c:v>
                </c:pt>
                <c:pt idx="13">
                  <c:v>436306335.0901587</c:v>
                </c:pt>
                <c:pt idx="14">
                  <c:v>454627353.61739647</c:v>
                </c:pt>
                <c:pt idx="15">
                  <c:v>460227699.04746848</c:v>
                </c:pt>
                <c:pt idx="16">
                  <c:v>459585474.80986625</c:v>
                </c:pt>
                <c:pt idx="17">
                  <c:v>446428330.29666841</c:v>
                </c:pt>
                <c:pt idx="18">
                  <c:v>454158150.4024756</c:v>
                </c:pt>
                <c:pt idx="19">
                  <c:v>461592086.24537379</c:v>
                </c:pt>
                <c:pt idx="20">
                  <c:v>473416222.54311723</c:v>
                </c:pt>
                <c:pt idx="21">
                  <c:v>485397280.35276234</c:v>
                </c:pt>
                <c:pt idx="22">
                  <c:v>479550888.56992555</c:v>
                </c:pt>
                <c:pt idx="23">
                  <c:v>483729756.42037994</c:v>
                </c:pt>
                <c:pt idx="24">
                  <c:v>488006014.1265828</c:v>
                </c:pt>
                <c:pt idx="25">
                  <c:v>491093492.01052803</c:v>
                </c:pt>
                <c:pt idx="26">
                  <c:v>499674147.21576935</c:v>
                </c:pt>
                <c:pt idx="27">
                  <c:v>495418614.47133809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15-0647-A08D-94F160CA70DE}"/>
            </c:ext>
          </c:extLst>
        </c:ser>
        <c:ser>
          <c:idx val="1"/>
          <c:order val="1"/>
          <c:tx>
            <c:strRef>
              <c:f>'1 - Emissões Brasil'!$B$29</c:f>
              <c:strCache>
                <c:ptCount val="1"/>
                <c:pt idx="0">
                  <c:v> Energia </c:v>
                </c:pt>
              </c:strCache>
            </c:strRef>
          </c:tx>
          <c:spPr>
            <a:solidFill>
              <a:srgbClr val="E96C6B"/>
            </a:solidFill>
            <a:ln>
              <a:noFill/>
            </a:ln>
            <a:effectLst/>
          </c:spPr>
          <c:cat>
            <c:numRef>
              <c:f>'1 - Emissões Brasil'!$C$27:$AD$27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'1 - Emissões Brasil'!$C$29:$AD$29</c:f>
              <c:numCache>
                <c:formatCode>_-* #,##0_-;\-* #,##0_-;_-* "-"??_-;_-@_-</c:formatCode>
                <c:ptCount val="28"/>
                <c:pt idx="0">
                  <c:v>192108747.32749355</c:v>
                </c:pt>
                <c:pt idx="1">
                  <c:v>197414611.23385185</c:v>
                </c:pt>
                <c:pt idx="2">
                  <c:v>201130774.22235134</c:v>
                </c:pt>
                <c:pt idx="3">
                  <c:v>206090174.25253385</c:v>
                </c:pt>
                <c:pt idx="4">
                  <c:v>214500794.74131528</c:v>
                </c:pt>
                <c:pt idx="5">
                  <c:v>229945209.96044677</c:v>
                </c:pt>
                <c:pt idx="6">
                  <c:v>247626789.95872688</c:v>
                </c:pt>
                <c:pt idx="7">
                  <c:v>263100864.83531415</c:v>
                </c:pt>
                <c:pt idx="8">
                  <c:v>271949620.97039205</c:v>
                </c:pt>
                <c:pt idx="9">
                  <c:v>282587026.79243833</c:v>
                </c:pt>
                <c:pt idx="10">
                  <c:v>289354185.64514452</c:v>
                </c:pt>
                <c:pt idx="11">
                  <c:v>299007168.55273139</c:v>
                </c:pt>
                <c:pt idx="12">
                  <c:v>297087567.16052419</c:v>
                </c:pt>
                <c:pt idx="13">
                  <c:v>289656676.89296997</c:v>
                </c:pt>
                <c:pt idx="14">
                  <c:v>305650546.60531753</c:v>
                </c:pt>
                <c:pt idx="15">
                  <c:v>316976083.32134968</c:v>
                </c:pt>
                <c:pt idx="16">
                  <c:v>320663917.38912153</c:v>
                </c:pt>
                <c:pt idx="17">
                  <c:v>334032532.37838811</c:v>
                </c:pt>
                <c:pt idx="18">
                  <c:v>354096490.08520758</c:v>
                </c:pt>
                <c:pt idx="19">
                  <c:v>342113295.44219458</c:v>
                </c:pt>
                <c:pt idx="20">
                  <c:v>373151146.89253873</c:v>
                </c:pt>
                <c:pt idx="21">
                  <c:v>386667838.74036598</c:v>
                </c:pt>
                <c:pt idx="22">
                  <c:v>421011543.19083238</c:v>
                </c:pt>
                <c:pt idx="23">
                  <c:v>455469812.17642546</c:v>
                </c:pt>
                <c:pt idx="24">
                  <c:v>481293430.86347705</c:v>
                </c:pt>
                <c:pt idx="25">
                  <c:v>457175164.29725236</c:v>
                </c:pt>
                <c:pt idx="26">
                  <c:v>423937529.92483103</c:v>
                </c:pt>
                <c:pt idx="27">
                  <c:v>430714868.63490617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15-0647-A08D-94F160CA70DE}"/>
            </c:ext>
          </c:extLst>
        </c:ser>
        <c:ser>
          <c:idx val="3"/>
          <c:order val="2"/>
          <c:tx>
            <c:strRef>
              <c:f>'1 - Emissões Brasil'!$B$31</c:f>
              <c:strCache>
                <c:ptCount val="1"/>
                <c:pt idx="0">
                  <c:v> Processos Industriais 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25400">
              <a:noFill/>
            </a:ln>
            <a:effectLst/>
          </c:spPr>
          <c:cat>
            <c:numRef>
              <c:f>'1 - Emissões Brasil'!$C$27:$AD$27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'1 - Emissões Brasil'!$C$31:$AD$31</c:f>
              <c:numCache>
                <c:formatCode>_-* #,##0_-;\-* #,##0_-;_-* "-"??_-;_-@_-</c:formatCode>
                <c:ptCount val="28"/>
                <c:pt idx="0">
                  <c:v>51467746.868732043</c:v>
                </c:pt>
                <c:pt idx="1">
                  <c:v>57886807.726852462</c:v>
                </c:pt>
                <c:pt idx="2">
                  <c:v>56411829.691908523</c:v>
                </c:pt>
                <c:pt idx="3">
                  <c:v>60664427.713157743</c:v>
                </c:pt>
                <c:pt idx="4">
                  <c:v>61323528.922426902</c:v>
                </c:pt>
                <c:pt idx="5">
                  <c:v>64584382.180735439</c:v>
                </c:pt>
                <c:pt idx="6">
                  <c:v>67305825.506030858</c:v>
                </c:pt>
                <c:pt idx="7">
                  <c:v>68645796.551708758</c:v>
                </c:pt>
                <c:pt idx="8">
                  <c:v>71358611.531423613</c:v>
                </c:pt>
                <c:pt idx="9">
                  <c:v>71488098.390428051</c:v>
                </c:pt>
                <c:pt idx="10">
                  <c:v>74133207.79622376</c:v>
                </c:pt>
                <c:pt idx="11">
                  <c:v>71719612.603193134</c:v>
                </c:pt>
                <c:pt idx="12">
                  <c:v>75557821.434789658</c:v>
                </c:pt>
                <c:pt idx="13">
                  <c:v>76594082.873151302</c:v>
                </c:pt>
                <c:pt idx="14">
                  <c:v>81158262.584681362</c:v>
                </c:pt>
                <c:pt idx="15">
                  <c:v>80493655.574688837</c:v>
                </c:pt>
                <c:pt idx="16">
                  <c:v>80808712.868005961</c:v>
                </c:pt>
                <c:pt idx="17">
                  <c:v>84267198.924160466</c:v>
                </c:pt>
                <c:pt idx="18">
                  <c:v>83688812.159488887</c:v>
                </c:pt>
                <c:pt idx="19">
                  <c:v>76137837.980882004</c:v>
                </c:pt>
                <c:pt idx="20">
                  <c:v>95548483.877193093</c:v>
                </c:pt>
                <c:pt idx="21">
                  <c:v>99817935.15792498</c:v>
                </c:pt>
                <c:pt idx="22">
                  <c:v>100861781.5457212</c:v>
                </c:pt>
                <c:pt idx="23">
                  <c:v>100989466.01130007</c:v>
                </c:pt>
                <c:pt idx="24">
                  <c:v>102593619.53433602</c:v>
                </c:pt>
                <c:pt idx="25">
                  <c:v>101646613.29023117</c:v>
                </c:pt>
                <c:pt idx="26">
                  <c:v>95622205.000564456</c:v>
                </c:pt>
                <c:pt idx="27">
                  <c:v>99039766.446355894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15-0647-A08D-94F160CA70DE}"/>
            </c:ext>
          </c:extLst>
        </c:ser>
        <c:ser>
          <c:idx val="4"/>
          <c:order val="3"/>
          <c:tx>
            <c:strRef>
              <c:f>'1 - Emissões Brasil'!$B$32</c:f>
              <c:strCache>
                <c:ptCount val="1"/>
                <c:pt idx="0">
                  <c:v> Resíduos  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'1 - Emissões Brasil'!$C$27:$AD$27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'1 - Emissões Brasil'!$C$32:$AD$32</c:f>
              <c:numCache>
                <c:formatCode>_-* #,##0_-;\-* #,##0_-;_-* "-"??_-;_-@_-</c:formatCode>
                <c:ptCount val="28"/>
                <c:pt idx="0">
                  <c:v>25121339.010833062</c:v>
                </c:pt>
                <c:pt idx="1">
                  <c:v>26709670.102328505</c:v>
                </c:pt>
                <c:pt idx="2">
                  <c:v>28306497.892955985</c:v>
                </c:pt>
                <c:pt idx="3">
                  <c:v>29956642.094056882</c:v>
                </c:pt>
                <c:pt idx="4">
                  <c:v>31897276.889224507</c:v>
                </c:pt>
                <c:pt idx="5">
                  <c:v>34361986.935065344</c:v>
                </c:pt>
                <c:pt idx="6">
                  <c:v>36734188.881309323</c:v>
                </c:pt>
                <c:pt idx="7">
                  <c:v>39070596.129065886</c:v>
                </c:pt>
                <c:pt idx="8">
                  <c:v>41641024.359609336</c:v>
                </c:pt>
                <c:pt idx="9">
                  <c:v>44445017.536377683</c:v>
                </c:pt>
                <c:pt idx="10">
                  <c:v>47167391.058869161</c:v>
                </c:pt>
                <c:pt idx="11">
                  <c:v>49337553.611851439</c:v>
                </c:pt>
                <c:pt idx="12">
                  <c:v>52556976.35587991</c:v>
                </c:pt>
                <c:pt idx="13">
                  <c:v>55719666.504938424</c:v>
                </c:pt>
                <c:pt idx="14">
                  <c:v>58399049.942835897</c:v>
                </c:pt>
                <c:pt idx="15">
                  <c:v>61406193.117722712</c:v>
                </c:pt>
                <c:pt idx="16">
                  <c:v>64276307.567381673</c:v>
                </c:pt>
                <c:pt idx="17">
                  <c:v>66736090.163579464</c:v>
                </c:pt>
                <c:pt idx="18">
                  <c:v>68803206.075461149</c:v>
                </c:pt>
                <c:pt idx="19">
                  <c:v>71671504.842901319</c:v>
                </c:pt>
                <c:pt idx="20">
                  <c:v>75295327.023433253</c:v>
                </c:pt>
                <c:pt idx="21">
                  <c:v>78893639.754861653</c:v>
                </c:pt>
                <c:pt idx="22">
                  <c:v>80267388.822674215</c:v>
                </c:pt>
                <c:pt idx="23">
                  <c:v>83659478.175473854</c:v>
                </c:pt>
                <c:pt idx="24">
                  <c:v>86242907.99524954</c:v>
                </c:pt>
                <c:pt idx="25">
                  <c:v>87638111.109491736</c:v>
                </c:pt>
                <c:pt idx="26">
                  <c:v>89265400.077247143</c:v>
                </c:pt>
                <c:pt idx="27">
                  <c:v>90598108.634943873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15-0647-A08D-94F160CA70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0814696"/>
        <c:axId val="-2140811144"/>
      </c:areaChart>
      <c:catAx>
        <c:axId val="-2140814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140811144"/>
        <c:crosses val="autoZero"/>
        <c:auto val="1"/>
        <c:lblAlgn val="ctr"/>
        <c:lblOffset val="100"/>
        <c:noMultiLvlLbl val="0"/>
      </c:catAx>
      <c:valAx>
        <c:axId val="-2140811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140814696"/>
        <c:crosses val="autoZero"/>
        <c:crossBetween val="midCat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052344520765"/>
          <c:y val="0.93901770198471801"/>
          <c:w val="0.56650079026414502"/>
          <c:h val="5.64288403308454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Emissões Per Capita (t CO2e</a:t>
            </a:r>
            <a:r>
              <a:rPr lang="en-US" baseline="0"/>
              <a:t> / habitante)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3"/>
          <c:order val="0"/>
          <c:tx>
            <c:strRef>
              <c:f>'6 - Per Capita'!$B$20</c:f>
              <c:strCache>
                <c:ptCount val="1"/>
                <c:pt idx="0">
                  <c:v>Emissoes per capita Mundo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'6 - Per Capita'!$C$17:$AD$17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'6 - Per Capita'!$C$20:$AD$20</c:f>
              <c:numCache>
                <c:formatCode>_-* #,##0.0_-;\-* #,##0.0_-;_-* "-"??_-;_-@_-</c:formatCode>
                <c:ptCount val="28"/>
                <c:pt idx="0">
                  <c:v>7.190196993118839</c:v>
                </c:pt>
                <c:pt idx="1">
                  <c:v>7.1015851736528575</c:v>
                </c:pt>
                <c:pt idx="2">
                  <c:v>7.0184962452371078</c:v>
                </c:pt>
                <c:pt idx="3">
                  <c:v>6.9404865046003028</c:v>
                </c:pt>
                <c:pt idx="4">
                  <c:v>6.8669053294810851</c:v>
                </c:pt>
                <c:pt idx="5">
                  <c:v>6.7971886275050482</c:v>
                </c:pt>
                <c:pt idx="6">
                  <c:v>6.7461444772513328</c:v>
                </c:pt>
                <c:pt idx="7">
                  <c:v>6.698199284774315</c:v>
                </c:pt>
                <c:pt idx="8">
                  <c:v>6.6526761285899276</c:v>
                </c:pt>
                <c:pt idx="9">
                  <c:v>6.6087871316581044</c:v>
                </c:pt>
                <c:pt idx="10">
                  <c:v>6.5659378216587969</c:v>
                </c:pt>
                <c:pt idx="11">
                  <c:v>6.7118209522586509</c:v>
                </c:pt>
                <c:pt idx="12">
                  <c:v>6.853868797819211</c:v>
                </c:pt>
                <c:pt idx="13">
                  <c:v>6.99201473594111</c:v>
                </c:pt>
                <c:pt idx="14">
                  <c:v>7.1262109994016889</c:v>
                </c:pt>
                <c:pt idx="15">
                  <c:v>7.2564527944862416</c:v>
                </c:pt>
                <c:pt idx="16">
                  <c:v>7.2441233388685342</c:v>
                </c:pt>
                <c:pt idx="17">
                  <c:v>7.2312793755867109</c:v>
                </c:pt>
                <c:pt idx="18">
                  <c:v>7.2180281140298508</c:v>
                </c:pt>
                <c:pt idx="19">
                  <c:v>7.2174509048896516</c:v>
                </c:pt>
                <c:pt idx="20">
                  <c:v>7.2440834067507769</c:v>
                </c:pt>
                <c:pt idx="21">
                  <c:v>7.2662624781163077</c:v>
                </c:pt>
                <c:pt idx="22">
                  <c:v>7.2822513152450714</c:v>
                </c:pt>
                <c:pt idx="23">
                  <c:v>7.3076857152864312</c:v>
                </c:pt>
                <c:pt idx="24">
                  <c:v>7.2862190743346478</c:v>
                </c:pt>
                <c:pt idx="25">
                  <c:v>7.2024083105978471</c:v>
                </c:pt>
                <c:pt idx="26">
                  <c:v>7.1579503696664375</c:v>
                </c:pt>
                <c:pt idx="27">
                  <c:v>7.1490953688117767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D5-964F-8AFA-3F5EFB8F1A23}"/>
            </c:ext>
          </c:extLst>
        </c:ser>
        <c:ser>
          <c:idx val="4"/>
          <c:order val="1"/>
          <c:tx>
            <c:strRef>
              <c:f>'6 - Per Capita'!$B$21</c:f>
              <c:strCache>
                <c:ptCount val="1"/>
                <c:pt idx="0">
                  <c:v>Emissões per capita Bruta Brasil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'6 - Per Capita'!$C$17:$AD$17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'6 - Per Capita'!$C$21:$AD$21</c:f>
              <c:numCache>
                <c:formatCode>_-* #,##0.0_-;\-* #,##0.0_-;_-* "-"??_-;_-@_-</c:formatCode>
                <c:ptCount val="28"/>
                <c:pt idx="0">
                  <c:v>14.009051518714998</c:v>
                </c:pt>
                <c:pt idx="1">
                  <c:v>12.466981150385175</c:v>
                </c:pt>
                <c:pt idx="2">
                  <c:v>13.639613403373041</c:v>
                </c:pt>
                <c:pt idx="3">
                  <c:v>14.002591190710296</c:v>
                </c:pt>
                <c:pt idx="4">
                  <c:v>13.9144564191278</c:v>
                </c:pt>
                <c:pt idx="5">
                  <c:v>18.747601958144589</c:v>
                </c:pt>
                <c:pt idx="6">
                  <c:v>14.422281822127481</c:v>
                </c:pt>
                <c:pt idx="7">
                  <c:v>12.850310315677234</c:v>
                </c:pt>
                <c:pt idx="8">
                  <c:v>14.017193166557464</c:v>
                </c:pt>
                <c:pt idx="9">
                  <c:v>13.986095318893435</c:v>
                </c:pt>
                <c:pt idx="10">
                  <c:v>14.444891297565235</c:v>
                </c:pt>
                <c:pt idx="11">
                  <c:v>13.923017284208129</c:v>
                </c:pt>
                <c:pt idx="12">
                  <c:v>15.059189251126917</c:v>
                </c:pt>
                <c:pt idx="13">
                  <c:v>19.627128581895725</c:v>
                </c:pt>
                <c:pt idx="14">
                  <c:v>20.671435622337231</c:v>
                </c:pt>
                <c:pt idx="15">
                  <c:v>15.948751379123737</c:v>
                </c:pt>
                <c:pt idx="16">
                  <c:v>13.408780004017649</c:v>
                </c:pt>
                <c:pt idx="17">
                  <c:v>11.929612524801415</c:v>
                </c:pt>
                <c:pt idx="18">
                  <c:v>13.047367754670043</c:v>
                </c:pt>
                <c:pt idx="19">
                  <c:v>10.164680150202692</c:v>
                </c:pt>
                <c:pt idx="20">
                  <c:v>10.407097784362209</c:v>
                </c:pt>
                <c:pt idx="21">
                  <c:v>10.410638330541685</c:v>
                </c:pt>
                <c:pt idx="22">
                  <c:v>10.390963661445969</c:v>
                </c:pt>
                <c:pt idx="23">
                  <c:v>10.912775690904768</c:v>
                </c:pt>
                <c:pt idx="24">
                  <c:v>10.39105334697552</c:v>
                </c:pt>
                <c:pt idx="25">
                  <c:v>9.947201623622119</c:v>
                </c:pt>
                <c:pt idx="26">
                  <c:v>10.327832604711512</c:v>
                </c:pt>
                <c:pt idx="27">
                  <c:v>10.013944321229239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D5-964F-8AFA-3F5EFB8F1A23}"/>
            </c:ext>
          </c:extLst>
        </c:ser>
        <c:ser>
          <c:idx val="5"/>
          <c:order val="2"/>
          <c:tx>
            <c:strRef>
              <c:f>'6 - Per Capita'!$B$22</c:f>
              <c:strCache>
                <c:ptCount val="1"/>
                <c:pt idx="0">
                  <c:v>Emissões per capita Liquida no Brasil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'6 - Per Capita'!$C$17:$AD$17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'6 - Per Capita'!$C$22:$AD$22</c:f>
              <c:numCache>
                <c:formatCode>_-* #,##0.0_-;\-* #,##0.0_-;_-* "-"??_-;_-@_-</c:formatCode>
                <c:ptCount val="28"/>
                <c:pt idx="0">
                  <c:v>12.499019178654823</c:v>
                </c:pt>
                <c:pt idx="1">
                  <c:v>10.952905446874302</c:v>
                </c:pt>
                <c:pt idx="2">
                  <c:v>12.131461808929778</c:v>
                </c:pt>
                <c:pt idx="3">
                  <c:v>12.513247104257275</c:v>
                </c:pt>
                <c:pt idx="4">
                  <c:v>12.44616457296655</c:v>
                </c:pt>
                <c:pt idx="5">
                  <c:v>17.28140361793621</c:v>
                </c:pt>
                <c:pt idx="6">
                  <c:v>12.966579289797066</c:v>
                </c:pt>
                <c:pt idx="7">
                  <c:v>11.378660825375043</c:v>
                </c:pt>
                <c:pt idx="8">
                  <c:v>12.511275876769609</c:v>
                </c:pt>
                <c:pt idx="9">
                  <c:v>12.495198669174949</c:v>
                </c:pt>
                <c:pt idx="10">
                  <c:v>12.971191911754572</c:v>
                </c:pt>
                <c:pt idx="11">
                  <c:v>12.437606563385911</c:v>
                </c:pt>
                <c:pt idx="12">
                  <c:v>13.534282252368115</c:v>
                </c:pt>
                <c:pt idx="13">
                  <c:v>17.414179755299344</c:v>
                </c:pt>
                <c:pt idx="14">
                  <c:v>18.386242365182841</c:v>
                </c:pt>
                <c:pt idx="15">
                  <c:v>13.550615634971205</c:v>
                </c:pt>
                <c:pt idx="16">
                  <c:v>10.796462479687335</c:v>
                </c:pt>
                <c:pt idx="17">
                  <c:v>9.3237700213219377</c:v>
                </c:pt>
                <c:pt idx="18">
                  <c:v>10.411779756670692</c:v>
                </c:pt>
                <c:pt idx="19">
                  <c:v>7.519603433405841</c:v>
                </c:pt>
                <c:pt idx="20">
                  <c:v>7.7235716890383657</c:v>
                </c:pt>
                <c:pt idx="21">
                  <c:v>7.7496761055784447</c:v>
                </c:pt>
                <c:pt idx="22">
                  <c:v>7.7539753646363296</c:v>
                </c:pt>
                <c:pt idx="23">
                  <c:v>8.2973887041312384</c:v>
                </c:pt>
                <c:pt idx="24">
                  <c:v>7.7891408916681959</c:v>
                </c:pt>
                <c:pt idx="25">
                  <c:v>7.3582470046464863</c:v>
                </c:pt>
                <c:pt idx="26">
                  <c:v>7.7471062045720522</c:v>
                </c:pt>
                <c:pt idx="27">
                  <c:v>7.4537834667631184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0D5-964F-8AFA-3F5EFB8F1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2551816"/>
        <c:axId val="-2132545592"/>
      </c:lineChart>
      <c:catAx>
        <c:axId val="-2132551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132545592"/>
        <c:crosses val="autoZero"/>
        <c:auto val="1"/>
        <c:lblAlgn val="ctr"/>
        <c:lblOffset val="100"/>
        <c:noMultiLvlLbl val="0"/>
      </c:catAx>
      <c:valAx>
        <c:axId val="-213254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132551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glow rad="139700">
        <a:schemeClr val="accent4">
          <a:satMod val="175000"/>
          <a:alpha val="40000"/>
        </a:schemeClr>
      </a:glow>
    </a:effectLst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643FB-07C4-BC4A-9552-8AA9FC00A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96DA34-20D8-094D-ABAE-97E0880B0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B12A5C-E51C-614D-8CDB-20A0B72A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AA56-154F-924B-A866-F66C7F8CA362}" type="datetimeFigureOut">
              <a:rPr lang="pt-BR" smtClean="0"/>
              <a:t>22/11/18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BBF7C6-BC39-BB4E-93D5-BAE9EE05E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C0053C-0453-7B4E-9383-1A202399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7CB-6AB1-7440-930C-478D2C885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88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68C8B-BADE-8C4C-A705-B394266E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C103B9-BC8C-B746-99EB-A7955162F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9F5E84-053A-7143-BCC0-EC0C6CE4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AA56-154F-924B-A866-F66C7F8CA362}" type="datetimeFigureOut">
              <a:rPr lang="pt-BR" smtClean="0"/>
              <a:t>22/11/18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C97E6A-A3E5-F847-B21D-F40C1572F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A88C19-9721-5141-9669-8D6093BD9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7CB-6AB1-7440-930C-478D2C885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00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851891-1792-F04A-BB1A-7147593E2B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7B0C88C-5D7C-294B-84D1-69321B724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9B5B98-30B3-0C44-B960-09AC6023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AA56-154F-924B-A866-F66C7F8CA362}" type="datetimeFigureOut">
              <a:rPr lang="pt-BR" smtClean="0"/>
              <a:t>22/11/18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B2B1C1-EE11-2B4C-9A74-62B6AEB8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8B3253-F1C7-D549-B42D-D58F541E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7CB-6AB1-7440-930C-478D2C885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266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E2AAF-1768-8147-8D89-D96718426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831F1D-4386-C041-B65F-F89701514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2E184F-EA63-5342-8C34-582BE15E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AA56-154F-924B-A866-F66C7F8CA362}" type="datetimeFigureOut">
              <a:rPr lang="pt-BR" smtClean="0"/>
              <a:t>22/11/18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4B8DC5-6974-AA40-8D6C-45A3EB24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F98615-90E5-944E-AD78-2745A4ED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7CB-6AB1-7440-930C-478D2C885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050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D91EFB-B650-004B-B19C-F2086E34C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751F3D-252D-8142-AE25-5F74B1107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8F7EE0-AD20-F74D-893F-F6D099B8C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AA56-154F-924B-A866-F66C7F8CA362}" type="datetimeFigureOut">
              <a:rPr lang="pt-BR" smtClean="0"/>
              <a:t>22/11/18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431A11-8288-D844-8ABC-A42E2F05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978DBD-84E6-E04D-84C5-FCE9F1E3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7CB-6AB1-7440-930C-478D2C885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70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1D07E-9AAC-414F-ACFF-8EDC2E6F9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3D085-E11E-524E-88F2-D2EEBF143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B4F2479-14CF-FC4D-AA1A-82B2E173C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F2FE663-DC60-854E-9072-ED7616AAB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AA56-154F-924B-A866-F66C7F8CA362}" type="datetimeFigureOut">
              <a:rPr lang="pt-BR" smtClean="0"/>
              <a:t>22/11/18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86356-7A31-2449-A9A8-4465EE24A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FFAE45-00F4-6141-80EA-B07CB4B6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7CB-6AB1-7440-930C-478D2C885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94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057F5-3751-A34B-AEE8-C0C9F7698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436DD9-AFE0-4F44-97F5-695B71D0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86033EB-43E4-A44A-806C-681742DEF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1FB67C1-77AB-9C4B-AC04-427F52842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A34D726-5E0C-354F-B729-FB5373C77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1321CF-1934-1844-B44E-3941B7496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AA56-154F-924B-A866-F66C7F8CA362}" type="datetimeFigureOut">
              <a:rPr lang="pt-BR" smtClean="0"/>
              <a:t>22/11/18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492263B-CC3C-E342-84F0-ECAB5180B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EB8A0D5-26D4-ED49-872C-359D10FF4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7CB-6AB1-7440-930C-478D2C885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96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7843FC-571A-554F-AB8F-BB97075E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89A33A7-402C-1446-BE00-F0BD88909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AA56-154F-924B-A866-F66C7F8CA362}" type="datetimeFigureOut">
              <a:rPr lang="pt-BR" smtClean="0"/>
              <a:t>22/11/18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9834EBC-5ED2-BA4E-8A65-2C0403574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E1D73D2-2E2F-8948-93E4-46B706E6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7CB-6AB1-7440-930C-478D2C885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41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F43E57-E35B-E24F-B48B-3DB9110E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AA56-154F-924B-A866-F66C7F8CA362}" type="datetimeFigureOut">
              <a:rPr lang="pt-BR" smtClean="0"/>
              <a:t>22/11/18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D76244-B34E-6A4D-B82C-07E5EC45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BB0194F-71CB-CD4B-847D-4BC6626BC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7CB-6AB1-7440-930C-478D2C885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89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11D86-4525-9943-9BBA-9DCF0880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6F80AC-6F62-A043-973E-AE8BBFF66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F7636B6-413A-3946-B3FB-EBE7CF508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CE81C5-9403-AA49-8747-DF4EB29B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AA56-154F-924B-A866-F66C7F8CA362}" type="datetimeFigureOut">
              <a:rPr lang="pt-BR" smtClean="0"/>
              <a:t>22/11/18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81CBE4-7699-F14E-A27E-7C563DC6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A542AD-A40A-4E41-B73F-73AAC59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7CB-6AB1-7440-930C-478D2C885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44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E2763-7AE5-8D40-8394-049A16BC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475FA21-3BD6-BD41-A5AC-B7700D915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FC2D21-E6B8-454E-BDC9-A331F6A75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6298AE-441D-964D-AB70-188CC0B48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AA56-154F-924B-A866-F66C7F8CA362}" type="datetimeFigureOut">
              <a:rPr lang="pt-BR" smtClean="0"/>
              <a:t>22/11/18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3BA30B-ACB7-E64F-B259-B1F811F6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78CBB8-8A21-BD46-BAFF-824C1471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7CB-6AB1-7440-930C-478D2C885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12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99671D-F93C-9A48-8DE4-9122DB24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1A4CA4-AF28-E64D-AC0E-F6CE31BCA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5A43E1-946A-F541-B567-8681CDB82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DAA56-154F-924B-A866-F66C7F8CA362}" type="datetimeFigureOut">
              <a:rPr lang="pt-BR" smtClean="0"/>
              <a:t>22/11/18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327900-B0C2-4E45-A021-0ECEABB5F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A9E511-6A7A-8340-9F35-F676272EF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5C7CB-6AB1-7440-930C-478D2C885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6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helma.krug@inpe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0C1D38-D5CD-E948-A921-7DC56734E9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i="1" dirty="0"/>
              <a:t>Tendências Climáticas e o Acordo de Paris</a:t>
            </a:r>
            <a:endParaRPr lang="pt-BR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F0DD6A-B7A7-8F41-859F-A45174628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92082"/>
          </a:xfrm>
        </p:spPr>
        <p:txBody>
          <a:bodyPr/>
          <a:lstStyle/>
          <a:p>
            <a:endParaRPr lang="pt-BR" dirty="0"/>
          </a:p>
          <a:p>
            <a:r>
              <a:rPr lang="pt-BR" dirty="0"/>
              <a:t>Thelma </a:t>
            </a:r>
            <a:r>
              <a:rPr lang="pt-BR" dirty="0" err="1"/>
              <a:t>Krug</a:t>
            </a:r>
            <a:endParaRPr lang="pt-BR" dirty="0"/>
          </a:p>
          <a:p>
            <a:r>
              <a:rPr lang="pt-BR" dirty="0">
                <a:hlinkClick r:id="rId2"/>
              </a:rPr>
              <a:t>thelma.krug@inpe.br</a:t>
            </a:r>
            <a:endParaRPr lang="pt-BR" dirty="0"/>
          </a:p>
          <a:p>
            <a:endParaRPr lang="pt-BR" dirty="0"/>
          </a:p>
          <a:p>
            <a:r>
              <a:rPr lang="pt-BR" dirty="0"/>
              <a:t>FEA/USP, 22 novembro 2018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7097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7A899-6C4A-C343-9A4C-B00939778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i="1" dirty="0"/>
              <a:t>Fonte :Sistema de Estimativas de Emissões e Remoções de Gases de Efeito Estufa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08BF44D-FD1F-7340-AD65-DDC27E586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3338" y="1475582"/>
            <a:ext cx="5472112" cy="54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35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8ECE92-A331-1146-8679-3E1D66B1D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b="1" dirty="0"/>
              <a:t>Fonte: Sistema de Estimativas de Emissões e Remoções de Gases de Efeito Estufa</a:t>
            </a:r>
          </a:p>
        </p:txBody>
      </p:sp>
      <p:graphicFrame>
        <p:nvGraphicFramePr>
          <p:cNvPr id="4" name="Chart 11">
            <a:extLst>
              <a:ext uri="{FF2B5EF4-FFF2-40B4-BE49-F238E27FC236}">
                <a16:creationId xmlns:a16="http://schemas.microsoft.com/office/drawing/2014/main" id="{00000000-0008-0000-0600-00000C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1620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63825-7150-CC4D-9A72-FD50BB59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/>
              <a:t>Ranking das Emissões Globais</a:t>
            </a:r>
            <a:br>
              <a:rPr lang="pt-BR" b="1" dirty="0"/>
            </a:br>
            <a:r>
              <a:rPr lang="pt-BR" sz="2700" i="1" dirty="0"/>
              <a:t>Fonte : Sistema de Estimativas de Emissões e Remoções de Gases de Efeito Estufa</a:t>
            </a:r>
            <a:endParaRPr lang="pt-BR" sz="2700" b="1" i="1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84DFC2E1-37D1-104C-93DD-72BB141523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8559116"/>
              </p:ext>
            </p:extLst>
          </p:nvPr>
        </p:nvGraphicFramePr>
        <p:xfrm>
          <a:off x="2543175" y="2000250"/>
          <a:ext cx="6429375" cy="4286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8160">
                  <a:extLst>
                    <a:ext uri="{9D8B030D-6E8A-4147-A177-3AD203B41FA5}">
                      <a16:colId xmlns:a16="http://schemas.microsoft.com/office/drawing/2014/main" val="3768844297"/>
                    </a:ext>
                  </a:extLst>
                </a:gridCol>
                <a:gridCol w="2792185">
                  <a:extLst>
                    <a:ext uri="{9D8B030D-6E8A-4147-A177-3AD203B41FA5}">
                      <a16:colId xmlns:a16="http://schemas.microsoft.com/office/drawing/2014/main" val="2526773582"/>
                    </a:ext>
                  </a:extLst>
                </a:gridCol>
                <a:gridCol w="2039030">
                  <a:extLst>
                    <a:ext uri="{9D8B030D-6E8A-4147-A177-3AD203B41FA5}">
                      <a16:colId xmlns:a16="http://schemas.microsoft.com/office/drawing/2014/main" val="1829228896"/>
                    </a:ext>
                  </a:extLst>
                </a:gridCol>
              </a:tblGrid>
              <a:tr h="328134"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1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China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23,7%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60286194"/>
                  </a:ext>
                </a:extLst>
              </a:tr>
              <a:tr h="328134"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2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United States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12,9%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97343485"/>
                  </a:ext>
                </a:extLst>
              </a:tr>
              <a:tr h="328134"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3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European Union (28)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7,4%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77514800"/>
                  </a:ext>
                </a:extLst>
              </a:tr>
              <a:tr h="328134"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4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India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6,5%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60994179"/>
                  </a:ext>
                </a:extLst>
              </a:tr>
              <a:tr h="328134"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5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Indonesia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5,1%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75226450"/>
                  </a:ext>
                </a:extLst>
              </a:tr>
              <a:tr h="328134"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Russian Federation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4,2%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57412254"/>
                  </a:ext>
                </a:extLst>
              </a:tr>
              <a:tr h="328134"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7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 err="1">
                          <a:effectLst/>
                        </a:rPr>
                        <a:t>Brazil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3,2%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52215792"/>
                  </a:ext>
                </a:extLst>
              </a:tr>
              <a:tr h="328134"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8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Japan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2,7%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19918208"/>
                  </a:ext>
                </a:extLst>
              </a:tr>
              <a:tr h="328134"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9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Canada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1,8%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74904174"/>
                  </a:ext>
                </a:extLst>
              </a:tr>
              <a:tr h="348642"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10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Germany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1,7%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67502735"/>
                  </a:ext>
                </a:extLst>
              </a:tr>
              <a:tr h="32813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46688413"/>
                  </a:ext>
                </a:extLst>
              </a:tr>
              <a:tr h="32813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Fonte CAIT 2.0 - WRI;  SEEG 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631994"/>
                  </a:ext>
                </a:extLst>
              </a:tr>
              <a:tr h="32813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94123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702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F9E89-F338-334A-B17C-54E05E0C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Emissões por Diferentes Métricas</a:t>
            </a:r>
            <a:br>
              <a:rPr lang="pt-BR" b="1" dirty="0"/>
            </a:br>
            <a:endParaRPr lang="pt-BR" b="1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FD31533E-1EF6-C44C-A059-B03DFE525D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59108"/>
              </p:ext>
            </p:extLst>
          </p:nvPr>
        </p:nvGraphicFramePr>
        <p:xfrm>
          <a:off x="1943100" y="2028825"/>
          <a:ext cx="7929562" cy="38147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827">
                  <a:extLst>
                    <a:ext uri="{9D8B030D-6E8A-4147-A177-3AD203B41FA5}">
                      <a16:colId xmlns:a16="http://schemas.microsoft.com/office/drawing/2014/main" val="1895552210"/>
                    </a:ext>
                  </a:extLst>
                </a:gridCol>
                <a:gridCol w="1807037">
                  <a:extLst>
                    <a:ext uri="{9D8B030D-6E8A-4147-A177-3AD203B41FA5}">
                      <a16:colId xmlns:a16="http://schemas.microsoft.com/office/drawing/2014/main" val="1216343658"/>
                    </a:ext>
                  </a:extLst>
                </a:gridCol>
                <a:gridCol w="1537566">
                  <a:extLst>
                    <a:ext uri="{9D8B030D-6E8A-4147-A177-3AD203B41FA5}">
                      <a16:colId xmlns:a16="http://schemas.microsoft.com/office/drawing/2014/main" val="3631670269"/>
                    </a:ext>
                  </a:extLst>
                </a:gridCol>
                <a:gridCol w="1537566">
                  <a:extLst>
                    <a:ext uri="{9D8B030D-6E8A-4147-A177-3AD203B41FA5}">
                      <a16:colId xmlns:a16="http://schemas.microsoft.com/office/drawing/2014/main" val="161280888"/>
                    </a:ext>
                  </a:extLst>
                </a:gridCol>
                <a:gridCol w="1537566">
                  <a:extLst>
                    <a:ext uri="{9D8B030D-6E8A-4147-A177-3AD203B41FA5}">
                      <a16:colId xmlns:a16="http://schemas.microsoft.com/office/drawing/2014/main" val="1375470075"/>
                    </a:ext>
                  </a:extLst>
                </a:gridCol>
              </a:tblGrid>
              <a:tr h="440166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 2017 LÍQUIDO 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61021242"/>
                  </a:ext>
                </a:extLst>
              </a:tr>
              <a:tr h="348464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t Líquido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Relatório do IPCC de Referencia</a:t>
                      </a:r>
                      <a:endParaRPr lang="pt-BR" sz="12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560359"/>
                  </a:ext>
                </a:extLst>
              </a:tr>
              <a:tr h="348464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CO2e </a:t>
                      </a:r>
                      <a:endParaRPr lang="pt-BR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 AR2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 AR4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 AR5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74462679"/>
                  </a:ext>
                </a:extLst>
              </a:tr>
              <a:tr h="348464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GTP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 1.114.334.031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 1.114.334.031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 1.072.794.192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63339526"/>
                  </a:ext>
                </a:extLst>
              </a:tr>
              <a:tr h="348464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GWP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 1.442.168.140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 1.509.303.244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 1.541.472.236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72565889"/>
                  </a:ext>
                </a:extLst>
              </a:tr>
              <a:tr h="348464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78674585"/>
                  </a:ext>
                </a:extLst>
              </a:tr>
              <a:tr h="293443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Mt Líquido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Relatório do IPCC de Referencia</a:t>
                      </a:r>
                      <a:endParaRPr lang="pt-BR" sz="12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535790"/>
                  </a:ext>
                </a:extLst>
              </a:tr>
              <a:tr h="34846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CO2e </a:t>
                      </a:r>
                      <a:endParaRPr lang="pt-BR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 AR2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 AR4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 AR5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75547609"/>
                  </a:ext>
                </a:extLst>
              </a:tr>
              <a:tr h="34846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GTP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                  1.114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                  1.114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                  1.073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71690047"/>
                  </a:ext>
                </a:extLst>
              </a:tr>
              <a:tr h="34846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GWP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                  1.442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                  1.509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                   1.541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27999169"/>
                  </a:ext>
                </a:extLst>
              </a:tr>
              <a:tr h="293443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65357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03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8D3AE0-371E-0B4A-874E-BD2A14AD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1274"/>
            <a:ext cx="10515600" cy="1325563"/>
          </a:xfrm>
        </p:spPr>
        <p:txBody>
          <a:bodyPr/>
          <a:lstStyle/>
          <a:p>
            <a:r>
              <a:rPr lang="pt-BR" dirty="0"/>
              <a:t>III Inventário Nacional de GEE – MCTIC (2016)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559B4AE-BE0C-5D45-9D64-D805052DC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982244"/>
            <a:ext cx="0" cy="381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428BDAF-ABF1-F64A-B0F6-DC8DBDE8A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621" y="2087880"/>
            <a:ext cx="8334100" cy="394716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507CD37-61EB-114D-9700-B149313B8AF5}"/>
              </a:ext>
            </a:extLst>
          </p:cNvPr>
          <p:cNvSpPr txBox="1"/>
          <p:nvPr/>
        </p:nvSpPr>
        <p:spPr>
          <a:xfrm>
            <a:off x="1432560" y="4815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2585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34DDDA-9BF6-4E43-A389-B6E06045D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1" dirty="0"/>
              <a:t>DADOS EMISSÕES BRASIL SEEG (2005 E 2017)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C2F33DD2-6E9C-AE49-B1FD-78777945FA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821952"/>
              </p:ext>
            </p:extLst>
          </p:nvPr>
        </p:nvGraphicFramePr>
        <p:xfrm>
          <a:off x="1082040" y="1828800"/>
          <a:ext cx="9738360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295">
                  <a:extLst>
                    <a:ext uri="{9D8B030D-6E8A-4147-A177-3AD203B41FA5}">
                      <a16:colId xmlns:a16="http://schemas.microsoft.com/office/drawing/2014/main" val="1950451895"/>
                    </a:ext>
                  </a:extLst>
                </a:gridCol>
                <a:gridCol w="1217295">
                  <a:extLst>
                    <a:ext uri="{9D8B030D-6E8A-4147-A177-3AD203B41FA5}">
                      <a16:colId xmlns:a16="http://schemas.microsoft.com/office/drawing/2014/main" val="4290297723"/>
                    </a:ext>
                  </a:extLst>
                </a:gridCol>
                <a:gridCol w="1217295">
                  <a:extLst>
                    <a:ext uri="{9D8B030D-6E8A-4147-A177-3AD203B41FA5}">
                      <a16:colId xmlns:a16="http://schemas.microsoft.com/office/drawing/2014/main" val="1735912464"/>
                    </a:ext>
                  </a:extLst>
                </a:gridCol>
                <a:gridCol w="1217295">
                  <a:extLst>
                    <a:ext uri="{9D8B030D-6E8A-4147-A177-3AD203B41FA5}">
                      <a16:colId xmlns:a16="http://schemas.microsoft.com/office/drawing/2014/main" val="3195160740"/>
                    </a:ext>
                  </a:extLst>
                </a:gridCol>
                <a:gridCol w="1217295">
                  <a:extLst>
                    <a:ext uri="{9D8B030D-6E8A-4147-A177-3AD203B41FA5}">
                      <a16:colId xmlns:a16="http://schemas.microsoft.com/office/drawing/2014/main" val="2927243580"/>
                    </a:ext>
                  </a:extLst>
                </a:gridCol>
                <a:gridCol w="1217295">
                  <a:extLst>
                    <a:ext uri="{9D8B030D-6E8A-4147-A177-3AD203B41FA5}">
                      <a16:colId xmlns:a16="http://schemas.microsoft.com/office/drawing/2014/main" val="1418249580"/>
                    </a:ext>
                  </a:extLst>
                </a:gridCol>
                <a:gridCol w="1217295">
                  <a:extLst>
                    <a:ext uri="{9D8B030D-6E8A-4147-A177-3AD203B41FA5}">
                      <a16:colId xmlns:a16="http://schemas.microsoft.com/office/drawing/2014/main" val="1319804149"/>
                    </a:ext>
                  </a:extLst>
                </a:gridCol>
                <a:gridCol w="1217295">
                  <a:extLst>
                    <a:ext uri="{9D8B030D-6E8A-4147-A177-3AD203B41FA5}">
                      <a16:colId xmlns:a16="http://schemas.microsoft.com/office/drawing/2014/main" val="125016635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2005 - AR5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</a:rPr>
                        <a:t> 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</a:rPr>
                        <a:t>2017 - AR5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 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31865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III </a:t>
                      </a:r>
                      <a:r>
                        <a:rPr lang="pt-BR" sz="1200" b="1" u="none" strike="noStrike" dirty="0" err="1">
                          <a:effectLst/>
                        </a:rPr>
                        <a:t>Inv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SEEG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 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  <a:highlight>
                            <a:srgbClr val="00FFFF"/>
                          </a:highlight>
                        </a:rPr>
                        <a:t>SEEG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308239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1" u="none" strike="noStrike" dirty="0">
                          <a:effectLst/>
                        </a:rPr>
                        <a:t>ENERGIA</a:t>
                      </a:r>
                      <a:endParaRPr lang="pt-BR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316985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316976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 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 dirty="0">
                          <a:effectLst/>
                          <a:highlight>
                            <a:srgbClr val="00FFFF"/>
                          </a:highlight>
                        </a:rPr>
                        <a:t>430715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113739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0,35882527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36%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402451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1" u="none" strike="noStrike" dirty="0">
                          <a:effectLst/>
                        </a:rPr>
                        <a:t>PROC. INDUST</a:t>
                      </a:r>
                      <a:endParaRPr lang="pt-BR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79972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80494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 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 dirty="0">
                          <a:effectLst/>
                          <a:highlight>
                            <a:srgbClr val="00FFFF"/>
                          </a:highlight>
                        </a:rPr>
                        <a:t>99040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18546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0,23040227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23%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85295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1" u="none" strike="noStrike" dirty="0">
                          <a:effectLst/>
                        </a:rPr>
                        <a:t>AGRICULTURA</a:t>
                      </a:r>
                      <a:endParaRPr lang="pt-BR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459692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460228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 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 dirty="0">
                          <a:effectLst/>
                          <a:highlight>
                            <a:srgbClr val="00FFFF"/>
                          </a:highlight>
                        </a:rPr>
                        <a:t>495419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35191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0,07646427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8,00%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7477241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USO DA TERRA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1921694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1603240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 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 dirty="0">
                          <a:effectLst/>
                          <a:highlight>
                            <a:srgbClr val="00FFFF"/>
                          </a:highlight>
                        </a:rPr>
                        <a:t>425700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-1177540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-0,7344752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-73%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022722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1" u="none" strike="noStrike" dirty="0">
                          <a:effectLst/>
                        </a:rPr>
                        <a:t>RESÍDUOS</a:t>
                      </a:r>
                      <a:endParaRPr lang="pt-BR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59613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61406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 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 dirty="0">
                          <a:effectLst/>
                          <a:highlight>
                            <a:srgbClr val="00FFFF"/>
                          </a:highlight>
                        </a:rPr>
                        <a:t>90598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29192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0,47539328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>
                          <a:effectLst/>
                        </a:rPr>
                        <a:t>48%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303291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u="none" strike="noStrike" dirty="0">
                          <a:effectLst/>
                        </a:rPr>
                        <a:t>2837956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2522344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 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u="none" strike="noStrike" dirty="0">
                          <a:effectLst/>
                          <a:highlight>
                            <a:srgbClr val="00FFFF"/>
                          </a:highlight>
                        </a:rPr>
                        <a:t>1541472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u="none" strike="noStrike" dirty="0">
                          <a:effectLst/>
                        </a:rPr>
                        <a:t>-980872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u="none" strike="noStrike" dirty="0">
                          <a:effectLst/>
                        </a:rPr>
                        <a:t>-0,3888732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u="none" strike="noStrike" dirty="0">
                          <a:effectLst/>
                        </a:rPr>
                        <a:t>-39%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0527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672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04EB3-98EB-9C47-B0B2-BA57E8D55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/>
          <a:p>
            <a:pPr algn="ctr"/>
            <a:r>
              <a:rPr lang="pt-BR" b="1" i="1" dirty="0"/>
              <a:t>Síntese da Apresentação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EFA301-2575-7A40-AEFB-85AB7B412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6841"/>
            <a:ext cx="10515600" cy="4790122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 Trajetória Pessoal</a:t>
            </a:r>
          </a:p>
          <a:p>
            <a:r>
              <a:rPr lang="pt-BR" dirty="0"/>
              <a:t>Acordo de Paris</a:t>
            </a:r>
          </a:p>
          <a:p>
            <a:pPr lvl="1"/>
            <a:r>
              <a:rPr lang="pt-BR" dirty="0"/>
              <a:t>Manter o aquecimento global bem abaixo de 2</a:t>
            </a:r>
            <a:r>
              <a:rPr lang="pt-BR" baseline="30000" dirty="0"/>
              <a:t>o</a:t>
            </a:r>
            <a:r>
              <a:rPr lang="pt-BR" dirty="0"/>
              <a:t>C enquanto buscar limitar o aquecimento global a 1.5</a:t>
            </a:r>
            <a:r>
              <a:rPr lang="pt-BR" baseline="30000" dirty="0"/>
              <a:t>o</a:t>
            </a:r>
            <a:r>
              <a:rPr lang="pt-BR" dirty="0"/>
              <a:t>C relativo aos níveis pré-industriais</a:t>
            </a:r>
          </a:p>
          <a:p>
            <a:pPr lvl="1"/>
            <a:r>
              <a:rPr lang="pt-BR" dirty="0"/>
              <a:t>Convite da Convenção do Clima ao IPCC:</a:t>
            </a:r>
          </a:p>
          <a:p>
            <a:pPr lvl="2"/>
            <a:r>
              <a:rPr lang="pt-BR" dirty="0"/>
              <a:t>Impactos do aquecimento global de 1.5</a:t>
            </a:r>
            <a:r>
              <a:rPr lang="pt-BR" baseline="30000" dirty="0"/>
              <a:t>o</a:t>
            </a:r>
            <a:r>
              <a:rPr lang="pt-BR" dirty="0"/>
              <a:t>C</a:t>
            </a:r>
          </a:p>
          <a:p>
            <a:pPr lvl="2"/>
            <a:r>
              <a:rPr lang="pt-BR" dirty="0"/>
              <a:t>Trajetórias de emissões globais de GEE </a:t>
            </a:r>
          </a:p>
          <a:p>
            <a:r>
              <a:rPr lang="pt-BR" dirty="0"/>
              <a:t>Principais mensagens e resultados do SR1.5</a:t>
            </a:r>
            <a:r>
              <a:rPr lang="pt-BR" baseline="30000" dirty="0"/>
              <a:t>o</a:t>
            </a:r>
            <a:r>
              <a:rPr lang="pt-BR" dirty="0"/>
              <a:t>C</a:t>
            </a:r>
          </a:p>
          <a:p>
            <a:pPr lvl="1"/>
            <a:r>
              <a:rPr lang="pt-BR" dirty="0"/>
              <a:t>A ambição agregada das Contribuições Nacionalmente Determinadas</a:t>
            </a:r>
          </a:p>
          <a:p>
            <a:r>
              <a:rPr lang="pt-BR" dirty="0"/>
              <a:t>Brasil : emissões atuais (2017, SEEG) e comparação com o III Inventário Nacional (2010)</a:t>
            </a:r>
          </a:p>
          <a:p>
            <a:pPr lvl="1"/>
            <a:r>
              <a:rPr lang="pt-BR" dirty="0"/>
              <a:t>Efeito de diferentes métricas (GWP, GTP; valores adotados)  </a:t>
            </a:r>
          </a:p>
          <a:p>
            <a:r>
              <a:rPr lang="pt-BR" dirty="0"/>
              <a:t>Bate-papo</a:t>
            </a:r>
          </a:p>
        </p:txBody>
      </p:sp>
    </p:spTree>
    <p:extLst>
      <p:ext uri="{BB962C8B-B14F-4D97-AF65-F5344CB8AC3E}">
        <p14:creationId xmlns:p14="http://schemas.microsoft.com/office/powerpoint/2010/main" val="246292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47EF0-BDE1-7E41-9FFB-8CA90425C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i="1" dirty="0"/>
              <a:t>IPCC RS 1.5oC</a:t>
            </a:r>
            <a:r>
              <a:rPr lang="pt-BR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4985BC-8CE1-5D43-93CC-8DCF65BB1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Trajetórias que refletem a ambição atual conforme as Contribuições Nacionalmente Determinadas (</a:t>
            </a:r>
            <a:r>
              <a:rPr lang="pt-BR" dirty="0" err="1"/>
              <a:t>CNDs</a:t>
            </a:r>
            <a:r>
              <a:rPr lang="pt-BR" dirty="0"/>
              <a:t>) até 2030 são consistentes com trajetórias que resultam em um aquecimento de aproximadamente 3oC em 2010, com contínuo aquecimento.</a:t>
            </a:r>
          </a:p>
        </p:txBody>
      </p:sp>
    </p:spTree>
    <p:extLst>
      <p:ext uri="{BB962C8B-B14F-4D97-AF65-F5344CB8AC3E}">
        <p14:creationId xmlns:p14="http://schemas.microsoft.com/office/powerpoint/2010/main" val="4104876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26BA61E-3A36-2E47-A801-FEF89319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298450"/>
            <a:ext cx="86741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68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D10BC-DC70-41AA-8BB7-C640EAA88F8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743937" y="820427"/>
            <a:ext cx="2833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5B9BD5"/>
                </a:solidFill>
              </a:rPr>
              <a:t>SPM3b|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258270" y="978138"/>
            <a:ext cx="6202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Characteristics of four illustrative model pathways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94" b="4473"/>
          <a:stretch/>
        </p:blipFill>
        <p:spPr>
          <a:xfrm>
            <a:off x="1838806" y="1908281"/>
            <a:ext cx="6822595" cy="43475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25133" y="2166392"/>
            <a:ext cx="6223000" cy="571679"/>
          </a:xfrm>
          <a:prstGeom prst="rect">
            <a:avLst/>
          </a:pr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8348133" y="2123140"/>
            <a:ext cx="179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Temperature and emissions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25133" y="2748223"/>
            <a:ext cx="6223000" cy="2124568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348133" y="2953504"/>
            <a:ext cx="179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Energy systems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5133" y="4882944"/>
            <a:ext cx="6223000" cy="322980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392517" y="4725702"/>
            <a:ext cx="2233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Carbon dioxide removal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27185" y="5216078"/>
            <a:ext cx="6223000" cy="67398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392517" y="5357776"/>
            <a:ext cx="223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Agriculture</a:t>
            </a:r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D3FA1F25-2891-4B1F-9E6B-2EBB325FF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73" y="-17221"/>
            <a:ext cx="9144577" cy="809086"/>
          </a:xfrm>
          <a:prstGeom prst="rect">
            <a:avLst/>
          </a:prstGeom>
        </p:spPr>
      </p:pic>
      <p:pic>
        <p:nvPicPr>
          <p:cNvPr id="16" name="Image 13">
            <a:extLst>
              <a:ext uri="{FF2B5EF4-FFF2-40B4-BE49-F238E27FC236}">
                <a16:creationId xmlns:a16="http://schemas.microsoft.com/office/drawing/2014/main" id="{26C3C49B-884D-43ED-8EE8-16578B4CB3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05" y="6060470"/>
            <a:ext cx="3865263" cy="595452"/>
          </a:xfrm>
          <a:prstGeom prst="rect">
            <a:avLst/>
          </a:prstGeom>
        </p:spPr>
      </p:pic>
      <p:cxnSp>
        <p:nvCxnSpPr>
          <p:cNvPr id="17" name="Connecteur droit 14">
            <a:extLst>
              <a:ext uri="{FF2B5EF4-FFF2-40B4-BE49-F238E27FC236}">
                <a16:creationId xmlns:a16="http://schemas.microsoft.com/office/drawing/2014/main" id="{416790FF-188E-4FB2-A3C9-6A9E4C2D929F}"/>
              </a:ext>
            </a:extLst>
          </p:cNvPr>
          <p:cNvCxnSpPr/>
          <p:nvPr/>
        </p:nvCxnSpPr>
        <p:spPr>
          <a:xfrm flipH="1" flipV="1">
            <a:off x="1542478" y="6571783"/>
            <a:ext cx="4962345" cy="10803"/>
          </a:xfrm>
          <a:prstGeom prst="line">
            <a:avLst/>
          </a:prstGeom>
          <a:ln>
            <a:solidFill>
              <a:srgbClr val="549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62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729C7EA-5CD1-3841-B286-F019781C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78" y="0"/>
            <a:ext cx="9228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23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872351E-6CEE-4E40-B778-CB06CE7C8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" y="121921"/>
            <a:ext cx="10012680" cy="68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6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86F775-FACC-D548-BB26-D29F2433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Emissões Brutas em CO</a:t>
            </a:r>
            <a:r>
              <a:rPr lang="pt-BR" baseline="-25000" dirty="0"/>
              <a:t>2</a:t>
            </a:r>
            <a:r>
              <a:rPr lang="pt-BR" dirty="0"/>
              <a:t>-eq – GWP AR5</a:t>
            </a:r>
            <a:br>
              <a:rPr lang="pt-BR" dirty="0"/>
            </a:br>
            <a:r>
              <a:rPr lang="pt-BR" sz="2700" dirty="0"/>
              <a:t>Sistema de Estimativas de Emissões e Remoções de Gases de Efeito Estufa </a:t>
            </a:r>
          </a:p>
        </p:txBody>
      </p:sp>
      <p:graphicFrame>
        <p:nvGraphicFramePr>
          <p:cNvPr id="7" name="Chart 15">
            <a:extLst>
              <a:ext uri="{FF2B5EF4-FFF2-40B4-BE49-F238E27FC236}">
                <a16:creationId xmlns:a16="http://schemas.microsoft.com/office/drawing/2014/main" id="{00000000-0008-0000-0100-000010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1249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F504AE-E2F1-BE40-AC6B-5634F98B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b="1" i="1" dirty="0"/>
              <a:t>Fonte: Sistema de Estimativas de Emissões e Remoções de Gases de Efeito Estufa</a:t>
            </a:r>
          </a:p>
        </p:txBody>
      </p:sp>
      <p:graphicFrame>
        <p:nvGraphicFramePr>
          <p:cNvPr id="4" name="Chart 4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4797145"/>
              </p:ext>
            </p:extLst>
          </p:nvPr>
        </p:nvGraphicFramePr>
        <p:xfrm>
          <a:off x="838200" y="1690687"/>
          <a:ext cx="10234613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13298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477</Words>
  <Application>Microsoft Macintosh PowerPoint</Application>
  <PresentationFormat>Widescreen</PresentationFormat>
  <Paragraphs>154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Tendências Climáticas e o Acordo de Paris</vt:lpstr>
      <vt:lpstr>Síntese da Apresentação</vt:lpstr>
      <vt:lpstr>IPCC RS 1.5oC </vt:lpstr>
      <vt:lpstr>Apresentação do PowerPoint</vt:lpstr>
      <vt:lpstr>Apresentação do PowerPoint</vt:lpstr>
      <vt:lpstr>Apresentação do PowerPoint</vt:lpstr>
      <vt:lpstr>Apresentação do PowerPoint</vt:lpstr>
      <vt:lpstr>Emissões Brutas em CO2-eq – GWP AR5 Sistema de Estimativas de Emissões e Remoções de Gases de Efeito Estufa </vt:lpstr>
      <vt:lpstr>Fonte: Sistema de Estimativas de Emissões e Remoções de Gases de Efeito Estufa</vt:lpstr>
      <vt:lpstr>Fonte :Sistema de Estimativas de Emissões e Remoções de Gases de Efeito Estufa</vt:lpstr>
      <vt:lpstr>Fonte: Sistema de Estimativas de Emissões e Remoções de Gases de Efeito Estufa</vt:lpstr>
      <vt:lpstr>Ranking das Emissões Globais Fonte : Sistema de Estimativas de Emissões e Remoções de Gases de Efeito Estufa</vt:lpstr>
      <vt:lpstr>Emissões por Diferentes Métricas </vt:lpstr>
      <vt:lpstr>III Inventário Nacional de GEE – MCTIC (2016)</vt:lpstr>
      <vt:lpstr>DADOS EMISSÕES BRASIL SEEG (2005 E 2017)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Microsoft Office User</cp:lastModifiedBy>
  <cp:revision>12</cp:revision>
  <dcterms:created xsi:type="dcterms:W3CDTF">2018-11-22T12:18:04Z</dcterms:created>
  <dcterms:modified xsi:type="dcterms:W3CDTF">2018-11-22T19:21:44Z</dcterms:modified>
</cp:coreProperties>
</file>