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5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52C3-881A-48AF-8363-2B6F75E7EFCD}" type="datetimeFigureOut">
              <a:rPr lang="pt-BR" smtClean="0"/>
              <a:t>16/09/2015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8F50D-05D8-4525-B2E8-434454B01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391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52C3-881A-48AF-8363-2B6F75E7EFCD}" type="datetimeFigureOut">
              <a:rPr lang="pt-BR" smtClean="0"/>
              <a:t>16/09/2015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8F50D-05D8-4525-B2E8-434454B01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542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52C3-881A-48AF-8363-2B6F75E7EFCD}" type="datetimeFigureOut">
              <a:rPr lang="pt-BR" smtClean="0"/>
              <a:t>16/09/2015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8F50D-05D8-4525-B2E8-434454B01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697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52C3-881A-48AF-8363-2B6F75E7EFCD}" type="datetimeFigureOut">
              <a:rPr lang="pt-BR" smtClean="0"/>
              <a:t>16/09/2015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8F50D-05D8-4525-B2E8-434454B01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27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52C3-881A-48AF-8363-2B6F75E7EFCD}" type="datetimeFigureOut">
              <a:rPr lang="pt-BR" smtClean="0"/>
              <a:t>16/09/2015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8F50D-05D8-4525-B2E8-434454B01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784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52C3-881A-48AF-8363-2B6F75E7EFCD}" type="datetimeFigureOut">
              <a:rPr lang="pt-BR" smtClean="0"/>
              <a:t>16/09/2015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8F50D-05D8-4525-B2E8-434454B01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974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52C3-881A-48AF-8363-2B6F75E7EFCD}" type="datetimeFigureOut">
              <a:rPr lang="pt-BR" smtClean="0"/>
              <a:t>16/09/2015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8F50D-05D8-4525-B2E8-434454B01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201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52C3-881A-48AF-8363-2B6F75E7EFCD}" type="datetimeFigureOut">
              <a:rPr lang="pt-BR" smtClean="0"/>
              <a:t>16/09/2015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8F50D-05D8-4525-B2E8-434454B01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8560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52C3-881A-48AF-8363-2B6F75E7EFCD}" type="datetimeFigureOut">
              <a:rPr lang="pt-BR" smtClean="0"/>
              <a:t>16/09/2015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8F50D-05D8-4525-B2E8-434454B01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568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52C3-881A-48AF-8363-2B6F75E7EFCD}" type="datetimeFigureOut">
              <a:rPr lang="pt-BR" smtClean="0"/>
              <a:t>16/09/2015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8F50D-05D8-4525-B2E8-434454B01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5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52C3-881A-48AF-8363-2B6F75E7EFCD}" type="datetimeFigureOut">
              <a:rPr lang="pt-BR" smtClean="0"/>
              <a:t>16/09/2015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8F50D-05D8-4525-B2E8-434454B01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314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C52C3-881A-48AF-8363-2B6F75E7EFCD}" type="datetimeFigureOut">
              <a:rPr lang="pt-BR" smtClean="0"/>
              <a:t>16/09/2015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8F50D-05D8-4525-B2E8-434454B01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9601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Aula 5 </a:t>
            </a:r>
            <a:br>
              <a:rPr lang="pt-BR" dirty="0" smtClean="0"/>
            </a:br>
            <a:r>
              <a:rPr lang="pt-BR" dirty="0" smtClean="0"/>
              <a:t>Teorias do Crescimento e do Desenvolvimento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Profa. Eliana Tadeu </a:t>
            </a:r>
            <a:r>
              <a:rPr lang="pt-BR" dirty="0" err="1" smtClean="0"/>
              <a:t>Terci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3278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Teorias do Crescimento e do Desenvolvimento</a:t>
            </a:r>
            <a:endParaRPr lang="pt-BR" dirty="0"/>
          </a:p>
        </p:txBody>
      </p:sp>
      <p:pic>
        <p:nvPicPr>
          <p:cNvPr id="1028" name="Picture 4" descr="http://environmentaleconomics.files.wordpress.com/2010/05/kuznets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015" y="1875692"/>
            <a:ext cx="6834554" cy="444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452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Teorias do Crescimento e do Desenvolvimento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Walt W. </a:t>
            </a:r>
            <a:r>
              <a:rPr lang="pt-BR" dirty="0" err="1" smtClean="0"/>
              <a:t>Rostow</a:t>
            </a:r>
            <a:r>
              <a:rPr lang="pt-BR" dirty="0" smtClean="0"/>
              <a:t> (1916-2003) – historiador econômico estadunidense </a:t>
            </a:r>
          </a:p>
          <a:p>
            <a:r>
              <a:rPr lang="pt-BR" dirty="0" smtClean="0"/>
              <a:t>Cambridge 1958 MIT - alternativa a teoria marxista da evolução a partir da luta de classe (relação entre infraestrutura e superestrutura)  e dos modos de produção – </a:t>
            </a:r>
            <a:r>
              <a:rPr lang="pt-BR" b="1" dirty="0" smtClean="0"/>
              <a:t>objetivo criar um modelo</a:t>
            </a:r>
          </a:p>
          <a:p>
            <a:r>
              <a:rPr lang="pt-BR" dirty="0" smtClean="0"/>
              <a:t>Método indutivo - evolução das sociedades apresentava cinco etapas:</a:t>
            </a:r>
          </a:p>
          <a:p>
            <a:pPr marL="269875" indent="-269875">
              <a:buNone/>
            </a:pPr>
            <a:r>
              <a:rPr lang="pt-BR" dirty="0"/>
              <a:t> </a:t>
            </a:r>
            <a:r>
              <a:rPr lang="pt-BR" dirty="0" smtClean="0"/>
              <a:t>    i) sociedade tradicional – volume de produção per capita limitado a recursos técnicos restritos: agricultura/patrimonialismo/aristocracia</a:t>
            </a:r>
          </a:p>
          <a:p>
            <a:pPr marL="269875" indent="-269875">
              <a:buNone/>
            </a:pPr>
            <a:r>
              <a:rPr lang="pt-BR" dirty="0" smtClean="0"/>
              <a:t>     </a:t>
            </a:r>
            <a:r>
              <a:rPr lang="pt-BR" dirty="0" err="1" smtClean="0"/>
              <a:t>ii</a:t>
            </a:r>
            <a:r>
              <a:rPr lang="pt-BR" dirty="0" smtClean="0"/>
              <a:t>) </a:t>
            </a:r>
            <a:r>
              <a:rPr lang="pt-BR" b="1" dirty="0" err="1" smtClean="0"/>
              <a:t>take</a:t>
            </a:r>
            <a:r>
              <a:rPr lang="pt-BR" b="1" dirty="0" smtClean="0"/>
              <a:t>-off </a:t>
            </a:r>
            <a:r>
              <a:rPr lang="pt-BR" dirty="0" smtClean="0"/>
              <a:t>(transição: convivência entre tradicional e moderno)precondições para a decolagem: 3 requisitos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modernização da agricultura</a:t>
            </a:r>
            <a:r>
              <a:rPr lang="pt-BR" dirty="0" smtClean="0"/>
              <a:t> (alimentos, matéria prima e fundos);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capital social básico </a:t>
            </a:r>
            <a:r>
              <a:rPr lang="pt-BR" dirty="0" smtClean="0"/>
              <a:t>(sistema de crédito, infraestrutura, formação do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 naciona</a:t>
            </a:r>
            <a:r>
              <a:rPr lang="pt-BR" dirty="0" smtClean="0"/>
              <a:t>l);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elite social empreendedora e modernista </a:t>
            </a:r>
            <a:r>
              <a:rPr lang="pt-BR" dirty="0" smtClean="0"/>
              <a:t>, além de comércio internacional. </a:t>
            </a:r>
          </a:p>
          <a:p>
            <a:pPr marL="269875" indent="-269875">
              <a:buNone/>
            </a:pPr>
            <a:r>
              <a:rPr lang="pt-BR" dirty="0"/>
              <a:t> </a:t>
            </a:r>
            <a:r>
              <a:rPr lang="pt-BR" dirty="0" smtClean="0"/>
              <a:t>    </a:t>
            </a:r>
            <a:r>
              <a:rPr lang="pt-BR" dirty="0" err="1" smtClean="0"/>
              <a:t>iii</a:t>
            </a:r>
            <a:r>
              <a:rPr lang="pt-BR" dirty="0" smtClean="0"/>
              <a:t>) </a:t>
            </a:r>
            <a:r>
              <a:rPr lang="pt-BR" b="1" dirty="0" smtClean="0"/>
              <a:t>decolagem</a:t>
            </a:r>
            <a:r>
              <a:rPr lang="pt-BR" dirty="0" smtClean="0"/>
              <a:t>: forças do progresso se generalizam e se tornam hegemônicas – novas tecnologias se generalizam, acumulação de capital se intensifica, segmentos políticos comprometidos com a modernização – urbanização e predominância do setor manufatureiro → elevação da renda, poupança e investimento</a:t>
            </a:r>
          </a:p>
          <a:p>
            <a:pPr marL="269875" indent="-269875">
              <a:buNone/>
            </a:pPr>
            <a:r>
              <a:rPr lang="pt-BR" dirty="0"/>
              <a:t> </a:t>
            </a:r>
            <a:r>
              <a:rPr lang="pt-BR" dirty="0" smtClean="0"/>
              <a:t>    </a:t>
            </a:r>
            <a:r>
              <a:rPr lang="pt-BR" dirty="0" err="1" smtClean="0"/>
              <a:t>iv</a:t>
            </a:r>
            <a:r>
              <a:rPr lang="pt-BR" dirty="0" smtClean="0"/>
              <a:t>) </a:t>
            </a:r>
            <a:r>
              <a:rPr lang="pt-BR" b="1" dirty="0" smtClean="0"/>
              <a:t>maturidade</a:t>
            </a:r>
            <a:r>
              <a:rPr lang="pt-BR" dirty="0" smtClean="0"/>
              <a:t> = longo período de progresso, taxas de investimento entre 10% e 20% e a industrialização atinge a autonomia;</a:t>
            </a:r>
          </a:p>
          <a:p>
            <a:pPr marL="269875" indent="-269875">
              <a:buNone/>
            </a:pPr>
            <a:r>
              <a:rPr lang="pt-BR" dirty="0" smtClean="0"/>
              <a:t>     v) </a:t>
            </a:r>
            <a:r>
              <a:rPr lang="pt-BR" b="1" dirty="0" smtClean="0"/>
              <a:t>era do consumo de massa </a:t>
            </a:r>
            <a:r>
              <a:rPr lang="pt-BR" dirty="0" smtClean="0"/>
              <a:t>– elevação da renda per capita,  desindustrialização sadia, inovações voltadas as politicas sociais e/ou setor de bens de consumo (?)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0550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:\evolução do capitalismo\Mapa II Revolução Industrial\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0"/>
            <a:ext cx="61214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70022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Teorias do Crescimento e do Desenvolvimento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6390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dirty="0" smtClean="0"/>
              <a:t>Polêmica </a:t>
            </a:r>
            <a:r>
              <a:rPr lang="pt-BR" dirty="0" err="1" smtClean="0"/>
              <a:t>Rostow</a:t>
            </a:r>
            <a:r>
              <a:rPr lang="pt-BR" dirty="0" smtClean="0"/>
              <a:t> e Kuznets – </a:t>
            </a:r>
            <a:r>
              <a:rPr lang="pt-BR" b="1" dirty="0" smtClean="0"/>
              <a:t>indicativo tecnológico x agregados econômicos </a:t>
            </a:r>
            <a:r>
              <a:rPr lang="pt-BR" dirty="0" smtClean="0"/>
              <a:t>como indicadores de crescimento e desenvolvimento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dirty="0" smtClean="0"/>
              <a:t>Alexander </a:t>
            </a:r>
            <a:r>
              <a:rPr lang="pt-BR" dirty="0" err="1" smtClean="0"/>
              <a:t>Gerschekron</a:t>
            </a:r>
            <a:r>
              <a:rPr lang="pt-BR" dirty="0" smtClean="0"/>
              <a:t> (1904-1978) nasceu na Rússia – historiador econômico dedicou-se ao estudo das industrializações do século XIX e XX: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países atrasados </a:t>
            </a:r>
            <a:r>
              <a:rPr lang="pt-BR" dirty="0" smtClean="0"/>
              <a:t>– industrialização como um projeto, esforço que significa mobilização de recursos e eliminação de barreiras institucionais → fundamental o intervencionismo estatal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dirty="0" smtClean="0"/>
              <a:t>“Atraso” econômico como vantagem </a:t>
            </a:r>
            <a:r>
              <a:rPr lang="pt-BR" dirty="0">
                <a:cs typeface="Arial" charset="0"/>
              </a:rPr>
              <a:t>→</a:t>
            </a:r>
            <a:r>
              <a:rPr lang="pt-BR" dirty="0" smtClean="0"/>
              <a:t> </a:t>
            </a:r>
            <a:r>
              <a:rPr lang="pt-BR" dirty="0" smtClean="0"/>
              <a:t>pular etapas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dirty="0" smtClean="0"/>
              <a:t>Ressalvas: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 smtClean="0"/>
              <a:t>   i) desenvolvimento aparece como um processo essencialmente </a:t>
            </a:r>
            <a:r>
              <a:rPr lang="pt-BR" dirty="0" smtClean="0"/>
              <a:t>técnico;</a:t>
            </a:r>
            <a:endParaRPr lang="pt-BR" dirty="0" smtClean="0"/>
          </a:p>
          <a:p>
            <a:pPr marL="176213" indent="-176213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 </a:t>
            </a:r>
            <a:r>
              <a:rPr lang="pt-BR" dirty="0" smtClean="0"/>
              <a:t>  </a:t>
            </a:r>
            <a:r>
              <a:rPr lang="pt-BR" dirty="0" err="1" smtClean="0"/>
              <a:t>ii</a:t>
            </a:r>
            <a:r>
              <a:rPr lang="pt-BR" dirty="0" smtClean="0"/>
              <a:t>) relações econômicas e sociais desconexas; ao contrário de Marx que   identificou na burguesia mercantil o agente da transformação de sociedade tradicional para a </a:t>
            </a:r>
            <a:r>
              <a:rPr lang="pt-BR" dirty="0" smtClean="0"/>
              <a:t>moderna;</a:t>
            </a:r>
            <a:endParaRPr lang="pt-BR" dirty="0" smtClean="0"/>
          </a:p>
          <a:p>
            <a:pPr marL="269875" indent="-269875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 smtClean="0"/>
              <a:t>   </a:t>
            </a:r>
            <a:r>
              <a:rPr lang="pt-BR" dirty="0" err="1" smtClean="0"/>
              <a:t>iii</a:t>
            </a:r>
            <a:r>
              <a:rPr lang="pt-BR" dirty="0" smtClean="0"/>
              <a:t>) ignoram as épocas e peculiaridades históricas das várias formações </a:t>
            </a:r>
            <a:r>
              <a:rPr lang="pt-BR" dirty="0" smtClean="0"/>
              <a:t>sociais;</a:t>
            </a:r>
            <a:endParaRPr lang="pt-BR" dirty="0" smtClean="0"/>
          </a:p>
          <a:p>
            <a:pPr marL="269875" indent="-269875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 </a:t>
            </a:r>
            <a:r>
              <a:rPr lang="pt-BR" dirty="0" smtClean="0"/>
              <a:t>  </a:t>
            </a:r>
            <a:r>
              <a:rPr lang="pt-BR" dirty="0" err="1" smtClean="0"/>
              <a:t>iv</a:t>
            </a:r>
            <a:r>
              <a:rPr lang="pt-BR" dirty="0" smtClean="0"/>
              <a:t>) assim, falham como teoria, pois desconsideram o que deveria ser o próprio objeto, ou seja, as diferenças específicas dos processos de desenvolvimento.</a:t>
            </a:r>
          </a:p>
          <a:p>
            <a:pPr marL="269875" indent="-269875">
              <a:buNone/>
            </a:pPr>
            <a:r>
              <a:rPr lang="pt-B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81580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Teorias estruturalistas do crescimento e do desenvolvimento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896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Consideram as sociedades em sua múltipla determinação – sistemas e devem ser analisados em sua particularidade –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ruptura com os evolucionistas </a:t>
            </a:r>
          </a:p>
          <a:p>
            <a:r>
              <a:rPr lang="pt-BR" dirty="0" smtClean="0"/>
              <a:t>Subdesenvolvimento não é um estágio, mas uma condição histórica</a:t>
            </a:r>
            <a:r>
              <a:rPr lang="pt-BR" dirty="0" smtClean="0"/>
              <a:t>.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 </a:t>
            </a:r>
            <a:r>
              <a:rPr lang="pt-BR" sz="4400" b="1" dirty="0"/>
              <a:t>Referências</a:t>
            </a:r>
            <a:endParaRPr lang="pt-BR" sz="4400" b="1" dirty="0" smtClean="0"/>
          </a:p>
          <a:p>
            <a:r>
              <a:rPr lang="pt-BR" dirty="0"/>
              <a:t>Oliveira, R.; </a:t>
            </a:r>
            <a:r>
              <a:rPr lang="pt-BR" dirty="0" err="1"/>
              <a:t>Gennari</a:t>
            </a:r>
            <a:r>
              <a:rPr lang="pt-BR" dirty="0"/>
              <a:t>, A.M. (2009). </a:t>
            </a:r>
            <a:r>
              <a:rPr lang="pt-BR" b="1" dirty="0"/>
              <a:t>História do Pensamento Econômico. </a:t>
            </a:r>
            <a:r>
              <a:rPr lang="pt-BR" dirty="0"/>
              <a:t>São Paulo: Saraiva.</a:t>
            </a:r>
          </a:p>
          <a:p>
            <a:r>
              <a:rPr lang="pt-BR" dirty="0"/>
              <a:t>Oliveira, C.A.B. </a:t>
            </a:r>
            <a:r>
              <a:rPr lang="pt-BR" b="1" dirty="0"/>
              <a:t>Processo de Industrialização do capitalismo originário ao atrasado</a:t>
            </a:r>
            <a:r>
              <a:rPr lang="pt-BR" dirty="0"/>
              <a:t>. São Paulo: UNESP, Campinas: UNICAMP, 2003.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7070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Teorias do Crescimento e do Desenvolvimento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Problemas do crescimento e do desenvolvimento sempre estiveram presentes desde os Clássicos</a:t>
            </a:r>
          </a:p>
          <a:p>
            <a:r>
              <a:rPr lang="pt-BR" dirty="0" smtClean="0"/>
              <a:t>Convicção no equilíbrio estático, tolheu marginalistas e neoclássicos  a contribuírem nesta reflexão; crises e desequilíbrios eram tidos como estágios temporários, situações transitórias</a:t>
            </a:r>
          </a:p>
          <a:p>
            <a:r>
              <a:rPr lang="pt-BR" dirty="0" smtClean="0"/>
              <a:t>Institucionalistas e históricos se incumbiam da problemática, assim como marxistas e teóricos dos ciclos econômicos (</a:t>
            </a:r>
            <a:r>
              <a:rPr lang="pt-BR" dirty="0" err="1" smtClean="0"/>
              <a:t>Michell</a:t>
            </a:r>
            <a:r>
              <a:rPr lang="pt-BR" dirty="0" smtClean="0"/>
              <a:t>) </a:t>
            </a:r>
          </a:p>
          <a:p>
            <a:r>
              <a:rPr lang="pt-BR" dirty="0" smtClean="0"/>
              <a:t>No século XX a discussão é retomada com a contribuição de </a:t>
            </a:r>
            <a:r>
              <a:rPr lang="pt-BR" dirty="0" err="1" smtClean="0"/>
              <a:t>Shumpeter</a:t>
            </a:r>
            <a:r>
              <a:rPr lang="pt-BR" dirty="0" smtClean="0"/>
              <a:t> (1912), seguindo-se </a:t>
            </a:r>
            <a:r>
              <a:rPr lang="pt-BR" dirty="0" err="1" smtClean="0"/>
              <a:t>Nuekse</a:t>
            </a:r>
            <a:r>
              <a:rPr lang="pt-BR" dirty="0" smtClean="0"/>
              <a:t>, Lewis, </a:t>
            </a:r>
            <a:r>
              <a:rPr lang="pt-BR" dirty="0" err="1" smtClean="0"/>
              <a:t>Shultz</a:t>
            </a:r>
            <a:r>
              <a:rPr lang="pt-BR" dirty="0" smtClean="0"/>
              <a:t>, Kuznets, </a:t>
            </a:r>
            <a:r>
              <a:rPr lang="pt-BR" dirty="0" err="1" smtClean="0"/>
              <a:t>Rostow</a:t>
            </a:r>
            <a:r>
              <a:rPr lang="pt-BR" dirty="0" smtClean="0"/>
              <a:t>, </a:t>
            </a:r>
            <a:r>
              <a:rPr lang="pt-BR" dirty="0" err="1" smtClean="0"/>
              <a:t>Hirschmnn</a:t>
            </a:r>
            <a:r>
              <a:rPr lang="pt-BR" dirty="0" smtClean="0"/>
              <a:t> e </a:t>
            </a:r>
            <a:r>
              <a:rPr lang="pt-BR" dirty="0" err="1" smtClean="0"/>
              <a:t>Prebish</a:t>
            </a:r>
            <a:r>
              <a:rPr lang="pt-BR" dirty="0" smtClean="0"/>
              <a:t>, além de Keynes.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5835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Teorias do Crescimento e do Desenvolvimento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59169"/>
            <a:ext cx="10515600" cy="461779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dirty="0" smtClean="0"/>
              <a:t>Ragnar </a:t>
            </a:r>
            <a:r>
              <a:rPr lang="pt-BR" dirty="0" err="1" smtClean="0"/>
              <a:t>Nurkse</a:t>
            </a:r>
            <a:r>
              <a:rPr lang="pt-BR" dirty="0" smtClean="0"/>
              <a:t> – nascido na  </a:t>
            </a:r>
            <a:r>
              <a:rPr lang="pt-BR" dirty="0"/>
              <a:t>Estônia, Ragnar </a:t>
            </a:r>
            <a:r>
              <a:rPr lang="pt-BR" dirty="0" err="1"/>
              <a:t>Nurkse</a:t>
            </a:r>
            <a:r>
              <a:rPr lang="pt-BR" dirty="0"/>
              <a:t> estudou nas Universidades de Tartu, </a:t>
            </a:r>
            <a:r>
              <a:rPr lang="pt-BR" dirty="0" smtClean="0"/>
              <a:t>Edimburgo (1928) </a:t>
            </a:r>
            <a:r>
              <a:rPr lang="pt-BR" dirty="0"/>
              <a:t>e </a:t>
            </a:r>
            <a:r>
              <a:rPr lang="pt-BR" dirty="0" smtClean="0"/>
              <a:t>Viena (1932), </a:t>
            </a:r>
            <a:r>
              <a:rPr lang="pt-BR" dirty="0"/>
              <a:t>onde foi muito influenciado pela Escola </a:t>
            </a:r>
            <a:r>
              <a:rPr lang="pt-BR" dirty="0" smtClean="0"/>
              <a:t>Austríaca, mas no pós-guerra aproximou-se da Escola </a:t>
            </a:r>
            <a:r>
              <a:rPr lang="pt-BR" dirty="0" err="1" smtClean="0"/>
              <a:t>Keynesiana</a:t>
            </a:r>
            <a:r>
              <a:rPr lang="pt-BR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dirty="0"/>
              <a:t>E</a:t>
            </a:r>
            <a:r>
              <a:rPr lang="pt-BR" dirty="0" smtClean="0"/>
              <a:t>studioso dos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problemas econômicos internacionais</a:t>
            </a:r>
            <a:r>
              <a:rPr lang="pt-BR" dirty="0" smtClean="0"/>
              <a:t>: movimento do capital internacional, do comércio internacional, das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crises monetárias</a:t>
            </a:r>
            <a:r>
              <a:rPr lang="pt-BR" dirty="0" smtClean="0"/>
              <a:t>, voltou-se ao tema do desenvolvimento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dirty="0" smtClean="0"/>
              <a:t>Conceituou subdesenvolvimento: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 de insuficiência de capital para alocar adequadamente os recursos</a:t>
            </a:r>
            <a:r>
              <a:rPr lang="pt-BR" dirty="0" smtClean="0"/>
              <a:t> (</a:t>
            </a:r>
            <a:r>
              <a:rPr lang="pt-BR" dirty="0" err="1" smtClean="0"/>
              <a:t>m.o</a:t>
            </a:r>
            <a:r>
              <a:rPr lang="pt-BR" dirty="0" smtClean="0"/>
              <a:t>. e recursos naturais); </a:t>
            </a:r>
            <a:r>
              <a:rPr lang="pt-BR" b="1" dirty="0" smtClean="0"/>
              <a:t>problema de baixo nível de  acumulação</a:t>
            </a:r>
            <a:r>
              <a:rPr lang="pt-BR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Ciclo vicioso do subdesenvolvimento e da pobreza</a:t>
            </a:r>
            <a:r>
              <a:rPr lang="pt-BR" dirty="0" smtClean="0"/>
              <a:t>: pobreza → baixos níveis de renda, poupança e </a:t>
            </a:r>
            <a:r>
              <a:rPr lang="pt-BR" b="1" dirty="0" smtClean="0"/>
              <a:t>investimento</a:t>
            </a:r>
            <a:r>
              <a:rPr lang="pt-BR" dirty="0" smtClean="0"/>
              <a:t> → baixa produtividade → baixo nível de renda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dirty="0" smtClean="0"/>
              <a:t>Condição para romper o ciclo vicioso: ampliar a renda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(?)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industrialização voltada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 mercado interno e conjugada a um desenvolvimento da agricultura </a:t>
            </a:r>
            <a:r>
              <a:rPr lang="pt-BR" dirty="0" smtClean="0"/>
              <a:t>→ ampliar para o mercado externo: defende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crescimento setorial equilibrado, </a:t>
            </a:r>
            <a:r>
              <a:rPr lang="pt-BR" dirty="0" smtClean="0"/>
              <a:t>contrapondo-se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ao crescimento baseado num setor dinâmico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dirty="0" smtClean="0"/>
              <a:t>Condição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política ativa do Estado.</a:t>
            </a:r>
          </a:p>
        </p:txBody>
      </p:sp>
    </p:spTree>
    <p:extLst>
      <p:ext uri="{BB962C8B-B14F-4D97-AF65-F5344CB8AC3E}">
        <p14:creationId xmlns:p14="http://schemas.microsoft.com/office/powerpoint/2010/main" val="2809769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Teorias do Crescimento e do Desenvolvimento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Theodore W. Schultz (1902-1998): </a:t>
            </a:r>
            <a:r>
              <a:rPr lang="pt-BR" dirty="0"/>
              <a:t>obteve o Prêmio Nobel de Economia em </a:t>
            </a:r>
            <a:r>
              <a:rPr lang="pt-BR" dirty="0" smtClean="0"/>
              <a:t>1979, </a:t>
            </a:r>
            <a:r>
              <a:rPr lang="pt-BR" dirty="0"/>
              <a:t>por sua pesquisa </a:t>
            </a:r>
            <a:r>
              <a:rPr lang="pt-BR" dirty="0" smtClean="0"/>
              <a:t>sobre os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problemas dos países em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desenvolvimento</a:t>
            </a:r>
            <a:r>
              <a:rPr lang="pt-BR" dirty="0"/>
              <a:t>. </a:t>
            </a:r>
            <a:endParaRPr lang="pt-BR" dirty="0" smtClean="0"/>
          </a:p>
          <a:p>
            <a:r>
              <a:rPr lang="pt-BR" dirty="0"/>
              <a:t>Nascido em Arlington, estudou na Universidade de Wisconsin. Foi professor de economia agrária nas Universidades de Iowa e Chicago. Além de sua especialização em economia agrária, trabalhou também em economia do trabalho, campo no qual realizou contribuições importantes relativas à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análise do capital humano</a:t>
            </a:r>
            <a:r>
              <a:rPr lang="pt-BR" b="1" dirty="0" smtClean="0"/>
              <a:t>.</a:t>
            </a:r>
          </a:p>
          <a:p>
            <a:r>
              <a:rPr lang="pt-BR" dirty="0" smtClean="0"/>
              <a:t>Defensor do </a:t>
            </a:r>
            <a:r>
              <a:rPr lang="pt-BR" b="1" dirty="0" smtClean="0"/>
              <a:t>crescimento setorial equilibrado </a:t>
            </a:r>
            <a:r>
              <a:rPr lang="pt-BR" dirty="0" smtClean="0"/>
              <a:t>e </a:t>
            </a:r>
            <a:r>
              <a:rPr lang="pt-BR" b="1" dirty="0" smtClean="0"/>
              <a:t>investimento em capital humano</a:t>
            </a:r>
            <a:r>
              <a:rPr lang="pt-BR" dirty="0" smtClean="0"/>
              <a:t>, mais do que o capital fixo.</a:t>
            </a:r>
          </a:p>
          <a:p>
            <a:r>
              <a:rPr lang="pt-BR" dirty="0" smtClean="0"/>
              <a:t>Sua critica às estimativas que indicavam </a:t>
            </a:r>
            <a:r>
              <a:rPr lang="pt-BR" b="1" dirty="0" smtClean="0"/>
              <a:t>redução do estoque de capital em relação a renda no longo prazo</a:t>
            </a:r>
            <a:r>
              <a:rPr lang="pt-BR" dirty="0" smtClean="0"/>
              <a:t>, se referia justamente a desconsideração do capital humano (educação, treinamento, saúde, conhecimentos e habilidades, fatores de ganhos de produtividade e aumento da renda dos trabalhadores)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9769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pt-BR" dirty="0" err="1" smtClean="0"/>
              <a:t>Shumpeter</a:t>
            </a:r>
            <a:r>
              <a:rPr lang="pt-BR" dirty="0" smtClean="0"/>
              <a:t> e a teoria dos ciclos e inovações</a:t>
            </a:r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586153" y="1600199"/>
            <a:ext cx="11136923" cy="4894385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pt-BR" sz="2400" dirty="0"/>
              <a:t>Nascido a 08/02/1883 – </a:t>
            </a:r>
            <a:r>
              <a:rPr lang="pt-BR" sz="2400" dirty="0" err="1"/>
              <a:t>Austria</a:t>
            </a:r>
            <a:r>
              <a:rPr lang="pt-BR" sz="2400" dirty="0"/>
              <a:t> </a:t>
            </a:r>
            <a:r>
              <a:rPr lang="pt-BR" sz="2400" dirty="0">
                <a:cs typeface="Arial" charset="0"/>
              </a:rPr>
              <a:t>→ </a:t>
            </a:r>
            <a:r>
              <a:rPr lang="pt-BR" sz="2400" i="1" dirty="0" err="1">
                <a:cs typeface="Arial" charset="0"/>
              </a:rPr>
              <a:t>enfant</a:t>
            </a:r>
            <a:r>
              <a:rPr lang="pt-BR" sz="2400" i="1" dirty="0">
                <a:cs typeface="Arial" charset="0"/>
              </a:rPr>
              <a:t> </a:t>
            </a:r>
            <a:r>
              <a:rPr lang="pt-BR" sz="2400" i="1" dirty="0" err="1">
                <a:cs typeface="Arial" charset="0"/>
              </a:rPr>
              <a:t>terrible</a:t>
            </a:r>
            <a:endParaRPr lang="pt-BR" sz="2400" i="1" dirty="0"/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pt-BR" sz="2400" dirty="0"/>
              <a:t>objetivo: analisar o funcionamento do mecanismo econômico,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identificar as causas da mudança, a variação, o desenvolvimento da economia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→ 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(o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distingue dos demais 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neoclássicos). 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pt-BR" sz="2400" dirty="0"/>
              <a:t>ferramentas conceituais: utilidade, utilidade marginal e coeficiente de escolha (influenciado pela teoria do equilíbrio geral de </a:t>
            </a:r>
            <a:r>
              <a:rPr lang="pt-BR" sz="2400" dirty="0" err="1"/>
              <a:t>Walras</a:t>
            </a:r>
            <a:r>
              <a:rPr lang="pt-BR" sz="2400" dirty="0"/>
              <a:t>), porém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Marx</a:t>
            </a:r>
            <a:r>
              <a:rPr lang="pt-BR" sz="2400" dirty="0"/>
              <a:t>, além das forças da produção, considera os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elementos imateriais </a:t>
            </a:r>
            <a:r>
              <a:rPr lang="pt-BR" sz="2400" dirty="0"/>
              <a:t>da mudança (técnicos, organizacionais, culturais) </a:t>
            </a:r>
            <a:r>
              <a:rPr lang="pt-BR" sz="2400" dirty="0">
                <a:cs typeface="Arial" charset="0"/>
              </a:rPr>
              <a:t>→ considerado “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economista geral</a:t>
            </a:r>
            <a:r>
              <a:rPr lang="pt-BR" sz="2400" dirty="0">
                <a:cs typeface="Arial" charset="0"/>
              </a:rPr>
              <a:t>” </a:t>
            </a:r>
            <a:endParaRPr lang="pt-BR" sz="2400" dirty="0" smtClean="0">
              <a:cs typeface="Arial" charset="0"/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pt-BR" sz="2400" dirty="0"/>
              <a:t>Ponto de partida é o </a:t>
            </a: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fluxo circular </a:t>
            </a:r>
            <a:r>
              <a:rPr lang="pt-BR" sz="2400" dirty="0"/>
              <a:t>(sistema fechado), </a:t>
            </a:r>
            <a:r>
              <a:rPr lang="pt-B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estágio estacionário</a:t>
            </a:r>
            <a:r>
              <a:rPr lang="pt-BR" sz="2400" dirty="0"/>
              <a:t> (Ricardo e Mill): </a:t>
            </a:r>
            <a:r>
              <a:rPr lang="pt-BR" sz="2400" dirty="0" smtClean="0"/>
              <a:t>população e produção crescem apenas quantitativamente.</a:t>
            </a:r>
            <a:endParaRPr lang="pt-BR" sz="2400" dirty="0"/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pt-BR" sz="2400" dirty="0" smtClean="0"/>
              <a:t>a </a:t>
            </a:r>
            <a:r>
              <a:rPr lang="pt-BR" sz="2400" dirty="0"/>
              <a:t>troca coloca todos numa relação de mutua dependência (sociedade de produtores independentes) </a:t>
            </a:r>
            <a:r>
              <a:rPr lang="pt-BR" sz="2400" dirty="0">
                <a:cs typeface="Arial" charset="0"/>
              </a:rPr>
              <a:t>→ todos os bens encontram um mercado → o sistema econômico não se modifica “por si”, “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imutável fluxo</a:t>
            </a:r>
            <a:r>
              <a:rPr lang="pt-BR" sz="2400" dirty="0">
                <a:cs typeface="Arial" charset="0"/>
              </a:rPr>
              <a:t>”.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pt-BR" sz="2400" dirty="0">
                <a:cs typeface="Arial" charset="0"/>
              </a:rPr>
              <a:t>nesse sistema estático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não cabe o lucro</a:t>
            </a:r>
            <a:r>
              <a:rPr lang="pt-BR" sz="2400" dirty="0">
                <a:cs typeface="Arial" charset="0"/>
              </a:rPr>
              <a:t>, o rendimento do capitalista é </a:t>
            </a:r>
            <a:r>
              <a:rPr lang="pt-BR" sz="2400" dirty="0" smtClean="0">
                <a:cs typeface="Arial" charset="0"/>
              </a:rPr>
              <a:t>uma espécie </a:t>
            </a:r>
            <a:r>
              <a:rPr lang="pt-BR" sz="2400" dirty="0">
                <a:cs typeface="Arial" charset="0"/>
              </a:rPr>
              <a:t>de ordenado pela administração →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 lucro se aparecer é por falha do curso rotineiro do fluxo circular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97223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pt-BR" smtClean="0"/>
              <a:t>Shumpeter e a teoria dos ciclos e inovações</a:t>
            </a:r>
          </a:p>
        </p:txBody>
      </p:sp>
      <p:sp>
        <p:nvSpPr>
          <p:cNvPr id="28675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Crescimento: </a:t>
            </a:r>
            <a:r>
              <a:rPr lang="pt-BR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fenômeno externo</a:t>
            </a: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Desenvolvimento</a:t>
            </a:r>
            <a:r>
              <a:rPr lang="pt-BR" sz="2400" dirty="0"/>
              <a:t>: </a:t>
            </a:r>
            <a:r>
              <a:rPr lang="pt-BR" sz="2400" dirty="0" smtClean="0"/>
              <a:t>ocorre na </a:t>
            </a:r>
            <a:r>
              <a:rPr lang="pt-BR" sz="2400" dirty="0" smtClean="0"/>
              <a:t>economia </a:t>
            </a:r>
            <a:r>
              <a:rPr lang="pt-BR" sz="2400" dirty="0">
                <a:cs typeface="Arial" charset="0"/>
              </a:rPr>
              <a:t>→</a:t>
            </a:r>
            <a:r>
              <a:rPr lang="pt-BR" sz="2400" dirty="0" smtClean="0"/>
              <a:t> </a:t>
            </a:r>
            <a:r>
              <a:rPr lang="pt-BR" sz="2400" dirty="0" smtClean="0"/>
              <a:t>Inovação </a:t>
            </a:r>
            <a:r>
              <a:rPr lang="pt-BR" sz="2400" dirty="0"/>
              <a:t>tecnológica ou organizacional é a principal força que perturba a rotina do fluxo circular </a:t>
            </a:r>
            <a:r>
              <a:rPr lang="pt-BR" sz="2400" dirty="0">
                <a:cs typeface="Arial" charset="0"/>
              </a:rPr>
              <a:t>→ ↓ custo e cria o lucro de monopólio → 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Empresário empreendedor </a:t>
            </a:r>
            <a:r>
              <a:rPr lang="pt-BR" sz="2400" dirty="0">
                <a:cs typeface="Arial" charset="0"/>
              </a:rPr>
              <a:t>(não necessariamente o capitalista) =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sujeito capaz de combinar fatores de produção de novas formas </a:t>
            </a:r>
            <a:r>
              <a:rPr lang="pt-BR" sz="2400" dirty="0">
                <a:cs typeface="Arial" charset="0"/>
              </a:rPr>
              <a:t>→ </a:t>
            </a: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empreendedor:</a:t>
            </a:r>
            <a:r>
              <a:rPr lang="pt-BR" sz="2400" dirty="0">
                <a:cs typeface="Arial" charset="0"/>
              </a:rPr>
              <a:t> motivado pelo sucesso, impulsionado pelo talento, a vontade da conquista (</a:t>
            </a:r>
            <a:r>
              <a:rPr lang="pt-BR" sz="2400" i="1" dirty="0">
                <a:cs typeface="Arial" charset="0"/>
              </a:rPr>
              <a:t>quixotesco</a:t>
            </a:r>
            <a:r>
              <a:rPr lang="pt-BR" sz="2400" dirty="0">
                <a:cs typeface="Arial" charset="0"/>
              </a:rPr>
              <a:t>) 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Inovação:</a:t>
            </a:r>
            <a:r>
              <a:rPr lang="pt-BR" sz="2400" dirty="0">
                <a:cs typeface="Arial" charset="0"/>
              </a:rPr>
              <a:t> pode ser um produto novo, um componente novo, um novo método de produção, um mercado novo, uma nova fonte de matéria prima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Capital:</a:t>
            </a:r>
            <a:r>
              <a:rPr lang="pt-BR" sz="2400" dirty="0">
                <a:cs typeface="Arial" charset="0"/>
              </a:rPr>
              <a:t> reserva monetária que capacita o empresário a ter controle sobre os fatores de </a:t>
            </a:r>
            <a:r>
              <a:rPr lang="pt-BR" sz="2400" dirty="0" smtClean="0">
                <a:cs typeface="Arial" charset="0"/>
              </a:rPr>
              <a:t>produção e destiná-los a reposição do estoque 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pt-BR" sz="2400" dirty="0" smtClean="0">
                <a:cs typeface="Arial" charset="0"/>
              </a:rPr>
              <a:t>a inovação demanda poder </a:t>
            </a:r>
            <a:r>
              <a:rPr lang="pt-BR" sz="2400" dirty="0">
                <a:cs typeface="Arial" charset="0"/>
              </a:rPr>
              <a:t>de compra novo →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crédito</a:t>
            </a:r>
            <a:r>
              <a:rPr lang="pt-BR" sz="2400" dirty="0">
                <a:cs typeface="Arial" charset="0"/>
              </a:rPr>
              <a:t> → bancos de desenvolvimento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pt-BR" sz="2400" dirty="0">
                <a:cs typeface="Arial" charset="0"/>
              </a:rPr>
              <a:t>	(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outro ponto de distinção com os neoclássicos → moeda ativa</a:t>
            </a:r>
            <a:r>
              <a:rPr lang="pt-BR" sz="2400" dirty="0"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54577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4000"/>
              <a:t>Shumpeter e a teoria dos ciclos e inovações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Teoria do desenvolvimento e do ciclo econômico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Ciclo</a:t>
            </a:r>
            <a:r>
              <a:rPr lang="pt-BR" sz="2400" dirty="0">
                <a:cs typeface="Arial" charset="0"/>
              </a:rPr>
              <a:t>: </a:t>
            </a:r>
            <a:r>
              <a:rPr lang="pt-BR" sz="2400" dirty="0" smtClean="0">
                <a:cs typeface="Arial" charset="0"/>
              </a:rPr>
              <a:t>inovação cria um lucro </a:t>
            </a:r>
            <a:r>
              <a:rPr lang="pt-BR" sz="2400" dirty="0">
                <a:cs typeface="Arial" charset="0"/>
              </a:rPr>
              <a:t>extraordinário </a:t>
            </a:r>
            <a:r>
              <a:rPr lang="pt-BR" sz="2400" dirty="0" smtClean="0">
                <a:cs typeface="Arial" charset="0"/>
              </a:rPr>
              <a:t>(temporário) </a:t>
            </a:r>
            <a:r>
              <a:rPr lang="pt-BR" sz="2400" dirty="0">
                <a:cs typeface="Arial" charset="0"/>
              </a:rPr>
              <a:t>→ enxame → </a:t>
            </a:r>
            <a:r>
              <a:rPr lang="pt-BR" sz="2400" i="1" dirty="0">
                <a:cs typeface="Arial" charset="0"/>
              </a:rPr>
              <a:t>boom </a:t>
            </a:r>
            <a:r>
              <a:rPr lang="pt-BR" sz="2400" dirty="0">
                <a:cs typeface="Arial" charset="0"/>
              </a:rPr>
              <a:t>→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destruição criadora </a:t>
            </a:r>
            <a:r>
              <a:rPr lang="pt-BR" sz="2400" dirty="0">
                <a:cs typeface="Arial" charset="0"/>
              </a:rPr>
              <a:t>→ recessão (↓ preços, resgate dos empréstimos) → retorno a rotina.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pt-BR" sz="2400" b="1" dirty="0">
                <a:cs typeface="Arial" charset="0"/>
              </a:rPr>
              <a:t>Surgimento de </a:t>
            </a:r>
            <a:r>
              <a:rPr lang="pt-BR" sz="2400" b="1" dirty="0" smtClean="0">
                <a:cs typeface="Arial" charset="0"/>
              </a:rPr>
              <a:t>monopólios </a:t>
            </a:r>
            <a:r>
              <a:rPr lang="pt-BR" sz="2400" dirty="0" smtClean="0">
                <a:cs typeface="Arial" charset="0"/>
              </a:rPr>
              <a:t>(temporários): </a:t>
            </a:r>
            <a:r>
              <a:rPr lang="pt-BR" sz="2400" dirty="0">
                <a:cs typeface="Arial" charset="0"/>
              </a:rPr>
              <a:t>concorrência apenas se desloca dos </a:t>
            </a:r>
            <a:r>
              <a:rPr lang="pt-BR" sz="2400" dirty="0" smtClean="0">
                <a:cs typeface="Arial" charset="0"/>
              </a:rPr>
              <a:t>preços e da escala, além </a:t>
            </a:r>
            <a:r>
              <a:rPr lang="pt-BR" sz="2400" dirty="0">
                <a:cs typeface="Arial" charset="0"/>
              </a:rPr>
              <a:t>de lucros elevados atraírem </a:t>
            </a:r>
            <a:r>
              <a:rPr lang="pt-BR" sz="2400" dirty="0" smtClean="0">
                <a:cs typeface="Arial" charset="0"/>
              </a:rPr>
              <a:t>investidores (outro ponto de desacordo com os neoclássicos)</a:t>
            </a:r>
            <a:endParaRPr lang="pt-BR" sz="2400" dirty="0">
              <a:cs typeface="Arial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Depressão em larga escala</a:t>
            </a:r>
            <a:r>
              <a:rPr lang="pt-BR" sz="2400" dirty="0">
                <a:cs typeface="Arial" charset="0"/>
              </a:rPr>
              <a:t>?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pt-BR" sz="2400" dirty="0">
                <a:cs typeface="Arial" charset="0"/>
              </a:rPr>
              <a:t>	coincidência de ciclos de tempos distintos, associados ao tempo de maturação das inovações</a:t>
            </a:r>
            <a:r>
              <a:rPr lang="pt-BR" sz="2400" dirty="0" smtClean="0">
                <a:cs typeface="Arial" charset="0"/>
              </a:rPr>
              <a:t>: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pt-BR" sz="2400" dirty="0">
                <a:cs typeface="Arial" charset="0"/>
              </a:rPr>
              <a:t>Curto </a:t>
            </a:r>
            <a:r>
              <a:rPr lang="pt-BR" sz="2400" dirty="0"/>
              <a:t>→ </a:t>
            </a:r>
            <a:r>
              <a:rPr lang="pt-BR" sz="2400" u="sng" dirty="0"/>
              <a:t>+ </a:t>
            </a:r>
            <a:r>
              <a:rPr lang="pt-BR" sz="2400" dirty="0">
                <a:cs typeface="Arial" charset="0"/>
              </a:rPr>
              <a:t> 40 meses </a:t>
            </a:r>
            <a:r>
              <a:rPr lang="pt-BR" sz="2400" dirty="0"/>
              <a:t>ciclo de </a:t>
            </a:r>
            <a:r>
              <a:rPr lang="pt-BR" sz="2400" dirty="0" err="1"/>
              <a:t>Kitchin</a:t>
            </a:r>
            <a:r>
              <a:rPr lang="pt-BR" sz="2400" dirty="0"/>
              <a:t> – comportamento das vendas, ou seja, induzido pela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demanda</a:t>
            </a:r>
            <a:r>
              <a:rPr lang="pt-BR" sz="2400" dirty="0"/>
              <a:t>. </a:t>
            </a:r>
            <a:endParaRPr lang="pt-BR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pt-BR" sz="2400" dirty="0">
                <a:cs typeface="Arial" charset="0"/>
              </a:rPr>
              <a:t>médio </a:t>
            </a:r>
            <a:r>
              <a:rPr lang="pt-BR" sz="2400" dirty="0"/>
              <a:t>→ </a:t>
            </a:r>
            <a:r>
              <a:rPr lang="pt-BR" sz="2400" u="sng" dirty="0">
                <a:cs typeface="Arial" charset="0"/>
              </a:rPr>
              <a:t>+</a:t>
            </a:r>
            <a:r>
              <a:rPr lang="pt-BR" sz="2400" dirty="0">
                <a:cs typeface="Arial" charset="0"/>
              </a:rPr>
              <a:t> 10 anos </a:t>
            </a:r>
            <a:r>
              <a:rPr lang="pt-BR" sz="2400" dirty="0"/>
              <a:t>ciclos de </a:t>
            </a:r>
            <a:r>
              <a:rPr lang="pt-BR" sz="2400" dirty="0" err="1"/>
              <a:t>Juglar</a:t>
            </a:r>
            <a:r>
              <a:rPr lang="pt-BR" sz="2400" dirty="0">
                <a:cs typeface="Arial" charset="0"/>
              </a:rPr>
              <a:t> – fluxo dos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investimentos</a:t>
            </a:r>
            <a:r>
              <a:rPr lang="pt-BR" sz="2400" dirty="0">
                <a:cs typeface="Arial" charset="0"/>
              </a:rPr>
              <a:t> (reposição de </a:t>
            </a:r>
            <a:r>
              <a:rPr lang="pt-BR" sz="2400" dirty="0" smtClean="0">
                <a:cs typeface="Arial" charset="0"/>
              </a:rPr>
              <a:t>maquinário)</a:t>
            </a:r>
            <a:endParaRPr lang="pt-BR" sz="2400" dirty="0">
              <a:cs typeface="Arial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pt-BR" sz="2400" dirty="0">
                <a:cs typeface="Arial" charset="0"/>
              </a:rPr>
              <a:t>longo </a:t>
            </a:r>
            <a:r>
              <a:rPr lang="pt-BR" sz="2400" dirty="0"/>
              <a:t>→</a:t>
            </a:r>
            <a:r>
              <a:rPr lang="pt-BR" sz="2400" dirty="0">
                <a:cs typeface="Arial" charset="0"/>
              </a:rPr>
              <a:t> </a:t>
            </a:r>
            <a:r>
              <a:rPr lang="pt-BR" sz="2400" u="sng" dirty="0">
                <a:cs typeface="Arial" charset="0"/>
              </a:rPr>
              <a:t>+</a:t>
            </a:r>
            <a:r>
              <a:rPr lang="pt-BR" sz="2400" dirty="0">
                <a:cs typeface="Arial" charset="0"/>
              </a:rPr>
              <a:t> 50 anos </a:t>
            </a:r>
            <a:r>
              <a:rPr lang="pt-BR" sz="2400" dirty="0" err="1">
                <a:cs typeface="Arial" charset="0"/>
              </a:rPr>
              <a:t>Kontradieff</a:t>
            </a:r>
            <a:r>
              <a:rPr lang="pt-BR" sz="2400" dirty="0">
                <a:cs typeface="Arial" charset="0"/>
              </a:rPr>
              <a:t> –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inovações </a:t>
            </a:r>
            <a:r>
              <a:rPr lang="pt-BR" sz="2400" dirty="0">
                <a:cs typeface="Arial" charset="0"/>
              </a:rPr>
              <a:t>de grande escala (onda)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pt-BR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06040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pt-BR" smtClean="0"/>
              <a:t>Shumpeter e a teoria dos ciclos e inovações</a:t>
            </a:r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59858"/>
            <a:ext cx="10515600" cy="494851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pt-BR" altLang="pt-BR" sz="2200" dirty="0">
                <a:cs typeface="Arial" panose="020B0604020202020204" pitchFamily="34" charset="0"/>
              </a:rPr>
              <a:t>O capitalismo pode sobreviver?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200" dirty="0">
                <a:cs typeface="Arial" panose="020B0604020202020204" pitchFamily="34" charset="0"/>
              </a:rPr>
              <a:t>“Não, não creio que possa”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200" dirty="0">
                <a:cs typeface="Arial" panose="020B0604020202020204" pitchFamily="34" charset="0"/>
              </a:rPr>
              <a:t>	i) função do empresário fica obsoleta  diante o surgimento das grandes corporações </a:t>
            </a:r>
            <a:r>
              <a:rPr lang="pt-BR" altLang="pt-BR" sz="2200" dirty="0"/>
              <a:t>→ </a:t>
            </a:r>
            <a:r>
              <a:rPr lang="pt-BR" altLang="pt-BR" sz="2200" b="1" dirty="0"/>
              <a:t>empresários</a:t>
            </a:r>
            <a:r>
              <a:rPr lang="pt-BR" altLang="pt-BR" sz="2200" dirty="0"/>
              <a:t> </a:t>
            </a:r>
            <a:r>
              <a:rPr lang="pt-BR" altLang="pt-BR" sz="2200" b="1" dirty="0" smtClean="0"/>
              <a:t>absenteístas</a:t>
            </a:r>
            <a:r>
              <a:rPr lang="pt-BR" altLang="pt-BR" sz="2200" dirty="0" smtClean="0"/>
              <a:t> </a:t>
            </a:r>
            <a:r>
              <a:rPr lang="pt-BR" altLang="pt-BR" sz="2200" dirty="0"/>
              <a:t>→ tendência a despersonalização e burocratização → tédio e perda de fé;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200" dirty="0"/>
              <a:t>	</a:t>
            </a:r>
            <a:r>
              <a:rPr lang="pt-BR" altLang="pt-BR" sz="2200" dirty="0" err="1"/>
              <a:t>ii</a:t>
            </a:r>
            <a:r>
              <a:rPr lang="pt-BR" altLang="pt-BR" sz="2200" dirty="0"/>
              <a:t>) destruição das instituições capitalistas básicas que são a propriedade privada e a liberdade de contrato → </a:t>
            </a:r>
            <a:r>
              <a:rPr lang="pt-BR" altLang="pt-BR" sz="2200" b="1" dirty="0"/>
              <a:t>prevalência</a:t>
            </a:r>
            <a:r>
              <a:rPr lang="pt-BR" altLang="pt-BR" sz="2200" dirty="0"/>
              <a:t> </a:t>
            </a:r>
            <a:r>
              <a:rPr lang="pt-BR" altLang="pt-BR" sz="2200" b="1" dirty="0"/>
              <a:t>das</a:t>
            </a:r>
            <a:r>
              <a:rPr lang="pt-BR" altLang="pt-BR" sz="2200" dirty="0"/>
              <a:t> </a:t>
            </a:r>
            <a:r>
              <a:rPr lang="pt-BR" altLang="pt-BR" sz="2200" b="1" dirty="0"/>
              <a:t>grandes</a:t>
            </a:r>
            <a:r>
              <a:rPr lang="pt-BR" altLang="pt-BR" sz="2200" dirty="0"/>
              <a:t> </a:t>
            </a:r>
            <a:r>
              <a:rPr lang="pt-BR" altLang="pt-BR" sz="2200" b="1" dirty="0"/>
              <a:t>unidades</a:t>
            </a:r>
            <a:r>
              <a:rPr lang="pt-BR" altLang="pt-BR" sz="2200" dirty="0"/>
              <a:t> </a:t>
            </a:r>
            <a:r>
              <a:rPr lang="pt-BR" altLang="pt-BR" sz="2200" b="1" dirty="0"/>
              <a:t>empresariais</a:t>
            </a:r>
            <a:r>
              <a:rPr lang="pt-BR" altLang="pt-BR" sz="2200" dirty="0"/>
              <a:t>; dos </a:t>
            </a:r>
            <a:r>
              <a:rPr lang="pt-BR" altLang="pt-BR" sz="2200" b="1" dirty="0"/>
              <a:t>tecnocratas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200" dirty="0"/>
              <a:t>	</a:t>
            </a:r>
            <a:r>
              <a:rPr lang="pt-BR" altLang="pt-BR" sz="2200" dirty="0" err="1"/>
              <a:t>iii</a:t>
            </a:r>
            <a:r>
              <a:rPr lang="pt-BR" altLang="pt-BR" sz="2200" dirty="0"/>
              <a:t>) aniquilamento do grupo que protegia o capitalismo na esfera política → </a:t>
            </a:r>
            <a:r>
              <a:rPr lang="pt-BR" altLang="pt-BR" sz="2200" b="1" dirty="0"/>
              <a:t>triunfo</a:t>
            </a:r>
            <a:r>
              <a:rPr lang="pt-BR" altLang="pt-BR" sz="2200" dirty="0"/>
              <a:t> </a:t>
            </a:r>
            <a:r>
              <a:rPr lang="pt-BR" altLang="pt-BR" sz="2200" b="1" dirty="0"/>
              <a:t>do</a:t>
            </a:r>
            <a:r>
              <a:rPr lang="pt-BR" altLang="pt-BR" sz="2200" dirty="0"/>
              <a:t> </a:t>
            </a:r>
            <a:r>
              <a:rPr lang="pt-BR" altLang="pt-BR" sz="2200" b="1" dirty="0"/>
              <a:t>poder</a:t>
            </a:r>
            <a:r>
              <a:rPr lang="pt-BR" altLang="pt-BR" sz="2200" dirty="0"/>
              <a:t> </a:t>
            </a:r>
            <a:r>
              <a:rPr lang="pt-BR" altLang="pt-BR" sz="2200" b="1" dirty="0"/>
              <a:t>plutocrático</a:t>
            </a:r>
            <a:r>
              <a:rPr lang="pt-BR" altLang="pt-BR" sz="2200" dirty="0"/>
              <a:t> dos grandes grupos econômicos;  capitalismo estatal burocratizado;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200" dirty="0"/>
              <a:t>	</a:t>
            </a:r>
            <a:r>
              <a:rPr lang="pt-BR" altLang="pt-BR" sz="2200" dirty="0" err="1"/>
              <a:t>iv</a:t>
            </a:r>
            <a:r>
              <a:rPr lang="pt-BR" altLang="pt-BR" sz="2200" dirty="0"/>
              <a:t>) o capitalismo cria uma classe de intelectuais descontentes que constantemente hostiliza a ordem social vigente → </a:t>
            </a:r>
            <a:r>
              <a:rPr lang="pt-BR" altLang="pt-BR" sz="2200" b="1" dirty="0"/>
              <a:t>oposição</a:t>
            </a:r>
            <a:r>
              <a:rPr lang="pt-BR" altLang="pt-BR" sz="2200" dirty="0"/>
              <a:t> e </a:t>
            </a:r>
            <a:r>
              <a:rPr lang="pt-BR" altLang="pt-BR" sz="2200" b="1" dirty="0"/>
              <a:t>trabalhismo</a:t>
            </a:r>
            <a:r>
              <a:rPr lang="pt-BR" altLang="pt-BR" sz="2200" dirty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200" dirty="0"/>
              <a:t>	v) desintegração da família </a:t>
            </a:r>
            <a:r>
              <a:rPr lang="pt-BR" altLang="pt-BR" sz="2200" dirty="0" smtClean="0"/>
              <a:t>burguesa</a:t>
            </a:r>
          </a:p>
          <a:p>
            <a:r>
              <a:rPr lang="pt-BR" altLang="pt-BR" sz="2400" dirty="0" smtClean="0"/>
              <a:t>Superação do capitalismo se daria a partir da perda de fé da classe burguesa, não pela força do proletariado que é uma classe numerosa (Marx tb. considerava fundamental a vanguarda)</a:t>
            </a:r>
          </a:p>
          <a:p>
            <a:r>
              <a:rPr lang="pt-BR" altLang="pt-BR" sz="2400" dirty="0" smtClean="0"/>
              <a:t>A elite burguesa </a:t>
            </a:r>
            <a:r>
              <a:rPr lang="pt-BR" altLang="pt-BR" sz="2400" dirty="0" err="1" smtClean="0"/>
              <a:t>tb</a:t>
            </a:r>
            <a:r>
              <a:rPr lang="pt-BR" altLang="pt-BR" sz="2400" dirty="0" smtClean="0"/>
              <a:t> seria a classe que operaria a gestão da economia.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altLang="pt-BR" sz="22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altLang="pt-BR" sz="2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793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Teorias do Crescimento e do Desenvolvimento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Simon S. Kuznets (1901-1985): ucraniano, migrou para os EUA, foi aluno de Mitchell, dedicou-se aos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estudos comparativos </a:t>
            </a:r>
            <a:r>
              <a:rPr lang="pt-BR" dirty="0" smtClean="0"/>
              <a:t>(história, estatística e teoria)</a:t>
            </a:r>
          </a:p>
          <a:p>
            <a:r>
              <a:rPr lang="pt-BR" dirty="0" smtClean="0"/>
              <a:t> contribuições fundamentais na área da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contabilidade nacional</a:t>
            </a:r>
            <a:r>
              <a:rPr lang="pt-BR" dirty="0" smtClean="0"/>
              <a:t>: conceitos de renda nacional, renda per capita.</a:t>
            </a:r>
          </a:p>
          <a:p>
            <a:r>
              <a:rPr lang="pt-BR" dirty="0" smtClean="0"/>
              <a:t>Características das economias modernas: i) crescente participação da ciência na solução de problemas da produção, recorreu ao conceito de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PNB</a:t>
            </a:r>
            <a:r>
              <a:rPr lang="pt-BR" dirty="0" smtClean="0"/>
              <a:t>; </a:t>
            </a:r>
            <a:r>
              <a:rPr lang="pt-BR" dirty="0" err="1" smtClean="0"/>
              <a:t>ii</a:t>
            </a:r>
            <a:r>
              <a:rPr lang="pt-BR" dirty="0" smtClean="0"/>
              <a:t>) relação entre crescimento do produto e da população não é linear, mas dependente da  qualidade dos recursos produtivos, organizativos e nível tecnológico; além dos institucionais, políticos e ideológicos 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Países subdesenvolvidos apresentam principalmente inadequação na ordem institucional </a:t>
            </a:r>
            <a:r>
              <a:rPr lang="pt-BR" dirty="0" smtClean="0"/>
              <a:t>às condições da difusão dos novos conhecimentos tecnológicos.</a:t>
            </a:r>
          </a:p>
          <a:p>
            <a:r>
              <a:rPr lang="pt-BR" dirty="0" smtClean="0"/>
              <a:t>Distribuição: tendência ao aumento de participação dos trabalhadores na renda, resultado dos investimentos em capital humano (valorização do trabalho)</a:t>
            </a:r>
          </a:p>
          <a:p>
            <a:r>
              <a:rPr lang="pt-BR" dirty="0" smtClean="0"/>
              <a:t>Países subdesenvolvidos: curva de Kuznets: desigualdade cresce no início do desenvolvimento, exceto nos países que realizaram a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reforma agrária.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42939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1412</Words>
  <Application>Microsoft Office PowerPoint</Application>
  <PresentationFormat>Widescreen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Tema do Office</vt:lpstr>
      <vt:lpstr>Aula 5  Teorias do Crescimento e do Desenvolvimento </vt:lpstr>
      <vt:lpstr>Teorias do Crescimento e do Desenvolvimento</vt:lpstr>
      <vt:lpstr>Teorias do Crescimento e do Desenvolvimento</vt:lpstr>
      <vt:lpstr>Teorias do Crescimento e do Desenvolvimento</vt:lpstr>
      <vt:lpstr>Shumpeter e a teoria dos ciclos e inovações</vt:lpstr>
      <vt:lpstr>Shumpeter e a teoria dos ciclos e inovações</vt:lpstr>
      <vt:lpstr>Shumpeter e a teoria dos ciclos e inovações</vt:lpstr>
      <vt:lpstr>Shumpeter e a teoria dos ciclos e inovações</vt:lpstr>
      <vt:lpstr>Teorias do Crescimento e do Desenvolvimento</vt:lpstr>
      <vt:lpstr>Teorias do Crescimento e do Desenvolvimento</vt:lpstr>
      <vt:lpstr>Teorias do Crescimento e do Desenvolvimento</vt:lpstr>
      <vt:lpstr>Apresentação do PowerPoint</vt:lpstr>
      <vt:lpstr>Teorias do Crescimento e do Desenvolvimento</vt:lpstr>
      <vt:lpstr>Teorias estruturalistas do crescimento e do desenvolvimento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5  Teorias do Crescimento e do Desenvolvimento</dc:title>
  <dc:creator>USP</dc:creator>
  <cp:lastModifiedBy>Eliana Terci</cp:lastModifiedBy>
  <cp:revision>40</cp:revision>
  <dcterms:created xsi:type="dcterms:W3CDTF">2014-09-17T23:25:57Z</dcterms:created>
  <dcterms:modified xsi:type="dcterms:W3CDTF">2015-09-16T13:01:49Z</dcterms:modified>
</cp:coreProperties>
</file>