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6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8" r:id="rId3"/>
    <p:sldId id="349" r:id="rId4"/>
    <p:sldId id="350" r:id="rId5"/>
    <p:sldId id="351" r:id="rId6"/>
    <p:sldId id="352" r:id="rId7"/>
    <p:sldId id="354" r:id="rId8"/>
    <p:sldId id="356" r:id="rId9"/>
    <p:sldId id="355" r:id="rId10"/>
    <p:sldId id="357" r:id="rId11"/>
    <p:sldId id="353" r:id="rId12"/>
    <p:sldId id="313" r:id="rId13"/>
    <p:sldId id="317" r:id="rId14"/>
    <p:sldId id="345" r:id="rId15"/>
    <p:sldId id="346" r:id="rId16"/>
    <p:sldId id="326" r:id="rId17"/>
    <p:sldId id="325" r:id="rId18"/>
    <p:sldId id="319" r:id="rId19"/>
    <p:sldId id="348" r:id="rId20"/>
    <p:sldId id="332" r:id="rId21"/>
    <p:sldId id="333" r:id="rId22"/>
    <p:sldId id="334" r:id="rId23"/>
    <p:sldId id="335" r:id="rId24"/>
    <p:sldId id="336" r:id="rId25"/>
    <p:sldId id="337" r:id="rId26"/>
    <p:sldId id="339" r:id="rId27"/>
    <p:sldId id="340" r:id="rId28"/>
    <p:sldId id="329" r:id="rId29"/>
    <p:sldId id="294" r:id="rId30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" initials="H" lastIdx="18" clrIdx="0">
    <p:extLst>
      <p:ext uri="{19B8F6BF-5375-455C-9EA6-DF929625EA0E}">
        <p15:presenceInfo xmlns:p15="http://schemas.microsoft.com/office/powerpoint/2012/main" userId="H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4707" autoAdjust="0"/>
  </p:normalViewPr>
  <p:slideViewPr>
    <p:cSldViewPr snapToGrid="0">
      <p:cViewPr varScale="1">
        <p:scale>
          <a:sx n="67" d="100"/>
          <a:sy n="67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597" y="0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20FDD-73A4-49BE-A6F6-6F56808E50CA}" type="datetimeFigureOut">
              <a:rPr lang="pt-BR" smtClean="0"/>
              <a:pPr/>
              <a:t>31/07/2020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6456379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597" y="6456379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EAA50-D48D-45FF-9ADA-6996EC1B7C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69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5FDA5-E524-4666-B996-D4D932BE42A2}" type="datetimeFigureOut">
              <a:rPr lang="pt-BR" smtClean="0"/>
              <a:pPr/>
              <a:t>31/07/2020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872DC-83E4-4ECC-8CCA-AE9C3050AD4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2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sil.gov.br/saude/2015/05/ans-amplia-ressarcimento-ao-sus-por-meio-de-procedimentos-de-alta-e-media-complexidad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oglobo.globo.com/economia/defesa-do-consumidor/despesas-assistenciais-da-saude-suplementar-atingem-50-bilhoes-em-2016-19345017" TargetMode="External"/><Relationship Id="rId2" Type="http://schemas.openxmlformats.org/officeDocument/2006/relationships/hyperlink" Target="http://agenciabrasil.ebc.com.br/geral/noticia/2016-05/planos-de-saude-perdem-13-milhao-de-clientes-em-um-ano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.gov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24119" y="2064769"/>
            <a:ext cx="5716682" cy="1169803"/>
          </a:xfrm>
        </p:spPr>
        <p:txBody>
          <a:bodyPr/>
          <a:lstStyle/>
          <a:p>
            <a:r>
              <a:rPr lang="pt-BR" sz="5000" dirty="0" smtClean="0">
                <a:solidFill>
                  <a:schemeClr val="tx1"/>
                </a:solidFill>
              </a:rPr>
              <a:t>Saúde Suplementar</a:t>
            </a:r>
            <a:endParaRPr lang="pt-BR" sz="5000" dirty="0">
              <a:solidFill>
                <a:schemeClr val="tx1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8288486" y="5783748"/>
            <a:ext cx="3672425" cy="86769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Prof. </a:t>
            </a:r>
            <a:r>
              <a:rPr lang="pt-BR" dirty="0" err="1" smtClean="0">
                <a:solidFill>
                  <a:schemeClr val="tx1"/>
                </a:solidFill>
              </a:rPr>
              <a:t>Altacílio</a:t>
            </a:r>
            <a:r>
              <a:rPr lang="pt-BR" dirty="0" smtClean="0">
                <a:solidFill>
                  <a:schemeClr val="tx1"/>
                </a:solidFill>
              </a:rPr>
              <a:t> Nunes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           FMRP/USP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37438"/>
              </p:ext>
            </p:extLst>
          </p:nvPr>
        </p:nvGraphicFramePr>
        <p:xfrm>
          <a:off x="1323826" y="95537"/>
          <a:ext cx="9376016" cy="6486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004"/>
                <a:gridCol w="2344004"/>
                <a:gridCol w="2344004"/>
                <a:gridCol w="2344004"/>
              </a:tblGrid>
              <a:tr h="663733">
                <a:tc>
                  <a:txBody>
                    <a:bodyPr/>
                    <a:lstStyle/>
                    <a:p>
                      <a:r>
                        <a:rPr lang="pt-BR" dirty="0" smtClean="0"/>
                        <a:t>Faixa etária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 TOP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 hospitalar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 ambulatorial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&lt; 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R$ 145,00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18-25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340,00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R$ 310,00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R$ 189,00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26-30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R$ 320,00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31-35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R$ 520,00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R$ 459,00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R$ 380,00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36-40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R$ 550,00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500,00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41-45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R$ 890,00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R$ 750,00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R$ 685,00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46-50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R$ 890,00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R$ 789,00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51-55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1456,00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R$1120,00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R$ 934,00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56-60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R$ 1690,00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R$ 1287,00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R$ 1049,50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61-65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R$ 1987,00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R$ 1450,00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R$ 1237,00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66-70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R$ 2367,00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R$ 1996,89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R$ 1765,00</a:t>
                      </a:r>
                      <a:endParaRPr lang="pt-BR" dirty="0"/>
                    </a:p>
                  </a:txBody>
                  <a:tcPr/>
                </a:tc>
              </a:tr>
              <a:tr h="485270">
                <a:tc>
                  <a:txBody>
                    <a:bodyPr/>
                    <a:lstStyle/>
                    <a:p>
                      <a:r>
                        <a:rPr lang="pt-BR" dirty="0" smtClean="0"/>
                        <a:t>≥ 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R$ 3109,00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R$ 2786,00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R$ 2176,55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472" y="212021"/>
            <a:ext cx="11577483" cy="638050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Beneficiários</a:t>
            </a:r>
            <a:endParaRPr lang="pt-BR" sz="20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Refere-se ao vínculo a planos de saúde, podendo existir mais de um vínculo para um mesmo indivíduo - uma pessoa física pode estar vinculada a mais de um plano de saúde.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Operadoras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Pessoa jurídica constituída sob a modalidade de sociedade civil ou comercial, cooperativa, ou entidade de autogestão, autorizada, a partir de registro na ANS, a comercializar planos privados de assistência à saúde.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Carência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Período de tempo que o beneficiário terá que esperar para utilizar o plano de saúde em determinado procedimento após a contratação. Prazos máximos: urgência e emergência 24 horas; parto a partir da 38ª semana de gravidez (parto antes desse prazo é tratado como procedimento de urgência); consultas, exames, internações, cirurgias 180 dias; doenças e lesões preexistentes 24 meses.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Seleção adversa </a:t>
            </a:r>
            <a:r>
              <a:rPr lang="pt-BR" sz="2000" dirty="0" smtClean="0"/>
              <a:t>– inclusão de usuário com grande potencial de uso dos serviços.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Risco moral -   </a:t>
            </a:r>
            <a:r>
              <a:rPr lang="pt-BR" sz="2000" dirty="0" smtClean="0"/>
              <a:t>contratação por noção clara de utilização futura do plano. </a:t>
            </a:r>
          </a:p>
        </p:txBody>
      </p:sp>
    </p:spTree>
    <p:extLst>
      <p:ext uri="{BB962C8B-B14F-4D97-AF65-F5344CB8AC3E}">
        <p14:creationId xmlns:p14="http://schemas.microsoft.com/office/powerpoint/2010/main" val="2784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723" y="412951"/>
            <a:ext cx="11606979" cy="62090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/>
              <a:t>Regulação</a:t>
            </a:r>
            <a:r>
              <a:rPr lang="pt-BR" sz="2400" dirty="0" smtClean="0"/>
              <a:t>: conjunto de medidas e ações de normatização, controle e fiscalização do Estado perante os mercados privados, de forma a alcançar vantagens.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/>
              <a:t>Agências reguladoras</a:t>
            </a:r>
            <a:r>
              <a:rPr lang="pt-BR" sz="2400" dirty="0" smtClean="0"/>
              <a:t>: </a:t>
            </a:r>
            <a:r>
              <a:rPr lang="pt-BR" sz="2400" dirty="0"/>
              <a:t>minimizar a incerteza regulatória, que pode reduzir a confiança do investidor e </a:t>
            </a:r>
            <a:r>
              <a:rPr lang="pt-BR" sz="2400" dirty="0" smtClean="0"/>
              <a:t>projetar-se </a:t>
            </a:r>
            <a:r>
              <a:rPr lang="pt-BR" sz="2400" dirty="0"/>
              <a:t>como um administrador imparcial e autônomo dos agentes do mercado. 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/>
              <a:t>Agências reguladoras </a:t>
            </a:r>
            <a:r>
              <a:rPr lang="pt-BR" sz="2400" dirty="0" smtClean="0"/>
              <a:t>-  decisões </a:t>
            </a:r>
            <a:r>
              <a:rPr lang="pt-BR" sz="2400" dirty="0"/>
              <a:t>controladas pelo Poder Judiciário e certa subordinação ao Poder Legislativo e Poder Executivo</a:t>
            </a:r>
            <a:r>
              <a:rPr lang="pt-BR" sz="24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202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923725" y="117989"/>
            <a:ext cx="4739655" cy="65036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b="1" dirty="0" smtClean="0">
                <a:latin typeface="+mn-lt"/>
              </a:rPr>
              <a:t>SETOR PÚBLICO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u="sng" dirty="0" smtClean="0">
                <a:latin typeface="+mn-lt"/>
              </a:rPr>
              <a:t>SUS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>
                <a:latin typeface="+mn-lt"/>
              </a:rPr>
              <a:t>U</a:t>
            </a:r>
            <a:r>
              <a:rPr lang="pt-BR" altLang="pt-BR" sz="2000" dirty="0" smtClean="0">
                <a:latin typeface="+mn-lt"/>
              </a:rPr>
              <a:t>niversalidade, integralidade e equidade;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Sem contribuição direta;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Realiza campanhas de prevenção e educativas em saúde;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Totalmente independente ao vínculo empregatício.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u="sng" dirty="0" smtClean="0">
                <a:latin typeface="+mn-lt"/>
              </a:rPr>
              <a:t>SAÚDE COMPLEMENTAR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Participação complementar das instituições privadas, através de contrato de direito publico ou convênio.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3598" y="3032961"/>
            <a:ext cx="1043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X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14068" y="103243"/>
            <a:ext cx="4171004" cy="67689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pt-BR" altLang="pt-BR" sz="2000" b="1" dirty="0" smtClean="0">
                <a:latin typeface="+mn-lt"/>
              </a:rPr>
              <a:t>SETOR PRIVADO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u="sng" dirty="0" smtClean="0">
                <a:latin typeface="+mn-lt"/>
              </a:rPr>
              <a:t>SAÚDE SUPLEMENTAR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Direito apenas aos contribuintes (adesão aos planos);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Visa o lucro;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Serviços disponibilizados de acordo com o valor pago;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Valor pago depende da idade, doenças preexistentes e outros fatores;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Sem vínculo ao fator prevenção.</a:t>
            </a:r>
            <a:endParaRPr lang="pt-BR" alt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2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 txBox="1">
            <a:spLocks noChangeArrowheads="1"/>
          </p:cNvSpPr>
          <p:nvPr/>
        </p:nvSpPr>
        <p:spPr>
          <a:xfrm>
            <a:off x="309716" y="283690"/>
            <a:ext cx="11400503" cy="6117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91418" tIns="45709" rIns="91418" bIns="45709"/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Anos 40 e 50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Empresas Privadas, Cassi, Patronal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Anos 60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Medicinas de Grupo, Estatais, Unimed’s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1976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Normatização do Seguro Saúde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18 milhões de usuários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Comercialização planos individuais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1991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Código de Defesa do Consumidor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1994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Plano Real -    poder de compra      Hospitais Filantrópicos/ Empresas Médicas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1998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Lei 9656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Lei 9961 cria a ANS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8089" y="43939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Agência Nacional de Saúde Suplementar - ANS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265356"/>
              </p:ext>
            </p:extLst>
          </p:nvPr>
        </p:nvGraphicFramePr>
        <p:xfrm>
          <a:off x="1143000" y="1406525"/>
          <a:ext cx="10058400" cy="471320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029200"/>
                <a:gridCol w="5029200"/>
              </a:tblGrid>
              <a:tr h="404836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A ANS regula o setor suplementar:</a:t>
                      </a:r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297694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Orientando a entrada e a saída das empresas. Apesar de não emitir concessões, ela “autoriza, ou não, o funcionamento das mesmas”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Cobrando o cumprimento dos contratos, isto é, o cumprimento da Lei, na prestação dos serviços pelas operadoras de planos de saúde e fiscalizando as operadoras, ativamente e reativamente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Exigindo garantias financeiras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Regulando os aspectos fortemente vinculados à assistência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Intervindo no mercado, caso haja desequilíbrio econômico ou assistencial (prestação de serviços)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Induzindo a competitividade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Garantindo a prestação dos serviços aos beneficiários, caso as operadoras saiam do mercado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Exigindo que o setor informe dados dos beneficiários, econômico financeiro, epidemiológicos e assistenciais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Não regulando preços, só controlando parte dos reajustes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5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723" y="32777"/>
            <a:ext cx="11488993" cy="6633493"/>
          </a:xfrm>
        </p:spPr>
        <p:txBody>
          <a:bodyPr>
            <a:noAutofit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pt-BR" sz="2000" b="1" dirty="0" smtClean="0"/>
              <a:t>ANS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Diálogo entre os sujeitos à atividade regulatória;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Equilíbrio no setor regulado;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Especialização das agências;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Neutralidade política;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Autoridade;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Capacidade técnica das agências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Independência e autonomia;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Controle pelo tribunal de contas.</a:t>
            </a:r>
          </a:p>
          <a:p>
            <a:pPr marL="0" indent="0">
              <a:lnSpc>
                <a:spcPct val="220000"/>
              </a:lnSpc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900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85406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ANS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488" y="943459"/>
            <a:ext cx="11857703" cy="5678567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1800" b="1" dirty="0" smtClean="0"/>
              <a:t>Ressarcimento ao SUS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800" dirty="0" smtClean="0"/>
              <a:t>	Regulamentado </a:t>
            </a:r>
            <a:r>
              <a:rPr lang="pt-BR" sz="1800" dirty="0"/>
              <a:t>pelas normas da </a:t>
            </a:r>
            <a:r>
              <a:rPr lang="pt-BR" sz="1800" dirty="0" smtClean="0"/>
              <a:t>ANS:  </a:t>
            </a:r>
            <a:r>
              <a:rPr lang="pt-BR" sz="1800" dirty="0"/>
              <a:t>obrigação legal das operadoras de planos privados de assistência à saúde de restituir as despesas do </a:t>
            </a:r>
            <a:r>
              <a:rPr lang="pt-BR" sz="1800" dirty="0" smtClean="0"/>
              <a:t>SUS no </a:t>
            </a:r>
            <a:r>
              <a:rPr lang="pt-BR" sz="1800" dirty="0"/>
              <a:t>eventual atendimento de seus beneficiários que estejam cobertos </a:t>
            </a:r>
            <a:r>
              <a:rPr lang="pt-BR" sz="1800" dirty="0" smtClean="0"/>
              <a:t>por planos e seguros de saúde.  </a:t>
            </a:r>
            <a:r>
              <a:rPr lang="pt-BR" sz="1800" dirty="0"/>
              <a:t>P</a:t>
            </a:r>
            <a:r>
              <a:rPr lang="pt-BR" sz="1800" dirty="0" smtClean="0"/>
              <a:t>onto mais precário de interlocução entre a ANS e o SUS.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800" dirty="0" smtClean="0"/>
              <a:t>	</a:t>
            </a:r>
            <a:r>
              <a:rPr lang="pt-BR" sz="1800" dirty="0"/>
              <a:t>P</a:t>
            </a:r>
            <a:r>
              <a:rPr lang="pt-BR" sz="1800" dirty="0" smtClean="0"/>
              <a:t>agamentos efetuados para a ANS, repassados ao Fundo Nacional de Saúde (FNS) e dirigidos à instituição que prestou o atendimento.  ANS identifica o paciente atendido pelo sistema público e cruza as informações desse paciente com seus banco de dados, cujo cadastro de usuários é abastecido pelos planos de saúde.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800" dirty="0" smtClean="0"/>
              <a:t>A partir da identificação de um usuário com plano de saúde que tenha sido atendido no SUS, a ANS notifica a operadora sobre os valores que devem ser ressarcidos e dá início a um processo administrativo em que a operadora poderá apresentar defesa e contestar a cobrança.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1800" dirty="0" smtClean="0"/>
              <a:t>Maio de 2015: </a:t>
            </a:r>
            <a:r>
              <a:rPr lang="pt-BR" sz="1800" dirty="0" smtClean="0">
                <a:hlinkClick r:id="rId2"/>
              </a:rPr>
              <a:t>http</a:t>
            </a:r>
            <a:r>
              <a:rPr lang="pt-BR" sz="1800" dirty="0">
                <a:hlinkClick r:id="rId2"/>
              </a:rPr>
              <a:t>://www.brasil.gov.br/saude/2015/05/ans-amplia-ressarcimento-ao-sus-por-meio-de-procedimentos-de-alta-e-media-complexidade</a:t>
            </a:r>
            <a:endParaRPr lang="pt-BR" sz="1800" dirty="0"/>
          </a:p>
          <a:p>
            <a:pPr marL="0" indent="0" algn="just">
              <a:lnSpc>
                <a:spcPct val="160000"/>
              </a:lnSpc>
              <a:buNone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6187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311184"/>
            <a:ext cx="10058400" cy="4305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planos privados de assistência à saúde (Brasil 2000-2016)</a:t>
            </a:r>
          </a:p>
          <a:p>
            <a:pPr marL="0" indent="0" algn="ctr">
              <a:buNone/>
            </a:pPr>
            <a:endParaRPr lang="pt-BR" u="sng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135" y="1946955"/>
            <a:ext cx="9969910" cy="442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81375" y="6378220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67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121228" y="1373777"/>
            <a:ext cx="10058400" cy="3931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→ Plano Assistência Médica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→ Plano Exclusivamente Odontológico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→ Todas as Segmentações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2139901"/>
            <a:ext cx="9086850" cy="5429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3709212"/>
            <a:ext cx="9105900" cy="5334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5210005"/>
            <a:ext cx="91059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4466" y="693174"/>
            <a:ext cx="11503740" cy="563387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2400" b="1" dirty="0" smtClean="0"/>
              <a:t>Sistema suplementar</a:t>
            </a:r>
            <a:r>
              <a:rPr lang="pt-BR" sz="2400" dirty="0" smtClean="0"/>
              <a:t>: serviços </a:t>
            </a:r>
            <a:r>
              <a:rPr lang="pt-BR" sz="2400" dirty="0"/>
              <a:t>prestados por seguradoras especializadas em s</a:t>
            </a:r>
            <a:r>
              <a:rPr lang="pt-BR" sz="2400" dirty="0">
                <a:solidFill>
                  <a:srgbClr val="FF0000"/>
                </a:solidFill>
              </a:rPr>
              <a:t>eguros-saúde</a:t>
            </a:r>
            <a:r>
              <a:rPr lang="pt-BR" sz="2400" dirty="0"/>
              <a:t>, empresas de </a:t>
            </a:r>
            <a:r>
              <a:rPr lang="pt-BR" sz="2400" dirty="0">
                <a:solidFill>
                  <a:srgbClr val="FF0000"/>
                </a:solidFill>
              </a:rPr>
              <a:t>medicina de </a:t>
            </a:r>
            <a:r>
              <a:rPr lang="pt-BR" sz="2400" dirty="0" smtClean="0">
                <a:solidFill>
                  <a:srgbClr val="FF0000"/>
                </a:solidFill>
              </a:rPr>
              <a:t>grupo</a:t>
            </a:r>
            <a:r>
              <a:rPr lang="pt-BR" sz="2400" dirty="0" smtClean="0"/>
              <a:t>, </a:t>
            </a:r>
            <a:r>
              <a:rPr lang="pt-BR" sz="2400" dirty="0">
                <a:solidFill>
                  <a:srgbClr val="FF0000"/>
                </a:solidFill>
              </a:rPr>
              <a:t>cooperativas</a:t>
            </a:r>
            <a:r>
              <a:rPr lang="pt-BR" sz="2400" dirty="0"/>
              <a:t> (especializadas em planos médico-hospitalares e/ou odontológicos), </a:t>
            </a:r>
            <a:r>
              <a:rPr lang="pt-BR" sz="2400" dirty="0">
                <a:solidFill>
                  <a:srgbClr val="FF0000"/>
                </a:solidFill>
              </a:rPr>
              <a:t>entidades filantrópicas</a:t>
            </a:r>
            <a:r>
              <a:rPr lang="pt-BR" sz="2400" dirty="0"/>
              <a:t>, </a:t>
            </a:r>
            <a:r>
              <a:rPr lang="pt-BR" sz="2400" dirty="0">
                <a:solidFill>
                  <a:srgbClr val="FF0000"/>
                </a:solidFill>
              </a:rPr>
              <a:t>companhias de autogestão e administradoras</a:t>
            </a:r>
            <a:r>
              <a:rPr lang="pt-BR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pt-BR" sz="24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2400" b="1" dirty="0" smtClean="0"/>
              <a:t>Operadoras: </a:t>
            </a:r>
            <a:r>
              <a:rPr lang="pt-BR" sz="2400" dirty="0"/>
              <a:t>compram </a:t>
            </a:r>
            <a:r>
              <a:rPr lang="pt-BR" sz="2400" dirty="0" smtClean="0">
                <a:solidFill>
                  <a:srgbClr val="FF0000"/>
                </a:solidFill>
              </a:rPr>
              <a:t>serviços de prestadores </a:t>
            </a:r>
            <a:r>
              <a:rPr lang="pt-BR" sz="2400" dirty="0" smtClean="0"/>
              <a:t>(</a:t>
            </a:r>
            <a:r>
              <a:rPr lang="pt-BR" sz="2400" dirty="0"/>
              <a:t>médicos, laboratórios, clínicas, hospitais etc.) </a:t>
            </a:r>
            <a:r>
              <a:rPr lang="pt-BR" sz="2400" dirty="0" smtClean="0"/>
              <a:t>serviços - consultas</a:t>
            </a:r>
            <a:r>
              <a:rPr lang="pt-BR" sz="2400" dirty="0"/>
              <a:t>, exames, internações, cirurgias, tratamentos, entre outros. </a:t>
            </a:r>
            <a:r>
              <a:rPr lang="pt-BR" sz="2400" dirty="0" smtClean="0"/>
              <a:t>Dispõem </a:t>
            </a:r>
            <a:r>
              <a:rPr lang="pt-BR" sz="2400" dirty="0"/>
              <a:t>de </a:t>
            </a:r>
            <a:r>
              <a:rPr lang="pt-BR" sz="2400" dirty="0">
                <a:solidFill>
                  <a:srgbClr val="FF0000"/>
                </a:solidFill>
              </a:rPr>
              <a:t>carteira de clientes </a:t>
            </a:r>
            <a:r>
              <a:rPr lang="pt-BR" sz="2400" dirty="0"/>
              <a:t>(conveniados ou segurados), que, a partir de contratos, </a:t>
            </a:r>
            <a:r>
              <a:rPr lang="pt-BR" sz="2400" dirty="0">
                <a:solidFill>
                  <a:srgbClr val="FF0000"/>
                </a:solidFill>
              </a:rPr>
              <a:t>remuneram as operadoras de planos e seguros-saúde por meio de mensalidades</a:t>
            </a:r>
            <a:r>
              <a:rPr lang="pt-BR" sz="2000" dirty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6485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045720"/>
            <a:ext cx="10058400" cy="43053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assistência médica por tipo de contratação do plano (Brasil 2000-2016)</a:t>
            </a:r>
          </a:p>
          <a:p>
            <a:pPr marL="0" indent="0" algn="ctr">
              <a:buNone/>
            </a:pPr>
            <a:endParaRPr lang="pt-BR" u="sng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75729" y="6439066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53" y="1690687"/>
            <a:ext cx="9306232" cy="468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3"/>
          <p:cNvSpPr>
            <a:spLocks noChangeArrowheads="1"/>
          </p:cNvSpPr>
          <p:nvPr/>
        </p:nvSpPr>
        <p:spPr bwMode="auto">
          <a:xfrm>
            <a:off x="10417856" y="1776547"/>
            <a:ext cx="985157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  <a:t>66% do total</a:t>
            </a:r>
            <a:endParaRPr lang="pt-BR" altLang="pt-BR" sz="1400" b="1" dirty="0" smtClean="0">
              <a:solidFill>
                <a:srgbClr val="006E89"/>
              </a:solidFill>
              <a:latin typeface="+mn-lt"/>
              <a:cs typeface="Arial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9949770" y="2099713"/>
            <a:ext cx="4680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2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311184"/>
            <a:ext cx="10058400" cy="4305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assistência médica por segmentação assistencial do plano (Brasil março/2016)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00557" y="6468562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140" y="2442949"/>
            <a:ext cx="8270544" cy="394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3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7372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898240"/>
            <a:ext cx="10058400" cy="4305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planos exclusivamente odontológicos por tipo de contratação (Brasil 2000-2016)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13621" y="6351802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77" y="1386348"/>
            <a:ext cx="10456607" cy="47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0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85236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795004"/>
            <a:ext cx="10058400" cy="43053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Taxa de cobertura dos planos privados de assistência médica por UF (Brasil março/2016)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56425" y="6477784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027" y="1209368"/>
            <a:ext cx="7521676" cy="517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5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44228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824500"/>
            <a:ext cx="10058400" cy="4305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Pirâmide etária dos beneficiários de planos privados de assistência médica (Brasil março/2016)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59289" y="6507280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81" y="1283111"/>
            <a:ext cx="6813754" cy="51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3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9998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780256"/>
            <a:ext cx="10058400" cy="430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Evolução do registro de operadoras (Brasil 1999-2016)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21645" y="6502360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81" y="1209368"/>
            <a:ext cx="9999406" cy="519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7372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Situação Atual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912988"/>
            <a:ext cx="10058400" cy="430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Reclamações (Brasil consolidado 2015 e 2016)</a:t>
            </a:r>
          </a:p>
          <a:p>
            <a:pPr marL="0" indent="0" algn="ctr">
              <a:buNone/>
            </a:pPr>
            <a:endParaRPr lang="pt-BR" b="1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329" y="1838324"/>
            <a:ext cx="7816645" cy="448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221227" y="2583528"/>
            <a:ext cx="3598606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  <a:t>Total de reclamações</a:t>
            </a:r>
            <a:r>
              <a:rPr lang="pt-BR" altLang="pt-BR" sz="1800" b="1" dirty="0">
                <a:solidFill>
                  <a:srgbClr val="006E89"/>
                </a:solidFill>
                <a:latin typeface="+mn-lt"/>
                <a:cs typeface="Arial" charset="0"/>
              </a:rPr>
              <a:t> </a:t>
            </a:r>
            <a: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  <a:t>2016:</a:t>
            </a:r>
            <a:b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</a:br>
            <a:r>
              <a:rPr lang="pt-BR" altLang="pt-BR" sz="3600" b="1" dirty="0" smtClean="0">
                <a:solidFill>
                  <a:srgbClr val="006E89"/>
                </a:solidFill>
                <a:latin typeface="+mn-lt"/>
                <a:cs typeface="Arial" charset="0"/>
              </a:rPr>
              <a:t>22.396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rgbClr val="006E89"/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rgbClr val="006E89"/>
                </a:solidFill>
                <a:latin typeface="+mn-lt"/>
                <a:cs typeface="Arial" charset="0"/>
              </a:rPr>
              <a:t>Aumento de 3,56%</a:t>
            </a:r>
            <a:r>
              <a:rPr lang="pt-BR" altLang="pt-BR" sz="1600" b="1" dirty="0" smtClean="0">
                <a:solidFill>
                  <a:srgbClr val="006E89"/>
                </a:solidFill>
                <a:latin typeface="+mn-lt"/>
                <a:cs typeface="Arial" charset="0"/>
              </a:rPr>
              <a:t> </a:t>
            </a:r>
            <a:r>
              <a:rPr lang="pt-BR" altLang="pt-BR" sz="1400" b="1" dirty="0" smtClean="0">
                <a:solidFill>
                  <a:srgbClr val="006E89"/>
                </a:solidFill>
                <a:latin typeface="+mn-lt"/>
                <a:cs typeface="Arial" charset="0"/>
              </a:rPr>
              <a:t>em relação a 2015.</a:t>
            </a:r>
          </a:p>
        </p:txBody>
      </p:sp>
      <p:sp>
        <p:nvSpPr>
          <p:cNvPr id="9" name="Retângulo 1"/>
          <p:cNvSpPr>
            <a:spLocks noChangeArrowheads="1"/>
          </p:cNvSpPr>
          <p:nvPr/>
        </p:nvSpPr>
        <p:spPr bwMode="auto">
          <a:xfrm>
            <a:off x="1951038" y="5592763"/>
            <a:ext cx="1426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Fonte: </a:t>
            </a:r>
            <a:r>
              <a:rPr lang="pt-BR" altLang="pt-BR" sz="1000" dirty="0" err="1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Tabnet</a:t>
            </a: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/ANS/MS </a:t>
            </a:r>
            <a:endParaRPr lang="pt-BR" altLang="pt-BR" sz="1000" dirty="0">
              <a:solidFill>
                <a:schemeClr val="bg2">
                  <a:lumMod val="1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endParaRPr lang="pt-BR" altLang="pt-BR" sz="1000" dirty="0" smtClean="0">
              <a:solidFill>
                <a:schemeClr val="bg2">
                  <a:lumMod val="1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Situação Atual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311184"/>
            <a:ext cx="10058400" cy="430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Perfil de reclamações por tema (Brasil  2016)</a:t>
            </a:r>
          </a:p>
          <a:p>
            <a:pPr marL="0" indent="0" algn="ctr">
              <a:buNone/>
            </a:pPr>
            <a:endParaRPr lang="pt-BR" b="1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19275"/>
            <a:ext cx="6983002" cy="462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2388630" y="6389215"/>
            <a:ext cx="27290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Fonte: </a:t>
            </a:r>
            <a:r>
              <a:rPr lang="pt-BR" altLang="pt-BR" sz="1000" dirty="0" err="1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Tabnet</a:t>
            </a: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/ANS/MS</a:t>
            </a:r>
          </a:p>
          <a:p>
            <a:pPr eaLnBrk="1" hangingPunct="1">
              <a:defRPr/>
            </a:pPr>
            <a:endParaRPr lang="pt-BR" altLang="pt-BR" sz="1000" dirty="0">
              <a:solidFill>
                <a:schemeClr val="bg2">
                  <a:lumMod val="1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44398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969" y="1165130"/>
            <a:ext cx="11783960" cy="539790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dirty="0" smtClean="0"/>
              <a:t>Maio de 2016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Planos de saúde perdem 1,3 milhão de clientes em um ano, sendo o segmento mais afetado o de planos coletivos empresariais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hlinkClick r:id="rId2"/>
              </a:rPr>
              <a:t>http://</a:t>
            </a:r>
            <a:r>
              <a:rPr lang="pt-BR" sz="2000" dirty="0" smtClean="0">
                <a:hlinkClick r:id="rId2"/>
              </a:rPr>
              <a:t>agenciabrasil.ebc.com.br/geral/noticia/2016-05/planos-de-saude-perdem-13-milhao-de-clientes-em-um-ano</a:t>
            </a:r>
            <a:endParaRPr lang="pt-BR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Despesas assistenciais da saúde suplementar no Brasil atingem R$50 bilhões. É a maior cifra já gasta nos primeiros cinco meses de um ano pelas operadoras de planos.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hlinkClick r:id="rId3"/>
              </a:rPr>
              <a:t>http://</a:t>
            </a:r>
            <a:r>
              <a:rPr lang="pt-BR" sz="2000" dirty="0" smtClean="0">
                <a:hlinkClick r:id="rId3"/>
              </a:rPr>
              <a:t>oglobo.globo.com/economia/defesa-do-consumidor/despesas-assistenciais-da-saude-suplementar-atingem-50-bilhoes-em-2016-19345017</a:t>
            </a:r>
            <a:endParaRPr lang="pt-BR" sz="2000" dirty="0" smtClean="0"/>
          </a:p>
          <a:p>
            <a:pPr marL="0" indent="0">
              <a:lnSpc>
                <a:spcPct val="150000"/>
              </a:lnSpc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065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49499" y="564240"/>
            <a:ext cx="9342752" cy="922716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/>
              <a:t>Referências</a:t>
            </a:r>
            <a:endParaRPr lang="pt-BR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230086" y="1454039"/>
            <a:ext cx="10058400" cy="4607541"/>
          </a:xfrm>
        </p:spPr>
        <p:txBody>
          <a:bodyPr>
            <a:noAutofit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pt-BR" sz="2400" dirty="0"/>
              <a:t>CONASS – </a:t>
            </a:r>
            <a:r>
              <a:rPr lang="pt-BR" sz="2400" b="1" dirty="0"/>
              <a:t>Saúde </a:t>
            </a:r>
            <a:r>
              <a:rPr lang="pt-BR" sz="2400" b="1" dirty="0" smtClean="0"/>
              <a:t>Suplementar</a:t>
            </a:r>
            <a:r>
              <a:rPr lang="pt-BR" sz="2400" dirty="0"/>
              <a:t>. </a:t>
            </a:r>
            <a:r>
              <a:rPr lang="pt-BR" sz="2400" dirty="0" err="1"/>
              <a:t>Bsb</a:t>
            </a:r>
            <a:r>
              <a:rPr lang="pt-BR" sz="2400" dirty="0"/>
              <a:t>, CONASS, 2007 (</a:t>
            </a:r>
            <a:r>
              <a:rPr lang="pt-BR" sz="2400" dirty="0" err="1"/>
              <a:t>vol</a:t>
            </a:r>
            <a:r>
              <a:rPr lang="pt-BR" sz="2400" dirty="0"/>
              <a:t> 11</a:t>
            </a:r>
            <a:r>
              <a:rPr lang="pt-BR" sz="2400" dirty="0" smtClean="0"/>
              <a:t>).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pt-BR" sz="2400" dirty="0" smtClean="0"/>
              <a:t>SANTOS, F. P. </a:t>
            </a:r>
            <a:r>
              <a:rPr lang="pt-BR" sz="2400" b="1" dirty="0" smtClean="0"/>
              <a:t>Saúde Suplementar – Impactos e desafios da regulação.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pt-BR" sz="2400" dirty="0" smtClean="0">
                <a:hlinkClick r:id="rId2"/>
              </a:rPr>
              <a:t>http</a:t>
            </a:r>
            <a:r>
              <a:rPr lang="pt-BR" sz="2400" dirty="0">
                <a:hlinkClick r:id="rId2"/>
              </a:rPr>
              <a:t>://</a:t>
            </a:r>
            <a:r>
              <a:rPr lang="pt-BR" sz="2400" dirty="0" smtClean="0">
                <a:hlinkClick r:id="rId2"/>
              </a:rPr>
              <a:t>www.ans.gov.br/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720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9433" y="1310186"/>
            <a:ext cx="11423175" cy="481598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1. D. Maria, 48 anos (sem relatos de doenças pré-existentes) procurou operador de saúde X para fazer um plano de saúde individual!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2. D. Glória, 48 anos </a:t>
            </a:r>
            <a:r>
              <a:rPr lang="pt-BR" sz="2000" dirty="0"/>
              <a:t>(sem relatos de doenças pré-existentes)</a:t>
            </a:r>
            <a:r>
              <a:rPr lang="pt-BR" sz="2000" dirty="0" smtClean="0"/>
              <a:t> trabalha em uma grande empresa, admitida neste emprego há 15 dias. A empresa oferece plano de saúde aos empregados, condicionado a um desconto de 1% no salário/mês, mais 1% por dependente. 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3. D. Lúcia, 48 anos </a:t>
            </a:r>
            <a:r>
              <a:rPr lang="pt-BR" sz="2000" dirty="0"/>
              <a:t>(sem relatos de doenças pré-existentes) </a:t>
            </a:r>
            <a:r>
              <a:rPr lang="pt-BR" sz="2000" dirty="0" smtClean="0"/>
              <a:t>é associada a um sindicato de professores. Aos associados é oferecida a adesão a um plano de saúde com preços apólice subsiada pelo sindicato.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5545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7546" y="1310185"/>
            <a:ext cx="11559653" cy="50223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800" dirty="0" smtClean="0"/>
              <a:t>1. D. Maria, 48 anos (sem relatos de doenças pré-existentes) procurou operador de saúde X para fazer um plano de saúde individual!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Resultado:</a:t>
            </a:r>
            <a:r>
              <a:rPr lang="pt-BR" sz="2800" dirty="0" smtClean="0"/>
              <a:t> o plano X recusou a proposta da D. Maria, alegando que não trabalha com planos individuais. Ela procurou outra operadora que aceitou. Valor da apólice mensal = R$ 1.546,00. </a:t>
            </a:r>
            <a:r>
              <a:rPr lang="pt-BR" sz="2800" b="1" dirty="0" smtClean="0">
                <a:solidFill>
                  <a:srgbClr val="FF0000"/>
                </a:solidFill>
              </a:rPr>
              <a:t>Plano individual</a:t>
            </a:r>
          </a:p>
        </p:txBody>
      </p:sp>
    </p:spTree>
    <p:extLst>
      <p:ext uri="{BB962C8B-B14F-4D97-AF65-F5344CB8AC3E}">
        <p14:creationId xmlns:p14="http://schemas.microsoft.com/office/powerpoint/2010/main" val="113412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04716"/>
            <a:ext cx="10972800" cy="59214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2. D. Glória, 48 anos (sem relatos de doenças pré-existentes) trabalha em uma grande empresa, admitida neste emprego há 15 dias. A empresa oferece plano de saúde aos empregados, condicionado a um desconto de 1% no salário/mês, mais 1% por dependente. </a:t>
            </a:r>
            <a:endParaRPr lang="pt-B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b="1" dirty="0" smtClean="0">
                <a:solidFill>
                  <a:srgbClr val="FF0000"/>
                </a:solidFill>
              </a:rPr>
              <a:t>Resultado: </a:t>
            </a:r>
            <a:r>
              <a:rPr lang="pt-BR" dirty="0" smtClean="0"/>
              <a:t>D. Glória é segurada do plano e incluiu também seus dois filhos e o marido, portanto, mensalmente há um desconto de 4% do seu salário. </a:t>
            </a:r>
            <a:r>
              <a:rPr lang="pt-BR" b="1" dirty="0" smtClean="0">
                <a:solidFill>
                  <a:srgbClr val="FF0000"/>
                </a:solidFill>
              </a:rPr>
              <a:t>Plano corporativo</a:t>
            </a:r>
            <a:endParaRPr lang="pt-BR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97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477672"/>
            <a:ext cx="10972800" cy="564849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pt-BR" dirty="0"/>
              <a:t>3. D. Lúcia, 48 anos (sem relatos de doenças pré-existentes) é associada a um sindicato de professores. Aos associados é oferecida a adesão a um plano de saúde com preços apólice subsiada pelo sindicato.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Resultado:</a:t>
            </a:r>
            <a:r>
              <a:rPr lang="pt-BR" dirty="0" smtClean="0"/>
              <a:t> D. Lúcia aderiu ao plano e paga uma apólice mensal de R$ 348,00, a cobertura de seu plano é idêntica ao de  D. Maria.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b="1" dirty="0" smtClean="0">
                <a:solidFill>
                  <a:srgbClr val="FF0000"/>
                </a:solidFill>
              </a:rPr>
              <a:t>Plano coletivo por adesão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7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5826" y="849577"/>
            <a:ext cx="11223009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Plano individual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Plano familiar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Plano corporativo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Plano coletivo por adesão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206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722" y="339213"/>
            <a:ext cx="11636477" cy="56805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/>
              <a:t>Cobertura assistencial do plano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Conjunto </a:t>
            </a:r>
            <a:r>
              <a:rPr lang="pt-BR" sz="2000" dirty="0"/>
              <a:t>de direitos (tratamentos, serviços e procedimentos médicos, </a:t>
            </a:r>
            <a:r>
              <a:rPr lang="pt-BR" sz="2000" dirty="0" smtClean="0"/>
              <a:t>hospitalares, </a:t>
            </a:r>
            <a:r>
              <a:rPr lang="pt-BR" sz="2000" dirty="0" err="1" smtClean="0"/>
              <a:t>etc</a:t>
            </a:r>
            <a:r>
              <a:rPr lang="pt-BR" sz="2000" dirty="0" smtClean="0"/>
              <a:t>), do beneficiário </a:t>
            </a:r>
            <a:r>
              <a:rPr lang="pt-BR" sz="2000" dirty="0"/>
              <a:t>a partir da contratação. </a:t>
            </a:r>
            <a:r>
              <a:rPr lang="pt-BR" sz="2000" dirty="0" smtClean="0"/>
              <a:t>Tipos </a:t>
            </a:r>
            <a:r>
              <a:rPr lang="pt-BR" sz="2000" dirty="0"/>
              <a:t>de </a:t>
            </a:r>
            <a:r>
              <a:rPr lang="pt-BR" sz="2000" dirty="0" smtClean="0"/>
              <a:t>cobertura: </a:t>
            </a:r>
            <a:r>
              <a:rPr lang="pt-BR" sz="2000" dirty="0"/>
              <a:t>ambulatorial, hospitalar com obstetrícia, hospitalar sem obstetrícia e odontológico</a:t>
            </a:r>
            <a:r>
              <a:rPr lang="pt-BR" sz="2000" dirty="0" smtClean="0"/>
              <a:t>.</a:t>
            </a:r>
            <a:endParaRPr lang="pt-BR" sz="2000" u="sng" dirty="0"/>
          </a:p>
          <a:p>
            <a:pPr marL="0" indent="0" algn="ctr">
              <a:lnSpc>
                <a:spcPct val="150000"/>
              </a:lnSpc>
              <a:buNone/>
            </a:pPr>
            <a:endParaRPr lang="pt-BR" sz="2000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Formas de contratação de planos de saúde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Plano individual/familiar → Contratação e feita diretamente com a operadora que vende planos;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Plano coletivo empresarial → A contratação é feita via empresa e a assistência prestada ao indivíduo com vínculo empregatício ou estatutário;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Plano coletivo por adesão → Contratado por pessoa jurídica de caráter profissional , classista ou setorial , como conselhos, sindicatos e associações e assistência prestada aos seus participantes.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44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1445" y="317315"/>
            <a:ext cx="9853684" cy="594700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sz="3600" dirty="0" smtClean="0"/>
              <a:t>Plano de saúde – com e </a:t>
            </a:r>
            <a:r>
              <a:rPr lang="pt-BR" sz="3600" dirty="0" smtClean="0">
                <a:solidFill>
                  <a:srgbClr val="FF0000"/>
                </a:solidFill>
              </a:rPr>
              <a:t>sem </a:t>
            </a:r>
            <a:r>
              <a:rPr lang="pt-BR" sz="3600" dirty="0" err="1" smtClean="0">
                <a:solidFill>
                  <a:srgbClr val="FF0000"/>
                </a:solidFill>
              </a:rPr>
              <a:t>co-participação</a:t>
            </a:r>
            <a:endParaRPr lang="pt-BR" sz="3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 - Completo, ambulatorial, hospitalar, odontológico, médico-odontológico, acomodação em apartamento, acomodação em enfermarias. </a:t>
            </a:r>
          </a:p>
          <a:p>
            <a:pPr>
              <a:lnSpc>
                <a:spcPct val="160000"/>
              </a:lnSpc>
            </a:pPr>
            <a:r>
              <a:rPr lang="pt-BR" sz="3600" dirty="0" smtClean="0"/>
              <a:t>Seguro-saúde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00643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4639</TotalTime>
  <Words>1603</Words>
  <Application>Microsoft Office PowerPoint</Application>
  <PresentationFormat>Widescreen</PresentationFormat>
  <Paragraphs>199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MS PGothic</vt:lpstr>
      <vt:lpstr>Arial</vt:lpstr>
      <vt:lpstr>Calibri</vt:lpstr>
      <vt:lpstr>Verdana</vt:lpstr>
      <vt:lpstr>Wingdings</vt:lpstr>
      <vt:lpstr>Wingdings 2</vt:lpstr>
      <vt:lpstr>Tema do Office</vt:lpstr>
      <vt:lpstr>Saúde Suplementar</vt:lpstr>
      <vt:lpstr>Apresentação do PowerPoint</vt:lpstr>
      <vt:lpstr>Situações</vt:lpstr>
      <vt:lpstr>Situações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Agência Nacional de Saúde Suplementar - ANS</vt:lpstr>
      <vt:lpstr>Apresentação do PowerPoint</vt:lpstr>
      <vt:lpstr>ANS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Altacílio A. Nunes</dc:creator>
  <cp:lastModifiedBy>Altacílio Nunes</cp:lastModifiedBy>
  <cp:revision>321</cp:revision>
  <cp:lastPrinted>2015-12-15T09:54:40Z</cp:lastPrinted>
  <dcterms:created xsi:type="dcterms:W3CDTF">2015-11-04T14:52:25Z</dcterms:created>
  <dcterms:modified xsi:type="dcterms:W3CDTF">2020-07-31T21:16:35Z</dcterms:modified>
</cp:coreProperties>
</file>