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mf" ContentType="image/x-wm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83" r:id="rId2"/>
    <p:sldId id="284" r:id="rId3"/>
    <p:sldId id="375" r:id="rId4"/>
    <p:sldId id="319" r:id="rId5"/>
    <p:sldId id="362" r:id="rId6"/>
    <p:sldId id="352" r:id="rId7"/>
    <p:sldId id="289" r:id="rId8"/>
    <p:sldId id="385" r:id="rId9"/>
    <p:sldId id="355" r:id="rId10"/>
    <p:sldId id="291" r:id="rId11"/>
    <p:sldId id="293" r:id="rId12"/>
    <p:sldId id="358" r:id="rId13"/>
    <p:sldId id="363" r:id="rId14"/>
    <p:sldId id="359" r:id="rId15"/>
    <p:sldId id="364" r:id="rId16"/>
    <p:sldId id="370" r:id="rId17"/>
    <p:sldId id="367" r:id="rId18"/>
    <p:sldId id="372" r:id="rId19"/>
    <p:sldId id="341" r:id="rId20"/>
    <p:sldId id="376" r:id="rId21"/>
    <p:sldId id="321" r:id="rId22"/>
    <p:sldId id="374" r:id="rId23"/>
    <p:sldId id="351" r:id="rId24"/>
    <p:sldId id="382" r:id="rId25"/>
    <p:sldId id="377" r:id="rId26"/>
    <p:sldId id="357" r:id="rId27"/>
    <p:sldId id="326" r:id="rId28"/>
    <p:sldId id="378" r:id="rId29"/>
    <p:sldId id="328" r:id="rId30"/>
    <p:sldId id="331" r:id="rId31"/>
    <p:sldId id="380" r:id="rId32"/>
    <p:sldId id="384" r:id="rId33"/>
    <p:sldId id="302" r:id="rId34"/>
    <p:sldId id="303" r:id="rId35"/>
    <p:sldId id="383" r:id="rId36"/>
    <p:sldId id="381" r:id="rId3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/>
    <p:restoredTop sz="95170" autoAdjust="0"/>
  </p:normalViewPr>
  <p:slideViewPr>
    <p:cSldViewPr snapToGrid="0" snapToObjects="1">
      <p:cViewPr>
        <p:scale>
          <a:sx n="94" d="100"/>
          <a:sy n="94" d="100"/>
        </p:scale>
        <p:origin x="1392" y="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3D783-716F-4548-AF30-DA5A58AF58AD}" type="datetimeFigureOut">
              <a:rPr lang="it-IT" smtClean="0"/>
              <a:t>05/09/16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F1DD1-DABF-9A42-A718-1F8B8B61B04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0088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745831-BDB7-3445-BB3D-AD0665F08285}" type="slidenum">
              <a:rPr lang="pt-BR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pt-BR">
              <a:latin typeface="Calibri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552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1656FB-3553-CC4B-BEDE-3D7FE7DD9CDD}" type="slidenum">
              <a:rPr lang="pt-BR"/>
              <a:pPr/>
              <a:t>10</a:t>
            </a:fld>
            <a:endParaRPr lang="pt-BR" dirty="0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8444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F1DD1-DABF-9A42-A718-1F8B8B61B04A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3648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7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0AF38FB-D28B-DD47-A3A4-608ACD2D616D}" type="slidenum">
              <a:rPr lang="pt-BR" sz="1200" b="0"/>
              <a:pPr eaLnBrk="1" hangingPunct="1"/>
              <a:t>27</a:t>
            </a:fld>
            <a:endParaRPr lang="pt-BR" sz="1200" b="0"/>
          </a:p>
        </p:txBody>
      </p:sp>
    </p:spTree>
    <p:extLst>
      <p:ext uri="{BB962C8B-B14F-4D97-AF65-F5344CB8AC3E}">
        <p14:creationId xmlns:p14="http://schemas.microsoft.com/office/powerpoint/2010/main" val="2108466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4FD25-8816-CD40-9228-A1782B83327C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1280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2963-66D1-0648-932F-F27206284631}" type="datetimeFigureOut">
              <a:rPr lang="it-IT" smtClean="0"/>
              <a:t>05/09/16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5B6-95B1-CC4D-88F7-BB3C449A13A7}" type="slidenum">
              <a:rPr lang="it-IT" smtClean="0"/>
              <a:t>‹n.›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2963-66D1-0648-932F-F27206284631}" type="datetimeFigureOut">
              <a:rPr lang="it-IT" smtClean="0"/>
              <a:t>05/09/16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5B6-95B1-CC4D-88F7-BB3C449A13A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2963-66D1-0648-932F-F27206284631}" type="datetimeFigureOut">
              <a:rPr lang="it-IT" smtClean="0"/>
              <a:t>05/09/16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5B6-95B1-CC4D-88F7-BB3C449A13A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/>
        </p:nvSpPr>
        <p:spPr>
          <a:xfrm rot="10800000" flipV="1">
            <a:off x="0" y="6578600"/>
            <a:ext cx="9144000" cy="3048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7"/>
          <p:cNvSpPr txBox="1"/>
          <p:nvPr/>
        </p:nvSpPr>
        <p:spPr>
          <a:xfrm>
            <a:off x="6943725" y="6657975"/>
            <a:ext cx="2276475" cy="1841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600" b="1">
                <a:solidFill>
                  <a:schemeClr val="bg1"/>
                </a:solidFill>
              </a:rPr>
              <a:t>Copyright © 2011 by Saunders, an imprint of Elsevier Inc.</a:t>
            </a:r>
          </a:p>
        </p:txBody>
      </p:sp>
      <p:sp>
        <p:nvSpPr>
          <p:cNvPr id="5" name="TextBox 8"/>
          <p:cNvSpPr txBox="1"/>
          <p:nvPr/>
        </p:nvSpPr>
        <p:spPr>
          <a:xfrm>
            <a:off x="2535238" y="6627813"/>
            <a:ext cx="6608762" cy="2301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900" b="1"/>
              <a:t>Abbas, Lichtman, and Pillai. Cellular and Molecular Immunology, 7</a:t>
            </a:r>
            <a:r>
              <a:rPr lang="en-US" sz="900" b="1" baseline="30000"/>
              <a:t>th</a:t>
            </a:r>
            <a:r>
              <a:rPr lang="en-US" sz="900" b="1"/>
              <a:t> edition. Copyright © 2012 by Saunders, an imprint of Elsevier Inc.</a:t>
            </a:r>
          </a:p>
        </p:txBody>
      </p:sp>
      <p:sp>
        <p:nvSpPr>
          <p:cNvPr id="7" name="Rectangle 9"/>
          <p:cNvSpPr/>
          <p:nvPr/>
        </p:nvSpPr>
        <p:spPr>
          <a:xfrm>
            <a:off x="0" y="0"/>
            <a:ext cx="9144000" cy="68262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062038" cy="682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6108699"/>
            <a:ext cx="1016000" cy="467385"/>
          </a:xfrm>
        </p:spPr>
        <p:txBody>
          <a:bodyPr>
            <a:noAutofit/>
          </a:bodyPr>
          <a:lstStyle>
            <a:lvl1pPr>
              <a:buNone/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44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94837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2963-66D1-0648-932F-F27206284631}" type="datetimeFigureOut">
              <a:rPr lang="it-IT" smtClean="0"/>
              <a:t>05/09/16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5B6-95B1-CC4D-88F7-BB3C449A13A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2963-66D1-0648-932F-F27206284631}" type="datetimeFigureOut">
              <a:rPr lang="it-IT" smtClean="0"/>
              <a:t>05/09/16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5B6-95B1-CC4D-88F7-BB3C449A13A7}" type="slidenum">
              <a:rPr lang="it-IT" smtClean="0"/>
              <a:t>‹n.›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2963-66D1-0648-932F-F27206284631}" type="datetimeFigureOut">
              <a:rPr lang="it-IT" smtClean="0"/>
              <a:t>05/09/16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5B6-95B1-CC4D-88F7-BB3C449A13A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2963-66D1-0648-932F-F27206284631}" type="datetimeFigureOut">
              <a:rPr lang="it-IT" smtClean="0"/>
              <a:t>05/09/16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5B6-95B1-CC4D-88F7-BB3C449A13A7}" type="slidenum">
              <a:rPr lang="it-IT" smtClean="0"/>
              <a:t>‹n.›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2963-66D1-0648-932F-F27206284631}" type="datetimeFigureOut">
              <a:rPr lang="it-IT" smtClean="0"/>
              <a:t>05/09/16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5B6-95B1-CC4D-88F7-BB3C449A13A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2963-66D1-0648-932F-F27206284631}" type="datetimeFigureOut">
              <a:rPr lang="it-IT" smtClean="0"/>
              <a:t>05/09/16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5B6-95B1-CC4D-88F7-BB3C449A13A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2963-66D1-0648-932F-F27206284631}" type="datetimeFigureOut">
              <a:rPr lang="it-IT" smtClean="0"/>
              <a:t>05/09/16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5B6-95B1-CC4D-88F7-BB3C449A13A7}" type="slidenum">
              <a:rPr lang="it-IT" smtClean="0"/>
              <a:t>‹n.›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2963-66D1-0648-932F-F27206284631}" type="datetimeFigureOut">
              <a:rPr lang="it-IT" smtClean="0"/>
              <a:t>05/09/16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5B6-95B1-CC4D-88F7-BB3C449A13A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1AD2963-66D1-0648-932F-F27206284631}" type="datetimeFigureOut">
              <a:rPr lang="it-IT" smtClean="0"/>
              <a:t>05/09/16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A1BB5B6-95B1-CC4D-88F7-BB3C449A13A7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22313" y="2992815"/>
            <a:ext cx="7772400" cy="156966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rgbClr val="B4DCFA"/>
                </a:solidFill>
                <a:latin typeface="+mn-lt"/>
              </a:rPr>
              <a:t>CELULAS </a:t>
            </a:r>
            <a:br>
              <a:rPr lang="it-IT" sz="3200" b="1" dirty="0" smtClean="0">
                <a:solidFill>
                  <a:srgbClr val="B4DCFA"/>
                </a:solidFill>
                <a:latin typeface="+mn-lt"/>
              </a:rPr>
            </a:br>
            <a:r>
              <a:rPr lang="it-IT" sz="3200" b="1" dirty="0" smtClean="0">
                <a:solidFill>
                  <a:srgbClr val="B4DCFA"/>
                </a:solidFill>
                <a:latin typeface="+mn-lt"/>
              </a:rPr>
              <a:t>da </a:t>
            </a:r>
            <a:r>
              <a:rPr lang="it-IT" sz="3200" b="1" dirty="0" err="1" smtClean="0">
                <a:solidFill>
                  <a:srgbClr val="B4DCFA"/>
                </a:solidFill>
                <a:latin typeface="+mn-lt"/>
              </a:rPr>
              <a:t>imunidade</a:t>
            </a:r>
            <a:r>
              <a:rPr lang="it-IT" sz="3200" b="1" dirty="0" smtClean="0">
                <a:solidFill>
                  <a:srgbClr val="B4DCFA"/>
                </a:solidFill>
                <a:latin typeface="+mn-lt"/>
              </a:rPr>
              <a:t> </a:t>
            </a:r>
            <a:r>
              <a:rPr lang="it-IT" sz="3200" b="1" dirty="0" err="1" smtClean="0">
                <a:solidFill>
                  <a:srgbClr val="B4DCFA"/>
                </a:solidFill>
                <a:latin typeface="+mn-lt"/>
              </a:rPr>
              <a:t>inata</a:t>
            </a:r>
            <a:endParaRPr lang="pt-BR" sz="3200" b="1" dirty="0">
              <a:solidFill>
                <a:srgbClr val="B4DCFA"/>
              </a:solidFill>
              <a:latin typeface="+mn-lt"/>
              <a:cs typeface="+mj-cs"/>
            </a:endParaRPr>
          </a:p>
        </p:txBody>
      </p:sp>
      <p:sp>
        <p:nvSpPr>
          <p:cNvPr id="1025" name="Sottotitol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pt-BR" i="1" dirty="0">
                <a:solidFill>
                  <a:schemeClr val="tx1"/>
                </a:solidFill>
                <a:latin typeface="Arial" charset="0"/>
              </a:rPr>
              <a:t>AULA 3</a:t>
            </a:r>
            <a:endParaRPr lang="pt-BR" dirty="0">
              <a:solidFill>
                <a:schemeClr val="accent1"/>
              </a:solidFill>
              <a:latin typeface="Arial" charset="0"/>
            </a:endParaRPr>
          </a:p>
          <a:p>
            <a:r>
              <a:rPr lang="pt-BR" dirty="0">
                <a:solidFill>
                  <a:schemeClr val="accent1"/>
                </a:solidFill>
                <a:latin typeface="Arial" charset="0"/>
              </a:rPr>
              <a:t>Alessandra Pontillo</a:t>
            </a:r>
          </a:p>
          <a:p>
            <a:r>
              <a:rPr lang="pt-BR" sz="1600" i="1" dirty="0">
                <a:solidFill>
                  <a:schemeClr val="accent1"/>
                </a:solidFill>
                <a:latin typeface="Arial" charset="0"/>
              </a:rPr>
              <a:t>Lab. </a:t>
            </a:r>
            <a:r>
              <a:rPr lang="pt-BR" sz="1600" i="1" dirty="0" err="1">
                <a:solidFill>
                  <a:schemeClr val="accent1"/>
                </a:solidFill>
                <a:latin typeface="Arial" charset="0"/>
              </a:rPr>
              <a:t>Imunogenetica</a:t>
            </a:r>
            <a:r>
              <a:rPr lang="pt-BR" sz="1600" i="1" dirty="0">
                <a:solidFill>
                  <a:schemeClr val="accent1"/>
                </a:solidFill>
                <a:latin typeface="Arial" charset="0"/>
              </a:rPr>
              <a:t>/</a:t>
            </a:r>
            <a:r>
              <a:rPr lang="pt-BR" sz="1600" i="1" dirty="0" err="1">
                <a:solidFill>
                  <a:schemeClr val="accent1"/>
                </a:solidFill>
                <a:latin typeface="Arial" charset="0"/>
              </a:rPr>
              <a:t>Dep.Imunologia</a:t>
            </a:r>
            <a:r>
              <a:rPr lang="pt-BR" sz="1600" i="1" dirty="0">
                <a:solidFill>
                  <a:schemeClr val="accent1"/>
                </a:solidFill>
                <a:latin typeface="Arial" charset="0"/>
              </a:rPr>
              <a:t>/ICB/USP</a:t>
            </a:r>
          </a:p>
        </p:txBody>
      </p:sp>
      <p:sp>
        <p:nvSpPr>
          <p:cNvPr id="1026" name="Rectangle 6"/>
          <p:cNvSpPr>
            <a:spLocks noChangeArrowheads="1"/>
          </p:cNvSpPr>
          <p:nvPr/>
        </p:nvSpPr>
        <p:spPr bwMode="auto">
          <a:xfrm>
            <a:off x="2838450" y="582613"/>
            <a:ext cx="4019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sz="1600" b="1"/>
              <a:t>Curso de Ciências Biológicas</a:t>
            </a:r>
            <a:endParaRPr lang="pt-BR" sz="1600"/>
          </a:p>
          <a:p>
            <a:pPr algn="ctr"/>
            <a:r>
              <a:rPr lang="pt-BR" sz="1600" b="1"/>
              <a:t>Disciplina BMI-296 – Imunologia básica</a:t>
            </a:r>
            <a:endParaRPr lang="pt-BR" sz="1600"/>
          </a:p>
        </p:txBody>
      </p:sp>
    </p:spTree>
    <p:extLst>
      <p:ext uri="{BB962C8B-B14F-4D97-AF65-F5344CB8AC3E}">
        <p14:creationId xmlns:p14="http://schemas.microsoft.com/office/powerpoint/2010/main" val="205496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4" name="Group 14"/>
          <p:cNvGrpSpPr>
            <a:grpSpLocks/>
          </p:cNvGrpSpPr>
          <p:nvPr/>
        </p:nvGrpSpPr>
        <p:grpSpPr bwMode="auto">
          <a:xfrm>
            <a:off x="3495951" y="2150579"/>
            <a:ext cx="5465037" cy="3441668"/>
            <a:chOff x="2832" y="1995"/>
            <a:chExt cx="2928" cy="1597"/>
          </a:xfrm>
        </p:grpSpPr>
        <p:pic>
          <p:nvPicPr>
            <p:cNvPr id="40971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2" t="1723"/>
            <a:stretch>
              <a:fillRect/>
            </a:stretch>
          </p:blipFill>
          <p:spPr bwMode="auto">
            <a:xfrm>
              <a:off x="2976" y="1995"/>
              <a:ext cx="2784" cy="1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2" name="Rectangle 12"/>
            <p:cNvSpPr>
              <a:spLocks noChangeArrowheads="1"/>
            </p:cNvSpPr>
            <p:nvPr/>
          </p:nvSpPr>
          <p:spPr bwMode="auto">
            <a:xfrm>
              <a:off x="2832" y="2064"/>
              <a:ext cx="816" cy="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dirty="0"/>
            </a:p>
          </p:txBody>
        </p:sp>
      </p:grp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323528" y="1372706"/>
            <a:ext cx="60438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2000" b="1" i="1" dirty="0" smtClean="0">
                <a:latin typeface="+mn-lt"/>
              </a:rPr>
              <a:t>Produção de espécies reativas de oxigênio e nitrogênio</a:t>
            </a:r>
            <a:endParaRPr lang="pt-BR" sz="2000" b="1" i="1" dirty="0">
              <a:latin typeface="+mn-lt"/>
            </a:endParaRPr>
          </a:p>
        </p:txBody>
      </p:sp>
      <p:pic>
        <p:nvPicPr>
          <p:cNvPr id="12" name="Picture 4" descr="figure 2-7.jpg                                                 00002B9CArt                            BB1CF510: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45" b="7401"/>
          <a:stretch/>
        </p:blipFill>
        <p:spPr bwMode="auto">
          <a:xfrm>
            <a:off x="188601" y="2736752"/>
            <a:ext cx="2851625" cy="303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14"/>
          <p:cNvSpPr txBox="1">
            <a:spLocks/>
          </p:cNvSpPr>
          <p:nvPr/>
        </p:nvSpPr>
        <p:spPr>
          <a:xfrm>
            <a:off x="188601" y="365938"/>
            <a:ext cx="8955399" cy="560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sz="3600" dirty="0" smtClean="0">
                <a:solidFill>
                  <a:srgbClr val="F14124"/>
                </a:solidFill>
              </a:rPr>
              <a:t>Fagocitose</a:t>
            </a:r>
            <a:endParaRPr lang="pt-BR" sz="3600" dirty="0">
              <a:solidFill>
                <a:srgbClr val="F141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4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88" y="1613695"/>
            <a:ext cx="6833711" cy="4510249"/>
          </a:xfrm>
          <a:prstGeom prst="rect">
            <a:avLst/>
          </a:prstGeom>
        </p:spPr>
      </p:pic>
      <p:sp>
        <p:nvSpPr>
          <p:cNvPr id="5" name="Titolo 14"/>
          <p:cNvSpPr txBox="1">
            <a:spLocks/>
          </p:cNvSpPr>
          <p:nvPr/>
        </p:nvSpPr>
        <p:spPr>
          <a:xfrm>
            <a:off x="188601" y="470525"/>
            <a:ext cx="8955399" cy="560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sz="3600" dirty="0" smtClean="0">
                <a:solidFill>
                  <a:srgbClr val="F14124"/>
                </a:solidFill>
              </a:rPr>
              <a:t>Fagocitose</a:t>
            </a:r>
            <a:endParaRPr lang="pt-BR" sz="3600" dirty="0">
              <a:solidFill>
                <a:srgbClr val="F14124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97207" y="1740911"/>
            <a:ext cx="24803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 err="1" smtClean="0">
                <a:latin typeface="+mn-lt"/>
              </a:rPr>
              <a:t>Diferentes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receptores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reconhece</a:t>
            </a:r>
            <a:r>
              <a:rPr lang="en-US" sz="1800" dirty="0" smtClean="0">
                <a:latin typeface="+mn-lt"/>
              </a:rPr>
              <a:t> o </a:t>
            </a:r>
            <a:r>
              <a:rPr lang="en-US" sz="1800" dirty="0" err="1" smtClean="0">
                <a:latin typeface="+mn-lt"/>
              </a:rPr>
              <a:t>patogeno</a:t>
            </a:r>
            <a:r>
              <a:rPr lang="en-US" sz="1800" dirty="0" smtClean="0">
                <a:latin typeface="+mn-lt"/>
              </a:rPr>
              <a:t> e </a:t>
            </a:r>
            <a:r>
              <a:rPr lang="en-US" sz="1800" dirty="0" err="1" smtClean="0">
                <a:latin typeface="+mn-lt"/>
              </a:rPr>
              <a:t>ativam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sinalizaçao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intracelular</a:t>
            </a:r>
            <a:r>
              <a:rPr lang="en-US" sz="1800" dirty="0" smtClean="0">
                <a:latin typeface="+mn-lt"/>
              </a:rPr>
              <a:t> </a:t>
            </a:r>
            <a:endParaRPr lang="pt-BR" sz="1800" dirty="0">
              <a:latin typeface="+mn-lt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36449" y="5155954"/>
            <a:ext cx="333857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latin typeface="+mn-lt"/>
              </a:rPr>
              <a:t>Resposta</a:t>
            </a:r>
            <a:endParaRPr lang="en-US" sz="2000" b="1" dirty="0">
              <a:latin typeface="+mn-lt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000" b="1" dirty="0" err="1" smtClean="0">
                <a:latin typeface="+mn-lt"/>
              </a:rPr>
              <a:t>Induçao</a:t>
            </a:r>
            <a:r>
              <a:rPr lang="en-US" sz="2000" b="1" dirty="0" smtClean="0">
                <a:latin typeface="+mn-lt"/>
              </a:rPr>
              <a:t> de </a:t>
            </a:r>
            <a:r>
              <a:rPr lang="en-US" sz="2000" b="1" dirty="0" err="1" smtClean="0">
                <a:latin typeface="+mn-lt"/>
              </a:rPr>
              <a:t>fagocitose</a:t>
            </a:r>
            <a:r>
              <a:rPr lang="en-US" sz="2000" b="1" dirty="0" smtClean="0">
                <a:latin typeface="+mn-lt"/>
              </a:rPr>
              <a:t> e killing</a:t>
            </a:r>
            <a:endParaRPr lang="en-US" sz="2000" b="1" dirty="0">
              <a:latin typeface="+mn-lt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000" b="1" dirty="0" err="1" smtClean="0">
                <a:latin typeface="+mn-lt"/>
              </a:rPr>
              <a:t>Inflamaçao</a:t>
            </a:r>
            <a:endParaRPr lang="en-US" sz="2000" b="1" dirty="0" smtClean="0">
              <a:latin typeface="+mn-lt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000" b="1" dirty="0">
                <a:latin typeface="+mn-lt"/>
              </a:rPr>
              <a:t>a</a:t>
            </a:r>
            <a:r>
              <a:rPr lang="en-US" sz="2000" b="1" dirty="0" smtClean="0">
                <a:latin typeface="+mn-lt"/>
              </a:rPr>
              <a:t>nti-viral (IFN-</a:t>
            </a:r>
            <a:r>
              <a:rPr lang="en-US" sz="2000" b="1" dirty="0" err="1" smtClean="0">
                <a:latin typeface="+mn-lt"/>
              </a:rPr>
              <a:t>tipo</a:t>
            </a:r>
            <a:r>
              <a:rPr lang="en-US" sz="2000" b="1" dirty="0" smtClean="0">
                <a:latin typeface="+mn-lt"/>
              </a:rPr>
              <a:t> I)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7367662" y="2486890"/>
            <a:ext cx="1660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 err="1" smtClean="0">
                <a:latin typeface="+mn-lt"/>
              </a:rPr>
              <a:t>fago-lisosoma</a:t>
            </a:r>
            <a:r>
              <a:rPr lang="en-US" sz="1800" dirty="0" smtClean="0">
                <a:latin typeface="+mn-lt"/>
              </a:rPr>
              <a:t> </a:t>
            </a:r>
          </a:p>
          <a:p>
            <a:r>
              <a:rPr lang="en-US" sz="1800" dirty="0" err="1" smtClean="0">
                <a:latin typeface="+mn-lt"/>
              </a:rPr>
              <a:t>ativa</a:t>
            </a:r>
            <a:r>
              <a:rPr lang="en-US" sz="1800" dirty="0" smtClean="0">
                <a:latin typeface="+mn-lt"/>
              </a:rPr>
              <a:t> a </a:t>
            </a:r>
            <a:r>
              <a:rPr lang="en-US" sz="1800" dirty="0" err="1" smtClean="0">
                <a:latin typeface="+mn-lt"/>
              </a:rPr>
              <a:t>celula</a:t>
            </a:r>
            <a:r>
              <a:rPr lang="en-US" sz="1800" dirty="0" smtClean="0">
                <a:latin typeface="+mn-lt"/>
              </a:rPr>
              <a:t> 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8062334" y="4148272"/>
            <a:ext cx="1053362" cy="92333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800" dirty="0" err="1" smtClean="0">
                <a:solidFill>
                  <a:srgbClr val="595959"/>
                </a:solidFill>
                <a:latin typeface="+mn-lt"/>
              </a:rPr>
              <a:t>Presentaçao</a:t>
            </a:r>
            <a:r>
              <a:rPr lang="en-US" sz="1800" dirty="0" smtClean="0">
                <a:solidFill>
                  <a:srgbClr val="595959"/>
                </a:solidFill>
                <a:latin typeface="+mn-lt"/>
              </a:rPr>
              <a:t> de Ag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652492" y="5834070"/>
            <a:ext cx="2463212" cy="92333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800" dirty="0" err="1" smtClean="0">
                <a:latin typeface="+mn-lt"/>
              </a:rPr>
              <a:t>Recrutamento</a:t>
            </a:r>
            <a:r>
              <a:rPr lang="en-US" sz="1800" dirty="0" smtClean="0">
                <a:latin typeface="+mn-lt"/>
              </a:rPr>
              <a:t> e </a:t>
            </a:r>
            <a:r>
              <a:rPr lang="en-US" sz="1800" dirty="0" err="1" smtClean="0">
                <a:latin typeface="+mn-lt"/>
              </a:rPr>
              <a:t>ativaçao</a:t>
            </a:r>
            <a:r>
              <a:rPr lang="en-US" sz="1800" dirty="0" smtClean="0">
                <a:latin typeface="+mn-lt"/>
              </a:rPr>
              <a:t> de outros </a:t>
            </a:r>
            <a:r>
              <a:rPr lang="en-US" sz="1800" dirty="0" err="1" smtClean="0">
                <a:latin typeface="+mn-lt"/>
              </a:rPr>
              <a:t>leucocitos</a:t>
            </a:r>
            <a:endParaRPr lang="en-US" sz="1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841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43895"/>
          <a:stretch/>
        </p:blipFill>
        <p:spPr>
          <a:xfrm>
            <a:off x="1180046" y="3227295"/>
            <a:ext cx="7055733" cy="3376706"/>
          </a:xfrm>
          <a:prstGeom prst="rect">
            <a:avLst/>
          </a:prstGeom>
        </p:spPr>
      </p:pic>
      <p:sp>
        <p:nvSpPr>
          <p:cNvPr id="3" name="Titolo 14"/>
          <p:cNvSpPr txBox="1">
            <a:spLocks/>
          </p:cNvSpPr>
          <p:nvPr/>
        </p:nvSpPr>
        <p:spPr>
          <a:xfrm>
            <a:off x="188601" y="365938"/>
            <a:ext cx="8955399" cy="560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sz="3600" dirty="0" err="1" smtClean="0">
                <a:solidFill>
                  <a:srgbClr val="F14124"/>
                </a:solidFill>
              </a:rPr>
              <a:t>Formaçao</a:t>
            </a:r>
            <a:r>
              <a:rPr lang="pt-BR" sz="3600" dirty="0" smtClean="0">
                <a:solidFill>
                  <a:srgbClr val="F14124"/>
                </a:solidFill>
              </a:rPr>
              <a:t> de </a:t>
            </a:r>
            <a:r>
              <a:rPr lang="pt-BR" sz="3600" dirty="0" err="1" smtClean="0">
                <a:solidFill>
                  <a:srgbClr val="F14124"/>
                </a:solidFill>
              </a:rPr>
              <a:t>NETs</a:t>
            </a:r>
            <a:endParaRPr lang="pt-BR" sz="3600" dirty="0">
              <a:solidFill>
                <a:srgbClr val="F14124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43168" y="1320363"/>
            <a:ext cx="8696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Funçao</a:t>
            </a:r>
            <a:r>
              <a:rPr lang="it-IT" dirty="0" smtClean="0"/>
              <a:t> de </a:t>
            </a:r>
            <a:r>
              <a:rPr lang="it-IT" dirty="0" err="1" smtClean="0"/>
              <a:t>eliminaçao</a:t>
            </a:r>
            <a:r>
              <a:rPr lang="it-IT" dirty="0" smtClean="0"/>
              <a:t> de patogeno recentemente </a:t>
            </a:r>
            <a:r>
              <a:rPr lang="it-IT" dirty="0" err="1" smtClean="0"/>
              <a:t>descrita</a:t>
            </a:r>
            <a:r>
              <a:rPr lang="it-IT" dirty="0" smtClean="0"/>
              <a:t> (2004).</a:t>
            </a:r>
          </a:p>
          <a:p>
            <a:r>
              <a:rPr lang="it-IT" dirty="0" smtClean="0"/>
              <a:t>Os </a:t>
            </a:r>
            <a:r>
              <a:rPr lang="it-IT" dirty="0" err="1" smtClean="0"/>
              <a:t>neutrofilos</a:t>
            </a:r>
            <a:r>
              <a:rPr lang="it-IT" dirty="0" smtClean="0"/>
              <a:t> </a:t>
            </a:r>
            <a:r>
              <a:rPr lang="it-IT" dirty="0" err="1" smtClean="0"/>
              <a:t>liberam</a:t>
            </a:r>
            <a:r>
              <a:rPr lang="it-IT" dirty="0" smtClean="0"/>
              <a:t> </a:t>
            </a:r>
            <a:r>
              <a:rPr lang="it-IT" dirty="0" err="1" smtClean="0"/>
              <a:t>conteudo</a:t>
            </a:r>
            <a:r>
              <a:rPr lang="it-IT" dirty="0" smtClean="0"/>
              <a:t> </a:t>
            </a:r>
            <a:r>
              <a:rPr lang="it-IT" dirty="0" err="1" smtClean="0"/>
              <a:t>nuclear</a:t>
            </a:r>
            <a:r>
              <a:rPr lang="it-IT" dirty="0" smtClean="0"/>
              <a:t> e granular formando </a:t>
            </a:r>
            <a:r>
              <a:rPr lang="it-IT" dirty="0" err="1" smtClean="0"/>
              <a:t>uma</a:t>
            </a:r>
            <a:r>
              <a:rPr lang="it-IT" dirty="0" smtClean="0"/>
              <a:t> rede </a:t>
            </a:r>
            <a:r>
              <a:rPr lang="it-IT" dirty="0" err="1" smtClean="0"/>
              <a:t>que</a:t>
            </a:r>
            <a:r>
              <a:rPr lang="it-IT" dirty="0" smtClean="0"/>
              <a:t> intrappola </a:t>
            </a:r>
            <a:r>
              <a:rPr lang="it-IT" dirty="0" err="1" smtClean="0"/>
              <a:t>os</a:t>
            </a:r>
            <a:r>
              <a:rPr lang="it-IT" dirty="0" smtClean="0"/>
              <a:t> </a:t>
            </a:r>
            <a:r>
              <a:rPr lang="it-IT" dirty="0" err="1" smtClean="0"/>
              <a:t>patogenos</a:t>
            </a:r>
            <a:r>
              <a:rPr lang="it-IT" dirty="0" smtClean="0"/>
              <a:t> e facilita a </a:t>
            </a:r>
            <a:r>
              <a:rPr lang="it-IT" dirty="0" err="1" smtClean="0"/>
              <a:t>açao</a:t>
            </a:r>
            <a:r>
              <a:rPr lang="it-IT" dirty="0" smtClean="0"/>
              <a:t> </a:t>
            </a:r>
            <a:r>
              <a:rPr lang="it-IT" dirty="0" err="1" smtClean="0"/>
              <a:t>das</a:t>
            </a:r>
            <a:r>
              <a:rPr lang="it-IT" dirty="0" smtClean="0"/>
              <a:t> </a:t>
            </a:r>
            <a:r>
              <a:rPr lang="it-IT" dirty="0" err="1" smtClean="0"/>
              <a:t>moleculas</a:t>
            </a:r>
            <a:r>
              <a:rPr lang="it-IT" dirty="0" smtClean="0"/>
              <a:t> </a:t>
            </a:r>
            <a:r>
              <a:rPr lang="it-IT" dirty="0" err="1" smtClean="0"/>
              <a:t>antimicrobianas</a:t>
            </a:r>
            <a:r>
              <a:rPr lang="it-IT" dirty="0"/>
              <a:t> </a:t>
            </a:r>
            <a:r>
              <a:rPr lang="it-IT" dirty="0" smtClean="0"/>
              <a:t>para </a:t>
            </a:r>
            <a:r>
              <a:rPr lang="it-IT" dirty="0" err="1" smtClean="0"/>
              <a:t>distruiçao</a:t>
            </a:r>
            <a:r>
              <a:rPr lang="it-IT" dirty="0" smtClean="0"/>
              <a:t> </a:t>
            </a:r>
            <a:r>
              <a:rPr lang="it-IT" dirty="0" err="1" smtClean="0"/>
              <a:t>dos</a:t>
            </a:r>
            <a:r>
              <a:rPr lang="it-IT" dirty="0" smtClean="0"/>
              <a:t> </a:t>
            </a:r>
            <a:r>
              <a:rPr lang="it-IT" dirty="0" err="1" smtClean="0"/>
              <a:t>patogenos</a:t>
            </a:r>
            <a:r>
              <a:rPr lang="it-IT" dirty="0" smtClean="0"/>
              <a:t> (</a:t>
            </a:r>
            <a:r>
              <a:rPr lang="it-IT" dirty="0" err="1" smtClean="0"/>
              <a:t>killing</a:t>
            </a:r>
            <a:r>
              <a:rPr lang="it-IT" dirty="0" smtClean="0"/>
              <a:t> </a:t>
            </a:r>
            <a:r>
              <a:rPr lang="it-IT" dirty="0" err="1" smtClean="0"/>
              <a:t>extracelular</a:t>
            </a:r>
            <a:r>
              <a:rPr lang="it-IT" dirty="0" smtClean="0"/>
              <a:t>).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5732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37037"/>
          <a:stretch/>
        </p:blipFill>
        <p:spPr>
          <a:xfrm>
            <a:off x="379721" y="1434353"/>
            <a:ext cx="8199105" cy="4855882"/>
          </a:xfrm>
          <a:prstGeom prst="rect">
            <a:avLst/>
          </a:prstGeom>
        </p:spPr>
      </p:pic>
      <p:sp>
        <p:nvSpPr>
          <p:cNvPr id="3" name="Titolo 14"/>
          <p:cNvSpPr txBox="1">
            <a:spLocks/>
          </p:cNvSpPr>
          <p:nvPr/>
        </p:nvSpPr>
        <p:spPr>
          <a:xfrm>
            <a:off x="188601" y="365938"/>
            <a:ext cx="8955399" cy="560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sz="3600" dirty="0" err="1" smtClean="0">
                <a:solidFill>
                  <a:srgbClr val="F14124"/>
                </a:solidFill>
              </a:rPr>
              <a:t>Formaçao</a:t>
            </a:r>
            <a:r>
              <a:rPr lang="pt-BR" sz="3600" dirty="0" smtClean="0">
                <a:solidFill>
                  <a:srgbClr val="F14124"/>
                </a:solidFill>
              </a:rPr>
              <a:t> de </a:t>
            </a:r>
            <a:r>
              <a:rPr lang="pt-BR" sz="3600" dirty="0" err="1" smtClean="0">
                <a:solidFill>
                  <a:srgbClr val="F14124"/>
                </a:solidFill>
              </a:rPr>
              <a:t>NETs</a:t>
            </a:r>
            <a:endParaRPr lang="pt-BR" sz="3600" dirty="0">
              <a:solidFill>
                <a:srgbClr val="F141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45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94" y="405359"/>
            <a:ext cx="4202022" cy="655722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185647" y="1653018"/>
            <a:ext cx="2779059" cy="3785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a | A </a:t>
            </a:r>
            <a:r>
              <a:rPr lang="it-IT" sz="1200" dirty="0" err="1"/>
              <a:t>transmission</a:t>
            </a:r>
            <a:r>
              <a:rPr lang="it-IT" sz="1200" dirty="0"/>
              <a:t> electron </a:t>
            </a:r>
            <a:r>
              <a:rPr lang="it-IT" sz="1200" dirty="0" err="1"/>
              <a:t>micrograph</a:t>
            </a:r>
            <a:r>
              <a:rPr lang="it-IT" sz="1200" dirty="0"/>
              <a:t> </a:t>
            </a:r>
            <a:r>
              <a:rPr lang="it-IT" sz="1200" dirty="0" err="1"/>
              <a:t>showing</a:t>
            </a:r>
            <a:r>
              <a:rPr lang="it-IT" sz="1200" dirty="0"/>
              <a:t> an </a:t>
            </a:r>
            <a:r>
              <a:rPr lang="it-IT" sz="1200" b="1" dirty="0" err="1"/>
              <a:t>unstimulated</a:t>
            </a:r>
            <a:r>
              <a:rPr lang="it-IT" sz="1200" b="1" dirty="0"/>
              <a:t> human </a:t>
            </a:r>
            <a:r>
              <a:rPr lang="it-IT" sz="1200" b="1" dirty="0" err="1"/>
              <a:t>neutrophil</a:t>
            </a:r>
            <a:r>
              <a:rPr lang="it-IT" sz="1200" dirty="0"/>
              <a:t>. </a:t>
            </a:r>
            <a:endParaRPr lang="it-IT" sz="1200" dirty="0" smtClean="0"/>
          </a:p>
          <a:p>
            <a:r>
              <a:rPr lang="it-IT" sz="1200" dirty="0" smtClean="0"/>
              <a:t>b </a:t>
            </a:r>
            <a:r>
              <a:rPr lang="it-IT" sz="1200" dirty="0"/>
              <a:t>| A scanning electron </a:t>
            </a:r>
            <a:r>
              <a:rPr lang="it-IT" sz="1200" dirty="0" err="1"/>
              <a:t>micrograph</a:t>
            </a:r>
            <a:r>
              <a:rPr lang="it-IT" sz="1200" dirty="0"/>
              <a:t> (SEM) </a:t>
            </a:r>
            <a:r>
              <a:rPr lang="it-IT" sz="1200" dirty="0" err="1"/>
              <a:t>showing</a:t>
            </a:r>
            <a:r>
              <a:rPr lang="it-IT" sz="1200" dirty="0"/>
              <a:t> </a:t>
            </a:r>
            <a:r>
              <a:rPr lang="it-IT" sz="1200" dirty="0" err="1"/>
              <a:t>stimulated</a:t>
            </a:r>
            <a:r>
              <a:rPr lang="it-IT" sz="1200" dirty="0"/>
              <a:t> </a:t>
            </a:r>
            <a:r>
              <a:rPr lang="it-IT" sz="1200" b="1" dirty="0" err="1"/>
              <a:t>neutrophils</a:t>
            </a:r>
            <a:r>
              <a:rPr lang="it-IT" sz="1200" b="1" dirty="0"/>
              <a:t> </a:t>
            </a:r>
            <a:r>
              <a:rPr lang="it-IT" sz="1200" b="1" dirty="0" err="1"/>
              <a:t>forming</a:t>
            </a:r>
            <a:r>
              <a:rPr lang="it-IT" sz="1200" b="1" dirty="0"/>
              <a:t> </a:t>
            </a:r>
            <a:r>
              <a:rPr lang="it-IT" sz="1200" b="1" dirty="0" err="1"/>
              <a:t>NETs</a:t>
            </a:r>
            <a:r>
              <a:rPr lang="it-IT" sz="1200" b="1" dirty="0"/>
              <a:t> </a:t>
            </a:r>
            <a:r>
              <a:rPr lang="it-IT" sz="1200" dirty="0"/>
              <a:t>(</a:t>
            </a:r>
            <a:r>
              <a:rPr lang="it-IT" sz="1200" dirty="0" err="1"/>
              <a:t>as</a:t>
            </a:r>
            <a:r>
              <a:rPr lang="it-IT" sz="1200" dirty="0"/>
              <a:t> </a:t>
            </a:r>
            <a:r>
              <a:rPr lang="it-IT" sz="1200" dirty="0" err="1"/>
              <a:t>indicated</a:t>
            </a:r>
            <a:r>
              <a:rPr lang="it-IT" sz="1200" dirty="0"/>
              <a:t> by the </a:t>
            </a:r>
            <a:r>
              <a:rPr lang="it-IT" sz="1200" dirty="0" err="1"/>
              <a:t>arrow</a:t>
            </a:r>
            <a:r>
              <a:rPr lang="it-IT" sz="1200" dirty="0"/>
              <a:t>). </a:t>
            </a:r>
            <a:endParaRPr lang="it-IT" sz="1200" dirty="0" smtClean="0"/>
          </a:p>
          <a:p>
            <a:r>
              <a:rPr lang="it-IT" sz="1200" dirty="0" smtClean="0"/>
              <a:t>c </a:t>
            </a:r>
            <a:r>
              <a:rPr lang="it-IT" sz="1200" dirty="0"/>
              <a:t>| A SEM </a:t>
            </a:r>
            <a:r>
              <a:rPr lang="it-IT" sz="1200" dirty="0" err="1"/>
              <a:t>showing</a:t>
            </a:r>
            <a:r>
              <a:rPr lang="it-IT" sz="1200" dirty="0"/>
              <a:t> a </a:t>
            </a:r>
            <a:r>
              <a:rPr lang="it-IT" sz="1200" dirty="0" err="1"/>
              <a:t>detailed</a:t>
            </a:r>
            <a:r>
              <a:rPr lang="it-IT" sz="1200" dirty="0"/>
              <a:t> </a:t>
            </a:r>
            <a:r>
              <a:rPr lang="it-IT" sz="1200" dirty="0" err="1"/>
              <a:t>view</a:t>
            </a:r>
            <a:r>
              <a:rPr lang="it-IT" sz="1200" dirty="0"/>
              <a:t> of </a:t>
            </a:r>
            <a:r>
              <a:rPr lang="it-IT" sz="1200" b="1" dirty="0" err="1"/>
              <a:t>NETs</a:t>
            </a:r>
            <a:r>
              <a:rPr lang="it-IT" sz="1200" b="1" dirty="0"/>
              <a:t> </a:t>
            </a:r>
            <a:r>
              <a:rPr lang="it-IT" sz="1200" b="1" dirty="0" err="1"/>
              <a:t>trapping</a:t>
            </a:r>
            <a:r>
              <a:rPr lang="it-IT" sz="1200" b="1" dirty="0"/>
              <a:t> </a:t>
            </a:r>
            <a:r>
              <a:rPr lang="it-IT" sz="1200" b="1" dirty="0" err="1"/>
              <a:t>Shigella</a:t>
            </a:r>
            <a:r>
              <a:rPr lang="it-IT" sz="1200" b="1" dirty="0"/>
              <a:t> </a:t>
            </a:r>
            <a:r>
              <a:rPr lang="it-IT" sz="1200" b="1" dirty="0" err="1"/>
              <a:t>flexneri</a:t>
            </a:r>
            <a:r>
              <a:rPr lang="it-IT" sz="1200" dirty="0"/>
              <a:t>. The '</a:t>
            </a:r>
            <a:r>
              <a:rPr lang="it-IT" sz="1200" dirty="0" err="1"/>
              <a:t>threads</a:t>
            </a:r>
            <a:r>
              <a:rPr lang="it-IT" sz="1200" dirty="0"/>
              <a:t>' (T), </a:t>
            </a:r>
            <a:r>
              <a:rPr lang="it-IT" sz="1200" dirty="0" err="1"/>
              <a:t>globular</a:t>
            </a:r>
            <a:r>
              <a:rPr lang="it-IT" sz="1200" dirty="0"/>
              <a:t> </a:t>
            </a:r>
            <a:r>
              <a:rPr lang="it-IT" sz="1200" dirty="0" err="1"/>
              <a:t>domains</a:t>
            </a:r>
            <a:r>
              <a:rPr lang="it-IT" sz="1200" dirty="0"/>
              <a:t> (G) and </a:t>
            </a:r>
            <a:r>
              <a:rPr lang="it-IT" sz="1200" dirty="0" err="1"/>
              <a:t>cables</a:t>
            </a:r>
            <a:r>
              <a:rPr lang="it-IT" sz="1200" dirty="0"/>
              <a:t> (C) are </a:t>
            </a:r>
            <a:r>
              <a:rPr lang="it-IT" sz="1200" dirty="0" err="1"/>
              <a:t>indicated</a:t>
            </a:r>
            <a:r>
              <a:rPr lang="it-IT" sz="1200" dirty="0"/>
              <a:t>. </a:t>
            </a:r>
            <a:endParaRPr lang="it-IT" sz="1200" dirty="0" smtClean="0"/>
          </a:p>
          <a:p>
            <a:r>
              <a:rPr lang="it-IT" sz="1200" dirty="0" smtClean="0"/>
              <a:t>d </a:t>
            </a:r>
            <a:r>
              <a:rPr lang="it-IT" sz="1200" dirty="0"/>
              <a:t>| A SEM </a:t>
            </a:r>
            <a:r>
              <a:rPr lang="it-IT" sz="1200" dirty="0" err="1"/>
              <a:t>showing</a:t>
            </a:r>
            <a:r>
              <a:rPr lang="it-IT" sz="1200" dirty="0"/>
              <a:t> </a:t>
            </a:r>
            <a:r>
              <a:rPr lang="it-IT" sz="1200" b="1" dirty="0" err="1"/>
              <a:t>NETs</a:t>
            </a:r>
            <a:r>
              <a:rPr lang="it-IT" sz="1200" b="1" dirty="0"/>
              <a:t> </a:t>
            </a:r>
            <a:r>
              <a:rPr lang="it-IT" sz="1200" b="1" dirty="0" err="1"/>
              <a:t>trapping</a:t>
            </a:r>
            <a:r>
              <a:rPr lang="it-IT" sz="1200" b="1" dirty="0"/>
              <a:t> </a:t>
            </a:r>
            <a:r>
              <a:rPr lang="it-IT" sz="1200" b="1" dirty="0" err="1"/>
              <a:t>Staphylococcus</a:t>
            </a:r>
            <a:r>
              <a:rPr lang="it-IT" sz="1200" b="1" dirty="0"/>
              <a:t> </a:t>
            </a:r>
            <a:r>
              <a:rPr lang="it-IT" sz="1200" b="1" dirty="0" err="1"/>
              <a:t>aureus</a:t>
            </a:r>
            <a:r>
              <a:rPr lang="it-IT" sz="1200" dirty="0" smtClean="0"/>
              <a:t>.</a:t>
            </a:r>
          </a:p>
          <a:p>
            <a:r>
              <a:rPr lang="it-IT" sz="1200" dirty="0" smtClean="0"/>
              <a:t>e </a:t>
            </a:r>
            <a:r>
              <a:rPr lang="it-IT" sz="1200" dirty="0"/>
              <a:t>| A SEM </a:t>
            </a:r>
            <a:r>
              <a:rPr lang="it-IT" sz="1200" dirty="0" err="1"/>
              <a:t>showing</a:t>
            </a:r>
            <a:r>
              <a:rPr lang="it-IT" sz="1200" dirty="0"/>
              <a:t> </a:t>
            </a:r>
            <a:r>
              <a:rPr lang="it-IT" sz="1200" b="1" dirty="0" err="1"/>
              <a:t>NETs</a:t>
            </a:r>
            <a:r>
              <a:rPr lang="it-IT" sz="1200" b="1" dirty="0"/>
              <a:t> </a:t>
            </a:r>
            <a:r>
              <a:rPr lang="it-IT" sz="1200" b="1" dirty="0" err="1"/>
              <a:t>trapping</a:t>
            </a:r>
            <a:r>
              <a:rPr lang="it-IT" sz="1200" b="1" dirty="0"/>
              <a:t> Candida </a:t>
            </a:r>
            <a:r>
              <a:rPr lang="it-IT" sz="1200" b="1" dirty="0" err="1"/>
              <a:t>albicans</a:t>
            </a:r>
            <a:r>
              <a:rPr lang="it-IT" sz="1200" b="1" dirty="0"/>
              <a:t>. </a:t>
            </a:r>
            <a:endParaRPr lang="it-IT" sz="1200" b="1" dirty="0" smtClean="0"/>
          </a:p>
          <a:p>
            <a:endParaRPr lang="it-IT" sz="1200" dirty="0"/>
          </a:p>
          <a:p>
            <a:endParaRPr lang="it-IT" sz="1200" dirty="0" smtClean="0"/>
          </a:p>
          <a:p>
            <a:r>
              <a:rPr lang="it-IT" sz="1200" dirty="0" smtClean="0"/>
              <a:t>The </a:t>
            </a:r>
            <a:r>
              <a:rPr lang="it-IT" sz="1200" dirty="0"/>
              <a:t>scale </a:t>
            </a:r>
            <a:r>
              <a:rPr lang="it-IT" sz="1200" dirty="0" err="1"/>
              <a:t>bars</a:t>
            </a:r>
            <a:r>
              <a:rPr lang="it-IT" sz="1200" dirty="0"/>
              <a:t> </a:t>
            </a:r>
            <a:r>
              <a:rPr lang="it-IT" sz="1200" dirty="0" err="1"/>
              <a:t>represent</a:t>
            </a:r>
            <a:r>
              <a:rPr lang="it-IT" sz="1200" dirty="0"/>
              <a:t> 5 </a:t>
            </a:r>
            <a:r>
              <a:rPr lang="it-IT" sz="1200" dirty="0" err="1"/>
              <a:t>mum</a:t>
            </a:r>
            <a:r>
              <a:rPr lang="it-IT" sz="1200" dirty="0"/>
              <a:t> for a, 10 </a:t>
            </a:r>
            <a:r>
              <a:rPr lang="it-IT" sz="1200" dirty="0" err="1"/>
              <a:t>mum</a:t>
            </a:r>
            <a:r>
              <a:rPr lang="it-IT" sz="1200" dirty="0"/>
              <a:t> for b and e, 100 nm for c, and 1 </a:t>
            </a:r>
            <a:r>
              <a:rPr lang="it-IT" sz="1200" dirty="0" err="1"/>
              <a:t>mum</a:t>
            </a:r>
            <a:r>
              <a:rPr lang="it-IT" sz="1200" dirty="0"/>
              <a:t> for d.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583582" y="4661648"/>
            <a:ext cx="1022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0000"/>
                </a:solidFill>
              </a:rPr>
              <a:t>C </a:t>
            </a:r>
            <a:r>
              <a:rPr lang="it-IT" sz="1400" dirty="0" err="1" smtClean="0">
                <a:solidFill>
                  <a:srgbClr val="FF0000"/>
                </a:solidFill>
              </a:rPr>
              <a:t>albicans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449294" y="4781167"/>
            <a:ext cx="903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FF0000"/>
                </a:solidFill>
              </a:rPr>
              <a:t>S</a:t>
            </a:r>
            <a:r>
              <a:rPr lang="it-IT" sz="1400" dirty="0" smtClean="0">
                <a:solidFill>
                  <a:srgbClr val="FF0000"/>
                </a:solidFill>
              </a:rPr>
              <a:t> </a:t>
            </a:r>
            <a:r>
              <a:rPr lang="it-IT" sz="1400" dirty="0" err="1" smtClean="0">
                <a:solidFill>
                  <a:srgbClr val="FF0000"/>
                </a:solidFill>
              </a:rPr>
              <a:t>aureus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452284" y="4126742"/>
            <a:ext cx="933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FF0000"/>
                </a:solidFill>
              </a:rPr>
              <a:t>S</a:t>
            </a:r>
            <a:r>
              <a:rPr lang="it-IT" sz="1400" dirty="0" smtClean="0">
                <a:solidFill>
                  <a:srgbClr val="FF0000"/>
                </a:solidFill>
              </a:rPr>
              <a:t> </a:t>
            </a:r>
            <a:r>
              <a:rPr lang="it-IT" sz="1400" dirty="0" err="1" smtClean="0">
                <a:solidFill>
                  <a:srgbClr val="FF0000"/>
                </a:solidFill>
              </a:rPr>
              <a:t>flexneri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726022" y="58049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200" dirty="0" err="1"/>
              <a:t>Beneficial</a:t>
            </a:r>
            <a:r>
              <a:rPr lang="it-IT" sz="1200" dirty="0"/>
              <a:t> suicide: </a:t>
            </a:r>
            <a:r>
              <a:rPr lang="it-IT" sz="1200" dirty="0" err="1"/>
              <a:t>why</a:t>
            </a:r>
            <a:r>
              <a:rPr lang="it-IT" sz="1200" dirty="0"/>
              <a:t> </a:t>
            </a:r>
            <a:r>
              <a:rPr lang="it-IT" sz="1200" dirty="0" err="1"/>
              <a:t>neutrophils</a:t>
            </a:r>
            <a:r>
              <a:rPr lang="it-IT" sz="1200" dirty="0"/>
              <a:t> die to </a:t>
            </a:r>
            <a:r>
              <a:rPr lang="it-IT" sz="1200" dirty="0" err="1"/>
              <a:t>make</a:t>
            </a:r>
            <a:r>
              <a:rPr lang="it-IT" sz="1200" dirty="0"/>
              <a:t> </a:t>
            </a:r>
            <a:r>
              <a:rPr lang="it-IT" sz="1200" dirty="0" err="1" smtClean="0"/>
              <a:t>NETs</a:t>
            </a:r>
            <a:endParaRPr lang="it-IT" sz="1200" dirty="0"/>
          </a:p>
          <a:p>
            <a:r>
              <a:rPr lang="it-IT" sz="1200" dirty="0" err="1"/>
              <a:t>Volker</a:t>
            </a:r>
            <a:r>
              <a:rPr lang="it-IT" sz="1200" dirty="0"/>
              <a:t> </a:t>
            </a:r>
            <a:r>
              <a:rPr lang="it-IT" sz="1200" dirty="0" err="1"/>
              <a:t>Brinkmann</a:t>
            </a:r>
            <a:r>
              <a:rPr lang="it-IT" sz="1200" dirty="0"/>
              <a:t> &amp; Arturo </a:t>
            </a:r>
            <a:r>
              <a:rPr lang="it-IT" sz="1200" dirty="0" err="1" smtClean="0"/>
              <a:t>Zychlinsky</a:t>
            </a:r>
            <a:endParaRPr lang="it-IT" sz="1200" dirty="0"/>
          </a:p>
          <a:p>
            <a:r>
              <a:rPr lang="it-IT" sz="1200" dirty="0"/>
              <a:t>Nature Reviews </a:t>
            </a:r>
            <a:r>
              <a:rPr lang="it-IT" sz="1200" dirty="0" err="1"/>
              <a:t>Microbiology</a:t>
            </a:r>
            <a:r>
              <a:rPr lang="it-IT" sz="1200" dirty="0"/>
              <a:t> 5, 577-582 (August 2007)</a:t>
            </a:r>
          </a:p>
        </p:txBody>
      </p:sp>
    </p:spTree>
    <p:extLst>
      <p:ext uri="{BB962C8B-B14F-4D97-AF65-F5344CB8AC3E}">
        <p14:creationId xmlns:p14="http://schemas.microsoft.com/office/powerpoint/2010/main" val="735183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70" y="564708"/>
            <a:ext cx="7742603" cy="59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10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15329"/>
          <a:stretch/>
        </p:blipFill>
        <p:spPr>
          <a:xfrm>
            <a:off x="4379301" y="1658471"/>
            <a:ext cx="4580375" cy="5199529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986926" y="357931"/>
            <a:ext cx="72165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err="1" smtClean="0">
                <a:solidFill>
                  <a:schemeClr val="accent6"/>
                </a:solidFill>
                <a:latin typeface="+mj-lt"/>
              </a:rPr>
              <a:t>Monocitos</a:t>
            </a:r>
            <a:r>
              <a:rPr lang="pt-BR" sz="4000" dirty="0" smtClean="0">
                <a:solidFill>
                  <a:schemeClr val="accent6"/>
                </a:solidFill>
                <a:latin typeface="+mj-lt"/>
              </a:rPr>
              <a:t>/</a:t>
            </a:r>
            <a:r>
              <a:rPr lang="pt-BR" sz="4000" dirty="0" err="1">
                <a:solidFill>
                  <a:schemeClr val="accent6"/>
                </a:solidFill>
                <a:latin typeface="+mj-lt"/>
              </a:rPr>
              <a:t>M</a:t>
            </a:r>
            <a:r>
              <a:rPr lang="pt-BR" sz="4000" dirty="0" err="1" smtClean="0">
                <a:solidFill>
                  <a:schemeClr val="accent6"/>
                </a:solidFill>
                <a:latin typeface="+mj-lt"/>
              </a:rPr>
              <a:t>acrofagos</a:t>
            </a:r>
            <a:endParaRPr lang="pt-BR" sz="4000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5" name="Picture 3" descr="C:\Users\Andrew\Documents\Book\CMI 7th\Slide Set Project\CMI7 Slides Ch 2\2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18"/>
          <a:stretch/>
        </p:blipFill>
        <p:spPr bwMode="auto">
          <a:xfrm>
            <a:off x="175087" y="1065817"/>
            <a:ext cx="3859031" cy="272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Andrew\Documents\Book\CMI 7th\Slide Set Project\CMI7 Slides Ch 2\2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5"/>
          <a:stretch/>
        </p:blipFill>
        <p:spPr bwMode="auto">
          <a:xfrm>
            <a:off x="986926" y="3922582"/>
            <a:ext cx="2752542" cy="272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7412363" y="2878960"/>
            <a:ext cx="1612110" cy="885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pt-BR" sz="1400" b="1" dirty="0"/>
              <a:t>12 </a:t>
            </a:r>
            <a:r>
              <a:rPr lang="pt-BR" sz="1400" b="1" dirty="0" err="1"/>
              <a:t>h</a:t>
            </a:r>
            <a:r>
              <a:rPr lang="pt-BR" sz="1400" b="1" dirty="0"/>
              <a:t> </a:t>
            </a:r>
            <a:r>
              <a:rPr lang="pt-BR" sz="1400" b="1" dirty="0" smtClean="0"/>
              <a:t>circulantes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pt-BR" sz="1400" b="1" dirty="0"/>
              <a:t>a</a:t>
            </a:r>
            <a:r>
              <a:rPr lang="pt-BR" sz="1400" b="1" dirty="0" smtClean="0"/>
              <a:t>ntes de migrar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pt-BR" sz="1400" b="1" dirty="0" smtClean="0"/>
              <a:t>para tecidos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3758423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24" y="1556869"/>
            <a:ext cx="8128000" cy="5080000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986926" y="357931"/>
            <a:ext cx="72165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err="1" smtClean="0">
                <a:solidFill>
                  <a:schemeClr val="accent6"/>
                </a:solidFill>
                <a:latin typeface="+mj-lt"/>
              </a:rPr>
              <a:t>Monocitos</a:t>
            </a:r>
            <a:r>
              <a:rPr lang="pt-BR" sz="4000" dirty="0" smtClean="0">
                <a:solidFill>
                  <a:schemeClr val="accent6"/>
                </a:solidFill>
                <a:latin typeface="+mj-lt"/>
              </a:rPr>
              <a:t>/</a:t>
            </a:r>
            <a:r>
              <a:rPr lang="pt-BR" sz="4000" dirty="0" err="1">
                <a:solidFill>
                  <a:schemeClr val="accent6"/>
                </a:solidFill>
                <a:latin typeface="+mj-lt"/>
              </a:rPr>
              <a:t>M</a:t>
            </a:r>
            <a:r>
              <a:rPr lang="pt-BR" sz="4000" dirty="0" err="1" smtClean="0">
                <a:solidFill>
                  <a:schemeClr val="accent6"/>
                </a:solidFill>
                <a:latin typeface="+mj-lt"/>
              </a:rPr>
              <a:t>acrofagos</a:t>
            </a:r>
            <a:endParaRPr lang="pt-BR" sz="40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068120" y="5990538"/>
            <a:ext cx="307588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/>
              <a:t>Reparo</a:t>
            </a:r>
            <a:r>
              <a:rPr lang="it-IT" dirty="0" smtClean="0"/>
              <a:t> </a:t>
            </a:r>
            <a:r>
              <a:rPr lang="it-IT" dirty="0" err="1" smtClean="0"/>
              <a:t>tecidual</a:t>
            </a:r>
            <a:r>
              <a:rPr lang="it-IT" dirty="0" smtClean="0"/>
              <a:t> </a:t>
            </a:r>
          </a:p>
          <a:p>
            <a:r>
              <a:rPr lang="it-IT" dirty="0" smtClean="0"/>
              <a:t>e </a:t>
            </a:r>
            <a:r>
              <a:rPr lang="it-IT" dirty="0" err="1" smtClean="0"/>
              <a:t>angiogenese</a:t>
            </a:r>
            <a:r>
              <a:rPr lang="it-IT" dirty="0" smtClean="0"/>
              <a:t> (FGF, VEGF)</a:t>
            </a:r>
          </a:p>
        </p:txBody>
      </p:sp>
      <p:sp>
        <p:nvSpPr>
          <p:cNvPr id="5" name="Rettangolo 4"/>
          <p:cNvSpPr/>
          <p:nvPr/>
        </p:nvSpPr>
        <p:spPr>
          <a:xfrm>
            <a:off x="2898588" y="6217640"/>
            <a:ext cx="2609421" cy="646331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Fagocitose</a:t>
            </a:r>
            <a:r>
              <a:rPr lang="it-IT" dirty="0">
                <a:solidFill>
                  <a:srgbClr val="FF0000"/>
                </a:solidFill>
              </a:rPr>
              <a:t> </a:t>
            </a:r>
            <a:endParaRPr lang="it-IT" dirty="0" smtClean="0">
              <a:solidFill>
                <a:srgbClr val="FF0000"/>
              </a:solidFill>
            </a:endParaRP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(</a:t>
            </a:r>
            <a:r>
              <a:rPr lang="it-IT" dirty="0" err="1">
                <a:solidFill>
                  <a:srgbClr val="FF0000"/>
                </a:solidFill>
              </a:rPr>
              <a:t>fagocitos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profissionais</a:t>
            </a:r>
            <a:r>
              <a:rPr lang="it-IT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Rettangolo 5"/>
          <p:cNvSpPr/>
          <p:nvPr/>
        </p:nvSpPr>
        <p:spPr>
          <a:xfrm>
            <a:off x="119528" y="3429000"/>
            <a:ext cx="25549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Secreçao</a:t>
            </a:r>
            <a:r>
              <a:rPr lang="it-IT" dirty="0"/>
              <a:t> de </a:t>
            </a:r>
            <a:r>
              <a:rPr lang="it-IT" dirty="0" smtClean="0"/>
              <a:t>citocinas</a:t>
            </a:r>
          </a:p>
          <a:p>
            <a:r>
              <a:rPr lang="it-IT" dirty="0" smtClean="0"/>
              <a:t>(TNF, IL-1ß,IL-6, IL-12; IL-10, </a:t>
            </a:r>
            <a:r>
              <a:rPr lang="it-IT" dirty="0" err="1" smtClean="0"/>
              <a:t>TGFß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2420470" y="1248644"/>
            <a:ext cx="3839883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 err="1"/>
              <a:t>Apresentaçao</a:t>
            </a:r>
            <a:r>
              <a:rPr lang="it-IT" dirty="0"/>
              <a:t> de Ag </a:t>
            </a:r>
            <a:r>
              <a:rPr lang="it-IT" dirty="0" err="1"/>
              <a:t>aos</a:t>
            </a:r>
            <a:r>
              <a:rPr lang="it-IT" dirty="0"/>
              <a:t> </a:t>
            </a:r>
            <a:r>
              <a:rPr lang="it-IT" dirty="0" err="1"/>
              <a:t>linfocitos</a:t>
            </a:r>
            <a:r>
              <a:rPr lang="it-IT" dirty="0"/>
              <a:t> T </a:t>
            </a:r>
            <a:endParaRPr lang="it-IT" dirty="0" smtClean="0"/>
          </a:p>
          <a:p>
            <a:pPr algn="ctr"/>
            <a:r>
              <a:rPr lang="it-IT" dirty="0" smtClean="0"/>
              <a:t>(APC)</a:t>
            </a:r>
          </a:p>
        </p:txBody>
      </p:sp>
      <p:sp>
        <p:nvSpPr>
          <p:cNvPr id="8" name="Rettangolo 7"/>
          <p:cNvSpPr/>
          <p:nvPr/>
        </p:nvSpPr>
        <p:spPr>
          <a:xfrm>
            <a:off x="119528" y="1578825"/>
            <a:ext cx="2904611" cy="646331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it-IT" dirty="0" err="1"/>
              <a:t>Secreçao</a:t>
            </a:r>
            <a:r>
              <a:rPr lang="it-IT" dirty="0"/>
              <a:t> de </a:t>
            </a:r>
            <a:endParaRPr lang="it-IT" dirty="0" smtClean="0"/>
          </a:p>
          <a:p>
            <a:r>
              <a:rPr lang="it-IT" dirty="0" err="1" smtClean="0"/>
              <a:t>moleculas</a:t>
            </a:r>
            <a:r>
              <a:rPr lang="it-IT" dirty="0" smtClean="0"/>
              <a:t> </a:t>
            </a:r>
            <a:r>
              <a:rPr lang="it-IT" dirty="0" err="1" smtClean="0"/>
              <a:t>antimicrobianas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2809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986926" y="357931"/>
            <a:ext cx="72165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err="1" smtClean="0">
                <a:solidFill>
                  <a:schemeClr val="accent6"/>
                </a:solidFill>
                <a:latin typeface="+mj-lt"/>
              </a:rPr>
              <a:t>Monocitos</a:t>
            </a:r>
            <a:r>
              <a:rPr lang="pt-BR" sz="4000" dirty="0" smtClean="0">
                <a:solidFill>
                  <a:schemeClr val="accent6"/>
                </a:solidFill>
                <a:latin typeface="+mj-lt"/>
              </a:rPr>
              <a:t>/</a:t>
            </a:r>
            <a:r>
              <a:rPr lang="pt-BR" sz="4000" dirty="0" err="1">
                <a:solidFill>
                  <a:schemeClr val="accent6"/>
                </a:solidFill>
                <a:latin typeface="+mj-lt"/>
              </a:rPr>
              <a:t>M</a:t>
            </a:r>
            <a:r>
              <a:rPr lang="pt-BR" sz="4000" dirty="0" err="1" smtClean="0">
                <a:solidFill>
                  <a:schemeClr val="accent6"/>
                </a:solidFill>
                <a:latin typeface="+mj-lt"/>
              </a:rPr>
              <a:t>acrofagos</a:t>
            </a:r>
            <a:endParaRPr lang="pt-BR" sz="40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30096" y="1375369"/>
            <a:ext cx="8061080" cy="17450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it-IT" dirty="0" err="1" smtClean="0"/>
              <a:t>Teciduais</a:t>
            </a:r>
            <a:endParaRPr lang="it-IT" dirty="0"/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it-IT" dirty="0" err="1" smtClean="0"/>
              <a:t>Importantes</a:t>
            </a:r>
            <a:r>
              <a:rPr lang="it-IT" dirty="0" smtClean="0"/>
              <a:t> </a:t>
            </a:r>
            <a:r>
              <a:rPr lang="it-IT" dirty="0" err="1" smtClean="0"/>
              <a:t>na</a:t>
            </a:r>
            <a:r>
              <a:rPr lang="it-IT" dirty="0" smtClean="0"/>
              <a:t> </a:t>
            </a:r>
            <a:r>
              <a:rPr lang="it-IT" dirty="0" err="1" smtClean="0"/>
              <a:t>eliminaçao</a:t>
            </a:r>
            <a:r>
              <a:rPr lang="it-IT" dirty="0" smtClean="0"/>
              <a:t> de </a:t>
            </a:r>
            <a:r>
              <a:rPr lang="it-IT" dirty="0" err="1" smtClean="0"/>
              <a:t>patogenos</a:t>
            </a:r>
            <a:r>
              <a:rPr lang="it-IT" dirty="0" smtClean="0"/>
              <a:t> e </a:t>
            </a:r>
            <a:r>
              <a:rPr lang="it-IT" dirty="0" err="1" smtClean="0"/>
              <a:t>na</a:t>
            </a:r>
            <a:r>
              <a:rPr lang="it-IT" dirty="0" smtClean="0"/>
              <a:t> </a:t>
            </a:r>
            <a:r>
              <a:rPr lang="it-IT" dirty="0" err="1" smtClean="0"/>
              <a:t>ativaçao</a:t>
            </a:r>
            <a:r>
              <a:rPr lang="it-IT" dirty="0" smtClean="0"/>
              <a:t> de </a:t>
            </a:r>
            <a:r>
              <a:rPr lang="it-IT" dirty="0" err="1" smtClean="0"/>
              <a:t>outras</a:t>
            </a:r>
            <a:r>
              <a:rPr lang="it-IT" dirty="0" smtClean="0"/>
              <a:t> </a:t>
            </a:r>
            <a:r>
              <a:rPr lang="it-IT" dirty="0" err="1" smtClean="0"/>
              <a:t>celulas</a:t>
            </a:r>
            <a:r>
              <a:rPr lang="it-IT" dirty="0" smtClean="0"/>
              <a:t> (citocinas, </a:t>
            </a:r>
            <a:r>
              <a:rPr lang="it-IT" dirty="0" err="1" smtClean="0"/>
              <a:t>quimiocinas</a:t>
            </a:r>
            <a:r>
              <a:rPr lang="it-IT" dirty="0" smtClean="0"/>
              <a:t>, </a:t>
            </a:r>
            <a:r>
              <a:rPr lang="it-IT" dirty="0" err="1" smtClean="0"/>
              <a:t>fatores</a:t>
            </a:r>
            <a:r>
              <a:rPr lang="it-IT" dirty="0" smtClean="0"/>
              <a:t> de </a:t>
            </a:r>
            <a:r>
              <a:rPr lang="it-IT" dirty="0" err="1" smtClean="0"/>
              <a:t>crescimento</a:t>
            </a:r>
            <a:r>
              <a:rPr lang="it-IT" dirty="0" smtClean="0"/>
              <a:t>)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it-IT" dirty="0" smtClean="0"/>
              <a:t>Fase </a:t>
            </a:r>
            <a:r>
              <a:rPr lang="it-IT" dirty="0" err="1" smtClean="0"/>
              <a:t>aguda</a:t>
            </a:r>
            <a:r>
              <a:rPr lang="it-IT" dirty="0" smtClean="0"/>
              <a:t> e </a:t>
            </a:r>
            <a:r>
              <a:rPr lang="it-IT" dirty="0" err="1" smtClean="0"/>
              <a:t>resoluçao</a:t>
            </a:r>
            <a:r>
              <a:rPr lang="it-IT" dirty="0" smtClean="0"/>
              <a:t> </a:t>
            </a:r>
            <a:r>
              <a:rPr lang="it-IT" dirty="0"/>
              <a:t>d</a:t>
            </a:r>
            <a:r>
              <a:rPr lang="it-IT" dirty="0" smtClean="0"/>
              <a:t>a </a:t>
            </a:r>
            <a:r>
              <a:rPr lang="it-IT" dirty="0" err="1" smtClean="0"/>
              <a:t>inflamaçao</a:t>
            </a:r>
            <a:endParaRPr lang="it-IT" dirty="0" smtClean="0"/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it-IT" dirty="0" err="1" smtClean="0"/>
              <a:t>Eliminaçao</a:t>
            </a:r>
            <a:r>
              <a:rPr lang="it-IT" dirty="0" smtClean="0"/>
              <a:t> de </a:t>
            </a:r>
            <a:r>
              <a:rPr lang="it-IT" dirty="0" err="1" smtClean="0"/>
              <a:t>celulas</a:t>
            </a:r>
            <a:r>
              <a:rPr lang="it-IT" dirty="0" smtClean="0"/>
              <a:t> </a:t>
            </a:r>
            <a:r>
              <a:rPr lang="it-IT" dirty="0" err="1" smtClean="0"/>
              <a:t>danificadas</a:t>
            </a:r>
            <a:r>
              <a:rPr lang="it-IT" dirty="0"/>
              <a:t> </a:t>
            </a:r>
            <a:r>
              <a:rPr lang="it-IT" dirty="0" smtClean="0"/>
              <a:t>(</a:t>
            </a:r>
            <a:r>
              <a:rPr lang="it-IT" dirty="0" err="1" smtClean="0"/>
              <a:t>apoptoticas</a:t>
            </a:r>
            <a:r>
              <a:rPr lang="it-IT" dirty="0" smtClean="0"/>
              <a:t>)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12869" b="13874"/>
          <a:stretch/>
        </p:blipFill>
        <p:spPr>
          <a:xfrm>
            <a:off x="1359647" y="3212353"/>
            <a:ext cx="6482976" cy="284018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26686" y="6052542"/>
            <a:ext cx="4031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1400" b="1" dirty="0" err="1" smtClean="0">
                <a:solidFill>
                  <a:srgbClr val="FF0000"/>
                </a:solidFill>
              </a:rPr>
              <a:t>Atividade</a:t>
            </a:r>
            <a:r>
              <a:rPr lang="it-IT" sz="1400" b="1" dirty="0" smtClean="0">
                <a:solidFill>
                  <a:srgbClr val="FF0000"/>
                </a:solidFill>
              </a:rPr>
              <a:t> microbicida</a:t>
            </a:r>
          </a:p>
          <a:p>
            <a:r>
              <a:rPr lang="it-IT" sz="14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1400" b="1" dirty="0" smtClean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citocinas pro-</a:t>
            </a:r>
            <a:r>
              <a:rPr lang="it-IT" sz="1400" b="1" dirty="0" err="1" smtClean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inflamatorias</a:t>
            </a:r>
            <a:r>
              <a:rPr lang="it-IT" sz="1400" b="1" dirty="0" smtClean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 (IL-1ß, TNF, IL6)</a:t>
            </a:r>
            <a:endParaRPr lang="it-IT" sz="1400" b="1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372689" y="6003099"/>
            <a:ext cx="47115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it-IT" sz="1400" b="1" dirty="0" err="1" smtClean="0">
                <a:solidFill>
                  <a:srgbClr val="0000FF"/>
                </a:solidFill>
              </a:rPr>
              <a:t>Atividade</a:t>
            </a:r>
            <a:r>
              <a:rPr lang="it-IT" sz="1400" b="1" dirty="0" smtClean="0">
                <a:solidFill>
                  <a:srgbClr val="0000FF"/>
                </a:solidFill>
              </a:rPr>
              <a:t> microbicida e citocinas pro-</a:t>
            </a:r>
            <a:r>
              <a:rPr lang="it-IT" sz="1400" b="1" dirty="0" err="1" smtClean="0">
                <a:solidFill>
                  <a:srgbClr val="0000FF"/>
                </a:solidFill>
              </a:rPr>
              <a:t>inflamatorias</a:t>
            </a:r>
            <a:endParaRPr lang="it-IT" sz="1400" b="1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charset="0"/>
              <a:buChar char="é"/>
            </a:pPr>
            <a:r>
              <a:rPr lang="it-IT" sz="1400" b="1" dirty="0" err="1" smtClean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Fagocitose</a:t>
            </a:r>
            <a:r>
              <a:rPr lang="it-IT" sz="1400" b="1" dirty="0" smtClean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 PMN, </a:t>
            </a:r>
          </a:p>
          <a:p>
            <a:pPr marL="285750" indent="-285750">
              <a:buFont typeface="Wingdings" charset="0"/>
              <a:buChar char="é"/>
            </a:pPr>
            <a:r>
              <a:rPr lang="it-IT" sz="1400" b="1" dirty="0" smtClean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citocinas anti-</a:t>
            </a:r>
            <a:r>
              <a:rPr lang="it-IT" sz="1400" b="1" dirty="0" err="1" smtClean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inflamatorias</a:t>
            </a:r>
            <a:r>
              <a:rPr lang="it-IT" sz="1400" b="1" dirty="0" smtClean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 (lL10, </a:t>
            </a:r>
            <a:r>
              <a:rPr lang="it-IT" sz="1400" b="1" dirty="0" err="1" smtClean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TGFß</a:t>
            </a:r>
            <a:r>
              <a:rPr lang="it-IT" sz="1400" b="1" dirty="0" smtClean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)</a:t>
            </a:r>
            <a:endParaRPr lang="it-IT" sz="1400" b="1" dirty="0">
              <a:solidFill>
                <a:srgbClr val="0000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 rot="18353307">
            <a:off x="298013" y="4318000"/>
            <a:ext cx="137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inflamatorio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 rot="18353307">
            <a:off x="7270840" y="4081930"/>
            <a:ext cx="1865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Anti-</a:t>
            </a:r>
            <a:r>
              <a:rPr lang="it-IT" dirty="0" err="1" smtClean="0">
                <a:solidFill>
                  <a:srgbClr val="0000FF"/>
                </a:solidFill>
              </a:rPr>
              <a:t>inflamatorio</a:t>
            </a:r>
            <a:endParaRPr lang="it-IT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48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4"/>
          <p:cNvSpPr txBox="1">
            <a:spLocks/>
          </p:cNvSpPr>
          <p:nvPr/>
        </p:nvSpPr>
        <p:spPr>
          <a:xfrm>
            <a:off x="188601" y="235042"/>
            <a:ext cx="8955399" cy="560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sz="3600" dirty="0" err="1" smtClean="0">
                <a:solidFill>
                  <a:srgbClr val="F14124"/>
                </a:solidFill>
              </a:rPr>
              <a:t>Fagocitos</a:t>
            </a:r>
            <a:r>
              <a:rPr lang="pt-BR" sz="3600" dirty="0" smtClean="0">
                <a:solidFill>
                  <a:srgbClr val="F14124"/>
                </a:solidFill>
              </a:rPr>
              <a:t> nos invertebrados?</a:t>
            </a:r>
            <a:endParaRPr lang="pt-BR" sz="3600" dirty="0">
              <a:solidFill>
                <a:srgbClr val="F14124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r="43213"/>
          <a:stretch/>
        </p:blipFill>
        <p:spPr>
          <a:xfrm>
            <a:off x="188601" y="2060808"/>
            <a:ext cx="1219418" cy="175016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61116" y="4660572"/>
            <a:ext cx="133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Hemocytes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499875" y="1493164"/>
            <a:ext cx="80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Hydra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98669" y="4322419"/>
            <a:ext cx="104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Molusca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624510" y="1254210"/>
            <a:ext cx="1724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Anellida</a:t>
            </a:r>
            <a:endParaRPr lang="it-IT" dirty="0" smtClean="0"/>
          </a:p>
          <a:p>
            <a:endParaRPr lang="it-IT" dirty="0"/>
          </a:p>
          <a:p>
            <a:r>
              <a:rPr lang="it-IT" dirty="0" err="1" smtClean="0"/>
              <a:t>coelomoycytes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255" y="2177540"/>
            <a:ext cx="2507211" cy="1976022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6469261" y="1446411"/>
            <a:ext cx="25698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Artropoda</a:t>
            </a:r>
            <a:endParaRPr lang="it-IT" dirty="0" smtClean="0"/>
          </a:p>
          <a:p>
            <a:r>
              <a:rPr lang="it-IT" dirty="0" err="1" smtClean="0"/>
              <a:t>plasmatocytes</a:t>
            </a:r>
            <a:r>
              <a:rPr lang="it-IT" dirty="0" smtClean="0"/>
              <a:t> </a:t>
            </a:r>
            <a:r>
              <a:rPr lang="it-IT" dirty="0"/>
              <a:t>and</a:t>
            </a:r>
          </a:p>
          <a:p>
            <a:r>
              <a:rPr lang="it-IT" dirty="0" err="1"/>
              <a:t>granulocytes</a:t>
            </a:r>
            <a:r>
              <a:rPr lang="it-IT" dirty="0"/>
              <a:t> </a:t>
            </a:r>
            <a:r>
              <a:rPr lang="it-IT" dirty="0" smtClean="0"/>
              <a:t>I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t="21816" b="5575"/>
          <a:stretch/>
        </p:blipFill>
        <p:spPr>
          <a:xfrm>
            <a:off x="6036235" y="2475817"/>
            <a:ext cx="3002907" cy="295602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l="55910" t="39679" r="541" b="257"/>
          <a:stretch/>
        </p:blipFill>
        <p:spPr>
          <a:xfrm>
            <a:off x="1499876" y="2042585"/>
            <a:ext cx="1569215" cy="1764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08" y="5029904"/>
            <a:ext cx="2260600" cy="16510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6"/>
          <a:srcRect r="38399"/>
          <a:stretch/>
        </p:blipFill>
        <p:spPr>
          <a:xfrm>
            <a:off x="3091294" y="4606013"/>
            <a:ext cx="2944941" cy="2251987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3392478" y="4322419"/>
            <a:ext cx="244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Ferradura</a:t>
            </a:r>
            <a:r>
              <a:rPr lang="it-IT" dirty="0" smtClean="0"/>
              <a:t> - </a:t>
            </a:r>
            <a:r>
              <a:rPr lang="it-IT" dirty="0" err="1" smtClean="0"/>
              <a:t>Hemocyte</a:t>
            </a:r>
            <a:r>
              <a:rPr lang="it-IT" dirty="0" smtClean="0"/>
              <a:t>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00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celulas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713226" cy="2306918"/>
          </a:xfrm>
        </p:spPr>
        <p:txBody>
          <a:bodyPr>
            <a:normAutofit fontScale="92500" lnSpcReduction="10000"/>
          </a:bodyPr>
          <a:lstStyle/>
          <a:p>
            <a:r>
              <a:rPr lang="it-IT" dirty="0" err="1" smtClean="0"/>
              <a:t>Neutrofilos</a:t>
            </a:r>
            <a:endParaRPr lang="it-IT" dirty="0" smtClean="0"/>
          </a:p>
          <a:p>
            <a:r>
              <a:rPr lang="it-IT" dirty="0" err="1" smtClean="0"/>
              <a:t>Monocitos</a:t>
            </a:r>
            <a:r>
              <a:rPr lang="it-IT" dirty="0" smtClean="0"/>
              <a:t>/</a:t>
            </a:r>
            <a:r>
              <a:rPr lang="it-IT" dirty="0" err="1" smtClean="0"/>
              <a:t>Macrofagos</a:t>
            </a:r>
            <a:endParaRPr lang="it-IT" dirty="0" smtClean="0"/>
          </a:p>
          <a:p>
            <a:r>
              <a:rPr lang="it-IT" dirty="0" smtClean="0"/>
              <a:t>DC</a:t>
            </a:r>
          </a:p>
          <a:p>
            <a:r>
              <a:rPr lang="it-IT" dirty="0" err="1" smtClean="0"/>
              <a:t>Mastocitos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Eosinofilos</a:t>
            </a:r>
            <a:endParaRPr lang="it-IT" dirty="0" smtClean="0"/>
          </a:p>
          <a:p>
            <a:r>
              <a:rPr lang="it-IT" dirty="0" err="1" smtClean="0"/>
              <a:t>Celulas</a:t>
            </a:r>
            <a:r>
              <a:rPr lang="it-IT" dirty="0" smtClean="0"/>
              <a:t> NK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154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0" y="1371600"/>
            <a:ext cx="8861764" cy="1927225"/>
          </a:xfrm>
        </p:spPr>
        <p:txBody>
          <a:bodyPr/>
          <a:lstStyle/>
          <a:p>
            <a:pPr algn="ctr"/>
            <a:r>
              <a:rPr lang="pt-BR" dirty="0" err="1" smtClean="0"/>
              <a:t>Celulas</a:t>
            </a:r>
            <a:r>
              <a:rPr lang="pt-BR" dirty="0" smtClean="0"/>
              <a:t> dendriticas</a:t>
            </a:r>
            <a:endParaRPr lang="pt-BR" dirty="0"/>
          </a:p>
        </p:txBody>
      </p:sp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1464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6052" r="19222"/>
          <a:stretch/>
        </p:blipFill>
        <p:spPr>
          <a:xfrm>
            <a:off x="69024" y="5044469"/>
            <a:ext cx="2349689" cy="176870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5" y="923423"/>
            <a:ext cx="2349688" cy="195672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5" y="2956440"/>
            <a:ext cx="2367428" cy="2012314"/>
          </a:xfrm>
          <a:prstGeom prst="rect">
            <a:avLst/>
          </a:pr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986926" y="372872"/>
            <a:ext cx="72165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err="1" smtClean="0">
                <a:solidFill>
                  <a:schemeClr val="accent6"/>
                </a:solidFill>
                <a:latin typeface="+mj-lt"/>
              </a:rPr>
              <a:t>Celulas</a:t>
            </a:r>
            <a:r>
              <a:rPr lang="pt-BR" sz="4000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pt-BR" sz="4000" dirty="0" err="1" smtClean="0">
                <a:solidFill>
                  <a:schemeClr val="accent6"/>
                </a:solidFill>
                <a:latin typeface="+mj-lt"/>
              </a:rPr>
              <a:t>dendriticas</a:t>
            </a:r>
            <a:endParaRPr lang="pt-BR" sz="4000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/>
          <a:srcRect t="9837" r="84736" b="45989"/>
          <a:stretch/>
        </p:blipFill>
        <p:spPr>
          <a:xfrm>
            <a:off x="6706438" y="2656028"/>
            <a:ext cx="2209463" cy="365271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203477" y="4303183"/>
            <a:ext cx="9130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1400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MHC-II</a:t>
            </a:r>
            <a:endParaRPr lang="it-IT" sz="1400" dirty="0" smtClean="0">
              <a:solidFill>
                <a:srgbClr val="000000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r>
              <a:rPr lang="it-IT" sz="14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1400" dirty="0" smtClean="0"/>
              <a:t>CD40</a:t>
            </a:r>
          </a:p>
          <a:p>
            <a:r>
              <a:rPr lang="it-IT" sz="1400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1400" dirty="0" smtClean="0"/>
              <a:t>CD80,</a:t>
            </a:r>
          </a:p>
          <a:p>
            <a:r>
              <a:rPr lang="it-IT" sz="1400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1400" dirty="0" smtClean="0"/>
              <a:t>CD86</a:t>
            </a:r>
            <a:endParaRPr lang="it-IT" sz="1400" dirty="0"/>
          </a:p>
        </p:txBody>
      </p:sp>
      <p:sp>
        <p:nvSpPr>
          <p:cNvPr id="8" name="Rettangolo 7"/>
          <p:cNvSpPr/>
          <p:nvPr/>
        </p:nvSpPr>
        <p:spPr>
          <a:xfrm>
            <a:off x="2620068" y="1467771"/>
            <a:ext cx="4098215" cy="464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2"/>
              <a:buChar char="Ø"/>
            </a:pPr>
            <a:r>
              <a:rPr lang="pt-BR" sz="2000" dirty="0">
                <a:latin typeface="Arial Black"/>
                <a:cs typeface="Arial Black"/>
              </a:rPr>
              <a:t>Tecido – </a:t>
            </a:r>
            <a:r>
              <a:rPr lang="pt-BR" sz="2000" dirty="0" smtClean="0">
                <a:latin typeface="Arial Black"/>
                <a:cs typeface="Arial Black"/>
              </a:rPr>
              <a:t>DC imaturas</a:t>
            </a:r>
            <a:r>
              <a:rPr lang="pt-BR" sz="2000" dirty="0" smtClean="0"/>
              <a:t>: </a:t>
            </a:r>
            <a:endParaRPr lang="pt-BR" sz="2000" dirty="0"/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2"/>
              <a:buChar char="v"/>
            </a:pPr>
            <a:r>
              <a:rPr lang="pt-BR" sz="2000" dirty="0" smtClean="0"/>
              <a:t>Longas </a:t>
            </a:r>
            <a:r>
              <a:rPr lang="pt-BR" sz="2000" dirty="0" err="1" smtClean="0"/>
              <a:t>projeçoes</a:t>
            </a:r>
            <a:r>
              <a:rPr lang="pt-BR" sz="2000" dirty="0" smtClean="0"/>
              <a:t> membranosas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2"/>
              <a:buChar char="v"/>
            </a:pPr>
            <a:r>
              <a:rPr lang="pt-BR" sz="2000" dirty="0" smtClean="0"/>
              <a:t>Receptores da imunidade inata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2"/>
              <a:buChar char="v"/>
            </a:pPr>
            <a:r>
              <a:rPr lang="pt-BR" sz="2000" dirty="0" smtClean="0"/>
              <a:t>Capacidade </a:t>
            </a:r>
            <a:r>
              <a:rPr lang="pt-BR" sz="2000" dirty="0" err="1" smtClean="0"/>
              <a:t>endocitica</a:t>
            </a:r>
            <a:r>
              <a:rPr lang="pt-BR" sz="2000" dirty="0" smtClean="0"/>
              <a:t>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2"/>
              <a:buChar char="Ø"/>
            </a:pPr>
            <a:r>
              <a:rPr lang="pt-BR" sz="2000" dirty="0" smtClean="0">
                <a:latin typeface="Arial Black"/>
                <a:cs typeface="Arial Black"/>
              </a:rPr>
              <a:t>Apos reconhecimento</a:t>
            </a:r>
            <a:r>
              <a:rPr lang="pt-BR" sz="2000" dirty="0" smtClean="0"/>
              <a:t>: </a:t>
            </a:r>
            <a:endParaRPr lang="pt-BR" sz="2000" dirty="0"/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2"/>
              <a:buChar char="v"/>
            </a:pPr>
            <a:r>
              <a:rPr lang="pt-BR" sz="2000" dirty="0" err="1" smtClean="0"/>
              <a:t>Migraçao</a:t>
            </a:r>
            <a:r>
              <a:rPr lang="pt-BR" sz="2000" dirty="0" smtClean="0"/>
              <a:t> ao linfonodo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2"/>
              <a:buChar char="v"/>
            </a:pPr>
            <a:r>
              <a:rPr lang="pt-BR" sz="2000" dirty="0" err="1" smtClean="0"/>
              <a:t>Maturaçao</a:t>
            </a:r>
            <a:r>
              <a:rPr lang="pt-BR" sz="2000" dirty="0" smtClean="0"/>
              <a:t> (</a:t>
            </a:r>
            <a:r>
              <a:rPr lang="it-IT" sz="20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2000" dirty="0" smtClean="0">
                <a:ea typeface="Wingdings"/>
                <a:cs typeface="Wingdings"/>
                <a:sym typeface="Wingdings"/>
              </a:rPr>
              <a:t>MHC-II, </a:t>
            </a:r>
            <a:r>
              <a:rPr lang="it-IT" sz="2000" dirty="0" err="1" smtClean="0">
                <a:ea typeface="Wingdings"/>
                <a:cs typeface="Wingdings"/>
                <a:sym typeface="Wingdings"/>
              </a:rPr>
              <a:t>moleculas</a:t>
            </a:r>
            <a:r>
              <a:rPr lang="it-IT" sz="2000" dirty="0" smtClean="0">
                <a:ea typeface="Wingdings"/>
                <a:cs typeface="Wingdings"/>
                <a:sym typeface="Wingdings"/>
              </a:rPr>
              <a:t> </a:t>
            </a:r>
            <a:r>
              <a:rPr lang="it-IT" sz="2000" dirty="0" err="1" smtClean="0">
                <a:ea typeface="Wingdings"/>
                <a:cs typeface="Wingdings"/>
                <a:sym typeface="Wingdings"/>
              </a:rPr>
              <a:t>coestimulatorias</a:t>
            </a:r>
            <a:r>
              <a:rPr lang="it-IT" sz="2000" dirty="0" smtClean="0">
                <a:ea typeface="Wingdings"/>
                <a:cs typeface="Wingdings"/>
                <a:sym typeface="Wingdings"/>
              </a:rPr>
              <a:t>)</a:t>
            </a:r>
            <a:endParaRPr lang="pt-BR" sz="2000" dirty="0" smtClean="0"/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2"/>
              <a:buChar char="v"/>
            </a:pPr>
            <a:r>
              <a:rPr lang="pt-BR" sz="2000" dirty="0" err="1" smtClean="0"/>
              <a:t>Secreçao</a:t>
            </a:r>
            <a:r>
              <a:rPr lang="pt-BR" sz="2000" dirty="0" smtClean="0"/>
              <a:t> de citocinas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2"/>
              <a:buChar char="v"/>
            </a:pPr>
            <a:r>
              <a:rPr lang="pt-BR" sz="2000" dirty="0" err="1" smtClean="0"/>
              <a:t>Apresentaçao</a:t>
            </a:r>
            <a:r>
              <a:rPr lang="pt-BR" sz="2000" dirty="0" smtClean="0"/>
              <a:t> de Ag aos </a:t>
            </a:r>
            <a:r>
              <a:rPr lang="pt-BR" sz="2000" dirty="0" err="1" smtClean="0"/>
              <a:t>linfocitos</a:t>
            </a:r>
            <a:r>
              <a:rPr lang="pt-BR" sz="2000" dirty="0"/>
              <a:t> </a:t>
            </a:r>
            <a:r>
              <a:rPr lang="pt-BR" sz="2000" dirty="0" err="1" smtClean="0"/>
              <a:t>T</a:t>
            </a:r>
            <a:r>
              <a:rPr lang="pt-BR" sz="2000" dirty="0" smtClean="0"/>
              <a:t> CD4+</a:t>
            </a:r>
          </a:p>
        </p:txBody>
      </p:sp>
    </p:spTree>
    <p:extLst>
      <p:ext uri="{BB962C8B-B14F-4D97-AF65-F5344CB8AC3E}">
        <p14:creationId xmlns:p14="http://schemas.microsoft.com/office/powerpoint/2010/main" val="147900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45238"/>
            <a:ext cx="7620000" cy="6108700"/>
          </a:xfrm>
          <a:prstGeom prst="rect">
            <a:avLst/>
          </a:prstGeom>
        </p:spPr>
      </p:pic>
      <p:sp>
        <p:nvSpPr>
          <p:cNvPr id="3" name="Rettangolo arrotondato 2"/>
          <p:cNvSpPr/>
          <p:nvPr/>
        </p:nvSpPr>
        <p:spPr>
          <a:xfrm>
            <a:off x="2681024" y="1117106"/>
            <a:ext cx="4903453" cy="230461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621240" y="1182829"/>
            <a:ext cx="80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tecido</a:t>
            </a:r>
            <a:endParaRPr lang="it-IT" dirty="0"/>
          </a:p>
        </p:txBody>
      </p:sp>
      <p:sp>
        <p:nvSpPr>
          <p:cNvPr id="5" name="Rettangolo arrotondato 4"/>
          <p:cNvSpPr/>
          <p:nvPr/>
        </p:nvSpPr>
        <p:spPr>
          <a:xfrm>
            <a:off x="381697" y="3574124"/>
            <a:ext cx="7014639" cy="284595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3890695" y="3686879"/>
            <a:ext cx="11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linfonodo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981684" y="2468390"/>
            <a:ext cx="1018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Sistema </a:t>
            </a:r>
          </a:p>
          <a:p>
            <a:r>
              <a:rPr lang="it-IT" dirty="0" smtClean="0"/>
              <a:t>linfatico</a:t>
            </a:r>
            <a:endParaRPr lang="it-IT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86926" y="372872"/>
            <a:ext cx="72165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err="1" smtClean="0">
                <a:solidFill>
                  <a:schemeClr val="accent6"/>
                </a:solidFill>
                <a:latin typeface="+mj-lt"/>
              </a:rPr>
              <a:t>Celulas</a:t>
            </a:r>
            <a:r>
              <a:rPr lang="pt-BR" sz="4000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pt-BR" sz="4000" dirty="0" err="1" smtClean="0">
                <a:solidFill>
                  <a:schemeClr val="accent6"/>
                </a:solidFill>
                <a:latin typeface="+mj-lt"/>
              </a:rPr>
              <a:t>dendriticas</a:t>
            </a:r>
            <a:endParaRPr lang="pt-BR" sz="4000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0663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4"/>
          <p:cNvSpPr txBox="1">
            <a:spLocks/>
          </p:cNvSpPr>
          <p:nvPr/>
        </p:nvSpPr>
        <p:spPr>
          <a:xfrm>
            <a:off x="188601" y="470525"/>
            <a:ext cx="8955399" cy="560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sz="3600" dirty="0" err="1">
                <a:solidFill>
                  <a:srgbClr val="F14124"/>
                </a:solidFill>
              </a:rPr>
              <a:t>A</a:t>
            </a:r>
            <a:r>
              <a:rPr lang="pt-BR" sz="3600" dirty="0" err="1" smtClean="0">
                <a:solidFill>
                  <a:srgbClr val="F14124"/>
                </a:solidFill>
              </a:rPr>
              <a:t>presentaçao</a:t>
            </a:r>
            <a:r>
              <a:rPr lang="pt-BR" sz="3600" dirty="0" smtClean="0">
                <a:solidFill>
                  <a:srgbClr val="F14124"/>
                </a:solidFill>
              </a:rPr>
              <a:t> de Ag</a:t>
            </a:r>
            <a:endParaRPr lang="pt-BR" sz="3600" dirty="0">
              <a:solidFill>
                <a:srgbClr val="F14124"/>
              </a:solidFill>
            </a:endParaRPr>
          </a:p>
        </p:txBody>
      </p:sp>
      <p:sp>
        <p:nvSpPr>
          <p:cNvPr id="4" name="Ovale 3"/>
          <p:cNvSpPr/>
          <p:nvPr/>
        </p:nvSpPr>
        <p:spPr>
          <a:xfrm>
            <a:off x="2226235" y="1658471"/>
            <a:ext cx="4676589" cy="2226235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5169647" y="2226235"/>
            <a:ext cx="1452283" cy="107576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372139" y="1718236"/>
            <a:ext cx="979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DC, Mf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3077883" y="2032001"/>
            <a:ext cx="448235" cy="34243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2244165" y="2374438"/>
            <a:ext cx="833718" cy="56897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 flipH="1">
            <a:off x="2450352" y="2510118"/>
            <a:ext cx="421341" cy="2880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 flipH="1">
            <a:off x="1343212" y="1879601"/>
            <a:ext cx="421341" cy="2880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vale 10"/>
          <p:cNvSpPr/>
          <p:nvPr/>
        </p:nvSpPr>
        <p:spPr>
          <a:xfrm flipH="1">
            <a:off x="921871" y="2087568"/>
            <a:ext cx="421341" cy="2880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 flipH="1">
            <a:off x="1343212" y="2339220"/>
            <a:ext cx="421341" cy="2880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1707422" y="2073837"/>
            <a:ext cx="864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6600"/>
                </a:solidFill>
              </a:rPr>
              <a:t>PRRs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14" name="Ovale 13"/>
          <p:cNvSpPr/>
          <p:nvPr/>
        </p:nvSpPr>
        <p:spPr>
          <a:xfrm>
            <a:off x="3349812" y="2313536"/>
            <a:ext cx="833718" cy="81877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 flipH="1">
            <a:off x="3526118" y="2518478"/>
            <a:ext cx="421341" cy="288080"/>
          </a:xfrm>
          <a:prstGeom prst="ellipse">
            <a:avLst/>
          </a:prstGeom>
          <a:pattFill prst="pct90">
            <a:fgClr>
              <a:schemeClr val="dk1"/>
            </a:fgClr>
            <a:bgClr>
              <a:prstClr val="white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5169647" y="2578243"/>
            <a:ext cx="83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NF-kB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422433" y="3884706"/>
            <a:ext cx="3071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Citocinas (IL-1ß, IL-12, IL-4)</a:t>
            </a:r>
          </a:p>
          <a:p>
            <a:r>
              <a:rPr lang="it-IT" dirty="0" err="1" smtClean="0">
                <a:solidFill>
                  <a:srgbClr val="000000"/>
                </a:solidFill>
              </a:rPr>
              <a:t>Moleculas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coestimulatorias</a:t>
            </a:r>
            <a:endParaRPr lang="it-IT" dirty="0" smtClean="0">
              <a:solidFill>
                <a:srgbClr val="000000"/>
              </a:solidFill>
            </a:endParaRPr>
          </a:p>
        </p:txBody>
      </p:sp>
      <p:cxnSp>
        <p:nvCxnSpPr>
          <p:cNvPr id="18" name="Connettore 2 17"/>
          <p:cNvCxnSpPr/>
          <p:nvPr/>
        </p:nvCxnSpPr>
        <p:spPr>
          <a:xfrm>
            <a:off x="5782235" y="2947575"/>
            <a:ext cx="226028" cy="1056660"/>
          </a:xfrm>
          <a:prstGeom prst="straightConnector1">
            <a:avLst/>
          </a:prstGeom>
          <a:ln>
            <a:solidFill>
              <a:srgbClr val="F1412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igura a mano libera 18"/>
          <p:cNvSpPr/>
          <p:nvPr/>
        </p:nvSpPr>
        <p:spPr>
          <a:xfrm>
            <a:off x="2271059" y="1558073"/>
            <a:ext cx="3167530" cy="947856"/>
          </a:xfrm>
          <a:custGeom>
            <a:avLst/>
            <a:gdLst>
              <a:gd name="connsiteX0" fmla="*/ 0 w 3167530"/>
              <a:gd name="connsiteY0" fmla="*/ 604209 h 947856"/>
              <a:gd name="connsiteX1" fmla="*/ 1807883 w 3167530"/>
              <a:gd name="connsiteY1" fmla="*/ 6562 h 947856"/>
              <a:gd name="connsiteX2" fmla="*/ 3167530 w 3167530"/>
              <a:gd name="connsiteY2" fmla="*/ 947856 h 94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7530" h="947856">
                <a:moveTo>
                  <a:pt x="0" y="604209"/>
                </a:moveTo>
                <a:cubicBezTo>
                  <a:pt x="639980" y="276748"/>
                  <a:pt x="1279961" y="-50712"/>
                  <a:pt x="1807883" y="6562"/>
                </a:cubicBezTo>
                <a:cubicBezTo>
                  <a:pt x="2335805" y="63836"/>
                  <a:pt x="3167530" y="947856"/>
                  <a:pt x="3167530" y="947856"/>
                </a:cubicBezTo>
              </a:path>
            </a:pathLst>
          </a:custGeom>
          <a:ln>
            <a:solidFill>
              <a:srgbClr val="F14124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igura a mano libera 19"/>
          <p:cNvSpPr/>
          <p:nvPr/>
        </p:nvSpPr>
        <p:spPr>
          <a:xfrm>
            <a:off x="1972235" y="2450353"/>
            <a:ext cx="1389530" cy="926901"/>
          </a:xfrm>
          <a:custGeom>
            <a:avLst/>
            <a:gdLst>
              <a:gd name="connsiteX0" fmla="*/ 0 w 1389530"/>
              <a:gd name="connsiteY0" fmla="*/ 0 h 926901"/>
              <a:gd name="connsiteX1" fmla="*/ 418353 w 1389530"/>
              <a:gd name="connsiteY1" fmla="*/ 911412 h 926901"/>
              <a:gd name="connsiteX2" fmla="*/ 1389530 w 1389530"/>
              <a:gd name="connsiteY2" fmla="*/ 597647 h 92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9530" h="926901">
                <a:moveTo>
                  <a:pt x="0" y="0"/>
                </a:moveTo>
                <a:cubicBezTo>
                  <a:pt x="93382" y="405902"/>
                  <a:pt x="186765" y="811804"/>
                  <a:pt x="418353" y="911412"/>
                </a:cubicBezTo>
                <a:cubicBezTo>
                  <a:pt x="649941" y="1011020"/>
                  <a:pt x="1389530" y="597647"/>
                  <a:pt x="1389530" y="597647"/>
                </a:cubicBezTo>
              </a:path>
            </a:pathLst>
          </a:custGeom>
          <a:ln>
            <a:solidFill>
              <a:srgbClr val="F14124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4081931" y="2892610"/>
            <a:ext cx="833718" cy="818779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>
            <a:spLocks noChangeAspect="1"/>
          </p:cNvSpPr>
          <p:nvPr/>
        </p:nvSpPr>
        <p:spPr>
          <a:xfrm flipH="1">
            <a:off x="4350868" y="2967963"/>
            <a:ext cx="106040" cy="1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>
            <a:spLocks noChangeAspect="1"/>
          </p:cNvSpPr>
          <p:nvPr/>
        </p:nvSpPr>
        <p:spPr>
          <a:xfrm flipH="1">
            <a:off x="4503268" y="3120363"/>
            <a:ext cx="106040" cy="1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>
            <a:spLocks noChangeAspect="1"/>
          </p:cNvSpPr>
          <p:nvPr/>
        </p:nvSpPr>
        <p:spPr>
          <a:xfrm flipH="1">
            <a:off x="4297084" y="3287704"/>
            <a:ext cx="106040" cy="1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>
            <a:spLocks noChangeAspect="1"/>
          </p:cNvSpPr>
          <p:nvPr/>
        </p:nvSpPr>
        <p:spPr>
          <a:xfrm flipH="1">
            <a:off x="4449484" y="3440104"/>
            <a:ext cx="106040" cy="1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/>
          <p:cNvSpPr txBox="1"/>
          <p:nvPr/>
        </p:nvSpPr>
        <p:spPr>
          <a:xfrm>
            <a:off x="3199317" y="3819569"/>
            <a:ext cx="91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6"/>
                </a:solidFill>
              </a:rPr>
              <a:t>MHC-II</a:t>
            </a:r>
            <a:endParaRPr lang="it-IT" dirty="0">
              <a:solidFill>
                <a:schemeClr val="accent6"/>
              </a:solidFill>
            </a:endParaRPr>
          </a:p>
        </p:txBody>
      </p:sp>
      <p:sp>
        <p:nvSpPr>
          <p:cNvPr id="27" name="Torta 26"/>
          <p:cNvSpPr>
            <a:spLocks noChangeAspect="1"/>
          </p:cNvSpPr>
          <p:nvPr/>
        </p:nvSpPr>
        <p:spPr>
          <a:xfrm rot="7773907">
            <a:off x="4334379" y="3868764"/>
            <a:ext cx="431999" cy="431999"/>
          </a:xfrm>
          <a:prstGeom prst="pi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8" name="Ovale 27"/>
          <p:cNvSpPr>
            <a:spLocks noChangeAspect="1"/>
          </p:cNvSpPr>
          <p:nvPr/>
        </p:nvSpPr>
        <p:spPr>
          <a:xfrm flipH="1">
            <a:off x="4527179" y="4145321"/>
            <a:ext cx="106040" cy="1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9" name="Connettore 2 28"/>
          <p:cNvCxnSpPr/>
          <p:nvPr/>
        </p:nvCxnSpPr>
        <p:spPr>
          <a:xfrm>
            <a:off x="4741461" y="3236902"/>
            <a:ext cx="0" cy="648352"/>
          </a:xfrm>
          <a:prstGeom prst="straightConnector1">
            <a:avLst/>
          </a:prstGeom>
          <a:ln>
            <a:solidFill>
              <a:srgbClr val="F1412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3435315" y="4388860"/>
            <a:ext cx="1621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Apresentaçao</a:t>
            </a:r>
            <a:endParaRPr lang="it-IT" dirty="0" smtClean="0">
              <a:solidFill>
                <a:srgbClr val="000000"/>
              </a:solidFill>
            </a:endParaRPr>
          </a:p>
          <a:p>
            <a:r>
              <a:rPr lang="it-IT" dirty="0">
                <a:solidFill>
                  <a:srgbClr val="000000"/>
                </a:solidFill>
              </a:rPr>
              <a:t>d</a:t>
            </a:r>
            <a:r>
              <a:rPr lang="it-IT" dirty="0" smtClean="0">
                <a:solidFill>
                  <a:srgbClr val="000000"/>
                </a:solidFill>
              </a:rPr>
              <a:t>e Ag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5708862" y="4558137"/>
            <a:ext cx="9130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1400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MHC-II</a:t>
            </a:r>
            <a:endParaRPr lang="it-IT" sz="1400" dirty="0" smtClean="0">
              <a:solidFill>
                <a:srgbClr val="000000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r>
              <a:rPr lang="it-IT" sz="1400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1400" dirty="0" smtClean="0"/>
              <a:t>CD40</a:t>
            </a:r>
          </a:p>
          <a:p>
            <a:r>
              <a:rPr lang="it-IT" sz="1400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1400" dirty="0" smtClean="0"/>
              <a:t>CD80,</a:t>
            </a:r>
          </a:p>
          <a:p>
            <a:r>
              <a:rPr lang="it-IT" sz="1400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it-IT" sz="1400" dirty="0" smtClean="0"/>
              <a:t>CD86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28629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71" y="1425592"/>
            <a:ext cx="7732821" cy="527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4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0" y="1371600"/>
            <a:ext cx="8861764" cy="1927225"/>
          </a:xfrm>
        </p:spPr>
        <p:txBody>
          <a:bodyPr/>
          <a:lstStyle/>
          <a:p>
            <a:pPr algn="ctr"/>
            <a:r>
              <a:rPr lang="pt-BR" dirty="0" err="1" smtClean="0"/>
              <a:t>granulocitos</a:t>
            </a:r>
            <a:endParaRPr lang="pt-BR" dirty="0"/>
          </a:p>
        </p:txBody>
      </p:sp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err="1" smtClean="0"/>
              <a:t>Eosinofilos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Mastocitos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1138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l="28492" t="23879" r="24254" b="28462"/>
          <a:stretch/>
        </p:blipFill>
        <p:spPr>
          <a:xfrm>
            <a:off x="834470" y="1288847"/>
            <a:ext cx="1524000" cy="1277472"/>
          </a:xfrm>
          <a:prstGeom prst="rect">
            <a:avLst/>
          </a:prstGeom>
        </p:spPr>
      </p:pic>
      <p:sp>
        <p:nvSpPr>
          <p:cNvPr id="16" name="Text Box 74"/>
          <p:cNvSpPr txBox="1">
            <a:spLocks noChangeArrowheads="1"/>
          </p:cNvSpPr>
          <p:nvPr/>
        </p:nvSpPr>
        <p:spPr bwMode="auto">
          <a:xfrm>
            <a:off x="2525831" y="1244287"/>
            <a:ext cx="5588000" cy="130651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²"/>
            </a:pPr>
            <a:r>
              <a:rPr lang="pt-BR" dirty="0" smtClean="0">
                <a:latin typeface="+mn-lt"/>
              </a:rPr>
              <a:t>Circulante (12 </a:t>
            </a:r>
            <a:r>
              <a:rPr lang="pt-BR" dirty="0" err="1" smtClean="0">
                <a:latin typeface="+mn-lt"/>
              </a:rPr>
              <a:t>hs</a:t>
            </a:r>
            <a:r>
              <a:rPr lang="pt-BR" dirty="0" smtClean="0">
                <a:latin typeface="+mn-lt"/>
              </a:rPr>
              <a:t>)/teciduais (8-12 </a:t>
            </a:r>
            <a:r>
              <a:rPr lang="pt-BR" dirty="0" err="1" smtClean="0">
                <a:latin typeface="+mn-lt"/>
              </a:rPr>
              <a:t>d</a:t>
            </a:r>
            <a:r>
              <a:rPr lang="pt-BR" dirty="0" smtClean="0">
                <a:latin typeface="+mn-lt"/>
              </a:rPr>
              <a:t>)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²"/>
            </a:pPr>
            <a:r>
              <a:rPr lang="pt-BR" dirty="0" smtClean="0">
                <a:solidFill>
                  <a:srgbClr val="FF0000"/>
                </a:solidFill>
                <a:latin typeface="+mn-lt"/>
              </a:rPr>
              <a:t>Importantes na defesa contra </a:t>
            </a:r>
            <a:r>
              <a:rPr lang="pt-BR" dirty="0" err="1" smtClean="0">
                <a:solidFill>
                  <a:srgbClr val="FF0000"/>
                </a:solidFill>
                <a:latin typeface="+mn-lt"/>
              </a:rPr>
              <a:t>protozoarios</a:t>
            </a:r>
            <a:endParaRPr lang="pt-BR" dirty="0" smtClean="0">
              <a:solidFill>
                <a:srgbClr val="FF0000"/>
              </a:solidFill>
              <a:latin typeface="+mn-lt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²"/>
            </a:pPr>
            <a:r>
              <a:rPr lang="pt-BR" dirty="0" smtClean="0">
                <a:latin typeface="+mn-lt"/>
              </a:rPr>
              <a:t>Elevado poder microbicida dos </a:t>
            </a:r>
            <a:r>
              <a:rPr lang="pt-BR" dirty="0" err="1" smtClean="0">
                <a:latin typeface="+mn-lt"/>
              </a:rPr>
              <a:t>granulos</a:t>
            </a:r>
            <a:endParaRPr lang="pt-BR" dirty="0" smtClean="0">
              <a:latin typeface="+mn-lt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²"/>
            </a:pPr>
            <a:r>
              <a:rPr lang="pt-BR" dirty="0" err="1" smtClean="0">
                <a:latin typeface="+mn-lt"/>
              </a:rPr>
              <a:t>Rec</a:t>
            </a:r>
            <a:r>
              <a:rPr lang="pt-BR" dirty="0" smtClean="0">
                <a:latin typeface="+mn-lt"/>
              </a:rPr>
              <a:t> para IgE </a:t>
            </a:r>
            <a:r>
              <a:rPr lang="pt-BR" dirty="0" err="1" smtClean="0">
                <a:latin typeface="+mn-lt"/>
              </a:rPr>
              <a:t>responsavel</a:t>
            </a:r>
            <a:r>
              <a:rPr lang="pt-BR" dirty="0" smtClean="0">
                <a:latin typeface="+mn-lt"/>
              </a:rPr>
              <a:t> para alergias</a:t>
            </a:r>
            <a:endParaRPr lang="pt-BR" dirty="0">
              <a:latin typeface="+mn-lt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986926" y="357931"/>
            <a:ext cx="72165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err="1" smtClean="0">
                <a:solidFill>
                  <a:schemeClr val="accent6"/>
                </a:solidFill>
                <a:latin typeface="+mj-lt"/>
              </a:rPr>
              <a:t>Eosinofilos</a:t>
            </a:r>
            <a:r>
              <a:rPr lang="pt-BR" sz="4000" dirty="0" smtClean="0">
                <a:solidFill>
                  <a:schemeClr val="accent6"/>
                </a:solidFill>
                <a:latin typeface="+mj-lt"/>
              </a:rPr>
              <a:t>                                            </a:t>
            </a:r>
            <a:endParaRPr lang="pt-BR" sz="4000" dirty="0">
              <a:solidFill>
                <a:schemeClr val="accent6"/>
              </a:solidFill>
              <a:latin typeface="+mj-lt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3229673" y="2704353"/>
            <a:ext cx="5640778" cy="4049058"/>
            <a:chOff x="1990302" y="2343289"/>
            <a:chExt cx="6880149" cy="4335417"/>
          </a:xfrm>
        </p:grpSpPr>
        <p:grpSp>
          <p:nvGrpSpPr>
            <p:cNvPr id="17" name="Gruppo 16"/>
            <p:cNvGrpSpPr/>
            <p:nvPr/>
          </p:nvGrpSpPr>
          <p:grpSpPr>
            <a:xfrm>
              <a:off x="2476468" y="2343289"/>
              <a:ext cx="6393983" cy="4335417"/>
              <a:chOff x="2426664" y="1937216"/>
              <a:chExt cx="6393983" cy="4335417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 rotWithShape="1">
              <a:blip r:embed="rId3"/>
              <a:srcRect l="16551" t="17532" b="3074"/>
              <a:stretch/>
            </p:blipFill>
            <p:spPr>
              <a:xfrm>
                <a:off x="2426664" y="1949098"/>
                <a:ext cx="6168773" cy="4323535"/>
              </a:xfrm>
              <a:prstGeom prst="rect">
                <a:avLst/>
              </a:prstGeom>
            </p:spPr>
          </p:pic>
          <p:sp>
            <p:nvSpPr>
              <p:cNvPr id="4" name="CasellaDiTesto 3"/>
              <p:cNvSpPr txBox="1"/>
              <p:nvPr/>
            </p:nvSpPr>
            <p:spPr>
              <a:xfrm>
                <a:off x="6928676" y="3728510"/>
                <a:ext cx="1891971" cy="193899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14124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 err="1" smtClean="0"/>
                  <a:t>Granulos</a:t>
                </a:r>
                <a:r>
                  <a:rPr lang="it-IT" sz="1200" b="1" dirty="0" smtClean="0"/>
                  <a:t> </a:t>
                </a:r>
                <a:r>
                  <a:rPr lang="it-IT" sz="1200" b="1" dirty="0" err="1" smtClean="0"/>
                  <a:t>especificos</a:t>
                </a:r>
                <a:endParaRPr lang="it-IT" sz="1200" b="1" dirty="0" smtClean="0"/>
              </a:p>
              <a:p>
                <a:pPr marL="171450" indent="-171450">
                  <a:buFontTx/>
                  <a:buChar char="-"/>
                </a:pPr>
                <a:r>
                  <a:rPr lang="it-IT" sz="1200" dirty="0" err="1" smtClean="0"/>
                  <a:t>Proteinas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cationicas</a:t>
                </a:r>
                <a:r>
                  <a:rPr lang="it-IT" sz="1200" dirty="0" smtClean="0"/>
                  <a:t> (MBP, ECP)</a:t>
                </a:r>
              </a:p>
              <a:p>
                <a:pPr marL="171450" indent="-171450">
                  <a:buFontTx/>
                  <a:buChar char="-"/>
                </a:pPr>
                <a:r>
                  <a:rPr lang="it-IT" sz="1200" dirty="0" smtClean="0"/>
                  <a:t>Citocinas e </a:t>
                </a:r>
                <a:r>
                  <a:rPr lang="it-IT" sz="1200" dirty="0" err="1" smtClean="0"/>
                  <a:t>quimiocinas</a:t>
                </a:r>
                <a:endParaRPr lang="it-IT" sz="1200" dirty="0"/>
              </a:p>
              <a:p>
                <a:pPr marL="171450" indent="-171450">
                  <a:buFontTx/>
                  <a:buChar char="-"/>
                </a:pPr>
                <a:r>
                  <a:rPr lang="it-IT" sz="1200" dirty="0" err="1" smtClean="0"/>
                  <a:t>Enzimas</a:t>
                </a:r>
                <a:r>
                  <a:rPr lang="it-IT" sz="1200" dirty="0" smtClean="0"/>
                  <a:t> anti-</a:t>
                </a:r>
                <a:r>
                  <a:rPr lang="it-IT" sz="1200" dirty="0" err="1" smtClean="0"/>
                  <a:t>microbiano</a:t>
                </a:r>
                <a:endParaRPr lang="it-IT" sz="1200" dirty="0" smtClean="0"/>
              </a:p>
              <a:p>
                <a:pPr marL="285750" indent="-285750">
                  <a:buFontTx/>
                  <a:buChar char="-"/>
                </a:pPr>
                <a:endParaRPr lang="it-IT" sz="1200" dirty="0"/>
              </a:p>
              <a:p>
                <a:pPr marL="285750" indent="-285750">
                  <a:buFontTx/>
                  <a:buChar char="-"/>
                </a:pPr>
                <a:endParaRPr lang="it-IT" sz="1200" dirty="0"/>
              </a:p>
              <a:p>
                <a:pPr marL="285750" indent="-285750">
                  <a:buFontTx/>
                  <a:buChar char="-"/>
                </a:pPr>
                <a:endParaRPr lang="it-IT" sz="1200" dirty="0" smtClean="0"/>
              </a:p>
            </p:txBody>
          </p:sp>
          <p:sp>
            <p:nvSpPr>
              <p:cNvPr id="5" name="CasellaDiTesto 4"/>
              <p:cNvSpPr txBox="1"/>
              <p:nvPr/>
            </p:nvSpPr>
            <p:spPr>
              <a:xfrm>
                <a:off x="6509138" y="1937216"/>
                <a:ext cx="1891971" cy="101566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14124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 err="1" smtClean="0"/>
                  <a:t>Corpos</a:t>
                </a:r>
                <a:r>
                  <a:rPr lang="it-IT" sz="1200" b="1" dirty="0" smtClean="0"/>
                  <a:t> </a:t>
                </a:r>
                <a:r>
                  <a:rPr lang="it-IT" sz="1200" b="1" dirty="0" err="1" smtClean="0"/>
                  <a:t>lipidicos</a:t>
                </a:r>
                <a:endParaRPr lang="it-IT" sz="1200" b="1" dirty="0" smtClean="0"/>
              </a:p>
              <a:p>
                <a:pPr marL="171450" indent="-171450">
                  <a:buFontTx/>
                  <a:buChar char="-"/>
                </a:pPr>
                <a:r>
                  <a:rPr lang="it-IT" sz="1200" dirty="0" err="1" smtClean="0"/>
                  <a:t>Mediadores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lipidicos</a:t>
                </a:r>
                <a:endParaRPr lang="it-IT" sz="1200" dirty="0" smtClean="0"/>
              </a:p>
              <a:p>
                <a:pPr marL="285750" indent="-285750">
                  <a:buFontTx/>
                  <a:buChar char="-"/>
                </a:pPr>
                <a:endParaRPr lang="it-IT" sz="1200" dirty="0"/>
              </a:p>
              <a:p>
                <a:pPr marL="285750" indent="-285750">
                  <a:buFontTx/>
                  <a:buChar char="-"/>
                </a:pPr>
                <a:endParaRPr lang="it-IT" sz="1200" dirty="0"/>
              </a:p>
              <a:p>
                <a:pPr marL="285750" indent="-285750">
                  <a:buFontTx/>
                  <a:buChar char="-"/>
                </a:pPr>
                <a:endParaRPr lang="it-IT" sz="1200" dirty="0" smtClean="0"/>
              </a:p>
            </p:txBody>
          </p:sp>
        </p:grpSp>
        <p:sp>
          <p:nvSpPr>
            <p:cNvPr id="13" name="Rettangolo 12"/>
            <p:cNvSpPr/>
            <p:nvPr/>
          </p:nvSpPr>
          <p:spPr>
            <a:xfrm>
              <a:off x="2448003" y="4842569"/>
              <a:ext cx="620635" cy="12310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1990302" y="3384611"/>
              <a:ext cx="620635" cy="12310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50163" b="39320"/>
          <a:stretch/>
        </p:blipFill>
        <p:spPr>
          <a:xfrm>
            <a:off x="149412" y="2601601"/>
            <a:ext cx="3080261" cy="210265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57" y="4813660"/>
            <a:ext cx="2032000" cy="2032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479176" y="4442200"/>
            <a:ext cx="1382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/>
              <a:t>Larva </a:t>
            </a:r>
            <a:r>
              <a:rPr lang="it-IT" sz="1200" b="1" dirty="0" err="1" smtClean="0"/>
              <a:t>trematoda</a:t>
            </a:r>
            <a:endParaRPr lang="it-IT" sz="1200" b="1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993568" y="6588658"/>
            <a:ext cx="1364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/>
              <a:t>Larva </a:t>
            </a:r>
            <a:r>
              <a:rPr lang="it-IT" sz="1200" b="1" dirty="0" err="1" smtClean="0"/>
              <a:t>nematoda</a:t>
            </a:r>
            <a:endParaRPr lang="it-IT" sz="1200" b="1" dirty="0"/>
          </a:p>
        </p:txBody>
      </p:sp>
    </p:spTree>
    <p:extLst>
      <p:ext uri="{BB962C8B-B14F-4D97-AF65-F5344CB8AC3E}">
        <p14:creationId xmlns:p14="http://schemas.microsoft.com/office/powerpoint/2010/main" val="30088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4"/>
          <p:cNvSpPr txBox="1">
            <a:spLocks noChangeArrowheads="1"/>
          </p:cNvSpPr>
          <p:nvPr/>
        </p:nvSpPr>
        <p:spPr bwMode="auto">
          <a:xfrm>
            <a:off x="259186" y="2716127"/>
            <a:ext cx="8780225" cy="90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pt-BR" sz="1600" dirty="0" err="1" smtClean="0">
                <a:solidFill>
                  <a:srgbClr val="FF0000"/>
                </a:solidFill>
              </a:rPr>
              <a:t>Regulaçao</a:t>
            </a:r>
            <a:r>
              <a:rPr lang="pt-BR" sz="1600" dirty="0" smtClean="0">
                <a:solidFill>
                  <a:srgbClr val="FF0000"/>
                </a:solidFill>
              </a:rPr>
              <a:t> da permeabilidade vascular e recrutamento de </a:t>
            </a:r>
            <a:r>
              <a:rPr lang="pt-BR" sz="1600" dirty="0" err="1" smtClean="0">
                <a:solidFill>
                  <a:srgbClr val="FF0000"/>
                </a:solidFill>
              </a:rPr>
              <a:t>celulas</a:t>
            </a:r>
            <a:r>
              <a:rPr lang="pt-BR" sz="1600" dirty="0" smtClean="0">
                <a:solidFill>
                  <a:srgbClr val="FF0000"/>
                </a:solidFill>
              </a:rPr>
              <a:t> efetoras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pt-BR" sz="1600" dirty="0" err="1" smtClean="0">
                <a:solidFill>
                  <a:srgbClr val="FF0000"/>
                </a:solidFill>
              </a:rPr>
              <a:t>Modulaçao</a:t>
            </a:r>
            <a:r>
              <a:rPr lang="pt-BR" sz="1600" dirty="0" smtClean="0">
                <a:solidFill>
                  <a:srgbClr val="FF0000"/>
                </a:solidFill>
              </a:rPr>
              <a:t> da </a:t>
            </a:r>
            <a:r>
              <a:rPr lang="pt-BR" sz="1600" dirty="0" err="1" smtClean="0">
                <a:solidFill>
                  <a:srgbClr val="FF0000"/>
                </a:solidFill>
              </a:rPr>
              <a:t>acao</a:t>
            </a:r>
            <a:r>
              <a:rPr lang="pt-BR" sz="1600" dirty="0" smtClean="0">
                <a:solidFill>
                  <a:srgbClr val="FF0000"/>
                </a:solidFill>
              </a:rPr>
              <a:t> das </a:t>
            </a:r>
            <a:r>
              <a:rPr lang="pt-BR" sz="1600" dirty="0" err="1" smtClean="0">
                <a:solidFill>
                  <a:srgbClr val="FF0000"/>
                </a:solidFill>
              </a:rPr>
              <a:t>celulas</a:t>
            </a:r>
            <a:r>
              <a:rPr lang="pt-BR" sz="1600" dirty="0" smtClean="0">
                <a:solidFill>
                  <a:srgbClr val="FF0000"/>
                </a:solidFill>
              </a:rPr>
              <a:t> vizinhas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pt-BR" sz="1600" dirty="0" err="1" smtClean="0">
                <a:solidFill>
                  <a:srgbClr val="FF0000"/>
                </a:solidFill>
              </a:rPr>
              <a:t>Açao</a:t>
            </a:r>
            <a:r>
              <a:rPr lang="pt-BR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err="1" smtClean="0">
                <a:solidFill>
                  <a:srgbClr val="FF0000"/>
                </a:solidFill>
              </a:rPr>
              <a:t>anti</a:t>
            </a:r>
            <a:r>
              <a:rPr lang="pt-BR" sz="1600" dirty="0" err="1">
                <a:solidFill>
                  <a:srgbClr val="FF0000"/>
                </a:solidFill>
              </a:rPr>
              <a:t>-</a:t>
            </a:r>
            <a:r>
              <a:rPr lang="pt-BR" sz="1600" dirty="0" err="1" smtClean="0">
                <a:solidFill>
                  <a:srgbClr val="FF0000"/>
                </a:solidFill>
              </a:rPr>
              <a:t>microbiana</a:t>
            </a:r>
            <a:r>
              <a:rPr lang="pt-BR" sz="1600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1" t="19597" r="29373"/>
          <a:stretch/>
        </p:blipFill>
        <p:spPr bwMode="auto">
          <a:xfrm>
            <a:off x="187728" y="1079970"/>
            <a:ext cx="1378106" cy="145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986926" y="357931"/>
            <a:ext cx="72165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err="1" smtClean="0">
                <a:solidFill>
                  <a:schemeClr val="accent6"/>
                </a:solidFill>
                <a:latin typeface="+mj-lt"/>
              </a:rPr>
              <a:t>Mastocitos</a:t>
            </a:r>
            <a:endParaRPr lang="pt-BR" sz="40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659242" y="1079970"/>
            <a:ext cx="5407935" cy="1306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pt-BR" dirty="0"/>
              <a:t>Teciduais (pele, mucosa)</a:t>
            </a:r>
          </a:p>
          <a:p>
            <a:pPr>
              <a:lnSpc>
                <a:spcPct val="110000"/>
              </a:lnSpc>
            </a:pPr>
            <a:r>
              <a:rPr lang="pt-BR" u="sng" dirty="0" err="1"/>
              <a:t>Proximos</a:t>
            </a:r>
            <a:r>
              <a:rPr lang="pt-BR" u="sng" dirty="0"/>
              <a:t> aos </a:t>
            </a:r>
            <a:r>
              <a:rPr lang="pt-BR" u="sng" dirty="0" smtClean="0"/>
              <a:t>vasos</a:t>
            </a:r>
          </a:p>
          <a:p>
            <a:pPr>
              <a:lnSpc>
                <a:spcPct val="110000"/>
              </a:lnSpc>
            </a:pPr>
            <a:r>
              <a:rPr lang="pt-BR" dirty="0" err="1" smtClean="0"/>
              <a:t>Granulos</a:t>
            </a:r>
            <a:r>
              <a:rPr lang="pt-BR" dirty="0" smtClean="0"/>
              <a:t> </a:t>
            </a:r>
            <a:r>
              <a:rPr lang="pt-BR" dirty="0" err="1" smtClean="0"/>
              <a:t>citoplasmaticos</a:t>
            </a:r>
            <a:r>
              <a:rPr lang="pt-BR" dirty="0" smtClean="0"/>
              <a:t> abundantes (citocinas, aminas vasoativas e outros mediadores) 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/>
          <a:srcRect l="45262" t="26857" b="10982"/>
          <a:stretch/>
        </p:blipFill>
        <p:spPr>
          <a:xfrm>
            <a:off x="6811244" y="1039901"/>
            <a:ext cx="2332755" cy="151881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/>
          <a:srcRect t="6461" b="13272"/>
          <a:stretch/>
        </p:blipFill>
        <p:spPr>
          <a:xfrm>
            <a:off x="722362" y="3661709"/>
            <a:ext cx="6671626" cy="3150543"/>
          </a:xfrm>
          <a:prstGeom prst="rect">
            <a:avLst/>
          </a:prstGeom>
        </p:spPr>
      </p:pic>
      <p:pic>
        <p:nvPicPr>
          <p:cNvPr id="12" name="Picture 3" descr="mastoci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5" b="52254"/>
          <a:stretch>
            <a:fillRect/>
          </a:stretch>
        </p:blipFill>
        <p:spPr bwMode="auto">
          <a:xfrm rot="5400000">
            <a:off x="7099682" y="3346280"/>
            <a:ext cx="2569882" cy="13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86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0" y="1371600"/>
            <a:ext cx="8861764" cy="1927225"/>
          </a:xfrm>
        </p:spPr>
        <p:txBody>
          <a:bodyPr/>
          <a:lstStyle/>
          <a:p>
            <a:pPr algn="ctr"/>
            <a:r>
              <a:rPr lang="pt-BR" dirty="0" err="1" smtClean="0"/>
              <a:t>granulocitos</a:t>
            </a:r>
            <a:endParaRPr lang="pt-BR" dirty="0"/>
          </a:p>
        </p:txBody>
      </p:sp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err="1" smtClean="0"/>
              <a:t>Eosinofilos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Mastocitos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8942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9" name="Rectangle 7"/>
          <p:cNvSpPr>
            <a:spLocks noChangeArrowheads="1"/>
          </p:cNvSpPr>
          <p:nvPr/>
        </p:nvSpPr>
        <p:spPr bwMode="auto">
          <a:xfrm rot="-5400000">
            <a:off x="6084577" y="-1450519"/>
            <a:ext cx="615553" cy="397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pPr algn="ctr"/>
            <a:r>
              <a:rPr lang="pt-BR" sz="2800" i="1" dirty="0">
                <a:solidFill>
                  <a:schemeClr val="bg1"/>
                </a:solidFill>
                <a:latin typeface="+mn-lt"/>
              </a:rPr>
              <a:t>CÉLULAS NATURAL KILLER</a:t>
            </a:r>
          </a:p>
        </p:txBody>
      </p:sp>
      <p:sp>
        <p:nvSpPr>
          <p:cNvPr id="105546" name="Text Box 74"/>
          <p:cNvSpPr txBox="1">
            <a:spLocks noChangeArrowheads="1"/>
          </p:cNvSpPr>
          <p:nvPr/>
        </p:nvSpPr>
        <p:spPr bwMode="auto">
          <a:xfrm>
            <a:off x="2906097" y="1342243"/>
            <a:ext cx="5889977" cy="240989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pt-BR" dirty="0"/>
              <a:t>Progenitor linfoide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pt-BR" dirty="0" smtClean="0"/>
              <a:t>Circulantes (+ baço, </a:t>
            </a:r>
            <a:r>
              <a:rPr lang="pt-BR" dirty="0" err="1" smtClean="0"/>
              <a:t>figado</a:t>
            </a:r>
            <a:r>
              <a:rPr lang="pt-BR" dirty="0" smtClean="0"/>
              <a:t>)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pt-BR" dirty="0" smtClean="0"/>
              <a:t>Reconhecimento indireto (</a:t>
            </a:r>
            <a:r>
              <a:rPr lang="pt-BR" b="1" dirty="0" smtClean="0"/>
              <a:t>self modificado, </a:t>
            </a:r>
            <a:r>
              <a:rPr lang="pt-BR" b="1" dirty="0" err="1" smtClean="0"/>
              <a:t>FcR</a:t>
            </a:r>
            <a:r>
              <a:rPr lang="pt-BR" dirty="0" smtClean="0"/>
              <a:t>)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pt-BR" dirty="0" err="1" smtClean="0"/>
              <a:t>Granulos</a:t>
            </a:r>
            <a:r>
              <a:rPr lang="pt-BR" dirty="0" smtClean="0"/>
              <a:t> contendo </a:t>
            </a:r>
            <a:r>
              <a:rPr lang="pt-BR" dirty="0" err="1" smtClean="0"/>
              <a:t>proteinas</a:t>
            </a:r>
            <a:r>
              <a:rPr lang="pt-BR" dirty="0" smtClean="0"/>
              <a:t> </a:t>
            </a:r>
            <a:r>
              <a:rPr lang="pt-BR" dirty="0" err="1" smtClean="0"/>
              <a:t>citotoxicas</a:t>
            </a:r>
            <a:r>
              <a:rPr lang="pt-BR" dirty="0" smtClean="0"/>
              <a:t> (perforina, </a:t>
            </a:r>
            <a:r>
              <a:rPr lang="pt-BR" dirty="0" err="1" smtClean="0"/>
              <a:t>granzima</a:t>
            </a:r>
            <a:r>
              <a:rPr lang="pt-BR" dirty="0" smtClean="0"/>
              <a:t>)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pt-BR" dirty="0" err="1" smtClean="0"/>
              <a:t>Secreçao</a:t>
            </a:r>
            <a:r>
              <a:rPr lang="pt-BR" dirty="0" smtClean="0"/>
              <a:t> de citocinas (IFN-</a:t>
            </a:r>
            <a:r>
              <a:rPr lang="pt-BR" dirty="0" err="1" smtClean="0"/>
              <a:t>γ</a:t>
            </a:r>
            <a:r>
              <a:rPr lang="pt-BR" dirty="0" smtClean="0"/>
              <a:t>, TNF)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pt-BR" dirty="0" smtClean="0"/>
              <a:t>Importantes na defesa </a:t>
            </a:r>
            <a:r>
              <a:rPr lang="pt-BR" dirty="0" err="1" smtClean="0"/>
              <a:t>anti-viral</a:t>
            </a:r>
            <a:r>
              <a:rPr lang="pt-BR" dirty="0" smtClean="0"/>
              <a:t> e contra os tumores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55" y="4188972"/>
            <a:ext cx="2578750" cy="1559401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52" r="8908"/>
          <a:stretch>
            <a:fillRect/>
          </a:stretch>
        </p:blipFill>
        <p:spPr bwMode="auto">
          <a:xfrm>
            <a:off x="219255" y="1409793"/>
            <a:ext cx="2545872" cy="22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86926" y="357931"/>
            <a:ext cx="72165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err="1" smtClean="0">
                <a:solidFill>
                  <a:schemeClr val="accent6"/>
                </a:solidFill>
                <a:latin typeface="+mj-lt"/>
              </a:rPr>
              <a:t>Celulas</a:t>
            </a:r>
            <a:r>
              <a:rPr lang="pt-BR" sz="4000" dirty="0" smtClean="0">
                <a:solidFill>
                  <a:schemeClr val="accent6"/>
                </a:solidFill>
                <a:latin typeface="+mj-lt"/>
              </a:rPr>
              <a:t> NK</a:t>
            </a:r>
            <a:endParaRPr lang="pt-BR" sz="40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906097" y="4188972"/>
            <a:ext cx="5889977" cy="192873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pt-BR" sz="2000" b="1" dirty="0">
                <a:solidFill>
                  <a:srgbClr val="000000"/>
                </a:solidFill>
              </a:rPr>
              <a:t>Reconhecer e eliminar </a:t>
            </a:r>
            <a:r>
              <a:rPr lang="pt-BR" sz="2000" b="1" dirty="0" err="1">
                <a:solidFill>
                  <a:srgbClr val="000000"/>
                </a:solidFill>
              </a:rPr>
              <a:t>celulas</a:t>
            </a:r>
            <a:r>
              <a:rPr lang="pt-BR" sz="2000" b="1" dirty="0">
                <a:solidFill>
                  <a:srgbClr val="000000"/>
                </a:solidFill>
              </a:rPr>
              <a:t> infetadas/danificadas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pt-BR" sz="2000" b="1" dirty="0">
                <a:solidFill>
                  <a:srgbClr val="000000"/>
                </a:solidFill>
              </a:rPr>
              <a:t>Ativar </a:t>
            </a:r>
            <a:r>
              <a:rPr lang="pt-BR" sz="2000" b="1" dirty="0" err="1">
                <a:solidFill>
                  <a:srgbClr val="000000"/>
                </a:solidFill>
              </a:rPr>
              <a:t>Mø</a:t>
            </a:r>
            <a:r>
              <a:rPr lang="pt-BR" sz="2000" b="1" dirty="0">
                <a:solidFill>
                  <a:srgbClr val="000000"/>
                </a:solidFill>
              </a:rPr>
              <a:t> para potenciar a resposta</a:t>
            </a:r>
          </a:p>
          <a:p>
            <a:pPr>
              <a:lnSpc>
                <a:spcPct val="120000"/>
              </a:lnSpc>
            </a:pPr>
            <a:r>
              <a:rPr lang="pt-BR" sz="2000" b="1" dirty="0">
                <a:solidFill>
                  <a:srgbClr val="000000"/>
                </a:solidFill>
              </a:rPr>
              <a:t> </a:t>
            </a:r>
            <a:r>
              <a:rPr lang="pt-BR" sz="2000" b="1" dirty="0" smtClean="0">
                <a:solidFill>
                  <a:srgbClr val="000000"/>
                </a:solidFill>
              </a:rPr>
              <a:t>microbicida</a:t>
            </a:r>
          </a:p>
          <a:p>
            <a:pPr>
              <a:lnSpc>
                <a:spcPct val="120000"/>
              </a:lnSpc>
            </a:pPr>
            <a:r>
              <a:rPr lang="pt-BR" sz="2000" dirty="0" smtClean="0">
                <a:solidFill>
                  <a:srgbClr val="000000"/>
                </a:solidFill>
              </a:rPr>
              <a:t>- Atividade </a:t>
            </a:r>
            <a:r>
              <a:rPr lang="pt-BR" sz="2000" dirty="0" err="1" smtClean="0">
                <a:solidFill>
                  <a:srgbClr val="000000"/>
                </a:solidFill>
              </a:rPr>
              <a:t>citotoxica</a:t>
            </a:r>
            <a:r>
              <a:rPr lang="pt-BR" sz="2000" dirty="0" smtClean="0">
                <a:solidFill>
                  <a:srgbClr val="000000"/>
                </a:solidFill>
              </a:rPr>
              <a:t> induzida por anticorpos</a:t>
            </a:r>
          </a:p>
        </p:txBody>
      </p:sp>
    </p:spTree>
    <p:extLst>
      <p:ext uri="{BB962C8B-B14F-4D97-AF65-F5344CB8AC3E}">
        <p14:creationId xmlns:p14="http://schemas.microsoft.com/office/powerpoint/2010/main" val="6007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0" y="1371600"/>
            <a:ext cx="8861764" cy="1927225"/>
          </a:xfrm>
        </p:spPr>
        <p:txBody>
          <a:bodyPr/>
          <a:lstStyle/>
          <a:p>
            <a:pPr algn="ctr"/>
            <a:r>
              <a:rPr lang="pt-BR" dirty="0" smtClean="0"/>
              <a:t>Fagócitos profissionais </a:t>
            </a:r>
            <a:endParaRPr lang="pt-BR" dirty="0"/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err="1" smtClean="0"/>
              <a:t>Polimorfonucleados</a:t>
            </a:r>
            <a:r>
              <a:rPr lang="it-IT" dirty="0" smtClean="0"/>
              <a:t> </a:t>
            </a:r>
            <a:r>
              <a:rPr lang="it-IT" dirty="0" err="1" smtClean="0"/>
              <a:t>neutrofilos</a:t>
            </a:r>
            <a:endParaRPr lang="it-IT" dirty="0" smtClean="0"/>
          </a:p>
          <a:p>
            <a:r>
              <a:rPr lang="it-IT" dirty="0" err="1" smtClean="0"/>
              <a:t>Monocitos</a:t>
            </a:r>
            <a:r>
              <a:rPr lang="it-IT" dirty="0" smtClean="0"/>
              <a:t>/</a:t>
            </a:r>
            <a:r>
              <a:rPr lang="it-IT" dirty="0" err="1" smtClean="0"/>
              <a:t>Macrofagos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3070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239" y="1194609"/>
            <a:ext cx="4546123" cy="5663391"/>
          </a:xfrm>
          <a:prstGeom prst="rect">
            <a:avLst/>
          </a:prstGeom>
        </p:spPr>
      </p:pic>
      <p:sp>
        <p:nvSpPr>
          <p:cNvPr id="4" name="Text Box 74"/>
          <p:cNvSpPr txBox="1">
            <a:spLocks noChangeArrowheads="1"/>
          </p:cNvSpPr>
          <p:nvPr/>
        </p:nvSpPr>
        <p:spPr bwMode="auto">
          <a:xfrm>
            <a:off x="11737" y="1523687"/>
            <a:ext cx="4440735" cy="340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b="1" dirty="0" smtClean="0"/>
              <a:t>Receptores de </a:t>
            </a:r>
            <a:r>
              <a:rPr lang="pt-BR" sz="2000" b="1" dirty="0" err="1" smtClean="0"/>
              <a:t>celulas</a:t>
            </a:r>
            <a:r>
              <a:rPr lang="pt-BR" sz="2000" b="1" dirty="0" smtClean="0"/>
              <a:t> danificadas/infectadas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pt-BR" sz="2000" b="1" u="sng" dirty="0">
                <a:solidFill>
                  <a:srgbClr val="0000FF"/>
                </a:solidFill>
              </a:rPr>
              <a:t>Inibidores</a:t>
            </a:r>
            <a:r>
              <a:rPr lang="pt-BR" sz="2000" b="1" u="sng" dirty="0"/>
              <a:t> </a:t>
            </a:r>
            <a:r>
              <a:rPr lang="pt-BR" sz="2000" dirty="0"/>
              <a:t>(reconhecem ligandos nas </a:t>
            </a:r>
            <a:r>
              <a:rPr lang="pt-BR" sz="2000" dirty="0" err="1"/>
              <a:t>celulas</a:t>
            </a:r>
            <a:r>
              <a:rPr lang="pt-BR" sz="2000" dirty="0"/>
              <a:t> </a:t>
            </a:r>
            <a:r>
              <a:rPr lang="pt-BR" sz="2000" dirty="0" err="1"/>
              <a:t>saudaveis</a:t>
            </a:r>
            <a:r>
              <a:rPr lang="pt-BR" sz="2000" dirty="0"/>
              <a:t>) – </a:t>
            </a:r>
            <a:r>
              <a:rPr lang="pt-BR" sz="2000" dirty="0" err="1"/>
              <a:t>dominio</a:t>
            </a:r>
            <a:r>
              <a:rPr lang="pt-BR" sz="2000" dirty="0"/>
              <a:t> </a:t>
            </a:r>
            <a:r>
              <a:rPr lang="pt-BR" sz="2000" dirty="0" smtClean="0"/>
              <a:t>ITIM</a:t>
            </a:r>
          </a:p>
          <a:p>
            <a:pPr marL="285750" indent="-285750">
              <a:lnSpc>
                <a:spcPct val="120000"/>
              </a:lnSpc>
              <a:buFontTx/>
              <a:buChar char="•"/>
            </a:pPr>
            <a:r>
              <a:rPr lang="pt-BR" sz="2000" i="1" dirty="0" err="1" smtClean="0"/>
              <a:t>Rec</a:t>
            </a:r>
            <a:r>
              <a:rPr lang="pt-BR" sz="2000" i="1" dirty="0" smtClean="0"/>
              <a:t> </a:t>
            </a:r>
            <a:r>
              <a:rPr lang="pt-BR" sz="2000" i="1" dirty="0" err="1"/>
              <a:t>Inib</a:t>
            </a:r>
            <a:r>
              <a:rPr lang="pt-BR" sz="2000" i="1" dirty="0"/>
              <a:t> para MHC-</a:t>
            </a:r>
            <a:r>
              <a:rPr lang="pt-BR" sz="2000" i="1" dirty="0" smtClean="0"/>
              <a:t>I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pt-BR" sz="2000" b="1" u="sng" dirty="0" smtClean="0">
                <a:solidFill>
                  <a:srgbClr val="FF0000"/>
                </a:solidFill>
              </a:rPr>
              <a:t>Ativadores</a:t>
            </a:r>
            <a:r>
              <a:rPr lang="pt-BR" sz="2000" dirty="0" smtClean="0"/>
              <a:t> (reconhecem ligandos nas </a:t>
            </a:r>
            <a:r>
              <a:rPr lang="pt-BR" sz="2000" dirty="0" err="1" smtClean="0"/>
              <a:t>celulas</a:t>
            </a:r>
            <a:r>
              <a:rPr lang="pt-BR" sz="2000" dirty="0" smtClean="0"/>
              <a:t> danificadas/infectadas) – </a:t>
            </a:r>
            <a:r>
              <a:rPr lang="pt-BR" sz="2000" dirty="0" err="1" smtClean="0"/>
              <a:t>dominio</a:t>
            </a:r>
            <a:r>
              <a:rPr lang="pt-BR" sz="2000" dirty="0" smtClean="0"/>
              <a:t> ITAM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86926" y="357931"/>
            <a:ext cx="72165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err="1" smtClean="0">
                <a:solidFill>
                  <a:schemeClr val="accent6"/>
                </a:solidFill>
                <a:latin typeface="+mj-lt"/>
              </a:rPr>
              <a:t>Celulas</a:t>
            </a:r>
            <a:r>
              <a:rPr lang="pt-BR" sz="4000" dirty="0" smtClean="0">
                <a:solidFill>
                  <a:schemeClr val="accent6"/>
                </a:solidFill>
                <a:latin typeface="+mj-lt"/>
              </a:rPr>
              <a:t> NK</a:t>
            </a:r>
            <a:endParaRPr lang="pt-BR" sz="4000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784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607" y="1065817"/>
            <a:ext cx="5895279" cy="5745217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986926" y="357931"/>
            <a:ext cx="72165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err="1" smtClean="0">
                <a:solidFill>
                  <a:schemeClr val="accent6"/>
                </a:solidFill>
                <a:latin typeface="+mj-lt"/>
              </a:rPr>
              <a:t>Celulas</a:t>
            </a:r>
            <a:r>
              <a:rPr lang="pt-BR" sz="4000" dirty="0" smtClean="0">
                <a:solidFill>
                  <a:schemeClr val="accent6"/>
                </a:solidFill>
                <a:latin typeface="+mj-lt"/>
              </a:rPr>
              <a:t> NK</a:t>
            </a:r>
            <a:endParaRPr lang="pt-BR" sz="40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2688484"/>
            <a:ext cx="26644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 smtClean="0"/>
              <a:t>Reconhecimento</a:t>
            </a:r>
            <a:endParaRPr lang="it-IT" sz="2400" b="1" dirty="0" smtClean="0"/>
          </a:p>
          <a:p>
            <a:pPr algn="ctr"/>
            <a:r>
              <a:rPr lang="it-IT" sz="2400" b="1" dirty="0" err="1"/>
              <a:t>d</a:t>
            </a:r>
            <a:r>
              <a:rPr lang="it-IT" sz="2400" b="1" dirty="0" err="1" smtClean="0"/>
              <a:t>as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celulas</a:t>
            </a:r>
            <a:r>
              <a:rPr lang="it-IT" sz="2400" b="1" dirty="0" smtClean="0"/>
              <a:t> </a:t>
            </a:r>
          </a:p>
          <a:p>
            <a:pPr algn="ctr"/>
            <a:r>
              <a:rPr lang="it-IT" sz="2400" b="1" dirty="0" err="1" smtClean="0"/>
              <a:t>infectadas</a:t>
            </a:r>
            <a:r>
              <a:rPr lang="it-IT" sz="2400" b="1" dirty="0" smtClean="0"/>
              <a:t>/</a:t>
            </a:r>
          </a:p>
          <a:p>
            <a:pPr algn="ctr"/>
            <a:r>
              <a:rPr lang="it-IT" sz="2400" b="1" dirty="0" err="1" smtClean="0"/>
              <a:t>danificas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32063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8679" r="34732"/>
          <a:stretch/>
        </p:blipFill>
        <p:spPr>
          <a:xfrm>
            <a:off x="189163" y="1679027"/>
            <a:ext cx="3067142" cy="376088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r="70342"/>
          <a:stretch/>
        </p:blipFill>
        <p:spPr>
          <a:xfrm>
            <a:off x="3567081" y="1679027"/>
            <a:ext cx="2486141" cy="376088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65107" r="-1696"/>
          <a:stretch/>
        </p:blipFill>
        <p:spPr>
          <a:xfrm>
            <a:off x="6076858" y="1679027"/>
            <a:ext cx="3067142" cy="3760883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86926" y="357931"/>
            <a:ext cx="72165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err="1" smtClean="0">
                <a:solidFill>
                  <a:schemeClr val="accent6"/>
                </a:solidFill>
                <a:latin typeface="+mj-lt"/>
              </a:rPr>
              <a:t>Celulas</a:t>
            </a:r>
            <a:r>
              <a:rPr lang="pt-BR" sz="4000" dirty="0" smtClean="0">
                <a:solidFill>
                  <a:schemeClr val="accent6"/>
                </a:solidFill>
                <a:latin typeface="+mj-lt"/>
              </a:rPr>
              <a:t> NK</a:t>
            </a:r>
            <a:endParaRPr lang="pt-BR" sz="4000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3890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 rot="16200000">
            <a:off x="6084577" y="-1450519"/>
            <a:ext cx="615553" cy="397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pPr algn="ctr"/>
            <a:r>
              <a:rPr lang="pt-BR" sz="2800" i="1" dirty="0">
                <a:solidFill>
                  <a:schemeClr val="bg1"/>
                </a:solidFill>
                <a:latin typeface="+mn-lt"/>
              </a:rPr>
              <a:t>CÉLULAS NATURAL KILLER</a:t>
            </a:r>
          </a:p>
        </p:txBody>
      </p:sp>
      <p:sp>
        <p:nvSpPr>
          <p:cNvPr id="8" name="Titolo 14"/>
          <p:cNvSpPr txBox="1">
            <a:spLocks/>
          </p:cNvSpPr>
          <p:nvPr/>
        </p:nvSpPr>
        <p:spPr>
          <a:xfrm>
            <a:off x="188601" y="365938"/>
            <a:ext cx="8955399" cy="560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dirty="0" err="1">
                <a:solidFill>
                  <a:srgbClr val="F14124"/>
                </a:solidFill>
              </a:rPr>
              <a:t>C</a:t>
            </a:r>
            <a:r>
              <a:rPr lang="pt-BR" dirty="0" err="1" smtClean="0">
                <a:solidFill>
                  <a:srgbClr val="F14124"/>
                </a:solidFill>
              </a:rPr>
              <a:t>elulas</a:t>
            </a:r>
            <a:r>
              <a:rPr lang="pt-BR" sz="3600" dirty="0" smtClean="0">
                <a:solidFill>
                  <a:srgbClr val="F14124"/>
                </a:solidFill>
              </a:rPr>
              <a:t>  NK </a:t>
            </a:r>
            <a:endParaRPr lang="pt-BR" sz="3600" dirty="0">
              <a:solidFill>
                <a:srgbClr val="F14124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l="12509" t="1" r="39400" b="50343"/>
          <a:stretch/>
        </p:blipFill>
        <p:spPr>
          <a:xfrm>
            <a:off x="4291499" y="1340727"/>
            <a:ext cx="4510730" cy="5519107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45625" y="1814596"/>
            <a:ext cx="3742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Mecanismos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citotoxicos</a:t>
            </a:r>
            <a:endParaRPr lang="it-IT" sz="2400" b="1" dirty="0" smtClean="0"/>
          </a:p>
          <a:p>
            <a:r>
              <a:rPr lang="it-IT" sz="2400" b="1" dirty="0" smtClean="0"/>
              <a:t>(</a:t>
            </a:r>
            <a:r>
              <a:rPr lang="it-IT" sz="2400" b="1" dirty="0" err="1" smtClean="0"/>
              <a:t>induçao</a:t>
            </a:r>
            <a:r>
              <a:rPr lang="it-IT" sz="2400" b="1" dirty="0" smtClean="0"/>
              <a:t> de </a:t>
            </a:r>
            <a:r>
              <a:rPr lang="it-IT" sz="2400" b="1" dirty="0" err="1" smtClean="0"/>
              <a:t>apopotose</a:t>
            </a:r>
            <a:r>
              <a:rPr lang="it-IT" sz="2400" b="1" dirty="0" smtClean="0"/>
              <a:t>)</a:t>
            </a:r>
            <a:endParaRPr lang="it-IT" sz="2400" b="1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45625" y="3033929"/>
            <a:ext cx="355040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000" dirty="0" err="1" smtClean="0"/>
              <a:t>Exocitose</a:t>
            </a:r>
            <a:r>
              <a:rPr lang="en-US" sz="2000" dirty="0" smtClean="0"/>
              <a:t> de </a:t>
            </a:r>
            <a:r>
              <a:rPr lang="en-US" sz="2000" dirty="0" err="1" smtClean="0"/>
              <a:t>granulos</a:t>
            </a:r>
            <a:r>
              <a:rPr lang="en-US" sz="2000" dirty="0" smtClean="0"/>
              <a:t> (perforina, </a:t>
            </a:r>
            <a:r>
              <a:rPr lang="en-US" sz="2000" dirty="0" err="1" smtClean="0"/>
              <a:t>granzima</a:t>
            </a:r>
            <a:r>
              <a:rPr lang="en-US" sz="2000" dirty="0" smtClean="0"/>
              <a:t>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000" dirty="0" smtClean="0"/>
              <a:t>FasL (NK)</a:t>
            </a:r>
            <a:r>
              <a:rPr lang="en-US" sz="2000" dirty="0" smtClean="0">
                <a:sym typeface="Wingdings"/>
              </a:rPr>
              <a:t>Fas (</a:t>
            </a:r>
            <a:r>
              <a:rPr lang="en-US" sz="2000" dirty="0" err="1" smtClean="0">
                <a:sym typeface="Wingdings"/>
              </a:rPr>
              <a:t>celula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err="1" smtClean="0">
                <a:sym typeface="Wingdings"/>
              </a:rPr>
              <a:t>alvo</a:t>
            </a:r>
            <a:r>
              <a:rPr lang="en-US" sz="2000" dirty="0">
                <a:sym typeface="Wingdings"/>
              </a:rPr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430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54651"/>
          <a:stretch/>
        </p:blipFill>
        <p:spPr>
          <a:xfrm>
            <a:off x="1249609" y="2212740"/>
            <a:ext cx="6856254" cy="403223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11076" y="1490622"/>
            <a:ext cx="7794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pt-BR" sz="2400" dirty="0"/>
              <a:t>Ativar Mø </a:t>
            </a:r>
            <a:r>
              <a:rPr lang="pt-BR" sz="2400" dirty="0" smtClean="0"/>
              <a:t>e </a:t>
            </a:r>
            <a:r>
              <a:rPr lang="pt-BR" sz="2400" dirty="0"/>
              <a:t>potenciar a resposta microbicida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 rot="16200000">
            <a:off x="6084577" y="-1450519"/>
            <a:ext cx="615553" cy="397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pPr algn="ctr"/>
            <a:r>
              <a:rPr lang="pt-BR" sz="2800" i="1" dirty="0">
                <a:solidFill>
                  <a:schemeClr val="bg1"/>
                </a:solidFill>
                <a:latin typeface="+mn-lt"/>
              </a:rPr>
              <a:t>CÉLULAS NATURAL KILLER</a:t>
            </a:r>
          </a:p>
        </p:txBody>
      </p:sp>
      <p:sp>
        <p:nvSpPr>
          <p:cNvPr id="6" name="Titolo 14"/>
          <p:cNvSpPr txBox="1">
            <a:spLocks/>
          </p:cNvSpPr>
          <p:nvPr/>
        </p:nvSpPr>
        <p:spPr>
          <a:xfrm>
            <a:off x="188601" y="365938"/>
            <a:ext cx="8955399" cy="560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dirty="0" err="1">
                <a:solidFill>
                  <a:srgbClr val="F14124"/>
                </a:solidFill>
              </a:rPr>
              <a:t>C</a:t>
            </a:r>
            <a:r>
              <a:rPr lang="pt-BR" dirty="0" err="1" smtClean="0">
                <a:solidFill>
                  <a:srgbClr val="F14124"/>
                </a:solidFill>
              </a:rPr>
              <a:t>elulas</a:t>
            </a:r>
            <a:r>
              <a:rPr lang="pt-BR" dirty="0" smtClean="0">
                <a:solidFill>
                  <a:srgbClr val="F14124"/>
                </a:solidFill>
              </a:rPr>
              <a:t>  NK </a:t>
            </a:r>
            <a:endParaRPr lang="pt-BR" dirty="0">
              <a:solidFill>
                <a:srgbClr val="F141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5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04929"/>
            <a:ext cx="8280400" cy="3810000"/>
          </a:xfrm>
          <a:prstGeom prst="rect">
            <a:avLst/>
          </a:prstGeom>
        </p:spPr>
      </p:pic>
      <p:sp>
        <p:nvSpPr>
          <p:cNvPr id="3" name="Titolo 14"/>
          <p:cNvSpPr txBox="1">
            <a:spLocks/>
          </p:cNvSpPr>
          <p:nvPr/>
        </p:nvSpPr>
        <p:spPr>
          <a:xfrm>
            <a:off x="188601" y="365938"/>
            <a:ext cx="8955399" cy="560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dirty="0" err="1">
                <a:solidFill>
                  <a:srgbClr val="F14124"/>
                </a:solidFill>
              </a:rPr>
              <a:t>C</a:t>
            </a:r>
            <a:r>
              <a:rPr lang="pt-BR" dirty="0" err="1" smtClean="0">
                <a:solidFill>
                  <a:srgbClr val="F14124"/>
                </a:solidFill>
              </a:rPr>
              <a:t>elulas</a:t>
            </a:r>
            <a:r>
              <a:rPr lang="pt-BR" dirty="0" smtClean="0">
                <a:solidFill>
                  <a:srgbClr val="F14124"/>
                </a:solidFill>
              </a:rPr>
              <a:t>  NK </a:t>
            </a:r>
            <a:endParaRPr lang="pt-BR" dirty="0">
              <a:solidFill>
                <a:srgbClr val="F141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30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876300"/>
            <a:ext cx="8255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75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001063" y="342990"/>
            <a:ext cx="77096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smtClean="0">
                <a:solidFill>
                  <a:schemeClr val="accent6"/>
                </a:solidFill>
                <a:latin typeface="+mj-lt"/>
              </a:rPr>
              <a:t>Neutrófilos                                            </a:t>
            </a:r>
            <a:endParaRPr lang="pt-BR" sz="4000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10" name="Picture 2" descr="C:\Users\Andrew\Documents\Book\CMI 7th\Slide Set Project\CMI7 Slides Ch 2\2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6" r="55827" b="55287"/>
          <a:stretch/>
        </p:blipFill>
        <p:spPr bwMode="auto">
          <a:xfrm>
            <a:off x="272193" y="1540842"/>
            <a:ext cx="1763443" cy="141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203507" y="1391432"/>
            <a:ext cx="6835906" cy="17450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it-IT" dirty="0" smtClean="0"/>
              <a:t>Mais </a:t>
            </a:r>
            <a:r>
              <a:rPr lang="it-IT" dirty="0" err="1" smtClean="0"/>
              <a:t>abundantes</a:t>
            </a:r>
            <a:r>
              <a:rPr lang="it-IT" dirty="0" smtClean="0"/>
              <a:t> </a:t>
            </a:r>
            <a:r>
              <a:rPr lang="it-IT" dirty="0" err="1"/>
              <a:t>l</a:t>
            </a:r>
            <a:r>
              <a:rPr lang="it-IT" dirty="0" err="1" smtClean="0"/>
              <a:t>eucocitos</a:t>
            </a:r>
            <a:r>
              <a:rPr lang="it-IT" dirty="0" smtClean="0"/>
              <a:t> </a:t>
            </a:r>
            <a:r>
              <a:rPr lang="it-IT" dirty="0" err="1" smtClean="0"/>
              <a:t>circulantes</a:t>
            </a:r>
            <a:endParaRPr lang="it-IT" dirty="0" smtClean="0"/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it-IT" dirty="0" err="1" smtClean="0"/>
              <a:t>Importantes</a:t>
            </a:r>
            <a:r>
              <a:rPr lang="it-IT" dirty="0" smtClean="0"/>
              <a:t> </a:t>
            </a:r>
            <a:r>
              <a:rPr lang="it-IT" dirty="0" err="1" smtClean="0"/>
              <a:t>na</a:t>
            </a:r>
            <a:r>
              <a:rPr lang="it-IT" dirty="0" smtClean="0"/>
              <a:t> </a:t>
            </a:r>
            <a:r>
              <a:rPr lang="it-IT" dirty="0" err="1" smtClean="0"/>
              <a:t>eliminaçao</a:t>
            </a:r>
            <a:r>
              <a:rPr lang="it-IT" dirty="0" smtClean="0"/>
              <a:t> de </a:t>
            </a:r>
            <a:r>
              <a:rPr lang="it-IT" dirty="0" err="1" smtClean="0"/>
              <a:t>patogenos</a:t>
            </a:r>
            <a:endParaRPr lang="it-IT" dirty="0" smtClean="0"/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it-IT" dirty="0" err="1" smtClean="0"/>
              <a:t>Primeiros</a:t>
            </a:r>
            <a:r>
              <a:rPr lang="it-IT" dirty="0" smtClean="0"/>
              <a:t> a </a:t>
            </a:r>
            <a:r>
              <a:rPr lang="it-IT" dirty="0" err="1" smtClean="0"/>
              <a:t>chegar</a:t>
            </a:r>
            <a:r>
              <a:rPr lang="it-IT" dirty="0" smtClean="0"/>
              <a:t> no </a:t>
            </a:r>
            <a:r>
              <a:rPr lang="it-IT" dirty="0" err="1" smtClean="0"/>
              <a:t>sitio</a:t>
            </a:r>
            <a:r>
              <a:rPr lang="it-IT" dirty="0" smtClean="0"/>
              <a:t> da </a:t>
            </a:r>
            <a:r>
              <a:rPr lang="it-IT" dirty="0" err="1" smtClean="0"/>
              <a:t>infecçao</a:t>
            </a:r>
            <a:r>
              <a:rPr lang="it-IT" dirty="0" smtClean="0"/>
              <a:t>/</a:t>
            </a:r>
            <a:r>
              <a:rPr lang="it-IT" dirty="0" err="1" smtClean="0"/>
              <a:t>dano</a:t>
            </a:r>
            <a:r>
              <a:rPr lang="it-IT" dirty="0" smtClean="0"/>
              <a:t> (IL-8, LTB4, C5a) 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it-IT" dirty="0" err="1" smtClean="0"/>
              <a:t>Medeiam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primeiras</a:t>
            </a:r>
            <a:r>
              <a:rPr lang="it-IT" dirty="0" smtClean="0"/>
              <a:t> </a:t>
            </a:r>
            <a:r>
              <a:rPr lang="it-IT" dirty="0" err="1" smtClean="0"/>
              <a:t>fases</a:t>
            </a:r>
            <a:r>
              <a:rPr lang="it-IT" dirty="0" smtClean="0"/>
              <a:t> da </a:t>
            </a:r>
            <a:r>
              <a:rPr lang="it-IT" dirty="0" err="1" smtClean="0">
                <a:solidFill>
                  <a:srgbClr val="FF0000"/>
                </a:solidFill>
              </a:rPr>
              <a:t>inflamaçao</a:t>
            </a:r>
            <a:endParaRPr lang="it-IT" dirty="0" smtClean="0">
              <a:solidFill>
                <a:srgbClr val="FF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it-IT" dirty="0" smtClean="0"/>
              <a:t>Vida breve (</a:t>
            </a:r>
            <a:r>
              <a:rPr lang="it-IT" dirty="0" err="1" smtClean="0"/>
              <a:t>elevado</a:t>
            </a:r>
            <a:r>
              <a:rPr lang="it-IT" dirty="0" smtClean="0"/>
              <a:t> </a:t>
            </a:r>
            <a:r>
              <a:rPr lang="it-IT" dirty="0" err="1" smtClean="0"/>
              <a:t>conteudo</a:t>
            </a:r>
            <a:r>
              <a:rPr lang="it-IT" dirty="0" smtClean="0"/>
              <a:t> </a:t>
            </a:r>
            <a:r>
              <a:rPr lang="it-IT" dirty="0" err="1" smtClean="0"/>
              <a:t>citotoxico</a:t>
            </a:r>
            <a:r>
              <a:rPr lang="it-IT" dirty="0" smtClean="0"/>
              <a:t>!) </a:t>
            </a:r>
            <a:endParaRPr lang="it-IT" dirty="0"/>
          </a:p>
        </p:txBody>
      </p:sp>
      <p:grpSp>
        <p:nvGrpSpPr>
          <p:cNvPr id="14" name="Gruppo 13"/>
          <p:cNvGrpSpPr/>
          <p:nvPr/>
        </p:nvGrpSpPr>
        <p:grpSpPr>
          <a:xfrm>
            <a:off x="272193" y="3560586"/>
            <a:ext cx="3537807" cy="3250056"/>
            <a:chOff x="247743" y="2928281"/>
            <a:chExt cx="4249551" cy="3882362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3"/>
            <a:srcRect t="3946" r="50516"/>
            <a:stretch/>
          </p:blipFill>
          <p:spPr>
            <a:xfrm>
              <a:off x="297683" y="3300982"/>
              <a:ext cx="4199611" cy="3509661"/>
            </a:xfrm>
            <a:prstGeom prst="rect">
              <a:avLst/>
            </a:prstGeom>
          </p:spPr>
        </p:pic>
        <p:sp>
          <p:nvSpPr>
            <p:cNvPr id="9" name="CasellaDiTesto 8"/>
            <p:cNvSpPr txBox="1"/>
            <p:nvPr/>
          </p:nvSpPr>
          <p:spPr>
            <a:xfrm>
              <a:off x="247743" y="2928281"/>
              <a:ext cx="1496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 dirty="0" err="1"/>
                <a:t>R</a:t>
              </a:r>
              <a:r>
                <a:rPr lang="it-IT" b="1" i="1" dirty="0" err="1" smtClean="0"/>
                <a:t>eceptores</a:t>
              </a:r>
              <a:endParaRPr lang="it-IT" b="1" i="1" dirty="0"/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4003961" y="3549069"/>
            <a:ext cx="5065330" cy="3261576"/>
            <a:chOff x="2666533" y="2683422"/>
            <a:chExt cx="6402760" cy="4127221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3"/>
            <a:srcRect l="49484" t="3946" b="8446"/>
            <a:stretch/>
          </p:blipFill>
          <p:spPr>
            <a:xfrm>
              <a:off x="4085225" y="3089234"/>
              <a:ext cx="4984068" cy="3721409"/>
            </a:xfrm>
            <a:prstGeom prst="rect">
              <a:avLst/>
            </a:prstGeom>
          </p:spPr>
        </p:pic>
        <p:sp>
          <p:nvSpPr>
            <p:cNvPr id="16" name="CasellaDiTesto 15"/>
            <p:cNvSpPr txBox="1"/>
            <p:nvPr/>
          </p:nvSpPr>
          <p:spPr>
            <a:xfrm>
              <a:off x="2666533" y="2683422"/>
              <a:ext cx="12523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 dirty="0" err="1" smtClean="0"/>
                <a:t>Granulos</a:t>
              </a:r>
              <a:endParaRPr lang="it-IT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9660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4825" y="6461300"/>
            <a:ext cx="9143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err="1" smtClean="0"/>
              <a:t>Kolaczkowska</a:t>
            </a:r>
            <a:r>
              <a:rPr lang="it-IT" sz="1200" dirty="0" smtClean="0"/>
              <a:t> E, </a:t>
            </a:r>
            <a:r>
              <a:rPr lang="it-IT" sz="1200" dirty="0" err="1" smtClean="0"/>
              <a:t>Kubes</a:t>
            </a:r>
            <a:r>
              <a:rPr lang="it-IT" sz="1200" dirty="0" smtClean="0"/>
              <a:t> P. </a:t>
            </a:r>
            <a:r>
              <a:rPr lang="it-IT" sz="1200" dirty="0" err="1" smtClean="0"/>
              <a:t>Neutrophil</a:t>
            </a:r>
            <a:r>
              <a:rPr lang="it-IT" sz="1200" dirty="0" smtClean="0"/>
              <a:t> </a:t>
            </a:r>
            <a:r>
              <a:rPr lang="it-IT" sz="1200" dirty="0" err="1"/>
              <a:t>recruitment</a:t>
            </a:r>
            <a:r>
              <a:rPr lang="it-IT" sz="1200" dirty="0"/>
              <a:t> and </a:t>
            </a:r>
            <a:r>
              <a:rPr lang="it-IT" sz="1200" dirty="0" err="1"/>
              <a:t>function</a:t>
            </a:r>
            <a:r>
              <a:rPr lang="it-IT" sz="1200" dirty="0"/>
              <a:t> in </a:t>
            </a:r>
            <a:r>
              <a:rPr lang="it-IT" sz="1200" dirty="0" err="1"/>
              <a:t>health</a:t>
            </a:r>
            <a:r>
              <a:rPr lang="it-IT" sz="1200" dirty="0"/>
              <a:t> and </a:t>
            </a:r>
            <a:r>
              <a:rPr lang="it-IT" sz="1200" dirty="0" err="1" smtClean="0"/>
              <a:t>inflammation</a:t>
            </a:r>
            <a:r>
              <a:rPr lang="it-IT" sz="1200" dirty="0" smtClean="0"/>
              <a:t> Na </a:t>
            </a:r>
            <a:r>
              <a:rPr lang="it-IT" sz="1200" dirty="0" err="1" smtClean="0"/>
              <a:t>Rev</a:t>
            </a:r>
            <a:r>
              <a:rPr lang="it-IT" sz="1200" dirty="0" smtClean="0"/>
              <a:t> </a:t>
            </a:r>
            <a:r>
              <a:rPr lang="it-IT" sz="1200" dirty="0" err="1" smtClean="0"/>
              <a:t>Imm</a:t>
            </a:r>
            <a:r>
              <a:rPr lang="it-IT" sz="1200" dirty="0" smtClean="0"/>
              <a:t> </a:t>
            </a:r>
            <a:r>
              <a:rPr lang="it-IT" sz="1200" dirty="0"/>
              <a:t>13, 159-175 (March 2013)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01063" y="342990"/>
            <a:ext cx="77096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000" dirty="0" err="1" smtClean="0">
                <a:solidFill>
                  <a:schemeClr val="accent6"/>
                </a:solidFill>
                <a:latin typeface="+mj-lt"/>
              </a:rPr>
              <a:t>Neutrofilos</a:t>
            </a:r>
            <a:r>
              <a:rPr lang="pt-BR" sz="4000" dirty="0" smtClean="0">
                <a:solidFill>
                  <a:schemeClr val="accent6"/>
                </a:solidFill>
                <a:latin typeface="+mj-lt"/>
              </a:rPr>
              <a:t>                                            </a:t>
            </a:r>
            <a:endParaRPr lang="pt-BR" sz="4000" dirty="0">
              <a:solidFill>
                <a:schemeClr val="accent6"/>
              </a:solidFill>
              <a:latin typeface="+mj-lt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335160" y="1288463"/>
            <a:ext cx="8576238" cy="5051880"/>
            <a:chOff x="0" y="1411950"/>
            <a:chExt cx="8576238" cy="5051880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2"/>
            <a:srcRect b="15415"/>
            <a:stretch/>
          </p:blipFill>
          <p:spPr>
            <a:xfrm>
              <a:off x="298823" y="1541441"/>
              <a:ext cx="8277415" cy="4396918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382594" y="5542000"/>
              <a:ext cx="162833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 err="1"/>
                <a:t>F</a:t>
              </a:r>
              <a:r>
                <a:rPr lang="it-IT" sz="2000" dirty="0" err="1" smtClean="0"/>
                <a:t>agocitose</a:t>
              </a:r>
              <a:endParaRPr lang="it-IT" sz="2000" dirty="0"/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2422445" y="5448167"/>
              <a:ext cx="2022770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 err="1" smtClean="0"/>
                <a:t>Desgranulaçao</a:t>
              </a:r>
              <a:r>
                <a:rPr lang="it-IT" sz="2000" dirty="0" smtClean="0"/>
                <a:t> </a:t>
              </a:r>
            </a:p>
            <a:p>
              <a:pPr algn="ctr"/>
              <a:r>
                <a:rPr lang="it-IT" sz="2000" dirty="0" smtClean="0"/>
                <a:t>de </a:t>
              </a:r>
              <a:r>
                <a:rPr lang="it-IT" sz="2000" dirty="0" err="1" smtClean="0"/>
                <a:t>moleculas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antimicrobianas</a:t>
              </a:r>
              <a:endParaRPr lang="it-IT" sz="2000" dirty="0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5103686" y="5520607"/>
              <a:ext cx="2463761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 err="1" smtClean="0"/>
                <a:t>Formaçao</a:t>
              </a:r>
              <a:r>
                <a:rPr lang="it-IT" sz="2000" dirty="0" smtClean="0"/>
                <a:t> de </a:t>
              </a:r>
              <a:r>
                <a:rPr lang="it-IT" sz="2000" dirty="0" err="1" smtClean="0"/>
                <a:t>NETs</a:t>
              </a:r>
              <a:endParaRPr lang="it-IT" sz="2000" dirty="0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0" y="1411950"/>
              <a:ext cx="298111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000" b="1" dirty="0" err="1" smtClean="0"/>
                <a:t>Açao</a:t>
              </a:r>
              <a:r>
                <a:rPr lang="it-IT" sz="2000" b="1" dirty="0" smtClean="0"/>
                <a:t> </a:t>
              </a:r>
              <a:r>
                <a:rPr lang="it-IT" sz="2000" b="1" dirty="0" err="1" smtClean="0"/>
                <a:t>antimicrobiana</a:t>
              </a:r>
              <a:endParaRPr lang="it-IT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78778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4"/>
          <p:cNvSpPr txBox="1">
            <a:spLocks/>
          </p:cNvSpPr>
          <p:nvPr/>
        </p:nvSpPr>
        <p:spPr>
          <a:xfrm>
            <a:off x="188601" y="365938"/>
            <a:ext cx="8955399" cy="560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sz="3600" dirty="0" smtClean="0">
                <a:solidFill>
                  <a:srgbClr val="F14124"/>
                </a:solidFill>
              </a:rPr>
              <a:t>Fagocitose</a:t>
            </a:r>
            <a:endParaRPr lang="pt-BR" sz="3600" dirty="0">
              <a:solidFill>
                <a:srgbClr val="F14124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343168" y="1320363"/>
            <a:ext cx="851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Processo </a:t>
            </a:r>
            <a:r>
              <a:rPr lang="it-IT" dirty="0" err="1" smtClean="0"/>
              <a:t>atraves</a:t>
            </a:r>
            <a:r>
              <a:rPr lang="it-IT" dirty="0" smtClean="0"/>
              <a:t> do qual </a:t>
            </a:r>
            <a:r>
              <a:rPr lang="it-IT" dirty="0" err="1" smtClean="0"/>
              <a:t>uma</a:t>
            </a:r>
            <a:r>
              <a:rPr lang="it-IT" dirty="0" smtClean="0"/>
              <a:t> </a:t>
            </a:r>
            <a:r>
              <a:rPr lang="it-IT" dirty="0" err="1" smtClean="0"/>
              <a:t>celula</a:t>
            </a:r>
            <a:r>
              <a:rPr lang="it-IT" dirty="0" smtClean="0"/>
              <a:t> (fagocito) </a:t>
            </a:r>
            <a:r>
              <a:rPr lang="it-IT" dirty="0" err="1" smtClean="0"/>
              <a:t>engulfa</a:t>
            </a:r>
            <a:r>
              <a:rPr lang="it-IT" dirty="0" smtClean="0"/>
              <a:t> </a:t>
            </a:r>
            <a:r>
              <a:rPr lang="it-IT" dirty="0" err="1" smtClean="0"/>
              <a:t>uma</a:t>
            </a:r>
            <a:r>
              <a:rPr lang="it-IT" dirty="0" smtClean="0"/>
              <a:t> </a:t>
            </a:r>
            <a:r>
              <a:rPr lang="it-IT" dirty="0" err="1" smtClean="0"/>
              <a:t>particula</a:t>
            </a:r>
            <a:r>
              <a:rPr lang="it-IT" dirty="0" smtClean="0"/>
              <a:t> solida formando </a:t>
            </a:r>
            <a:r>
              <a:rPr lang="it-IT" dirty="0" err="1" smtClean="0"/>
              <a:t>uma</a:t>
            </a:r>
            <a:r>
              <a:rPr lang="it-IT" dirty="0" smtClean="0"/>
              <a:t> </a:t>
            </a:r>
            <a:r>
              <a:rPr lang="it-IT" dirty="0" err="1" smtClean="0"/>
              <a:t>vescicula</a:t>
            </a:r>
            <a:r>
              <a:rPr lang="it-IT" dirty="0" smtClean="0"/>
              <a:t> (</a:t>
            </a:r>
            <a:r>
              <a:rPr lang="it-IT" b="1" dirty="0" err="1"/>
              <a:t>a</a:t>
            </a:r>
            <a:r>
              <a:rPr lang="it-IT" b="1" dirty="0" err="1" smtClean="0"/>
              <a:t>_fagossoma</a:t>
            </a:r>
            <a:r>
              <a:rPr lang="it-IT" dirty="0" smtClean="0"/>
              <a:t>). Os </a:t>
            </a:r>
            <a:r>
              <a:rPr lang="it-IT" dirty="0" err="1" smtClean="0"/>
              <a:t>lisossomas</a:t>
            </a:r>
            <a:r>
              <a:rPr lang="it-IT" dirty="0" smtClean="0"/>
              <a:t> (</a:t>
            </a:r>
            <a:r>
              <a:rPr lang="it-IT" b="1" dirty="0"/>
              <a:t>b</a:t>
            </a:r>
            <a:r>
              <a:rPr lang="it-IT" dirty="0" smtClean="0"/>
              <a:t>) se </a:t>
            </a:r>
            <a:r>
              <a:rPr lang="it-IT" dirty="0" err="1" smtClean="0"/>
              <a:t>fondem</a:t>
            </a:r>
            <a:r>
              <a:rPr lang="it-IT" dirty="0" smtClean="0"/>
              <a:t> </a:t>
            </a:r>
            <a:r>
              <a:rPr lang="it-IT" dirty="0" err="1" smtClean="0"/>
              <a:t>com</a:t>
            </a:r>
            <a:r>
              <a:rPr lang="it-IT" dirty="0" smtClean="0"/>
              <a:t> o </a:t>
            </a:r>
            <a:r>
              <a:rPr lang="it-IT" dirty="0" err="1" smtClean="0"/>
              <a:t>fagossoma</a:t>
            </a:r>
            <a:r>
              <a:rPr lang="it-IT" dirty="0" smtClean="0"/>
              <a:t> (</a:t>
            </a:r>
            <a:r>
              <a:rPr lang="it-IT" b="1" dirty="0" err="1"/>
              <a:t>c</a:t>
            </a:r>
            <a:r>
              <a:rPr lang="it-IT" b="1" dirty="0" err="1" smtClean="0"/>
              <a:t>_fagolisossoma</a:t>
            </a:r>
            <a:r>
              <a:rPr lang="it-IT" dirty="0" smtClean="0"/>
              <a:t>) </a:t>
            </a:r>
            <a:r>
              <a:rPr lang="it-IT" dirty="0" err="1" smtClean="0"/>
              <a:t>libeando</a:t>
            </a:r>
            <a:r>
              <a:rPr lang="it-IT" dirty="0" smtClean="0"/>
              <a:t> o </a:t>
            </a:r>
            <a:r>
              <a:rPr lang="it-IT" dirty="0" err="1" smtClean="0"/>
              <a:t>conteudo</a:t>
            </a:r>
            <a:r>
              <a:rPr lang="it-IT" dirty="0" smtClean="0"/>
              <a:t> “digestivo” e </a:t>
            </a:r>
            <a:r>
              <a:rPr lang="it-IT" dirty="0" err="1" smtClean="0"/>
              <a:t>ativando</a:t>
            </a:r>
            <a:r>
              <a:rPr lang="it-IT" dirty="0" smtClean="0"/>
              <a:t> a “</a:t>
            </a:r>
            <a:r>
              <a:rPr lang="it-IT" dirty="0" err="1" smtClean="0"/>
              <a:t>digestao</a:t>
            </a:r>
            <a:r>
              <a:rPr lang="it-IT" dirty="0" smtClean="0"/>
              <a:t>” da </a:t>
            </a:r>
            <a:r>
              <a:rPr lang="it-IT" dirty="0" err="1" smtClean="0"/>
              <a:t>particula</a:t>
            </a:r>
            <a:r>
              <a:rPr lang="it-IT" dirty="0" smtClean="0"/>
              <a:t> </a:t>
            </a:r>
            <a:r>
              <a:rPr lang="it-IT" dirty="0" err="1" smtClean="0"/>
              <a:t>fagocitada</a:t>
            </a:r>
            <a:r>
              <a:rPr lang="it-IT" dirty="0" smtClean="0"/>
              <a:t> (</a:t>
            </a:r>
            <a:r>
              <a:rPr lang="it-IT" dirty="0" err="1" smtClean="0"/>
              <a:t>killing</a:t>
            </a:r>
            <a:r>
              <a:rPr lang="it-IT" dirty="0" smtClean="0"/>
              <a:t>). </a:t>
            </a:r>
            <a:endParaRPr lang="it-IT" dirty="0"/>
          </a:p>
        </p:txBody>
      </p:sp>
      <p:grpSp>
        <p:nvGrpSpPr>
          <p:cNvPr id="33" name="Gruppo 32"/>
          <p:cNvGrpSpPr/>
          <p:nvPr/>
        </p:nvGrpSpPr>
        <p:grpSpPr>
          <a:xfrm>
            <a:off x="1397927" y="3213459"/>
            <a:ext cx="6609435" cy="2972964"/>
            <a:chOff x="2155178" y="2603851"/>
            <a:chExt cx="6609435" cy="2972964"/>
          </a:xfrm>
        </p:grpSpPr>
        <p:grpSp>
          <p:nvGrpSpPr>
            <p:cNvPr id="26" name="Gruppo 25"/>
            <p:cNvGrpSpPr/>
            <p:nvPr/>
          </p:nvGrpSpPr>
          <p:grpSpPr>
            <a:xfrm>
              <a:off x="2155178" y="2603851"/>
              <a:ext cx="6609435" cy="2972964"/>
              <a:chOff x="921871" y="1558073"/>
              <a:chExt cx="6609435" cy="2972964"/>
            </a:xfrm>
          </p:grpSpPr>
          <p:sp>
            <p:nvSpPr>
              <p:cNvPr id="3" name="Ovale 2"/>
              <p:cNvSpPr/>
              <p:nvPr/>
            </p:nvSpPr>
            <p:spPr>
              <a:xfrm>
                <a:off x="2226235" y="1658471"/>
                <a:ext cx="4676589" cy="2226235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" name="Ovale 3"/>
              <p:cNvSpPr/>
              <p:nvPr/>
            </p:nvSpPr>
            <p:spPr>
              <a:xfrm>
                <a:off x="5169647" y="2226235"/>
                <a:ext cx="1452283" cy="1075765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" name="CasellaDiTesto 4"/>
              <p:cNvSpPr txBox="1"/>
              <p:nvPr/>
            </p:nvSpPr>
            <p:spPr>
              <a:xfrm>
                <a:off x="6372139" y="1718236"/>
                <a:ext cx="11591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>
                    <a:solidFill>
                      <a:srgbClr val="000000"/>
                    </a:solidFill>
                  </a:rPr>
                  <a:t>Mø</a:t>
                </a:r>
                <a:r>
                  <a:rPr lang="it-IT" dirty="0" smtClean="0">
                    <a:solidFill>
                      <a:srgbClr val="000000"/>
                    </a:solidFill>
                  </a:rPr>
                  <a:t>, PMN</a:t>
                </a:r>
                <a:endParaRPr lang="it-IT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Ovale 5"/>
              <p:cNvSpPr/>
              <p:nvPr/>
            </p:nvSpPr>
            <p:spPr>
              <a:xfrm>
                <a:off x="3092824" y="1927414"/>
                <a:ext cx="448235" cy="342437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Ovale 6"/>
              <p:cNvSpPr/>
              <p:nvPr/>
            </p:nvSpPr>
            <p:spPr>
              <a:xfrm>
                <a:off x="2244165" y="2374438"/>
                <a:ext cx="833718" cy="568974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Ovale 7"/>
              <p:cNvSpPr/>
              <p:nvPr/>
            </p:nvSpPr>
            <p:spPr>
              <a:xfrm flipH="1">
                <a:off x="2450352" y="2510118"/>
                <a:ext cx="421341" cy="28808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Ovale 8"/>
              <p:cNvSpPr/>
              <p:nvPr/>
            </p:nvSpPr>
            <p:spPr>
              <a:xfrm flipH="1">
                <a:off x="1343212" y="1879601"/>
                <a:ext cx="421341" cy="28808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0" name="Ovale 9"/>
              <p:cNvSpPr/>
              <p:nvPr/>
            </p:nvSpPr>
            <p:spPr>
              <a:xfrm flipH="1">
                <a:off x="921871" y="2087568"/>
                <a:ext cx="421341" cy="28808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Ovale 10"/>
              <p:cNvSpPr/>
              <p:nvPr/>
            </p:nvSpPr>
            <p:spPr>
              <a:xfrm flipH="1">
                <a:off x="1343212" y="2339220"/>
                <a:ext cx="421341" cy="28808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>
                <a:off x="1707422" y="2073837"/>
                <a:ext cx="8643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>
                    <a:solidFill>
                      <a:srgbClr val="FF6600"/>
                    </a:solidFill>
                  </a:rPr>
                  <a:t>PRRs</a:t>
                </a:r>
                <a:endParaRPr lang="it-IT" dirty="0">
                  <a:solidFill>
                    <a:srgbClr val="FF6600"/>
                  </a:solidFill>
                </a:endParaRPr>
              </a:p>
            </p:txBody>
          </p:sp>
          <p:grpSp>
            <p:nvGrpSpPr>
              <p:cNvPr id="21" name="Gruppo 20"/>
              <p:cNvGrpSpPr/>
              <p:nvPr/>
            </p:nvGrpSpPr>
            <p:grpSpPr>
              <a:xfrm>
                <a:off x="3588868" y="2418123"/>
                <a:ext cx="833718" cy="818779"/>
                <a:chOff x="3349812" y="2313536"/>
                <a:chExt cx="833718" cy="818779"/>
              </a:xfrm>
            </p:grpSpPr>
            <p:sp>
              <p:nvSpPr>
                <p:cNvPr id="13" name="Ovale 12"/>
                <p:cNvSpPr/>
                <p:nvPr/>
              </p:nvSpPr>
              <p:spPr>
                <a:xfrm>
                  <a:off x="3349812" y="2313536"/>
                  <a:ext cx="833718" cy="818779"/>
                </a:xfrm>
                <a:prstGeom prst="ellipse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" name="Ovale 13"/>
                <p:cNvSpPr/>
                <p:nvPr/>
              </p:nvSpPr>
              <p:spPr>
                <a:xfrm flipH="1">
                  <a:off x="3526118" y="2518478"/>
                  <a:ext cx="421341" cy="288080"/>
                </a:xfrm>
                <a:prstGeom prst="ellipse">
                  <a:avLst/>
                </a:prstGeom>
                <a:pattFill prst="pct90">
                  <a:fgClr>
                    <a:schemeClr val="dk1"/>
                  </a:fgClr>
                  <a:bgClr>
                    <a:prstClr val="white"/>
                  </a:bgClr>
                </a:patt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5" name="CasellaDiTesto 14"/>
              <p:cNvSpPr txBox="1"/>
              <p:nvPr/>
            </p:nvSpPr>
            <p:spPr>
              <a:xfrm>
                <a:off x="5169647" y="2578243"/>
                <a:ext cx="8386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chemeClr val="bg1"/>
                    </a:solidFill>
                  </a:rPr>
                  <a:t>NF-kB</a:t>
                </a:r>
                <a:endParaRPr lang="it-IT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CasellaDiTesto 16"/>
              <p:cNvSpPr txBox="1"/>
              <p:nvPr/>
            </p:nvSpPr>
            <p:spPr>
              <a:xfrm>
                <a:off x="5422433" y="3884706"/>
                <a:ext cx="14803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000000"/>
                    </a:solidFill>
                  </a:rPr>
                  <a:t>Citocinas</a:t>
                </a:r>
              </a:p>
              <a:p>
                <a:r>
                  <a:rPr lang="it-IT" dirty="0" err="1" smtClean="0">
                    <a:solidFill>
                      <a:srgbClr val="000000"/>
                    </a:solidFill>
                  </a:rPr>
                  <a:t>quimiocinas</a:t>
                </a:r>
                <a:endParaRPr lang="it-IT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9" name="Connettore 2 18"/>
              <p:cNvCxnSpPr/>
              <p:nvPr/>
            </p:nvCxnSpPr>
            <p:spPr>
              <a:xfrm>
                <a:off x="5782235" y="2947575"/>
                <a:ext cx="226028" cy="1056660"/>
              </a:xfrm>
              <a:prstGeom prst="straightConnector1">
                <a:avLst/>
              </a:prstGeom>
              <a:ln>
                <a:solidFill>
                  <a:srgbClr val="F14124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igura a mano libera 19"/>
              <p:cNvSpPr/>
              <p:nvPr/>
            </p:nvSpPr>
            <p:spPr>
              <a:xfrm>
                <a:off x="2271059" y="1558073"/>
                <a:ext cx="3167530" cy="947856"/>
              </a:xfrm>
              <a:custGeom>
                <a:avLst/>
                <a:gdLst>
                  <a:gd name="connsiteX0" fmla="*/ 0 w 3167530"/>
                  <a:gd name="connsiteY0" fmla="*/ 604209 h 947856"/>
                  <a:gd name="connsiteX1" fmla="*/ 1807883 w 3167530"/>
                  <a:gd name="connsiteY1" fmla="*/ 6562 h 947856"/>
                  <a:gd name="connsiteX2" fmla="*/ 3167530 w 3167530"/>
                  <a:gd name="connsiteY2" fmla="*/ 947856 h 94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67530" h="947856">
                    <a:moveTo>
                      <a:pt x="0" y="604209"/>
                    </a:moveTo>
                    <a:cubicBezTo>
                      <a:pt x="639980" y="276748"/>
                      <a:pt x="1279961" y="-50712"/>
                      <a:pt x="1807883" y="6562"/>
                    </a:cubicBezTo>
                    <a:cubicBezTo>
                      <a:pt x="2335805" y="63836"/>
                      <a:pt x="3167530" y="947856"/>
                      <a:pt x="3167530" y="947856"/>
                    </a:cubicBezTo>
                  </a:path>
                </a:pathLst>
              </a:custGeom>
              <a:ln>
                <a:solidFill>
                  <a:srgbClr val="F14124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Figura a mano libera 22"/>
              <p:cNvSpPr/>
              <p:nvPr/>
            </p:nvSpPr>
            <p:spPr>
              <a:xfrm>
                <a:off x="1972235" y="2450353"/>
                <a:ext cx="1389530" cy="926901"/>
              </a:xfrm>
              <a:custGeom>
                <a:avLst/>
                <a:gdLst>
                  <a:gd name="connsiteX0" fmla="*/ 0 w 1389530"/>
                  <a:gd name="connsiteY0" fmla="*/ 0 h 926901"/>
                  <a:gd name="connsiteX1" fmla="*/ 418353 w 1389530"/>
                  <a:gd name="connsiteY1" fmla="*/ 911412 h 926901"/>
                  <a:gd name="connsiteX2" fmla="*/ 1389530 w 1389530"/>
                  <a:gd name="connsiteY2" fmla="*/ 597647 h 926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9530" h="926901">
                    <a:moveTo>
                      <a:pt x="0" y="0"/>
                    </a:moveTo>
                    <a:cubicBezTo>
                      <a:pt x="93382" y="405902"/>
                      <a:pt x="186765" y="811804"/>
                      <a:pt x="418353" y="911412"/>
                    </a:cubicBezTo>
                    <a:cubicBezTo>
                      <a:pt x="649941" y="1011020"/>
                      <a:pt x="1389530" y="597647"/>
                      <a:pt x="1389530" y="597647"/>
                    </a:cubicBezTo>
                  </a:path>
                </a:pathLst>
              </a:custGeom>
              <a:ln>
                <a:solidFill>
                  <a:srgbClr val="F14124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Freccia destra 17"/>
              <p:cNvSpPr/>
              <p:nvPr/>
            </p:nvSpPr>
            <p:spPr>
              <a:xfrm rot="431863">
                <a:off x="3072918" y="2564460"/>
                <a:ext cx="531680" cy="380222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4" name="Connettore 2 23"/>
              <p:cNvCxnSpPr>
                <a:endCxn id="13" idx="1"/>
              </p:cNvCxnSpPr>
              <p:nvPr/>
            </p:nvCxnSpPr>
            <p:spPr>
              <a:xfrm>
                <a:off x="3469338" y="2226235"/>
                <a:ext cx="241625" cy="311795"/>
              </a:xfrm>
              <a:prstGeom prst="straightConnector1">
                <a:avLst/>
              </a:prstGeom>
              <a:ln w="38100" cmpd="sng"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CasellaDiTesto 27"/>
            <p:cNvSpPr txBox="1"/>
            <p:nvPr/>
          </p:nvSpPr>
          <p:spPr>
            <a:xfrm>
              <a:off x="3586842" y="3952772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/>
                <a:t>a</a:t>
              </a: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4062720" y="3028793"/>
              <a:ext cx="325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b</a:t>
              </a:r>
              <a:endParaRPr lang="it-IT" b="1" dirty="0"/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5106778" y="3186564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c</a:t>
              </a:r>
              <a:endParaRPr lang="it-IT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71828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666844" y="375047"/>
            <a:ext cx="1795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i="1" dirty="0" smtClean="0">
                <a:solidFill>
                  <a:srgbClr val="FFFFFF"/>
                </a:solidFill>
                <a:latin typeface="+mj-lt"/>
              </a:rPr>
              <a:t>FAGOCITOSE</a:t>
            </a:r>
            <a:endParaRPr lang="pt-BR" i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Titolo 14"/>
          <p:cNvSpPr txBox="1">
            <a:spLocks/>
          </p:cNvSpPr>
          <p:nvPr/>
        </p:nvSpPr>
        <p:spPr>
          <a:xfrm>
            <a:off x="188601" y="365938"/>
            <a:ext cx="8955399" cy="560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sz="3600" dirty="0" smtClean="0">
                <a:solidFill>
                  <a:srgbClr val="F14124"/>
                </a:solidFill>
              </a:rPr>
              <a:t>Fagocitose</a:t>
            </a:r>
            <a:endParaRPr lang="pt-BR" sz="3600" dirty="0">
              <a:solidFill>
                <a:srgbClr val="F14124"/>
              </a:solidFill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2245732" y="1417788"/>
            <a:ext cx="2439237" cy="1898802"/>
            <a:chOff x="276616" y="1735326"/>
            <a:chExt cx="2439237" cy="1898802"/>
          </a:xfrm>
        </p:grpSpPr>
        <p:pic>
          <p:nvPicPr>
            <p:cNvPr id="3" name="Picture 3" descr="C:\Users\Andrew\Documents\Book\CMI 7th\Slide Set Project\CMI7 Slides Ch 4\4.1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032" b="63513"/>
            <a:stretch/>
          </p:blipFill>
          <p:spPr bwMode="auto">
            <a:xfrm>
              <a:off x="318092" y="1849066"/>
              <a:ext cx="2397761" cy="1785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>
              <a:off x="276616" y="1735326"/>
              <a:ext cx="2187770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/>
                <a:t>Receptores do fagócito liga o patógeno</a:t>
              </a:r>
              <a:endParaRPr lang="pt-BR" sz="1400" b="1" dirty="0"/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4447589" y="1406715"/>
            <a:ext cx="1846774" cy="1960173"/>
            <a:chOff x="2478473" y="1724253"/>
            <a:chExt cx="1846774" cy="1960173"/>
          </a:xfrm>
        </p:grpSpPr>
        <p:sp>
          <p:nvSpPr>
            <p:cNvPr id="8" name="CasellaDiTesto 7"/>
            <p:cNvSpPr txBox="1"/>
            <p:nvPr/>
          </p:nvSpPr>
          <p:spPr>
            <a:xfrm>
              <a:off x="2478473" y="1724253"/>
              <a:ext cx="1783907" cy="73866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/>
                <a:t>A membrana do </a:t>
              </a:r>
              <a:r>
                <a:rPr lang="pt-BR" sz="1400" b="1" dirty="0" err="1" smtClean="0"/>
                <a:t>fagocito</a:t>
              </a:r>
              <a:r>
                <a:rPr lang="pt-BR" sz="1400" b="1" dirty="0" smtClean="0"/>
                <a:t> “envolve” o </a:t>
              </a:r>
              <a:r>
                <a:rPr lang="pt-BR" sz="1400" b="1" dirty="0" err="1" smtClean="0"/>
                <a:t>patogeno</a:t>
              </a:r>
              <a:endParaRPr lang="pt-BR" sz="1400" b="1" dirty="0"/>
            </a:p>
          </p:txBody>
        </p:sp>
        <p:pic>
          <p:nvPicPr>
            <p:cNvPr id="13" name="Picture 3" descr="C:\Users\Andrew\Documents\Book\CMI 7th\Slide Set Project\CMI7 Slides Ch 4\4.1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8" t="12326" r="38220" b="62485"/>
            <a:stretch/>
          </p:blipFill>
          <p:spPr bwMode="auto">
            <a:xfrm>
              <a:off x="2715852" y="2452093"/>
              <a:ext cx="1609395" cy="123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uppo 18"/>
          <p:cNvGrpSpPr/>
          <p:nvPr/>
        </p:nvGrpSpPr>
        <p:grpSpPr>
          <a:xfrm>
            <a:off x="6209385" y="1445942"/>
            <a:ext cx="2587086" cy="1946096"/>
            <a:chOff x="4240269" y="1763480"/>
            <a:chExt cx="2587086" cy="1946096"/>
          </a:xfrm>
        </p:grpSpPr>
        <p:sp>
          <p:nvSpPr>
            <p:cNvPr id="9" name="CasellaDiTesto 8"/>
            <p:cNvSpPr txBox="1"/>
            <p:nvPr/>
          </p:nvSpPr>
          <p:spPr>
            <a:xfrm>
              <a:off x="4240269" y="1763480"/>
              <a:ext cx="1229158" cy="73866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err="1" smtClean="0"/>
                <a:t>Patogeno</a:t>
              </a:r>
              <a:r>
                <a:rPr lang="pt-BR" sz="1400" b="1" dirty="0" smtClean="0"/>
                <a:t> ingerido no </a:t>
              </a:r>
              <a:r>
                <a:rPr lang="pt-BR" sz="1400" b="1" dirty="0" err="1" smtClean="0"/>
                <a:t>fagosoma</a:t>
              </a:r>
              <a:endParaRPr lang="pt-BR" sz="1400" b="1" dirty="0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5448837" y="1764982"/>
              <a:ext cx="1378518" cy="73866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/>
                <a:t>O </a:t>
              </a:r>
              <a:r>
                <a:rPr lang="pt-BR" sz="1400" b="1" dirty="0" err="1"/>
                <a:t>l</a:t>
              </a:r>
              <a:r>
                <a:rPr lang="pt-BR" sz="1400" b="1" dirty="0" err="1" smtClean="0"/>
                <a:t>issosoma</a:t>
              </a:r>
              <a:r>
                <a:rPr lang="pt-BR" sz="1400" b="1" dirty="0" smtClean="0"/>
                <a:t> se </a:t>
              </a:r>
              <a:r>
                <a:rPr lang="pt-BR" sz="1400" b="1" dirty="0" err="1" smtClean="0"/>
                <a:t>fonde</a:t>
              </a:r>
              <a:r>
                <a:rPr lang="pt-BR" sz="1400" b="1" dirty="0" smtClean="0"/>
                <a:t> com o </a:t>
              </a:r>
              <a:r>
                <a:rPr lang="pt-BR" sz="1400" b="1" dirty="0" err="1" smtClean="0"/>
                <a:t>fagosoma</a:t>
              </a:r>
              <a:endParaRPr lang="pt-BR" sz="1400" b="1" dirty="0"/>
            </a:p>
          </p:txBody>
        </p:sp>
        <p:pic>
          <p:nvPicPr>
            <p:cNvPr id="14" name="Picture 3" descr="C:\Users\Andrew\Documents\Book\CMI 7th\Slide Set Project\CMI7 Slides Ch 4\4.1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8" t="12583" b="61971"/>
            <a:stretch/>
          </p:blipFill>
          <p:spPr bwMode="auto">
            <a:xfrm>
              <a:off x="4350394" y="2464667"/>
              <a:ext cx="2453854" cy="1244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uppo 19"/>
          <p:cNvGrpSpPr/>
          <p:nvPr/>
        </p:nvGrpSpPr>
        <p:grpSpPr>
          <a:xfrm>
            <a:off x="2287208" y="3392038"/>
            <a:ext cx="6486156" cy="3031792"/>
            <a:chOff x="318092" y="3709576"/>
            <a:chExt cx="6486156" cy="3031792"/>
          </a:xfrm>
        </p:grpSpPr>
        <p:pic>
          <p:nvPicPr>
            <p:cNvPr id="15" name="Picture 3" descr="C:\Users\Andrew\Documents\Book\CMI 7th\Slide Set Project\CMI7 Slides Ch 4\4.1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29"/>
            <a:stretch/>
          </p:blipFill>
          <p:spPr bwMode="auto">
            <a:xfrm>
              <a:off x="318092" y="3709576"/>
              <a:ext cx="6486156" cy="3031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asellaDiTesto 10"/>
            <p:cNvSpPr txBox="1"/>
            <p:nvPr/>
          </p:nvSpPr>
          <p:spPr>
            <a:xfrm>
              <a:off x="1439443" y="4962452"/>
              <a:ext cx="1477583" cy="95410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1412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err="1" smtClean="0"/>
                <a:t>Desgranulaçao</a:t>
              </a:r>
              <a:r>
                <a:rPr lang="pt-BR" sz="1400" b="1" dirty="0" smtClean="0"/>
                <a:t> do </a:t>
              </a:r>
              <a:r>
                <a:rPr lang="pt-BR" sz="1400" b="1" dirty="0" err="1" smtClean="0"/>
                <a:t>conteudo</a:t>
              </a:r>
              <a:r>
                <a:rPr lang="pt-BR" sz="1400" b="1" dirty="0" smtClean="0"/>
                <a:t> dos </a:t>
              </a:r>
              <a:r>
                <a:rPr lang="pt-BR" sz="1400" b="1" dirty="0" err="1" smtClean="0"/>
                <a:t>lisossomas</a:t>
              </a:r>
              <a:r>
                <a:rPr lang="pt-BR" sz="1400" b="1" dirty="0" smtClean="0"/>
                <a:t> </a:t>
              </a:r>
              <a:endParaRPr lang="pt-BR" sz="1400" b="1" dirty="0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4772915" y="5690120"/>
              <a:ext cx="1564073" cy="95410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err="1" smtClean="0"/>
                <a:t>Ativaçao</a:t>
              </a:r>
              <a:r>
                <a:rPr lang="pt-BR" sz="1400" b="1" dirty="0" smtClean="0"/>
                <a:t> de NADPH-</a:t>
              </a:r>
              <a:r>
                <a:rPr lang="pt-BR" sz="1400" b="1" dirty="0" err="1" smtClean="0"/>
                <a:t>oxidade</a:t>
              </a:r>
              <a:endParaRPr lang="pt-BR" sz="1400" b="1" dirty="0" smtClean="0"/>
            </a:p>
            <a:p>
              <a:pPr algn="ctr"/>
              <a:r>
                <a:rPr lang="pt-BR" sz="1400" b="1" dirty="0" smtClean="0"/>
                <a:t>(ROS) e </a:t>
              </a:r>
              <a:r>
                <a:rPr lang="pt-BR" sz="1400" b="1" dirty="0" err="1" smtClean="0"/>
                <a:t>iNOS</a:t>
              </a:r>
              <a:r>
                <a:rPr lang="pt-BR" sz="1400" b="1" dirty="0" smtClean="0"/>
                <a:t> (NO)</a:t>
              </a:r>
              <a:endParaRPr lang="pt-BR" sz="1400" b="1" dirty="0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4897126" y="3841331"/>
              <a:ext cx="1439863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err="1" smtClean="0"/>
                <a:t>Ativaçao</a:t>
              </a:r>
              <a:r>
                <a:rPr lang="pt-BR" sz="1400" b="1" dirty="0" smtClean="0"/>
                <a:t> do </a:t>
              </a:r>
              <a:r>
                <a:rPr lang="pt-BR" sz="1400" b="1" dirty="0" err="1" smtClean="0"/>
                <a:t>fagolisosoma</a:t>
              </a:r>
              <a:endParaRPr lang="pt-BR" sz="1400" b="1" dirty="0"/>
            </a:p>
          </p:txBody>
        </p:sp>
      </p:grpSp>
      <p:pic>
        <p:nvPicPr>
          <p:cNvPr id="21" name="Immagin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59" y="3308619"/>
            <a:ext cx="3175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4"/>
          <p:cNvSpPr txBox="1">
            <a:spLocks/>
          </p:cNvSpPr>
          <p:nvPr/>
        </p:nvSpPr>
        <p:spPr>
          <a:xfrm>
            <a:off x="188601" y="365938"/>
            <a:ext cx="8955399" cy="560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sz="3600" dirty="0" smtClean="0">
                <a:solidFill>
                  <a:srgbClr val="F14124"/>
                </a:solidFill>
              </a:rPr>
              <a:t>Fagocitose</a:t>
            </a:r>
            <a:endParaRPr lang="pt-BR" sz="3600" dirty="0">
              <a:solidFill>
                <a:srgbClr val="F14124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64814" y="1643654"/>
            <a:ext cx="2048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opsonizaçao</a:t>
            </a:r>
            <a:endParaRPr lang="it-IT" sz="24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071" y="2105319"/>
            <a:ext cx="5607329" cy="450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4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6549"/>
            <a:ext cx="9144000" cy="4120331"/>
          </a:xfrm>
          <a:prstGeom prst="rect">
            <a:avLst/>
          </a:prstGeom>
        </p:spPr>
      </p:pic>
      <p:sp>
        <p:nvSpPr>
          <p:cNvPr id="5" name="Titolo 14"/>
          <p:cNvSpPr txBox="1">
            <a:spLocks/>
          </p:cNvSpPr>
          <p:nvPr/>
        </p:nvSpPr>
        <p:spPr>
          <a:xfrm>
            <a:off x="188601" y="365938"/>
            <a:ext cx="8955399" cy="5606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sz="3600" dirty="0" smtClean="0">
                <a:solidFill>
                  <a:srgbClr val="F14124"/>
                </a:solidFill>
              </a:rPr>
              <a:t>Fagocitose</a:t>
            </a:r>
            <a:endParaRPr lang="pt-BR" sz="3600" dirty="0">
              <a:solidFill>
                <a:srgbClr val="F14124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64594" y="5133698"/>
            <a:ext cx="7173759" cy="1712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400" b="1" dirty="0" smtClean="0">
                <a:solidFill>
                  <a:srgbClr val="FF0000"/>
                </a:solidFill>
              </a:rPr>
              <a:t>FAGOLISOSSOMA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ü"/>
            </a:pPr>
            <a:r>
              <a:rPr lang="it-IT" dirty="0" err="1" smtClean="0"/>
              <a:t>Acidificaçao</a:t>
            </a:r>
            <a:r>
              <a:rPr lang="it-IT" dirty="0" smtClean="0"/>
              <a:t> (</a:t>
            </a:r>
            <a:r>
              <a:rPr lang="it-IT" dirty="0" err="1" smtClean="0"/>
              <a:t>pH</a:t>
            </a:r>
            <a:r>
              <a:rPr lang="it-IT" dirty="0" smtClean="0"/>
              <a:t>: 3,5-4)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ü"/>
            </a:pPr>
            <a:r>
              <a:rPr lang="it-IT" dirty="0" err="1" smtClean="0"/>
              <a:t>Moleculas</a:t>
            </a:r>
            <a:r>
              <a:rPr lang="it-IT" dirty="0" smtClean="0"/>
              <a:t> </a:t>
            </a:r>
            <a:r>
              <a:rPr lang="it-IT" dirty="0" err="1" smtClean="0"/>
              <a:t>antimicrobianas</a:t>
            </a:r>
            <a:r>
              <a:rPr lang="it-IT" dirty="0" smtClean="0"/>
              <a:t> (lisozima, </a:t>
            </a:r>
            <a:r>
              <a:rPr lang="it-IT" dirty="0" err="1" smtClean="0"/>
              <a:t>idrolase</a:t>
            </a:r>
            <a:r>
              <a:rPr lang="it-IT" dirty="0" smtClean="0"/>
              <a:t>, </a:t>
            </a:r>
            <a:r>
              <a:rPr lang="it-IT" dirty="0" err="1" smtClean="0"/>
              <a:t>AMPs</a:t>
            </a:r>
            <a:r>
              <a:rPr lang="it-IT" dirty="0" smtClean="0"/>
              <a:t>, </a:t>
            </a:r>
            <a:r>
              <a:rPr lang="it-IT" dirty="0" err="1" smtClean="0"/>
              <a:t>lactoferrina</a:t>
            </a:r>
            <a:r>
              <a:rPr lang="it-IT" dirty="0" smtClean="0"/>
              <a:t>)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ü"/>
            </a:pPr>
            <a:r>
              <a:rPr lang="it-IT" dirty="0" err="1" smtClean="0"/>
              <a:t>Derivados</a:t>
            </a:r>
            <a:r>
              <a:rPr lang="it-IT" dirty="0" smtClean="0"/>
              <a:t> </a:t>
            </a:r>
            <a:r>
              <a:rPr lang="it-IT" dirty="0" err="1" smtClean="0"/>
              <a:t>toxicos</a:t>
            </a:r>
            <a:r>
              <a:rPr lang="it-IT" dirty="0" smtClean="0"/>
              <a:t> de  O</a:t>
            </a:r>
            <a:r>
              <a:rPr lang="it-IT" baseline="-25000" dirty="0" smtClean="0"/>
              <a:t>2</a:t>
            </a:r>
            <a:r>
              <a:rPr lang="it-IT" dirty="0" smtClean="0"/>
              <a:t> (via NAPDH-</a:t>
            </a:r>
            <a:r>
              <a:rPr lang="it-IT" dirty="0" err="1" smtClean="0"/>
              <a:t>oxidase</a:t>
            </a:r>
            <a:r>
              <a:rPr lang="it-IT" dirty="0" smtClean="0"/>
              <a:t>)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ü"/>
            </a:pPr>
            <a:r>
              <a:rPr lang="it-IT" dirty="0" err="1" smtClean="0"/>
              <a:t>Derivados</a:t>
            </a:r>
            <a:r>
              <a:rPr lang="it-IT" dirty="0" smtClean="0"/>
              <a:t> </a:t>
            </a:r>
            <a:r>
              <a:rPr lang="it-IT" dirty="0" err="1" smtClean="0"/>
              <a:t>toxicos</a:t>
            </a:r>
            <a:r>
              <a:rPr lang="it-IT" dirty="0" smtClean="0"/>
              <a:t> de NO (via </a:t>
            </a:r>
            <a:r>
              <a:rPr lang="it-IT" dirty="0" err="1" smtClean="0"/>
              <a:t>iNOS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14" name="Figura a mano libera 13"/>
          <p:cNvSpPr/>
          <p:nvPr/>
        </p:nvSpPr>
        <p:spPr>
          <a:xfrm>
            <a:off x="713036" y="3051920"/>
            <a:ext cx="1068580" cy="2046375"/>
          </a:xfrm>
          <a:custGeom>
            <a:avLst/>
            <a:gdLst>
              <a:gd name="connsiteX0" fmla="*/ 1068580 w 1068580"/>
              <a:gd name="connsiteY0" fmla="*/ 0 h 2046375"/>
              <a:gd name="connsiteX1" fmla="*/ 10195 w 1068580"/>
              <a:gd name="connsiteY1" fmla="*/ 476312 h 2046375"/>
              <a:gd name="connsiteX2" fmla="*/ 504108 w 1068580"/>
              <a:gd name="connsiteY2" fmla="*/ 2046375 h 204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8580" h="2046375">
                <a:moveTo>
                  <a:pt x="1068580" y="0"/>
                </a:moveTo>
                <a:cubicBezTo>
                  <a:pt x="586427" y="67625"/>
                  <a:pt x="104274" y="135250"/>
                  <a:pt x="10195" y="476312"/>
                </a:cubicBezTo>
                <a:cubicBezTo>
                  <a:pt x="-83884" y="817375"/>
                  <a:pt x="504108" y="2046375"/>
                  <a:pt x="504108" y="2046375"/>
                </a:cubicBezTo>
              </a:path>
            </a:pathLst>
          </a:custGeom>
          <a:ln w="76200" cmpd="sng">
            <a:solidFill>
              <a:srgbClr val="FF0000"/>
            </a:solidFill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408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mplicidade 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hiarezz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954</Words>
  <Application>Microsoft Macintosh PowerPoint</Application>
  <PresentationFormat>Presentazione su schermo (4:3)</PresentationFormat>
  <Paragraphs>226</Paragraphs>
  <Slides>36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2" baseType="lpstr">
      <vt:lpstr>Arial</vt:lpstr>
      <vt:lpstr>Arial Black</vt:lpstr>
      <vt:lpstr>Calibri</vt:lpstr>
      <vt:lpstr>ＭＳ Ｐゴシック</vt:lpstr>
      <vt:lpstr>Wingdings</vt:lpstr>
      <vt:lpstr>simplicidade elica</vt:lpstr>
      <vt:lpstr>CELULAS  da imunidade inata</vt:lpstr>
      <vt:lpstr>celulas</vt:lpstr>
      <vt:lpstr>Fagócitos profissionais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Celulas dendriticas</vt:lpstr>
      <vt:lpstr>Presentazione di PowerPoint</vt:lpstr>
      <vt:lpstr>Presentazione di PowerPoint</vt:lpstr>
      <vt:lpstr>Presentazione di PowerPoint</vt:lpstr>
      <vt:lpstr>Presentazione di PowerPoint</vt:lpstr>
      <vt:lpstr>granulocitos</vt:lpstr>
      <vt:lpstr>Presentazione di PowerPoint</vt:lpstr>
      <vt:lpstr>Presentazione di PowerPoint</vt:lpstr>
      <vt:lpstr>granulocitos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Alessandra</dc:creator>
  <cp:lastModifiedBy>Alessandra Pontillo</cp:lastModifiedBy>
  <cp:revision>90</cp:revision>
  <dcterms:created xsi:type="dcterms:W3CDTF">2015-08-17T16:43:40Z</dcterms:created>
  <dcterms:modified xsi:type="dcterms:W3CDTF">2016-09-05T11:12:23Z</dcterms:modified>
</cp:coreProperties>
</file>