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944" r:id="rId2"/>
    <p:sldId id="258" r:id="rId3"/>
    <p:sldId id="265" r:id="rId4"/>
    <p:sldId id="266" r:id="rId5"/>
    <p:sldId id="264" r:id="rId6"/>
    <p:sldId id="260" r:id="rId7"/>
    <p:sldId id="261" r:id="rId8"/>
    <p:sldId id="262" r:id="rId9"/>
    <p:sldId id="263" r:id="rId10"/>
    <p:sldId id="357" r:id="rId11"/>
    <p:sldId id="358" r:id="rId12"/>
    <p:sldId id="360" r:id="rId13"/>
    <p:sldId id="361" r:id="rId14"/>
    <p:sldId id="362" r:id="rId15"/>
    <p:sldId id="363" r:id="rId16"/>
    <p:sldId id="365" r:id="rId17"/>
    <p:sldId id="366" r:id="rId18"/>
    <p:sldId id="367" r:id="rId19"/>
    <p:sldId id="368" r:id="rId20"/>
    <p:sldId id="369" r:id="rId21"/>
    <p:sldId id="370" r:id="rId22"/>
    <p:sldId id="371" r:id="rId23"/>
    <p:sldId id="274" r:id="rId24"/>
    <p:sldId id="275" r:id="rId25"/>
    <p:sldId id="278" r:id="rId26"/>
    <p:sldId id="277" r:id="rId27"/>
    <p:sldId id="279" r:id="rId28"/>
    <p:sldId id="280" r:id="rId29"/>
    <p:sldId id="281" r:id="rId30"/>
    <p:sldId id="282" r:id="rId31"/>
    <p:sldId id="283" r:id="rId32"/>
    <p:sldId id="284" r:id="rId33"/>
    <p:sldId id="285" r:id="rId34"/>
    <p:sldId id="267" r:id="rId35"/>
    <p:sldId id="268" r:id="rId36"/>
    <p:sldId id="269" r:id="rId37"/>
    <p:sldId id="376" r:id="rId38"/>
    <p:sldId id="270" r:id="rId39"/>
    <p:sldId id="271" r:id="rId40"/>
    <p:sldId id="273" r:id="rId41"/>
    <p:sldId id="259" r:id="rId42"/>
    <p:sldId id="372" r:id="rId43"/>
    <p:sldId id="377" r:id="rId44"/>
    <p:sldId id="272" r:id="rId45"/>
    <p:sldId id="375" r:id="rId46"/>
    <p:sldId id="373" r:id="rId47"/>
    <p:sldId id="374" r:id="rId48"/>
    <p:sldId id="379" r:id="rId49"/>
    <p:sldId id="257" r:id="rId50"/>
    <p:sldId id="915" r:id="rId51"/>
    <p:sldId id="914" r:id="rId52"/>
    <p:sldId id="823" r:id="rId53"/>
    <p:sldId id="825" r:id="rId54"/>
    <p:sldId id="305" r:id="rId55"/>
    <p:sldId id="942" r:id="rId56"/>
    <p:sldId id="943" r:id="rId57"/>
    <p:sldId id="920" r:id="rId58"/>
    <p:sldId id="941" r:id="rId5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0" autoAdjust="0"/>
    <p:restoredTop sz="94660"/>
  </p:normalViewPr>
  <p:slideViewPr>
    <p:cSldViewPr snapToGrid="0">
      <p:cViewPr varScale="1">
        <p:scale>
          <a:sx n="79" d="100"/>
          <a:sy n="79" d="100"/>
        </p:scale>
        <p:origin x="682" y="67"/>
      </p:cViewPr>
      <p:guideLst/>
    </p:cSldViewPr>
  </p:slideViewPr>
  <p:notesTextViewPr>
    <p:cViewPr>
      <p:scale>
        <a:sx n="1" d="1"/>
        <a:sy n="1" d="1"/>
      </p:scale>
      <p:origin x="0" y="0"/>
    </p:cViewPr>
  </p:notesTextViewPr>
  <p:sorterViewPr>
    <p:cViewPr varScale="1">
      <p:scale>
        <a:sx n="100" d="100"/>
        <a:sy n="100" d="100"/>
      </p:scale>
      <p:origin x="0" y="-160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849AB-7F1A-44DF-9441-D39EE7CA7979}" type="datetimeFigureOut">
              <a:rPr lang="pt-BR" smtClean="0"/>
              <a:t>02/10/2023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8E6A4-9C86-4EBF-9068-2BB0FB520FDB}" type="slidenum">
              <a:rPr lang="pt-BR" smtClean="0"/>
              <a:t>‹nº›</a:t>
            </a:fld>
            <a:endParaRPr lang="pt-BR"/>
          </a:p>
        </p:txBody>
      </p:sp>
    </p:spTree>
    <p:extLst>
      <p:ext uri="{BB962C8B-B14F-4D97-AF65-F5344CB8AC3E}">
        <p14:creationId xmlns:p14="http://schemas.microsoft.com/office/powerpoint/2010/main" val="4233209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t>Same </a:t>
            </a:r>
            <a:r>
              <a:rPr lang="en-GB" u="sng" dirty="0"/>
              <a:t>general</a:t>
            </a:r>
            <a:r>
              <a:rPr lang="en-GB" dirty="0"/>
              <a:t> template architecture regardless of application or</a:t>
            </a:r>
            <a:r>
              <a:rPr lang="en-GB" baseline="0" dirty="0"/>
              <a:t> input starting material.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baseline="0" dirty="0"/>
              <a:t>For cluster generation: libraries must have P5 and P7 binding regions, which will interact with </a:t>
            </a:r>
            <a:r>
              <a:rPr lang="en-GB" baseline="0" dirty="0" err="1"/>
              <a:t>oligos</a:t>
            </a:r>
            <a:r>
              <a:rPr lang="en-GB" baseline="0" dirty="0"/>
              <a:t> of complementary sequence on the surface of the flow cell.</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baseline="0" dirty="0"/>
              <a:t>For sequencing: Libraries must have sequencing primer binding regions.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baseline="0" dirty="0"/>
              <a:t>For multiplexing: libraries must have an index. </a:t>
            </a:r>
            <a:endParaRPr lang="en-US" dirty="0"/>
          </a:p>
        </p:txBody>
      </p:sp>
    </p:spTree>
    <p:extLst>
      <p:ext uri="{BB962C8B-B14F-4D97-AF65-F5344CB8AC3E}">
        <p14:creationId xmlns:p14="http://schemas.microsoft.com/office/powerpoint/2010/main" val="1209537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0812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8FD1F953-F1A8-47D8-A572-FF213D0A72BC}" type="slidenum">
              <a:rPr lang="en-GB" altLang="en-GB" smtClean="0">
                <a:solidFill>
                  <a:srgbClr val="000000"/>
                </a:solidFill>
              </a:rPr>
              <a:pPr/>
              <a:t>13</a:t>
            </a:fld>
            <a:endParaRPr lang="en-GB" altLang="en-GB">
              <a:solidFill>
                <a:srgbClr val="000000"/>
              </a:solidFill>
            </a:endParaRPr>
          </a:p>
        </p:txBody>
      </p:sp>
      <p:sp>
        <p:nvSpPr>
          <p:cNvPr id="82947" name="Rectangle 2"/>
          <p:cNvSpPr>
            <a:spLocks noGrp="1" noRot="1" noChangeAspect="1" noChangeArrowheads="1" noTextEdit="1"/>
          </p:cNvSpPr>
          <p:nvPr>
            <p:ph type="sldImg"/>
          </p:nvPr>
        </p:nvSpPr>
        <p:spPr>
          <a:xfrm>
            <a:off x="406400" y="696913"/>
            <a:ext cx="6197600" cy="3486150"/>
          </a:xfrm>
          <a:ln/>
        </p:spPr>
      </p:sp>
      <p:sp>
        <p:nvSpPr>
          <p:cNvPr id="82948" name="Rectangle 3"/>
          <p:cNvSpPr>
            <a:spLocks noGrp="1" noChangeArrowheads="1"/>
          </p:cNvSpPr>
          <p:nvPr>
            <p:ph type="body" idx="1"/>
          </p:nvPr>
        </p:nvSpPr>
        <p:spPr>
          <a:xfrm>
            <a:off x="701677" y="4416427"/>
            <a:ext cx="5607050" cy="4183063"/>
          </a:xfrm>
          <a:noFill/>
          <a:ln/>
        </p:spPr>
        <p:txBody>
          <a:bodyPr/>
          <a:lstStyle/>
          <a:p>
            <a:r>
              <a:rPr lang="en-US" b="0" baseline="0" dirty="0"/>
              <a:t>-------------</a:t>
            </a:r>
            <a:endParaRPr lang="en-US" b="1" dirty="0"/>
          </a:p>
          <a:p>
            <a:endParaRPr lang="en-US" dirty="0"/>
          </a:p>
          <a:p>
            <a:r>
              <a:rPr lang="en-US" dirty="0"/>
              <a:t>To</a:t>
            </a:r>
            <a:r>
              <a:rPr lang="en-US" baseline="0" dirty="0"/>
              <a:t> Cluster a library:</a:t>
            </a:r>
          </a:p>
          <a:p>
            <a:r>
              <a:rPr lang="en-US" baseline="0" dirty="0"/>
              <a:t>Step 1: Denature double stranded library </a:t>
            </a:r>
          </a:p>
          <a:p>
            <a:r>
              <a:rPr lang="en-US" baseline="0" dirty="0"/>
              <a:t>Step 2: Load single stranded library onto </a:t>
            </a:r>
            <a:r>
              <a:rPr lang="en-US" baseline="0" dirty="0" err="1"/>
              <a:t>flowcell</a:t>
            </a:r>
            <a:endParaRPr lang="en-US" baseline="0" dirty="0"/>
          </a:p>
          <a:p>
            <a:endParaRPr lang="en-US" baseline="0" dirty="0"/>
          </a:p>
          <a:p>
            <a:r>
              <a:rPr lang="en-US" baseline="0" dirty="0"/>
              <a:t>Clustering unit automates the aspiration of DNA libraries into the </a:t>
            </a:r>
            <a:r>
              <a:rPr lang="en-US" baseline="0" dirty="0" err="1"/>
              <a:t>flowcell</a:t>
            </a:r>
            <a:r>
              <a:rPr lang="en-US" baseline="0" dirty="0"/>
              <a:t> and amplification of single DNA libraries into clonal clusters.</a:t>
            </a:r>
          </a:p>
          <a:p>
            <a:r>
              <a:rPr lang="en-US" baseline="0" dirty="0"/>
              <a:t>A GA IIX and HiSeq </a:t>
            </a:r>
            <a:r>
              <a:rPr lang="en-US" baseline="0" dirty="0" err="1"/>
              <a:t>flowcell</a:t>
            </a:r>
            <a:r>
              <a:rPr lang="en-US" baseline="0" dirty="0"/>
              <a:t> contains 8 separate lanes and is clustered on a </a:t>
            </a:r>
            <a:r>
              <a:rPr lang="en-US" baseline="0" dirty="0" err="1"/>
              <a:t>cBot</a:t>
            </a:r>
            <a:r>
              <a:rPr lang="en-US" baseline="0" dirty="0"/>
              <a:t>.</a:t>
            </a:r>
          </a:p>
          <a:p>
            <a:r>
              <a:rPr lang="en-US" baseline="0" dirty="0"/>
              <a:t>A </a:t>
            </a:r>
            <a:r>
              <a:rPr lang="en-US" baseline="0" dirty="0" err="1"/>
              <a:t>MiSeq</a:t>
            </a:r>
            <a:r>
              <a:rPr lang="en-US" baseline="0" dirty="0"/>
              <a:t> </a:t>
            </a:r>
            <a:r>
              <a:rPr lang="en-US" baseline="0" dirty="0" err="1"/>
              <a:t>flowcell</a:t>
            </a:r>
            <a:r>
              <a:rPr lang="en-US" baseline="0" dirty="0"/>
              <a:t> has a single lane and is clustered directly on the </a:t>
            </a:r>
            <a:r>
              <a:rPr lang="en-US" baseline="0" dirty="0" err="1"/>
              <a:t>MiSeq</a:t>
            </a:r>
            <a:r>
              <a:rPr lang="en-US" baseline="0" dirty="0"/>
              <a:t> in conjunction with a sequencing run.</a:t>
            </a:r>
            <a:endParaRPr lang="en-US" dirty="0"/>
          </a:p>
        </p:txBody>
      </p:sp>
    </p:spTree>
    <p:extLst>
      <p:ext uri="{BB962C8B-B14F-4D97-AF65-F5344CB8AC3E}">
        <p14:creationId xmlns:p14="http://schemas.microsoft.com/office/powerpoint/2010/main" val="3643321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1503EFFB-BC05-40F8-9897-4E739FB81E51}" type="slidenum">
              <a:rPr lang="en-GB" altLang="en-GB" smtClean="0">
                <a:solidFill>
                  <a:srgbClr val="000000"/>
                </a:solidFill>
              </a:rPr>
              <a:pPr/>
              <a:t>14</a:t>
            </a:fld>
            <a:endParaRPr lang="en-GB" altLang="en-GB">
              <a:solidFill>
                <a:srgbClr val="000000"/>
              </a:solidFill>
            </a:endParaRPr>
          </a:p>
        </p:txBody>
      </p:sp>
      <p:sp>
        <p:nvSpPr>
          <p:cNvPr id="83971" name="Rectangle 2"/>
          <p:cNvSpPr>
            <a:spLocks noGrp="1" noRot="1" noChangeAspect="1" noChangeArrowheads="1" noTextEdit="1"/>
          </p:cNvSpPr>
          <p:nvPr>
            <p:ph type="sldImg"/>
          </p:nvPr>
        </p:nvSpPr>
        <p:spPr>
          <a:xfrm>
            <a:off x="685800" y="1143000"/>
            <a:ext cx="5486400" cy="3086100"/>
          </a:xfrm>
          <a:ln/>
        </p:spPr>
      </p:sp>
      <p:sp>
        <p:nvSpPr>
          <p:cNvPr id="83972" name="Rectangle 3"/>
          <p:cNvSpPr>
            <a:spLocks noGrp="1" noChangeArrowheads="1"/>
          </p:cNvSpPr>
          <p:nvPr>
            <p:ph type="body" idx="1"/>
          </p:nvPr>
        </p:nvSpPr>
        <p:spPr>
          <a:noFill/>
          <a:ln/>
        </p:spPr>
        <p:txBody>
          <a:bodyPr/>
          <a:lstStyle/>
          <a:p>
            <a:r>
              <a:rPr lang="en-GB" dirty="0"/>
              <a:t>Schematic representation of cluster generation process </a:t>
            </a:r>
          </a:p>
        </p:txBody>
      </p:sp>
    </p:spTree>
    <p:extLst>
      <p:ext uri="{BB962C8B-B14F-4D97-AF65-F5344CB8AC3E}">
        <p14:creationId xmlns:p14="http://schemas.microsoft.com/office/powerpoint/2010/main" val="3560078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400C884B-A85C-49AA-80B2-2A74308EDBF8}" type="slidenum">
              <a:rPr lang="en-GB" altLang="en-GB" smtClean="0">
                <a:solidFill>
                  <a:srgbClr val="000000"/>
                </a:solidFill>
              </a:rPr>
              <a:pPr/>
              <a:t>26</a:t>
            </a:fld>
            <a:endParaRPr lang="en-GB" altLang="en-GB">
              <a:solidFill>
                <a:srgbClr val="000000"/>
              </a:solidFill>
            </a:endParaRPr>
          </a:p>
        </p:txBody>
      </p:sp>
      <p:sp>
        <p:nvSpPr>
          <p:cNvPr id="86019" name="Rectangle 2"/>
          <p:cNvSpPr>
            <a:spLocks noGrp="1" noRot="1" noChangeAspect="1" noChangeArrowheads="1" noTextEdit="1"/>
          </p:cNvSpPr>
          <p:nvPr>
            <p:ph type="sldImg"/>
          </p:nvPr>
        </p:nvSpPr>
        <p:spPr>
          <a:xfrm>
            <a:off x="1371600" y="1143000"/>
            <a:ext cx="4114800" cy="3086100"/>
          </a:xfrm>
          <a:ln/>
        </p:spPr>
      </p:sp>
      <p:sp>
        <p:nvSpPr>
          <p:cNvPr id="86020" name="Rectangle 3"/>
          <p:cNvSpPr>
            <a:spLocks noGrp="1" noChangeArrowheads="1"/>
          </p:cNvSpPr>
          <p:nvPr>
            <p:ph type="body" idx="1"/>
          </p:nvPr>
        </p:nvSpPr>
        <p:spPr>
          <a:noFill/>
          <a:ln/>
        </p:spPr>
        <p:txBody>
          <a:bodyPr/>
          <a:lstStyle/>
          <a:p>
            <a:pPr>
              <a:lnSpc>
                <a:spcPct val="80000"/>
              </a:lnSpc>
            </a:pPr>
            <a:endParaRPr lang="en-US" sz="900" dirty="0"/>
          </a:p>
          <a:p>
            <a:pPr>
              <a:lnSpc>
                <a:spcPct val="80000"/>
              </a:lnSpc>
            </a:pPr>
            <a:r>
              <a:rPr lang="en-US" sz="900" dirty="0"/>
              <a:t>In the SBS technology just one base is added in each cycle. The nucleotides are reversibly terminated and individually fluorescently labeled. </a:t>
            </a:r>
          </a:p>
          <a:p>
            <a:pPr>
              <a:lnSpc>
                <a:spcPct val="80000"/>
              </a:lnSpc>
            </a:pPr>
            <a:endParaRPr lang="en-US" sz="900" dirty="0"/>
          </a:p>
          <a:p>
            <a:pPr>
              <a:lnSpc>
                <a:spcPct val="80000"/>
              </a:lnSpc>
            </a:pPr>
            <a:r>
              <a:rPr lang="en-US" sz="900" dirty="0"/>
              <a:t>In each cycle there is the addition of a nucleotide, imaging, cleavage of the </a:t>
            </a:r>
            <a:r>
              <a:rPr lang="en-US" sz="900" dirty="0" err="1"/>
              <a:t>fluorophore</a:t>
            </a:r>
            <a:r>
              <a:rPr lang="en-US" sz="900" dirty="0"/>
              <a:t> and </a:t>
            </a:r>
            <a:r>
              <a:rPr lang="en-US" sz="900" dirty="0" err="1"/>
              <a:t>deblock</a:t>
            </a:r>
            <a:r>
              <a:rPr lang="en-US" sz="900" dirty="0"/>
              <a:t>.</a:t>
            </a:r>
          </a:p>
          <a:p>
            <a:pPr>
              <a:lnSpc>
                <a:spcPct val="80000"/>
              </a:lnSpc>
            </a:pPr>
            <a:endParaRPr lang="en-US" sz="900" dirty="0"/>
          </a:p>
          <a:p>
            <a:pPr>
              <a:lnSpc>
                <a:spcPct val="80000"/>
              </a:lnSpc>
            </a:pPr>
            <a:endParaRPr lang="en-US" sz="900" dirty="0"/>
          </a:p>
          <a:p>
            <a:pPr>
              <a:lnSpc>
                <a:spcPct val="80000"/>
              </a:lnSpc>
            </a:pPr>
            <a:r>
              <a:rPr lang="en-US" sz="900" b="1" dirty="0"/>
              <a:t>Details</a:t>
            </a:r>
            <a:r>
              <a:rPr lang="en-US" sz="900" dirty="0"/>
              <a:t>: There are 2 market unique features to the Illumina technology for genome analysis = template clusters (in the flow cell) and reversibly terminated, individually fluorescently labeled nucleotides for Sequencing by Synthesis.  The steps for sequencing by synthesis supported by this slide are:</a:t>
            </a:r>
          </a:p>
          <a:p>
            <a:pPr>
              <a:lnSpc>
                <a:spcPct val="80000"/>
              </a:lnSpc>
            </a:pPr>
            <a:r>
              <a:rPr lang="en-US" sz="900" dirty="0"/>
              <a:t>Hybridize sequencing primer (complimentary to terminal adaptor)</a:t>
            </a:r>
          </a:p>
          <a:p>
            <a:pPr>
              <a:lnSpc>
                <a:spcPct val="80000"/>
              </a:lnSpc>
            </a:pPr>
            <a:r>
              <a:rPr lang="en-US" sz="900" dirty="0"/>
              <a:t>Add polymerase and all 4 </a:t>
            </a:r>
            <a:r>
              <a:rPr lang="en-US" sz="900" dirty="0" err="1"/>
              <a:t>dNTPs</a:t>
            </a:r>
            <a:r>
              <a:rPr lang="en-US" sz="900" dirty="0"/>
              <a:t> </a:t>
            </a:r>
          </a:p>
          <a:p>
            <a:pPr>
              <a:lnSpc>
                <a:spcPct val="80000"/>
              </a:lnSpc>
            </a:pPr>
            <a:r>
              <a:rPr lang="en-US" sz="900" dirty="0"/>
              <a:t>Each </a:t>
            </a:r>
            <a:r>
              <a:rPr lang="en-US" sz="900" dirty="0" err="1"/>
              <a:t>dNTP</a:t>
            </a:r>
            <a:r>
              <a:rPr lang="en-US" sz="900" dirty="0"/>
              <a:t> is individually fluorescently labeled and is reversibly blocked at the 3’ hydroxyl</a:t>
            </a:r>
          </a:p>
          <a:p>
            <a:pPr>
              <a:lnSpc>
                <a:spcPct val="80000"/>
              </a:lnSpc>
            </a:pPr>
            <a:r>
              <a:rPr lang="en-US" sz="900" dirty="0"/>
              <a:t>The 3’ block ensures only a single base addition.</a:t>
            </a:r>
          </a:p>
          <a:p>
            <a:pPr>
              <a:lnSpc>
                <a:spcPct val="80000"/>
              </a:lnSpc>
            </a:pPr>
            <a:r>
              <a:rPr lang="en-US" sz="900" dirty="0"/>
              <a:t>Once the single base addition occurs the clusters can be excited by a laser and the color of the added base can be imaged and determined.</a:t>
            </a:r>
          </a:p>
          <a:p>
            <a:pPr>
              <a:lnSpc>
                <a:spcPct val="80000"/>
              </a:lnSpc>
            </a:pPr>
            <a:r>
              <a:rPr lang="en-US" sz="900" dirty="0"/>
              <a:t>For every cluster, in cycle 1, the first base is added turning the entire cluster the color of the base.  In the example shown in this cartoon at “T” is added, turning this cluster “green”.</a:t>
            </a:r>
          </a:p>
          <a:p>
            <a:pPr>
              <a:lnSpc>
                <a:spcPct val="80000"/>
              </a:lnSpc>
            </a:pPr>
            <a:r>
              <a:rPr lang="en-US" sz="900" dirty="0"/>
              <a:t>Once the first base has been imaged and determined, the fluorescent label is cleaved and 3’ blocking group is removed, regenerating a 3’-OH and enabling extension.</a:t>
            </a:r>
          </a:p>
          <a:p>
            <a:pPr>
              <a:lnSpc>
                <a:spcPct val="80000"/>
              </a:lnSpc>
            </a:pPr>
            <a:r>
              <a:rPr lang="en-US" sz="900" dirty="0"/>
              <a:t>Add polymerase and all 4 </a:t>
            </a:r>
            <a:r>
              <a:rPr lang="en-US" sz="900" dirty="0" err="1"/>
              <a:t>dNTPs</a:t>
            </a:r>
            <a:r>
              <a:rPr lang="en-US" sz="900" dirty="0"/>
              <a:t> and single base extension will occur for the second base in the template (in this cartoon the 2</a:t>
            </a:r>
            <a:r>
              <a:rPr lang="en-US" sz="900" baseline="30000" dirty="0"/>
              <a:t>nd</a:t>
            </a:r>
            <a:r>
              <a:rPr lang="en-US" sz="900" dirty="0"/>
              <a:t> base is a “G”)</a:t>
            </a:r>
          </a:p>
          <a:p>
            <a:pPr>
              <a:lnSpc>
                <a:spcPct val="80000"/>
              </a:lnSpc>
            </a:pPr>
            <a:r>
              <a:rPr lang="en-US" sz="900" dirty="0"/>
              <a:t>The clusters can be excited by a laser and the color of the 2nd base is imaged and determined (in this cartoon the cluster color would be “blue”)</a:t>
            </a:r>
          </a:p>
          <a:p>
            <a:pPr>
              <a:lnSpc>
                <a:spcPct val="80000"/>
              </a:lnSpc>
            </a:pPr>
            <a:r>
              <a:rPr lang="en-US" sz="900" dirty="0"/>
              <a:t>Repeating this process allow us to step-wise determine the sequence of the original template.</a:t>
            </a:r>
          </a:p>
          <a:p>
            <a:pPr>
              <a:lnSpc>
                <a:spcPct val="80000"/>
              </a:lnSpc>
            </a:pPr>
            <a:endParaRPr lang="en-US" sz="900" dirty="0"/>
          </a:p>
          <a:p>
            <a:pPr>
              <a:lnSpc>
                <a:spcPct val="80000"/>
              </a:lnSpc>
            </a:pPr>
            <a:r>
              <a:rPr lang="en-US" sz="900" b="1" dirty="0"/>
              <a:t>Conclusion</a:t>
            </a:r>
            <a:r>
              <a:rPr lang="en-US" sz="900" dirty="0"/>
              <a:t>: Explanation of technology behind sequencing by synthesis</a:t>
            </a:r>
          </a:p>
          <a:p>
            <a:pPr>
              <a:lnSpc>
                <a:spcPct val="80000"/>
              </a:lnSpc>
            </a:pPr>
            <a:endParaRPr lang="en-US" sz="900" dirty="0"/>
          </a:p>
          <a:p>
            <a:pPr>
              <a:lnSpc>
                <a:spcPct val="80000"/>
              </a:lnSpc>
            </a:pPr>
            <a:endParaRPr lang="en-US" sz="900" dirty="0"/>
          </a:p>
          <a:p>
            <a:pPr>
              <a:lnSpc>
                <a:spcPct val="80000"/>
              </a:lnSpc>
            </a:pPr>
            <a:endParaRPr lang="en-US" sz="900" dirty="0"/>
          </a:p>
        </p:txBody>
      </p:sp>
    </p:spTree>
    <p:extLst>
      <p:ext uri="{BB962C8B-B14F-4D97-AF65-F5344CB8AC3E}">
        <p14:creationId xmlns:p14="http://schemas.microsoft.com/office/powerpoint/2010/main" val="4059464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2B7E41D1-2538-4F6A-B86E-3B3D20F0C5E1}" type="slidenum">
              <a:rPr lang="en-GB" altLang="en-GB" smtClean="0">
                <a:solidFill>
                  <a:srgbClr val="000000"/>
                </a:solidFill>
              </a:rPr>
              <a:pPr/>
              <a:t>27</a:t>
            </a:fld>
            <a:endParaRPr lang="en-GB" altLang="en-GB">
              <a:solidFill>
                <a:srgbClr val="000000"/>
              </a:solidFill>
            </a:endParaRPr>
          </a:p>
        </p:txBody>
      </p:sp>
      <p:sp>
        <p:nvSpPr>
          <p:cNvPr id="87043" name="Rectangle 2"/>
          <p:cNvSpPr>
            <a:spLocks noGrp="1" noRot="1" noChangeAspect="1" noChangeArrowheads="1" noTextEdit="1"/>
          </p:cNvSpPr>
          <p:nvPr>
            <p:ph type="sldImg"/>
          </p:nvPr>
        </p:nvSpPr>
        <p:spPr>
          <a:xfrm>
            <a:off x="1371600" y="1143000"/>
            <a:ext cx="4114800" cy="3086100"/>
          </a:xfrm>
          <a:ln/>
        </p:spPr>
      </p:sp>
      <p:sp>
        <p:nvSpPr>
          <p:cNvPr id="87044" name="Rectangle 3"/>
          <p:cNvSpPr>
            <a:spLocks noGrp="1" noChangeArrowheads="1"/>
          </p:cNvSpPr>
          <p:nvPr>
            <p:ph type="body" idx="1"/>
          </p:nvPr>
        </p:nvSpPr>
        <p:spPr>
          <a:xfrm>
            <a:off x="936625" y="4418015"/>
            <a:ext cx="5137150" cy="4179887"/>
          </a:xfrm>
          <a:noFill/>
          <a:ln/>
        </p:spPr>
        <p:txBody>
          <a:bodyPr/>
          <a:lstStyle/>
          <a:p>
            <a:endParaRPr lang="en-US" dirty="0"/>
          </a:p>
          <a:p>
            <a:r>
              <a:rPr lang="en-US" dirty="0"/>
              <a:t>This is an actual cluster pattern from a flow cell (4-color overlay)</a:t>
            </a:r>
          </a:p>
          <a:p>
            <a:endParaRPr lang="en-US" dirty="0"/>
          </a:p>
        </p:txBody>
      </p:sp>
    </p:spTree>
    <p:extLst>
      <p:ext uri="{BB962C8B-B14F-4D97-AF65-F5344CB8AC3E}">
        <p14:creationId xmlns:p14="http://schemas.microsoft.com/office/powerpoint/2010/main" val="856425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170</a:t>
            </a:r>
            <a:r>
              <a:rPr lang="pt-BR" baseline="0" dirty="0"/>
              <a:t> participantes</a:t>
            </a:r>
          </a:p>
          <a:p>
            <a:r>
              <a:rPr lang="pt-BR" baseline="0" dirty="0"/>
              <a:t>Apresentação dos equipamentos</a:t>
            </a:r>
          </a:p>
          <a:p>
            <a:r>
              <a:rPr lang="pt-BR" baseline="0" dirty="0"/>
              <a:t>Resultados dos usuários</a:t>
            </a:r>
          </a:p>
          <a:p>
            <a:r>
              <a:rPr lang="pt-BR" baseline="0" dirty="0"/>
              <a:t>Levantamento </a:t>
            </a:r>
            <a:endParaRPr lang="pt-BR" dirty="0"/>
          </a:p>
        </p:txBody>
      </p:sp>
      <p:sp>
        <p:nvSpPr>
          <p:cNvPr id="4" name="Espaço Reservado para Número de Slide 3"/>
          <p:cNvSpPr>
            <a:spLocks noGrp="1"/>
          </p:cNvSpPr>
          <p:nvPr>
            <p:ph type="sldNum" sz="quarter" idx="10"/>
          </p:nvPr>
        </p:nvSpPr>
        <p:spPr/>
        <p:txBody>
          <a:bodyPr/>
          <a:lstStyle/>
          <a:p>
            <a:fld id="{5DE4964A-3C03-4D12-B476-75937A6FB6D8}" type="slidenum">
              <a:rPr lang="en-US" smtClean="0"/>
              <a:t>54</a:t>
            </a:fld>
            <a:endParaRPr lang="en-US"/>
          </a:p>
        </p:txBody>
      </p:sp>
    </p:spTree>
    <p:extLst>
      <p:ext uri="{BB962C8B-B14F-4D97-AF65-F5344CB8AC3E}">
        <p14:creationId xmlns:p14="http://schemas.microsoft.com/office/powerpoint/2010/main" val="2650075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52AB72-8718-463F-8BA2-3D7A19FAEC2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1AEC6521-9EA0-4D11-ADF4-321287CF7B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756659B-26D5-4BE9-AEEB-BB7EFADB0C22}"/>
              </a:ext>
            </a:extLst>
          </p:cNvPr>
          <p:cNvSpPr>
            <a:spLocks noGrp="1"/>
          </p:cNvSpPr>
          <p:nvPr>
            <p:ph type="dt" sz="half" idx="10"/>
          </p:nvPr>
        </p:nvSpPr>
        <p:spPr/>
        <p:txBody>
          <a:bodyPr/>
          <a:lstStyle/>
          <a:p>
            <a:fld id="{0F65875E-C84A-494C-9557-5C101EA4E9A2}" type="datetimeFigureOut">
              <a:rPr lang="pt-BR" smtClean="0"/>
              <a:t>02/10/2023</a:t>
            </a:fld>
            <a:endParaRPr lang="pt-BR"/>
          </a:p>
        </p:txBody>
      </p:sp>
      <p:sp>
        <p:nvSpPr>
          <p:cNvPr id="5" name="Espaço Reservado para Rodapé 4">
            <a:extLst>
              <a:ext uri="{FF2B5EF4-FFF2-40B4-BE49-F238E27FC236}">
                <a16:creationId xmlns:a16="http://schemas.microsoft.com/office/drawing/2014/main" id="{4AEFBDEF-49A2-407B-87A5-17E24D02927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1968B93-A980-4B76-9D40-44C3978727E0}"/>
              </a:ext>
            </a:extLst>
          </p:cNvPr>
          <p:cNvSpPr>
            <a:spLocks noGrp="1"/>
          </p:cNvSpPr>
          <p:nvPr>
            <p:ph type="sldNum" sz="quarter" idx="12"/>
          </p:nvPr>
        </p:nvSpPr>
        <p:spPr/>
        <p:txBody>
          <a:bodyPr/>
          <a:lstStyle/>
          <a:p>
            <a:fld id="{22FDD6D7-CAF7-40C0-B09D-9DB9B14CC81B}" type="slidenum">
              <a:rPr lang="pt-BR" smtClean="0"/>
              <a:t>‹nº›</a:t>
            </a:fld>
            <a:endParaRPr lang="pt-BR"/>
          </a:p>
        </p:txBody>
      </p:sp>
    </p:spTree>
    <p:extLst>
      <p:ext uri="{BB962C8B-B14F-4D97-AF65-F5344CB8AC3E}">
        <p14:creationId xmlns:p14="http://schemas.microsoft.com/office/powerpoint/2010/main" val="3985692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196AF3-274C-4573-B4A4-2315292C7B43}"/>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5542B1EE-79EC-4621-86B6-74CE56034C47}"/>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7E472D1-1252-4181-B66E-3F57C6793ED1}"/>
              </a:ext>
            </a:extLst>
          </p:cNvPr>
          <p:cNvSpPr>
            <a:spLocks noGrp="1"/>
          </p:cNvSpPr>
          <p:nvPr>
            <p:ph type="dt" sz="half" idx="10"/>
          </p:nvPr>
        </p:nvSpPr>
        <p:spPr/>
        <p:txBody>
          <a:bodyPr/>
          <a:lstStyle/>
          <a:p>
            <a:fld id="{0F65875E-C84A-494C-9557-5C101EA4E9A2}" type="datetimeFigureOut">
              <a:rPr lang="pt-BR" smtClean="0"/>
              <a:t>02/10/2023</a:t>
            </a:fld>
            <a:endParaRPr lang="pt-BR"/>
          </a:p>
        </p:txBody>
      </p:sp>
      <p:sp>
        <p:nvSpPr>
          <p:cNvPr id="5" name="Espaço Reservado para Rodapé 4">
            <a:extLst>
              <a:ext uri="{FF2B5EF4-FFF2-40B4-BE49-F238E27FC236}">
                <a16:creationId xmlns:a16="http://schemas.microsoft.com/office/drawing/2014/main" id="{2005FF0A-B290-405A-9F57-DA1BFE70458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1613C34-2611-452E-8854-B6552096C7EF}"/>
              </a:ext>
            </a:extLst>
          </p:cNvPr>
          <p:cNvSpPr>
            <a:spLocks noGrp="1"/>
          </p:cNvSpPr>
          <p:nvPr>
            <p:ph type="sldNum" sz="quarter" idx="12"/>
          </p:nvPr>
        </p:nvSpPr>
        <p:spPr/>
        <p:txBody>
          <a:bodyPr/>
          <a:lstStyle/>
          <a:p>
            <a:fld id="{22FDD6D7-CAF7-40C0-B09D-9DB9B14CC81B}" type="slidenum">
              <a:rPr lang="pt-BR" smtClean="0"/>
              <a:t>‹nº›</a:t>
            </a:fld>
            <a:endParaRPr lang="pt-BR"/>
          </a:p>
        </p:txBody>
      </p:sp>
    </p:spTree>
    <p:extLst>
      <p:ext uri="{BB962C8B-B14F-4D97-AF65-F5344CB8AC3E}">
        <p14:creationId xmlns:p14="http://schemas.microsoft.com/office/powerpoint/2010/main" val="216441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53B5CFE-D835-4CE6-81E4-3DD38ED6325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DE471700-D093-45E6-8748-8532E4A6F23E}"/>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3BB3C92-303B-40FA-B13B-EDC7399E20A4}"/>
              </a:ext>
            </a:extLst>
          </p:cNvPr>
          <p:cNvSpPr>
            <a:spLocks noGrp="1"/>
          </p:cNvSpPr>
          <p:nvPr>
            <p:ph type="dt" sz="half" idx="10"/>
          </p:nvPr>
        </p:nvSpPr>
        <p:spPr/>
        <p:txBody>
          <a:bodyPr/>
          <a:lstStyle/>
          <a:p>
            <a:fld id="{0F65875E-C84A-494C-9557-5C101EA4E9A2}" type="datetimeFigureOut">
              <a:rPr lang="pt-BR" smtClean="0"/>
              <a:t>02/10/2023</a:t>
            </a:fld>
            <a:endParaRPr lang="pt-BR"/>
          </a:p>
        </p:txBody>
      </p:sp>
      <p:sp>
        <p:nvSpPr>
          <p:cNvPr id="5" name="Espaço Reservado para Rodapé 4">
            <a:extLst>
              <a:ext uri="{FF2B5EF4-FFF2-40B4-BE49-F238E27FC236}">
                <a16:creationId xmlns:a16="http://schemas.microsoft.com/office/drawing/2014/main" id="{D82D33C2-7CEB-407F-A8DE-051466FB711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98305B2-5D04-460E-BE78-F8D825F5D6AB}"/>
              </a:ext>
            </a:extLst>
          </p:cNvPr>
          <p:cNvSpPr>
            <a:spLocks noGrp="1"/>
          </p:cNvSpPr>
          <p:nvPr>
            <p:ph type="sldNum" sz="quarter" idx="12"/>
          </p:nvPr>
        </p:nvSpPr>
        <p:spPr/>
        <p:txBody>
          <a:bodyPr/>
          <a:lstStyle/>
          <a:p>
            <a:fld id="{22FDD6D7-CAF7-40C0-B09D-9DB9B14CC81B}" type="slidenum">
              <a:rPr lang="pt-BR" smtClean="0"/>
              <a:t>‹nº›</a:t>
            </a:fld>
            <a:endParaRPr lang="pt-BR"/>
          </a:p>
        </p:txBody>
      </p:sp>
    </p:spTree>
    <p:extLst>
      <p:ext uri="{BB962C8B-B14F-4D97-AF65-F5344CB8AC3E}">
        <p14:creationId xmlns:p14="http://schemas.microsoft.com/office/powerpoint/2010/main" val="3469577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6249210"/>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91113" y="1427588"/>
            <a:ext cx="3106251" cy="48828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65107120"/>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ection Title Slide">
    <p:spTree>
      <p:nvGrpSpPr>
        <p:cNvPr id="1" name=""/>
        <p:cNvGrpSpPr/>
        <p:nvPr/>
      </p:nvGrpSpPr>
      <p:grpSpPr>
        <a:xfrm>
          <a:off x="0" y="0"/>
          <a:ext cx="0" cy="0"/>
          <a:chOff x="0" y="0"/>
          <a:chExt cx="0" cy="0"/>
        </a:xfrm>
      </p:grpSpPr>
      <p:pic>
        <p:nvPicPr>
          <p:cNvPr id="5" name="Picture 7" descr="DNA-Seq_only2"/>
          <p:cNvPicPr>
            <a:picLocks noChangeAspect="1" noChangeArrowheads="1"/>
          </p:cNvPicPr>
          <p:nvPr/>
        </p:nvPicPr>
        <p:blipFill>
          <a:blip r:embed="rId2" cstate="print"/>
          <a:srcRect t="1222" b="21623"/>
          <a:stretch>
            <a:fillRect/>
          </a:stretch>
        </p:blipFill>
        <p:spPr bwMode="auto">
          <a:xfrm>
            <a:off x="0" y="0"/>
            <a:ext cx="12192000" cy="3409950"/>
          </a:xfrm>
          <a:prstGeom prst="rect">
            <a:avLst/>
          </a:prstGeom>
          <a:noFill/>
          <a:ln w="9525">
            <a:noFill/>
            <a:miter lim="800000"/>
            <a:headEnd/>
            <a:tailEnd/>
          </a:ln>
        </p:spPr>
      </p:pic>
      <p:sp>
        <p:nvSpPr>
          <p:cNvPr id="6" name="Rectangle 10"/>
          <p:cNvSpPr>
            <a:spLocks noGrp="1" noChangeArrowheads="1"/>
          </p:cNvSpPr>
          <p:nvPr>
            <p:ph type="ctrTitle" hasCustomPrompt="1"/>
          </p:nvPr>
        </p:nvSpPr>
        <p:spPr>
          <a:xfrm>
            <a:off x="626535" y="3602038"/>
            <a:ext cx="11009655" cy="2330450"/>
          </a:xfrm>
        </p:spPr>
        <p:txBody>
          <a:bodyPr anchor="t"/>
          <a:lstStyle>
            <a:lvl1pPr algn="l">
              <a:defRPr sz="2400" b="0" baseline="0"/>
            </a:lvl1pPr>
          </a:lstStyle>
          <a:p>
            <a:r>
              <a:rPr lang="en-US" dirty="0"/>
              <a:t>Click to edit section title</a:t>
            </a:r>
          </a:p>
        </p:txBody>
      </p:sp>
    </p:spTree>
    <p:extLst>
      <p:ext uri="{BB962C8B-B14F-4D97-AF65-F5344CB8AC3E}">
        <p14:creationId xmlns:p14="http://schemas.microsoft.com/office/powerpoint/2010/main" val="340963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AF3350-D12D-4EDB-8541-2C35A8D98376}"/>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1A545F5-AB34-41C3-96D0-32E7531EF8A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288920A-3329-4A6C-A2EB-E4E3B2976C34}"/>
              </a:ext>
            </a:extLst>
          </p:cNvPr>
          <p:cNvSpPr>
            <a:spLocks noGrp="1"/>
          </p:cNvSpPr>
          <p:nvPr>
            <p:ph type="dt" sz="half" idx="10"/>
          </p:nvPr>
        </p:nvSpPr>
        <p:spPr/>
        <p:txBody>
          <a:bodyPr/>
          <a:lstStyle/>
          <a:p>
            <a:fld id="{0F65875E-C84A-494C-9557-5C101EA4E9A2}" type="datetimeFigureOut">
              <a:rPr lang="pt-BR" smtClean="0"/>
              <a:t>02/10/2023</a:t>
            </a:fld>
            <a:endParaRPr lang="pt-BR"/>
          </a:p>
        </p:txBody>
      </p:sp>
      <p:sp>
        <p:nvSpPr>
          <p:cNvPr id="5" name="Espaço Reservado para Rodapé 4">
            <a:extLst>
              <a:ext uri="{FF2B5EF4-FFF2-40B4-BE49-F238E27FC236}">
                <a16:creationId xmlns:a16="http://schemas.microsoft.com/office/drawing/2014/main" id="{B559A5E7-042B-40F3-983A-5561FAB0EEE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EBA3DBA-550F-4A48-A94C-3370A45F2AFC}"/>
              </a:ext>
            </a:extLst>
          </p:cNvPr>
          <p:cNvSpPr>
            <a:spLocks noGrp="1"/>
          </p:cNvSpPr>
          <p:nvPr>
            <p:ph type="sldNum" sz="quarter" idx="12"/>
          </p:nvPr>
        </p:nvSpPr>
        <p:spPr/>
        <p:txBody>
          <a:bodyPr/>
          <a:lstStyle/>
          <a:p>
            <a:fld id="{22FDD6D7-CAF7-40C0-B09D-9DB9B14CC81B}" type="slidenum">
              <a:rPr lang="pt-BR" smtClean="0"/>
              <a:t>‹nº›</a:t>
            </a:fld>
            <a:endParaRPr lang="pt-BR"/>
          </a:p>
        </p:txBody>
      </p:sp>
    </p:spTree>
    <p:extLst>
      <p:ext uri="{BB962C8B-B14F-4D97-AF65-F5344CB8AC3E}">
        <p14:creationId xmlns:p14="http://schemas.microsoft.com/office/powerpoint/2010/main" val="369915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88A82C-E071-415B-9CE0-71A3006C3415}"/>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4340A39-AFA2-4F53-8D5B-D97B65D6A8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A9043886-67A8-42D8-A8F7-00D350892EDA}"/>
              </a:ext>
            </a:extLst>
          </p:cNvPr>
          <p:cNvSpPr>
            <a:spLocks noGrp="1"/>
          </p:cNvSpPr>
          <p:nvPr>
            <p:ph type="dt" sz="half" idx="10"/>
          </p:nvPr>
        </p:nvSpPr>
        <p:spPr/>
        <p:txBody>
          <a:bodyPr/>
          <a:lstStyle/>
          <a:p>
            <a:fld id="{0F65875E-C84A-494C-9557-5C101EA4E9A2}" type="datetimeFigureOut">
              <a:rPr lang="pt-BR" smtClean="0"/>
              <a:t>02/10/2023</a:t>
            </a:fld>
            <a:endParaRPr lang="pt-BR"/>
          </a:p>
        </p:txBody>
      </p:sp>
      <p:sp>
        <p:nvSpPr>
          <p:cNvPr id="5" name="Espaço Reservado para Rodapé 4">
            <a:extLst>
              <a:ext uri="{FF2B5EF4-FFF2-40B4-BE49-F238E27FC236}">
                <a16:creationId xmlns:a16="http://schemas.microsoft.com/office/drawing/2014/main" id="{49842789-86BA-463B-9A41-93362CFF79C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0164489-C908-4067-87E0-474490A600D6}"/>
              </a:ext>
            </a:extLst>
          </p:cNvPr>
          <p:cNvSpPr>
            <a:spLocks noGrp="1"/>
          </p:cNvSpPr>
          <p:nvPr>
            <p:ph type="sldNum" sz="quarter" idx="12"/>
          </p:nvPr>
        </p:nvSpPr>
        <p:spPr/>
        <p:txBody>
          <a:bodyPr/>
          <a:lstStyle/>
          <a:p>
            <a:fld id="{22FDD6D7-CAF7-40C0-B09D-9DB9B14CC81B}" type="slidenum">
              <a:rPr lang="pt-BR" smtClean="0"/>
              <a:t>‹nº›</a:t>
            </a:fld>
            <a:endParaRPr lang="pt-BR"/>
          </a:p>
        </p:txBody>
      </p:sp>
    </p:spTree>
    <p:extLst>
      <p:ext uri="{BB962C8B-B14F-4D97-AF65-F5344CB8AC3E}">
        <p14:creationId xmlns:p14="http://schemas.microsoft.com/office/powerpoint/2010/main" val="2576823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199C4D-FCFE-4B46-BB1F-9C4819D25F1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A1F0F71-2E91-468E-9D8E-E69A3EC8A4E4}"/>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D8EF7E6-32CB-44AF-B152-4D33C834A23F}"/>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FD5A897-58D7-4E37-A036-940696F7C942}"/>
              </a:ext>
            </a:extLst>
          </p:cNvPr>
          <p:cNvSpPr>
            <a:spLocks noGrp="1"/>
          </p:cNvSpPr>
          <p:nvPr>
            <p:ph type="dt" sz="half" idx="10"/>
          </p:nvPr>
        </p:nvSpPr>
        <p:spPr/>
        <p:txBody>
          <a:bodyPr/>
          <a:lstStyle/>
          <a:p>
            <a:fld id="{0F65875E-C84A-494C-9557-5C101EA4E9A2}" type="datetimeFigureOut">
              <a:rPr lang="pt-BR" smtClean="0"/>
              <a:t>02/10/2023</a:t>
            </a:fld>
            <a:endParaRPr lang="pt-BR"/>
          </a:p>
        </p:txBody>
      </p:sp>
      <p:sp>
        <p:nvSpPr>
          <p:cNvPr id="6" name="Espaço Reservado para Rodapé 5">
            <a:extLst>
              <a:ext uri="{FF2B5EF4-FFF2-40B4-BE49-F238E27FC236}">
                <a16:creationId xmlns:a16="http://schemas.microsoft.com/office/drawing/2014/main" id="{F9B13101-1A3E-4088-B28A-ED6DC9933BB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6CDB09B-5D06-45D5-945A-2BCABB6EFD55}"/>
              </a:ext>
            </a:extLst>
          </p:cNvPr>
          <p:cNvSpPr>
            <a:spLocks noGrp="1"/>
          </p:cNvSpPr>
          <p:nvPr>
            <p:ph type="sldNum" sz="quarter" idx="12"/>
          </p:nvPr>
        </p:nvSpPr>
        <p:spPr/>
        <p:txBody>
          <a:bodyPr/>
          <a:lstStyle/>
          <a:p>
            <a:fld id="{22FDD6D7-CAF7-40C0-B09D-9DB9B14CC81B}" type="slidenum">
              <a:rPr lang="pt-BR" smtClean="0"/>
              <a:t>‹nº›</a:t>
            </a:fld>
            <a:endParaRPr lang="pt-BR"/>
          </a:p>
        </p:txBody>
      </p:sp>
    </p:spTree>
    <p:extLst>
      <p:ext uri="{BB962C8B-B14F-4D97-AF65-F5344CB8AC3E}">
        <p14:creationId xmlns:p14="http://schemas.microsoft.com/office/powerpoint/2010/main" val="4189852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FEF09-0590-4D64-9934-23FACB854EC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C8B0A1C5-6CA2-4356-84F5-AAB6CC798F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5CD15C6-1750-4305-BF32-E44CE0D5C3EF}"/>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CA610500-D792-49CA-B530-6B00B98DA9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73CAB9AE-B063-412A-A2A1-3039CA54BE5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3602F2BD-3F48-42A7-A37A-2A7B40362014}"/>
              </a:ext>
            </a:extLst>
          </p:cNvPr>
          <p:cNvSpPr>
            <a:spLocks noGrp="1"/>
          </p:cNvSpPr>
          <p:nvPr>
            <p:ph type="dt" sz="half" idx="10"/>
          </p:nvPr>
        </p:nvSpPr>
        <p:spPr/>
        <p:txBody>
          <a:bodyPr/>
          <a:lstStyle/>
          <a:p>
            <a:fld id="{0F65875E-C84A-494C-9557-5C101EA4E9A2}" type="datetimeFigureOut">
              <a:rPr lang="pt-BR" smtClean="0"/>
              <a:t>02/10/2023</a:t>
            </a:fld>
            <a:endParaRPr lang="pt-BR"/>
          </a:p>
        </p:txBody>
      </p:sp>
      <p:sp>
        <p:nvSpPr>
          <p:cNvPr id="8" name="Espaço Reservado para Rodapé 7">
            <a:extLst>
              <a:ext uri="{FF2B5EF4-FFF2-40B4-BE49-F238E27FC236}">
                <a16:creationId xmlns:a16="http://schemas.microsoft.com/office/drawing/2014/main" id="{BFBFD7A7-F6EC-4FC0-9A38-C67AE7C271F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B35AF8F2-3719-402E-9A12-62D795AEF255}"/>
              </a:ext>
            </a:extLst>
          </p:cNvPr>
          <p:cNvSpPr>
            <a:spLocks noGrp="1"/>
          </p:cNvSpPr>
          <p:nvPr>
            <p:ph type="sldNum" sz="quarter" idx="12"/>
          </p:nvPr>
        </p:nvSpPr>
        <p:spPr/>
        <p:txBody>
          <a:bodyPr/>
          <a:lstStyle/>
          <a:p>
            <a:fld id="{22FDD6D7-CAF7-40C0-B09D-9DB9B14CC81B}" type="slidenum">
              <a:rPr lang="pt-BR" smtClean="0"/>
              <a:t>‹nº›</a:t>
            </a:fld>
            <a:endParaRPr lang="pt-BR"/>
          </a:p>
        </p:txBody>
      </p:sp>
    </p:spTree>
    <p:extLst>
      <p:ext uri="{BB962C8B-B14F-4D97-AF65-F5344CB8AC3E}">
        <p14:creationId xmlns:p14="http://schemas.microsoft.com/office/powerpoint/2010/main" val="37844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7A2176-2A32-47B9-AA46-5A987751326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5B88ABAE-BEC6-484F-9FE3-340E3D6DD235}"/>
              </a:ext>
            </a:extLst>
          </p:cNvPr>
          <p:cNvSpPr>
            <a:spLocks noGrp="1"/>
          </p:cNvSpPr>
          <p:nvPr>
            <p:ph type="dt" sz="half" idx="10"/>
          </p:nvPr>
        </p:nvSpPr>
        <p:spPr/>
        <p:txBody>
          <a:bodyPr/>
          <a:lstStyle/>
          <a:p>
            <a:fld id="{0F65875E-C84A-494C-9557-5C101EA4E9A2}" type="datetimeFigureOut">
              <a:rPr lang="pt-BR" smtClean="0"/>
              <a:t>02/10/2023</a:t>
            </a:fld>
            <a:endParaRPr lang="pt-BR"/>
          </a:p>
        </p:txBody>
      </p:sp>
      <p:sp>
        <p:nvSpPr>
          <p:cNvPr id="4" name="Espaço Reservado para Rodapé 3">
            <a:extLst>
              <a:ext uri="{FF2B5EF4-FFF2-40B4-BE49-F238E27FC236}">
                <a16:creationId xmlns:a16="http://schemas.microsoft.com/office/drawing/2014/main" id="{5BDCE732-10FA-438E-A6C4-57EB96AFEA4C}"/>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3FF56070-6F32-497C-96E3-34EB01FE8880}"/>
              </a:ext>
            </a:extLst>
          </p:cNvPr>
          <p:cNvSpPr>
            <a:spLocks noGrp="1"/>
          </p:cNvSpPr>
          <p:nvPr>
            <p:ph type="sldNum" sz="quarter" idx="12"/>
          </p:nvPr>
        </p:nvSpPr>
        <p:spPr/>
        <p:txBody>
          <a:bodyPr/>
          <a:lstStyle/>
          <a:p>
            <a:fld id="{22FDD6D7-CAF7-40C0-B09D-9DB9B14CC81B}" type="slidenum">
              <a:rPr lang="pt-BR" smtClean="0"/>
              <a:t>‹nº›</a:t>
            </a:fld>
            <a:endParaRPr lang="pt-BR"/>
          </a:p>
        </p:txBody>
      </p:sp>
    </p:spTree>
    <p:extLst>
      <p:ext uri="{BB962C8B-B14F-4D97-AF65-F5344CB8AC3E}">
        <p14:creationId xmlns:p14="http://schemas.microsoft.com/office/powerpoint/2010/main" val="3713812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3F85E93-3BE9-46E0-A8DD-5D41FFD84F7B}"/>
              </a:ext>
            </a:extLst>
          </p:cNvPr>
          <p:cNvSpPr>
            <a:spLocks noGrp="1"/>
          </p:cNvSpPr>
          <p:nvPr>
            <p:ph type="dt" sz="half" idx="10"/>
          </p:nvPr>
        </p:nvSpPr>
        <p:spPr/>
        <p:txBody>
          <a:bodyPr/>
          <a:lstStyle/>
          <a:p>
            <a:fld id="{0F65875E-C84A-494C-9557-5C101EA4E9A2}" type="datetimeFigureOut">
              <a:rPr lang="pt-BR" smtClean="0"/>
              <a:t>02/10/2023</a:t>
            </a:fld>
            <a:endParaRPr lang="pt-BR"/>
          </a:p>
        </p:txBody>
      </p:sp>
      <p:sp>
        <p:nvSpPr>
          <p:cNvPr id="3" name="Espaço Reservado para Rodapé 2">
            <a:extLst>
              <a:ext uri="{FF2B5EF4-FFF2-40B4-BE49-F238E27FC236}">
                <a16:creationId xmlns:a16="http://schemas.microsoft.com/office/drawing/2014/main" id="{05D662D5-6147-42D6-A015-999EC969A733}"/>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07877820-751D-4B12-9AB3-B27FD6FF39D4}"/>
              </a:ext>
            </a:extLst>
          </p:cNvPr>
          <p:cNvSpPr>
            <a:spLocks noGrp="1"/>
          </p:cNvSpPr>
          <p:nvPr>
            <p:ph type="sldNum" sz="quarter" idx="12"/>
          </p:nvPr>
        </p:nvSpPr>
        <p:spPr/>
        <p:txBody>
          <a:bodyPr/>
          <a:lstStyle/>
          <a:p>
            <a:fld id="{22FDD6D7-CAF7-40C0-B09D-9DB9B14CC81B}" type="slidenum">
              <a:rPr lang="pt-BR" smtClean="0"/>
              <a:t>‹nº›</a:t>
            </a:fld>
            <a:endParaRPr lang="pt-BR"/>
          </a:p>
        </p:txBody>
      </p:sp>
    </p:spTree>
    <p:extLst>
      <p:ext uri="{BB962C8B-B14F-4D97-AF65-F5344CB8AC3E}">
        <p14:creationId xmlns:p14="http://schemas.microsoft.com/office/powerpoint/2010/main" val="528727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DBDA2-67E8-4F90-88E2-4072E299C1E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E0714C06-14B4-42B3-831D-A7D3CAB71C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9F5DE1BE-87E9-43EB-A7B6-1D053D157A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6B7DA91-7D16-4046-910C-E9836FD0ACAA}"/>
              </a:ext>
            </a:extLst>
          </p:cNvPr>
          <p:cNvSpPr>
            <a:spLocks noGrp="1"/>
          </p:cNvSpPr>
          <p:nvPr>
            <p:ph type="dt" sz="half" idx="10"/>
          </p:nvPr>
        </p:nvSpPr>
        <p:spPr/>
        <p:txBody>
          <a:bodyPr/>
          <a:lstStyle/>
          <a:p>
            <a:fld id="{0F65875E-C84A-494C-9557-5C101EA4E9A2}" type="datetimeFigureOut">
              <a:rPr lang="pt-BR" smtClean="0"/>
              <a:t>02/10/2023</a:t>
            </a:fld>
            <a:endParaRPr lang="pt-BR"/>
          </a:p>
        </p:txBody>
      </p:sp>
      <p:sp>
        <p:nvSpPr>
          <p:cNvPr id="6" name="Espaço Reservado para Rodapé 5">
            <a:extLst>
              <a:ext uri="{FF2B5EF4-FFF2-40B4-BE49-F238E27FC236}">
                <a16:creationId xmlns:a16="http://schemas.microsoft.com/office/drawing/2014/main" id="{2CA6D6E0-5BB2-4227-BB7B-CC31A818439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9E3B1F9-4C53-4A6D-80C0-B39E9C4943D9}"/>
              </a:ext>
            </a:extLst>
          </p:cNvPr>
          <p:cNvSpPr>
            <a:spLocks noGrp="1"/>
          </p:cNvSpPr>
          <p:nvPr>
            <p:ph type="sldNum" sz="quarter" idx="12"/>
          </p:nvPr>
        </p:nvSpPr>
        <p:spPr/>
        <p:txBody>
          <a:bodyPr/>
          <a:lstStyle/>
          <a:p>
            <a:fld id="{22FDD6D7-CAF7-40C0-B09D-9DB9B14CC81B}" type="slidenum">
              <a:rPr lang="pt-BR" smtClean="0"/>
              <a:t>‹nº›</a:t>
            </a:fld>
            <a:endParaRPr lang="pt-BR"/>
          </a:p>
        </p:txBody>
      </p:sp>
    </p:spTree>
    <p:extLst>
      <p:ext uri="{BB962C8B-B14F-4D97-AF65-F5344CB8AC3E}">
        <p14:creationId xmlns:p14="http://schemas.microsoft.com/office/powerpoint/2010/main" val="2855341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CCC7D5-C336-4CA3-81F2-2D416EEF5D3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BB388508-4F7F-40A6-9D3D-4237371DA5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p>
        </p:txBody>
      </p:sp>
      <p:sp>
        <p:nvSpPr>
          <p:cNvPr id="4" name="Espaço Reservado para Texto 3">
            <a:extLst>
              <a:ext uri="{FF2B5EF4-FFF2-40B4-BE49-F238E27FC236}">
                <a16:creationId xmlns:a16="http://schemas.microsoft.com/office/drawing/2014/main" id="{3F8DE89B-3F1C-476A-9F80-FC894548A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E4689EF-2A39-4653-B8AC-44BC2C8EF67F}"/>
              </a:ext>
            </a:extLst>
          </p:cNvPr>
          <p:cNvSpPr>
            <a:spLocks noGrp="1"/>
          </p:cNvSpPr>
          <p:nvPr>
            <p:ph type="dt" sz="half" idx="10"/>
          </p:nvPr>
        </p:nvSpPr>
        <p:spPr/>
        <p:txBody>
          <a:bodyPr/>
          <a:lstStyle/>
          <a:p>
            <a:fld id="{0F65875E-C84A-494C-9557-5C101EA4E9A2}" type="datetimeFigureOut">
              <a:rPr lang="pt-BR" smtClean="0"/>
              <a:t>02/10/2023</a:t>
            </a:fld>
            <a:endParaRPr lang="pt-BR"/>
          </a:p>
        </p:txBody>
      </p:sp>
      <p:sp>
        <p:nvSpPr>
          <p:cNvPr id="6" name="Espaço Reservado para Rodapé 5">
            <a:extLst>
              <a:ext uri="{FF2B5EF4-FFF2-40B4-BE49-F238E27FC236}">
                <a16:creationId xmlns:a16="http://schemas.microsoft.com/office/drawing/2014/main" id="{D6A8CEF3-AB05-42CA-BF6C-BF5F31D941A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53AD77F-10AB-42E7-BC4F-A39904220B25}"/>
              </a:ext>
            </a:extLst>
          </p:cNvPr>
          <p:cNvSpPr>
            <a:spLocks noGrp="1"/>
          </p:cNvSpPr>
          <p:nvPr>
            <p:ph type="sldNum" sz="quarter" idx="12"/>
          </p:nvPr>
        </p:nvSpPr>
        <p:spPr/>
        <p:txBody>
          <a:bodyPr/>
          <a:lstStyle/>
          <a:p>
            <a:fld id="{22FDD6D7-CAF7-40C0-B09D-9DB9B14CC81B}" type="slidenum">
              <a:rPr lang="pt-BR" smtClean="0"/>
              <a:t>‹nº›</a:t>
            </a:fld>
            <a:endParaRPr lang="pt-BR"/>
          </a:p>
        </p:txBody>
      </p:sp>
    </p:spTree>
    <p:extLst>
      <p:ext uri="{BB962C8B-B14F-4D97-AF65-F5344CB8AC3E}">
        <p14:creationId xmlns:p14="http://schemas.microsoft.com/office/powerpoint/2010/main" val="4287193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257D6C71-B924-4F8D-B75B-D68EC38DDF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2F686E20-33E5-439A-A1CC-392BE5917F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95DFDF9-8249-4EC9-B548-35A9AE06FD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65875E-C84A-494C-9557-5C101EA4E9A2}" type="datetimeFigureOut">
              <a:rPr lang="pt-BR" smtClean="0"/>
              <a:t>02/10/2023</a:t>
            </a:fld>
            <a:endParaRPr lang="pt-BR"/>
          </a:p>
        </p:txBody>
      </p:sp>
      <p:sp>
        <p:nvSpPr>
          <p:cNvPr id="5" name="Espaço Reservado para Rodapé 4">
            <a:extLst>
              <a:ext uri="{FF2B5EF4-FFF2-40B4-BE49-F238E27FC236}">
                <a16:creationId xmlns:a16="http://schemas.microsoft.com/office/drawing/2014/main" id="{B0D2CB5E-67B0-43A7-919F-A129A0D740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F8E25D54-B92A-46F5-8D15-D3A195DC91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DD6D7-CAF7-40C0-B09D-9DB9B14CC81B}" type="slidenum">
              <a:rPr lang="pt-BR" smtClean="0"/>
              <a:t>‹nº›</a:t>
            </a:fld>
            <a:endParaRPr lang="pt-BR"/>
          </a:p>
        </p:txBody>
      </p:sp>
    </p:spTree>
    <p:extLst>
      <p:ext uri="{BB962C8B-B14F-4D97-AF65-F5344CB8AC3E}">
        <p14:creationId xmlns:p14="http://schemas.microsoft.com/office/powerpoint/2010/main" val="1601211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uspmulti.prp.usp.br/public/centrais/48" TargetMode="External"/><Relationship Id="rId2" Type="http://schemas.openxmlformats.org/officeDocument/2006/relationships/hyperlink" Target="mailto:llcoutinho@usp.br"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AC0B88-B506-4521-9AC5-DB99B1FC674B}"/>
              </a:ext>
            </a:extLst>
          </p:cNvPr>
          <p:cNvSpPr>
            <a:spLocks noGrp="1"/>
          </p:cNvSpPr>
          <p:nvPr>
            <p:ph type="ctrTitle"/>
          </p:nvPr>
        </p:nvSpPr>
        <p:spPr>
          <a:xfrm>
            <a:off x="551334" y="2959330"/>
            <a:ext cx="10909640" cy="1257474"/>
          </a:xfrm>
        </p:spPr>
        <p:txBody>
          <a:bodyPr anchor="b">
            <a:normAutofit/>
          </a:bodyPr>
          <a:lstStyle/>
          <a:p>
            <a:r>
              <a:rPr lang="pt-BR" sz="3200" dirty="0"/>
              <a:t>Genômica: fluxo de informação na célula, estrutura de genomas, estratégias de sequenciamento de genomas </a:t>
            </a:r>
          </a:p>
        </p:txBody>
      </p:sp>
      <p:sp>
        <p:nvSpPr>
          <p:cNvPr id="3" name="Subtítulo 2">
            <a:extLst>
              <a:ext uri="{FF2B5EF4-FFF2-40B4-BE49-F238E27FC236}">
                <a16:creationId xmlns:a16="http://schemas.microsoft.com/office/drawing/2014/main" id="{8C73A1FF-DEF3-477E-BA4B-2DBB9B30A2A9}"/>
              </a:ext>
            </a:extLst>
          </p:cNvPr>
          <p:cNvSpPr>
            <a:spLocks noGrp="1"/>
          </p:cNvSpPr>
          <p:nvPr>
            <p:ph type="subTitle" idx="1"/>
          </p:nvPr>
        </p:nvSpPr>
        <p:spPr>
          <a:xfrm>
            <a:off x="638881" y="5660607"/>
            <a:ext cx="10909643" cy="552659"/>
          </a:xfrm>
        </p:spPr>
        <p:txBody>
          <a:bodyPr anchor="t">
            <a:noAutofit/>
          </a:bodyPr>
          <a:lstStyle/>
          <a:p>
            <a:r>
              <a:rPr lang="pt-BR" sz="2000" dirty="0"/>
              <a:t>Luiz Lehmann Coutinho</a:t>
            </a:r>
          </a:p>
          <a:p>
            <a:r>
              <a:rPr lang="pt-BR" sz="2000" dirty="0"/>
              <a:t>llcoutinho@usp.br</a:t>
            </a:r>
          </a:p>
        </p:txBody>
      </p:sp>
      <p:pic>
        <p:nvPicPr>
          <p:cNvPr id="20" name="Imagem 19">
            <a:extLst>
              <a:ext uri="{FF2B5EF4-FFF2-40B4-BE49-F238E27FC236}">
                <a16:creationId xmlns:a16="http://schemas.microsoft.com/office/drawing/2014/main" id="{B9BFF9B3-A397-416E-AC8F-039849E3E5E6}"/>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2873908" y="1254317"/>
            <a:ext cx="6439588" cy="1416709"/>
          </a:xfrm>
          <a:prstGeom prst="rect">
            <a:avLst/>
          </a:prstGeom>
          <a:noFill/>
        </p:spPr>
      </p:pic>
      <p:pic>
        <p:nvPicPr>
          <p:cNvPr id="21" name="Imagem 20">
            <a:extLst>
              <a:ext uri="{FF2B5EF4-FFF2-40B4-BE49-F238E27FC236}">
                <a16:creationId xmlns:a16="http://schemas.microsoft.com/office/drawing/2014/main" id="{34C1A3FC-1BB0-4699-9AD1-25306A2CE1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spTree>
    <p:extLst>
      <p:ext uri="{BB962C8B-B14F-4D97-AF65-F5344CB8AC3E}">
        <p14:creationId xmlns:p14="http://schemas.microsoft.com/office/powerpoint/2010/main" val="233348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2025" y="117475"/>
            <a:ext cx="10515600" cy="1325563"/>
          </a:xfrm>
        </p:spPr>
        <p:txBody>
          <a:bodyPr>
            <a:normAutofit/>
          </a:bodyPr>
          <a:lstStyle/>
          <a:p>
            <a:r>
              <a:rPr lang="pt-BR" dirty="0"/>
              <a:t>Construção de Bibliotecas</a:t>
            </a:r>
          </a:p>
        </p:txBody>
      </p:sp>
      <p:pic>
        <p:nvPicPr>
          <p:cNvPr id="4" name="Espaço Reservado para Conteúdo 3"/>
          <p:cNvPicPr>
            <a:picLocks noGrp="1" noChangeAspect="1"/>
          </p:cNvPicPr>
          <p:nvPr>
            <p:ph idx="1"/>
          </p:nvPr>
        </p:nvPicPr>
        <p:blipFill rotWithShape="1">
          <a:blip r:embed="rId2"/>
          <a:srcRect l="66490" t="23563" r="17760" b="32883"/>
          <a:stretch/>
        </p:blipFill>
        <p:spPr>
          <a:xfrm>
            <a:off x="2351584" y="1098506"/>
            <a:ext cx="7406536" cy="5760641"/>
          </a:xfrm>
          <a:prstGeom prst="rect">
            <a:avLst/>
          </a:prstGeom>
        </p:spPr>
      </p:pic>
    </p:spTree>
    <p:extLst>
      <p:ext uri="{BB962C8B-B14F-4D97-AF65-F5344CB8AC3E}">
        <p14:creationId xmlns:p14="http://schemas.microsoft.com/office/powerpoint/2010/main" val="3167284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887" y="2543136"/>
            <a:ext cx="5372226" cy="998005"/>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
        <p:nvSpPr>
          <p:cNvPr id="3" name="Title 2"/>
          <p:cNvSpPr>
            <a:spLocks noGrp="1"/>
          </p:cNvSpPr>
          <p:nvPr>
            <p:ph type="title"/>
          </p:nvPr>
        </p:nvSpPr>
        <p:spPr/>
        <p:txBody>
          <a:bodyPr/>
          <a:lstStyle/>
          <a:p>
            <a:r>
              <a:rPr lang="pt-BR" dirty="0"/>
              <a:t>Adição de adaptadores nas extremidades</a:t>
            </a:r>
          </a:p>
        </p:txBody>
      </p:sp>
      <p:grpSp>
        <p:nvGrpSpPr>
          <p:cNvPr id="18" name="Group 17"/>
          <p:cNvGrpSpPr/>
          <p:nvPr/>
        </p:nvGrpSpPr>
        <p:grpSpPr>
          <a:xfrm>
            <a:off x="4038602" y="3985715"/>
            <a:ext cx="4155743" cy="622217"/>
            <a:chOff x="-5363474" y="3231161"/>
            <a:chExt cx="5147368" cy="887780"/>
          </a:xfrm>
        </p:grpSpPr>
        <p:sp>
          <p:nvSpPr>
            <p:cNvPr id="19" name="Rounded Rectangle 18"/>
            <p:cNvSpPr/>
            <p:nvPr/>
          </p:nvSpPr>
          <p:spPr bwMode="auto">
            <a:xfrm>
              <a:off x="-5363474" y="3231161"/>
              <a:ext cx="5147368" cy="887780"/>
            </a:xfrm>
            <a:prstGeom prst="roundRect">
              <a:avLst/>
            </a:prstGeom>
            <a:solidFill>
              <a:srgbClr val="AD73AC"/>
            </a:solidFill>
            <a:ln w="12700" cap="flat" cmpd="sng" algn="ctr">
              <a:solidFill>
                <a:schemeClr val="accent1"/>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20" name="TextBox 19"/>
            <p:cNvSpPr txBox="1"/>
            <p:nvPr/>
          </p:nvSpPr>
          <p:spPr>
            <a:xfrm>
              <a:off x="-5363474" y="3318193"/>
              <a:ext cx="5147367" cy="724574"/>
            </a:xfrm>
            <a:prstGeom prst="rect">
              <a:avLst/>
            </a:prstGeom>
            <a:noFill/>
            <a:ln>
              <a:solidFill>
                <a:schemeClr val="accent1"/>
              </a:solidFill>
            </a:ln>
          </p:spPr>
          <p:txBody>
            <a:bodyPr wrap="square" rtlCol="0">
              <a:spAutoFit/>
            </a:bodyPr>
            <a:lstStyle/>
            <a:p>
              <a:pPr algn="ctr" eaLnBrk="0" fontAlgn="base" hangingPunct="0">
                <a:spcBef>
                  <a:spcPct val="30000"/>
                </a:spcBef>
                <a:spcAft>
                  <a:spcPct val="0"/>
                </a:spcAft>
              </a:pPr>
              <a:r>
                <a:rPr lang="en-GB" sz="1350" dirty="0">
                  <a:solidFill>
                    <a:srgbClr val="FFFFFF"/>
                  </a:solidFill>
                  <a:effectLst>
                    <a:outerShdw blurRad="38100" dist="38100" dir="2700000" algn="tl">
                      <a:srgbClr val="000000">
                        <a:alpha val="43137"/>
                      </a:srgbClr>
                    </a:outerShdw>
                  </a:effectLst>
                </a:rPr>
                <a:t>The aim of the sample prep step is to obtain nucleic acid fragments with adapters attached on both ends</a:t>
              </a:r>
              <a:endParaRPr lang="en-US" sz="1350" dirty="0">
                <a:solidFill>
                  <a:srgbClr val="FFFFFF"/>
                </a:solidFill>
                <a:effectLst>
                  <a:outerShdw blurRad="38100" dist="38100" dir="2700000" algn="tl">
                    <a:srgbClr val="000000">
                      <a:alpha val="43137"/>
                    </a:srgbClr>
                  </a:outerShdw>
                </a:effectLst>
              </a:endParaRPr>
            </a:p>
          </p:txBody>
        </p:sp>
      </p:grpSp>
      <p:sp>
        <p:nvSpPr>
          <p:cNvPr id="22" name="Rounded Rectangle 21"/>
          <p:cNvSpPr/>
          <p:nvPr/>
        </p:nvSpPr>
        <p:spPr bwMode="auto">
          <a:xfrm>
            <a:off x="6883005" y="2639079"/>
            <a:ext cx="1909771" cy="760866"/>
          </a:xfrm>
          <a:prstGeom prst="roundRect">
            <a:avLst/>
          </a:prstGeom>
          <a:noFill/>
          <a:ln w="38100" cap="flat" cmpd="sng" algn="ctr">
            <a:solidFill>
              <a:schemeClr val="accent1"/>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11" name="Rounded Rectangle 10"/>
          <p:cNvSpPr/>
          <p:nvPr/>
        </p:nvSpPr>
        <p:spPr bwMode="auto">
          <a:xfrm>
            <a:off x="3414466" y="2639079"/>
            <a:ext cx="1736156" cy="760866"/>
          </a:xfrm>
          <a:prstGeom prst="roundRect">
            <a:avLst/>
          </a:prstGeom>
          <a:noFill/>
          <a:ln w="38100" cap="flat" cmpd="sng" algn="ctr">
            <a:solidFill>
              <a:schemeClr val="accent1"/>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12" name="TextBox 11"/>
          <p:cNvSpPr txBox="1"/>
          <p:nvPr/>
        </p:nvSpPr>
        <p:spPr>
          <a:xfrm>
            <a:off x="6883003" y="3531487"/>
            <a:ext cx="2220686" cy="276999"/>
          </a:xfrm>
          <a:prstGeom prst="rect">
            <a:avLst/>
          </a:prstGeom>
          <a:noFill/>
        </p:spPr>
        <p:txBody>
          <a:bodyPr wrap="square" rtlCol="0">
            <a:spAutoFit/>
          </a:bodyPr>
          <a:lstStyle/>
          <a:p>
            <a:pPr fontAlgn="base">
              <a:spcBef>
                <a:spcPct val="0"/>
              </a:spcBef>
              <a:spcAft>
                <a:spcPct val="0"/>
              </a:spcAft>
            </a:pPr>
            <a:r>
              <a:rPr lang="en-US" sz="1200" dirty="0">
                <a:solidFill>
                  <a:srgbClr val="4D4D4F"/>
                </a:solidFill>
              </a:rPr>
              <a:t>Dual Index Library shown</a:t>
            </a:r>
          </a:p>
        </p:txBody>
      </p:sp>
    </p:spTree>
    <p:extLst>
      <p:ext uri="{BB962C8B-B14F-4D97-AF65-F5344CB8AC3E}">
        <p14:creationId xmlns:p14="http://schemas.microsoft.com/office/powerpoint/2010/main" val="1388988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lowchart: Delay 26"/>
          <p:cNvSpPr/>
          <p:nvPr/>
        </p:nvSpPr>
        <p:spPr bwMode="auto">
          <a:xfrm>
            <a:off x="2667000" y="1877616"/>
            <a:ext cx="696516" cy="2890838"/>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2" name="Title 1"/>
          <p:cNvSpPr>
            <a:spLocks noGrp="1"/>
          </p:cNvSpPr>
          <p:nvPr>
            <p:ph type="title"/>
          </p:nvPr>
        </p:nvSpPr>
        <p:spPr/>
        <p:txBody>
          <a:bodyPr/>
          <a:lstStyle/>
          <a:p>
            <a:r>
              <a:rPr lang="pt-BR" dirty="0"/>
              <a:t>Geração de clusters</a:t>
            </a: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6895" r="4925"/>
          <a:stretch/>
        </p:blipFill>
        <p:spPr>
          <a:xfrm>
            <a:off x="5273040" y="2947987"/>
            <a:ext cx="3909060" cy="2659830"/>
          </a:xfrm>
          <a:prstGeom prst="rect">
            <a:avLst/>
          </a:prstGeom>
        </p:spPr>
      </p:pic>
      <p:sp>
        <p:nvSpPr>
          <p:cNvPr id="17" name="Rounded Rectangle 16"/>
          <p:cNvSpPr/>
          <p:nvPr/>
        </p:nvSpPr>
        <p:spPr bwMode="auto">
          <a:xfrm>
            <a:off x="2535452" y="2916864"/>
            <a:ext cx="2617574" cy="650081"/>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18" name="TextBox 17"/>
          <p:cNvSpPr txBox="1"/>
          <p:nvPr/>
        </p:nvSpPr>
        <p:spPr>
          <a:xfrm>
            <a:off x="2680717" y="3006769"/>
            <a:ext cx="2512148" cy="461665"/>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A flow cell is a thick glass slide with channels  or lanes </a:t>
            </a:r>
          </a:p>
        </p:txBody>
      </p:sp>
      <p:sp>
        <p:nvSpPr>
          <p:cNvPr id="20" name="Rounded Rectangle 19"/>
          <p:cNvSpPr/>
          <p:nvPr/>
        </p:nvSpPr>
        <p:spPr bwMode="auto">
          <a:xfrm>
            <a:off x="2535452" y="3752836"/>
            <a:ext cx="2617574" cy="815592"/>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21" name="TextBox 20"/>
          <p:cNvSpPr txBox="1"/>
          <p:nvPr/>
        </p:nvSpPr>
        <p:spPr>
          <a:xfrm>
            <a:off x="2680717" y="3842744"/>
            <a:ext cx="2512148" cy="646331"/>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Each lane is randomly </a:t>
            </a:r>
            <a:r>
              <a:rPr lang="en-US" sz="1200">
                <a:solidFill>
                  <a:srgbClr val="FFFFFF"/>
                </a:solidFill>
                <a:effectLst>
                  <a:outerShdw blurRad="38100" dist="38100" dir="2700000" algn="tl">
                    <a:srgbClr val="000000">
                      <a:alpha val="43137"/>
                    </a:srgbClr>
                  </a:outerShdw>
                </a:effectLst>
              </a:rPr>
              <a:t>coated with </a:t>
            </a:r>
            <a:r>
              <a:rPr lang="en-US" sz="1200" dirty="0">
                <a:solidFill>
                  <a:srgbClr val="FFFFFF"/>
                </a:solidFill>
                <a:effectLst>
                  <a:outerShdw blurRad="38100" dist="38100" dir="2700000" algn="tl">
                    <a:srgbClr val="000000">
                      <a:alpha val="43137"/>
                    </a:srgbClr>
                  </a:outerShdw>
                </a:effectLst>
              </a:rPr>
              <a:t>a lawn of </a:t>
            </a:r>
            <a:r>
              <a:rPr lang="en-US" sz="1200" dirty="0" err="1">
                <a:solidFill>
                  <a:srgbClr val="FFFFFF"/>
                </a:solidFill>
                <a:effectLst>
                  <a:outerShdw blurRad="38100" dist="38100" dir="2700000" algn="tl">
                    <a:srgbClr val="000000">
                      <a:alpha val="43137"/>
                    </a:srgbClr>
                  </a:outerShdw>
                </a:effectLst>
              </a:rPr>
              <a:t>oligos</a:t>
            </a:r>
            <a:r>
              <a:rPr lang="en-US" sz="1200" dirty="0">
                <a:solidFill>
                  <a:srgbClr val="FFFFFF"/>
                </a:solidFill>
                <a:effectLst>
                  <a:outerShdw blurRad="38100" dist="38100" dir="2700000" algn="tl">
                    <a:srgbClr val="000000">
                      <a:alpha val="43137"/>
                    </a:srgbClr>
                  </a:outerShdw>
                </a:effectLst>
              </a:rPr>
              <a:t> that are complementary to library adapters</a:t>
            </a:r>
          </a:p>
        </p:txBody>
      </p:sp>
      <p:pic>
        <p:nvPicPr>
          <p:cNvPr id="35" name="Picture 34"/>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Lst>
          </a:blip>
          <a:srcRect/>
          <a:stretch>
            <a:fillRect/>
          </a:stretch>
        </p:blipFill>
        <p:spPr bwMode="auto">
          <a:xfrm>
            <a:off x="6358842" y="1120768"/>
            <a:ext cx="2348132" cy="1679162"/>
          </a:xfrm>
          <a:prstGeom prst="rect">
            <a:avLst/>
          </a:prstGeom>
          <a:noFill/>
          <a:ln w="9525">
            <a:noFill/>
            <a:miter lim="800000"/>
            <a:headEnd/>
            <a:tailEnd/>
          </a:ln>
          <a:effectLst>
            <a:outerShdw blurRad="76200" dir="18900000" sy="23000" kx="-1200000" algn="bl" rotWithShape="0">
              <a:prstClr val="black">
                <a:alpha val="20000"/>
              </a:prstClr>
            </a:outerShdw>
          </a:effectLst>
        </p:spPr>
      </p:pic>
      <p:cxnSp>
        <p:nvCxnSpPr>
          <p:cNvPr id="23" name="Straight Connector 22"/>
          <p:cNvCxnSpPr/>
          <p:nvPr/>
        </p:nvCxnSpPr>
        <p:spPr bwMode="auto">
          <a:xfrm flipH="1">
            <a:off x="5559830" y="1960350"/>
            <a:ext cx="2094808" cy="1461311"/>
          </a:xfrm>
          <a:prstGeom prst="line">
            <a:avLst/>
          </a:prstGeom>
          <a:noFill/>
          <a:ln w="12700" cap="flat" cmpd="sng" algn="ctr">
            <a:solidFill>
              <a:srgbClr val="FFB441"/>
            </a:solidFill>
            <a:prstDash val="solid"/>
            <a:round/>
            <a:headEnd type="none" w="med" len="med"/>
            <a:tailEnd type="none" w="med" len="med"/>
          </a:ln>
          <a:effectLst/>
        </p:spPr>
      </p:cxnSp>
      <p:cxnSp>
        <p:nvCxnSpPr>
          <p:cNvPr id="26" name="Straight Connector 25"/>
          <p:cNvCxnSpPr/>
          <p:nvPr/>
        </p:nvCxnSpPr>
        <p:spPr bwMode="auto">
          <a:xfrm>
            <a:off x="7766859" y="1985287"/>
            <a:ext cx="1392308" cy="1132868"/>
          </a:xfrm>
          <a:prstGeom prst="line">
            <a:avLst/>
          </a:prstGeom>
          <a:noFill/>
          <a:ln w="12700" cap="flat" cmpd="sng" algn="ctr">
            <a:solidFill>
              <a:srgbClr val="FFB441"/>
            </a:solidFill>
            <a:prstDash val="solid"/>
            <a:round/>
            <a:headEnd type="none" w="med" len="med"/>
            <a:tailEnd type="none" w="med" len="med"/>
          </a:ln>
          <a:effectLst/>
        </p:spPr>
      </p:cxnSp>
      <p:grpSp>
        <p:nvGrpSpPr>
          <p:cNvPr id="22" name="Group 21"/>
          <p:cNvGrpSpPr/>
          <p:nvPr/>
        </p:nvGrpSpPr>
        <p:grpSpPr>
          <a:xfrm>
            <a:off x="2535451" y="2083427"/>
            <a:ext cx="2657414" cy="650081"/>
            <a:chOff x="-100012" y="1819274"/>
            <a:chExt cx="2520970" cy="866775"/>
          </a:xfrm>
        </p:grpSpPr>
        <p:sp>
          <p:nvSpPr>
            <p:cNvPr id="24" name="Rounded Rectangle 23"/>
            <p:cNvSpPr/>
            <p:nvPr/>
          </p:nvSpPr>
          <p:spPr bwMode="auto">
            <a:xfrm>
              <a:off x="-100012" y="1819274"/>
              <a:ext cx="2483176" cy="866775"/>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25" name="TextBox 24"/>
            <p:cNvSpPr txBox="1"/>
            <p:nvPr/>
          </p:nvSpPr>
          <p:spPr>
            <a:xfrm>
              <a:off x="37795" y="1939147"/>
              <a:ext cx="2383163" cy="615554"/>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Cluster generation occurs on a flow cell</a:t>
              </a:r>
            </a:p>
          </p:txBody>
        </p:sp>
      </p:grpSp>
    </p:spTree>
    <p:extLst>
      <p:ext uri="{BB962C8B-B14F-4D97-AF65-F5344CB8AC3E}">
        <p14:creationId xmlns:p14="http://schemas.microsoft.com/office/powerpoint/2010/main" val="1703720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bwMode="auto">
          <a:xfrm>
            <a:off x="3057123" y="1526722"/>
            <a:ext cx="6043336" cy="1420586"/>
          </a:xfrm>
          <a:prstGeom prst="roundRect">
            <a:avLst/>
          </a:prstGeom>
          <a:solidFill>
            <a:schemeClr val="bg1">
              <a:lumMod val="85000"/>
            </a:schemeClr>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31" name="Rounded Rectangle 30"/>
          <p:cNvSpPr/>
          <p:nvPr/>
        </p:nvSpPr>
        <p:spPr bwMode="auto">
          <a:xfrm>
            <a:off x="6151000" y="3296449"/>
            <a:ext cx="2981597" cy="2204132"/>
          </a:xfrm>
          <a:prstGeom prst="roundRect">
            <a:avLst/>
          </a:prstGeom>
          <a:solidFill>
            <a:srgbClr val="BBBBBB"/>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4" name="Rounded Rectangle 3"/>
          <p:cNvSpPr/>
          <p:nvPr/>
        </p:nvSpPr>
        <p:spPr bwMode="auto">
          <a:xfrm>
            <a:off x="3034857" y="3290789"/>
            <a:ext cx="2981597" cy="2204132"/>
          </a:xfrm>
          <a:prstGeom prst="roundRect">
            <a:avLst/>
          </a:prstGeom>
          <a:solidFill>
            <a:srgbClr val="BBBBBB"/>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27653" name="Rectangle 10"/>
          <p:cNvSpPr>
            <a:spLocks noGrp="1" noChangeArrowheads="1"/>
          </p:cNvSpPr>
          <p:nvPr>
            <p:ph type="title"/>
          </p:nvPr>
        </p:nvSpPr>
        <p:spPr/>
        <p:txBody>
          <a:bodyPr/>
          <a:lstStyle/>
          <a:p>
            <a:r>
              <a:rPr lang="en-US" dirty="0" err="1"/>
              <a:t>Equipamento</a:t>
            </a:r>
            <a:endParaRPr lang="en-US" dirty="0"/>
          </a:p>
        </p:txBody>
      </p:sp>
      <p:pic>
        <p:nvPicPr>
          <p:cNvPr id="27670" name="Picture 7" descr="cBot leftish"/>
          <p:cNvPicPr>
            <a:picLocks noChangeAspect="1" noChangeArrowheads="1"/>
          </p:cNvPicPr>
          <p:nvPr/>
        </p:nvPicPr>
        <p:blipFill>
          <a:blip r:embed="rId3" cstate="print"/>
          <a:srcRect/>
          <a:stretch>
            <a:fillRect/>
          </a:stretch>
        </p:blipFill>
        <p:spPr bwMode="auto">
          <a:xfrm>
            <a:off x="3241406" y="3568700"/>
            <a:ext cx="1711595" cy="1558271"/>
          </a:xfrm>
          <a:prstGeom prst="rect">
            <a:avLst/>
          </a:prstGeom>
          <a:noFill/>
          <a:ln w="9525">
            <a:noFill/>
            <a:miter lim="800000"/>
            <a:headEnd/>
            <a:tailEnd/>
          </a:ln>
        </p:spPr>
      </p:pic>
      <p:pic>
        <p:nvPicPr>
          <p:cNvPr id="27" name="Picture 26"/>
          <p:cNvPicPr>
            <a:picLocks noChangeAspect="1" noChangeArrowheads="1"/>
          </p:cNvPicPr>
          <p:nvPr/>
        </p:nvPicPr>
        <p:blipFill>
          <a:blip r:embed="rId4" cstate="print"/>
          <a:srcRect l="7031" t="1387" r="10361" b="1719"/>
          <a:stretch>
            <a:fillRect/>
          </a:stretch>
        </p:blipFill>
        <p:spPr bwMode="auto">
          <a:xfrm>
            <a:off x="5175774" y="3397903"/>
            <a:ext cx="623138" cy="1851734"/>
          </a:xfrm>
          <a:prstGeom prst="rect">
            <a:avLst/>
          </a:prstGeom>
          <a:noFill/>
          <a:ln w="9525">
            <a:noFill/>
            <a:miter lim="800000"/>
            <a:headEnd/>
            <a:tailEnd/>
          </a:ln>
          <a:effectLst/>
        </p:spPr>
      </p:pic>
      <p:pic>
        <p:nvPicPr>
          <p:cNvPr id="28" name="Picture 3"/>
          <p:cNvPicPr>
            <a:picLocks noChangeAspect="1" noChangeArrowheads="1"/>
          </p:cNvPicPr>
          <p:nvPr/>
        </p:nvPicPr>
        <p:blipFill>
          <a:blip r:embed="rId5" cstate="print"/>
          <a:srcRect/>
          <a:stretch>
            <a:fillRect/>
          </a:stretch>
        </p:blipFill>
        <p:spPr bwMode="auto">
          <a:xfrm>
            <a:off x="8004919" y="3552295"/>
            <a:ext cx="705182" cy="846219"/>
          </a:xfrm>
          <a:prstGeom prst="rect">
            <a:avLst/>
          </a:prstGeom>
          <a:noFill/>
          <a:ln w="9525">
            <a:noFill/>
            <a:miter lim="800000"/>
            <a:headEnd/>
            <a:tailEnd/>
          </a:ln>
          <a:effectLst/>
        </p:spPr>
      </p:pic>
      <p:grpSp>
        <p:nvGrpSpPr>
          <p:cNvPr id="44" name="Group 43"/>
          <p:cNvGrpSpPr/>
          <p:nvPr/>
        </p:nvGrpSpPr>
        <p:grpSpPr>
          <a:xfrm>
            <a:off x="4288777" y="1571369"/>
            <a:ext cx="854869" cy="1275159"/>
            <a:chOff x="-6807462" y="1387586"/>
            <a:chExt cx="1139825" cy="1700212"/>
          </a:xfrm>
          <a:effectLst>
            <a:outerShdw blurRad="63500" sx="102000" sy="102000" algn="ctr" rotWithShape="0">
              <a:prstClr val="black">
                <a:alpha val="40000"/>
              </a:prstClr>
            </a:outerShdw>
          </a:effectLst>
        </p:grpSpPr>
        <p:sp>
          <p:nvSpPr>
            <p:cNvPr id="27651" name="Oval 29"/>
            <p:cNvSpPr>
              <a:spLocks noChangeArrowheads="1"/>
            </p:cNvSpPr>
            <p:nvPr/>
          </p:nvSpPr>
          <p:spPr bwMode="auto">
            <a:xfrm>
              <a:off x="-6807462" y="2409936"/>
              <a:ext cx="1139825" cy="677862"/>
            </a:xfrm>
            <a:prstGeom prst="ellipse">
              <a:avLst/>
            </a:prstGeom>
            <a:solidFill>
              <a:srgbClr val="CDDEEF"/>
            </a:solidFill>
            <a:ln w="9525" algn="ctr">
              <a:solidFill>
                <a:schemeClr val="bg2"/>
              </a:solidFill>
              <a:round/>
              <a:headEnd/>
              <a:tailEnd/>
            </a:ln>
          </p:spPr>
          <p:txBody>
            <a:bodyPr wrap="none" anchor="ctr"/>
            <a:lstStyle/>
            <a:p>
              <a:pPr fontAlgn="base">
                <a:spcBef>
                  <a:spcPct val="0"/>
                </a:spcBef>
                <a:spcAft>
                  <a:spcPct val="0"/>
                </a:spcAft>
              </a:pPr>
              <a:endParaRPr lang="en-US" sz="1200">
                <a:solidFill>
                  <a:srgbClr val="4D4D4F"/>
                </a:solidFill>
              </a:endParaRPr>
            </a:p>
          </p:txBody>
        </p:sp>
        <p:sp>
          <p:nvSpPr>
            <p:cNvPr id="27655" name="Line 12"/>
            <p:cNvSpPr>
              <a:spLocks noChangeShapeType="1"/>
            </p:cNvSpPr>
            <p:nvPr/>
          </p:nvSpPr>
          <p:spPr bwMode="auto">
            <a:xfrm flipV="1">
              <a:off x="-6228024" y="1387586"/>
              <a:ext cx="0" cy="1270000"/>
            </a:xfrm>
            <a:prstGeom prst="line">
              <a:avLst/>
            </a:prstGeom>
            <a:noFill/>
            <a:ln w="31750">
              <a:solidFill>
                <a:schemeClr val="folHlink"/>
              </a:solidFill>
              <a:prstDash val="sysDot"/>
              <a:round/>
              <a:headEnd/>
              <a:tailEnd/>
            </a:ln>
          </p:spPr>
          <p:txBody>
            <a:bodyPr wrap="none" anchor="ctr"/>
            <a:lstStyle/>
            <a:p>
              <a:pPr fontAlgn="base">
                <a:spcBef>
                  <a:spcPct val="0"/>
                </a:spcBef>
                <a:spcAft>
                  <a:spcPct val="0"/>
                </a:spcAft>
              </a:pPr>
              <a:endParaRPr lang="en-US" sz="1200">
                <a:solidFill>
                  <a:srgbClr val="4D4D4F"/>
                </a:solidFill>
              </a:endParaRPr>
            </a:p>
          </p:txBody>
        </p:sp>
      </p:grpSp>
      <p:grpSp>
        <p:nvGrpSpPr>
          <p:cNvPr id="48" name="Group 47"/>
          <p:cNvGrpSpPr/>
          <p:nvPr/>
        </p:nvGrpSpPr>
        <p:grpSpPr>
          <a:xfrm>
            <a:off x="6845728" y="1541775"/>
            <a:ext cx="854869" cy="1321594"/>
            <a:chOff x="-5183449" y="1282811"/>
            <a:chExt cx="1139825" cy="1762125"/>
          </a:xfrm>
          <a:effectLst>
            <a:outerShdw blurRad="63500" sx="102000" sy="102000" algn="ctr" rotWithShape="0">
              <a:prstClr val="black">
                <a:alpha val="40000"/>
              </a:prstClr>
            </a:outerShdw>
          </a:effectLst>
        </p:grpSpPr>
        <p:sp>
          <p:nvSpPr>
            <p:cNvPr id="27652" name="Oval 28"/>
            <p:cNvSpPr>
              <a:spLocks noChangeArrowheads="1"/>
            </p:cNvSpPr>
            <p:nvPr/>
          </p:nvSpPr>
          <p:spPr bwMode="auto">
            <a:xfrm>
              <a:off x="-5183449" y="2367073"/>
              <a:ext cx="1139825" cy="677863"/>
            </a:xfrm>
            <a:prstGeom prst="ellipse">
              <a:avLst/>
            </a:prstGeom>
            <a:solidFill>
              <a:srgbClr val="CDDEEF"/>
            </a:solidFill>
            <a:ln w="9525" algn="ctr">
              <a:solidFill>
                <a:schemeClr val="bg2"/>
              </a:solidFill>
              <a:round/>
              <a:headEnd/>
              <a:tailEnd/>
            </a:ln>
          </p:spPr>
          <p:txBody>
            <a:bodyPr wrap="none" anchor="ctr"/>
            <a:lstStyle/>
            <a:p>
              <a:pPr fontAlgn="base">
                <a:spcBef>
                  <a:spcPct val="0"/>
                </a:spcBef>
                <a:spcAft>
                  <a:spcPct val="0"/>
                </a:spcAft>
              </a:pPr>
              <a:endParaRPr lang="en-US" sz="1200">
                <a:solidFill>
                  <a:srgbClr val="4D4D4F"/>
                </a:solidFill>
              </a:endParaRPr>
            </a:p>
          </p:txBody>
        </p:sp>
        <p:sp>
          <p:nvSpPr>
            <p:cNvPr id="27657" name="Line 14"/>
            <p:cNvSpPr>
              <a:spLocks noChangeShapeType="1"/>
            </p:cNvSpPr>
            <p:nvPr/>
          </p:nvSpPr>
          <p:spPr bwMode="auto">
            <a:xfrm flipV="1">
              <a:off x="-4881824" y="1333611"/>
              <a:ext cx="0" cy="1270000"/>
            </a:xfrm>
            <a:prstGeom prst="line">
              <a:avLst/>
            </a:prstGeom>
            <a:noFill/>
            <a:ln w="28575">
              <a:solidFill>
                <a:schemeClr val="folHlink"/>
              </a:solidFill>
              <a:prstDash val="sysDot"/>
              <a:round/>
              <a:headEnd/>
              <a:tailEnd/>
            </a:ln>
          </p:spPr>
          <p:txBody>
            <a:bodyPr wrap="none" anchor="ctr"/>
            <a:lstStyle/>
            <a:p>
              <a:pPr fontAlgn="base">
                <a:spcBef>
                  <a:spcPct val="0"/>
                </a:spcBef>
                <a:spcAft>
                  <a:spcPct val="0"/>
                </a:spcAft>
              </a:pPr>
              <a:endParaRPr lang="en-US" sz="1200">
                <a:solidFill>
                  <a:srgbClr val="4D4D4F"/>
                </a:solidFill>
              </a:endParaRPr>
            </a:p>
          </p:txBody>
        </p:sp>
        <p:sp>
          <p:nvSpPr>
            <p:cNvPr id="27658" name="Line 15"/>
            <p:cNvSpPr>
              <a:spLocks noChangeShapeType="1"/>
            </p:cNvSpPr>
            <p:nvPr/>
          </p:nvSpPr>
          <p:spPr bwMode="auto">
            <a:xfrm flipV="1">
              <a:off x="-4719899" y="1324086"/>
              <a:ext cx="0" cy="1270000"/>
            </a:xfrm>
            <a:prstGeom prst="line">
              <a:avLst/>
            </a:prstGeom>
            <a:noFill/>
            <a:ln w="28575">
              <a:solidFill>
                <a:schemeClr val="folHlink"/>
              </a:solidFill>
              <a:prstDash val="sysDot"/>
              <a:round/>
              <a:headEnd/>
              <a:tailEnd/>
            </a:ln>
          </p:spPr>
          <p:txBody>
            <a:bodyPr wrap="none" anchor="ctr"/>
            <a:lstStyle/>
            <a:p>
              <a:pPr fontAlgn="base">
                <a:spcBef>
                  <a:spcPct val="0"/>
                </a:spcBef>
                <a:spcAft>
                  <a:spcPct val="0"/>
                </a:spcAft>
              </a:pPr>
              <a:endParaRPr lang="en-US" sz="1200">
                <a:solidFill>
                  <a:srgbClr val="4D4D4F"/>
                </a:solidFill>
              </a:endParaRPr>
            </a:p>
          </p:txBody>
        </p:sp>
        <p:sp>
          <p:nvSpPr>
            <p:cNvPr id="27659" name="Line 16"/>
            <p:cNvSpPr>
              <a:spLocks noChangeShapeType="1"/>
            </p:cNvSpPr>
            <p:nvPr/>
          </p:nvSpPr>
          <p:spPr bwMode="auto">
            <a:xfrm flipV="1">
              <a:off x="-4643699" y="1420923"/>
              <a:ext cx="0" cy="1270000"/>
            </a:xfrm>
            <a:prstGeom prst="line">
              <a:avLst/>
            </a:prstGeom>
            <a:noFill/>
            <a:ln w="28575">
              <a:solidFill>
                <a:schemeClr val="folHlink"/>
              </a:solidFill>
              <a:prstDash val="sysDot"/>
              <a:round/>
              <a:headEnd/>
              <a:tailEnd/>
            </a:ln>
          </p:spPr>
          <p:txBody>
            <a:bodyPr wrap="none" anchor="ctr"/>
            <a:lstStyle/>
            <a:p>
              <a:pPr fontAlgn="base">
                <a:spcBef>
                  <a:spcPct val="0"/>
                </a:spcBef>
                <a:spcAft>
                  <a:spcPct val="0"/>
                </a:spcAft>
              </a:pPr>
              <a:endParaRPr lang="en-US" sz="1200">
                <a:solidFill>
                  <a:srgbClr val="4D4D4F"/>
                </a:solidFill>
              </a:endParaRPr>
            </a:p>
          </p:txBody>
        </p:sp>
        <p:sp>
          <p:nvSpPr>
            <p:cNvPr id="27660" name="Line 17"/>
            <p:cNvSpPr>
              <a:spLocks noChangeShapeType="1"/>
            </p:cNvSpPr>
            <p:nvPr/>
          </p:nvSpPr>
          <p:spPr bwMode="auto">
            <a:xfrm flipV="1">
              <a:off x="-4523049" y="1357423"/>
              <a:ext cx="0" cy="1270000"/>
            </a:xfrm>
            <a:prstGeom prst="line">
              <a:avLst/>
            </a:prstGeom>
            <a:noFill/>
            <a:ln w="28575">
              <a:solidFill>
                <a:schemeClr val="folHlink"/>
              </a:solidFill>
              <a:prstDash val="sysDot"/>
              <a:round/>
              <a:headEnd/>
              <a:tailEnd/>
            </a:ln>
          </p:spPr>
          <p:txBody>
            <a:bodyPr wrap="none" anchor="ctr"/>
            <a:lstStyle/>
            <a:p>
              <a:pPr fontAlgn="base">
                <a:spcBef>
                  <a:spcPct val="0"/>
                </a:spcBef>
                <a:spcAft>
                  <a:spcPct val="0"/>
                </a:spcAft>
              </a:pPr>
              <a:endParaRPr lang="en-US" sz="1200">
                <a:solidFill>
                  <a:srgbClr val="4D4D4F"/>
                </a:solidFill>
              </a:endParaRPr>
            </a:p>
          </p:txBody>
        </p:sp>
        <p:sp>
          <p:nvSpPr>
            <p:cNvPr id="27661" name="Line 18"/>
            <p:cNvSpPr>
              <a:spLocks noChangeShapeType="1"/>
            </p:cNvSpPr>
            <p:nvPr/>
          </p:nvSpPr>
          <p:spPr bwMode="auto">
            <a:xfrm flipV="1">
              <a:off x="-4577024" y="1368536"/>
              <a:ext cx="0" cy="1270000"/>
            </a:xfrm>
            <a:prstGeom prst="line">
              <a:avLst/>
            </a:prstGeom>
            <a:noFill/>
            <a:ln w="28575">
              <a:solidFill>
                <a:schemeClr val="folHlink"/>
              </a:solidFill>
              <a:prstDash val="sysDot"/>
              <a:round/>
              <a:headEnd/>
              <a:tailEnd/>
            </a:ln>
          </p:spPr>
          <p:txBody>
            <a:bodyPr wrap="none" anchor="ctr"/>
            <a:lstStyle/>
            <a:p>
              <a:pPr fontAlgn="base">
                <a:spcBef>
                  <a:spcPct val="0"/>
                </a:spcBef>
                <a:spcAft>
                  <a:spcPct val="0"/>
                </a:spcAft>
              </a:pPr>
              <a:endParaRPr lang="en-US" sz="1200">
                <a:solidFill>
                  <a:srgbClr val="4D4D4F"/>
                </a:solidFill>
              </a:endParaRPr>
            </a:p>
          </p:txBody>
        </p:sp>
        <p:sp>
          <p:nvSpPr>
            <p:cNvPr id="27662" name="Line 19"/>
            <p:cNvSpPr>
              <a:spLocks noChangeShapeType="1"/>
            </p:cNvSpPr>
            <p:nvPr/>
          </p:nvSpPr>
          <p:spPr bwMode="auto">
            <a:xfrm flipV="1">
              <a:off x="-4804037" y="1282811"/>
              <a:ext cx="0" cy="1270000"/>
            </a:xfrm>
            <a:prstGeom prst="line">
              <a:avLst/>
            </a:prstGeom>
            <a:noFill/>
            <a:ln w="28575">
              <a:solidFill>
                <a:schemeClr val="folHlink"/>
              </a:solidFill>
              <a:prstDash val="sysDot"/>
              <a:round/>
              <a:headEnd/>
              <a:tailEnd/>
            </a:ln>
          </p:spPr>
          <p:txBody>
            <a:bodyPr wrap="none" anchor="ctr"/>
            <a:lstStyle/>
            <a:p>
              <a:pPr fontAlgn="base">
                <a:spcBef>
                  <a:spcPct val="0"/>
                </a:spcBef>
                <a:spcAft>
                  <a:spcPct val="0"/>
                </a:spcAft>
              </a:pPr>
              <a:endParaRPr lang="en-US" sz="1200">
                <a:solidFill>
                  <a:srgbClr val="4D4D4F"/>
                </a:solidFill>
              </a:endParaRPr>
            </a:p>
          </p:txBody>
        </p:sp>
        <p:grpSp>
          <p:nvGrpSpPr>
            <p:cNvPr id="27663" name="Group 26"/>
            <p:cNvGrpSpPr>
              <a:grpSpLocks/>
            </p:cNvGrpSpPr>
            <p:nvPr/>
          </p:nvGrpSpPr>
          <p:grpSpPr bwMode="auto">
            <a:xfrm>
              <a:off x="-4769112" y="1411398"/>
              <a:ext cx="433388" cy="1473200"/>
              <a:chOff x="1194" y="2814"/>
              <a:chExt cx="226" cy="887"/>
            </a:xfrm>
          </p:grpSpPr>
          <p:sp>
            <p:nvSpPr>
              <p:cNvPr id="27680" name="Line 20"/>
              <p:cNvSpPr>
                <a:spLocks noChangeShapeType="1"/>
              </p:cNvSpPr>
              <p:nvPr/>
            </p:nvSpPr>
            <p:spPr bwMode="auto">
              <a:xfrm flipV="1">
                <a:off x="1194" y="2846"/>
                <a:ext cx="0" cy="800"/>
              </a:xfrm>
              <a:prstGeom prst="line">
                <a:avLst/>
              </a:prstGeom>
              <a:noFill/>
              <a:ln w="28575">
                <a:solidFill>
                  <a:schemeClr val="folHlink"/>
                </a:solidFill>
                <a:prstDash val="sysDot"/>
                <a:round/>
                <a:headEnd/>
                <a:tailEnd/>
              </a:ln>
            </p:spPr>
            <p:txBody>
              <a:bodyPr wrap="none" anchor="ctr"/>
              <a:lstStyle/>
              <a:p>
                <a:pPr fontAlgn="base">
                  <a:spcBef>
                    <a:spcPct val="0"/>
                  </a:spcBef>
                  <a:spcAft>
                    <a:spcPct val="0"/>
                  </a:spcAft>
                </a:pPr>
                <a:endParaRPr lang="en-US" sz="1200">
                  <a:solidFill>
                    <a:srgbClr val="4D4D4F"/>
                  </a:solidFill>
                </a:endParaRPr>
              </a:p>
            </p:txBody>
          </p:sp>
          <p:sp>
            <p:nvSpPr>
              <p:cNvPr id="27681" name="Line 21"/>
              <p:cNvSpPr>
                <a:spLocks noChangeShapeType="1"/>
              </p:cNvSpPr>
              <p:nvPr/>
            </p:nvSpPr>
            <p:spPr bwMode="auto">
              <a:xfrm flipV="1">
                <a:off x="1296" y="2840"/>
                <a:ext cx="0" cy="800"/>
              </a:xfrm>
              <a:prstGeom prst="line">
                <a:avLst/>
              </a:prstGeom>
              <a:noFill/>
              <a:ln w="28575">
                <a:solidFill>
                  <a:schemeClr val="folHlink"/>
                </a:solidFill>
                <a:prstDash val="sysDot"/>
                <a:round/>
                <a:headEnd/>
                <a:tailEnd/>
              </a:ln>
            </p:spPr>
            <p:txBody>
              <a:bodyPr wrap="none" anchor="ctr"/>
              <a:lstStyle/>
              <a:p>
                <a:pPr fontAlgn="base">
                  <a:spcBef>
                    <a:spcPct val="0"/>
                  </a:spcBef>
                  <a:spcAft>
                    <a:spcPct val="0"/>
                  </a:spcAft>
                </a:pPr>
                <a:endParaRPr lang="en-US" sz="1200">
                  <a:solidFill>
                    <a:srgbClr val="4D4D4F"/>
                  </a:solidFill>
                </a:endParaRPr>
              </a:p>
            </p:txBody>
          </p:sp>
          <p:sp>
            <p:nvSpPr>
              <p:cNvPr id="27682" name="Line 22"/>
              <p:cNvSpPr>
                <a:spLocks noChangeShapeType="1"/>
              </p:cNvSpPr>
              <p:nvPr/>
            </p:nvSpPr>
            <p:spPr bwMode="auto">
              <a:xfrm flipV="1">
                <a:off x="1344" y="2901"/>
                <a:ext cx="0" cy="800"/>
              </a:xfrm>
              <a:prstGeom prst="line">
                <a:avLst/>
              </a:prstGeom>
              <a:noFill/>
              <a:ln w="28575">
                <a:solidFill>
                  <a:schemeClr val="folHlink"/>
                </a:solidFill>
                <a:prstDash val="sysDot"/>
                <a:round/>
                <a:headEnd/>
                <a:tailEnd/>
              </a:ln>
            </p:spPr>
            <p:txBody>
              <a:bodyPr wrap="none" anchor="ctr"/>
              <a:lstStyle/>
              <a:p>
                <a:pPr fontAlgn="base">
                  <a:spcBef>
                    <a:spcPct val="0"/>
                  </a:spcBef>
                  <a:spcAft>
                    <a:spcPct val="0"/>
                  </a:spcAft>
                </a:pPr>
                <a:endParaRPr lang="en-US" sz="1200">
                  <a:solidFill>
                    <a:srgbClr val="4D4D4F"/>
                  </a:solidFill>
                </a:endParaRPr>
              </a:p>
            </p:txBody>
          </p:sp>
          <p:sp>
            <p:nvSpPr>
              <p:cNvPr id="27683" name="Line 23"/>
              <p:cNvSpPr>
                <a:spLocks noChangeShapeType="1"/>
              </p:cNvSpPr>
              <p:nvPr/>
            </p:nvSpPr>
            <p:spPr bwMode="auto">
              <a:xfrm flipV="1">
                <a:off x="1420" y="2861"/>
                <a:ext cx="0" cy="800"/>
              </a:xfrm>
              <a:prstGeom prst="line">
                <a:avLst/>
              </a:prstGeom>
              <a:noFill/>
              <a:ln w="28575">
                <a:solidFill>
                  <a:schemeClr val="folHlink"/>
                </a:solidFill>
                <a:prstDash val="sysDot"/>
                <a:round/>
                <a:headEnd/>
                <a:tailEnd/>
              </a:ln>
            </p:spPr>
            <p:txBody>
              <a:bodyPr wrap="none" anchor="ctr"/>
              <a:lstStyle/>
              <a:p>
                <a:pPr fontAlgn="base">
                  <a:spcBef>
                    <a:spcPct val="0"/>
                  </a:spcBef>
                  <a:spcAft>
                    <a:spcPct val="0"/>
                  </a:spcAft>
                </a:pPr>
                <a:endParaRPr lang="en-US" sz="1200">
                  <a:solidFill>
                    <a:srgbClr val="4D4D4F"/>
                  </a:solidFill>
                </a:endParaRPr>
              </a:p>
            </p:txBody>
          </p:sp>
          <p:sp>
            <p:nvSpPr>
              <p:cNvPr id="27684" name="Line 24"/>
              <p:cNvSpPr>
                <a:spLocks noChangeShapeType="1"/>
              </p:cNvSpPr>
              <p:nvPr/>
            </p:nvSpPr>
            <p:spPr bwMode="auto">
              <a:xfrm flipV="1">
                <a:off x="1386" y="2868"/>
                <a:ext cx="0" cy="800"/>
              </a:xfrm>
              <a:prstGeom prst="line">
                <a:avLst/>
              </a:prstGeom>
              <a:noFill/>
              <a:ln w="28575">
                <a:solidFill>
                  <a:schemeClr val="folHlink"/>
                </a:solidFill>
                <a:prstDash val="sysDot"/>
                <a:round/>
                <a:headEnd/>
                <a:tailEnd/>
              </a:ln>
            </p:spPr>
            <p:txBody>
              <a:bodyPr wrap="none" anchor="ctr"/>
              <a:lstStyle/>
              <a:p>
                <a:pPr fontAlgn="base">
                  <a:spcBef>
                    <a:spcPct val="0"/>
                  </a:spcBef>
                  <a:spcAft>
                    <a:spcPct val="0"/>
                  </a:spcAft>
                </a:pPr>
                <a:endParaRPr lang="en-US" sz="1200">
                  <a:solidFill>
                    <a:srgbClr val="4D4D4F"/>
                  </a:solidFill>
                </a:endParaRPr>
              </a:p>
            </p:txBody>
          </p:sp>
          <p:sp>
            <p:nvSpPr>
              <p:cNvPr id="27685" name="Line 25"/>
              <p:cNvSpPr>
                <a:spLocks noChangeShapeType="1"/>
              </p:cNvSpPr>
              <p:nvPr/>
            </p:nvSpPr>
            <p:spPr bwMode="auto">
              <a:xfrm flipV="1">
                <a:off x="1243" y="2814"/>
                <a:ext cx="0" cy="800"/>
              </a:xfrm>
              <a:prstGeom prst="line">
                <a:avLst/>
              </a:prstGeom>
              <a:noFill/>
              <a:ln w="28575">
                <a:solidFill>
                  <a:schemeClr val="folHlink"/>
                </a:solidFill>
                <a:prstDash val="sysDot"/>
                <a:round/>
                <a:headEnd/>
                <a:tailEnd/>
              </a:ln>
            </p:spPr>
            <p:txBody>
              <a:bodyPr wrap="none" anchor="ctr"/>
              <a:lstStyle/>
              <a:p>
                <a:pPr fontAlgn="base">
                  <a:spcBef>
                    <a:spcPct val="0"/>
                  </a:spcBef>
                  <a:spcAft>
                    <a:spcPct val="0"/>
                  </a:spcAft>
                </a:pPr>
                <a:endParaRPr lang="en-US" sz="1200">
                  <a:solidFill>
                    <a:srgbClr val="4D4D4F"/>
                  </a:solidFill>
                </a:endParaRPr>
              </a:p>
            </p:txBody>
          </p:sp>
        </p:grpSp>
      </p:grpSp>
      <p:sp>
        <p:nvSpPr>
          <p:cNvPr id="7" name="TextBox 6"/>
          <p:cNvSpPr txBox="1"/>
          <p:nvPr/>
        </p:nvSpPr>
        <p:spPr>
          <a:xfrm>
            <a:off x="3195230" y="1708838"/>
            <a:ext cx="1251587" cy="646331"/>
          </a:xfrm>
          <a:prstGeom prst="rect">
            <a:avLst/>
          </a:prstGeom>
          <a:noFill/>
        </p:spPr>
        <p:txBody>
          <a:bodyPr wrap="square" rtlCol="0">
            <a:spAutoFit/>
          </a:bodyPr>
          <a:lstStyle/>
          <a:p>
            <a:pPr fontAlgn="base">
              <a:spcBef>
                <a:spcPct val="0"/>
              </a:spcBef>
              <a:spcAft>
                <a:spcPct val="0"/>
              </a:spcAft>
            </a:pPr>
            <a:r>
              <a:rPr lang="en-US" b="1" dirty="0">
                <a:solidFill>
                  <a:srgbClr val="78A7DA"/>
                </a:solidFill>
              </a:rPr>
              <a:t>Single DNA Library</a:t>
            </a:r>
          </a:p>
        </p:txBody>
      </p:sp>
      <p:sp>
        <p:nvSpPr>
          <p:cNvPr id="35" name="TextBox 34"/>
          <p:cNvSpPr txBox="1"/>
          <p:nvPr/>
        </p:nvSpPr>
        <p:spPr>
          <a:xfrm>
            <a:off x="7630888" y="1708837"/>
            <a:ext cx="1453247" cy="923330"/>
          </a:xfrm>
          <a:prstGeom prst="rect">
            <a:avLst/>
          </a:prstGeom>
          <a:noFill/>
        </p:spPr>
        <p:txBody>
          <a:bodyPr wrap="square" rtlCol="0">
            <a:spAutoFit/>
          </a:bodyPr>
          <a:lstStyle/>
          <a:p>
            <a:pPr algn="r" fontAlgn="base">
              <a:spcBef>
                <a:spcPct val="0"/>
              </a:spcBef>
              <a:spcAft>
                <a:spcPct val="0"/>
              </a:spcAft>
            </a:pPr>
            <a:r>
              <a:rPr lang="en-US" b="1" dirty="0">
                <a:solidFill>
                  <a:srgbClr val="78A7DA"/>
                </a:solidFill>
              </a:rPr>
              <a:t>Amplified </a:t>
            </a:r>
            <a:r>
              <a:rPr lang="en-US" b="1" dirty="0" err="1">
                <a:solidFill>
                  <a:srgbClr val="78A7DA"/>
                </a:solidFill>
              </a:rPr>
              <a:t>Clonal</a:t>
            </a:r>
            <a:r>
              <a:rPr lang="en-US" b="1" dirty="0">
                <a:solidFill>
                  <a:srgbClr val="78A7DA"/>
                </a:solidFill>
              </a:rPr>
              <a:t> Cluster</a:t>
            </a:r>
          </a:p>
        </p:txBody>
      </p:sp>
      <p:pic>
        <p:nvPicPr>
          <p:cNvPr id="1026" name="Picture 2"/>
          <p:cNvPicPr>
            <a:picLocks noChangeAspect="1" noChangeArrowheads="1"/>
          </p:cNvPicPr>
          <p:nvPr/>
        </p:nvPicPr>
        <p:blipFill>
          <a:blip r:embed="rId6" cstate="print"/>
          <a:srcRect/>
          <a:stretch>
            <a:fillRect/>
          </a:stretch>
        </p:blipFill>
        <p:spPr bwMode="auto">
          <a:xfrm>
            <a:off x="6425335" y="3508455"/>
            <a:ext cx="1205552" cy="884401"/>
          </a:xfrm>
          <a:prstGeom prst="rect">
            <a:avLst/>
          </a:prstGeom>
          <a:noFill/>
          <a:ln w="9525">
            <a:noFill/>
            <a:miter lim="800000"/>
            <a:headEnd/>
            <a:tailEnd/>
          </a:ln>
          <a:effectLst/>
        </p:spPr>
      </p:pic>
      <p:grpSp>
        <p:nvGrpSpPr>
          <p:cNvPr id="42" name="Group 41"/>
          <p:cNvGrpSpPr/>
          <p:nvPr/>
        </p:nvGrpSpPr>
        <p:grpSpPr>
          <a:xfrm>
            <a:off x="2506268" y="3045279"/>
            <a:ext cx="2316107" cy="415498"/>
            <a:chOff x="-1654627" y="2895602"/>
            <a:chExt cx="4528457" cy="553998"/>
          </a:xfrm>
        </p:grpSpPr>
        <p:sp>
          <p:nvSpPr>
            <p:cNvPr id="38" name="Rounded Rectangle 37"/>
            <p:cNvSpPr/>
            <p:nvPr/>
          </p:nvSpPr>
          <p:spPr bwMode="auto">
            <a:xfrm>
              <a:off x="-1654627" y="2917371"/>
              <a:ext cx="4528457" cy="500742"/>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40" name="TextBox 39"/>
            <p:cNvSpPr txBox="1"/>
            <p:nvPr/>
          </p:nvSpPr>
          <p:spPr>
            <a:xfrm>
              <a:off x="0" y="2895602"/>
              <a:ext cx="2656116" cy="553998"/>
            </a:xfrm>
            <a:prstGeom prst="rect">
              <a:avLst/>
            </a:prstGeom>
            <a:noFill/>
          </p:spPr>
          <p:txBody>
            <a:bodyPr wrap="square" rtlCol="0">
              <a:spAutoFit/>
            </a:bodyPr>
            <a:lstStyle/>
            <a:p>
              <a:pPr algn="r" fontAlgn="base">
                <a:spcBef>
                  <a:spcPct val="0"/>
                </a:spcBef>
                <a:spcAft>
                  <a:spcPct val="0"/>
                </a:spcAft>
              </a:pPr>
              <a:r>
                <a:rPr lang="en-US" sz="2100" b="1" dirty="0" err="1">
                  <a:solidFill>
                    <a:srgbClr val="FFFFFF"/>
                  </a:solidFill>
                  <a:effectLst>
                    <a:outerShdw blurRad="38100" dist="38100" dir="2700000" algn="tl">
                      <a:srgbClr val="000000">
                        <a:alpha val="43137"/>
                      </a:srgbClr>
                    </a:outerShdw>
                  </a:effectLst>
                </a:rPr>
                <a:t>cBot</a:t>
              </a:r>
              <a:endParaRPr lang="en-US" sz="2100" b="1" dirty="0">
                <a:solidFill>
                  <a:srgbClr val="FFFFFF"/>
                </a:solidFill>
                <a:effectLst>
                  <a:outerShdw blurRad="38100" dist="38100" dir="2700000" algn="tl">
                    <a:srgbClr val="000000">
                      <a:alpha val="43137"/>
                    </a:srgbClr>
                  </a:outerShdw>
                </a:effectLst>
              </a:endParaRPr>
            </a:p>
          </p:txBody>
        </p:sp>
      </p:grpSp>
      <p:grpSp>
        <p:nvGrpSpPr>
          <p:cNvPr id="43" name="Group 42"/>
          <p:cNvGrpSpPr/>
          <p:nvPr/>
        </p:nvGrpSpPr>
        <p:grpSpPr>
          <a:xfrm>
            <a:off x="7369630" y="3045281"/>
            <a:ext cx="2316106" cy="415498"/>
            <a:chOff x="6379027" y="2917373"/>
            <a:chExt cx="3088141" cy="553997"/>
          </a:xfrm>
        </p:grpSpPr>
        <p:sp>
          <p:nvSpPr>
            <p:cNvPr id="39" name="Rounded Rectangle 38"/>
            <p:cNvSpPr/>
            <p:nvPr/>
          </p:nvSpPr>
          <p:spPr bwMode="auto">
            <a:xfrm>
              <a:off x="6379027" y="2939143"/>
              <a:ext cx="3088141" cy="500742"/>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41" name="TextBox 40"/>
            <p:cNvSpPr txBox="1"/>
            <p:nvPr/>
          </p:nvSpPr>
          <p:spPr>
            <a:xfrm>
              <a:off x="6379031" y="2917373"/>
              <a:ext cx="2873824" cy="553997"/>
            </a:xfrm>
            <a:prstGeom prst="rect">
              <a:avLst/>
            </a:prstGeom>
            <a:noFill/>
          </p:spPr>
          <p:txBody>
            <a:bodyPr wrap="square" rtlCol="0">
              <a:spAutoFit/>
            </a:bodyPr>
            <a:lstStyle/>
            <a:p>
              <a:pPr fontAlgn="base">
                <a:spcBef>
                  <a:spcPct val="0"/>
                </a:spcBef>
                <a:spcAft>
                  <a:spcPct val="0"/>
                </a:spcAft>
              </a:pPr>
              <a:r>
                <a:rPr lang="en-US" sz="2100" b="1" dirty="0">
                  <a:solidFill>
                    <a:srgbClr val="FFFFFF"/>
                  </a:solidFill>
                  <a:effectLst>
                    <a:outerShdw blurRad="38100" dist="38100" dir="2700000" algn="tl">
                      <a:srgbClr val="000000">
                        <a:alpha val="43137"/>
                      </a:srgbClr>
                    </a:outerShdw>
                  </a:effectLst>
                </a:rPr>
                <a:t>Sequencer</a:t>
              </a:r>
            </a:p>
          </p:txBody>
        </p:sp>
      </p:grpSp>
      <p:sp>
        <p:nvSpPr>
          <p:cNvPr id="47" name="Right Arrow 46"/>
          <p:cNvSpPr/>
          <p:nvPr/>
        </p:nvSpPr>
        <p:spPr bwMode="auto">
          <a:xfrm>
            <a:off x="5622469" y="1983923"/>
            <a:ext cx="881743" cy="440871"/>
          </a:xfrm>
          <a:prstGeom prst="rightArrow">
            <a:avLst/>
          </a:prstGeom>
          <a:solidFill>
            <a:srgbClr val="78A7DA"/>
          </a:solidFill>
          <a:ln w="12700" cap="flat" cmpd="sng" algn="ctr">
            <a:solidFill>
              <a:schemeClr val="tx1"/>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pic>
        <p:nvPicPr>
          <p:cNvPr id="45" name="Picture 3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5334" y="4494240"/>
            <a:ext cx="1216463" cy="91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 descr="\\WebDev\GraphicsStore\Flow_cells\HiSeq_Flowcell\Print\JPG\HiSeq_flow_cell_v4-2500_front_v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8141062" y="4236547"/>
            <a:ext cx="493125" cy="14120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80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lide(fromBottom)">
                                      <p:cBhvr>
                                        <p:cTn id="7" dur="500"/>
                                        <p:tgtEl>
                                          <p:spTgt spid="27"/>
                                        </p:tgtEl>
                                      </p:cBhvr>
                                    </p:animEffect>
                                  </p:childTnLst>
                                </p:cTn>
                              </p:par>
                              <p:par>
                                <p:cTn id="8" presetID="1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slide(fromBottom)">
                                      <p:cBhvr>
                                        <p:cTn id="10" dur="500"/>
                                        <p:tgtEl>
                                          <p:spTgt spid="28"/>
                                        </p:tgtEl>
                                      </p:cBhvr>
                                    </p:animEffect>
                                  </p:childTnLst>
                                </p:cTn>
                              </p:par>
                              <p:par>
                                <p:cTn id="11" presetID="12" presetClass="entr" presetSubtype="4"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p:tgtEl>
                                          <p:spTgt spid="46"/>
                                        </p:tgtEl>
                                        <p:attrNameLst>
                                          <p:attrName>ppt_y</p:attrName>
                                        </p:attrNameLst>
                                      </p:cBhvr>
                                      <p:tavLst>
                                        <p:tav tm="0">
                                          <p:val>
                                            <p:strVal val="#ppt_y+#ppt_h*1.125000"/>
                                          </p:val>
                                        </p:tav>
                                        <p:tav tm="100000">
                                          <p:val>
                                            <p:strVal val="#ppt_y"/>
                                          </p:val>
                                        </p:tav>
                                      </p:tavLst>
                                    </p:anim>
                                    <p:animEffect transition="in" filter="wipe(up)">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1000"/>
                                        <p:tgtEl>
                                          <p:spTgt spid="48"/>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pt-BR" dirty="0"/>
              <a:t>Hibridização e extensão</a:t>
            </a:r>
          </a:p>
        </p:txBody>
      </p:sp>
      <p:sp>
        <p:nvSpPr>
          <p:cNvPr id="28677" name="Rectangle 6"/>
          <p:cNvSpPr>
            <a:spLocks noChangeArrowheads="1"/>
          </p:cNvSpPr>
          <p:nvPr/>
        </p:nvSpPr>
        <p:spPr bwMode="auto">
          <a:xfrm>
            <a:off x="7280247" y="4977523"/>
            <a:ext cx="66675" cy="463154"/>
          </a:xfrm>
          <a:prstGeom prst="rect">
            <a:avLst/>
          </a:prstGeom>
          <a:solidFill>
            <a:srgbClr val="FFB441">
              <a:alpha val="59999"/>
            </a:srgbClr>
          </a:solidFill>
          <a:ln w="12700" algn="ctr">
            <a:noFill/>
            <a:miter lim="800000"/>
            <a:headEnd/>
            <a:tailEnd/>
          </a:ln>
        </p:spPr>
        <p:txBody>
          <a:bodyPr wrap="none" anchor="ctr"/>
          <a:lstStyle/>
          <a:p>
            <a:pPr fontAlgn="base">
              <a:spcBef>
                <a:spcPct val="0"/>
              </a:spcBef>
              <a:spcAft>
                <a:spcPct val="0"/>
              </a:spcAft>
            </a:pPr>
            <a:endParaRPr lang="en-US" sz="1200">
              <a:solidFill>
                <a:srgbClr val="4D4D4F"/>
              </a:solidFill>
            </a:endParaRPr>
          </a:p>
        </p:txBody>
      </p:sp>
      <p:grpSp>
        <p:nvGrpSpPr>
          <p:cNvPr id="7" name="Group 6"/>
          <p:cNvGrpSpPr/>
          <p:nvPr/>
        </p:nvGrpSpPr>
        <p:grpSpPr>
          <a:xfrm>
            <a:off x="3847393" y="1834751"/>
            <a:ext cx="5390750" cy="3712370"/>
            <a:chOff x="1931055" y="1387475"/>
            <a:chExt cx="7187667" cy="4922838"/>
          </a:xfrm>
        </p:grpSpPr>
        <p:pic>
          <p:nvPicPr>
            <p:cNvPr id="28675" name="Picture 3" descr="Cluster formn 1"/>
            <p:cNvPicPr>
              <a:picLocks noChangeAspect="1" noChangeArrowheads="1"/>
            </p:cNvPicPr>
            <p:nvPr/>
          </p:nvPicPr>
          <p:blipFill>
            <a:blip r:embed="rId3" cstate="print"/>
            <a:srcRect/>
            <a:stretch>
              <a:fillRect/>
            </a:stretch>
          </p:blipFill>
          <p:spPr bwMode="auto">
            <a:xfrm>
              <a:off x="3257672" y="1387475"/>
              <a:ext cx="5861050" cy="4922838"/>
            </a:xfrm>
            <a:prstGeom prst="rect">
              <a:avLst/>
            </a:prstGeom>
            <a:noFill/>
            <a:ln w="9525">
              <a:noFill/>
              <a:miter lim="800000"/>
              <a:headEnd/>
              <a:tailEnd/>
            </a:ln>
          </p:spPr>
        </p:pic>
        <p:sp>
          <p:nvSpPr>
            <p:cNvPr id="2163719" name="AutoShape 7"/>
            <p:cNvSpPr>
              <a:spLocks noChangeArrowheads="1"/>
            </p:cNvSpPr>
            <p:nvPr/>
          </p:nvSpPr>
          <p:spPr bwMode="auto">
            <a:xfrm>
              <a:off x="6796210" y="1466850"/>
              <a:ext cx="1116012" cy="479425"/>
            </a:xfrm>
            <a:prstGeom prst="wedgeRectCallout">
              <a:avLst>
                <a:gd name="adj1" fmla="val -104625"/>
                <a:gd name="adj2" fmla="val -25829"/>
              </a:avLst>
            </a:prstGeom>
            <a:noFill/>
            <a:ln w="12700" algn="ctr">
              <a:solidFill>
                <a:schemeClr val="tx1"/>
              </a:solidFill>
              <a:miter lim="800000"/>
              <a:headEnd/>
              <a:tailEnd/>
            </a:ln>
          </p:spPr>
          <p:txBody>
            <a:bodyPr anchor="ctr"/>
            <a:lstStyle/>
            <a:p>
              <a:pPr algn="ctr" fontAlgn="base">
                <a:spcBef>
                  <a:spcPct val="0"/>
                </a:spcBef>
                <a:spcAft>
                  <a:spcPct val="0"/>
                </a:spcAft>
              </a:pPr>
              <a:r>
                <a:rPr lang="en-US" sz="1050" b="1" dirty="0">
                  <a:solidFill>
                    <a:srgbClr val="4D4D4F"/>
                  </a:solidFill>
                </a:rPr>
                <a:t>Adapter sequence</a:t>
              </a:r>
            </a:p>
          </p:txBody>
        </p:sp>
        <p:grpSp>
          <p:nvGrpSpPr>
            <p:cNvPr id="2" name="Group 8"/>
            <p:cNvGrpSpPr>
              <a:grpSpLocks/>
            </p:cNvGrpSpPr>
            <p:nvPr/>
          </p:nvGrpSpPr>
          <p:grpSpPr bwMode="auto">
            <a:xfrm>
              <a:off x="6113585" y="4967288"/>
              <a:ext cx="1747837" cy="485775"/>
              <a:chOff x="2871" y="3129"/>
              <a:chExt cx="1101" cy="306"/>
            </a:xfrm>
          </p:grpSpPr>
          <p:sp>
            <p:nvSpPr>
              <p:cNvPr id="28691" name="AutoShape 9"/>
              <p:cNvSpPr>
                <a:spLocks noChangeArrowheads="1"/>
              </p:cNvSpPr>
              <p:nvPr/>
            </p:nvSpPr>
            <p:spPr bwMode="auto">
              <a:xfrm rot="-5400000">
                <a:off x="2766" y="3234"/>
                <a:ext cx="294" cy="8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80 w 21600"/>
                  <a:gd name="T13" fmla="*/ 5400 h 21600"/>
                  <a:gd name="T14" fmla="*/ 18882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lgn="ctr">
                <a:solidFill>
                  <a:schemeClr val="tx1"/>
                </a:solidFill>
                <a:miter lim="800000"/>
                <a:headEnd/>
                <a:tailEnd/>
              </a:ln>
            </p:spPr>
            <p:txBody>
              <a:bodyPr wrap="none" anchor="ctr"/>
              <a:lstStyle/>
              <a:p>
                <a:pPr fontAlgn="base">
                  <a:spcBef>
                    <a:spcPct val="0"/>
                  </a:spcBef>
                  <a:spcAft>
                    <a:spcPct val="0"/>
                  </a:spcAft>
                </a:pPr>
                <a:endParaRPr lang="en-US" sz="1200">
                  <a:solidFill>
                    <a:srgbClr val="4D4D4F"/>
                  </a:solidFill>
                </a:endParaRPr>
              </a:p>
            </p:txBody>
          </p:sp>
          <p:sp>
            <p:nvSpPr>
              <p:cNvPr id="28692" name="AutoShape 10"/>
              <p:cNvSpPr>
                <a:spLocks noChangeArrowheads="1"/>
              </p:cNvSpPr>
              <p:nvPr/>
            </p:nvSpPr>
            <p:spPr bwMode="auto">
              <a:xfrm>
                <a:off x="3269" y="3133"/>
                <a:ext cx="703" cy="302"/>
              </a:xfrm>
              <a:prstGeom prst="wedgeRectCallout">
                <a:avLst>
                  <a:gd name="adj1" fmla="val -99074"/>
                  <a:gd name="adj2" fmla="val -27481"/>
                </a:avLst>
              </a:prstGeom>
              <a:solidFill>
                <a:schemeClr val="bg1"/>
              </a:solidFill>
              <a:ln w="12700" algn="ctr">
                <a:solidFill>
                  <a:schemeClr val="tx1"/>
                </a:solidFill>
                <a:miter lim="800000"/>
                <a:headEnd/>
                <a:tailEnd/>
              </a:ln>
            </p:spPr>
            <p:txBody>
              <a:bodyPr anchor="ctr"/>
              <a:lstStyle/>
              <a:p>
                <a:pPr algn="ctr" fontAlgn="base">
                  <a:spcBef>
                    <a:spcPct val="0"/>
                  </a:spcBef>
                  <a:spcAft>
                    <a:spcPct val="0"/>
                  </a:spcAft>
                </a:pPr>
                <a:r>
                  <a:rPr lang="en-US" sz="1050" b="1" dirty="0">
                    <a:solidFill>
                      <a:srgbClr val="4D4D4F"/>
                    </a:solidFill>
                  </a:rPr>
                  <a:t>3’ extension</a:t>
                </a:r>
              </a:p>
            </p:txBody>
          </p:sp>
        </p:grpSp>
        <p:sp>
          <p:nvSpPr>
            <p:cNvPr id="21" name="AutoShape 6"/>
            <p:cNvSpPr>
              <a:spLocks noChangeArrowheads="1"/>
            </p:cNvSpPr>
            <p:nvPr/>
          </p:nvSpPr>
          <p:spPr bwMode="auto">
            <a:xfrm>
              <a:off x="1931055" y="4070444"/>
              <a:ext cx="1910066" cy="896842"/>
            </a:xfrm>
            <a:prstGeom prst="wedgeRectCallout">
              <a:avLst>
                <a:gd name="adj1" fmla="val 65625"/>
                <a:gd name="adj2" fmla="val 102086"/>
              </a:avLst>
            </a:prstGeom>
            <a:solidFill>
              <a:schemeClr val="bg1"/>
            </a:solidFill>
            <a:ln w="12700" algn="ctr">
              <a:solidFill>
                <a:schemeClr val="tx1"/>
              </a:solidFill>
              <a:miter lim="800000"/>
              <a:headEnd/>
              <a:tailEnd/>
            </a:ln>
          </p:spPr>
          <p:txBody>
            <a:bodyPr anchor="ctr"/>
            <a:lstStyle/>
            <a:p>
              <a:pPr fontAlgn="base">
                <a:spcBef>
                  <a:spcPct val="50000"/>
                </a:spcBef>
                <a:spcAft>
                  <a:spcPct val="0"/>
                </a:spcAft>
                <a:buClr>
                  <a:srgbClr val="F89D21"/>
                </a:buClr>
                <a:buSzPct val="90000"/>
              </a:pPr>
              <a:r>
                <a:rPr lang="en-US" sz="1050" b="1" dirty="0">
                  <a:solidFill>
                    <a:srgbClr val="4D4D4F"/>
                  </a:solidFill>
                </a:rPr>
                <a:t>Surface of flow cell coated with a lawn of </a:t>
              </a:r>
              <a:r>
                <a:rPr lang="en-US" sz="1050" b="1" dirty="0" err="1">
                  <a:solidFill>
                    <a:srgbClr val="4D4D4F"/>
                  </a:solidFill>
                </a:rPr>
                <a:t>oligo</a:t>
              </a:r>
              <a:r>
                <a:rPr lang="en-US" sz="1050" b="1" dirty="0">
                  <a:solidFill>
                    <a:srgbClr val="4D4D4F"/>
                  </a:solidFill>
                </a:rPr>
                <a:t> pairs</a:t>
              </a:r>
            </a:p>
          </p:txBody>
        </p:sp>
      </p:grpSp>
      <p:sp>
        <p:nvSpPr>
          <p:cNvPr id="3" name="Flowchart: Delay 2"/>
          <p:cNvSpPr/>
          <p:nvPr/>
        </p:nvSpPr>
        <p:spPr bwMode="auto">
          <a:xfrm>
            <a:off x="2667000" y="1877616"/>
            <a:ext cx="696516" cy="2140744"/>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grpSp>
        <p:nvGrpSpPr>
          <p:cNvPr id="6" name="Group 5"/>
          <p:cNvGrpSpPr/>
          <p:nvPr/>
        </p:nvGrpSpPr>
        <p:grpSpPr>
          <a:xfrm>
            <a:off x="2591992" y="2221706"/>
            <a:ext cx="1971675" cy="528638"/>
            <a:chOff x="-100012" y="1819275"/>
            <a:chExt cx="2483176" cy="704850"/>
          </a:xfrm>
        </p:grpSpPr>
        <p:sp>
          <p:nvSpPr>
            <p:cNvPr id="4" name="Rounded Rectangle 3"/>
            <p:cNvSpPr/>
            <p:nvPr/>
          </p:nvSpPr>
          <p:spPr bwMode="auto">
            <a:xfrm>
              <a:off x="-100012" y="1819275"/>
              <a:ext cx="2483176" cy="704850"/>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5" name="TextBox 4"/>
            <p:cNvSpPr txBox="1"/>
            <p:nvPr/>
          </p:nvSpPr>
          <p:spPr>
            <a:xfrm>
              <a:off x="0" y="1879312"/>
              <a:ext cx="2383163" cy="615553"/>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Single DNA libraries are hybridized to primer lawn</a:t>
              </a:r>
            </a:p>
          </p:txBody>
        </p:sp>
      </p:grpSp>
      <p:grpSp>
        <p:nvGrpSpPr>
          <p:cNvPr id="16" name="Group 15"/>
          <p:cNvGrpSpPr/>
          <p:nvPr/>
        </p:nvGrpSpPr>
        <p:grpSpPr>
          <a:xfrm>
            <a:off x="2591991" y="3011090"/>
            <a:ext cx="1971676" cy="528638"/>
            <a:chOff x="-100012" y="1819275"/>
            <a:chExt cx="2483177" cy="704850"/>
          </a:xfrm>
        </p:grpSpPr>
        <p:sp>
          <p:nvSpPr>
            <p:cNvPr id="17" name="Rounded Rectangle 16"/>
            <p:cNvSpPr/>
            <p:nvPr/>
          </p:nvSpPr>
          <p:spPr bwMode="auto">
            <a:xfrm>
              <a:off x="-100012" y="1819275"/>
              <a:ext cx="2483176" cy="704850"/>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18" name="TextBox 17"/>
            <p:cNvSpPr txBox="1"/>
            <p:nvPr/>
          </p:nvSpPr>
          <p:spPr>
            <a:xfrm>
              <a:off x="0" y="1879312"/>
              <a:ext cx="2383165" cy="615553"/>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Bound libraries then extended by polymerases</a:t>
              </a:r>
            </a:p>
          </p:txBody>
        </p:sp>
      </p:grpSp>
    </p:spTree>
    <p:extLst>
      <p:ext uri="{BB962C8B-B14F-4D97-AF65-F5344CB8AC3E}">
        <p14:creationId xmlns:p14="http://schemas.microsoft.com/office/powerpoint/2010/main" val="139958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845606" y="1865172"/>
            <a:ext cx="4439840" cy="3730228"/>
            <a:chOff x="1630363" y="1420813"/>
            <a:chExt cx="5919787" cy="4973637"/>
          </a:xfrm>
        </p:grpSpPr>
        <p:pic>
          <p:nvPicPr>
            <p:cNvPr id="29699" name="Picture 3" descr="Cluster formn 2"/>
            <p:cNvPicPr>
              <a:picLocks noChangeAspect="1" noChangeArrowheads="1"/>
            </p:cNvPicPr>
            <p:nvPr/>
          </p:nvPicPr>
          <p:blipFill>
            <a:blip r:embed="rId2" cstate="print"/>
            <a:srcRect/>
            <a:stretch>
              <a:fillRect/>
            </a:stretch>
          </p:blipFill>
          <p:spPr bwMode="auto">
            <a:xfrm>
              <a:off x="1630363" y="1420813"/>
              <a:ext cx="5919787" cy="4973637"/>
            </a:xfrm>
            <a:prstGeom prst="rect">
              <a:avLst/>
            </a:prstGeom>
            <a:noFill/>
            <a:ln w="9525">
              <a:noFill/>
              <a:miter lim="800000"/>
              <a:headEnd/>
              <a:tailEnd/>
            </a:ln>
          </p:spPr>
        </p:pic>
        <p:sp>
          <p:nvSpPr>
            <p:cNvPr id="29701" name="AutoShape 6"/>
            <p:cNvSpPr>
              <a:spLocks noChangeArrowheads="1"/>
            </p:cNvSpPr>
            <p:nvPr/>
          </p:nvSpPr>
          <p:spPr bwMode="auto">
            <a:xfrm>
              <a:off x="5241925" y="1466850"/>
              <a:ext cx="1392238" cy="606425"/>
            </a:xfrm>
            <a:prstGeom prst="wedgeRectCallout">
              <a:avLst>
                <a:gd name="adj1" fmla="val -95384"/>
                <a:gd name="adj2" fmla="val -11519"/>
              </a:avLst>
            </a:prstGeom>
            <a:noFill/>
            <a:ln w="12700" algn="ctr">
              <a:solidFill>
                <a:schemeClr val="tx1"/>
              </a:solidFill>
              <a:miter lim="800000"/>
              <a:headEnd/>
              <a:tailEnd/>
            </a:ln>
          </p:spPr>
          <p:txBody>
            <a:bodyPr anchor="ctr"/>
            <a:lstStyle/>
            <a:p>
              <a:pPr algn="ctr" fontAlgn="base">
                <a:spcBef>
                  <a:spcPct val="0"/>
                </a:spcBef>
                <a:spcAft>
                  <a:spcPct val="0"/>
                </a:spcAft>
              </a:pPr>
              <a:r>
                <a:rPr lang="en-US" sz="1050" b="1" dirty="0">
                  <a:solidFill>
                    <a:srgbClr val="4D4D4F"/>
                  </a:solidFill>
                </a:rPr>
                <a:t>Newly synthesized strand</a:t>
              </a:r>
            </a:p>
          </p:txBody>
        </p:sp>
        <p:sp>
          <p:nvSpPr>
            <p:cNvPr id="29702" name="AutoShape 7"/>
            <p:cNvSpPr>
              <a:spLocks noChangeArrowheads="1"/>
            </p:cNvSpPr>
            <p:nvPr/>
          </p:nvSpPr>
          <p:spPr bwMode="auto">
            <a:xfrm>
              <a:off x="3040063" y="1955800"/>
              <a:ext cx="1116012" cy="479425"/>
            </a:xfrm>
            <a:prstGeom prst="wedgeRectCallout">
              <a:avLst>
                <a:gd name="adj1" fmla="val 79162"/>
                <a:gd name="adj2" fmla="val 71856"/>
              </a:avLst>
            </a:prstGeom>
            <a:noFill/>
            <a:ln w="12700" algn="ctr">
              <a:solidFill>
                <a:schemeClr val="tx1"/>
              </a:solidFill>
              <a:miter lim="800000"/>
              <a:headEnd/>
              <a:tailEnd/>
            </a:ln>
          </p:spPr>
          <p:txBody>
            <a:bodyPr anchor="ctr"/>
            <a:lstStyle/>
            <a:p>
              <a:pPr algn="ctr" fontAlgn="base">
                <a:spcBef>
                  <a:spcPct val="0"/>
                </a:spcBef>
                <a:spcAft>
                  <a:spcPct val="0"/>
                </a:spcAft>
              </a:pPr>
              <a:r>
                <a:rPr lang="en-US" sz="1050" b="1" dirty="0">
                  <a:solidFill>
                    <a:srgbClr val="4D4D4F"/>
                  </a:solidFill>
                </a:rPr>
                <a:t>Original template</a:t>
              </a:r>
            </a:p>
          </p:txBody>
        </p:sp>
      </p:grpSp>
      <p:sp>
        <p:nvSpPr>
          <p:cNvPr id="29698" name="Rectangle 2"/>
          <p:cNvSpPr>
            <a:spLocks noGrp="1" noChangeArrowheads="1"/>
          </p:cNvSpPr>
          <p:nvPr>
            <p:ph type="title"/>
          </p:nvPr>
        </p:nvSpPr>
        <p:spPr/>
        <p:txBody>
          <a:bodyPr/>
          <a:lstStyle/>
          <a:p>
            <a:r>
              <a:rPr lang="pt-BR" dirty="0"/>
              <a:t>Desnaturação do DNA</a:t>
            </a:r>
          </a:p>
        </p:txBody>
      </p:sp>
      <p:sp>
        <p:nvSpPr>
          <p:cNvPr id="2164740" name="AutoShape 4"/>
          <p:cNvSpPr>
            <a:spLocks noChangeArrowheads="1"/>
          </p:cNvSpPr>
          <p:nvPr/>
        </p:nvSpPr>
        <p:spPr bwMode="auto">
          <a:xfrm>
            <a:off x="6509503" y="3057526"/>
            <a:ext cx="566738" cy="371475"/>
          </a:xfrm>
          <a:prstGeom prst="leftArrow">
            <a:avLst>
              <a:gd name="adj1" fmla="val 50000"/>
              <a:gd name="adj2" fmla="val 38141"/>
            </a:avLst>
          </a:prstGeom>
          <a:solidFill>
            <a:schemeClr val="tx1"/>
          </a:solidFill>
          <a:ln w="9525" algn="ctr">
            <a:solidFill>
              <a:schemeClr val="tx1"/>
            </a:solidFill>
            <a:miter lim="800000"/>
            <a:headEnd/>
            <a:tailEnd/>
          </a:ln>
        </p:spPr>
        <p:txBody>
          <a:bodyPr wrap="none" anchor="ctr"/>
          <a:lstStyle/>
          <a:p>
            <a:pPr algn="ctr" fontAlgn="base">
              <a:spcBef>
                <a:spcPct val="0"/>
              </a:spcBef>
              <a:spcAft>
                <a:spcPct val="0"/>
              </a:spcAft>
            </a:pPr>
            <a:r>
              <a:rPr lang="en-US" sz="900" b="1">
                <a:solidFill>
                  <a:srgbClr val="FFFFFF"/>
                </a:solidFill>
              </a:rPr>
              <a:t>discard</a:t>
            </a:r>
          </a:p>
        </p:txBody>
      </p:sp>
      <p:sp>
        <p:nvSpPr>
          <p:cNvPr id="9" name="Flowchart: Delay 8"/>
          <p:cNvSpPr/>
          <p:nvPr/>
        </p:nvSpPr>
        <p:spPr bwMode="auto">
          <a:xfrm>
            <a:off x="2667000" y="1877616"/>
            <a:ext cx="696516" cy="2890838"/>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grpSp>
        <p:nvGrpSpPr>
          <p:cNvPr id="10" name="Group 9"/>
          <p:cNvGrpSpPr/>
          <p:nvPr/>
        </p:nvGrpSpPr>
        <p:grpSpPr>
          <a:xfrm>
            <a:off x="2591992" y="2221706"/>
            <a:ext cx="1971675" cy="528638"/>
            <a:chOff x="-100012" y="1819275"/>
            <a:chExt cx="2483176" cy="704850"/>
          </a:xfrm>
          <a:solidFill>
            <a:srgbClr val="AD73AC"/>
          </a:solidFill>
        </p:grpSpPr>
        <p:sp>
          <p:nvSpPr>
            <p:cNvPr id="11" name="Rounded Rectangle 10"/>
            <p:cNvSpPr/>
            <p:nvPr/>
          </p:nvSpPr>
          <p:spPr bwMode="auto">
            <a:xfrm>
              <a:off x="-100012" y="1819275"/>
              <a:ext cx="2483176" cy="704850"/>
            </a:xfrm>
            <a:prstGeom prst="roundRect">
              <a:avLst/>
            </a:prstGeom>
            <a:grp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12" name="TextBox 11"/>
            <p:cNvSpPr txBox="1"/>
            <p:nvPr/>
          </p:nvSpPr>
          <p:spPr>
            <a:xfrm>
              <a:off x="0" y="1879312"/>
              <a:ext cx="2383163" cy="615553"/>
            </a:xfrm>
            <a:prstGeom prst="rect">
              <a:avLst/>
            </a:prstGeom>
            <a:grp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Double-stranded molecule is denatured</a:t>
              </a:r>
            </a:p>
          </p:txBody>
        </p:sp>
      </p:grpSp>
      <p:grpSp>
        <p:nvGrpSpPr>
          <p:cNvPr id="13" name="Group 12"/>
          <p:cNvGrpSpPr/>
          <p:nvPr/>
        </p:nvGrpSpPr>
        <p:grpSpPr>
          <a:xfrm>
            <a:off x="2591991" y="3011090"/>
            <a:ext cx="1971676" cy="528638"/>
            <a:chOff x="-100012" y="1819275"/>
            <a:chExt cx="2483177" cy="704850"/>
          </a:xfrm>
        </p:grpSpPr>
        <p:sp>
          <p:nvSpPr>
            <p:cNvPr id="14" name="Rounded Rectangle 13"/>
            <p:cNvSpPr/>
            <p:nvPr/>
          </p:nvSpPr>
          <p:spPr bwMode="auto">
            <a:xfrm>
              <a:off x="-100012" y="1819275"/>
              <a:ext cx="2483176" cy="704850"/>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15" name="TextBox 14"/>
            <p:cNvSpPr txBox="1"/>
            <p:nvPr/>
          </p:nvSpPr>
          <p:spPr>
            <a:xfrm>
              <a:off x="0" y="1879312"/>
              <a:ext cx="2383165" cy="615553"/>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Original template washed away</a:t>
              </a:r>
            </a:p>
          </p:txBody>
        </p:sp>
      </p:grpSp>
      <p:grpSp>
        <p:nvGrpSpPr>
          <p:cNvPr id="16" name="Group 15"/>
          <p:cNvGrpSpPr/>
          <p:nvPr/>
        </p:nvGrpSpPr>
        <p:grpSpPr>
          <a:xfrm>
            <a:off x="2591990" y="3754040"/>
            <a:ext cx="1971676" cy="668276"/>
            <a:chOff x="-100012" y="1819275"/>
            <a:chExt cx="2483177" cy="891034"/>
          </a:xfrm>
        </p:grpSpPr>
        <p:sp>
          <p:nvSpPr>
            <p:cNvPr id="17" name="Rounded Rectangle 16"/>
            <p:cNvSpPr/>
            <p:nvPr/>
          </p:nvSpPr>
          <p:spPr bwMode="auto">
            <a:xfrm>
              <a:off x="-100012" y="1819275"/>
              <a:ext cx="2483176" cy="891034"/>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18" name="TextBox 17"/>
            <p:cNvSpPr txBox="1"/>
            <p:nvPr/>
          </p:nvSpPr>
          <p:spPr>
            <a:xfrm>
              <a:off x="0" y="1836448"/>
              <a:ext cx="2383165" cy="861774"/>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Newly synthesized strand is covalently attached to flow cell surface</a:t>
              </a:r>
            </a:p>
          </p:txBody>
        </p:sp>
      </p:grpSp>
    </p:spTree>
    <p:extLst>
      <p:ext uri="{BB962C8B-B14F-4D97-AF65-F5344CB8AC3E}">
        <p14:creationId xmlns:p14="http://schemas.microsoft.com/office/powerpoint/2010/main" val="408878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647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47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r>
              <a:rPr lang="pt-BR" sz="3600" dirty="0"/>
              <a:t>Amplificação em ponte (PCR na superfície da lâmina)</a:t>
            </a:r>
          </a:p>
        </p:txBody>
      </p:sp>
      <p:pic>
        <p:nvPicPr>
          <p:cNvPr id="31748" name="Picture 4" descr="Cluster formn 4"/>
          <p:cNvPicPr>
            <a:picLocks noChangeAspect="1" noChangeArrowheads="1"/>
          </p:cNvPicPr>
          <p:nvPr/>
        </p:nvPicPr>
        <p:blipFill>
          <a:blip r:embed="rId2" cstate="print"/>
          <a:srcRect/>
          <a:stretch>
            <a:fillRect/>
          </a:stretch>
        </p:blipFill>
        <p:spPr bwMode="auto">
          <a:xfrm>
            <a:off x="4291015" y="3379751"/>
            <a:ext cx="5073253" cy="2199084"/>
          </a:xfrm>
          <a:prstGeom prst="rect">
            <a:avLst/>
          </a:prstGeom>
          <a:noFill/>
          <a:ln w="9525">
            <a:noFill/>
            <a:miter lim="800000"/>
            <a:headEnd/>
            <a:tailEnd/>
          </a:ln>
        </p:spPr>
      </p:pic>
      <p:sp>
        <p:nvSpPr>
          <p:cNvPr id="2166789" name="AutoShape 5"/>
          <p:cNvSpPr>
            <a:spLocks noChangeArrowheads="1"/>
          </p:cNvSpPr>
          <p:nvPr/>
        </p:nvSpPr>
        <p:spPr bwMode="auto">
          <a:xfrm rot="-5400000">
            <a:off x="5821192" y="4552703"/>
            <a:ext cx="350044" cy="10001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lgn="ctr">
            <a:solidFill>
              <a:schemeClr val="tx1"/>
            </a:solidFill>
            <a:miter lim="800000"/>
            <a:headEnd/>
            <a:tailEnd/>
          </a:ln>
        </p:spPr>
        <p:txBody>
          <a:bodyPr wrap="none" anchor="ctr"/>
          <a:lstStyle/>
          <a:p>
            <a:pPr fontAlgn="base">
              <a:spcBef>
                <a:spcPct val="0"/>
              </a:spcBef>
              <a:spcAft>
                <a:spcPct val="0"/>
              </a:spcAft>
            </a:pPr>
            <a:endParaRPr lang="en-US" sz="1200">
              <a:solidFill>
                <a:srgbClr val="4D4D4F"/>
              </a:solidFill>
            </a:endParaRPr>
          </a:p>
        </p:txBody>
      </p:sp>
      <p:sp>
        <p:nvSpPr>
          <p:cNvPr id="6" name="Flowchart: Delay 5"/>
          <p:cNvSpPr/>
          <p:nvPr/>
        </p:nvSpPr>
        <p:spPr bwMode="auto">
          <a:xfrm>
            <a:off x="2667000" y="1877616"/>
            <a:ext cx="696516" cy="2140744"/>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grpSp>
        <p:nvGrpSpPr>
          <p:cNvPr id="7" name="Group 6"/>
          <p:cNvGrpSpPr/>
          <p:nvPr/>
        </p:nvGrpSpPr>
        <p:grpSpPr>
          <a:xfrm>
            <a:off x="2591991" y="2221708"/>
            <a:ext cx="2807494" cy="650081"/>
            <a:chOff x="-100012" y="1819274"/>
            <a:chExt cx="2483176" cy="866775"/>
          </a:xfrm>
        </p:grpSpPr>
        <p:sp>
          <p:nvSpPr>
            <p:cNvPr id="8" name="Rounded Rectangle 7"/>
            <p:cNvSpPr/>
            <p:nvPr/>
          </p:nvSpPr>
          <p:spPr bwMode="auto">
            <a:xfrm>
              <a:off x="-100012" y="1819274"/>
              <a:ext cx="2483176" cy="866775"/>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9" name="TextBox 8"/>
            <p:cNvSpPr txBox="1"/>
            <p:nvPr/>
          </p:nvSpPr>
          <p:spPr>
            <a:xfrm>
              <a:off x="0" y="1819275"/>
              <a:ext cx="2383163" cy="861775"/>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Single-stranded molecule flips over and forms a bridge by  hybridizing to adjacent, complementary primer</a:t>
              </a:r>
            </a:p>
          </p:txBody>
        </p:sp>
      </p:grpSp>
      <p:grpSp>
        <p:nvGrpSpPr>
          <p:cNvPr id="10" name="Group 9"/>
          <p:cNvGrpSpPr/>
          <p:nvPr/>
        </p:nvGrpSpPr>
        <p:grpSpPr>
          <a:xfrm>
            <a:off x="2591991" y="3115432"/>
            <a:ext cx="1971676" cy="528638"/>
            <a:chOff x="-100012" y="1819275"/>
            <a:chExt cx="2483177" cy="704850"/>
          </a:xfrm>
        </p:grpSpPr>
        <p:sp>
          <p:nvSpPr>
            <p:cNvPr id="11" name="Rounded Rectangle 10"/>
            <p:cNvSpPr/>
            <p:nvPr/>
          </p:nvSpPr>
          <p:spPr bwMode="auto">
            <a:xfrm>
              <a:off x="-100012" y="1819275"/>
              <a:ext cx="2483176" cy="704850"/>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12" name="TextBox 11"/>
            <p:cNvSpPr txBox="1"/>
            <p:nvPr/>
          </p:nvSpPr>
          <p:spPr>
            <a:xfrm>
              <a:off x="0" y="1879312"/>
              <a:ext cx="2383165" cy="615553"/>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Hybridized primer is extended by polymerases</a:t>
              </a:r>
            </a:p>
          </p:txBody>
        </p:sp>
      </p:grpSp>
    </p:spTree>
    <p:extLst>
      <p:ext uri="{BB962C8B-B14F-4D97-AF65-F5344CB8AC3E}">
        <p14:creationId xmlns:p14="http://schemas.microsoft.com/office/powerpoint/2010/main" val="124927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66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678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a:t>Bridge Amplification</a:t>
            </a:r>
          </a:p>
        </p:txBody>
      </p:sp>
      <p:pic>
        <p:nvPicPr>
          <p:cNvPr id="32772" name="Picture 4" descr="Cluster formn 5"/>
          <p:cNvPicPr>
            <a:picLocks noChangeAspect="1" noChangeArrowheads="1"/>
          </p:cNvPicPr>
          <p:nvPr/>
        </p:nvPicPr>
        <p:blipFill>
          <a:blip r:embed="rId2" cstate="print"/>
          <a:srcRect/>
          <a:stretch>
            <a:fillRect/>
          </a:stretch>
        </p:blipFill>
        <p:spPr bwMode="auto">
          <a:xfrm>
            <a:off x="4308873" y="3324724"/>
            <a:ext cx="5216128" cy="2260997"/>
          </a:xfrm>
          <a:prstGeom prst="rect">
            <a:avLst/>
          </a:prstGeom>
          <a:noFill/>
          <a:ln w="9525">
            <a:noFill/>
            <a:miter lim="800000"/>
            <a:headEnd/>
            <a:tailEnd/>
          </a:ln>
        </p:spPr>
      </p:pic>
      <p:sp>
        <p:nvSpPr>
          <p:cNvPr id="5" name="Flowchart: Delay 4"/>
          <p:cNvSpPr/>
          <p:nvPr/>
        </p:nvSpPr>
        <p:spPr bwMode="auto">
          <a:xfrm>
            <a:off x="2667000" y="1877616"/>
            <a:ext cx="696516" cy="1114464"/>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grpSp>
        <p:nvGrpSpPr>
          <p:cNvPr id="6" name="Group 5"/>
          <p:cNvGrpSpPr/>
          <p:nvPr/>
        </p:nvGrpSpPr>
        <p:grpSpPr>
          <a:xfrm>
            <a:off x="2591991" y="2221707"/>
            <a:ext cx="2696537" cy="416413"/>
            <a:chOff x="-100012" y="1819274"/>
            <a:chExt cx="2483176" cy="555217"/>
          </a:xfrm>
          <a:solidFill>
            <a:srgbClr val="FFB441"/>
          </a:solidFill>
        </p:grpSpPr>
        <p:sp>
          <p:nvSpPr>
            <p:cNvPr id="7" name="Rounded Rectangle 6"/>
            <p:cNvSpPr/>
            <p:nvPr/>
          </p:nvSpPr>
          <p:spPr bwMode="auto">
            <a:xfrm>
              <a:off x="-100012" y="1819274"/>
              <a:ext cx="2483176" cy="555217"/>
            </a:xfrm>
            <a:prstGeom prst="roundRect">
              <a:avLst/>
            </a:prstGeom>
            <a:grp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8" name="TextBox 7"/>
            <p:cNvSpPr txBox="1"/>
            <p:nvPr/>
          </p:nvSpPr>
          <p:spPr>
            <a:xfrm>
              <a:off x="0" y="1922511"/>
              <a:ext cx="2383163" cy="369332"/>
            </a:xfrm>
            <a:prstGeom prst="rect">
              <a:avLst/>
            </a:prstGeom>
            <a:grp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Double-stranded bridge is formed</a:t>
              </a:r>
            </a:p>
          </p:txBody>
        </p:sp>
      </p:grpSp>
    </p:spTree>
    <p:extLst>
      <p:ext uri="{BB962C8B-B14F-4D97-AF65-F5344CB8AC3E}">
        <p14:creationId xmlns:p14="http://schemas.microsoft.com/office/powerpoint/2010/main" val="739646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dirty="0"/>
              <a:t>Denature Double-stranded Bridge</a:t>
            </a:r>
          </a:p>
        </p:txBody>
      </p:sp>
      <p:pic>
        <p:nvPicPr>
          <p:cNvPr id="33795" name="Picture 3" descr="Cluster formn 6"/>
          <p:cNvPicPr>
            <a:picLocks noChangeAspect="1" noChangeArrowheads="1"/>
          </p:cNvPicPr>
          <p:nvPr/>
        </p:nvPicPr>
        <p:blipFill>
          <a:blip r:embed="rId2" cstate="print"/>
          <a:srcRect/>
          <a:stretch>
            <a:fillRect/>
          </a:stretch>
        </p:blipFill>
        <p:spPr bwMode="auto">
          <a:xfrm>
            <a:off x="4712818" y="1743074"/>
            <a:ext cx="4501753" cy="3839766"/>
          </a:xfrm>
          <a:prstGeom prst="rect">
            <a:avLst/>
          </a:prstGeom>
          <a:noFill/>
          <a:ln w="9525">
            <a:noFill/>
            <a:miter lim="800000"/>
            <a:headEnd/>
            <a:tailEnd/>
          </a:ln>
        </p:spPr>
      </p:pic>
      <p:sp>
        <p:nvSpPr>
          <p:cNvPr id="15" name="Flowchart: Delay 14"/>
          <p:cNvSpPr/>
          <p:nvPr/>
        </p:nvSpPr>
        <p:spPr bwMode="auto">
          <a:xfrm>
            <a:off x="2667000" y="1877615"/>
            <a:ext cx="696516" cy="2258616"/>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grpSp>
        <p:nvGrpSpPr>
          <p:cNvPr id="16" name="Group 15"/>
          <p:cNvGrpSpPr/>
          <p:nvPr/>
        </p:nvGrpSpPr>
        <p:grpSpPr>
          <a:xfrm>
            <a:off x="2591992" y="2221706"/>
            <a:ext cx="1971675" cy="528638"/>
            <a:chOff x="-100012" y="1819275"/>
            <a:chExt cx="2483176" cy="704850"/>
          </a:xfrm>
        </p:grpSpPr>
        <p:sp>
          <p:nvSpPr>
            <p:cNvPr id="17" name="Rounded Rectangle 16"/>
            <p:cNvSpPr/>
            <p:nvPr/>
          </p:nvSpPr>
          <p:spPr bwMode="auto">
            <a:xfrm>
              <a:off x="-100012" y="1819275"/>
              <a:ext cx="2483176" cy="704850"/>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18" name="TextBox 17"/>
            <p:cNvSpPr txBox="1"/>
            <p:nvPr/>
          </p:nvSpPr>
          <p:spPr>
            <a:xfrm>
              <a:off x="0" y="1879312"/>
              <a:ext cx="2383163" cy="615553"/>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Double-stranded bridge is denatured</a:t>
              </a:r>
            </a:p>
          </p:txBody>
        </p:sp>
      </p:grpSp>
      <p:grpSp>
        <p:nvGrpSpPr>
          <p:cNvPr id="19" name="Group 18"/>
          <p:cNvGrpSpPr/>
          <p:nvPr/>
        </p:nvGrpSpPr>
        <p:grpSpPr>
          <a:xfrm>
            <a:off x="2591991" y="3011092"/>
            <a:ext cx="2420864" cy="737593"/>
            <a:chOff x="-100012" y="1819274"/>
            <a:chExt cx="2483177" cy="983457"/>
          </a:xfrm>
        </p:grpSpPr>
        <p:sp>
          <p:nvSpPr>
            <p:cNvPr id="20" name="Rounded Rectangle 19"/>
            <p:cNvSpPr/>
            <p:nvPr/>
          </p:nvSpPr>
          <p:spPr bwMode="auto">
            <a:xfrm>
              <a:off x="-100012" y="1819274"/>
              <a:ext cx="2483176" cy="983457"/>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21" name="TextBox 20"/>
            <p:cNvSpPr txBox="1"/>
            <p:nvPr/>
          </p:nvSpPr>
          <p:spPr>
            <a:xfrm>
              <a:off x="0" y="1879313"/>
              <a:ext cx="2383165" cy="861774"/>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Result:</a:t>
              </a:r>
            </a:p>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Two copies of covalently bound single-stranded templates</a:t>
              </a:r>
            </a:p>
          </p:txBody>
        </p:sp>
      </p:grpSp>
    </p:spTree>
    <p:extLst>
      <p:ext uri="{BB962C8B-B14F-4D97-AF65-F5344CB8AC3E}">
        <p14:creationId xmlns:p14="http://schemas.microsoft.com/office/powerpoint/2010/main" val="4232062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a:t>Bridge Amplification</a:t>
            </a:r>
          </a:p>
        </p:txBody>
      </p:sp>
      <p:pic>
        <p:nvPicPr>
          <p:cNvPr id="34820" name="Picture 4" descr="Cluster formn 7"/>
          <p:cNvPicPr>
            <a:picLocks noChangeAspect="1" noChangeArrowheads="1"/>
          </p:cNvPicPr>
          <p:nvPr/>
        </p:nvPicPr>
        <p:blipFill>
          <a:blip r:embed="rId2" cstate="print"/>
          <a:srcRect/>
          <a:stretch>
            <a:fillRect/>
          </a:stretch>
        </p:blipFill>
        <p:spPr bwMode="auto">
          <a:xfrm>
            <a:off x="4234785" y="3334941"/>
            <a:ext cx="5273278" cy="2286000"/>
          </a:xfrm>
          <a:prstGeom prst="rect">
            <a:avLst/>
          </a:prstGeom>
          <a:noFill/>
          <a:ln w="9525">
            <a:noFill/>
            <a:miter lim="800000"/>
            <a:headEnd/>
            <a:tailEnd/>
          </a:ln>
        </p:spPr>
      </p:pic>
      <p:sp>
        <p:nvSpPr>
          <p:cNvPr id="34821" name="AutoShape 5"/>
          <p:cNvSpPr>
            <a:spLocks noChangeArrowheads="1"/>
          </p:cNvSpPr>
          <p:nvPr/>
        </p:nvSpPr>
        <p:spPr bwMode="auto">
          <a:xfrm rot="-5400000">
            <a:off x="4982357" y="4516952"/>
            <a:ext cx="350044" cy="10001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lgn="ctr">
            <a:solidFill>
              <a:schemeClr val="tx1"/>
            </a:solidFill>
            <a:miter lim="800000"/>
            <a:headEnd/>
            <a:tailEnd/>
          </a:ln>
        </p:spPr>
        <p:txBody>
          <a:bodyPr wrap="none" anchor="ctr"/>
          <a:lstStyle/>
          <a:p>
            <a:pPr fontAlgn="base">
              <a:spcBef>
                <a:spcPct val="0"/>
              </a:spcBef>
              <a:spcAft>
                <a:spcPct val="0"/>
              </a:spcAft>
            </a:pPr>
            <a:endParaRPr lang="en-US" sz="1200">
              <a:solidFill>
                <a:srgbClr val="4D4D4F"/>
              </a:solidFill>
            </a:endParaRPr>
          </a:p>
        </p:txBody>
      </p:sp>
      <p:sp>
        <p:nvSpPr>
          <p:cNvPr id="34822" name="AutoShape 6"/>
          <p:cNvSpPr>
            <a:spLocks noChangeArrowheads="1"/>
          </p:cNvSpPr>
          <p:nvPr/>
        </p:nvSpPr>
        <p:spPr bwMode="auto">
          <a:xfrm rot="-5400000">
            <a:off x="7555858" y="4660948"/>
            <a:ext cx="350044" cy="10001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lgn="ctr">
            <a:solidFill>
              <a:schemeClr val="tx1"/>
            </a:solidFill>
            <a:miter lim="800000"/>
            <a:headEnd/>
            <a:tailEnd/>
          </a:ln>
        </p:spPr>
        <p:txBody>
          <a:bodyPr wrap="none" anchor="ctr"/>
          <a:lstStyle/>
          <a:p>
            <a:pPr fontAlgn="base">
              <a:spcBef>
                <a:spcPct val="0"/>
              </a:spcBef>
              <a:spcAft>
                <a:spcPct val="0"/>
              </a:spcAft>
            </a:pPr>
            <a:endParaRPr lang="en-US" sz="1200">
              <a:solidFill>
                <a:srgbClr val="4D4D4F"/>
              </a:solidFill>
            </a:endParaRPr>
          </a:p>
        </p:txBody>
      </p:sp>
      <p:sp>
        <p:nvSpPr>
          <p:cNvPr id="7" name="Flowchart: Delay 6"/>
          <p:cNvSpPr/>
          <p:nvPr/>
        </p:nvSpPr>
        <p:spPr bwMode="auto">
          <a:xfrm>
            <a:off x="2667000" y="1877616"/>
            <a:ext cx="696516" cy="2140744"/>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grpSp>
        <p:nvGrpSpPr>
          <p:cNvPr id="8" name="Group 7"/>
          <p:cNvGrpSpPr/>
          <p:nvPr/>
        </p:nvGrpSpPr>
        <p:grpSpPr>
          <a:xfrm>
            <a:off x="2591992" y="2221706"/>
            <a:ext cx="2646488" cy="528638"/>
            <a:chOff x="-100012" y="1819275"/>
            <a:chExt cx="2483176" cy="704850"/>
          </a:xfrm>
        </p:grpSpPr>
        <p:sp>
          <p:nvSpPr>
            <p:cNvPr id="9" name="Rounded Rectangle 8"/>
            <p:cNvSpPr/>
            <p:nvPr/>
          </p:nvSpPr>
          <p:spPr bwMode="auto">
            <a:xfrm>
              <a:off x="-100012" y="1819275"/>
              <a:ext cx="2483176" cy="704850"/>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10" name="TextBox 9"/>
            <p:cNvSpPr txBox="1"/>
            <p:nvPr/>
          </p:nvSpPr>
          <p:spPr>
            <a:xfrm>
              <a:off x="0" y="1879312"/>
              <a:ext cx="2383163" cy="615553"/>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Single-stranded molecules flip over to hybridize to adjacent primers</a:t>
              </a:r>
            </a:p>
          </p:txBody>
        </p:sp>
      </p:grpSp>
      <p:grpSp>
        <p:nvGrpSpPr>
          <p:cNvPr id="11" name="Group 10"/>
          <p:cNvGrpSpPr/>
          <p:nvPr/>
        </p:nvGrpSpPr>
        <p:grpSpPr>
          <a:xfrm>
            <a:off x="2591991" y="3011090"/>
            <a:ext cx="1971676" cy="528638"/>
            <a:chOff x="-100012" y="1819275"/>
            <a:chExt cx="2483177" cy="704850"/>
          </a:xfrm>
        </p:grpSpPr>
        <p:sp>
          <p:nvSpPr>
            <p:cNvPr id="12" name="Rounded Rectangle 11"/>
            <p:cNvSpPr/>
            <p:nvPr/>
          </p:nvSpPr>
          <p:spPr bwMode="auto">
            <a:xfrm>
              <a:off x="-100012" y="1819275"/>
              <a:ext cx="2483176" cy="704850"/>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13" name="TextBox 12"/>
            <p:cNvSpPr txBox="1"/>
            <p:nvPr/>
          </p:nvSpPr>
          <p:spPr>
            <a:xfrm>
              <a:off x="0" y="1879312"/>
              <a:ext cx="2383165" cy="615553"/>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Hybridized primer is extended by polymerase</a:t>
              </a:r>
            </a:p>
          </p:txBody>
        </p:sp>
      </p:grpSp>
    </p:spTree>
    <p:extLst>
      <p:ext uri="{BB962C8B-B14F-4D97-AF65-F5344CB8AC3E}">
        <p14:creationId xmlns:p14="http://schemas.microsoft.com/office/powerpoint/2010/main" val="2471744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14398"/>
            <a:ext cx="10515600" cy="776290"/>
          </a:xfrm>
        </p:spPr>
        <p:txBody>
          <a:bodyPr/>
          <a:lstStyle/>
          <a:p>
            <a:r>
              <a:rPr lang="pt-BR" dirty="0"/>
              <a:t>Por que sequenciar genomas?</a:t>
            </a:r>
          </a:p>
        </p:txBody>
      </p:sp>
      <p:sp>
        <p:nvSpPr>
          <p:cNvPr id="6" name="Espaço Reservado para Conteúdo 5">
            <a:extLst>
              <a:ext uri="{FF2B5EF4-FFF2-40B4-BE49-F238E27FC236}">
                <a16:creationId xmlns:a16="http://schemas.microsoft.com/office/drawing/2014/main" id="{FF449F95-A847-ED91-4C11-7B3B4596551A}"/>
              </a:ext>
            </a:extLst>
          </p:cNvPr>
          <p:cNvSpPr>
            <a:spLocks noGrp="1"/>
          </p:cNvSpPr>
          <p:nvPr>
            <p:ph idx="1"/>
          </p:nvPr>
        </p:nvSpPr>
        <p:spPr/>
        <p:txBody>
          <a:bodyPr>
            <a:normAutofit/>
          </a:bodyPr>
          <a:lstStyle/>
          <a:p>
            <a:r>
              <a:rPr lang="pt-BR" sz="2000" dirty="0"/>
              <a:t>Conhecer a biodiversidade</a:t>
            </a:r>
          </a:p>
          <a:p>
            <a:pPr lvl="1"/>
            <a:r>
              <a:rPr lang="pt-BR" sz="2000" dirty="0"/>
              <a:t>10-15 milhões de espécies de eucariotos; Trilhões espécies de baterias e arqueias  </a:t>
            </a:r>
            <a:r>
              <a:rPr lang="pt-BR" sz="2000" dirty="0">
                <a:sym typeface="Wingdings" panose="05000000000000000000" pitchFamily="2" charset="2"/>
              </a:rPr>
              <a:t> </a:t>
            </a:r>
            <a:r>
              <a:rPr lang="pt-BR" sz="2000" dirty="0"/>
              <a:t>2,3 milhões conhecidos</a:t>
            </a:r>
          </a:p>
          <a:p>
            <a:pPr lvl="1"/>
            <a:r>
              <a:rPr lang="pt-BR" sz="2000" dirty="0"/>
              <a:t>Extinção de 50% das espécies até o ano de 2050</a:t>
            </a:r>
          </a:p>
          <a:p>
            <a:pPr algn="l"/>
            <a:r>
              <a:rPr lang="pt-BR" sz="2000" b="0" i="0" u="none" strike="noStrike" baseline="0" dirty="0">
                <a:highlight>
                  <a:srgbClr val="FFFF00"/>
                </a:highlight>
                <a:latin typeface="AdvOTa59ec3b8"/>
              </a:rPr>
              <a:t>“</a:t>
            </a:r>
            <a:r>
              <a:rPr lang="pt-BR" sz="2000" b="0" i="0" u="none" strike="noStrike" baseline="0" dirty="0" err="1">
                <a:highlight>
                  <a:srgbClr val="FFFF00"/>
                </a:highlight>
                <a:latin typeface="AdvOTa59ec3b8"/>
              </a:rPr>
              <a:t>Unimaginable</a:t>
            </a:r>
            <a:r>
              <a:rPr lang="pt-BR" sz="2000" b="0" i="0" u="none" strike="noStrike" baseline="0" dirty="0">
                <a:highlight>
                  <a:srgbClr val="FFFF00"/>
                </a:highlight>
                <a:latin typeface="AdvOTa59ec3b8"/>
              </a:rPr>
              <a:t> </a:t>
            </a:r>
            <a:r>
              <a:rPr lang="pt-BR" sz="2000" b="0" i="0" u="none" strike="noStrike" baseline="0" dirty="0" err="1">
                <a:highlight>
                  <a:srgbClr val="FFFF00"/>
                </a:highlight>
                <a:latin typeface="AdvOTa59ec3b8"/>
              </a:rPr>
              <a:t>biological</a:t>
            </a:r>
            <a:r>
              <a:rPr lang="pt-BR" sz="2000" b="0" i="0" u="none" strike="noStrike" baseline="0" dirty="0">
                <a:highlight>
                  <a:srgbClr val="FFFF00"/>
                </a:highlight>
                <a:latin typeface="AdvOTa59ec3b8"/>
              </a:rPr>
              <a:t> </a:t>
            </a:r>
            <a:r>
              <a:rPr lang="pt-BR" sz="2000" b="0" i="0" u="none" strike="noStrike" baseline="0" dirty="0" err="1">
                <a:highlight>
                  <a:srgbClr val="FFFF00"/>
                </a:highlight>
                <a:latin typeface="AdvOTa59ec3b8"/>
              </a:rPr>
              <a:t>secrets</a:t>
            </a:r>
            <a:r>
              <a:rPr lang="pt-BR" sz="2000" b="0" i="0" u="none" strike="noStrike" baseline="0" dirty="0">
                <a:highlight>
                  <a:srgbClr val="FFFF00"/>
                </a:highlight>
                <a:latin typeface="AdvOTa59ec3b8"/>
              </a:rPr>
              <a:t> </a:t>
            </a:r>
            <a:r>
              <a:rPr lang="pt-BR" sz="2000" b="0" i="0" u="none" strike="noStrike" baseline="0" dirty="0">
                <a:latin typeface="AdvOTa59ec3b8"/>
              </a:rPr>
              <a:t>are </a:t>
            </a:r>
            <a:r>
              <a:rPr lang="pt-BR" sz="2000" b="0" i="0" u="none" strike="noStrike" baseline="0" dirty="0" err="1">
                <a:latin typeface="AdvOTa59ec3b8"/>
              </a:rPr>
              <a:t>held</a:t>
            </a:r>
            <a:r>
              <a:rPr lang="pt-BR" sz="2000" b="0" i="0" u="none" strike="noStrike" baseline="0" dirty="0">
                <a:latin typeface="AdvOTa59ec3b8"/>
              </a:rPr>
              <a:t> in </a:t>
            </a:r>
            <a:r>
              <a:rPr lang="pt-BR" sz="2000" b="0" i="0" u="none" strike="noStrike" baseline="0" dirty="0" err="1">
                <a:latin typeface="AdvOTa59ec3b8"/>
              </a:rPr>
              <a:t>the</a:t>
            </a:r>
            <a:r>
              <a:rPr lang="pt-BR" sz="2000" b="0" i="0" u="none" strike="noStrike" baseline="0" dirty="0">
                <a:latin typeface="AdvOTa59ec3b8"/>
              </a:rPr>
              <a:t> </a:t>
            </a:r>
            <a:r>
              <a:rPr lang="pt-BR" sz="2000" b="0" i="0" u="none" strike="noStrike" baseline="0" dirty="0" err="1">
                <a:latin typeface="AdvOTa59ec3b8"/>
              </a:rPr>
              <a:t>genomes</a:t>
            </a:r>
            <a:r>
              <a:rPr lang="pt-BR" sz="2000" b="0" i="0" u="none" strike="noStrike" baseline="0" dirty="0">
                <a:latin typeface="AdvOTa59ec3b8"/>
              </a:rPr>
              <a:t> </a:t>
            </a:r>
            <a:r>
              <a:rPr lang="pt-BR" sz="2000" b="0" i="0" u="none" strike="noStrike" baseline="0" dirty="0" err="1">
                <a:latin typeface="AdvOTa59ec3b8"/>
              </a:rPr>
              <a:t>of</a:t>
            </a:r>
            <a:r>
              <a:rPr lang="pt-BR" sz="2000" b="0" i="0" u="none" strike="noStrike" baseline="0" dirty="0">
                <a:latin typeface="AdvOTa59ec3b8"/>
              </a:rPr>
              <a:t> </a:t>
            </a:r>
            <a:r>
              <a:rPr lang="pt-BR" sz="2000" b="0" i="0" u="none" strike="noStrike" baseline="0" dirty="0" err="1">
                <a:latin typeface="AdvOTa59ec3b8"/>
              </a:rPr>
              <a:t>the</a:t>
            </a:r>
            <a:r>
              <a:rPr lang="pt-BR" sz="2000" b="0" i="0" u="none" strike="noStrike" baseline="0" dirty="0">
                <a:latin typeface="AdvOTa59ec3b8"/>
              </a:rPr>
              <a:t> </a:t>
            </a:r>
            <a:r>
              <a:rPr lang="pt-BR" sz="2000" b="0" i="0" u="none" strike="noStrike" baseline="0" dirty="0" err="1">
                <a:latin typeface="AdvOTa59ec3b8"/>
              </a:rPr>
              <a:t>millions</a:t>
            </a:r>
            <a:r>
              <a:rPr lang="pt-BR" sz="2000" b="0" i="0" u="none" strike="noStrike" baseline="0" dirty="0">
                <a:latin typeface="AdvOTa59ec3b8"/>
              </a:rPr>
              <a:t> </a:t>
            </a:r>
            <a:r>
              <a:rPr lang="pt-BR" sz="2000" b="0" i="0" u="none" strike="noStrike" baseline="0" dirty="0" err="1">
                <a:latin typeface="AdvOTa59ec3b8"/>
              </a:rPr>
              <a:t>of</a:t>
            </a:r>
            <a:r>
              <a:rPr lang="pt-BR" sz="2000" b="0" i="0" u="none" strike="noStrike" baseline="0" dirty="0">
                <a:latin typeface="AdvOTa59ec3b8"/>
              </a:rPr>
              <a:t> </a:t>
            </a:r>
            <a:r>
              <a:rPr lang="pt-BR" sz="2000" b="0" i="0" u="none" strike="noStrike" baseline="0" dirty="0" err="1">
                <a:latin typeface="AdvOTa59ec3b8"/>
              </a:rPr>
              <a:t>known</a:t>
            </a:r>
            <a:r>
              <a:rPr lang="pt-BR" sz="2000" b="0" i="0" u="none" strike="noStrike" baseline="0" dirty="0">
                <a:latin typeface="AdvOTa59ec3b8"/>
              </a:rPr>
              <a:t> </a:t>
            </a:r>
            <a:r>
              <a:rPr lang="pt-BR" sz="2000" b="0" i="0" u="none" strike="noStrike" baseline="0" dirty="0" err="1">
                <a:latin typeface="AdvOTa59ec3b8"/>
              </a:rPr>
              <a:t>and</a:t>
            </a:r>
            <a:r>
              <a:rPr lang="pt-BR" sz="2000" b="0" i="0" u="none" strike="noStrike" baseline="0" dirty="0">
                <a:latin typeface="AdvOTa59ec3b8"/>
              </a:rPr>
              <a:t> </a:t>
            </a:r>
            <a:r>
              <a:rPr lang="pt-BR" sz="2000" b="0" i="0" u="none" strike="noStrike" baseline="0" dirty="0" err="1">
                <a:latin typeface="AdvOTa59ec3b8"/>
              </a:rPr>
              <a:t>unknown</a:t>
            </a:r>
            <a:r>
              <a:rPr lang="pt-BR" sz="2000" b="0" i="0" u="none" strike="noStrike" baseline="0" dirty="0">
                <a:latin typeface="AdvOTa59ec3b8"/>
              </a:rPr>
              <a:t> </a:t>
            </a:r>
            <a:r>
              <a:rPr lang="pt-BR" sz="2000" b="0" i="0" u="none" strike="noStrike" baseline="0" dirty="0" err="1">
                <a:latin typeface="AdvOTa59ec3b8"/>
              </a:rPr>
              <a:t>organisms</a:t>
            </a:r>
            <a:r>
              <a:rPr lang="pt-BR" sz="2000" b="0" i="0" u="none" strike="noStrike" baseline="0" dirty="0">
                <a:latin typeface="AdvOTa59ec3b8"/>
              </a:rPr>
              <a:t> </a:t>
            </a:r>
            <a:r>
              <a:rPr lang="pt-BR" sz="2000" b="0" i="0" u="none" strike="noStrike" baseline="0" dirty="0" err="1">
                <a:latin typeface="AdvOTa59ec3b8"/>
              </a:rPr>
              <a:t>on</a:t>
            </a:r>
            <a:r>
              <a:rPr lang="pt-BR" sz="2000" b="0" i="0" u="none" strike="noStrike" baseline="0" dirty="0">
                <a:latin typeface="AdvOTa59ec3b8"/>
              </a:rPr>
              <a:t> </a:t>
            </a:r>
            <a:r>
              <a:rPr lang="pt-BR" sz="2000" b="0" i="0" u="none" strike="noStrike" baseline="0" dirty="0" err="1">
                <a:latin typeface="AdvOTa59ec3b8"/>
              </a:rPr>
              <a:t>our</a:t>
            </a:r>
            <a:r>
              <a:rPr lang="pt-BR" sz="2000" b="0" i="0" u="none" strike="noStrike" baseline="0" dirty="0">
                <a:latin typeface="AdvOTa59ec3b8"/>
              </a:rPr>
              <a:t> planet. </a:t>
            </a:r>
            <a:r>
              <a:rPr lang="pt-BR" sz="2000" b="0" i="0" u="none" strike="noStrike" baseline="0" dirty="0" err="1">
                <a:latin typeface="AdvOTa59ec3b8"/>
              </a:rPr>
              <a:t>This</a:t>
            </a:r>
            <a:r>
              <a:rPr lang="pt-BR" sz="2000" b="0" i="0" u="none" strike="noStrike" baseline="0" dirty="0">
                <a:latin typeface="AdvOTa59ec3b8"/>
              </a:rPr>
              <a:t> </a:t>
            </a:r>
            <a:r>
              <a:rPr lang="pt-BR" sz="2000" b="0" i="0" u="none" strike="noStrike" baseline="0" dirty="0">
                <a:highlight>
                  <a:srgbClr val="FFFF00"/>
                </a:highlight>
                <a:latin typeface="AdvOTa59ec3b8+20"/>
              </a:rPr>
              <a:t>“</a:t>
            </a:r>
            <a:r>
              <a:rPr lang="pt-BR" sz="2000" b="0" i="0" u="none" strike="noStrike" baseline="0" dirty="0" err="1">
                <a:highlight>
                  <a:srgbClr val="FFFF00"/>
                </a:highlight>
                <a:latin typeface="AdvOTa59ec3b8"/>
              </a:rPr>
              <a:t>dark</a:t>
            </a:r>
            <a:r>
              <a:rPr lang="pt-BR" sz="2000" b="0" i="0" u="none" strike="noStrike" baseline="0" dirty="0">
                <a:highlight>
                  <a:srgbClr val="FFFF00"/>
                </a:highlight>
                <a:latin typeface="AdvOTa59ec3b8"/>
              </a:rPr>
              <a:t> </a:t>
            </a:r>
            <a:r>
              <a:rPr lang="pt-BR" sz="2000" b="0" i="0" u="none" strike="noStrike" baseline="0" dirty="0" err="1">
                <a:highlight>
                  <a:srgbClr val="FFFF00"/>
                </a:highlight>
                <a:latin typeface="AdvOTa59ec3b8"/>
              </a:rPr>
              <a:t>matter</a:t>
            </a:r>
            <a:r>
              <a:rPr lang="pt-BR" sz="2000" b="0" i="0" u="none" strike="noStrike" baseline="0" dirty="0">
                <a:highlight>
                  <a:srgbClr val="FFFF00"/>
                </a:highlight>
                <a:latin typeface="AdvOTa59ec3b8+20"/>
              </a:rPr>
              <a:t>” </a:t>
            </a:r>
            <a:r>
              <a:rPr lang="pt-BR" sz="2000" b="0" i="0" u="none" strike="noStrike" baseline="0" dirty="0" err="1">
                <a:highlight>
                  <a:srgbClr val="FFFF00"/>
                </a:highlight>
                <a:latin typeface="AdvOTa59ec3b8"/>
              </a:rPr>
              <a:t>of</a:t>
            </a:r>
            <a:r>
              <a:rPr lang="pt-BR" sz="2000" b="0" i="0" u="none" strike="noStrike" baseline="0" dirty="0">
                <a:highlight>
                  <a:srgbClr val="FFFF00"/>
                </a:highlight>
                <a:latin typeface="AdvOTa59ec3b8"/>
              </a:rPr>
              <a:t> </a:t>
            </a:r>
            <a:r>
              <a:rPr lang="pt-BR" sz="2000" b="0" i="0" u="none" strike="noStrike" baseline="0" dirty="0" err="1">
                <a:highlight>
                  <a:srgbClr val="FFFF00"/>
                </a:highlight>
                <a:latin typeface="AdvOTa59ec3b8"/>
              </a:rPr>
              <a:t>biology</a:t>
            </a:r>
            <a:r>
              <a:rPr lang="pt-BR" sz="2000" b="0" i="0" u="none" strike="noStrike" baseline="0" dirty="0">
                <a:highlight>
                  <a:srgbClr val="FFFF00"/>
                </a:highlight>
                <a:latin typeface="AdvOTa59ec3b8"/>
              </a:rPr>
              <a:t> </a:t>
            </a:r>
            <a:r>
              <a:rPr lang="pt-BR" sz="2000" b="0" i="0" u="none" strike="noStrike" baseline="0" dirty="0" err="1">
                <a:highlight>
                  <a:srgbClr val="FFFF00"/>
                </a:highlight>
                <a:latin typeface="AdvOTa59ec3b8"/>
              </a:rPr>
              <a:t>could</a:t>
            </a:r>
            <a:r>
              <a:rPr lang="pt-BR" sz="2000" b="0" i="0" u="none" strike="noStrike" baseline="0" dirty="0">
                <a:highlight>
                  <a:srgbClr val="FFFF00"/>
                </a:highlight>
                <a:latin typeface="AdvOTa59ec3b8"/>
              </a:rPr>
              <a:t> </a:t>
            </a:r>
            <a:r>
              <a:rPr lang="pt-BR" sz="2000" b="0" i="0" u="none" strike="noStrike" baseline="0" dirty="0" err="1">
                <a:highlight>
                  <a:srgbClr val="FFFF00"/>
                </a:highlight>
                <a:latin typeface="AdvOTa59ec3b8"/>
              </a:rPr>
              <a:t>hold</a:t>
            </a:r>
            <a:r>
              <a:rPr lang="pt-BR" sz="2000" b="0" i="0" u="none" strike="noStrike" baseline="0" dirty="0">
                <a:highlight>
                  <a:srgbClr val="FFFF00"/>
                </a:highlight>
                <a:latin typeface="AdvOTa59ec3b8"/>
              </a:rPr>
              <a:t> </a:t>
            </a:r>
            <a:r>
              <a:rPr lang="pt-BR" sz="2000" b="0" i="0" u="none" strike="noStrike" baseline="0" dirty="0" err="1">
                <a:highlight>
                  <a:srgbClr val="FFFF00"/>
                </a:highlight>
                <a:latin typeface="AdvOTa59ec3b8"/>
              </a:rPr>
              <a:t>the</a:t>
            </a:r>
            <a:r>
              <a:rPr lang="pt-BR" sz="2000" b="0" i="0" u="none" strike="noStrike" baseline="0" dirty="0">
                <a:highlight>
                  <a:srgbClr val="FFFF00"/>
                </a:highlight>
                <a:latin typeface="AdvOTa59ec3b8"/>
              </a:rPr>
              <a:t> </a:t>
            </a:r>
            <a:r>
              <a:rPr lang="pt-BR" sz="2000" b="0" i="0" u="none" strike="noStrike" baseline="0" dirty="0" err="1">
                <a:highlight>
                  <a:srgbClr val="FFFF00"/>
                </a:highlight>
                <a:latin typeface="AdvOTa59ec3b8"/>
              </a:rPr>
              <a:t>key</a:t>
            </a:r>
            <a:r>
              <a:rPr lang="pt-BR" sz="2000" b="0" i="0" u="none" strike="noStrike" baseline="0" dirty="0">
                <a:highlight>
                  <a:srgbClr val="FFFF00"/>
                </a:highlight>
                <a:latin typeface="AdvOTa59ec3b8"/>
              </a:rPr>
              <a:t> </a:t>
            </a:r>
            <a:r>
              <a:rPr lang="pt-BR" sz="2000" b="0" i="0" u="none" strike="noStrike" baseline="0" dirty="0" err="1">
                <a:latin typeface="AdvOTa59ec3b8"/>
              </a:rPr>
              <a:t>to</a:t>
            </a:r>
            <a:r>
              <a:rPr lang="pt-BR" sz="2000" b="0" i="0" u="none" strike="noStrike" baseline="0" dirty="0">
                <a:latin typeface="AdvOTa59ec3b8"/>
              </a:rPr>
              <a:t> </a:t>
            </a:r>
            <a:r>
              <a:rPr lang="pt-BR" sz="2000" b="0" i="0" u="none" strike="noStrike" baseline="0" dirty="0" err="1">
                <a:latin typeface="AdvOTa59ec3b8"/>
              </a:rPr>
              <a:t>unlocking</a:t>
            </a:r>
            <a:r>
              <a:rPr lang="pt-BR" sz="2000" b="0" i="0" u="none" strike="noStrike" baseline="0" dirty="0">
                <a:latin typeface="AdvOTa59ec3b8"/>
              </a:rPr>
              <a:t> </a:t>
            </a:r>
            <a:r>
              <a:rPr lang="pt-BR" sz="2000" b="0" i="0" u="none" strike="noStrike" baseline="0" dirty="0" err="1">
                <a:latin typeface="AdvOTa59ec3b8"/>
              </a:rPr>
              <a:t>the</a:t>
            </a:r>
            <a:r>
              <a:rPr lang="pt-BR" sz="2000" b="0" i="0" u="none" strike="noStrike" baseline="0" dirty="0">
                <a:latin typeface="AdvOTa59ec3b8"/>
              </a:rPr>
              <a:t> </a:t>
            </a:r>
            <a:r>
              <a:rPr lang="pt-BR" sz="2000" b="0" i="0" u="none" strike="noStrike" baseline="0" dirty="0" err="1">
                <a:latin typeface="AdvOTa59ec3b8"/>
              </a:rPr>
              <a:t>potential</a:t>
            </a:r>
            <a:r>
              <a:rPr lang="pt-BR" sz="2000" b="0" i="0" u="none" strike="noStrike" baseline="0" dirty="0">
                <a:latin typeface="AdvOTa59ec3b8"/>
              </a:rPr>
              <a:t> for </a:t>
            </a:r>
            <a:r>
              <a:rPr lang="pt-BR" sz="2000" b="0" i="0" u="none" strike="noStrike" baseline="0" dirty="0" err="1">
                <a:highlight>
                  <a:srgbClr val="FFFF00"/>
                </a:highlight>
                <a:latin typeface="AdvOTa59ec3b8"/>
              </a:rPr>
              <a:t>sustaining</a:t>
            </a:r>
            <a:r>
              <a:rPr lang="pt-BR" sz="2000" b="0" i="0" u="none" strike="noStrike" baseline="0" dirty="0">
                <a:latin typeface="AdvOTa59ec3b8"/>
              </a:rPr>
              <a:t> </a:t>
            </a:r>
            <a:r>
              <a:rPr lang="pt-BR" sz="2000" b="0" i="0" u="none" strike="noStrike" baseline="0" dirty="0" err="1">
                <a:highlight>
                  <a:srgbClr val="FFFF00"/>
                </a:highlight>
                <a:latin typeface="AdvOTa59ec3b8"/>
              </a:rPr>
              <a:t>planetary</a:t>
            </a:r>
            <a:r>
              <a:rPr lang="pt-BR" sz="2000" b="0" i="0" u="none" strike="noStrike" baseline="0" dirty="0">
                <a:highlight>
                  <a:srgbClr val="FFFF00"/>
                </a:highlight>
                <a:latin typeface="AdvOTa59ec3b8"/>
              </a:rPr>
              <a:t> </a:t>
            </a:r>
            <a:r>
              <a:rPr lang="pt-BR" sz="2000" b="0" i="0" u="none" strike="noStrike" baseline="0" dirty="0" err="1">
                <a:highlight>
                  <a:srgbClr val="FFFF00"/>
                </a:highlight>
                <a:latin typeface="AdvOTa59ec3b8"/>
              </a:rPr>
              <a:t>ecosystems</a:t>
            </a:r>
            <a:r>
              <a:rPr lang="pt-BR" sz="2000" b="0" i="0" u="none" strike="noStrike" baseline="0" dirty="0">
                <a:highlight>
                  <a:srgbClr val="FFFF00"/>
                </a:highlight>
                <a:latin typeface="AdvOTa59ec3b8"/>
              </a:rPr>
              <a:t> </a:t>
            </a:r>
            <a:r>
              <a:rPr lang="pt-BR" sz="2000" b="0" i="0" u="none" strike="noStrike" baseline="0" dirty="0" err="1">
                <a:latin typeface="AdvOTa59ec3b8"/>
              </a:rPr>
              <a:t>on</a:t>
            </a:r>
            <a:r>
              <a:rPr lang="pt-BR" sz="2000" b="0" i="0" u="none" strike="noStrike" baseline="0" dirty="0">
                <a:latin typeface="AdvOTa59ec3b8"/>
              </a:rPr>
              <a:t> </a:t>
            </a:r>
            <a:r>
              <a:rPr lang="pt-BR" sz="2000" b="0" i="0" u="none" strike="noStrike" baseline="0" dirty="0" err="1">
                <a:latin typeface="AdvOTa59ec3b8"/>
              </a:rPr>
              <a:t>which</a:t>
            </a:r>
            <a:r>
              <a:rPr lang="pt-BR" sz="2000" b="0" i="0" u="none" strike="noStrike" baseline="0" dirty="0">
                <a:latin typeface="AdvOTa59ec3b8"/>
              </a:rPr>
              <a:t> </a:t>
            </a:r>
            <a:r>
              <a:rPr lang="pt-BR" sz="2000" b="0" i="0" u="none" strike="noStrike" baseline="0" dirty="0" err="1">
                <a:latin typeface="AdvOTa59ec3b8"/>
              </a:rPr>
              <a:t>we</a:t>
            </a:r>
            <a:r>
              <a:rPr lang="pt-BR" sz="2000" b="0" i="0" u="none" strike="noStrike" baseline="0" dirty="0">
                <a:latin typeface="AdvOTa59ec3b8"/>
              </a:rPr>
              <a:t> </a:t>
            </a:r>
            <a:r>
              <a:rPr lang="pt-BR" sz="2000" b="0" i="0" u="none" strike="noStrike" baseline="0" dirty="0" err="1">
                <a:latin typeface="AdvOTa59ec3b8"/>
              </a:rPr>
              <a:t>depend</a:t>
            </a:r>
            <a:r>
              <a:rPr lang="pt-BR" sz="2000" b="0" i="0" u="none" strike="noStrike" baseline="0" dirty="0">
                <a:latin typeface="AdvOTa59ec3b8"/>
              </a:rPr>
              <a:t> </a:t>
            </a:r>
            <a:r>
              <a:rPr lang="pt-BR" sz="2000" b="0" i="0" u="none" strike="noStrike" baseline="0" dirty="0" err="1">
                <a:latin typeface="AdvOTa59ec3b8"/>
              </a:rPr>
              <a:t>and</a:t>
            </a:r>
            <a:r>
              <a:rPr lang="pt-BR" sz="2000" b="0" i="0" u="none" strike="noStrike" baseline="0" dirty="0">
                <a:latin typeface="AdvOTa59ec3b8"/>
              </a:rPr>
              <a:t> </a:t>
            </a:r>
            <a:r>
              <a:rPr lang="pt-BR" sz="2000" b="0" i="0" u="none" strike="noStrike" baseline="0" dirty="0" err="1">
                <a:latin typeface="AdvOTa59ec3b8"/>
              </a:rPr>
              <a:t>provide</a:t>
            </a:r>
            <a:r>
              <a:rPr lang="pt-BR" sz="2000" b="0" i="0" u="none" strike="noStrike" baseline="0" dirty="0">
                <a:latin typeface="AdvOTa59ec3b8"/>
              </a:rPr>
              <a:t> </a:t>
            </a:r>
            <a:r>
              <a:rPr lang="pt-BR" sz="2000" b="0" i="0" u="none" strike="noStrike" baseline="0" dirty="0" err="1">
                <a:latin typeface="AdvOTa59ec3b8"/>
              </a:rPr>
              <a:t>life</a:t>
            </a:r>
            <a:r>
              <a:rPr lang="pt-BR" sz="2000" b="0" i="0" u="none" strike="noStrike" baseline="0" dirty="0">
                <a:latin typeface="AdvOTa59ec3b8"/>
              </a:rPr>
              <a:t> </a:t>
            </a:r>
            <a:r>
              <a:rPr lang="pt-BR" sz="2000" b="0" i="0" u="none" strike="noStrike" baseline="0" dirty="0" err="1">
                <a:latin typeface="AdvOTa59ec3b8"/>
              </a:rPr>
              <a:t>support</a:t>
            </a:r>
            <a:r>
              <a:rPr lang="pt-BR" sz="2000" b="0" i="0" u="none" strike="noStrike" baseline="0" dirty="0">
                <a:latin typeface="AdvOTa59ec3b8"/>
              </a:rPr>
              <a:t> systems for a </a:t>
            </a:r>
            <a:r>
              <a:rPr lang="pt-BR" sz="2000" b="0" i="0" u="none" strike="noStrike" baseline="0" dirty="0" err="1">
                <a:latin typeface="AdvOTa59ec3b8"/>
              </a:rPr>
              <a:t>burgeoning</a:t>
            </a:r>
            <a:r>
              <a:rPr lang="pt-BR" sz="2000" b="0" i="0" u="none" strike="noStrike" baseline="0" dirty="0">
                <a:latin typeface="AdvOTa59ec3b8"/>
              </a:rPr>
              <a:t> world </a:t>
            </a:r>
            <a:r>
              <a:rPr lang="pt-BR" sz="2000" b="0" i="0" u="none" strike="noStrike" baseline="0" dirty="0" err="1">
                <a:latin typeface="AdvOTa59ec3b8"/>
              </a:rPr>
              <a:t>population</a:t>
            </a:r>
            <a:r>
              <a:rPr lang="pt-BR" sz="2000" b="0" i="0" u="none" strike="noStrike" baseline="0" dirty="0">
                <a:latin typeface="AdvOTa59ec3b8"/>
              </a:rPr>
              <a:t>”</a:t>
            </a:r>
          </a:p>
          <a:p>
            <a:pPr algn="l"/>
            <a:r>
              <a:rPr lang="pt-BR" sz="2000" dirty="0">
                <a:latin typeface="AdvOTa59ec3b8"/>
              </a:rPr>
              <a:t>Compreensão da biologia, ecossistemas e evolução</a:t>
            </a:r>
          </a:p>
          <a:p>
            <a:pPr algn="l"/>
            <a:r>
              <a:rPr lang="pt-BR" sz="2000" dirty="0">
                <a:latin typeface="AdvOTa59ec3b8"/>
              </a:rPr>
              <a:t>Permitir a conservação e preservação e regeneração da biodiversidade</a:t>
            </a:r>
          </a:p>
          <a:p>
            <a:pPr algn="l"/>
            <a:r>
              <a:rPr lang="pt-BR" sz="2000" dirty="0">
                <a:latin typeface="AdvOTa59ec3b8"/>
              </a:rPr>
              <a:t>Maximizar retornos para a sociedade</a:t>
            </a:r>
            <a:endParaRPr lang="pt-BR" sz="2000" dirty="0"/>
          </a:p>
        </p:txBody>
      </p:sp>
      <p:pic>
        <p:nvPicPr>
          <p:cNvPr id="20" name="Imagem 19">
            <a:extLst>
              <a:ext uri="{FF2B5EF4-FFF2-40B4-BE49-F238E27FC236}">
                <a16:creationId xmlns:a16="http://schemas.microsoft.com/office/drawing/2014/main" id="{B9BFF9B3-A397-416E-AC8F-039849E3E5E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pic>
        <p:nvPicPr>
          <p:cNvPr id="2" name="Imagem 1">
            <a:extLst>
              <a:ext uri="{FF2B5EF4-FFF2-40B4-BE49-F238E27FC236}">
                <a16:creationId xmlns:a16="http://schemas.microsoft.com/office/drawing/2014/main" id="{681A1A66-F576-236C-7F3D-A13D1202BD29}"/>
              </a:ext>
            </a:extLst>
          </p:cNvPr>
          <p:cNvPicPr>
            <a:picLocks noChangeAspect="1"/>
          </p:cNvPicPr>
          <p:nvPr/>
        </p:nvPicPr>
        <p:blipFill>
          <a:blip r:embed="rId4"/>
          <a:stretch>
            <a:fillRect/>
          </a:stretch>
        </p:blipFill>
        <p:spPr>
          <a:xfrm>
            <a:off x="6553200" y="5924770"/>
            <a:ext cx="4834547" cy="774259"/>
          </a:xfrm>
          <a:prstGeom prst="rect">
            <a:avLst/>
          </a:prstGeom>
        </p:spPr>
      </p:pic>
    </p:spTree>
    <p:extLst>
      <p:ext uri="{BB962C8B-B14F-4D97-AF65-F5344CB8AC3E}">
        <p14:creationId xmlns:p14="http://schemas.microsoft.com/office/powerpoint/2010/main" val="2199971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a:t>Bridge Amplification</a:t>
            </a:r>
          </a:p>
        </p:txBody>
      </p:sp>
      <p:pic>
        <p:nvPicPr>
          <p:cNvPr id="35844" name="Picture 4" descr="Cluster formn 8"/>
          <p:cNvPicPr>
            <a:picLocks noChangeAspect="1" noChangeArrowheads="1"/>
          </p:cNvPicPr>
          <p:nvPr/>
        </p:nvPicPr>
        <p:blipFill>
          <a:blip r:embed="rId2" cstate="print"/>
          <a:srcRect/>
          <a:stretch>
            <a:fillRect/>
          </a:stretch>
        </p:blipFill>
        <p:spPr bwMode="auto">
          <a:xfrm>
            <a:off x="4116202" y="2680097"/>
            <a:ext cx="5235178" cy="2881313"/>
          </a:xfrm>
          <a:prstGeom prst="rect">
            <a:avLst/>
          </a:prstGeom>
          <a:noFill/>
          <a:ln w="9525">
            <a:noFill/>
            <a:miter lim="800000"/>
            <a:headEnd/>
            <a:tailEnd/>
          </a:ln>
        </p:spPr>
      </p:pic>
      <p:sp>
        <p:nvSpPr>
          <p:cNvPr id="5" name="Flowchart: Delay 4"/>
          <p:cNvSpPr/>
          <p:nvPr/>
        </p:nvSpPr>
        <p:spPr bwMode="auto">
          <a:xfrm>
            <a:off x="2667000" y="1877618"/>
            <a:ext cx="696516" cy="1433513"/>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grpSp>
        <p:nvGrpSpPr>
          <p:cNvPr id="6" name="Group 5"/>
          <p:cNvGrpSpPr/>
          <p:nvPr/>
        </p:nvGrpSpPr>
        <p:grpSpPr>
          <a:xfrm>
            <a:off x="2591992" y="2221707"/>
            <a:ext cx="2207419" cy="726281"/>
            <a:chOff x="-100012" y="1819275"/>
            <a:chExt cx="2483176" cy="968374"/>
          </a:xfrm>
        </p:grpSpPr>
        <p:sp>
          <p:nvSpPr>
            <p:cNvPr id="7" name="Rounded Rectangle 6"/>
            <p:cNvSpPr/>
            <p:nvPr/>
          </p:nvSpPr>
          <p:spPr bwMode="auto">
            <a:xfrm>
              <a:off x="-100012" y="1819275"/>
              <a:ext cx="2483176" cy="968374"/>
            </a:xfrm>
            <a:prstGeom prst="roundRect">
              <a:avLst/>
            </a:prstGeom>
            <a:solidFill>
              <a:srgbClr val="78A7DA"/>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8" name="TextBox 7"/>
            <p:cNvSpPr txBox="1"/>
            <p:nvPr/>
          </p:nvSpPr>
          <p:spPr>
            <a:xfrm>
              <a:off x="0" y="1879312"/>
              <a:ext cx="2383162" cy="861774"/>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Bridge amplification cycle repeated until multiple bridges are formed</a:t>
              </a:r>
            </a:p>
          </p:txBody>
        </p:sp>
      </p:grpSp>
    </p:spTree>
    <p:extLst>
      <p:ext uri="{BB962C8B-B14F-4D97-AF65-F5344CB8AC3E}">
        <p14:creationId xmlns:p14="http://schemas.microsoft.com/office/powerpoint/2010/main" val="1090081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726254" y="1595604"/>
            <a:ext cx="4450556" cy="3914775"/>
          </a:xfrm>
          <a:prstGeom prst="rect">
            <a:avLst/>
          </a:prstGeom>
          <a:noFill/>
          <a:ln w="9525">
            <a:noFill/>
            <a:miter lim="800000"/>
            <a:headEnd/>
            <a:tailEnd/>
          </a:ln>
          <a:effectLst/>
        </p:spPr>
      </p:pic>
      <p:sp>
        <p:nvSpPr>
          <p:cNvPr id="10" name="Title 9"/>
          <p:cNvSpPr>
            <a:spLocks noGrp="1"/>
          </p:cNvSpPr>
          <p:nvPr>
            <p:ph type="title"/>
          </p:nvPr>
        </p:nvSpPr>
        <p:spPr/>
        <p:txBody>
          <a:bodyPr/>
          <a:lstStyle/>
          <a:p>
            <a:r>
              <a:rPr lang="en-US" dirty="0"/>
              <a:t>Linearization</a:t>
            </a:r>
          </a:p>
        </p:txBody>
      </p:sp>
      <p:grpSp>
        <p:nvGrpSpPr>
          <p:cNvPr id="2" name="Group 5"/>
          <p:cNvGrpSpPr>
            <a:grpSpLocks/>
          </p:cNvGrpSpPr>
          <p:nvPr/>
        </p:nvGrpSpPr>
        <p:grpSpPr bwMode="auto">
          <a:xfrm>
            <a:off x="5547605" y="4800906"/>
            <a:ext cx="3056335" cy="158354"/>
            <a:chOff x="1804" y="3552"/>
            <a:chExt cx="2567" cy="133"/>
          </a:xfrm>
        </p:grpSpPr>
        <p:sp>
          <p:nvSpPr>
            <p:cNvPr id="36880" name="Line 6"/>
            <p:cNvSpPr>
              <a:spLocks noChangeShapeType="1"/>
            </p:cNvSpPr>
            <p:nvPr/>
          </p:nvSpPr>
          <p:spPr bwMode="auto">
            <a:xfrm flipH="1">
              <a:off x="4171" y="3621"/>
              <a:ext cx="200" cy="64"/>
            </a:xfrm>
            <a:prstGeom prst="line">
              <a:avLst/>
            </a:prstGeom>
            <a:noFill/>
            <a:ln w="38100">
              <a:solidFill>
                <a:srgbClr val="FF3300"/>
              </a:solidFill>
              <a:round/>
              <a:headEnd/>
              <a:tailEnd type="triangle" w="med" len="med"/>
            </a:ln>
          </p:spPr>
          <p:txBody>
            <a:bodyPr wrap="none" anchor="ctr"/>
            <a:lstStyle/>
            <a:p>
              <a:pPr fontAlgn="base">
                <a:spcBef>
                  <a:spcPct val="0"/>
                </a:spcBef>
                <a:spcAft>
                  <a:spcPct val="0"/>
                </a:spcAft>
              </a:pPr>
              <a:endParaRPr lang="en-US" sz="1200">
                <a:solidFill>
                  <a:srgbClr val="4D4D4F"/>
                </a:solidFill>
              </a:endParaRPr>
            </a:p>
          </p:txBody>
        </p:sp>
        <p:sp>
          <p:nvSpPr>
            <p:cNvPr id="36881" name="Line 7"/>
            <p:cNvSpPr>
              <a:spLocks noChangeShapeType="1"/>
            </p:cNvSpPr>
            <p:nvPr/>
          </p:nvSpPr>
          <p:spPr bwMode="auto">
            <a:xfrm flipH="1">
              <a:off x="2994" y="3563"/>
              <a:ext cx="200" cy="64"/>
            </a:xfrm>
            <a:prstGeom prst="line">
              <a:avLst/>
            </a:prstGeom>
            <a:noFill/>
            <a:ln w="38100">
              <a:solidFill>
                <a:srgbClr val="FF3300"/>
              </a:solidFill>
              <a:round/>
              <a:headEnd/>
              <a:tailEnd type="triangle" w="med" len="med"/>
            </a:ln>
          </p:spPr>
          <p:txBody>
            <a:bodyPr wrap="none" anchor="ctr"/>
            <a:lstStyle/>
            <a:p>
              <a:pPr fontAlgn="base">
                <a:spcBef>
                  <a:spcPct val="0"/>
                </a:spcBef>
                <a:spcAft>
                  <a:spcPct val="0"/>
                </a:spcAft>
              </a:pPr>
              <a:endParaRPr lang="en-US" sz="1200">
                <a:solidFill>
                  <a:srgbClr val="4D4D4F"/>
                </a:solidFill>
              </a:endParaRPr>
            </a:p>
          </p:txBody>
        </p:sp>
        <p:sp>
          <p:nvSpPr>
            <p:cNvPr id="36882" name="Line 8"/>
            <p:cNvSpPr>
              <a:spLocks noChangeShapeType="1"/>
            </p:cNvSpPr>
            <p:nvPr/>
          </p:nvSpPr>
          <p:spPr bwMode="auto">
            <a:xfrm flipH="1">
              <a:off x="1804" y="3552"/>
              <a:ext cx="200" cy="64"/>
            </a:xfrm>
            <a:prstGeom prst="line">
              <a:avLst/>
            </a:prstGeom>
            <a:noFill/>
            <a:ln w="38100">
              <a:solidFill>
                <a:srgbClr val="FF3300"/>
              </a:solidFill>
              <a:round/>
              <a:headEnd/>
              <a:tailEnd type="triangle" w="med" len="med"/>
            </a:ln>
          </p:spPr>
          <p:txBody>
            <a:bodyPr wrap="none" anchor="ctr"/>
            <a:lstStyle/>
            <a:p>
              <a:pPr fontAlgn="base">
                <a:spcBef>
                  <a:spcPct val="0"/>
                </a:spcBef>
                <a:spcAft>
                  <a:spcPct val="0"/>
                </a:spcAft>
              </a:pPr>
              <a:endParaRPr lang="en-US" sz="1200">
                <a:solidFill>
                  <a:srgbClr val="4D4D4F"/>
                </a:solidFill>
              </a:endParaRPr>
            </a:p>
          </p:txBody>
        </p:sp>
      </p:grpSp>
      <p:sp>
        <p:nvSpPr>
          <p:cNvPr id="9" name="Flowchart: Delay 8"/>
          <p:cNvSpPr/>
          <p:nvPr/>
        </p:nvSpPr>
        <p:spPr bwMode="auto">
          <a:xfrm>
            <a:off x="2667002" y="1877617"/>
            <a:ext cx="586249" cy="1202954"/>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grpSp>
        <p:nvGrpSpPr>
          <p:cNvPr id="11" name="Group 10"/>
          <p:cNvGrpSpPr/>
          <p:nvPr/>
        </p:nvGrpSpPr>
        <p:grpSpPr>
          <a:xfrm>
            <a:off x="2591992" y="2221708"/>
            <a:ext cx="1789509" cy="493840"/>
            <a:chOff x="-100012" y="1819275"/>
            <a:chExt cx="2483176" cy="1188165"/>
          </a:xfrm>
        </p:grpSpPr>
        <p:sp>
          <p:nvSpPr>
            <p:cNvPr id="12" name="Rounded Rectangle 11"/>
            <p:cNvSpPr/>
            <p:nvPr/>
          </p:nvSpPr>
          <p:spPr bwMode="auto">
            <a:xfrm>
              <a:off x="-100012" y="1819275"/>
              <a:ext cx="2483176" cy="1188165"/>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13" name="TextBox 12"/>
            <p:cNvSpPr txBox="1"/>
            <p:nvPr/>
          </p:nvSpPr>
          <p:spPr>
            <a:xfrm>
              <a:off x="0" y="1879311"/>
              <a:ext cx="2383163" cy="1110753"/>
            </a:xfrm>
            <a:prstGeom prst="rect">
              <a:avLst/>
            </a:prstGeom>
            <a:noFill/>
          </p:spPr>
          <p:txBody>
            <a:bodyPr wrap="square" rtlCol="0">
              <a:spAutoFit/>
            </a:bodyPr>
            <a:lstStyle/>
            <a:p>
              <a:pPr fontAlgn="base">
                <a:spcBef>
                  <a:spcPct val="0"/>
                </a:spcBef>
                <a:spcAft>
                  <a:spcPct val="0"/>
                </a:spcAft>
              </a:pPr>
              <a:r>
                <a:rPr lang="en-US" sz="1200" dirty="0" err="1">
                  <a:solidFill>
                    <a:srgbClr val="FFFFFF"/>
                  </a:solidFill>
                  <a:effectLst>
                    <a:outerShdw blurRad="38100" dist="38100" dir="2700000" algn="tl">
                      <a:srgbClr val="000000">
                        <a:alpha val="43137"/>
                      </a:srgbClr>
                    </a:outerShdw>
                  </a:effectLst>
                </a:rPr>
                <a:t>dsDNA</a:t>
              </a:r>
              <a:r>
                <a:rPr lang="en-US" sz="1200" dirty="0">
                  <a:solidFill>
                    <a:srgbClr val="FFFFFF"/>
                  </a:solidFill>
                  <a:effectLst>
                    <a:outerShdw blurRad="38100" dist="38100" dir="2700000" algn="tl">
                      <a:srgbClr val="000000">
                        <a:alpha val="43137"/>
                      </a:srgbClr>
                    </a:outerShdw>
                  </a:effectLst>
                </a:rPr>
                <a:t> bridges are denatured</a:t>
              </a:r>
            </a:p>
          </p:txBody>
        </p:sp>
      </p:grpSp>
    </p:spTree>
    <p:extLst>
      <p:ext uri="{BB962C8B-B14F-4D97-AF65-F5344CB8AC3E}">
        <p14:creationId xmlns:p14="http://schemas.microsoft.com/office/powerpoint/2010/main" val="425988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Reverse Strand Cleavage </a:t>
            </a:r>
          </a:p>
        </p:txBody>
      </p:sp>
      <p:pic>
        <p:nvPicPr>
          <p:cNvPr id="2050" name="Picture 2"/>
          <p:cNvPicPr>
            <a:picLocks noChangeAspect="1" noChangeArrowheads="1"/>
          </p:cNvPicPr>
          <p:nvPr/>
        </p:nvPicPr>
        <p:blipFill>
          <a:blip r:embed="rId2"/>
          <a:srcRect/>
          <a:stretch>
            <a:fillRect/>
          </a:stretch>
        </p:blipFill>
        <p:spPr bwMode="auto">
          <a:xfrm>
            <a:off x="4981575" y="1587725"/>
            <a:ext cx="4336256" cy="3957638"/>
          </a:xfrm>
          <a:prstGeom prst="rect">
            <a:avLst/>
          </a:prstGeom>
          <a:noFill/>
          <a:ln w="9525">
            <a:noFill/>
            <a:miter lim="800000"/>
            <a:headEnd/>
            <a:tailEnd/>
          </a:ln>
          <a:effectLst/>
        </p:spPr>
      </p:pic>
      <p:sp>
        <p:nvSpPr>
          <p:cNvPr id="5" name="Flowchart: Delay 4"/>
          <p:cNvSpPr/>
          <p:nvPr/>
        </p:nvSpPr>
        <p:spPr bwMode="auto">
          <a:xfrm>
            <a:off x="2667002" y="1877616"/>
            <a:ext cx="586249" cy="1444229"/>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grpSp>
        <p:nvGrpSpPr>
          <p:cNvPr id="6" name="Group 5"/>
          <p:cNvGrpSpPr/>
          <p:nvPr/>
        </p:nvGrpSpPr>
        <p:grpSpPr>
          <a:xfrm>
            <a:off x="2591991" y="2221708"/>
            <a:ext cx="2389584" cy="703659"/>
            <a:chOff x="-100012" y="1819275"/>
            <a:chExt cx="2483176" cy="1692985"/>
          </a:xfrm>
        </p:grpSpPr>
        <p:sp>
          <p:nvSpPr>
            <p:cNvPr id="7" name="Rounded Rectangle 6"/>
            <p:cNvSpPr/>
            <p:nvPr/>
          </p:nvSpPr>
          <p:spPr bwMode="auto">
            <a:xfrm>
              <a:off x="-100012" y="1819275"/>
              <a:ext cx="2483176" cy="1692985"/>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8" name="TextBox 7"/>
            <p:cNvSpPr txBox="1"/>
            <p:nvPr/>
          </p:nvSpPr>
          <p:spPr>
            <a:xfrm>
              <a:off x="1" y="1879311"/>
              <a:ext cx="2383163" cy="1555055"/>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Reverse strands cleaved and washed away, leaving a cluster with forward strands only</a:t>
              </a:r>
            </a:p>
          </p:txBody>
        </p:sp>
      </p:grpSp>
    </p:spTree>
    <p:extLst>
      <p:ext uri="{BB962C8B-B14F-4D97-AF65-F5344CB8AC3E}">
        <p14:creationId xmlns:p14="http://schemas.microsoft.com/office/powerpoint/2010/main" val="12695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4935140" y="1637731"/>
            <a:ext cx="4343400" cy="3900488"/>
          </a:xfrm>
          <a:prstGeom prst="rect">
            <a:avLst/>
          </a:prstGeom>
          <a:noFill/>
          <a:ln w="9525">
            <a:noFill/>
            <a:miter lim="800000"/>
            <a:headEnd/>
            <a:tailEnd/>
          </a:ln>
          <a:effectLst/>
        </p:spPr>
      </p:pic>
      <p:sp>
        <p:nvSpPr>
          <p:cNvPr id="38918" name="Rectangle 44"/>
          <p:cNvSpPr>
            <a:spLocks noGrp="1" noChangeArrowheads="1"/>
          </p:cNvSpPr>
          <p:nvPr>
            <p:ph type="title"/>
          </p:nvPr>
        </p:nvSpPr>
        <p:spPr/>
        <p:txBody>
          <a:bodyPr/>
          <a:lstStyle/>
          <a:p>
            <a:r>
              <a:rPr lang="en-US" dirty="0"/>
              <a:t>Blocking</a:t>
            </a:r>
          </a:p>
        </p:txBody>
      </p:sp>
      <p:grpSp>
        <p:nvGrpSpPr>
          <p:cNvPr id="2" name="Group 5"/>
          <p:cNvGrpSpPr>
            <a:grpSpLocks/>
          </p:cNvGrpSpPr>
          <p:nvPr/>
        </p:nvGrpSpPr>
        <p:grpSpPr bwMode="auto">
          <a:xfrm>
            <a:off x="7828328" y="1763870"/>
            <a:ext cx="942975" cy="3133725"/>
            <a:chOff x="3880" y="1032"/>
            <a:chExt cx="792" cy="2632"/>
          </a:xfrm>
        </p:grpSpPr>
        <p:sp>
          <p:nvSpPr>
            <p:cNvPr id="38928" name="Line 6"/>
            <p:cNvSpPr>
              <a:spLocks noChangeShapeType="1"/>
            </p:cNvSpPr>
            <p:nvPr/>
          </p:nvSpPr>
          <p:spPr bwMode="auto">
            <a:xfrm flipH="1">
              <a:off x="3880" y="1032"/>
              <a:ext cx="200" cy="64"/>
            </a:xfrm>
            <a:prstGeom prst="line">
              <a:avLst/>
            </a:prstGeom>
            <a:noFill/>
            <a:ln w="38100">
              <a:solidFill>
                <a:srgbClr val="FF3300"/>
              </a:solidFill>
              <a:round/>
              <a:headEnd/>
              <a:tailEnd type="triangle" w="med" len="med"/>
            </a:ln>
          </p:spPr>
          <p:txBody>
            <a:bodyPr wrap="none" anchor="ctr"/>
            <a:lstStyle/>
            <a:p>
              <a:pPr fontAlgn="base">
                <a:spcBef>
                  <a:spcPct val="0"/>
                </a:spcBef>
                <a:spcAft>
                  <a:spcPct val="0"/>
                </a:spcAft>
              </a:pPr>
              <a:endParaRPr lang="en-US" sz="1200">
                <a:solidFill>
                  <a:srgbClr val="4D4D4F"/>
                </a:solidFill>
              </a:endParaRPr>
            </a:p>
          </p:txBody>
        </p:sp>
        <p:sp>
          <p:nvSpPr>
            <p:cNvPr id="38929" name="Line 7"/>
            <p:cNvSpPr>
              <a:spLocks noChangeShapeType="1"/>
            </p:cNvSpPr>
            <p:nvPr/>
          </p:nvSpPr>
          <p:spPr bwMode="auto">
            <a:xfrm flipH="1">
              <a:off x="4472" y="3600"/>
              <a:ext cx="200" cy="64"/>
            </a:xfrm>
            <a:prstGeom prst="line">
              <a:avLst/>
            </a:prstGeom>
            <a:noFill/>
            <a:ln w="38100">
              <a:solidFill>
                <a:srgbClr val="FF3300"/>
              </a:solidFill>
              <a:round/>
              <a:headEnd/>
              <a:tailEnd type="triangle" w="med" len="med"/>
            </a:ln>
          </p:spPr>
          <p:txBody>
            <a:bodyPr wrap="none" anchor="ctr"/>
            <a:lstStyle/>
            <a:p>
              <a:pPr fontAlgn="base">
                <a:spcBef>
                  <a:spcPct val="0"/>
                </a:spcBef>
                <a:spcAft>
                  <a:spcPct val="0"/>
                </a:spcAft>
              </a:pPr>
              <a:endParaRPr lang="en-US" sz="1200">
                <a:solidFill>
                  <a:srgbClr val="4D4D4F"/>
                </a:solidFill>
              </a:endParaRPr>
            </a:p>
          </p:txBody>
        </p:sp>
      </p:grpSp>
      <p:sp>
        <p:nvSpPr>
          <p:cNvPr id="8" name="Flowchart: Delay 7"/>
          <p:cNvSpPr/>
          <p:nvPr/>
        </p:nvSpPr>
        <p:spPr bwMode="auto">
          <a:xfrm>
            <a:off x="2667002" y="1877616"/>
            <a:ext cx="586249" cy="1454945"/>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grpSp>
        <p:nvGrpSpPr>
          <p:cNvPr id="9" name="Group 8"/>
          <p:cNvGrpSpPr/>
          <p:nvPr/>
        </p:nvGrpSpPr>
        <p:grpSpPr>
          <a:xfrm>
            <a:off x="2591992" y="2221708"/>
            <a:ext cx="2196703" cy="725090"/>
            <a:chOff x="-100012" y="1819273"/>
            <a:chExt cx="2483176" cy="1744547"/>
          </a:xfrm>
        </p:grpSpPr>
        <p:sp>
          <p:nvSpPr>
            <p:cNvPr id="10" name="Rounded Rectangle 9"/>
            <p:cNvSpPr/>
            <p:nvPr/>
          </p:nvSpPr>
          <p:spPr bwMode="auto">
            <a:xfrm>
              <a:off x="-100012" y="1819273"/>
              <a:ext cx="2483176" cy="1744547"/>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11" name="TextBox 10"/>
            <p:cNvSpPr txBox="1"/>
            <p:nvPr/>
          </p:nvSpPr>
          <p:spPr>
            <a:xfrm>
              <a:off x="0" y="1879312"/>
              <a:ext cx="2383163" cy="1555055"/>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Free 3’ ends are blocked to prevent unwanted DNA priming</a:t>
              </a:r>
            </a:p>
          </p:txBody>
        </p:sp>
      </p:grpSp>
    </p:spTree>
    <p:extLst>
      <p:ext uri="{BB962C8B-B14F-4D97-AF65-F5344CB8AC3E}">
        <p14:creationId xmlns:p14="http://schemas.microsoft.com/office/powerpoint/2010/main" val="346768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5003007" y="1665210"/>
            <a:ext cx="4336256" cy="3836194"/>
          </a:xfrm>
          <a:prstGeom prst="rect">
            <a:avLst/>
          </a:prstGeom>
          <a:noFill/>
          <a:ln w="9525">
            <a:noFill/>
            <a:miter lim="800000"/>
            <a:headEnd/>
            <a:tailEnd/>
          </a:ln>
          <a:effectLst/>
        </p:spPr>
      </p:pic>
      <p:sp>
        <p:nvSpPr>
          <p:cNvPr id="39942" name="Rectangle 20"/>
          <p:cNvSpPr>
            <a:spLocks noGrp="1" noChangeArrowheads="1"/>
          </p:cNvSpPr>
          <p:nvPr>
            <p:ph type="title"/>
          </p:nvPr>
        </p:nvSpPr>
        <p:spPr/>
        <p:txBody>
          <a:bodyPr/>
          <a:lstStyle/>
          <a:p>
            <a:r>
              <a:rPr lang="en-US" dirty="0"/>
              <a:t>Read 1 Primer Hybridization</a:t>
            </a:r>
          </a:p>
        </p:txBody>
      </p:sp>
      <p:sp>
        <p:nvSpPr>
          <p:cNvPr id="2174982" name="AutoShape 6"/>
          <p:cNvSpPr>
            <a:spLocks noChangeArrowheads="1"/>
          </p:cNvSpPr>
          <p:nvPr/>
        </p:nvSpPr>
        <p:spPr bwMode="auto">
          <a:xfrm>
            <a:off x="8116882" y="2354795"/>
            <a:ext cx="964406" cy="359569"/>
          </a:xfrm>
          <a:prstGeom prst="wedgeRectCallout">
            <a:avLst>
              <a:gd name="adj1" fmla="val -76051"/>
              <a:gd name="adj2" fmla="val -79139"/>
            </a:avLst>
          </a:prstGeom>
          <a:solidFill>
            <a:schemeClr val="bg1"/>
          </a:solidFill>
          <a:ln w="12700" algn="ctr">
            <a:solidFill>
              <a:schemeClr val="tx1"/>
            </a:solidFill>
            <a:miter lim="800000"/>
            <a:headEnd/>
            <a:tailEnd/>
          </a:ln>
        </p:spPr>
        <p:txBody>
          <a:bodyPr anchor="ctr"/>
          <a:lstStyle/>
          <a:p>
            <a:pPr algn="ctr" fontAlgn="base">
              <a:spcBef>
                <a:spcPct val="0"/>
              </a:spcBef>
              <a:spcAft>
                <a:spcPct val="0"/>
              </a:spcAft>
            </a:pPr>
            <a:r>
              <a:rPr lang="en-US" sz="1050" b="1" dirty="0">
                <a:solidFill>
                  <a:srgbClr val="4D4D4F"/>
                </a:solidFill>
              </a:rPr>
              <a:t>Sequencing primer</a:t>
            </a:r>
          </a:p>
        </p:txBody>
      </p:sp>
      <p:sp>
        <p:nvSpPr>
          <p:cNvPr id="6" name="Flowchart: Delay 5"/>
          <p:cNvSpPr/>
          <p:nvPr/>
        </p:nvSpPr>
        <p:spPr bwMode="auto">
          <a:xfrm>
            <a:off x="2667002" y="1877617"/>
            <a:ext cx="586249" cy="1202954"/>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grpSp>
        <p:nvGrpSpPr>
          <p:cNvPr id="7" name="Group 6"/>
          <p:cNvGrpSpPr/>
          <p:nvPr/>
        </p:nvGrpSpPr>
        <p:grpSpPr>
          <a:xfrm>
            <a:off x="2591993" y="2221708"/>
            <a:ext cx="2411015" cy="493840"/>
            <a:chOff x="-100012" y="1819275"/>
            <a:chExt cx="2483176" cy="1188165"/>
          </a:xfrm>
        </p:grpSpPr>
        <p:sp>
          <p:nvSpPr>
            <p:cNvPr id="8" name="Rounded Rectangle 7"/>
            <p:cNvSpPr/>
            <p:nvPr/>
          </p:nvSpPr>
          <p:spPr bwMode="auto">
            <a:xfrm>
              <a:off x="-100012" y="1819275"/>
              <a:ext cx="2483176" cy="1188165"/>
            </a:xfrm>
            <a:prstGeom prst="roundRect">
              <a:avLst/>
            </a:prstGeom>
            <a:solidFill>
              <a:srgbClr val="78A7DA"/>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9" name="TextBox 8"/>
            <p:cNvSpPr txBox="1"/>
            <p:nvPr/>
          </p:nvSpPr>
          <p:spPr>
            <a:xfrm>
              <a:off x="0" y="1879311"/>
              <a:ext cx="2383163" cy="1110753"/>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Sequencing primer is hybridized to adapter sequence</a:t>
              </a:r>
            </a:p>
          </p:txBody>
        </p:sp>
      </p:grpSp>
    </p:spTree>
    <p:extLst>
      <p:ext uri="{BB962C8B-B14F-4D97-AF65-F5344CB8AC3E}">
        <p14:creationId xmlns:p14="http://schemas.microsoft.com/office/powerpoint/2010/main" val="3314104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4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498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Flowchart: Delay 105"/>
          <p:cNvSpPr/>
          <p:nvPr/>
        </p:nvSpPr>
        <p:spPr bwMode="auto">
          <a:xfrm>
            <a:off x="2667002" y="1877617"/>
            <a:ext cx="586249" cy="1028931"/>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grpSp>
        <p:nvGrpSpPr>
          <p:cNvPr id="107" name="Group 106"/>
          <p:cNvGrpSpPr/>
          <p:nvPr/>
        </p:nvGrpSpPr>
        <p:grpSpPr>
          <a:xfrm>
            <a:off x="2591992" y="2027840"/>
            <a:ext cx="3240883" cy="700478"/>
            <a:chOff x="-100012" y="1352837"/>
            <a:chExt cx="2483176" cy="1685330"/>
          </a:xfrm>
        </p:grpSpPr>
        <p:sp>
          <p:nvSpPr>
            <p:cNvPr id="108" name="Rounded Rectangle 107"/>
            <p:cNvSpPr/>
            <p:nvPr/>
          </p:nvSpPr>
          <p:spPr bwMode="auto">
            <a:xfrm>
              <a:off x="-100012" y="1352837"/>
              <a:ext cx="2483176" cy="1685330"/>
            </a:xfrm>
            <a:prstGeom prst="roundRect">
              <a:avLst/>
            </a:prstGeom>
            <a:solidFill>
              <a:srgbClr val="78A7DA"/>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109" name="TextBox 108"/>
            <p:cNvSpPr txBox="1"/>
            <p:nvPr/>
          </p:nvSpPr>
          <p:spPr>
            <a:xfrm>
              <a:off x="0" y="1384307"/>
              <a:ext cx="2383163" cy="1555054"/>
            </a:xfrm>
            <a:prstGeom prst="rect">
              <a:avLst/>
            </a:prstGeom>
            <a:noFill/>
          </p:spPr>
          <p:txBody>
            <a:bodyPr wrap="square" rtlCol="0">
              <a:spAutoFit/>
            </a:bodyPr>
            <a:lstStyle/>
            <a:p>
              <a:pPr marL="214313" indent="-214313" fontAlgn="base">
                <a:spcBef>
                  <a:spcPct val="0"/>
                </a:spcBef>
                <a:spcAft>
                  <a:spcPct val="0"/>
                </a:spcAft>
                <a:buFont typeface="Arial" pitchFamily="34" charset="0"/>
                <a:buChar char="•"/>
              </a:pPr>
              <a:r>
                <a:rPr lang="en-US" sz="1200" dirty="0">
                  <a:solidFill>
                    <a:srgbClr val="FFFFFF"/>
                  </a:solidFill>
                  <a:effectLst>
                    <a:outerShdw blurRad="38100" dist="38100" dir="2700000" algn="tl">
                      <a:srgbClr val="000000">
                        <a:alpha val="43137"/>
                      </a:srgbClr>
                    </a:outerShdw>
                  </a:effectLst>
                </a:rPr>
                <a:t>All 4 labeled nucleotides in 1 reaction</a:t>
              </a:r>
            </a:p>
            <a:p>
              <a:pPr marL="214313" indent="-214313" fontAlgn="base">
                <a:spcBef>
                  <a:spcPct val="0"/>
                </a:spcBef>
                <a:spcAft>
                  <a:spcPct val="0"/>
                </a:spcAft>
                <a:buFont typeface="Arial" pitchFamily="34" charset="0"/>
                <a:buChar char="•"/>
              </a:pPr>
              <a:r>
                <a:rPr lang="en-US" sz="1200" dirty="0">
                  <a:solidFill>
                    <a:srgbClr val="FFFFFF"/>
                  </a:solidFill>
                  <a:effectLst>
                    <a:outerShdw blurRad="38100" dist="38100" dir="2700000" algn="tl">
                      <a:srgbClr val="000000">
                        <a:alpha val="43137"/>
                      </a:srgbClr>
                    </a:outerShdw>
                  </a:effectLst>
                </a:rPr>
                <a:t>Higher accuracy</a:t>
              </a:r>
            </a:p>
            <a:p>
              <a:pPr marL="214313" indent="-214313" fontAlgn="base">
                <a:spcBef>
                  <a:spcPct val="0"/>
                </a:spcBef>
                <a:spcAft>
                  <a:spcPct val="0"/>
                </a:spcAft>
                <a:buFont typeface="Arial" pitchFamily="34" charset="0"/>
                <a:buChar char="•"/>
              </a:pPr>
              <a:r>
                <a:rPr lang="en-US" sz="1200" dirty="0">
                  <a:solidFill>
                    <a:srgbClr val="FFFFFF"/>
                  </a:solidFill>
                  <a:effectLst>
                    <a:outerShdw blurRad="38100" dist="38100" dir="2700000" algn="tl">
                      <a:srgbClr val="000000">
                        <a:alpha val="43137"/>
                      </a:srgbClr>
                    </a:outerShdw>
                  </a:effectLst>
                </a:rPr>
                <a:t>No problems with </a:t>
              </a:r>
              <a:r>
                <a:rPr lang="en-US" sz="1200" dirty="0" err="1">
                  <a:solidFill>
                    <a:srgbClr val="FFFFFF"/>
                  </a:solidFill>
                  <a:effectLst>
                    <a:outerShdw blurRad="38100" dist="38100" dir="2700000" algn="tl">
                      <a:srgbClr val="000000">
                        <a:alpha val="43137"/>
                      </a:srgbClr>
                    </a:outerShdw>
                  </a:effectLst>
                </a:rPr>
                <a:t>homopolymer</a:t>
              </a:r>
              <a:r>
                <a:rPr lang="en-US" sz="1200" dirty="0">
                  <a:solidFill>
                    <a:srgbClr val="FFFFFF"/>
                  </a:solidFill>
                  <a:effectLst>
                    <a:outerShdw blurRad="38100" dist="38100" dir="2700000" algn="tl">
                      <a:srgbClr val="000000">
                        <a:alpha val="43137"/>
                      </a:srgbClr>
                    </a:outerShdw>
                  </a:effectLst>
                </a:rPr>
                <a:t> repeats</a:t>
              </a:r>
            </a:p>
          </p:txBody>
        </p:sp>
      </p:grpSp>
      <p:grpSp>
        <p:nvGrpSpPr>
          <p:cNvPr id="3" name="Group 2"/>
          <p:cNvGrpSpPr/>
          <p:nvPr/>
        </p:nvGrpSpPr>
        <p:grpSpPr>
          <a:xfrm>
            <a:off x="2816776" y="3067289"/>
            <a:ext cx="6544433" cy="2362673"/>
            <a:chOff x="77778" y="3251518"/>
            <a:chExt cx="8725911" cy="315023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78" y="3251518"/>
              <a:ext cx="3781425"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061" y="3431922"/>
              <a:ext cx="302895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bwMode="auto">
            <a:xfrm>
              <a:off x="2842268" y="4602954"/>
              <a:ext cx="1295400" cy="590233"/>
            </a:xfrm>
            <a:prstGeom prst="rightArrow">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grpSp>
          <p:nvGrpSpPr>
            <p:cNvPr id="113" name="Group 112"/>
            <p:cNvGrpSpPr/>
            <p:nvPr/>
          </p:nvGrpSpPr>
          <p:grpSpPr>
            <a:xfrm>
              <a:off x="2647625" y="5319872"/>
              <a:ext cx="1684670" cy="1081876"/>
              <a:chOff x="-1733551" y="4702819"/>
              <a:chExt cx="1075440" cy="664736"/>
            </a:xfrm>
          </p:grpSpPr>
          <p:sp>
            <p:nvSpPr>
              <p:cNvPr id="114" name="Rounded Rectangle 113"/>
              <p:cNvSpPr/>
              <p:nvPr/>
            </p:nvSpPr>
            <p:spPr bwMode="auto">
              <a:xfrm>
                <a:off x="-1733551" y="4702819"/>
                <a:ext cx="1075440" cy="664736"/>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b="1">
                  <a:solidFill>
                    <a:srgbClr val="4D4D4F"/>
                  </a:solidFill>
                </a:endParaRPr>
              </a:p>
            </p:txBody>
          </p:sp>
          <p:sp>
            <p:nvSpPr>
              <p:cNvPr id="115" name="Rectangle 26"/>
              <p:cNvSpPr>
                <a:spLocks noChangeArrowheads="1"/>
              </p:cNvSpPr>
              <p:nvPr/>
            </p:nvSpPr>
            <p:spPr bwMode="auto">
              <a:xfrm>
                <a:off x="-1733541" y="4725364"/>
                <a:ext cx="1075430" cy="605142"/>
              </a:xfrm>
              <a:prstGeom prst="rect">
                <a:avLst/>
              </a:prstGeom>
              <a:noFill/>
              <a:ln w="12700" algn="ctr">
                <a:noFill/>
                <a:miter lim="800000"/>
                <a:headEnd/>
                <a:tailEnd/>
              </a:ln>
            </p:spPr>
            <p:txBody>
              <a:bodyPr wrap="square">
                <a:spAutoFit/>
              </a:bodyPr>
              <a:lstStyle/>
              <a:p>
                <a:pPr marL="128588" indent="-128588" fontAlgn="base">
                  <a:spcBef>
                    <a:spcPct val="0"/>
                  </a:spcBef>
                  <a:spcAft>
                    <a:spcPct val="0"/>
                  </a:spcAft>
                  <a:buFont typeface="Arial" pitchFamily="34" charset="0"/>
                  <a:buChar char="•"/>
                </a:pPr>
                <a:r>
                  <a:rPr lang="en-US" sz="1050" b="1" dirty="0">
                    <a:solidFill>
                      <a:srgbClr val="FFFFFF"/>
                    </a:solidFill>
                    <a:effectLst>
                      <a:outerShdw blurRad="38100" dist="38100" dir="2700000" algn="tl">
                        <a:srgbClr val="000000">
                          <a:alpha val="43137"/>
                        </a:srgbClr>
                      </a:outerShdw>
                    </a:effectLst>
                  </a:rPr>
                  <a:t>Incorporation</a:t>
                </a:r>
              </a:p>
              <a:p>
                <a:pPr marL="128588" indent="-128588" fontAlgn="base">
                  <a:spcBef>
                    <a:spcPct val="0"/>
                  </a:spcBef>
                  <a:spcAft>
                    <a:spcPct val="0"/>
                  </a:spcAft>
                  <a:buFont typeface="Arial" pitchFamily="34" charset="0"/>
                  <a:buChar char="•"/>
                </a:pPr>
                <a:r>
                  <a:rPr lang="en-US" sz="1050" b="1" dirty="0">
                    <a:solidFill>
                      <a:srgbClr val="FFFFFF"/>
                    </a:solidFill>
                    <a:effectLst>
                      <a:outerShdw blurRad="38100" dist="38100" dir="2700000" algn="tl">
                        <a:srgbClr val="000000">
                          <a:alpha val="43137"/>
                        </a:srgbClr>
                      </a:outerShdw>
                    </a:effectLst>
                  </a:rPr>
                  <a:t>Detection</a:t>
                </a:r>
              </a:p>
              <a:p>
                <a:pPr marL="128588" indent="-128588" fontAlgn="base">
                  <a:spcBef>
                    <a:spcPct val="0"/>
                  </a:spcBef>
                  <a:spcAft>
                    <a:spcPct val="0"/>
                  </a:spcAft>
                  <a:buFont typeface="Arial" pitchFamily="34" charset="0"/>
                  <a:buChar char="•"/>
                </a:pPr>
                <a:r>
                  <a:rPr lang="en-US" sz="1050" b="1" dirty="0" err="1">
                    <a:solidFill>
                      <a:srgbClr val="FFFFFF"/>
                    </a:solidFill>
                    <a:effectLst>
                      <a:outerShdw blurRad="38100" dist="38100" dir="2700000" algn="tl">
                        <a:srgbClr val="000000">
                          <a:alpha val="43137"/>
                        </a:srgbClr>
                      </a:outerShdw>
                    </a:effectLst>
                  </a:rPr>
                  <a:t>Deblock</a:t>
                </a:r>
                <a:endParaRPr lang="en-US" sz="1050" b="1" dirty="0">
                  <a:solidFill>
                    <a:srgbClr val="FFFFFF"/>
                  </a:solidFill>
                  <a:effectLst>
                    <a:outerShdw blurRad="38100" dist="38100" dir="2700000" algn="tl">
                      <a:srgbClr val="000000">
                        <a:alpha val="43137"/>
                      </a:srgbClr>
                    </a:outerShdw>
                  </a:effectLst>
                </a:endParaRPr>
              </a:p>
              <a:p>
                <a:pPr marL="128588" indent="-128588" fontAlgn="base">
                  <a:spcBef>
                    <a:spcPct val="0"/>
                  </a:spcBef>
                  <a:spcAft>
                    <a:spcPct val="0"/>
                  </a:spcAft>
                  <a:buFont typeface="Arial" pitchFamily="34" charset="0"/>
                  <a:buChar char="•"/>
                </a:pPr>
                <a:r>
                  <a:rPr lang="en-US" sz="1050" b="1" dirty="0">
                    <a:solidFill>
                      <a:srgbClr val="FFFFFF"/>
                    </a:solidFill>
                    <a:effectLst>
                      <a:outerShdw blurRad="38100" dist="38100" dir="2700000" algn="tl">
                        <a:srgbClr val="000000">
                          <a:alpha val="43137"/>
                        </a:srgbClr>
                      </a:outerShdw>
                    </a:effectLst>
                  </a:rPr>
                  <a:t>Fluor Removal</a:t>
                </a:r>
              </a:p>
            </p:txBody>
          </p:sp>
        </p:grpSp>
        <p:sp>
          <p:nvSpPr>
            <p:cNvPr id="116" name="Right Arrow 115"/>
            <p:cNvSpPr/>
            <p:nvPr/>
          </p:nvSpPr>
          <p:spPr bwMode="auto">
            <a:xfrm>
              <a:off x="6655912" y="4579842"/>
              <a:ext cx="622776" cy="590233"/>
            </a:xfrm>
            <a:prstGeom prst="rightArrow">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grpSp>
          <p:nvGrpSpPr>
            <p:cNvPr id="117" name="Group 116"/>
            <p:cNvGrpSpPr/>
            <p:nvPr/>
          </p:nvGrpSpPr>
          <p:grpSpPr>
            <a:xfrm>
              <a:off x="7635044" y="4673824"/>
              <a:ext cx="1168645" cy="402270"/>
              <a:chOff x="-1733551" y="4702819"/>
              <a:chExt cx="1075440" cy="211652"/>
            </a:xfrm>
          </p:grpSpPr>
          <p:sp>
            <p:nvSpPr>
              <p:cNvPr id="118" name="Rounded Rectangle 117"/>
              <p:cNvSpPr/>
              <p:nvPr/>
            </p:nvSpPr>
            <p:spPr bwMode="auto">
              <a:xfrm>
                <a:off x="-1733551" y="4702819"/>
                <a:ext cx="1075440" cy="211652"/>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b="1">
                  <a:solidFill>
                    <a:srgbClr val="4D4D4F"/>
                  </a:solidFill>
                </a:endParaRPr>
              </a:p>
            </p:txBody>
          </p:sp>
          <p:sp>
            <p:nvSpPr>
              <p:cNvPr id="119" name="Rectangle 26"/>
              <p:cNvSpPr>
                <a:spLocks noChangeArrowheads="1"/>
              </p:cNvSpPr>
              <p:nvPr/>
            </p:nvSpPr>
            <p:spPr bwMode="auto">
              <a:xfrm>
                <a:off x="-1733541" y="4725364"/>
                <a:ext cx="1075430" cy="178128"/>
              </a:xfrm>
              <a:prstGeom prst="rect">
                <a:avLst/>
              </a:prstGeom>
              <a:noFill/>
              <a:ln w="12700" algn="ctr">
                <a:noFill/>
                <a:miter lim="800000"/>
                <a:headEnd/>
                <a:tailEnd/>
              </a:ln>
            </p:spPr>
            <p:txBody>
              <a:bodyPr wrap="square">
                <a:spAutoFit/>
              </a:bodyPr>
              <a:lstStyle/>
              <a:p>
                <a:pPr algn="ctr" fontAlgn="base">
                  <a:spcBef>
                    <a:spcPct val="0"/>
                  </a:spcBef>
                  <a:spcAft>
                    <a:spcPct val="0"/>
                  </a:spcAft>
                </a:pPr>
                <a:r>
                  <a:rPr lang="en-US" sz="1050" b="1" dirty="0">
                    <a:solidFill>
                      <a:srgbClr val="FFFFFF"/>
                    </a:solidFill>
                    <a:effectLst>
                      <a:outerShdw blurRad="38100" dist="38100" dir="2700000" algn="tl">
                        <a:srgbClr val="000000">
                          <a:alpha val="43137"/>
                        </a:srgbClr>
                      </a:outerShdw>
                    </a:effectLst>
                  </a:rPr>
                  <a:t>Next Cycle</a:t>
                </a:r>
              </a:p>
            </p:txBody>
          </p:sp>
        </p:grpSp>
      </p:grpSp>
      <p:sp>
        <p:nvSpPr>
          <p:cNvPr id="18" name="Title 1"/>
          <p:cNvSpPr txBox="1">
            <a:spLocks/>
          </p:cNvSpPr>
          <p:nvPr/>
        </p:nvSpPr>
        <p:spPr>
          <a:xfrm>
            <a:off x="2824735" y="1035558"/>
            <a:ext cx="6450806" cy="681038"/>
          </a:xfrm>
          <a:prstGeom prst="rect">
            <a:avLst/>
          </a:prstGeom>
        </p:spPr>
        <p:txBody>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r>
              <a:rPr lang="en-US" sz="1800" dirty="0">
                <a:solidFill>
                  <a:srgbClr val="4D4D4F"/>
                </a:solidFill>
              </a:rPr>
              <a:t>Reversible Terminator Chemistry</a:t>
            </a:r>
          </a:p>
        </p:txBody>
      </p:sp>
    </p:spTree>
    <p:extLst>
      <p:ext uri="{BB962C8B-B14F-4D97-AF65-F5344CB8AC3E}">
        <p14:creationId xmlns:p14="http://schemas.microsoft.com/office/powerpoint/2010/main" val="633731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5596" y="1425183"/>
            <a:ext cx="6513541" cy="370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Sequencing By Synthesis</a:t>
            </a:r>
            <a:br>
              <a:rPr lang="en-US" dirty="0"/>
            </a:br>
            <a:endParaRPr lang="en-US" dirty="0"/>
          </a:p>
        </p:txBody>
      </p:sp>
      <p:sp>
        <p:nvSpPr>
          <p:cNvPr id="44037" name="AutoShape 25"/>
          <p:cNvSpPr>
            <a:spLocks noChangeArrowheads="1"/>
          </p:cNvSpPr>
          <p:nvPr/>
        </p:nvSpPr>
        <p:spPr bwMode="auto">
          <a:xfrm>
            <a:off x="3234931" y="4966099"/>
            <a:ext cx="4254103" cy="558403"/>
          </a:xfrm>
          <a:prstGeom prst="roundRect">
            <a:avLst>
              <a:gd name="adj" fmla="val 16667"/>
            </a:avLst>
          </a:prstGeom>
          <a:noFill/>
          <a:ln w="38100" algn="ctr">
            <a:solidFill>
              <a:schemeClr val="tx1"/>
            </a:solidFill>
            <a:round/>
            <a:headEnd/>
            <a:tailEnd/>
          </a:ln>
        </p:spPr>
        <p:txBody>
          <a:bodyPr wrap="none" anchor="ctr"/>
          <a:lstStyle/>
          <a:p>
            <a:pPr fontAlgn="base">
              <a:spcBef>
                <a:spcPct val="0"/>
              </a:spcBef>
              <a:spcAft>
                <a:spcPct val="0"/>
              </a:spcAft>
            </a:pPr>
            <a:endParaRPr lang="en-US" sz="1200">
              <a:solidFill>
                <a:srgbClr val="4D4D4F"/>
              </a:solidFill>
            </a:endParaRPr>
          </a:p>
        </p:txBody>
      </p:sp>
      <p:sp>
        <p:nvSpPr>
          <p:cNvPr id="44041" name="Line 29"/>
          <p:cNvSpPr>
            <a:spLocks noChangeShapeType="1"/>
          </p:cNvSpPr>
          <p:nvPr/>
        </p:nvSpPr>
        <p:spPr bwMode="auto">
          <a:xfrm flipH="1">
            <a:off x="4931569" y="5522119"/>
            <a:ext cx="661988" cy="0"/>
          </a:xfrm>
          <a:prstGeom prst="line">
            <a:avLst/>
          </a:prstGeom>
          <a:noFill/>
          <a:ln w="38100">
            <a:solidFill>
              <a:schemeClr val="tx1"/>
            </a:solidFill>
            <a:round/>
            <a:headEnd/>
            <a:tailEnd type="triangle" w="med" len="med"/>
          </a:ln>
        </p:spPr>
        <p:txBody>
          <a:bodyPr wrap="none" anchor="ctr"/>
          <a:lstStyle/>
          <a:p>
            <a:pPr fontAlgn="base">
              <a:spcBef>
                <a:spcPct val="0"/>
              </a:spcBef>
              <a:spcAft>
                <a:spcPct val="0"/>
              </a:spcAft>
            </a:pPr>
            <a:endParaRPr lang="en-US" sz="1200">
              <a:solidFill>
                <a:srgbClr val="4D4D4F"/>
              </a:solidFill>
            </a:endParaRPr>
          </a:p>
        </p:txBody>
      </p:sp>
      <p:grpSp>
        <p:nvGrpSpPr>
          <p:cNvPr id="4" name="Group 3"/>
          <p:cNvGrpSpPr/>
          <p:nvPr/>
        </p:nvGrpSpPr>
        <p:grpSpPr>
          <a:xfrm>
            <a:off x="3598075" y="4798222"/>
            <a:ext cx="953840" cy="391753"/>
            <a:chOff x="-1733551" y="4702819"/>
            <a:chExt cx="1270000" cy="590718"/>
          </a:xfrm>
        </p:grpSpPr>
        <p:sp>
          <p:nvSpPr>
            <p:cNvPr id="3" name="Rounded Rectangle 2"/>
            <p:cNvSpPr/>
            <p:nvPr/>
          </p:nvSpPr>
          <p:spPr bwMode="auto">
            <a:xfrm>
              <a:off x="-1733551" y="4702819"/>
              <a:ext cx="1270000" cy="551806"/>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b="1">
                <a:solidFill>
                  <a:srgbClr val="4D4D4F"/>
                </a:solidFill>
              </a:endParaRPr>
            </a:p>
          </p:txBody>
        </p:sp>
        <p:sp>
          <p:nvSpPr>
            <p:cNvPr id="44038" name="Rectangle 26"/>
            <p:cNvSpPr>
              <a:spLocks noChangeArrowheads="1"/>
            </p:cNvSpPr>
            <p:nvPr/>
          </p:nvSpPr>
          <p:spPr bwMode="auto">
            <a:xfrm>
              <a:off x="-1733551" y="4736627"/>
              <a:ext cx="1270000" cy="556910"/>
            </a:xfrm>
            <a:prstGeom prst="rect">
              <a:avLst/>
            </a:prstGeom>
            <a:noFill/>
            <a:ln w="12700" algn="ctr">
              <a:noFill/>
              <a:miter lim="800000"/>
              <a:headEnd/>
              <a:tailEnd/>
            </a:ln>
          </p:spPr>
          <p:txBody>
            <a:bodyPr wrap="square">
              <a:spAutoFit/>
            </a:bodyPr>
            <a:lstStyle/>
            <a:p>
              <a:pPr algn="ctr" fontAlgn="base">
                <a:spcBef>
                  <a:spcPct val="0"/>
                </a:spcBef>
                <a:spcAft>
                  <a:spcPct val="0"/>
                </a:spcAft>
              </a:pPr>
              <a:r>
                <a:rPr lang="en-US" sz="900" b="1" dirty="0">
                  <a:solidFill>
                    <a:srgbClr val="FFFFFF"/>
                  </a:solidFill>
                  <a:effectLst>
                    <a:outerShdw blurRad="38100" dist="38100" dir="2700000" algn="tl">
                      <a:srgbClr val="000000">
                        <a:alpha val="43137"/>
                      </a:srgbClr>
                    </a:outerShdw>
                  </a:effectLst>
                </a:rPr>
                <a:t>Add 4 </a:t>
              </a:r>
              <a:r>
                <a:rPr lang="en-US" sz="900" b="1" dirty="0" err="1">
                  <a:solidFill>
                    <a:srgbClr val="FFFFFF"/>
                  </a:solidFill>
                  <a:effectLst>
                    <a:outerShdw blurRad="38100" dist="38100" dir="2700000" algn="tl">
                      <a:srgbClr val="000000">
                        <a:alpha val="43137"/>
                      </a:srgbClr>
                    </a:outerShdw>
                  </a:effectLst>
                </a:rPr>
                <a:t>Fl</a:t>
              </a:r>
              <a:r>
                <a:rPr lang="en-US" sz="900" b="1" dirty="0">
                  <a:solidFill>
                    <a:srgbClr val="FFFFFF"/>
                  </a:solidFill>
                  <a:effectLst>
                    <a:outerShdw blurRad="38100" dist="38100" dir="2700000" algn="tl">
                      <a:srgbClr val="000000">
                        <a:alpha val="43137"/>
                      </a:srgbClr>
                    </a:outerShdw>
                  </a:effectLst>
                </a:rPr>
                <a:t>-NTP’s + Polymerase</a:t>
              </a:r>
            </a:p>
          </p:txBody>
        </p:sp>
      </p:grpSp>
      <p:grpSp>
        <p:nvGrpSpPr>
          <p:cNvPr id="13" name="Group 12"/>
          <p:cNvGrpSpPr/>
          <p:nvPr/>
        </p:nvGrpSpPr>
        <p:grpSpPr>
          <a:xfrm>
            <a:off x="4672927" y="4803623"/>
            <a:ext cx="1034930" cy="381623"/>
            <a:chOff x="-1733551" y="4702819"/>
            <a:chExt cx="1270000" cy="591785"/>
          </a:xfrm>
        </p:grpSpPr>
        <p:sp>
          <p:nvSpPr>
            <p:cNvPr id="14" name="Rounded Rectangle 13"/>
            <p:cNvSpPr/>
            <p:nvPr/>
          </p:nvSpPr>
          <p:spPr bwMode="auto">
            <a:xfrm>
              <a:off x="-1733551" y="4702819"/>
              <a:ext cx="1270000" cy="551806"/>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b="1">
                <a:solidFill>
                  <a:srgbClr val="4D4D4F"/>
                </a:solidFill>
              </a:endParaRPr>
            </a:p>
          </p:txBody>
        </p:sp>
        <p:sp>
          <p:nvSpPr>
            <p:cNvPr id="15" name="Rectangle 26"/>
            <p:cNvSpPr>
              <a:spLocks noChangeArrowheads="1"/>
            </p:cNvSpPr>
            <p:nvPr/>
          </p:nvSpPr>
          <p:spPr bwMode="auto">
            <a:xfrm>
              <a:off x="-1733551" y="4721879"/>
              <a:ext cx="1270000" cy="572725"/>
            </a:xfrm>
            <a:prstGeom prst="rect">
              <a:avLst/>
            </a:prstGeom>
            <a:noFill/>
            <a:ln w="12700" algn="ctr">
              <a:noFill/>
              <a:miter lim="800000"/>
              <a:headEnd/>
              <a:tailEnd/>
            </a:ln>
          </p:spPr>
          <p:txBody>
            <a:bodyPr wrap="square">
              <a:spAutoFit/>
            </a:bodyPr>
            <a:lstStyle/>
            <a:p>
              <a:pPr algn="ctr" fontAlgn="base">
                <a:spcBef>
                  <a:spcPct val="0"/>
                </a:spcBef>
                <a:spcAft>
                  <a:spcPct val="0"/>
                </a:spcAft>
              </a:pPr>
              <a:r>
                <a:rPr lang="en-US" sz="900" b="1" dirty="0">
                  <a:solidFill>
                    <a:srgbClr val="FFFFFF"/>
                  </a:solidFill>
                  <a:effectLst>
                    <a:outerShdw blurRad="38100" dist="38100" dir="2700000" algn="tl">
                      <a:srgbClr val="000000">
                        <a:alpha val="43137"/>
                      </a:srgbClr>
                    </a:outerShdw>
                  </a:effectLst>
                </a:rPr>
                <a:t>Incorporated FI-NTP imaged</a:t>
              </a:r>
            </a:p>
          </p:txBody>
        </p:sp>
      </p:grpSp>
      <p:grpSp>
        <p:nvGrpSpPr>
          <p:cNvPr id="16" name="Group 15"/>
          <p:cNvGrpSpPr/>
          <p:nvPr/>
        </p:nvGrpSpPr>
        <p:grpSpPr>
          <a:xfrm>
            <a:off x="5815010" y="4795557"/>
            <a:ext cx="1481141" cy="361551"/>
            <a:chOff x="-1641671" y="4712426"/>
            <a:chExt cx="1270001" cy="323431"/>
          </a:xfrm>
        </p:grpSpPr>
        <p:sp>
          <p:nvSpPr>
            <p:cNvPr id="17" name="Rounded Rectangle 16"/>
            <p:cNvSpPr/>
            <p:nvPr/>
          </p:nvSpPr>
          <p:spPr bwMode="auto">
            <a:xfrm>
              <a:off x="-1641670" y="4712426"/>
              <a:ext cx="1270000" cy="305935"/>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b="1">
                <a:solidFill>
                  <a:srgbClr val="4D4D4F"/>
                </a:solidFill>
              </a:endParaRPr>
            </a:p>
          </p:txBody>
        </p:sp>
        <p:sp>
          <p:nvSpPr>
            <p:cNvPr id="18" name="Rectangle 26"/>
            <p:cNvSpPr>
              <a:spLocks noChangeArrowheads="1"/>
            </p:cNvSpPr>
            <p:nvPr/>
          </p:nvSpPr>
          <p:spPr bwMode="auto">
            <a:xfrm>
              <a:off x="-1641671" y="4726115"/>
              <a:ext cx="1270000" cy="309742"/>
            </a:xfrm>
            <a:prstGeom prst="rect">
              <a:avLst/>
            </a:prstGeom>
            <a:noFill/>
            <a:ln w="12700" algn="ctr">
              <a:noFill/>
              <a:miter lim="800000"/>
              <a:headEnd/>
              <a:tailEnd/>
            </a:ln>
          </p:spPr>
          <p:txBody>
            <a:bodyPr wrap="square">
              <a:spAutoFit/>
            </a:bodyPr>
            <a:lstStyle/>
            <a:p>
              <a:pPr algn="ctr" fontAlgn="base">
                <a:spcBef>
                  <a:spcPct val="0"/>
                </a:spcBef>
                <a:spcAft>
                  <a:spcPct val="0"/>
                </a:spcAft>
              </a:pPr>
              <a:r>
                <a:rPr lang="en-US" sz="825" b="1" dirty="0">
                  <a:solidFill>
                    <a:srgbClr val="FFFFFF"/>
                  </a:solidFill>
                  <a:effectLst>
                    <a:outerShdw blurRad="38100" dist="38100" dir="2700000" algn="tl">
                      <a:srgbClr val="000000">
                        <a:alpha val="43137"/>
                      </a:srgbClr>
                    </a:outerShdw>
                  </a:effectLst>
                </a:rPr>
                <a:t>Terminator &amp; fluorescent dye cleaved from FI-NTP</a:t>
              </a:r>
            </a:p>
          </p:txBody>
        </p:sp>
      </p:grpSp>
      <p:grpSp>
        <p:nvGrpSpPr>
          <p:cNvPr id="6" name="Group 5"/>
          <p:cNvGrpSpPr/>
          <p:nvPr/>
        </p:nvGrpSpPr>
        <p:grpSpPr>
          <a:xfrm>
            <a:off x="4810176" y="5257123"/>
            <a:ext cx="1170795" cy="515484"/>
            <a:chOff x="3638097" y="6181010"/>
            <a:chExt cx="1561060" cy="687312"/>
          </a:xfrm>
        </p:grpSpPr>
        <p:sp>
          <p:nvSpPr>
            <p:cNvPr id="5" name="Left Arrow 4"/>
            <p:cNvSpPr/>
            <p:nvPr/>
          </p:nvSpPr>
          <p:spPr bwMode="auto">
            <a:xfrm>
              <a:off x="3638097" y="6181010"/>
              <a:ext cx="1561060" cy="687312"/>
            </a:xfrm>
            <a:prstGeom prst="leftArrow">
              <a:avLst/>
            </a:prstGeom>
            <a:solidFill>
              <a:srgbClr val="78A7DA"/>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44042" name="Text Box 30"/>
            <p:cNvSpPr txBox="1">
              <a:spLocks noChangeArrowheads="1"/>
            </p:cNvSpPr>
            <p:nvPr/>
          </p:nvSpPr>
          <p:spPr bwMode="auto">
            <a:xfrm>
              <a:off x="4031529" y="6355766"/>
              <a:ext cx="1086195" cy="369332"/>
            </a:xfrm>
            <a:prstGeom prst="rect">
              <a:avLst/>
            </a:prstGeom>
            <a:noFill/>
            <a:ln w="12700" algn="ctr">
              <a:noFill/>
              <a:miter lim="800000"/>
              <a:headEnd/>
              <a:tailEnd/>
            </a:ln>
          </p:spPr>
          <p:txBody>
            <a:bodyPr wrap="none">
              <a:spAutoFit/>
            </a:bodyPr>
            <a:lstStyle/>
            <a:p>
              <a:pPr algn="ctr" fontAlgn="base">
                <a:spcBef>
                  <a:spcPct val="0"/>
                </a:spcBef>
                <a:spcAft>
                  <a:spcPct val="0"/>
                </a:spcAft>
              </a:pPr>
              <a:r>
                <a:rPr lang="en-US" sz="1200" b="1" dirty="0">
                  <a:solidFill>
                    <a:srgbClr val="FFFFFF"/>
                  </a:solidFill>
                  <a:effectLst>
                    <a:outerShdw blurRad="38100" dist="38100" dir="2700000" algn="tl">
                      <a:srgbClr val="000000">
                        <a:alpha val="43137"/>
                      </a:srgbClr>
                    </a:outerShdw>
                  </a:effectLst>
                </a:rPr>
                <a:t>X 36 - 251</a:t>
              </a:r>
            </a:p>
          </p:txBody>
        </p:sp>
      </p:grpSp>
    </p:spTree>
    <p:extLst>
      <p:ext uri="{BB962C8B-B14F-4D97-AF65-F5344CB8AC3E}">
        <p14:creationId xmlns:p14="http://schemas.microsoft.com/office/powerpoint/2010/main" val="2671716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descr="1"/>
          <p:cNvSpPr>
            <a:spLocks noChangeArrowheads="1"/>
          </p:cNvSpPr>
          <p:nvPr/>
        </p:nvSpPr>
        <p:spPr bwMode="auto">
          <a:xfrm>
            <a:off x="3450908" y="1584068"/>
            <a:ext cx="5238750" cy="3981450"/>
          </a:xfrm>
          <a:prstGeom prst="flowChartAlternateProcess">
            <a:avLst/>
          </a:prstGeom>
          <a:blipFill dpi="0" rotWithShape="1">
            <a:blip r:embed="rId3" cstate="print"/>
            <a:srcRect/>
            <a:stretch>
              <a:fillRect/>
            </a:stretch>
          </a:blipFill>
          <a:ln w="38100">
            <a:solidFill>
              <a:schemeClr val="bg1"/>
            </a:solidFill>
            <a:miter lim="800000"/>
            <a:headEnd/>
            <a:tailEnd/>
          </a:ln>
        </p:spPr>
        <p:txBody>
          <a:bodyPr wrap="none" anchor="ctr"/>
          <a:lstStyle/>
          <a:p>
            <a:pPr fontAlgn="base">
              <a:spcBef>
                <a:spcPct val="0"/>
              </a:spcBef>
              <a:spcAft>
                <a:spcPct val="0"/>
              </a:spcAft>
            </a:pPr>
            <a:endParaRPr lang="en-US" sz="1200">
              <a:solidFill>
                <a:srgbClr val="4D4D4F"/>
              </a:solidFill>
            </a:endParaRPr>
          </a:p>
        </p:txBody>
      </p:sp>
      <p:grpSp>
        <p:nvGrpSpPr>
          <p:cNvPr id="46087" name="Group 9"/>
          <p:cNvGrpSpPr>
            <a:grpSpLocks/>
          </p:cNvGrpSpPr>
          <p:nvPr/>
        </p:nvGrpSpPr>
        <p:grpSpPr bwMode="auto">
          <a:xfrm>
            <a:off x="2931320" y="5176835"/>
            <a:ext cx="1466850" cy="357188"/>
            <a:chOff x="645" y="3628"/>
            <a:chExt cx="1232" cy="300"/>
          </a:xfrm>
        </p:grpSpPr>
        <p:sp>
          <p:nvSpPr>
            <p:cNvPr id="46098" name="AutoShape 10"/>
            <p:cNvSpPr>
              <a:spLocks noChangeArrowheads="1"/>
            </p:cNvSpPr>
            <p:nvPr/>
          </p:nvSpPr>
          <p:spPr bwMode="auto">
            <a:xfrm>
              <a:off x="645" y="3628"/>
              <a:ext cx="1232" cy="300"/>
            </a:xfrm>
            <a:prstGeom prst="flowChartAlternateProcess">
              <a:avLst/>
            </a:prstGeom>
            <a:solidFill>
              <a:srgbClr val="78A7DA"/>
            </a:solidFill>
            <a:ln w="9525">
              <a:noFill/>
              <a:miter lim="800000"/>
              <a:headEnd/>
              <a:tailEnd/>
            </a:ln>
            <a:effectLst>
              <a:outerShdw blurRad="63500" sx="102000" sy="102000" algn="ctr" rotWithShape="0">
                <a:prstClr val="black">
                  <a:alpha val="40000"/>
                </a:prstClr>
              </a:outerShdw>
            </a:effectLst>
          </p:spPr>
          <p:txBody>
            <a:bodyPr>
              <a:spAutoFit/>
            </a:bodyPr>
            <a:lstStyle/>
            <a:p>
              <a:pPr algn="ctr" eaLnBrk="0" fontAlgn="base" hangingPunct="0">
                <a:spcBef>
                  <a:spcPct val="50000"/>
                </a:spcBef>
                <a:spcAft>
                  <a:spcPct val="0"/>
                </a:spcAft>
              </a:pPr>
              <a:r>
                <a:rPr lang="en-US" sz="1500" b="1" dirty="0">
                  <a:solidFill>
                    <a:srgbClr val="FFFFFF"/>
                  </a:solidFill>
                  <a:effectLst>
                    <a:outerShdw blurRad="38100" dist="38100" dir="2700000" algn="tl">
                      <a:srgbClr val="000000">
                        <a:alpha val="43137"/>
                      </a:srgbClr>
                    </a:outerShdw>
                  </a:effectLst>
                </a:rPr>
                <a:t>100 Microns</a:t>
              </a:r>
            </a:p>
          </p:txBody>
        </p:sp>
        <p:sp>
          <p:nvSpPr>
            <p:cNvPr id="46099" name="Line 11"/>
            <p:cNvSpPr>
              <a:spLocks noChangeShapeType="1"/>
            </p:cNvSpPr>
            <p:nvPr/>
          </p:nvSpPr>
          <p:spPr bwMode="auto">
            <a:xfrm>
              <a:off x="838" y="3857"/>
              <a:ext cx="878" cy="1"/>
            </a:xfrm>
            <a:prstGeom prst="line">
              <a:avLst/>
            </a:prstGeom>
            <a:noFill/>
            <a:ln w="38100">
              <a:solidFill>
                <a:schemeClr val="tx1"/>
              </a:solidFill>
              <a:round/>
              <a:headEnd/>
              <a:tailEnd/>
            </a:ln>
          </p:spPr>
          <p:txBody>
            <a:bodyPr/>
            <a:lstStyle/>
            <a:p>
              <a:pPr fontAlgn="base">
                <a:spcBef>
                  <a:spcPct val="0"/>
                </a:spcBef>
                <a:spcAft>
                  <a:spcPct val="0"/>
                </a:spcAft>
              </a:pPr>
              <a:endParaRPr lang="en-US" sz="1200">
                <a:solidFill>
                  <a:srgbClr val="4D4D4F"/>
                </a:solidFill>
              </a:endParaRPr>
            </a:p>
          </p:txBody>
        </p:sp>
      </p:grpSp>
      <p:sp>
        <p:nvSpPr>
          <p:cNvPr id="46088" name="Rectangle 16"/>
          <p:cNvSpPr>
            <a:spLocks noGrp="1" noChangeArrowheads="1"/>
          </p:cNvSpPr>
          <p:nvPr>
            <p:ph type="title"/>
          </p:nvPr>
        </p:nvSpPr>
        <p:spPr/>
        <p:txBody>
          <a:bodyPr/>
          <a:lstStyle/>
          <a:p>
            <a:pPr eaLnBrk="1" hangingPunct="1"/>
            <a:r>
              <a:rPr lang="en-US" dirty="0"/>
              <a:t>Clusters</a:t>
            </a:r>
          </a:p>
        </p:txBody>
      </p:sp>
    </p:spTree>
    <p:extLst>
      <p:ext uri="{BB962C8B-B14F-4D97-AF65-F5344CB8AC3E}">
        <p14:creationId xmlns:p14="http://schemas.microsoft.com/office/powerpoint/2010/main" val="1250816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Paired End Sequencing</a:t>
            </a:r>
          </a:p>
        </p:txBody>
      </p:sp>
    </p:spTree>
    <p:extLst>
      <p:ext uri="{BB962C8B-B14F-4D97-AF65-F5344CB8AC3E}">
        <p14:creationId xmlns:p14="http://schemas.microsoft.com/office/powerpoint/2010/main" val="2691860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PE1"/>
          <p:cNvPicPr>
            <a:picLocks noChangeAspect="1" noChangeArrowheads="1"/>
          </p:cNvPicPr>
          <p:nvPr/>
        </p:nvPicPr>
        <p:blipFill>
          <a:blip r:embed="rId2" cstate="print"/>
          <a:srcRect/>
          <a:stretch>
            <a:fillRect/>
          </a:stretch>
        </p:blipFill>
        <p:spPr bwMode="auto">
          <a:xfrm>
            <a:off x="4404122" y="1729981"/>
            <a:ext cx="4518422" cy="4017169"/>
          </a:xfrm>
          <a:prstGeom prst="rect">
            <a:avLst/>
          </a:prstGeom>
          <a:noFill/>
          <a:ln w="9525">
            <a:noFill/>
            <a:miter lim="800000"/>
            <a:headEnd/>
            <a:tailEnd/>
          </a:ln>
        </p:spPr>
      </p:pic>
      <p:sp>
        <p:nvSpPr>
          <p:cNvPr id="2212872" name="Rectangle 8"/>
          <p:cNvSpPr>
            <a:spLocks noChangeArrowheads="1"/>
          </p:cNvSpPr>
          <p:nvPr/>
        </p:nvSpPr>
        <p:spPr bwMode="auto">
          <a:xfrm>
            <a:off x="6140055" y="1777605"/>
            <a:ext cx="66675" cy="1027509"/>
          </a:xfrm>
          <a:prstGeom prst="rect">
            <a:avLst/>
          </a:prstGeom>
          <a:solidFill>
            <a:schemeClr val="bg1"/>
          </a:solidFill>
          <a:ln w="12700" algn="ctr">
            <a:noFill/>
            <a:miter lim="800000"/>
            <a:headEnd/>
            <a:tailEnd/>
          </a:ln>
        </p:spPr>
        <p:txBody>
          <a:bodyPr wrap="none" anchor="ctr"/>
          <a:lstStyle/>
          <a:p>
            <a:pPr fontAlgn="base">
              <a:spcBef>
                <a:spcPct val="0"/>
              </a:spcBef>
              <a:spcAft>
                <a:spcPct val="0"/>
              </a:spcAft>
            </a:pPr>
            <a:endParaRPr lang="en-US" sz="1200">
              <a:solidFill>
                <a:srgbClr val="4D4D4F"/>
              </a:solidFill>
            </a:endParaRPr>
          </a:p>
        </p:txBody>
      </p:sp>
      <p:sp>
        <p:nvSpPr>
          <p:cNvPr id="52230" name="AutoShape 9"/>
          <p:cNvSpPr>
            <a:spLocks noChangeArrowheads="1"/>
          </p:cNvSpPr>
          <p:nvPr/>
        </p:nvSpPr>
        <p:spPr bwMode="auto">
          <a:xfrm>
            <a:off x="7587855" y="1828802"/>
            <a:ext cx="964406" cy="535781"/>
          </a:xfrm>
          <a:prstGeom prst="wedgeRectCallout">
            <a:avLst>
              <a:gd name="adj1" fmla="val -126792"/>
              <a:gd name="adj2" fmla="val 22667"/>
            </a:avLst>
          </a:prstGeom>
          <a:solidFill>
            <a:schemeClr val="bg1"/>
          </a:solidFill>
          <a:ln w="12700" algn="ctr">
            <a:solidFill>
              <a:schemeClr val="tx1"/>
            </a:solidFill>
            <a:miter lim="800000"/>
            <a:headEnd/>
            <a:tailEnd/>
          </a:ln>
        </p:spPr>
        <p:txBody>
          <a:bodyPr anchor="ctr"/>
          <a:lstStyle/>
          <a:p>
            <a:pPr algn="ctr" fontAlgn="base">
              <a:spcBef>
                <a:spcPct val="0"/>
              </a:spcBef>
              <a:spcAft>
                <a:spcPct val="0"/>
              </a:spcAft>
            </a:pPr>
            <a:r>
              <a:rPr lang="en-US" sz="1050" b="1">
                <a:solidFill>
                  <a:srgbClr val="4D4D4F"/>
                </a:solidFill>
              </a:rPr>
              <a:t>Sequenced strand</a:t>
            </a:r>
          </a:p>
        </p:txBody>
      </p:sp>
      <p:sp>
        <p:nvSpPr>
          <p:cNvPr id="2212874" name="AutoShape 10"/>
          <p:cNvSpPr>
            <a:spLocks noChangeArrowheads="1"/>
          </p:cNvSpPr>
          <p:nvPr/>
        </p:nvSpPr>
        <p:spPr bwMode="auto">
          <a:xfrm>
            <a:off x="5168506" y="1912145"/>
            <a:ext cx="844153" cy="464344"/>
          </a:xfrm>
          <a:prstGeom prst="wedgeRectCallout">
            <a:avLst>
              <a:gd name="adj1" fmla="val 138574"/>
              <a:gd name="adj2" fmla="val -98718"/>
            </a:avLst>
          </a:prstGeom>
          <a:solidFill>
            <a:schemeClr val="bg1"/>
          </a:solidFill>
          <a:ln w="12700" algn="ctr">
            <a:solidFill>
              <a:schemeClr val="tx1"/>
            </a:solidFill>
            <a:miter lim="800000"/>
            <a:headEnd/>
            <a:tailEnd/>
          </a:ln>
        </p:spPr>
        <p:txBody>
          <a:bodyPr anchor="ctr"/>
          <a:lstStyle/>
          <a:p>
            <a:pPr algn="ctr" fontAlgn="base">
              <a:spcBef>
                <a:spcPct val="0"/>
              </a:spcBef>
              <a:spcAft>
                <a:spcPct val="0"/>
              </a:spcAft>
            </a:pPr>
            <a:r>
              <a:rPr lang="en-US" sz="1050" b="1">
                <a:solidFill>
                  <a:srgbClr val="4D4D4F"/>
                </a:solidFill>
              </a:rPr>
              <a:t>Blocked 3’-ends</a:t>
            </a:r>
          </a:p>
        </p:txBody>
      </p:sp>
      <p:sp>
        <p:nvSpPr>
          <p:cNvPr id="52232" name="AutoShape 11"/>
          <p:cNvSpPr>
            <a:spLocks noChangeArrowheads="1"/>
          </p:cNvSpPr>
          <p:nvPr/>
        </p:nvSpPr>
        <p:spPr bwMode="auto">
          <a:xfrm>
            <a:off x="6760370" y="1668068"/>
            <a:ext cx="66675" cy="63103"/>
          </a:xfrm>
          <a:prstGeom prst="hexagon">
            <a:avLst>
              <a:gd name="adj" fmla="val 26415"/>
              <a:gd name="vf" fmla="val 115470"/>
            </a:avLst>
          </a:prstGeom>
          <a:solidFill>
            <a:schemeClr val="tx2"/>
          </a:solidFill>
          <a:ln w="12700" algn="ctr">
            <a:noFill/>
            <a:miter lim="800000"/>
            <a:headEnd/>
            <a:tailEnd/>
          </a:ln>
        </p:spPr>
        <p:txBody>
          <a:bodyPr wrap="none" anchor="ctr"/>
          <a:lstStyle/>
          <a:p>
            <a:pPr fontAlgn="base">
              <a:spcBef>
                <a:spcPct val="0"/>
              </a:spcBef>
              <a:spcAft>
                <a:spcPct val="0"/>
              </a:spcAft>
            </a:pPr>
            <a:endParaRPr lang="en-US" sz="1200">
              <a:solidFill>
                <a:srgbClr val="4D4D4F"/>
              </a:solidFill>
            </a:endParaRPr>
          </a:p>
        </p:txBody>
      </p:sp>
      <p:sp>
        <p:nvSpPr>
          <p:cNvPr id="52233" name="AutoShape 12"/>
          <p:cNvSpPr>
            <a:spLocks noChangeArrowheads="1"/>
          </p:cNvSpPr>
          <p:nvPr/>
        </p:nvSpPr>
        <p:spPr bwMode="auto">
          <a:xfrm>
            <a:off x="4479132" y="4998244"/>
            <a:ext cx="66675" cy="63104"/>
          </a:xfrm>
          <a:prstGeom prst="hexagon">
            <a:avLst>
              <a:gd name="adj" fmla="val 26415"/>
              <a:gd name="vf" fmla="val 115470"/>
            </a:avLst>
          </a:prstGeom>
          <a:solidFill>
            <a:schemeClr val="tx2"/>
          </a:solidFill>
          <a:ln w="12700" algn="ctr">
            <a:noFill/>
            <a:miter lim="800000"/>
            <a:headEnd/>
            <a:tailEnd/>
          </a:ln>
        </p:spPr>
        <p:txBody>
          <a:bodyPr wrap="none" anchor="ctr"/>
          <a:lstStyle/>
          <a:p>
            <a:pPr fontAlgn="base">
              <a:spcBef>
                <a:spcPct val="0"/>
              </a:spcBef>
              <a:spcAft>
                <a:spcPct val="0"/>
              </a:spcAft>
            </a:pPr>
            <a:endParaRPr lang="en-US" sz="1200">
              <a:solidFill>
                <a:srgbClr val="4D4D4F"/>
              </a:solidFill>
            </a:endParaRPr>
          </a:p>
        </p:txBody>
      </p:sp>
      <p:sp>
        <p:nvSpPr>
          <p:cNvPr id="52234" name="AutoShape 13"/>
          <p:cNvSpPr>
            <a:spLocks noChangeArrowheads="1"/>
          </p:cNvSpPr>
          <p:nvPr/>
        </p:nvSpPr>
        <p:spPr bwMode="auto">
          <a:xfrm>
            <a:off x="5238751" y="5045869"/>
            <a:ext cx="66675" cy="63104"/>
          </a:xfrm>
          <a:prstGeom prst="hexagon">
            <a:avLst>
              <a:gd name="adj" fmla="val 26415"/>
              <a:gd name="vf" fmla="val 115470"/>
            </a:avLst>
          </a:prstGeom>
          <a:solidFill>
            <a:schemeClr val="tx2"/>
          </a:solidFill>
          <a:ln w="12700" algn="ctr">
            <a:noFill/>
            <a:miter lim="800000"/>
            <a:headEnd/>
            <a:tailEnd/>
          </a:ln>
        </p:spPr>
        <p:txBody>
          <a:bodyPr wrap="none" anchor="ctr"/>
          <a:lstStyle/>
          <a:p>
            <a:pPr fontAlgn="base">
              <a:spcBef>
                <a:spcPct val="0"/>
              </a:spcBef>
              <a:spcAft>
                <a:spcPct val="0"/>
              </a:spcAft>
            </a:pPr>
            <a:endParaRPr lang="en-US" sz="1200">
              <a:solidFill>
                <a:srgbClr val="4D4D4F"/>
              </a:solidFill>
            </a:endParaRPr>
          </a:p>
        </p:txBody>
      </p:sp>
      <p:sp>
        <p:nvSpPr>
          <p:cNvPr id="52235" name="AutoShape 14"/>
          <p:cNvSpPr>
            <a:spLocks noChangeArrowheads="1"/>
          </p:cNvSpPr>
          <p:nvPr/>
        </p:nvSpPr>
        <p:spPr bwMode="auto">
          <a:xfrm>
            <a:off x="6031707" y="5024437"/>
            <a:ext cx="66675" cy="63104"/>
          </a:xfrm>
          <a:prstGeom prst="hexagon">
            <a:avLst>
              <a:gd name="adj" fmla="val 26415"/>
              <a:gd name="vf" fmla="val 115470"/>
            </a:avLst>
          </a:prstGeom>
          <a:solidFill>
            <a:schemeClr val="tx2"/>
          </a:solidFill>
          <a:ln w="12700" algn="ctr">
            <a:noFill/>
            <a:miter lim="800000"/>
            <a:headEnd/>
            <a:tailEnd/>
          </a:ln>
        </p:spPr>
        <p:txBody>
          <a:bodyPr wrap="none" anchor="ctr"/>
          <a:lstStyle/>
          <a:p>
            <a:pPr fontAlgn="base">
              <a:spcBef>
                <a:spcPct val="0"/>
              </a:spcBef>
              <a:spcAft>
                <a:spcPct val="0"/>
              </a:spcAft>
            </a:pPr>
            <a:endParaRPr lang="en-US" sz="1200">
              <a:solidFill>
                <a:srgbClr val="4D4D4F"/>
              </a:solidFill>
            </a:endParaRPr>
          </a:p>
        </p:txBody>
      </p:sp>
      <p:sp>
        <p:nvSpPr>
          <p:cNvPr id="52236" name="AutoShape 15"/>
          <p:cNvSpPr>
            <a:spLocks noChangeArrowheads="1"/>
          </p:cNvSpPr>
          <p:nvPr/>
        </p:nvSpPr>
        <p:spPr bwMode="auto">
          <a:xfrm>
            <a:off x="6993732" y="4711306"/>
            <a:ext cx="66675" cy="63103"/>
          </a:xfrm>
          <a:prstGeom prst="hexagon">
            <a:avLst>
              <a:gd name="adj" fmla="val 26415"/>
              <a:gd name="vf" fmla="val 115470"/>
            </a:avLst>
          </a:prstGeom>
          <a:solidFill>
            <a:schemeClr val="tx2"/>
          </a:solidFill>
          <a:ln w="12700" algn="ctr">
            <a:noFill/>
            <a:miter lim="800000"/>
            <a:headEnd/>
            <a:tailEnd/>
          </a:ln>
        </p:spPr>
        <p:txBody>
          <a:bodyPr wrap="none" anchor="ctr"/>
          <a:lstStyle/>
          <a:p>
            <a:pPr fontAlgn="base">
              <a:spcBef>
                <a:spcPct val="0"/>
              </a:spcBef>
              <a:spcAft>
                <a:spcPct val="0"/>
              </a:spcAft>
            </a:pPr>
            <a:endParaRPr lang="en-US" sz="1200">
              <a:solidFill>
                <a:srgbClr val="4D4D4F"/>
              </a:solidFill>
            </a:endParaRPr>
          </a:p>
        </p:txBody>
      </p:sp>
      <p:sp>
        <p:nvSpPr>
          <p:cNvPr id="52237" name="AutoShape 16"/>
          <p:cNvSpPr>
            <a:spLocks noChangeArrowheads="1"/>
          </p:cNvSpPr>
          <p:nvPr/>
        </p:nvSpPr>
        <p:spPr bwMode="auto">
          <a:xfrm>
            <a:off x="6292455" y="4672012"/>
            <a:ext cx="66675" cy="63104"/>
          </a:xfrm>
          <a:prstGeom prst="hexagon">
            <a:avLst>
              <a:gd name="adj" fmla="val 26415"/>
              <a:gd name="vf" fmla="val 115470"/>
            </a:avLst>
          </a:prstGeom>
          <a:solidFill>
            <a:schemeClr val="tx2"/>
          </a:solidFill>
          <a:ln w="12700" algn="ctr">
            <a:noFill/>
            <a:miter lim="800000"/>
            <a:headEnd/>
            <a:tailEnd/>
          </a:ln>
        </p:spPr>
        <p:txBody>
          <a:bodyPr wrap="none" anchor="ctr"/>
          <a:lstStyle/>
          <a:p>
            <a:pPr fontAlgn="base">
              <a:spcBef>
                <a:spcPct val="0"/>
              </a:spcBef>
              <a:spcAft>
                <a:spcPct val="0"/>
              </a:spcAft>
            </a:pPr>
            <a:endParaRPr lang="en-US" sz="1200">
              <a:solidFill>
                <a:srgbClr val="4D4D4F"/>
              </a:solidFill>
            </a:endParaRPr>
          </a:p>
        </p:txBody>
      </p:sp>
      <p:sp>
        <p:nvSpPr>
          <p:cNvPr id="52238" name="AutoShape 17"/>
          <p:cNvSpPr>
            <a:spLocks noChangeArrowheads="1"/>
          </p:cNvSpPr>
          <p:nvPr/>
        </p:nvSpPr>
        <p:spPr bwMode="auto">
          <a:xfrm>
            <a:off x="5622132" y="4647012"/>
            <a:ext cx="66675" cy="63103"/>
          </a:xfrm>
          <a:prstGeom prst="hexagon">
            <a:avLst>
              <a:gd name="adj" fmla="val 26415"/>
              <a:gd name="vf" fmla="val 115470"/>
            </a:avLst>
          </a:prstGeom>
          <a:solidFill>
            <a:schemeClr val="tx2"/>
          </a:solidFill>
          <a:ln w="12700" algn="ctr">
            <a:noFill/>
            <a:miter lim="800000"/>
            <a:headEnd/>
            <a:tailEnd/>
          </a:ln>
        </p:spPr>
        <p:txBody>
          <a:bodyPr wrap="none" anchor="ctr"/>
          <a:lstStyle/>
          <a:p>
            <a:pPr fontAlgn="base">
              <a:spcBef>
                <a:spcPct val="0"/>
              </a:spcBef>
              <a:spcAft>
                <a:spcPct val="0"/>
              </a:spcAft>
            </a:pPr>
            <a:endParaRPr lang="en-US" sz="1200">
              <a:solidFill>
                <a:srgbClr val="4D4D4F"/>
              </a:solidFill>
            </a:endParaRPr>
          </a:p>
        </p:txBody>
      </p:sp>
      <p:sp>
        <p:nvSpPr>
          <p:cNvPr id="52239" name="AutoShape 18"/>
          <p:cNvSpPr>
            <a:spLocks noChangeArrowheads="1"/>
          </p:cNvSpPr>
          <p:nvPr/>
        </p:nvSpPr>
        <p:spPr bwMode="auto">
          <a:xfrm>
            <a:off x="4858942" y="4638675"/>
            <a:ext cx="66675" cy="63104"/>
          </a:xfrm>
          <a:prstGeom prst="hexagon">
            <a:avLst>
              <a:gd name="adj" fmla="val 26415"/>
              <a:gd name="vf" fmla="val 115470"/>
            </a:avLst>
          </a:prstGeom>
          <a:solidFill>
            <a:schemeClr val="tx2"/>
          </a:solidFill>
          <a:ln w="12700" algn="ctr">
            <a:noFill/>
            <a:miter lim="800000"/>
            <a:headEnd/>
            <a:tailEnd/>
          </a:ln>
        </p:spPr>
        <p:txBody>
          <a:bodyPr wrap="none" anchor="ctr"/>
          <a:lstStyle/>
          <a:p>
            <a:pPr fontAlgn="base">
              <a:spcBef>
                <a:spcPct val="0"/>
              </a:spcBef>
              <a:spcAft>
                <a:spcPct val="0"/>
              </a:spcAft>
            </a:pPr>
            <a:endParaRPr lang="en-US" sz="1200">
              <a:solidFill>
                <a:srgbClr val="4D4D4F"/>
              </a:solidFill>
            </a:endParaRPr>
          </a:p>
        </p:txBody>
      </p:sp>
      <p:sp>
        <p:nvSpPr>
          <p:cNvPr id="52240" name="AutoShape 19"/>
          <p:cNvSpPr>
            <a:spLocks noChangeArrowheads="1"/>
          </p:cNvSpPr>
          <p:nvPr/>
        </p:nvSpPr>
        <p:spPr bwMode="auto">
          <a:xfrm>
            <a:off x="4562476" y="4316018"/>
            <a:ext cx="66675" cy="63103"/>
          </a:xfrm>
          <a:prstGeom prst="hexagon">
            <a:avLst>
              <a:gd name="adj" fmla="val 26415"/>
              <a:gd name="vf" fmla="val 115470"/>
            </a:avLst>
          </a:prstGeom>
          <a:solidFill>
            <a:schemeClr val="tx2"/>
          </a:solidFill>
          <a:ln w="12700" algn="ctr">
            <a:noFill/>
            <a:miter lim="800000"/>
            <a:headEnd/>
            <a:tailEnd/>
          </a:ln>
        </p:spPr>
        <p:txBody>
          <a:bodyPr wrap="none" anchor="ctr"/>
          <a:lstStyle/>
          <a:p>
            <a:pPr fontAlgn="base">
              <a:spcBef>
                <a:spcPct val="0"/>
              </a:spcBef>
              <a:spcAft>
                <a:spcPct val="0"/>
              </a:spcAft>
            </a:pPr>
            <a:endParaRPr lang="en-US" sz="1200">
              <a:solidFill>
                <a:srgbClr val="4D4D4F"/>
              </a:solidFill>
            </a:endParaRPr>
          </a:p>
        </p:txBody>
      </p:sp>
      <p:sp>
        <p:nvSpPr>
          <p:cNvPr id="17" name="Flowchart: Delay 16"/>
          <p:cNvSpPr/>
          <p:nvPr/>
        </p:nvSpPr>
        <p:spPr bwMode="auto">
          <a:xfrm>
            <a:off x="2667000" y="1877616"/>
            <a:ext cx="696516" cy="2140744"/>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grpSp>
        <p:nvGrpSpPr>
          <p:cNvPr id="18" name="Group 17"/>
          <p:cNvGrpSpPr/>
          <p:nvPr/>
        </p:nvGrpSpPr>
        <p:grpSpPr>
          <a:xfrm>
            <a:off x="2591992" y="2221706"/>
            <a:ext cx="1971675" cy="528638"/>
            <a:chOff x="-100012" y="1819275"/>
            <a:chExt cx="2483176" cy="704850"/>
          </a:xfrm>
        </p:grpSpPr>
        <p:sp>
          <p:nvSpPr>
            <p:cNvPr id="19" name="Rounded Rectangle 18"/>
            <p:cNvSpPr/>
            <p:nvPr/>
          </p:nvSpPr>
          <p:spPr bwMode="auto">
            <a:xfrm>
              <a:off x="-100012" y="1819275"/>
              <a:ext cx="2483176" cy="704850"/>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20" name="TextBox 19"/>
            <p:cNvSpPr txBox="1"/>
            <p:nvPr/>
          </p:nvSpPr>
          <p:spPr>
            <a:xfrm>
              <a:off x="0" y="1879312"/>
              <a:ext cx="2383163" cy="615553"/>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Sequenced strand is stripped off</a:t>
              </a:r>
            </a:p>
          </p:txBody>
        </p:sp>
      </p:grpSp>
      <p:grpSp>
        <p:nvGrpSpPr>
          <p:cNvPr id="21" name="Group 20"/>
          <p:cNvGrpSpPr/>
          <p:nvPr/>
        </p:nvGrpSpPr>
        <p:grpSpPr>
          <a:xfrm>
            <a:off x="2591991" y="3011091"/>
            <a:ext cx="1971676" cy="727472"/>
            <a:chOff x="-100012" y="1819274"/>
            <a:chExt cx="2483177" cy="969963"/>
          </a:xfrm>
        </p:grpSpPr>
        <p:sp>
          <p:nvSpPr>
            <p:cNvPr id="22" name="Rounded Rectangle 21"/>
            <p:cNvSpPr/>
            <p:nvPr/>
          </p:nvSpPr>
          <p:spPr bwMode="auto">
            <a:xfrm>
              <a:off x="-100012" y="1819274"/>
              <a:ext cx="2483176" cy="969963"/>
            </a:xfrm>
            <a:prstGeom prst="roundRect">
              <a:avLst/>
            </a:prstGeom>
            <a:solidFill>
              <a:srgbClr val="BAC147"/>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23" name="TextBox 22"/>
            <p:cNvSpPr txBox="1"/>
            <p:nvPr/>
          </p:nvSpPr>
          <p:spPr>
            <a:xfrm>
              <a:off x="0" y="1879311"/>
              <a:ext cx="2383165" cy="861775"/>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3’-ends of template strands and lawn primers are unblocked</a:t>
              </a:r>
            </a:p>
          </p:txBody>
        </p:sp>
      </p:grpSp>
      <p:sp>
        <p:nvSpPr>
          <p:cNvPr id="2" name="Title 1"/>
          <p:cNvSpPr>
            <a:spLocks noGrp="1"/>
          </p:cNvSpPr>
          <p:nvPr>
            <p:ph type="title"/>
          </p:nvPr>
        </p:nvSpPr>
        <p:spPr/>
        <p:txBody>
          <a:bodyPr/>
          <a:lstStyle/>
          <a:p>
            <a:r>
              <a:rPr lang="en-US"/>
              <a:t>Paired End Sequencing</a:t>
            </a:r>
            <a:endParaRPr lang="en-US" dirty="0"/>
          </a:p>
        </p:txBody>
      </p:sp>
    </p:spTree>
    <p:extLst>
      <p:ext uri="{BB962C8B-B14F-4D97-AF65-F5344CB8AC3E}">
        <p14:creationId xmlns:p14="http://schemas.microsoft.com/office/powerpoint/2010/main" val="62120852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128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12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872" grpId="0" animBg="1"/>
      <p:bldP spid="221287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24126"/>
            <a:ext cx="10515600" cy="776290"/>
          </a:xfrm>
        </p:spPr>
        <p:txBody>
          <a:bodyPr/>
          <a:lstStyle/>
          <a:p>
            <a:r>
              <a:rPr lang="pt-BR" dirty="0"/>
              <a:t>Por que sequenciar genomas?</a:t>
            </a:r>
          </a:p>
        </p:txBody>
      </p:sp>
      <p:sp>
        <p:nvSpPr>
          <p:cNvPr id="6" name="Espaço Reservado para Conteúdo 5">
            <a:extLst>
              <a:ext uri="{FF2B5EF4-FFF2-40B4-BE49-F238E27FC236}">
                <a16:creationId xmlns:a16="http://schemas.microsoft.com/office/drawing/2014/main" id="{FF449F95-A847-ED91-4C11-7B3B4596551A}"/>
              </a:ext>
            </a:extLst>
          </p:cNvPr>
          <p:cNvSpPr>
            <a:spLocks noGrp="1"/>
          </p:cNvSpPr>
          <p:nvPr>
            <p:ph idx="1"/>
          </p:nvPr>
        </p:nvSpPr>
        <p:spPr/>
        <p:txBody>
          <a:bodyPr/>
          <a:lstStyle/>
          <a:p>
            <a:pPr algn="l"/>
            <a:endParaRPr lang="en-US" sz="1800" b="0" i="0" u="none" strike="noStrike" baseline="0" dirty="0">
              <a:latin typeface="AdvOTa59ec3b8"/>
            </a:endParaRPr>
          </a:p>
          <a:p>
            <a:pPr algn="l"/>
            <a:r>
              <a:rPr lang="pt-BR" sz="2400" dirty="0">
                <a:latin typeface="AdvOTa59ec3b8"/>
              </a:rPr>
              <a:t>Investimento no genoma humano foi de bilhões de dólares</a:t>
            </a:r>
          </a:p>
          <a:p>
            <a:pPr algn="l"/>
            <a:r>
              <a:rPr lang="pt-BR" sz="2400" dirty="0">
                <a:latin typeface="AdvOTa59ec3b8"/>
              </a:rPr>
              <a:t>Gerou perto de 1 trilhão de dólares em atividade econômica e emprega mais de 47 mil pessoas.</a:t>
            </a:r>
          </a:p>
          <a:p>
            <a:pPr algn="l"/>
            <a:r>
              <a:rPr lang="pt-BR" sz="2400" dirty="0">
                <a:latin typeface="AdvOTa59ec3b8"/>
              </a:rPr>
              <a:t>Engenharia genética em plantas e microrganismos gera 300 bilhões de dólares por ano de receita</a:t>
            </a:r>
          </a:p>
          <a:p>
            <a:pPr algn="l"/>
            <a:r>
              <a:rPr lang="pt-BR" sz="2400" dirty="0">
                <a:latin typeface="AdvOTa59ec3b8"/>
              </a:rPr>
              <a:t>Outros exemplos?</a:t>
            </a:r>
          </a:p>
        </p:txBody>
      </p:sp>
      <p:pic>
        <p:nvPicPr>
          <p:cNvPr id="20" name="Imagem 19">
            <a:extLst>
              <a:ext uri="{FF2B5EF4-FFF2-40B4-BE49-F238E27FC236}">
                <a16:creationId xmlns:a16="http://schemas.microsoft.com/office/drawing/2014/main" id="{B9BFF9B3-A397-416E-AC8F-039849E3E5E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spTree>
    <p:extLst>
      <p:ext uri="{BB962C8B-B14F-4D97-AF65-F5344CB8AC3E}">
        <p14:creationId xmlns:p14="http://schemas.microsoft.com/office/powerpoint/2010/main" val="2675409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pe2"/>
          <p:cNvPicPr>
            <a:picLocks noChangeAspect="1" noChangeArrowheads="1"/>
          </p:cNvPicPr>
          <p:nvPr/>
        </p:nvPicPr>
        <p:blipFill>
          <a:blip r:embed="rId2" cstate="print"/>
          <a:srcRect/>
          <a:stretch>
            <a:fillRect/>
          </a:stretch>
        </p:blipFill>
        <p:spPr bwMode="auto">
          <a:xfrm>
            <a:off x="4150519" y="3264696"/>
            <a:ext cx="4373166" cy="2307431"/>
          </a:xfrm>
          <a:prstGeom prst="rect">
            <a:avLst/>
          </a:prstGeom>
          <a:noFill/>
          <a:ln w="9525">
            <a:noFill/>
            <a:miter lim="800000"/>
            <a:headEnd/>
            <a:tailEnd/>
          </a:ln>
        </p:spPr>
      </p:pic>
      <p:sp>
        <p:nvSpPr>
          <p:cNvPr id="53253" name="AutoShape 8"/>
          <p:cNvSpPr>
            <a:spLocks noChangeArrowheads="1"/>
          </p:cNvSpPr>
          <p:nvPr/>
        </p:nvSpPr>
        <p:spPr bwMode="auto">
          <a:xfrm>
            <a:off x="7205663" y="2875362"/>
            <a:ext cx="796529" cy="448865"/>
          </a:xfrm>
          <a:prstGeom prst="wedgeRectCallout">
            <a:avLst>
              <a:gd name="adj1" fmla="val -102468"/>
              <a:gd name="adj2" fmla="val 139657"/>
            </a:avLst>
          </a:prstGeom>
          <a:solidFill>
            <a:schemeClr val="bg1"/>
          </a:solidFill>
          <a:ln w="12700" algn="ctr">
            <a:solidFill>
              <a:schemeClr val="tx1"/>
            </a:solidFill>
            <a:miter lim="800000"/>
            <a:headEnd/>
            <a:tailEnd/>
          </a:ln>
        </p:spPr>
        <p:txBody>
          <a:bodyPr anchor="ctr"/>
          <a:lstStyle/>
          <a:p>
            <a:pPr algn="ctr" fontAlgn="base">
              <a:spcBef>
                <a:spcPct val="0"/>
              </a:spcBef>
              <a:spcAft>
                <a:spcPct val="0"/>
              </a:spcAft>
            </a:pPr>
            <a:r>
              <a:rPr lang="en-US" sz="1050" b="1">
                <a:solidFill>
                  <a:srgbClr val="4D4D4F"/>
                </a:solidFill>
              </a:rPr>
              <a:t>Bridge formation</a:t>
            </a:r>
          </a:p>
        </p:txBody>
      </p:sp>
      <p:sp>
        <p:nvSpPr>
          <p:cNvPr id="2213897" name="AutoShape 9"/>
          <p:cNvSpPr>
            <a:spLocks noChangeArrowheads="1"/>
          </p:cNvSpPr>
          <p:nvPr/>
        </p:nvSpPr>
        <p:spPr bwMode="auto">
          <a:xfrm rot="-5400000">
            <a:off x="5842398" y="4677967"/>
            <a:ext cx="350044" cy="10001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lgn="ctr">
            <a:solidFill>
              <a:schemeClr val="tx1"/>
            </a:solidFill>
            <a:miter lim="800000"/>
            <a:headEnd/>
            <a:tailEnd/>
          </a:ln>
        </p:spPr>
        <p:txBody>
          <a:bodyPr wrap="none" anchor="ctr"/>
          <a:lstStyle/>
          <a:p>
            <a:pPr fontAlgn="base">
              <a:spcBef>
                <a:spcPct val="0"/>
              </a:spcBef>
              <a:spcAft>
                <a:spcPct val="0"/>
              </a:spcAft>
            </a:pPr>
            <a:endParaRPr lang="en-US" sz="1200">
              <a:solidFill>
                <a:srgbClr val="4D4D4F"/>
              </a:solidFill>
            </a:endParaRPr>
          </a:p>
        </p:txBody>
      </p:sp>
      <p:sp>
        <p:nvSpPr>
          <p:cNvPr id="53255" name="AutoShape 10"/>
          <p:cNvSpPr>
            <a:spLocks noChangeArrowheads="1"/>
          </p:cNvSpPr>
          <p:nvPr/>
        </p:nvSpPr>
        <p:spPr bwMode="auto">
          <a:xfrm>
            <a:off x="3955258" y="4477943"/>
            <a:ext cx="1108472" cy="448865"/>
          </a:xfrm>
          <a:prstGeom prst="wedgeRectCallout">
            <a:avLst>
              <a:gd name="adj1" fmla="val 138292"/>
              <a:gd name="adj2" fmla="val 4644"/>
            </a:avLst>
          </a:prstGeom>
          <a:solidFill>
            <a:schemeClr val="bg1"/>
          </a:solidFill>
          <a:ln w="12700" algn="ctr">
            <a:solidFill>
              <a:schemeClr val="tx1"/>
            </a:solidFill>
            <a:miter lim="800000"/>
            <a:headEnd/>
            <a:tailEnd/>
          </a:ln>
        </p:spPr>
        <p:txBody>
          <a:bodyPr anchor="ctr"/>
          <a:lstStyle/>
          <a:p>
            <a:pPr algn="ctr" fontAlgn="base">
              <a:spcBef>
                <a:spcPct val="0"/>
              </a:spcBef>
              <a:spcAft>
                <a:spcPct val="0"/>
              </a:spcAft>
            </a:pPr>
            <a:r>
              <a:rPr lang="en-US" sz="1050" b="1">
                <a:solidFill>
                  <a:srgbClr val="4D4D4F"/>
                </a:solidFill>
              </a:rPr>
              <a:t>3’ extension</a:t>
            </a:r>
          </a:p>
        </p:txBody>
      </p:sp>
      <p:sp>
        <p:nvSpPr>
          <p:cNvPr id="12" name="Flowchart: Delay 11"/>
          <p:cNvSpPr/>
          <p:nvPr/>
        </p:nvSpPr>
        <p:spPr bwMode="auto">
          <a:xfrm>
            <a:off x="2667000" y="1877616"/>
            <a:ext cx="696516" cy="2140744"/>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grpSp>
        <p:nvGrpSpPr>
          <p:cNvPr id="13" name="Group 12"/>
          <p:cNvGrpSpPr/>
          <p:nvPr/>
        </p:nvGrpSpPr>
        <p:grpSpPr>
          <a:xfrm>
            <a:off x="2591992" y="2221705"/>
            <a:ext cx="1971675" cy="876024"/>
            <a:chOff x="-100012" y="1819274"/>
            <a:chExt cx="2483176" cy="1168033"/>
          </a:xfrm>
        </p:grpSpPr>
        <p:sp>
          <p:nvSpPr>
            <p:cNvPr id="14" name="Rounded Rectangle 13"/>
            <p:cNvSpPr/>
            <p:nvPr/>
          </p:nvSpPr>
          <p:spPr bwMode="auto">
            <a:xfrm>
              <a:off x="-100012" y="1819274"/>
              <a:ext cx="2483176" cy="1137255"/>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15" name="TextBox 14"/>
            <p:cNvSpPr txBox="1"/>
            <p:nvPr/>
          </p:nvSpPr>
          <p:spPr>
            <a:xfrm>
              <a:off x="0" y="1879311"/>
              <a:ext cx="2383163" cy="1107996"/>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Single-stranded template loops over to form a bridge by hybridizing with a lawn primer</a:t>
              </a:r>
            </a:p>
          </p:txBody>
        </p:sp>
      </p:grpSp>
      <p:grpSp>
        <p:nvGrpSpPr>
          <p:cNvPr id="16" name="Group 15"/>
          <p:cNvGrpSpPr/>
          <p:nvPr/>
        </p:nvGrpSpPr>
        <p:grpSpPr>
          <a:xfrm>
            <a:off x="2591991" y="3264693"/>
            <a:ext cx="1971676" cy="490996"/>
            <a:chOff x="-100012" y="1819274"/>
            <a:chExt cx="2483177" cy="1005023"/>
          </a:xfrm>
        </p:grpSpPr>
        <p:sp>
          <p:nvSpPr>
            <p:cNvPr id="17" name="Rounded Rectangle 16"/>
            <p:cNvSpPr/>
            <p:nvPr/>
          </p:nvSpPr>
          <p:spPr bwMode="auto">
            <a:xfrm>
              <a:off x="-100012" y="1819274"/>
              <a:ext cx="2483176" cy="969963"/>
            </a:xfrm>
            <a:prstGeom prst="roundRect">
              <a:avLst/>
            </a:prstGeom>
            <a:solidFill>
              <a:srgbClr val="AD73AC"/>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18" name="TextBox 17"/>
            <p:cNvSpPr txBox="1"/>
            <p:nvPr/>
          </p:nvSpPr>
          <p:spPr>
            <a:xfrm>
              <a:off x="0" y="1879312"/>
              <a:ext cx="2383165" cy="944985"/>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3’-ends of lawn primer is extended</a:t>
              </a:r>
            </a:p>
          </p:txBody>
        </p:sp>
      </p:grpSp>
      <p:sp>
        <p:nvSpPr>
          <p:cNvPr id="2" name="Title 1"/>
          <p:cNvSpPr>
            <a:spLocks noGrp="1"/>
          </p:cNvSpPr>
          <p:nvPr>
            <p:ph type="title"/>
          </p:nvPr>
        </p:nvSpPr>
        <p:spPr/>
        <p:txBody>
          <a:bodyPr/>
          <a:lstStyle/>
          <a:p>
            <a:r>
              <a:rPr lang="en-US"/>
              <a:t>Paired End Sequencing</a:t>
            </a:r>
            <a:endParaRPr lang="en-US" dirty="0"/>
          </a:p>
        </p:txBody>
      </p:sp>
    </p:spTree>
    <p:extLst>
      <p:ext uri="{BB962C8B-B14F-4D97-AF65-F5344CB8AC3E}">
        <p14:creationId xmlns:p14="http://schemas.microsoft.com/office/powerpoint/2010/main" val="94570409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138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389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pe3"/>
          <p:cNvPicPr>
            <a:picLocks noChangeAspect="1" noChangeArrowheads="1"/>
          </p:cNvPicPr>
          <p:nvPr/>
        </p:nvPicPr>
        <p:blipFill>
          <a:blip r:embed="rId2" cstate="print"/>
          <a:srcRect/>
          <a:stretch>
            <a:fillRect/>
          </a:stretch>
        </p:blipFill>
        <p:spPr bwMode="auto">
          <a:xfrm>
            <a:off x="4094561" y="3255169"/>
            <a:ext cx="4380309" cy="2357438"/>
          </a:xfrm>
          <a:prstGeom prst="rect">
            <a:avLst/>
          </a:prstGeom>
          <a:noFill/>
          <a:ln w="9525">
            <a:noFill/>
            <a:miter lim="800000"/>
            <a:headEnd/>
            <a:tailEnd/>
          </a:ln>
        </p:spPr>
      </p:pic>
      <p:sp>
        <p:nvSpPr>
          <p:cNvPr id="54276" name="AutoShape 7"/>
          <p:cNvSpPr>
            <a:spLocks noChangeArrowheads="1"/>
          </p:cNvSpPr>
          <p:nvPr/>
        </p:nvSpPr>
        <p:spPr bwMode="auto">
          <a:xfrm>
            <a:off x="7241382" y="2559846"/>
            <a:ext cx="796529" cy="664369"/>
          </a:xfrm>
          <a:prstGeom prst="wedgeRectCallout">
            <a:avLst>
              <a:gd name="adj1" fmla="val -102468"/>
              <a:gd name="adj2" fmla="val 110574"/>
            </a:avLst>
          </a:prstGeom>
          <a:solidFill>
            <a:schemeClr val="bg1"/>
          </a:solidFill>
          <a:ln w="12700" algn="ctr">
            <a:solidFill>
              <a:schemeClr val="tx1"/>
            </a:solidFill>
            <a:miter lim="800000"/>
            <a:headEnd/>
            <a:tailEnd/>
          </a:ln>
        </p:spPr>
        <p:txBody>
          <a:bodyPr anchor="ctr"/>
          <a:lstStyle/>
          <a:p>
            <a:pPr algn="ctr" fontAlgn="base">
              <a:spcBef>
                <a:spcPct val="0"/>
              </a:spcBef>
              <a:spcAft>
                <a:spcPct val="0"/>
              </a:spcAft>
            </a:pPr>
            <a:r>
              <a:rPr lang="en-US" sz="1050" b="1">
                <a:solidFill>
                  <a:srgbClr val="4D4D4F"/>
                </a:solidFill>
              </a:rPr>
              <a:t>Double stranded DNA</a:t>
            </a:r>
          </a:p>
        </p:txBody>
      </p:sp>
      <p:sp>
        <p:nvSpPr>
          <p:cNvPr id="2" name="Title 1"/>
          <p:cNvSpPr>
            <a:spLocks noGrp="1"/>
          </p:cNvSpPr>
          <p:nvPr>
            <p:ph type="title"/>
          </p:nvPr>
        </p:nvSpPr>
        <p:spPr/>
        <p:txBody>
          <a:bodyPr/>
          <a:lstStyle/>
          <a:p>
            <a:r>
              <a:rPr lang="en-US"/>
              <a:t>Paired End Sequencing</a:t>
            </a:r>
            <a:endParaRPr lang="en-US" dirty="0"/>
          </a:p>
        </p:txBody>
      </p:sp>
    </p:spTree>
    <p:extLst>
      <p:ext uri="{BB962C8B-B14F-4D97-AF65-F5344CB8AC3E}">
        <p14:creationId xmlns:p14="http://schemas.microsoft.com/office/powerpoint/2010/main" val="3347997956"/>
      </p:ext>
    </p:extLst>
  </p:cSld>
  <p:clrMapOvr>
    <a:masterClrMapping/>
  </p:clrMapOvr>
  <p:transition spd="med">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pe4"/>
          <p:cNvPicPr>
            <a:picLocks noChangeAspect="1" noChangeArrowheads="1"/>
          </p:cNvPicPr>
          <p:nvPr/>
        </p:nvPicPr>
        <p:blipFill>
          <a:blip r:embed="rId2" cstate="print"/>
          <a:srcRect/>
          <a:stretch>
            <a:fillRect/>
          </a:stretch>
        </p:blipFill>
        <p:spPr bwMode="auto">
          <a:xfrm>
            <a:off x="4245770" y="1609726"/>
            <a:ext cx="4691063" cy="4170760"/>
          </a:xfrm>
          <a:prstGeom prst="rect">
            <a:avLst/>
          </a:prstGeom>
          <a:noFill/>
          <a:ln w="9525">
            <a:noFill/>
            <a:miter lim="800000"/>
            <a:headEnd/>
            <a:tailEnd/>
          </a:ln>
        </p:spPr>
      </p:pic>
      <p:sp>
        <p:nvSpPr>
          <p:cNvPr id="2215944" name="Line 8"/>
          <p:cNvSpPr>
            <a:spLocks noChangeShapeType="1"/>
          </p:cNvSpPr>
          <p:nvPr/>
        </p:nvSpPr>
        <p:spPr bwMode="auto">
          <a:xfrm flipH="1">
            <a:off x="6750846" y="5019676"/>
            <a:ext cx="207169" cy="110729"/>
          </a:xfrm>
          <a:prstGeom prst="line">
            <a:avLst/>
          </a:prstGeom>
          <a:noFill/>
          <a:ln w="76200">
            <a:solidFill>
              <a:srgbClr val="FF0000"/>
            </a:solidFill>
            <a:round/>
            <a:headEnd/>
            <a:tailEnd type="triangle" w="med" len="med"/>
          </a:ln>
        </p:spPr>
        <p:txBody>
          <a:bodyPr wrap="none" anchor="ctr"/>
          <a:lstStyle/>
          <a:p>
            <a:pPr fontAlgn="base">
              <a:spcBef>
                <a:spcPct val="0"/>
              </a:spcBef>
              <a:spcAft>
                <a:spcPct val="0"/>
              </a:spcAft>
            </a:pPr>
            <a:endParaRPr lang="en-US" sz="1200">
              <a:solidFill>
                <a:srgbClr val="4D4D4F"/>
              </a:solidFill>
            </a:endParaRPr>
          </a:p>
        </p:txBody>
      </p:sp>
      <p:sp>
        <p:nvSpPr>
          <p:cNvPr id="2215945" name="AutoShape 9"/>
          <p:cNvSpPr>
            <a:spLocks noChangeArrowheads="1"/>
          </p:cNvSpPr>
          <p:nvPr/>
        </p:nvSpPr>
        <p:spPr bwMode="auto">
          <a:xfrm>
            <a:off x="7460457" y="3252790"/>
            <a:ext cx="796529" cy="664369"/>
          </a:xfrm>
          <a:prstGeom prst="wedgeRectCallout">
            <a:avLst>
              <a:gd name="adj1" fmla="val -144620"/>
              <a:gd name="adj2" fmla="val 89069"/>
            </a:avLst>
          </a:prstGeom>
          <a:solidFill>
            <a:schemeClr val="bg1"/>
          </a:solidFill>
          <a:ln w="12700" algn="ctr">
            <a:solidFill>
              <a:schemeClr val="tx1"/>
            </a:solidFill>
            <a:miter lim="800000"/>
            <a:headEnd/>
            <a:tailEnd/>
          </a:ln>
        </p:spPr>
        <p:txBody>
          <a:bodyPr anchor="ctr"/>
          <a:lstStyle/>
          <a:p>
            <a:pPr algn="ctr" fontAlgn="base">
              <a:spcBef>
                <a:spcPct val="0"/>
              </a:spcBef>
              <a:spcAft>
                <a:spcPct val="0"/>
              </a:spcAft>
            </a:pPr>
            <a:r>
              <a:rPr lang="en-US" sz="1050" b="1">
                <a:solidFill>
                  <a:srgbClr val="4D4D4F"/>
                </a:solidFill>
              </a:rPr>
              <a:t>Original forward strand</a:t>
            </a:r>
          </a:p>
        </p:txBody>
      </p:sp>
      <p:sp>
        <p:nvSpPr>
          <p:cNvPr id="2" name="Title 1"/>
          <p:cNvSpPr>
            <a:spLocks noGrp="1"/>
          </p:cNvSpPr>
          <p:nvPr>
            <p:ph type="title"/>
          </p:nvPr>
        </p:nvSpPr>
        <p:spPr/>
        <p:txBody>
          <a:bodyPr/>
          <a:lstStyle/>
          <a:p>
            <a:r>
              <a:rPr lang="en-US"/>
              <a:t>Paired End Sequencing</a:t>
            </a:r>
            <a:endParaRPr lang="en-US" dirty="0"/>
          </a:p>
        </p:txBody>
      </p:sp>
      <p:sp>
        <p:nvSpPr>
          <p:cNvPr id="10" name="Flowchart: Delay 9"/>
          <p:cNvSpPr/>
          <p:nvPr/>
        </p:nvSpPr>
        <p:spPr bwMode="auto">
          <a:xfrm>
            <a:off x="2667002" y="1877616"/>
            <a:ext cx="586249" cy="1454945"/>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grpSp>
        <p:nvGrpSpPr>
          <p:cNvPr id="11" name="Group 10"/>
          <p:cNvGrpSpPr/>
          <p:nvPr/>
        </p:nvGrpSpPr>
        <p:grpSpPr>
          <a:xfrm>
            <a:off x="2591992" y="2221708"/>
            <a:ext cx="2196703" cy="725090"/>
            <a:chOff x="-100012" y="1819273"/>
            <a:chExt cx="2483176" cy="1744547"/>
          </a:xfrm>
        </p:grpSpPr>
        <p:sp>
          <p:nvSpPr>
            <p:cNvPr id="12" name="Rounded Rectangle 11"/>
            <p:cNvSpPr/>
            <p:nvPr/>
          </p:nvSpPr>
          <p:spPr bwMode="auto">
            <a:xfrm>
              <a:off x="-100012" y="1819273"/>
              <a:ext cx="2483176" cy="1744547"/>
            </a:xfrm>
            <a:prstGeom prst="roundRect">
              <a:avLst/>
            </a:prstGeom>
            <a:solidFill>
              <a:srgbClr val="78A7DA"/>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13" name="TextBox 12"/>
            <p:cNvSpPr txBox="1"/>
            <p:nvPr/>
          </p:nvSpPr>
          <p:spPr>
            <a:xfrm>
              <a:off x="0" y="1879312"/>
              <a:ext cx="2383163" cy="1555055"/>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Bridges are linearized and the original forward template is cleaved</a:t>
              </a:r>
            </a:p>
          </p:txBody>
        </p:sp>
      </p:grpSp>
    </p:spTree>
    <p:extLst>
      <p:ext uri="{BB962C8B-B14F-4D97-AF65-F5344CB8AC3E}">
        <p14:creationId xmlns:p14="http://schemas.microsoft.com/office/powerpoint/2010/main" val="60210825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159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159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5944" grpId="0" animBg="1"/>
      <p:bldP spid="221594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0" descr="pe6"/>
          <p:cNvPicPr>
            <a:picLocks noChangeAspect="1" noChangeArrowheads="1"/>
          </p:cNvPicPr>
          <p:nvPr/>
        </p:nvPicPr>
        <p:blipFill>
          <a:blip r:embed="rId2" cstate="print"/>
          <a:srcRect/>
          <a:stretch>
            <a:fillRect/>
          </a:stretch>
        </p:blipFill>
        <p:spPr bwMode="auto">
          <a:xfrm>
            <a:off x="4288631" y="1388271"/>
            <a:ext cx="4038600" cy="4389835"/>
          </a:xfrm>
          <a:prstGeom prst="rect">
            <a:avLst/>
          </a:prstGeom>
          <a:solidFill>
            <a:srgbClr val="BA88B9"/>
          </a:solidFill>
          <a:ln w="9525">
            <a:noFill/>
            <a:miter lim="800000"/>
            <a:headEnd/>
            <a:tailEnd/>
          </a:ln>
        </p:spPr>
      </p:pic>
      <p:sp>
        <p:nvSpPr>
          <p:cNvPr id="2216984" name="AutoShape 24"/>
          <p:cNvSpPr>
            <a:spLocks noChangeArrowheads="1"/>
          </p:cNvSpPr>
          <p:nvPr/>
        </p:nvSpPr>
        <p:spPr bwMode="auto">
          <a:xfrm>
            <a:off x="8498682" y="3395665"/>
            <a:ext cx="796529" cy="664369"/>
          </a:xfrm>
          <a:prstGeom prst="wedgeRectCallout">
            <a:avLst>
              <a:gd name="adj1" fmla="val -361060"/>
              <a:gd name="adj2" fmla="val 5912"/>
            </a:avLst>
          </a:prstGeom>
          <a:solidFill>
            <a:schemeClr val="bg1"/>
          </a:solidFill>
          <a:ln w="12700" algn="ctr">
            <a:solidFill>
              <a:schemeClr val="tx1"/>
            </a:solidFill>
            <a:miter lim="800000"/>
            <a:headEnd/>
            <a:tailEnd/>
          </a:ln>
        </p:spPr>
        <p:txBody>
          <a:bodyPr anchor="ctr"/>
          <a:lstStyle/>
          <a:p>
            <a:pPr algn="ctr" fontAlgn="base">
              <a:spcBef>
                <a:spcPct val="0"/>
              </a:spcBef>
              <a:spcAft>
                <a:spcPct val="0"/>
              </a:spcAft>
            </a:pPr>
            <a:r>
              <a:rPr lang="en-US" sz="1050" b="1">
                <a:solidFill>
                  <a:srgbClr val="4D4D4F"/>
                </a:solidFill>
              </a:rPr>
              <a:t>Reverse strand</a:t>
            </a:r>
          </a:p>
          <a:p>
            <a:pPr algn="ctr" fontAlgn="base">
              <a:spcBef>
                <a:spcPct val="0"/>
              </a:spcBef>
              <a:spcAft>
                <a:spcPct val="0"/>
              </a:spcAft>
            </a:pPr>
            <a:r>
              <a:rPr lang="en-US" sz="1050" b="1">
                <a:solidFill>
                  <a:srgbClr val="4D4D4F"/>
                </a:solidFill>
              </a:rPr>
              <a:t>template</a:t>
            </a:r>
          </a:p>
        </p:txBody>
      </p:sp>
      <p:sp>
        <p:nvSpPr>
          <p:cNvPr id="2216985" name="AutoShape 25"/>
          <p:cNvSpPr>
            <a:spLocks noChangeArrowheads="1"/>
          </p:cNvSpPr>
          <p:nvPr/>
        </p:nvSpPr>
        <p:spPr bwMode="auto">
          <a:xfrm>
            <a:off x="7277101" y="1813325"/>
            <a:ext cx="796529" cy="486965"/>
          </a:xfrm>
          <a:prstGeom prst="wedgeRectCallout">
            <a:avLst>
              <a:gd name="adj1" fmla="val -203213"/>
              <a:gd name="adj2" fmla="val -128972"/>
            </a:avLst>
          </a:prstGeom>
          <a:solidFill>
            <a:schemeClr val="bg1"/>
          </a:solidFill>
          <a:ln w="12700" algn="ctr">
            <a:solidFill>
              <a:schemeClr val="tx1"/>
            </a:solidFill>
            <a:miter lim="800000"/>
            <a:headEnd/>
            <a:tailEnd/>
          </a:ln>
        </p:spPr>
        <p:txBody>
          <a:bodyPr anchor="ctr"/>
          <a:lstStyle/>
          <a:p>
            <a:pPr algn="ctr" fontAlgn="base">
              <a:spcBef>
                <a:spcPct val="0"/>
              </a:spcBef>
              <a:spcAft>
                <a:spcPct val="0"/>
              </a:spcAft>
            </a:pPr>
            <a:r>
              <a:rPr lang="en-US" sz="1050" b="1">
                <a:solidFill>
                  <a:srgbClr val="4D4D4F"/>
                </a:solidFill>
              </a:rPr>
              <a:t>Blocked 3’-ends</a:t>
            </a:r>
          </a:p>
        </p:txBody>
      </p:sp>
      <p:sp>
        <p:nvSpPr>
          <p:cNvPr id="2216987" name="AutoShape 27"/>
          <p:cNvSpPr>
            <a:spLocks noChangeArrowheads="1"/>
          </p:cNvSpPr>
          <p:nvPr/>
        </p:nvSpPr>
        <p:spPr bwMode="auto">
          <a:xfrm>
            <a:off x="7742636" y="2488408"/>
            <a:ext cx="964406" cy="359569"/>
          </a:xfrm>
          <a:prstGeom prst="wedgeRectCallout">
            <a:avLst>
              <a:gd name="adj1" fmla="val -212347"/>
              <a:gd name="adj2" fmla="val -132120"/>
            </a:avLst>
          </a:prstGeom>
          <a:solidFill>
            <a:schemeClr val="bg1"/>
          </a:solidFill>
          <a:ln w="12700" algn="ctr">
            <a:solidFill>
              <a:schemeClr val="tx1"/>
            </a:solidFill>
            <a:miter lim="800000"/>
            <a:headEnd/>
            <a:tailEnd/>
          </a:ln>
        </p:spPr>
        <p:txBody>
          <a:bodyPr anchor="ctr"/>
          <a:lstStyle/>
          <a:p>
            <a:pPr algn="ctr" fontAlgn="base">
              <a:spcBef>
                <a:spcPct val="0"/>
              </a:spcBef>
              <a:spcAft>
                <a:spcPct val="0"/>
              </a:spcAft>
            </a:pPr>
            <a:r>
              <a:rPr lang="en-US" sz="1050" b="1">
                <a:solidFill>
                  <a:srgbClr val="4D4D4F"/>
                </a:solidFill>
              </a:rPr>
              <a:t>Sequencing primer</a:t>
            </a:r>
          </a:p>
        </p:txBody>
      </p:sp>
      <p:sp>
        <p:nvSpPr>
          <p:cNvPr id="56330" name="Oval 28"/>
          <p:cNvSpPr>
            <a:spLocks noChangeArrowheads="1"/>
          </p:cNvSpPr>
          <p:nvPr/>
        </p:nvSpPr>
        <p:spPr bwMode="auto">
          <a:xfrm>
            <a:off x="6073380" y="1809750"/>
            <a:ext cx="66675" cy="76200"/>
          </a:xfrm>
          <a:prstGeom prst="ellipse">
            <a:avLst/>
          </a:prstGeom>
          <a:gradFill rotWithShape="1">
            <a:gsLst>
              <a:gs pos="0">
                <a:srgbClr val="5E0000"/>
              </a:gs>
              <a:gs pos="100000">
                <a:srgbClr val="CC0000"/>
              </a:gs>
            </a:gsLst>
            <a:path path="shape">
              <a:fillToRect l="50000" t="50000" r="50000" b="50000"/>
            </a:path>
          </a:gradFill>
          <a:ln w="3175" algn="ctr">
            <a:solidFill>
              <a:srgbClr val="000000"/>
            </a:solidFill>
            <a:round/>
            <a:headEnd/>
            <a:tailEnd/>
          </a:ln>
        </p:spPr>
        <p:txBody>
          <a:bodyPr wrap="none" anchor="ctr"/>
          <a:lstStyle/>
          <a:p>
            <a:pPr algn="ctr" fontAlgn="base">
              <a:spcBef>
                <a:spcPct val="0"/>
              </a:spcBef>
              <a:spcAft>
                <a:spcPct val="0"/>
              </a:spcAft>
            </a:pPr>
            <a:endParaRPr lang="en-US" sz="1200">
              <a:solidFill>
                <a:srgbClr val="000000"/>
              </a:solidFill>
            </a:endParaRPr>
          </a:p>
        </p:txBody>
      </p:sp>
      <p:sp>
        <p:nvSpPr>
          <p:cNvPr id="56331" name="Oval 29"/>
          <p:cNvSpPr>
            <a:spLocks noChangeArrowheads="1"/>
          </p:cNvSpPr>
          <p:nvPr/>
        </p:nvSpPr>
        <p:spPr bwMode="auto">
          <a:xfrm>
            <a:off x="6073380" y="1884760"/>
            <a:ext cx="66675" cy="76200"/>
          </a:xfrm>
          <a:prstGeom prst="ellipse">
            <a:avLst/>
          </a:prstGeom>
          <a:gradFill rotWithShape="1">
            <a:gsLst>
              <a:gs pos="0">
                <a:srgbClr val="5E0000"/>
              </a:gs>
              <a:gs pos="100000">
                <a:srgbClr val="CC0000"/>
              </a:gs>
            </a:gsLst>
            <a:path path="shape">
              <a:fillToRect l="50000" t="50000" r="50000" b="50000"/>
            </a:path>
          </a:gradFill>
          <a:ln w="3175" algn="ctr">
            <a:solidFill>
              <a:srgbClr val="000000"/>
            </a:solidFill>
            <a:round/>
            <a:headEnd/>
            <a:tailEnd/>
          </a:ln>
        </p:spPr>
        <p:txBody>
          <a:bodyPr wrap="none" anchor="ctr"/>
          <a:lstStyle/>
          <a:p>
            <a:pPr algn="ctr" fontAlgn="base">
              <a:spcBef>
                <a:spcPct val="0"/>
              </a:spcBef>
              <a:spcAft>
                <a:spcPct val="0"/>
              </a:spcAft>
            </a:pPr>
            <a:endParaRPr lang="en-US" sz="1200">
              <a:solidFill>
                <a:srgbClr val="000000"/>
              </a:solidFill>
            </a:endParaRPr>
          </a:p>
        </p:txBody>
      </p:sp>
      <p:sp>
        <p:nvSpPr>
          <p:cNvPr id="56332" name="Oval 30"/>
          <p:cNvSpPr>
            <a:spLocks noChangeArrowheads="1"/>
          </p:cNvSpPr>
          <p:nvPr/>
        </p:nvSpPr>
        <p:spPr bwMode="auto">
          <a:xfrm>
            <a:off x="6073380" y="1960960"/>
            <a:ext cx="66675" cy="76200"/>
          </a:xfrm>
          <a:prstGeom prst="ellipse">
            <a:avLst/>
          </a:prstGeom>
          <a:gradFill rotWithShape="1">
            <a:gsLst>
              <a:gs pos="0">
                <a:srgbClr val="5E0000"/>
              </a:gs>
              <a:gs pos="100000">
                <a:srgbClr val="CC0000"/>
              </a:gs>
            </a:gsLst>
            <a:path path="shape">
              <a:fillToRect l="50000" t="50000" r="50000" b="50000"/>
            </a:path>
          </a:gradFill>
          <a:ln w="3175" algn="ctr">
            <a:solidFill>
              <a:srgbClr val="000000"/>
            </a:solidFill>
            <a:round/>
            <a:headEnd/>
            <a:tailEnd/>
          </a:ln>
        </p:spPr>
        <p:txBody>
          <a:bodyPr wrap="none" anchor="ctr"/>
          <a:lstStyle/>
          <a:p>
            <a:pPr algn="ctr" fontAlgn="base">
              <a:spcBef>
                <a:spcPct val="0"/>
              </a:spcBef>
              <a:spcAft>
                <a:spcPct val="0"/>
              </a:spcAft>
            </a:pPr>
            <a:endParaRPr lang="en-US" sz="1200">
              <a:solidFill>
                <a:srgbClr val="000000"/>
              </a:solidFill>
            </a:endParaRPr>
          </a:p>
        </p:txBody>
      </p:sp>
      <p:sp>
        <p:nvSpPr>
          <p:cNvPr id="56333" name="Oval 31"/>
          <p:cNvSpPr>
            <a:spLocks noChangeArrowheads="1"/>
          </p:cNvSpPr>
          <p:nvPr/>
        </p:nvSpPr>
        <p:spPr bwMode="auto">
          <a:xfrm>
            <a:off x="6073380" y="2034779"/>
            <a:ext cx="66675" cy="76200"/>
          </a:xfrm>
          <a:prstGeom prst="ellipse">
            <a:avLst/>
          </a:prstGeom>
          <a:gradFill rotWithShape="1">
            <a:gsLst>
              <a:gs pos="0">
                <a:srgbClr val="5E0000"/>
              </a:gs>
              <a:gs pos="100000">
                <a:srgbClr val="CC0000"/>
              </a:gs>
            </a:gsLst>
            <a:path path="shape">
              <a:fillToRect l="50000" t="50000" r="50000" b="50000"/>
            </a:path>
          </a:gradFill>
          <a:ln w="3175" algn="ctr">
            <a:solidFill>
              <a:srgbClr val="000000"/>
            </a:solidFill>
            <a:round/>
            <a:headEnd/>
            <a:tailEnd/>
          </a:ln>
        </p:spPr>
        <p:txBody>
          <a:bodyPr wrap="none" anchor="ctr"/>
          <a:lstStyle/>
          <a:p>
            <a:pPr algn="ctr" fontAlgn="base">
              <a:spcBef>
                <a:spcPct val="0"/>
              </a:spcBef>
              <a:spcAft>
                <a:spcPct val="0"/>
              </a:spcAft>
            </a:pPr>
            <a:endParaRPr lang="en-US" sz="1200">
              <a:solidFill>
                <a:srgbClr val="000000"/>
              </a:solidFill>
            </a:endParaRPr>
          </a:p>
        </p:txBody>
      </p:sp>
      <p:sp>
        <p:nvSpPr>
          <p:cNvPr id="56334" name="Oval 32"/>
          <p:cNvSpPr>
            <a:spLocks noChangeArrowheads="1"/>
          </p:cNvSpPr>
          <p:nvPr/>
        </p:nvSpPr>
        <p:spPr bwMode="auto">
          <a:xfrm>
            <a:off x="6073380" y="2108597"/>
            <a:ext cx="66675" cy="76200"/>
          </a:xfrm>
          <a:prstGeom prst="ellipse">
            <a:avLst/>
          </a:prstGeom>
          <a:gradFill rotWithShape="1">
            <a:gsLst>
              <a:gs pos="0">
                <a:srgbClr val="5E0000"/>
              </a:gs>
              <a:gs pos="100000">
                <a:srgbClr val="CC0000"/>
              </a:gs>
            </a:gsLst>
            <a:path path="shape">
              <a:fillToRect l="50000" t="50000" r="50000" b="50000"/>
            </a:path>
          </a:gradFill>
          <a:ln w="3175" algn="ctr">
            <a:solidFill>
              <a:srgbClr val="000000"/>
            </a:solidFill>
            <a:round/>
            <a:headEnd/>
            <a:tailEnd/>
          </a:ln>
        </p:spPr>
        <p:txBody>
          <a:bodyPr wrap="none" anchor="ctr"/>
          <a:lstStyle/>
          <a:p>
            <a:pPr algn="ctr" fontAlgn="base">
              <a:spcBef>
                <a:spcPct val="0"/>
              </a:spcBef>
              <a:spcAft>
                <a:spcPct val="0"/>
              </a:spcAft>
            </a:pPr>
            <a:endParaRPr lang="en-US" sz="1200">
              <a:solidFill>
                <a:srgbClr val="000000"/>
              </a:solidFill>
            </a:endParaRPr>
          </a:p>
        </p:txBody>
      </p:sp>
      <p:sp>
        <p:nvSpPr>
          <p:cNvPr id="56335" name="Oval 33"/>
          <p:cNvSpPr>
            <a:spLocks noChangeArrowheads="1"/>
          </p:cNvSpPr>
          <p:nvPr/>
        </p:nvSpPr>
        <p:spPr bwMode="auto">
          <a:xfrm>
            <a:off x="6073380" y="2183606"/>
            <a:ext cx="66675" cy="76200"/>
          </a:xfrm>
          <a:prstGeom prst="ellipse">
            <a:avLst/>
          </a:prstGeom>
          <a:gradFill rotWithShape="1">
            <a:gsLst>
              <a:gs pos="0">
                <a:srgbClr val="5E0000"/>
              </a:gs>
              <a:gs pos="100000">
                <a:srgbClr val="CC0000"/>
              </a:gs>
            </a:gsLst>
            <a:path path="shape">
              <a:fillToRect l="50000" t="50000" r="50000" b="50000"/>
            </a:path>
          </a:gradFill>
          <a:ln w="3175" algn="ctr">
            <a:solidFill>
              <a:srgbClr val="000000"/>
            </a:solidFill>
            <a:round/>
            <a:headEnd/>
            <a:tailEnd/>
          </a:ln>
        </p:spPr>
        <p:txBody>
          <a:bodyPr wrap="none" anchor="ctr"/>
          <a:lstStyle/>
          <a:p>
            <a:pPr algn="ctr" fontAlgn="base">
              <a:spcBef>
                <a:spcPct val="0"/>
              </a:spcBef>
              <a:spcAft>
                <a:spcPct val="0"/>
              </a:spcAft>
            </a:pPr>
            <a:endParaRPr lang="en-US" sz="1200">
              <a:solidFill>
                <a:srgbClr val="000000"/>
              </a:solidFill>
            </a:endParaRPr>
          </a:p>
        </p:txBody>
      </p:sp>
      <p:sp>
        <p:nvSpPr>
          <p:cNvPr id="2" name="Title 1"/>
          <p:cNvSpPr>
            <a:spLocks noGrp="1"/>
          </p:cNvSpPr>
          <p:nvPr>
            <p:ph type="title"/>
          </p:nvPr>
        </p:nvSpPr>
        <p:spPr/>
        <p:txBody>
          <a:bodyPr/>
          <a:lstStyle/>
          <a:p>
            <a:r>
              <a:rPr lang="en-US"/>
              <a:t>Paired End Sequencing</a:t>
            </a:r>
            <a:endParaRPr lang="en-US" dirty="0"/>
          </a:p>
        </p:txBody>
      </p:sp>
      <p:sp>
        <p:nvSpPr>
          <p:cNvPr id="17" name="Flowchart: Delay 16"/>
          <p:cNvSpPr/>
          <p:nvPr/>
        </p:nvSpPr>
        <p:spPr bwMode="auto">
          <a:xfrm>
            <a:off x="2667000" y="1877617"/>
            <a:ext cx="696516" cy="2385775"/>
          </a:xfrm>
          <a:prstGeom prst="flowChartDelay">
            <a:avLst/>
          </a:prstGeom>
          <a:solidFill>
            <a:srgbClr val="BBBBBB"/>
          </a:solidFill>
          <a:ln w="12700"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grpSp>
        <p:nvGrpSpPr>
          <p:cNvPr id="18" name="Group 17"/>
          <p:cNvGrpSpPr/>
          <p:nvPr/>
        </p:nvGrpSpPr>
        <p:grpSpPr>
          <a:xfrm>
            <a:off x="2591992" y="2072879"/>
            <a:ext cx="1971675" cy="1081802"/>
            <a:chOff x="-100012" y="1819274"/>
            <a:chExt cx="2483176" cy="1261466"/>
          </a:xfrm>
        </p:grpSpPr>
        <p:sp>
          <p:nvSpPr>
            <p:cNvPr id="19" name="Rounded Rectangle 18"/>
            <p:cNvSpPr/>
            <p:nvPr/>
          </p:nvSpPr>
          <p:spPr bwMode="auto">
            <a:xfrm>
              <a:off x="-100012" y="1819274"/>
              <a:ext cx="2483176" cy="1261466"/>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20" name="TextBox 19"/>
            <p:cNvSpPr txBox="1"/>
            <p:nvPr/>
          </p:nvSpPr>
          <p:spPr>
            <a:xfrm>
              <a:off x="0" y="1879312"/>
              <a:ext cx="2383163" cy="969008"/>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Free 3’ ends of the reverse template and lawn primers are blocked to prevent unwanted DNA priming</a:t>
              </a:r>
            </a:p>
          </p:txBody>
        </p:sp>
      </p:grpSp>
      <p:grpSp>
        <p:nvGrpSpPr>
          <p:cNvPr id="21" name="Group 20"/>
          <p:cNvGrpSpPr/>
          <p:nvPr/>
        </p:nvGrpSpPr>
        <p:grpSpPr>
          <a:xfrm>
            <a:off x="2591991" y="3344705"/>
            <a:ext cx="1971676" cy="678657"/>
            <a:chOff x="-100012" y="1838470"/>
            <a:chExt cx="2483177" cy="1139802"/>
          </a:xfrm>
        </p:grpSpPr>
        <p:sp>
          <p:nvSpPr>
            <p:cNvPr id="22" name="Rounded Rectangle 21"/>
            <p:cNvSpPr/>
            <p:nvPr/>
          </p:nvSpPr>
          <p:spPr bwMode="auto">
            <a:xfrm>
              <a:off x="-100012" y="1838470"/>
              <a:ext cx="2483176" cy="1139802"/>
            </a:xfrm>
            <a:prstGeom prst="roundRect">
              <a:avLst/>
            </a:prstGeom>
            <a:solidFill>
              <a:srgbClr val="FFB441"/>
            </a:solidFill>
            <a:ln w="127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fontAlgn="base">
                <a:spcBef>
                  <a:spcPct val="0"/>
                </a:spcBef>
                <a:spcAft>
                  <a:spcPct val="0"/>
                </a:spcAft>
              </a:pPr>
              <a:endParaRPr lang="en-US" sz="1200">
                <a:solidFill>
                  <a:srgbClr val="4D4D4F"/>
                </a:solidFill>
              </a:endParaRPr>
            </a:p>
          </p:txBody>
        </p:sp>
        <p:sp>
          <p:nvSpPr>
            <p:cNvPr id="23" name="TextBox 22"/>
            <p:cNvSpPr txBox="1"/>
            <p:nvPr/>
          </p:nvSpPr>
          <p:spPr>
            <a:xfrm>
              <a:off x="0" y="1879312"/>
              <a:ext cx="2383165" cy="1085511"/>
            </a:xfrm>
            <a:prstGeom prst="rect">
              <a:avLst/>
            </a:prstGeom>
            <a:noFill/>
          </p:spPr>
          <p:txBody>
            <a:bodyPr wrap="square" rtlCol="0">
              <a:spAutoFit/>
            </a:bodyPr>
            <a:lstStyle/>
            <a:p>
              <a:pPr fontAlgn="base">
                <a:spcBef>
                  <a:spcPct val="0"/>
                </a:spcBef>
                <a:spcAft>
                  <a:spcPct val="0"/>
                </a:spcAft>
              </a:pPr>
              <a:r>
                <a:rPr lang="en-US" sz="1200" dirty="0">
                  <a:solidFill>
                    <a:srgbClr val="FFFFFF"/>
                  </a:solidFill>
                  <a:effectLst>
                    <a:outerShdw blurRad="38100" dist="38100" dir="2700000" algn="tl">
                      <a:srgbClr val="000000">
                        <a:alpha val="43137"/>
                      </a:srgbClr>
                    </a:outerShdw>
                  </a:effectLst>
                </a:rPr>
                <a:t>Sequencing primer is hybridized to adapter sequence</a:t>
              </a:r>
            </a:p>
          </p:txBody>
        </p:sp>
      </p:grpSp>
    </p:spTree>
    <p:extLst>
      <p:ext uri="{BB962C8B-B14F-4D97-AF65-F5344CB8AC3E}">
        <p14:creationId xmlns:p14="http://schemas.microsoft.com/office/powerpoint/2010/main" val="337286983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1698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169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16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6984" grpId="0" animBg="1"/>
      <p:bldP spid="2216985" grpId="0" animBg="1"/>
      <p:bldP spid="221698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14398"/>
            <a:ext cx="10515600" cy="776290"/>
          </a:xfrm>
        </p:spPr>
        <p:txBody>
          <a:bodyPr>
            <a:normAutofit/>
          </a:bodyPr>
          <a:lstStyle/>
          <a:p>
            <a:r>
              <a:rPr lang="pt-BR" sz="3600" dirty="0"/>
              <a:t>Estratégias para sequenciamento de genomas:</a:t>
            </a:r>
          </a:p>
        </p:txBody>
      </p:sp>
      <p:pic>
        <p:nvPicPr>
          <p:cNvPr id="2" name="Espaço Reservado para Conteúdo 1">
            <a:extLst>
              <a:ext uri="{FF2B5EF4-FFF2-40B4-BE49-F238E27FC236}">
                <a16:creationId xmlns:a16="http://schemas.microsoft.com/office/drawing/2014/main" id="{F1322188-7511-75B9-008F-F41DBB79D624}"/>
              </a:ext>
            </a:extLst>
          </p:cNvPr>
          <p:cNvPicPr>
            <a:picLocks noGrp="1" noChangeAspect="1"/>
          </p:cNvPicPr>
          <p:nvPr>
            <p:ph idx="1"/>
          </p:nvPr>
        </p:nvPicPr>
        <p:blipFill>
          <a:blip r:embed="rId2"/>
          <a:stretch>
            <a:fillRect/>
          </a:stretch>
        </p:blipFill>
        <p:spPr>
          <a:xfrm>
            <a:off x="3388659" y="1825625"/>
            <a:ext cx="4935679" cy="4819018"/>
          </a:xfrm>
          <a:prstGeom prst="rect">
            <a:avLst/>
          </a:prstGeom>
        </p:spPr>
      </p:pic>
      <p:pic>
        <p:nvPicPr>
          <p:cNvPr id="20" name="Imagem 19">
            <a:extLst>
              <a:ext uri="{FF2B5EF4-FFF2-40B4-BE49-F238E27FC236}">
                <a16:creationId xmlns:a16="http://schemas.microsoft.com/office/drawing/2014/main" id="{B9BFF9B3-A397-416E-AC8F-039849E3E5E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spTree>
    <p:extLst>
      <p:ext uri="{BB962C8B-B14F-4D97-AF65-F5344CB8AC3E}">
        <p14:creationId xmlns:p14="http://schemas.microsoft.com/office/powerpoint/2010/main" val="3515375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14398"/>
            <a:ext cx="10515600" cy="776290"/>
          </a:xfrm>
        </p:spPr>
        <p:txBody>
          <a:bodyPr>
            <a:normAutofit/>
          </a:bodyPr>
          <a:lstStyle/>
          <a:p>
            <a:r>
              <a:rPr lang="pt-BR" sz="3600" dirty="0"/>
              <a:t>Estratégias para sequenciamento de genomas:</a:t>
            </a:r>
          </a:p>
        </p:txBody>
      </p:sp>
      <p:pic>
        <p:nvPicPr>
          <p:cNvPr id="20" name="Imagem 19">
            <a:extLst>
              <a:ext uri="{FF2B5EF4-FFF2-40B4-BE49-F238E27FC236}">
                <a16:creationId xmlns:a16="http://schemas.microsoft.com/office/drawing/2014/main" id="{B9BFF9B3-A397-416E-AC8F-039849E3E5E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pic>
        <p:nvPicPr>
          <p:cNvPr id="7" name="Espaço Reservado para Conteúdo 6">
            <a:extLst>
              <a:ext uri="{FF2B5EF4-FFF2-40B4-BE49-F238E27FC236}">
                <a16:creationId xmlns:a16="http://schemas.microsoft.com/office/drawing/2014/main" id="{C85C5857-2CE7-2BA8-01F5-AE14204A1FFD}"/>
              </a:ext>
            </a:extLst>
          </p:cNvPr>
          <p:cNvPicPr>
            <a:picLocks noGrp="1" noChangeAspect="1"/>
          </p:cNvPicPr>
          <p:nvPr>
            <p:ph idx="1"/>
          </p:nvPr>
        </p:nvPicPr>
        <p:blipFill>
          <a:blip r:embed="rId4"/>
          <a:stretch>
            <a:fillRect/>
          </a:stretch>
        </p:blipFill>
        <p:spPr>
          <a:xfrm>
            <a:off x="2231722" y="1825625"/>
            <a:ext cx="7728555" cy="4351338"/>
          </a:xfrm>
          <a:prstGeom prst="rect">
            <a:avLst/>
          </a:prstGeom>
        </p:spPr>
      </p:pic>
      <p:sp>
        <p:nvSpPr>
          <p:cNvPr id="8" name="CaixaDeTexto 7">
            <a:extLst>
              <a:ext uri="{FF2B5EF4-FFF2-40B4-BE49-F238E27FC236}">
                <a16:creationId xmlns:a16="http://schemas.microsoft.com/office/drawing/2014/main" id="{5E71B7A8-86B3-96A9-8CE9-FAF49839A4D8}"/>
              </a:ext>
            </a:extLst>
          </p:cNvPr>
          <p:cNvSpPr txBox="1"/>
          <p:nvPr/>
        </p:nvSpPr>
        <p:spPr>
          <a:xfrm>
            <a:off x="4588672" y="1821934"/>
            <a:ext cx="2100255" cy="369332"/>
          </a:xfrm>
          <a:prstGeom prst="rect">
            <a:avLst/>
          </a:prstGeom>
          <a:noFill/>
        </p:spPr>
        <p:txBody>
          <a:bodyPr wrap="none" rtlCol="0">
            <a:spAutoFit/>
          </a:bodyPr>
          <a:lstStyle/>
          <a:p>
            <a:r>
              <a:rPr lang="pt-BR" dirty="0" err="1"/>
              <a:t>Shotgun</a:t>
            </a:r>
            <a:r>
              <a:rPr lang="pt-BR" dirty="0"/>
              <a:t> </a:t>
            </a:r>
            <a:r>
              <a:rPr lang="pt-BR" dirty="0" err="1"/>
              <a:t>Sequencing</a:t>
            </a:r>
            <a:endParaRPr lang="pt-BR" dirty="0"/>
          </a:p>
        </p:txBody>
      </p:sp>
    </p:spTree>
    <p:extLst>
      <p:ext uri="{BB962C8B-B14F-4D97-AF65-F5344CB8AC3E}">
        <p14:creationId xmlns:p14="http://schemas.microsoft.com/office/powerpoint/2010/main" val="1005448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14398"/>
            <a:ext cx="10515600" cy="776290"/>
          </a:xfrm>
        </p:spPr>
        <p:txBody>
          <a:bodyPr>
            <a:normAutofit/>
          </a:bodyPr>
          <a:lstStyle/>
          <a:p>
            <a:r>
              <a:rPr lang="pt-BR" sz="3600" dirty="0"/>
              <a:t>Desafios no sequenciamento de genomas</a:t>
            </a:r>
          </a:p>
        </p:txBody>
      </p:sp>
      <p:pic>
        <p:nvPicPr>
          <p:cNvPr id="20" name="Imagem 19">
            <a:extLst>
              <a:ext uri="{FF2B5EF4-FFF2-40B4-BE49-F238E27FC236}">
                <a16:creationId xmlns:a16="http://schemas.microsoft.com/office/drawing/2014/main" id="{B9BFF9B3-A397-416E-AC8F-039849E3E5E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pic>
        <p:nvPicPr>
          <p:cNvPr id="7" name="Espaço Reservado para Conteúdo 6">
            <a:extLst>
              <a:ext uri="{FF2B5EF4-FFF2-40B4-BE49-F238E27FC236}">
                <a16:creationId xmlns:a16="http://schemas.microsoft.com/office/drawing/2014/main" id="{77E40732-8CE6-30E8-3B06-6F26F244EFFD}"/>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17663" y="1546222"/>
            <a:ext cx="10255429" cy="5258357"/>
          </a:xfrm>
          <a:prstGeom prst="rect">
            <a:avLst/>
          </a:prstGeom>
          <a:noFill/>
        </p:spPr>
      </p:pic>
      <p:sp>
        <p:nvSpPr>
          <p:cNvPr id="8" name="CaixaDeTexto 7">
            <a:extLst>
              <a:ext uri="{FF2B5EF4-FFF2-40B4-BE49-F238E27FC236}">
                <a16:creationId xmlns:a16="http://schemas.microsoft.com/office/drawing/2014/main" id="{82224BC0-1C71-DBFC-A24C-CAF53070F43C}"/>
              </a:ext>
            </a:extLst>
          </p:cNvPr>
          <p:cNvSpPr txBox="1"/>
          <p:nvPr/>
        </p:nvSpPr>
        <p:spPr>
          <a:xfrm>
            <a:off x="9346349" y="6488668"/>
            <a:ext cx="2845651" cy="369332"/>
          </a:xfrm>
          <a:prstGeom prst="rect">
            <a:avLst/>
          </a:prstGeom>
          <a:noFill/>
        </p:spPr>
        <p:txBody>
          <a:bodyPr wrap="none" rtlCol="0">
            <a:spAutoFit/>
          </a:bodyPr>
          <a:lstStyle/>
          <a:p>
            <a:r>
              <a:rPr lang="pt-BR" dirty="0" err="1"/>
              <a:t>Genomes</a:t>
            </a:r>
            <a:r>
              <a:rPr lang="pt-BR" dirty="0"/>
              <a:t>. 2nd </a:t>
            </a:r>
            <a:r>
              <a:rPr lang="pt-BR" dirty="0" err="1"/>
              <a:t>edition</a:t>
            </a:r>
            <a:r>
              <a:rPr lang="pt-BR" dirty="0"/>
              <a:t>, 2002</a:t>
            </a:r>
          </a:p>
        </p:txBody>
      </p:sp>
    </p:spTree>
    <p:extLst>
      <p:ext uri="{BB962C8B-B14F-4D97-AF65-F5344CB8AC3E}">
        <p14:creationId xmlns:p14="http://schemas.microsoft.com/office/powerpoint/2010/main" val="1929406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14398"/>
            <a:ext cx="10515600" cy="776290"/>
          </a:xfrm>
        </p:spPr>
        <p:txBody>
          <a:bodyPr>
            <a:normAutofit/>
          </a:bodyPr>
          <a:lstStyle/>
          <a:p>
            <a:r>
              <a:rPr lang="pt-BR" sz="3600" dirty="0"/>
              <a:t>Desafios na montagem de novo de genoma:</a:t>
            </a:r>
          </a:p>
        </p:txBody>
      </p:sp>
      <p:pic>
        <p:nvPicPr>
          <p:cNvPr id="20" name="Imagem 19">
            <a:extLst>
              <a:ext uri="{FF2B5EF4-FFF2-40B4-BE49-F238E27FC236}">
                <a16:creationId xmlns:a16="http://schemas.microsoft.com/office/drawing/2014/main" id="{B9BFF9B3-A397-416E-AC8F-039849E3E5E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pic>
        <p:nvPicPr>
          <p:cNvPr id="3" name="Espaço Reservado para Conteúdo 2">
            <a:extLst>
              <a:ext uri="{FF2B5EF4-FFF2-40B4-BE49-F238E27FC236}">
                <a16:creationId xmlns:a16="http://schemas.microsoft.com/office/drawing/2014/main" id="{F31759D5-FA32-1BDC-4CCA-3B9E247538CA}"/>
              </a:ext>
            </a:extLst>
          </p:cNvPr>
          <p:cNvPicPr>
            <a:picLocks noGrp="1" noChangeAspect="1"/>
          </p:cNvPicPr>
          <p:nvPr>
            <p:ph idx="1"/>
          </p:nvPr>
        </p:nvPicPr>
        <p:blipFill>
          <a:blip r:embed="rId4"/>
          <a:stretch>
            <a:fillRect/>
          </a:stretch>
        </p:blipFill>
        <p:spPr>
          <a:xfrm>
            <a:off x="1345364" y="1546223"/>
            <a:ext cx="6040185" cy="5029204"/>
          </a:xfrm>
        </p:spPr>
      </p:pic>
      <p:pic>
        <p:nvPicPr>
          <p:cNvPr id="8" name="Imagem 7">
            <a:extLst>
              <a:ext uri="{FF2B5EF4-FFF2-40B4-BE49-F238E27FC236}">
                <a16:creationId xmlns:a16="http://schemas.microsoft.com/office/drawing/2014/main" id="{1571F732-7A2D-3FF1-1F2C-1DF80D92104E}"/>
              </a:ext>
            </a:extLst>
          </p:cNvPr>
          <p:cNvPicPr>
            <a:picLocks noChangeAspect="1"/>
          </p:cNvPicPr>
          <p:nvPr/>
        </p:nvPicPr>
        <p:blipFill>
          <a:blip r:embed="rId5"/>
          <a:stretch>
            <a:fillRect/>
          </a:stretch>
        </p:blipFill>
        <p:spPr>
          <a:xfrm>
            <a:off x="7508553" y="5044065"/>
            <a:ext cx="4197672" cy="941323"/>
          </a:xfrm>
          <a:prstGeom prst="rect">
            <a:avLst/>
          </a:prstGeom>
        </p:spPr>
      </p:pic>
      <p:pic>
        <p:nvPicPr>
          <p:cNvPr id="10" name="Imagem 9">
            <a:extLst>
              <a:ext uri="{FF2B5EF4-FFF2-40B4-BE49-F238E27FC236}">
                <a16:creationId xmlns:a16="http://schemas.microsoft.com/office/drawing/2014/main" id="{F623834B-6033-51B6-C742-44285F6DBCB4}"/>
              </a:ext>
            </a:extLst>
          </p:cNvPr>
          <p:cNvPicPr>
            <a:picLocks noChangeAspect="1"/>
          </p:cNvPicPr>
          <p:nvPr/>
        </p:nvPicPr>
        <p:blipFill>
          <a:blip r:embed="rId6"/>
          <a:stretch>
            <a:fillRect/>
          </a:stretch>
        </p:blipFill>
        <p:spPr>
          <a:xfrm>
            <a:off x="7508553" y="5985388"/>
            <a:ext cx="2400508" cy="739204"/>
          </a:xfrm>
          <a:prstGeom prst="rect">
            <a:avLst/>
          </a:prstGeom>
        </p:spPr>
      </p:pic>
    </p:spTree>
    <p:extLst>
      <p:ext uri="{BB962C8B-B14F-4D97-AF65-F5344CB8AC3E}">
        <p14:creationId xmlns:p14="http://schemas.microsoft.com/office/powerpoint/2010/main" val="735425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14398"/>
            <a:ext cx="10515600" cy="776290"/>
          </a:xfrm>
        </p:spPr>
        <p:txBody>
          <a:bodyPr>
            <a:normAutofit/>
          </a:bodyPr>
          <a:lstStyle/>
          <a:p>
            <a:r>
              <a:rPr lang="pt-BR" sz="3600" dirty="0"/>
              <a:t>Desafios no estudo do </a:t>
            </a:r>
            <a:r>
              <a:rPr lang="pt-BR" sz="3600" dirty="0" err="1"/>
              <a:t>transcriptoma</a:t>
            </a:r>
            <a:endParaRPr lang="pt-BR" sz="3600" dirty="0"/>
          </a:p>
        </p:txBody>
      </p:sp>
      <p:pic>
        <p:nvPicPr>
          <p:cNvPr id="20" name="Imagem 19">
            <a:extLst>
              <a:ext uri="{FF2B5EF4-FFF2-40B4-BE49-F238E27FC236}">
                <a16:creationId xmlns:a16="http://schemas.microsoft.com/office/drawing/2014/main" id="{B9BFF9B3-A397-416E-AC8F-039849E3E5E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pic>
        <p:nvPicPr>
          <p:cNvPr id="2" name="Espaço Reservado para Conteúdo 1">
            <a:extLst>
              <a:ext uri="{FF2B5EF4-FFF2-40B4-BE49-F238E27FC236}">
                <a16:creationId xmlns:a16="http://schemas.microsoft.com/office/drawing/2014/main" id="{03665DBF-4576-BE7F-C2CF-C2F039CE9167}"/>
              </a:ext>
            </a:extLst>
          </p:cNvPr>
          <p:cNvPicPr>
            <a:picLocks noGrp="1" noChangeAspect="1"/>
          </p:cNvPicPr>
          <p:nvPr>
            <p:ph idx="1"/>
          </p:nvPr>
        </p:nvPicPr>
        <p:blipFill rotWithShape="1">
          <a:blip r:embed="rId4"/>
          <a:srcRect t="-23307" r="63913" b="23307"/>
          <a:stretch/>
        </p:blipFill>
        <p:spPr>
          <a:xfrm>
            <a:off x="500305" y="1302543"/>
            <a:ext cx="4089624" cy="2673297"/>
          </a:xfrm>
          <a:prstGeom prst="rect">
            <a:avLst/>
          </a:prstGeom>
        </p:spPr>
      </p:pic>
      <p:sp>
        <p:nvSpPr>
          <p:cNvPr id="3" name="CaixaDeTexto 2">
            <a:extLst>
              <a:ext uri="{FF2B5EF4-FFF2-40B4-BE49-F238E27FC236}">
                <a16:creationId xmlns:a16="http://schemas.microsoft.com/office/drawing/2014/main" id="{8DDE7FEA-0EDC-36EC-AE11-A0EAFF919347}"/>
              </a:ext>
            </a:extLst>
          </p:cNvPr>
          <p:cNvSpPr txBox="1"/>
          <p:nvPr/>
        </p:nvSpPr>
        <p:spPr>
          <a:xfrm>
            <a:off x="352425" y="5943602"/>
            <a:ext cx="4953000" cy="369332"/>
          </a:xfrm>
          <a:prstGeom prst="rect">
            <a:avLst/>
          </a:prstGeom>
          <a:noFill/>
        </p:spPr>
        <p:txBody>
          <a:bodyPr wrap="square" rtlCol="0">
            <a:spAutoFit/>
          </a:bodyPr>
          <a:lstStyle/>
          <a:p>
            <a:r>
              <a:rPr lang="pt-BR" dirty="0"/>
              <a:t>The </a:t>
            </a:r>
            <a:r>
              <a:rPr lang="pt-BR" dirty="0" err="1"/>
              <a:t>Cell</a:t>
            </a:r>
            <a:r>
              <a:rPr lang="pt-BR" dirty="0"/>
              <a:t>: A Molecular Approach 2nd. </a:t>
            </a:r>
            <a:r>
              <a:rPr lang="pt-BR" dirty="0" err="1"/>
              <a:t>Edition</a:t>
            </a:r>
            <a:r>
              <a:rPr lang="pt-BR" dirty="0"/>
              <a:t>, 2000</a:t>
            </a:r>
          </a:p>
        </p:txBody>
      </p:sp>
      <p:pic>
        <p:nvPicPr>
          <p:cNvPr id="7" name="Imagem 6">
            <a:extLst>
              <a:ext uri="{FF2B5EF4-FFF2-40B4-BE49-F238E27FC236}">
                <a16:creationId xmlns:a16="http://schemas.microsoft.com/office/drawing/2014/main" id="{986EE185-ACCE-A2F5-6E1C-1F2552FD0D10}"/>
              </a:ext>
            </a:extLst>
          </p:cNvPr>
          <p:cNvPicPr>
            <a:picLocks noChangeAspect="1"/>
          </p:cNvPicPr>
          <p:nvPr/>
        </p:nvPicPr>
        <p:blipFill>
          <a:blip r:embed="rId5"/>
          <a:stretch>
            <a:fillRect/>
          </a:stretch>
        </p:blipFill>
        <p:spPr>
          <a:xfrm>
            <a:off x="5305425" y="1593418"/>
            <a:ext cx="5923831" cy="4898808"/>
          </a:xfrm>
          <a:prstGeom prst="rect">
            <a:avLst/>
          </a:prstGeom>
        </p:spPr>
      </p:pic>
    </p:spTree>
    <p:extLst>
      <p:ext uri="{BB962C8B-B14F-4D97-AF65-F5344CB8AC3E}">
        <p14:creationId xmlns:p14="http://schemas.microsoft.com/office/powerpoint/2010/main" val="2558617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14398"/>
            <a:ext cx="10515600" cy="776290"/>
          </a:xfrm>
        </p:spPr>
        <p:txBody>
          <a:bodyPr>
            <a:normAutofit fontScale="90000"/>
          </a:bodyPr>
          <a:lstStyle/>
          <a:p>
            <a:r>
              <a:rPr lang="pt-BR" sz="3600" dirty="0"/>
              <a:t>Desafios na identificação de variação estrutural com sequencias curtas:</a:t>
            </a:r>
          </a:p>
        </p:txBody>
      </p:sp>
      <p:pic>
        <p:nvPicPr>
          <p:cNvPr id="20" name="Imagem 19">
            <a:extLst>
              <a:ext uri="{FF2B5EF4-FFF2-40B4-BE49-F238E27FC236}">
                <a16:creationId xmlns:a16="http://schemas.microsoft.com/office/drawing/2014/main" id="{B9BFF9B3-A397-416E-AC8F-039849E3E5E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pic>
        <p:nvPicPr>
          <p:cNvPr id="3" name="Espaço Reservado para Conteúdo 2">
            <a:extLst>
              <a:ext uri="{FF2B5EF4-FFF2-40B4-BE49-F238E27FC236}">
                <a16:creationId xmlns:a16="http://schemas.microsoft.com/office/drawing/2014/main" id="{E2A73241-C282-EC4B-8100-8850BCED6501}"/>
              </a:ext>
            </a:extLst>
          </p:cNvPr>
          <p:cNvPicPr>
            <a:picLocks noGrp="1" noChangeAspect="1"/>
          </p:cNvPicPr>
          <p:nvPr>
            <p:ph idx="1"/>
          </p:nvPr>
        </p:nvPicPr>
        <p:blipFill>
          <a:blip r:embed="rId4"/>
          <a:stretch>
            <a:fillRect/>
          </a:stretch>
        </p:blipFill>
        <p:spPr>
          <a:xfrm>
            <a:off x="693167" y="2120629"/>
            <a:ext cx="10448708" cy="3637075"/>
          </a:xfrm>
        </p:spPr>
      </p:pic>
    </p:spTree>
    <p:extLst>
      <p:ext uri="{BB962C8B-B14F-4D97-AF65-F5344CB8AC3E}">
        <p14:creationId xmlns:p14="http://schemas.microsoft.com/office/powerpoint/2010/main" val="2375476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55961"/>
            <a:ext cx="10515600" cy="830263"/>
          </a:xfrm>
        </p:spPr>
        <p:txBody>
          <a:bodyPr>
            <a:normAutofit/>
          </a:bodyPr>
          <a:lstStyle/>
          <a:p>
            <a:r>
              <a:rPr lang="pt-BR" sz="3600" dirty="0"/>
              <a:t>Por que sequenciar genomas?</a:t>
            </a:r>
          </a:p>
        </p:txBody>
      </p:sp>
      <p:sp>
        <p:nvSpPr>
          <p:cNvPr id="6" name="Espaço Reservado para Conteúdo 5">
            <a:extLst>
              <a:ext uri="{FF2B5EF4-FFF2-40B4-BE49-F238E27FC236}">
                <a16:creationId xmlns:a16="http://schemas.microsoft.com/office/drawing/2014/main" id="{FF449F95-A847-ED91-4C11-7B3B4596551A}"/>
              </a:ext>
            </a:extLst>
          </p:cNvPr>
          <p:cNvSpPr>
            <a:spLocks noGrp="1"/>
          </p:cNvSpPr>
          <p:nvPr>
            <p:ph idx="1"/>
          </p:nvPr>
        </p:nvSpPr>
        <p:spPr/>
        <p:txBody>
          <a:bodyPr>
            <a:normAutofit lnSpcReduction="10000"/>
          </a:bodyPr>
          <a:lstStyle/>
          <a:p>
            <a:r>
              <a:rPr lang="pt-BR" dirty="0"/>
              <a:t>Identificação de variação genética</a:t>
            </a:r>
          </a:p>
          <a:p>
            <a:r>
              <a:rPr lang="pt-BR" dirty="0"/>
              <a:t>Conservação e estudo de biodiversidade</a:t>
            </a:r>
          </a:p>
          <a:p>
            <a:r>
              <a:rPr lang="pt-BR" dirty="0"/>
              <a:t>Estudar a evolução</a:t>
            </a:r>
          </a:p>
          <a:p>
            <a:r>
              <a:rPr lang="pt-BR" dirty="0"/>
              <a:t>Identificação e diagnóstico de doenças genéticas</a:t>
            </a:r>
          </a:p>
          <a:p>
            <a:r>
              <a:rPr lang="pt-BR" dirty="0"/>
              <a:t>Melhoramento genético</a:t>
            </a:r>
          </a:p>
          <a:p>
            <a:r>
              <a:rPr lang="pt-BR" dirty="0"/>
              <a:t>Mapeamento de QTL</a:t>
            </a:r>
          </a:p>
          <a:p>
            <a:r>
              <a:rPr lang="pt-BR" dirty="0"/>
              <a:t>Seleção genômica</a:t>
            </a:r>
          </a:p>
          <a:p>
            <a:r>
              <a:rPr lang="pt-BR" dirty="0"/>
              <a:t>Estudo de expressão gênica</a:t>
            </a:r>
          </a:p>
          <a:p>
            <a:r>
              <a:rPr lang="pt-BR" dirty="0"/>
              <a:t>Estudo do controle da expressão gênica</a:t>
            </a:r>
          </a:p>
          <a:p>
            <a:endParaRPr lang="pt-BR" dirty="0"/>
          </a:p>
        </p:txBody>
      </p:sp>
      <p:pic>
        <p:nvPicPr>
          <p:cNvPr id="20" name="Imagem 19">
            <a:extLst>
              <a:ext uri="{FF2B5EF4-FFF2-40B4-BE49-F238E27FC236}">
                <a16:creationId xmlns:a16="http://schemas.microsoft.com/office/drawing/2014/main" id="{B9BFF9B3-A397-416E-AC8F-039849E3E5E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sp>
        <p:nvSpPr>
          <p:cNvPr id="2" name="CaixaDeTexto 1">
            <a:extLst>
              <a:ext uri="{FF2B5EF4-FFF2-40B4-BE49-F238E27FC236}">
                <a16:creationId xmlns:a16="http://schemas.microsoft.com/office/drawing/2014/main" id="{E19FC355-233D-3523-0F95-DB2184162A35}"/>
              </a:ext>
            </a:extLst>
          </p:cNvPr>
          <p:cNvSpPr txBox="1"/>
          <p:nvPr/>
        </p:nvSpPr>
        <p:spPr>
          <a:xfrm>
            <a:off x="5222893" y="6255764"/>
            <a:ext cx="7100726" cy="523220"/>
          </a:xfrm>
          <a:prstGeom prst="rect">
            <a:avLst/>
          </a:prstGeom>
          <a:noFill/>
        </p:spPr>
        <p:txBody>
          <a:bodyPr wrap="square" rtlCol="0">
            <a:spAutoFit/>
          </a:bodyPr>
          <a:lstStyle/>
          <a:p>
            <a:r>
              <a:rPr lang="en-US" sz="1400" b="0" i="0" u="none" strike="noStrike" baseline="0" dirty="0">
                <a:solidFill>
                  <a:srgbClr val="000000"/>
                </a:solidFill>
                <a:latin typeface="BCOFJ H+ Adv P 8 CAA"/>
              </a:rPr>
              <a:t>It’s more than stamp collecting: how genome sequencing can unify biological research, Richards, 2015, Trends in Genetics</a:t>
            </a:r>
            <a:endParaRPr lang="pt-BR" sz="1400" dirty="0"/>
          </a:p>
        </p:txBody>
      </p:sp>
    </p:spTree>
    <p:extLst>
      <p:ext uri="{BB962C8B-B14F-4D97-AF65-F5344CB8AC3E}">
        <p14:creationId xmlns:p14="http://schemas.microsoft.com/office/powerpoint/2010/main" val="935560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14398"/>
            <a:ext cx="10515600" cy="776290"/>
          </a:xfrm>
        </p:spPr>
        <p:txBody>
          <a:bodyPr>
            <a:normAutofit/>
          </a:bodyPr>
          <a:lstStyle/>
          <a:p>
            <a:r>
              <a:rPr lang="pt-BR" sz="3600" dirty="0"/>
              <a:t>Sequenciamento de terceira geração (TGS):</a:t>
            </a:r>
          </a:p>
        </p:txBody>
      </p:sp>
      <p:pic>
        <p:nvPicPr>
          <p:cNvPr id="20" name="Imagem 19">
            <a:extLst>
              <a:ext uri="{FF2B5EF4-FFF2-40B4-BE49-F238E27FC236}">
                <a16:creationId xmlns:a16="http://schemas.microsoft.com/office/drawing/2014/main" id="{B9BFF9B3-A397-416E-AC8F-039849E3E5E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pic>
        <p:nvPicPr>
          <p:cNvPr id="3" name="Espaço Reservado para Conteúdo 2">
            <a:extLst>
              <a:ext uri="{FF2B5EF4-FFF2-40B4-BE49-F238E27FC236}">
                <a16:creationId xmlns:a16="http://schemas.microsoft.com/office/drawing/2014/main" id="{B477E859-0383-D06A-1675-EFC58B0FB81F}"/>
              </a:ext>
            </a:extLst>
          </p:cNvPr>
          <p:cNvPicPr>
            <a:picLocks noGrp="1" noChangeAspect="1"/>
          </p:cNvPicPr>
          <p:nvPr>
            <p:ph idx="1"/>
          </p:nvPr>
        </p:nvPicPr>
        <p:blipFill>
          <a:blip r:embed="rId4"/>
          <a:stretch>
            <a:fillRect/>
          </a:stretch>
        </p:blipFill>
        <p:spPr>
          <a:xfrm>
            <a:off x="904875" y="2491595"/>
            <a:ext cx="4842782" cy="3594835"/>
          </a:xfrm>
        </p:spPr>
      </p:pic>
      <p:pic>
        <p:nvPicPr>
          <p:cNvPr id="8" name="Imagem 7">
            <a:extLst>
              <a:ext uri="{FF2B5EF4-FFF2-40B4-BE49-F238E27FC236}">
                <a16:creationId xmlns:a16="http://schemas.microsoft.com/office/drawing/2014/main" id="{D1BAB095-4F3F-5F8F-FEFE-BE783FD87BC7}"/>
              </a:ext>
            </a:extLst>
          </p:cNvPr>
          <p:cNvPicPr>
            <a:picLocks noChangeAspect="1"/>
          </p:cNvPicPr>
          <p:nvPr/>
        </p:nvPicPr>
        <p:blipFill>
          <a:blip r:embed="rId5"/>
          <a:stretch>
            <a:fillRect/>
          </a:stretch>
        </p:blipFill>
        <p:spPr>
          <a:xfrm>
            <a:off x="6197740" y="2142893"/>
            <a:ext cx="5107468" cy="3886117"/>
          </a:xfrm>
          <a:prstGeom prst="rect">
            <a:avLst/>
          </a:prstGeom>
        </p:spPr>
      </p:pic>
      <p:sp>
        <p:nvSpPr>
          <p:cNvPr id="9" name="CaixaDeTexto 8">
            <a:extLst>
              <a:ext uri="{FF2B5EF4-FFF2-40B4-BE49-F238E27FC236}">
                <a16:creationId xmlns:a16="http://schemas.microsoft.com/office/drawing/2014/main" id="{769D0546-23A5-08EC-BA45-D832A1FB14A5}"/>
              </a:ext>
            </a:extLst>
          </p:cNvPr>
          <p:cNvSpPr txBox="1"/>
          <p:nvPr/>
        </p:nvSpPr>
        <p:spPr>
          <a:xfrm>
            <a:off x="1446963" y="1676182"/>
            <a:ext cx="5106237" cy="646331"/>
          </a:xfrm>
          <a:prstGeom prst="rect">
            <a:avLst/>
          </a:prstGeom>
          <a:noFill/>
        </p:spPr>
        <p:txBody>
          <a:bodyPr wrap="square" rtlCol="0">
            <a:spAutoFit/>
          </a:bodyPr>
          <a:lstStyle/>
          <a:p>
            <a:r>
              <a:rPr lang="pt-BR" dirty="0"/>
              <a:t>- Sequenciamento contínuo de uma única molécula</a:t>
            </a:r>
          </a:p>
          <a:p>
            <a:r>
              <a:rPr lang="pt-BR" dirty="0"/>
              <a:t>- Fragmentos maiores</a:t>
            </a:r>
          </a:p>
        </p:txBody>
      </p:sp>
    </p:spTree>
    <p:extLst>
      <p:ext uri="{BB962C8B-B14F-4D97-AF65-F5344CB8AC3E}">
        <p14:creationId xmlns:p14="http://schemas.microsoft.com/office/powerpoint/2010/main" val="3516611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14398"/>
            <a:ext cx="10515600" cy="776290"/>
          </a:xfrm>
        </p:spPr>
        <p:txBody>
          <a:bodyPr/>
          <a:lstStyle/>
          <a:p>
            <a:r>
              <a:rPr lang="pt-BR" dirty="0"/>
              <a:t>Sequenciamento </a:t>
            </a:r>
            <a:r>
              <a:rPr lang="pt-BR" dirty="0" err="1"/>
              <a:t>Nanopore</a:t>
            </a:r>
            <a:r>
              <a:rPr lang="pt-BR" dirty="0"/>
              <a:t>:</a:t>
            </a:r>
          </a:p>
        </p:txBody>
      </p:sp>
      <p:pic>
        <p:nvPicPr>
          <p:cNvPr id="3" name="Espaço Reservado para Conteúdo 2">
            <a:extLst>
              <a:ext uri="{FF2B5EF4-FFF2-40B4-BE49-F238E27FC236}">
                <a16:creationId xmlns:a16="http://schemas.microsoft.com/office/drawing/2014/main" id="{B7CCC967-358A-219E-A80B-EF65644290EA}"/>
              </a:ext>
            </a:extLst>
          </p:cNvPr>
          <p:cNvPicPr>
            <a:picLocks noGrp="1" noChangeAspect="1"/>
          </p:cNvPicPr>
          <p:nvPr>
            <p:ph idx="1"/>
          </p:nvPr>
        </p:nvPicPr>
        <p:blipFill>
          <a:blip r:embed="rId2"/>
          <a:stretch>
            <a:fillRect/>
          </a:stretch>
        </p:blipFill>
        <p:spPr>
          <a:xfrm>
            <a:off x="120401" y="1692999"/>
            <a:ext cx="5452123" cy="3050759"/>
          </a:xfrm>
        </p:spPr>
      </p:pic>
      <p:pic>
        <p:nvPicPr>
          <p:cNvPr id="20" name="Imagem 19">
            <a:extLst>
              <a:ext uri="{FF2B5EF4-FFF2-40B4-BE49-F238E27FC236}">
                <a16:creationId xmlns:a16="http://schemas.microsoft.com/office/drawing/2014/main" id="{B9BFF9B3-A397-416E-AC8F-039849E3E5E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pic>
        <p:nvPicPr>
          <p:cNvPr id="8" name="Imagem 7">
            <a:extLst>
              <a:ext uri="{FF2B5EF4-FFF2-40B4-BE49-F238E27FC236}">
                <a16:creationId xmlns:a16="http://schemas.microsoft.com/office/drawing/2014/main" id="{491F90B1-28F5-E071-BC3C-6B76BC376EE2}"/>
              </a:ext>
            </a:extLst>
          </p:cNvPr>
          <p:cNvPicPr>
            <a:picLocks noChangeAspect="1"/>
          </p:cNvPicPr>
          <p:nvPr/>
        </p:nvPicPr>
        <p:blipFill rotWithShape="1">
          <a:blip r:embed="rId5"/>
          <a:srcRect r="50995"/>
          <a:stretch/>
        </p:blipFill>
        <p:spPr>
          <a:xfrm>
            <a:off x="5435773" y="1691192"/>
            <a:ext cx="2136605" cy="3050137"/>
          </a:xfrm>
          <a:prstGeom prst="rect">
            <a:avLst/>
          </a:prstGeom>
        </p:spPr>
      </p:pic>
      <p:pic>
        <p:nvPicPr>
          <p:cNvPr id="10" name="Imagem 9">
            <a:extLst>
              <a:ext uri="{FF2B5EF4-FFF2-40B4-BE49-F238E27FC236}">
                <a16:creationId xmlns:a16="http://schemas.microsoft.com/office/drawing/2014/main" id="{D6218548-6BD6-C583-C6B0-6633016363A0}"/>
              </a:ext>
            </a:extLst>
          </p:cNvPr>
          <p:cNvPicPr>
            <a:picLocks noChangeAspect="1"/>
          </p:cNvPicPr>
          <p:nvPr/>
        </p:nvPicPr>
        <p:blipFill>
          <a:blip r:embed="rId6"/>
          <a:stretch>
            <a:fillRect/>
          </a:stretch>
        </p:blipFill>
        <p:spPr>
          <a:xfrm>
            <a:off x="7555758" y="1685948"/>
            <a:ext cx="1999854" cy="3060122"/>
          </a:xfrm>
          <a:prstGeom prst="rect">
            <a:avLst/>
          </a:prstGeom>
        </p:spPr>
      </p:pic>
      <p:pic>
        <p:nvPicPr>
          <p:cNvPr id="12" name="Imagem 11">
            <a:extLst>
              <a:ext uri="{FF2B5EF4-FFF2-40B4-BE49-F238E27FC236}">
                <a16:creationId xmlns:a16="http://schemas.microsoft.com/office/drawing/2014/main" id="{505A47C0-46EA-167C-3D90-7A4AD54F32AD}"/>
              </a:ext>
            </a:extLst>
          </p:cNvPr>
          <p:cNvPicPr>
            <a:picLocks noChangeAspect="1"/>
          </p:cNvPicPr>
          <p:nvPr/>
        </p:nvPicPr>
        <p:blipFill>
          <a:blip r:embed="rId7"/>
          <a:stretch>
            <a:fillRect/>
          </a:stretch>
        </p:blipFill>
        <p:spPr>
          <a:xfrm>
            <a:off x="9555612" y="1690570"/>
            <a:ext cx="2050891" cy="3050759"/>
          </a:xfrm>
          <a:prstGeom prst="rect">
            <a:avLst/>
          </a:prstGeom>
        </p:spPr>
      </p:pic>
    </p:spTree>
    <p:extLst>
      <p:ext uri="{BB962C8B-B14F-4D97-AF65-F5344CB8AC3E}">
        <p14:creationId xmlns:p14="http://schemas.microsoft.com/office/powerpoint/2010/main" val="1168591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14398"/>
            <a:ext cx="10515600" cy="776290"/>
          </a:xfrm>
        </p:spPr>
        <p:txBody>
          <a:bodyPr>
            <a:normAutofit/>
          </a:bodyPr>
          <a:lstStyle/>
          <a:p>
            <a:r>
              <a:rPr lang="pt-BR" sz="3600" dirty="0"/>
              <a:t>Vantagens em relação a NGS:</a:t>
            </a:r>
          </a:p>
        </p:txBody>
      </p:sp>
      <p:pic>
        <p:nvPicPr>
          <p:cNvPr id="20" name="Imagem 19">
            <a:extLst>
              <a:ext uri="{FF2B5EF4-FFF2-40B4-BE49-F238E27FC236}">
                <a16:creationId xmlns:a16="http://schemas.microsoft.com/office/drawing/2014/main" id="{B9BFF9B3-A397-416E-AC8F-039849E3E5E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sp>
        <p:nvSpPr>
          <p:cNvPr id="6" name="Espaço Reservado para Conteúdo 5">
            <a:extLst>
              <a:ext uri="{FF2B5EF4-FFF2-40B4-BE49-F238E27FC236}">
                <a16:creationId xmlns:a16="http://schemas.microsoft.com/office/drawing/2014/main" id="{998CA29F-8668-27E0-C541-DB46CE2A4439}"/>
              </a:ext>
            </a:extLst>
          </p:cNvPr>
          <p:cNvSpPr>
            <a:spLocks noGrp="1"/>
          </p:cNvSpPr>
          <p:nvPr>
            <p:ph idx="1"/>
          </p:nvPr>
        </p:nvSpPr>
        <p:spPr/>
        <p:txBody>
          <a:bodyPr/>
          <a:lstStyle/>
          <a:p>
            <a:r>
              <a:rPr lang="pt-BR" dirty="0"/>
              <a:t>Não necessita de PCR</a:t>
            </a:r>
          </a:p>
          <a:p>
            <a:r>
              <a:rPr lang="pt-BR" dirty="0"/>
              <a:t>Montagem de novo de genomas (regiões repetidas)</a:t>
            </a:r>
          </a:p>
          <a:p>
            <a:r>
              <a:rPr lang="pt-BR" dirty="0"/>
              <a:t>Análise completa do </a:t>
            </a:r>
            <a:r>
              <a:rPr lang="pt-BR" dirty="0" err="1"/>
              <a:t>transcriptoma</a:t>
            </a:r>
            <a:r>
              <a:rPr lang="pt-BR" dirty="0"/>
              <a:t> (RNAm completo, isoformas)</a:t>
            </a:r>
          </a:p>
          <a:p>
            <a:r>
              <a:rPr lang="pt-BR" dirty="0"/>
              <a:t>Identificação de variações estruturais (deleções, duplicações, </a:t>
            </a:r>
            <a:r>
              <a:rPr lang="pt-BR" dirty="0" err="1"/>
              <a:t>etc</a:t>
            </a:r>
            <a:r>
              <a:rPr lang="pt-BR" dirty="0"/>
              <a:t>)</a:t>
            </a:r>
          </a:p>
          <a:p>
            <a:r>
              <a:rPr lang="pt-BR" dirty="0"/>
              <a:t>Target </a:t>
            </a:r>
            <a:r>
              <a:rPr lang="pt-BR" dirty="0" err="1"/>
              <a:t>Sequencing</a:t>
            </a:r>
            <a:r>
              <a:rPr lang="pt-BR" dirty="0"/>
              <a:t> (</a:t>
            </a:r>
            <a:r>
              <a:rPr lang="pt-BR" dirty="0" err="1"/>
              <a:t>adaptive</a:t>
            </a:r>
            <a:r>
              <a:rPr lang="pt-BR" dirty="0"/>
              <a:t> </a:t>
            </a:r>
            <a:r>
              <a:rPr lang="pt-BR" dirty="0" err="1"/>
              <a:t>sequencing</a:t>
            </a:r>
            <a:r>
              <a:rPr lang="pt-BR" dirty="0"/>
              <a:t> </a:t>
            </a:r>
            <a:r>
              <a:rPr lang="pt-BR" dirty="0" err="1"/>
              <a:t>Nanopore</a:t>
            </a:r>
            <a:r>
              <a:rPr lang="pt-BR" dirty="0"/>
              <a:t>, permite o enriquecimento de regiões alvo)</a:t>
            </a:r>
          </a:p>
          <a:p>
            <a:r>
              <a:rPr lang="pt-BR" dirty="0"/>
              <a:t>Epigenética</a:t>
            </a:r>
          </a:p>
          <a:p>
            <a:r>
              <a:rPr lang="pt-BR" dirty="0" err="1"/>
              <a:t>Metagenoma</a:t>
            </a:r>
            <a:r>
              <a:rPr lang="pt-BR" dirty="0"/>
              <a:t> (MAG, 16S (completo ao invés de uma região)</a:t>
            </a:r>
          </a:p>
          <a:p>
            <a:endParaRPr lang="pt-BR" dirty="0"/>
          </a:p>
        </p:txBody>
      </p:sp>
    </p:spTree>
    <p:extLst>
      <p:ext uri="{BB962C8B-B14F-4D97-AF65-F5344CB8AC3E}">
        <p14:creationId xmlns:p14="http://schemas.microsoft.com/office/powerpoint/2010/main" val="1617589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Conteúdo 2">
            <a:extLst>
              <a:ext uri="{FF2B5EF4-FFF2-40B4-BE49-F238E27FC236}">
                <a16:creationId xmlns:a16="http://schemas.microsoft.com/office/drawing/2014/main" id="{5BD5BCD3-3AE0-0B15-C05E-0C996F11BFFC}"/>
              </a:ext>
            </a:extLst>
          </p:cNvPr>
          <p:cNvPicPr>
            <a:picLocks noGrp="1" noChangeAspect="1"/>
          </p:cNvPicPr>
          <p:nvPr>
            <p:ph idx="1"/>
          </p:nvPr>
        </p:nvPicPr>
        <p:blipFill>
          <a:blip r:embed="rId2"/>
          <a:stretch>
            <a:fillRect/>
          </a:stretch>
        </p:blipFill>
        <p:spPr>
          <a:xfrm>
            <a:off x="1991569" y="1302543"/>
            <a:ext cx="8006861" cy="5513538"/>
          </a:xfrm>
        </p:spPr>
      </p:pic>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14398"/>
            <a:ext cx="10515600" cy="776290"/>
          </a:xfrm>
        </p:spPr>
        <p:txBody>
          <a:bodyPr>
            <a:normAutofit/>
          </a:bodyPr>
          <a:lstStyle/>
          <a:p>
            <a:r>
              <a:rPr lang="pt-BR" sz="3600" dirty="0"/>
              <a:t>Desafios na montagem de novo de genoma:</a:t>
            </a:r>
          </a:p>
        </p:txBody>
      </p:sp>
      <p:pic>
        <p:nvPicPr>
          <p:cNvPr id="20" name="Imagem 19">
            <a:extLst>
              <a:ext uri="{FF2B5EF4-FFF2-40B4-BE49-F238E27FC236}">
                <a16:creationId xmlns:a16="http://schemas.microsoft.com/office/drawing/2014/main" id="{B9BFF9B3-A397-416E-AC8F-039849E3E5E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spTree>
    <p:extLst>
      <p:ext uri="{BB962C8B-B14F-4D97-AF65-F5344CB8AC3E}">
        <p14:creationId xmlns:p14="http://schemas.microsoft.com/office/powerpoint/2010/main" val="445770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847265"/>
            <a:ext cx="10515600" cy="776290"/>
          </a:xfrm>
        </p:spPr>
        <p:txBody>
          <a:bodyPr>
            <a:normAutofit/>
          </a:bodyPr>
          <a:lstStyle/>
          <a:p>
            <a:r>
              <a:rPr lang="pt-BR" sz="3600" dirty="0"/>
              <a:t>Desafios na montagem do </a:t>
            </a:r>
            <a:r>
              <a:rPr lang="pt-BR" sz="3600" dirty="0" err="1"/>
              <a:t>Transcriptoma</a:t>
            </a:r>
            <a:endParaRPr lang="pt-BR" sz="3600" dirty="0"/>
          </a:p>
        </p:txBody>
      </p:sp>
      <p:pic>
        <p:nvPicPr>
          <p:cNvPr id="20" name="Imagem 19">
            <a:extLst>
              <a:ext uri="{FF2B5EF4-FFF2-40B4-BE49-F238E27FC236}">
                <a16:creationId xmlns:a16="http://schemas.microsoft.com/office/drawing/2014/main" id="{B9BFF9B3-A397-416E-AC8F-039849E3E5E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pic>
        <p:nvPicPr>
          <p:cNvPr id="7" name="Espaço Reservado para Conteúdo 6">
            <a:extLst>
              <a:ext uri="{FF2B5EF4-FFF2-40B4-BE49-F238E27FC236}">
                <a16:creationId xmlns:a16="http://schemas.microsoft.com/office/drawing/2014/main" id="{91FE563B-2B80-C689-46E8-087A04F79DB4}"/>
              </a:ext>
            </a:extLst>
          </p:cNvPr>
          <p:cNvPicPr>
            <a:picLocks noGrp="1" noChangeAspect="1"/>
          </p:cNvPicPr>
          <p:nvPr>
            <p:ph idx="1"/>
          </p:nvPr>
        </p:nvPicPr>
        <p:blipFill>
          <a:blip r:embed="rId4"/>
          <a:stretch>
            <a:fillRect/>
          </a:stretch>
        </p:blipFill>
        <p:spPr>
          <a:xfrm>
            <a:off x="1868346" y="1459149"/>
            <a:ext cx="8909901" cy="5357643"/>
          </a:xfrm>
          <a:prstGeom prst="rect">
            <a:avLst/>
          </a:prstGeom>
        </p:spPr>
      </p:pic>
    </p:spTree>
    <p:extLst>
      <p:ext uri="{BB962C8B-B14F-4D97-AF65-F5344CB8AC3E}">
        <p14:creationId xmlns:p14="http://schemas.microsoft.com/office/powerpoint/2010/main" val="4020757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83523" y="705227"/>
            <a:ext cx="10515600" cy="776290"/>
          </a:xfrm>
        </p:spPr>
        <p:txBody>
          <a:bodyPr>
            <a:normAutofit/>
          </a:bodyPr>
          <a:lstStyle/>
          <a:p>
            <a:r>
              <a:rPr lang="pt-BR" sz="3600" dirty="0"/>
              <a:t>Novas aplicações:</a:t>
            </a:r>
          </a:p>
        </p:txBody>
      </p:sp>
      <p:pic>
        <p:nvPicPr>
          <p:cNvPr id="20" name="Imagem 19">
            <a:extLst>
              <a:ext uri="{FF2B5EF4-FFF2-40B4-BE49-F238E27FC236}">
                <a16:creationId xmlns:a16="http://schemas.microsoft.com/office/drawing/2014/main" id="{B9BFF9B3-A397-416E-AC8F-039849E3E5E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pic>
        <p:nvPicPr>
          <p:cNvPr id="9" name="Espaço Reservado para Conteúdo 8">
            <a:extLst>
              <a:ext uri="{FF2B5EF4-FFF2-40B4-BE49-F238E27FC236}">
                <a16:creationId xmlns:a16="http://schemas.microsoft.com/office/drawing/2014/main" id="{5EA8D731-C460-3840-4708-36AE48B2186D}"/>
              </a:ext>
            </a:extLst>
          </p:cNvPr>
          <p:cNvPicPr>
            <a:picLocks noGrp="1" noChangeAspect="1"/>
          </p:cNvPicPr>
          <p:nvPr>
            <p:ph idx="1"/>
          </p:nvPr>
        </p:nvPicPr>
        <p:blipFill>
          <a:blip r:embed="rId4"/>
          <a:stretch>
            <a:fillRect/>
          </a:stretch>
        </p:blipFill>
        <p:spPr>
          <a:xfrm>
            <a:off x="463349" y="5420015"/>
            <a:ext cx="2862656" cy="1090084"/>
          </a:xfrm>
        </p:spPr>
      </p:pic>
      <p:pic>
        <p:nvPicPr>
          <p:cNvPr id="11" name="Imagem 10">
            <a:extLst>
              <a:ext uri="{FF2B5EF4-FFF2-40B4-BE49-F238E27FC236}">
                <a16:creationId xmlns:a16="http://schemas.microsoft.com/office/drawing/2014/main" id="{3BCAB931-9335-49E0-5A7B-4B2D41E9E0E9}"/>
              </a:ext>
            </a:extLst>
          </p:cNvPr>
          <p:cNvPicPr>
            <a:picLocks noChangeAspect="1"/>
          </p:cNvPicPr>
          <p:nvPr/>
        </p:nvPicPr>
        <p:blipFill>
          <a:blip r:embed="rId5"/>
          <a:stretch>
            <a:fillRect/>
          </a:stretch>
        </p:blipFill>
        <p:spPr>
          <a:xfrm>
            <a:off x="4184277" y="992428"/>
            <a:ext cx="6477023" cy="5809129"/>
          </a:xfrm>
          <a:prstGeom prst="rect">
            <a:avLst/>
          </a:prstGeom>
        </p:spPr>
      </p:pic>
    </p:spTree>
    <p:extLst>
      <p:ext uri="{BB962C8B-B14F-4D97-AF65-F5344CB8AC3E}">
        <p14:creationId xmlns:p14="http://schemas.microsoft.com/office/powerpoint/2010/main" val="1983360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14398"/>
            <a:ext cx="10515600" cy="776290"/>
          </a:xfrm>
        </p:spPr>
        <p:txBody>
          <a:bodyPr>
            <a:normAutofit/>
          </a:bodyPr>
          <a:lstStyle/>
          <a:p>
            <a:r>
              <a:rPr lang="pt-BR" sz="3600" dirty="0"/>
              <a:t>Limitações:</a:t>
            </a:r>
          </a:p>
        </p:txBody>
      </p:sp>
      <p:pic>
        <p:nvPicPr>
          <p:cNvPr id="20" name="Imagem 19">
            <a:extLst>
              <a:ext uri="{FF2B5EF4-FFF2-40B4-BE49-F238E27FC236}">
                <a16:creationId xmlns:a16="http://schemas.microsoft.com/office/drawing/2014/main" id="{B9BFF9B3-A397-416E-AC8F-039849E3E5E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sp>
        <p:nvSpPr>
          <p:cNvPr id="6" name="Espaço Reservado para Conteúdo 5">
            <a:extLst>
              <a:ext uri="{FF2B5EF4-FFF2-40B4-BE49-F238E27FC236}">
                <a16:creationId xmlns:a16="http://schemas.microsoft.com/office/drawing/2014/main" id="{998CA29F-8668-27E0-C541-DB46CE2A4439}"/>
              </a:ext>
            </a:extLst>
          </p:cNvPr>
          <p:cNvSpPr>
            <a:spLocks noGrp="1"/>
          </p:cNvSpPr>
          <p:nvPr>
            <p:ph idx="1"/>
          </p:nvPr>
        </p:nvSpPr>
        <p:spPr>
          <a:xfrm>
            <a:off x="838200" y="1546223"/>
            <a:ext cx="10515600" cy="4351338"/>
          </a:xfrm>
        </p:spPr>
        <p:txBody>
          <a:bodyPr/>
          <a:lstStyle/>
          <a:p>
            <a:r>
              <a:rPr lang="pt-BR" dirty="0"/>
              <a:t>Taxa de erro, custo e programas de análise de dados</a:t>
            </a:r>
          </a:p>
        </p:txBody>
      </p:sp>
      <p:pic>
        <p:nvPicPr>
          <p:cNvPr id="3" name="Imagem 2">
            <a:extLst>
              <a:ext uri="{FF2B5EF4-FFF2-40B4-BE49-F238E27FC236}">
                <a16:creationId xmlns:a16="http://schemas.microsoft.com/office/drawing/2014/main" id="{656CC85E-CB3C-B934-464C-40D9B91E3A6E}"/>
              </a:ext>
            </a:extLst>
          </p:cNvPr>
          <p:cNvPicPr>
            <a:picLocks noChangeAspect="1"/>
          </p:cNvPicPr>
          <p:nvPr/>
        </p:nvPicPr>
        <p:blipFill>
          <a:blip r:embed="rId4"/>
          <a:stretch>
            <a:fillRect/>
          </a:stretch>
        </p:blipFill>
        <p:spPr>
          <a:xfrm>
            <a:off x="576284" y="2071785"/>
            <a:ext cx="11039432" cy="3628830"/>
          </a:xfrm>
          <a:prstGeom prst="rect">
            <a:avLst/>
          </a:prstGeom>
        </p:spPr>
      </p:pic>
    </p:spTree>
    <p:extLst>
      <p:ext uri="{BB962C8B-B14F-4D97-AF65-F5344CB8AC3E}">
        <p14:creationId xmlns:p14="http://schemas.microsoft.com/office/powerpoint/2010/main" val="3454252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a:extLst>
              <a:ext uri="{FF2B5EF4-FFF2-40B4-BE49-F238E27FC236}">
                <a16:creationId xmlns:a16="http://schemas.microsoft.com/office/drawing/2014/main" id="{B9BFF9B3-A397-416E-AC8F-039849E3E5E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pic>
        <p:nvPicPr>
          <p:cNvPr id="3" name="Espaço Reservado para Conteúdo 2">
            <a:extLst>
              <a:ext uri="{FF2B5EF4-FFF2-40B4-BE49-F238E27FC236}">
                <a16:creationId xmlns:a16="http://schemas.microsoft.com/office/drawing/2014/main" id="{16AB5CDC-7802-5AF2-1AA5-153FC3B55D53}"/>
              </a:ext>
            </a:extLst>
          </p:cNvPr>
          <p:cNvPicPr>
            <a:picLocks noGrp="1" noChangeAspect="1"/>
          </p:cNvPicPr>
          <p:nvPr>
            <p:ph idx="1"/>
          </p:nvPr>
        </p:nvPicPr>
        <p:blipFill>
          <a:blip r:embed="rId4"/>
          <a:stretch>
            <a:fillRect/>
          </a:stretch>
        </p:blipFill>
        <p:spPr>
          <a:xfrm>
            <a:off x="2469397" y="1115368"/>
            <a:ext cx="7377988" cy="5871152"/>
          </a:xfrm>
        </p:spPr>
      </p:pic>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809502"/>
            <a:ext cx="10515600" cy="631825"/>
          </a:xfrm>
        </p:spPr>
        <p:txBody>
          <a:bodyPr>
            <a:normAutofit/>
          </a:bodyPr>
          <a:lstStyle/>
          <a:p>
            <a:r>
              <a:rPr lang="pt-BR" sz="3600" dirty="0"/>
              <a:t>Aplicações do sequenciamento de ácidos nucleicos:</a:t>
            </a:r>
          </a:p>
        </p:txBody>
      </p:sp>
    </p:spTree>
    <p:extLst>
      <p:ext uri="{BB962C8B-B14F-4D97-AF65-F5344CB8AC3E}">
        <p14:creationId xmlns:p14="http://schemas.microsoft.com/office/powerpoint/2010/main" val="14096259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14398"/>
            <a:ext cx="10515600" cy="776290"/>
          </a:xfrm>
        </p:spPr>
        <p:txBody>
          <a:bodyPr>
            <a:normAutofit/>
          </a:bodyPr>
          <a:lstStyle/>
          <a:p>
            <a:r>
              <a:rPr lang="pt-BR" sz="3600" dirty="0"/>
              <a:t>Qual sequenciador usar?</a:t>
            </a:r>
          </a:p>
        </p:txBody>
      </p:sp>
      <p:pic>
        <p:nvPicPr>
          <p:cNvPr id="20" name="Imagem 19">
            <a:extLst>
              <a:ext uri="{FF2B5EF4-FFF2-40B4-BE49-F238E27FC236}">
                <a16:creationId xmlns:a16="http://schemas.microsoft.com/office/drawing/2014/main" id="{B9BFF9B3-A397-416E-AC8F-039849E3E5E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sp>
        <p:nvSpPr>
          <p:cNvPr id="6" name="Espaço Reservado para Conteúdo 5">
            <a:extLst>
              <a:ext uri="{FF2B5EF4-FFF2-40B4-BE49-F238E27FC236}">
                <a16:creationId xmlns:a16="http://schemas.microsoft.com/office/drawing/2014/main" id="{998CA29F-8668-27E0-C541-DB46CE2A4439}"/>
              </a:ext>
            </a:extLst>
          </p:cNvPr>
          <p:cNvSpPr>
            <a:spLocks noGrp="1"/>
          </p:cNvSpPr>
          <p:nvPr>
            <p:ph idx="1"/>
          </p:nvPr>
        </p:nvSpPr>
        <p:spPr/>
        <p:txBody>
          <a:bodyPr/>
          <a:lstStyle/>
          <a:p>
            <a:r>
              <a:rPr lang="en-US" dirty="0"/>
              <a:t>The Federal Trade Commission has said Illumina controls roughly 90% of the market for sequencing machines in the U.S. Management estimates that it compiles 80% of the world's genomic information each year.</a:t>
            </a:r>
          </a:p>
          <a:p>
            <a:endParaRPr lang="pt-BR" dirty="0"/>
          </a:p>
        </p:txBody>
      </p:sp>
    </p:spTree>
    <p:extLst>
      <p:ext uri="{BB962C8B-B14F-4D97-AF65-F5344CB8AC3E}">
        <p14:creationId xmlns:p14="http://schemas.microsoft.com/office/powerpoint/2010/main" val="23641921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AC0B88-B506-4521-9AC5-DB99B1FC674B}"/>
              </a:ext>
            </a:extLst>
          </p:cNvPr>
          <p:cNvSpPr>
            <a:spLocks noGrp="1"/>
          </p:cNvSpPr>
          <p:nvPr>
            <p:ph type="ctrTitle"/>
          </p:nvPr>
        </p:nvSpPr>
        <p:spPr>
          <a:xfrm>
            <a:off x="638879" y="3197889"/>
            <a:ext cx="10909640" cy="1199108"/>
          </a:xfrm>
        </p:spPr>
        <p:txBody>
          <a:bodyPr anchor="b">
            <a:normAutofit/>
          </a:bodyPr>
          <a:lstStyle/>
          <a:p>
            <a:r>
              <a:rPr lang="pt-BR" sz="6600" dirty="0"/>
              <a:t>Centro de Genômica Funcional</a:t>
            </a:r>
          </a:p>
        </p:txBody>
      </p:sp>
      <p:sp>
        <p:nvSpPr>
          <p:cNvPr id="3" name="Subtítulo 2">
            <a:extLst>
              <a:ext uri="{FF2B5EF4-FFF2-40B4-BE49-F238E27FC236}">
                <a16:creationId xmlns:a16="http://schemas.microsoft.com/office/drawing/2014/main" id="{8C73A1FF-DEF3-477E-BA4B-2DBB9B30A2A9}"/>
              </a:ext>
            </a:extLst>
          </p:cNvPr>
          <p:cNvSpPr>
            <a:spLocks noGrp="1"/>
          </p:cNvSpPr>
          <p:nvPr>
            <p:ph type="subTitle" idx="1"/>
          </p:nvPr>
        </p:nvSpPr>
        <p:spPr>
          <a:xfrm>
            <a:off x="638881" y="5660607"/>
            <a:ext cx="10909643" cy="552659"/>
          </a:xfrm>
        </p:spPr>
        <p:txBody>
          <a:bodyPr anchor="t">
            <a:noAutofit/>
          </a:bodyPr>
          <a:lstStyle/>
          <a:p>
            <a:r>
              <a:rPr lang="pt-BR" sz="2000" dirty="0"/>
              <a:t>Luiz Lehmann Coutinho</a:t>
            </a:r>
          </a:p>
          <a:p>
            <a:r>
              <a:rPr lang="pt-BR" sz="2000" dirty="0"/>
              <a:t>llcoutinho@usp.br</a:t>
            </a:r>
          </a:p>
        </p:txBody>
      </p:sp>
      <p:pic>
        <p:nvPicPr>
          <p:cNvPr id="20" name="Imagem 19">
            <a:extLst>
              <a:ext uri="{FF2B5EF4-FFF2-40B4-BE49-F238E27FC236}">
                <a16:creationId xmlns:a16="http://schemas.microsoft.com/office/drawing/2014/main" id="{B9BFF9B3-A397-416E-AC8F-039849E3E5E6}"/>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2873908" y="1254317"/>
            <a:ext cx="6439588" cy="1416709"/>
          </a:xfrm>
          <a:prstGeom prst="rect">
            <a:avLst/>
          </a:prstGeom>
          <a:noFill/>
        </p:spPr>
      </p:pic>
      <p:pic>
        <p:nvPicPr>
          <p:cNvPr id="21" name="Imagem 20">
            <a:extLst>
              <a:ext uri="{FF2B5EF4-FFF2-40B4-BE49-F238E27FC236}">
                <a16:creationId xmlns:a16="http://schemas.microsoft.com/office/drawing/2014/main" id="{34C1A3FC-1BB0-4699-9AD1-25306A2CE1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spTree>
    <p:extLst>
      <p:ext uri="{BB962C8B-B14F-4D97-AF65-F5344CB8AC3E}">
        <p14:creationId xmlns:p14="http://schemas.microsoft.com/office/powerpoint/2010/main" val="503816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14398"/>
            <a:ext cx="10515600" cy="776290"/>
          </a:xfrm>
        </p:spPr>
        <p:txBody>
          <a:bodyPr/>
          <a:lstStyle/>
          <a:p>
            <a:r>
              <a:rPr lang="pt-BR" dirty="0"/>
              <a:t>Por que sequenciar genomas?</a:t>
            </a:r>
          </a:p>
        </p:txBody>
      </p:sp>
      <p:pic>
        <p:nvPicPr>
          <p:cNvPr id="3" name="Espaço Reservado para Conteúdo 2">
            <a:extLst>
              <a:ext uri="{FF2B5EF4-FFF2-40B4-BE49-F238E27FC236}">
                <a16:creationId xmlns:a16="http://schemas.microsoft.com/office/drawing/2014/main" id="{27948B11-C928-911C-CEA0-D85EA8F7469E}"/>
              </a:ext>
            </a:extLst>
          </p:cNvPr>
          <p:cNvPicPr>
            <a:picLocks noGrp="1" noChangeAspect="1"/>
          </p:cNvPicPr>
          <p:nvPr>
            <p:ph idx="1"/>
          </p:nvPr>
        </p:nvPicPr>
        <p:blipFill>
          <a:blip r:embed="rId2"/>
          <a:stretch>
            <a:fillRect/>
          </a:stretch>
        </p:blipFill>
        <p:spPr>
          <a:xfrm>
            <a:off x="557468" y="2169459"/>
            <a:ext cx="10777504" cy="3564591"/>
          </a:xfrm>
        </p:spPr>
      </p:pic>
      <p:pic>
        <p:nvPicPr>
          <p:cNvPr id="20" name="Imagem 19">
            <a:extLst>
              <a:ext uri="{FF2B5EF4-FFF2-40B4-BE49-F238E27FC236}">
                <a16:creationId xmlns:a16="http://schemas.microsoft.com/office/drawing/2014/main" id="{B9BFF9B3-A397-416E-AC8F-039849E3E5E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sp>
        <p:nvSpPr>
          <p:cNvPr id="7" name="CaixaDeTexto 6">
            <a:extLst>
              <a:ext uri="{FF2B5EF4-FFF2-40B4-BE49-F238E27FC236}">
                <a16:creationId xmlns:a16="http://schemas.microsoft.com/office/drawing/2014/main" id="{2AE6DF35-3785-42B6-9487-4075DED8BB46}"/>
              </a:ext>
            </a:extLst>
          </p:cNvPr>
          <p:cNvSpPr txBox="1"/>
          <p:nvPr/>
        </p:nvSpPr>
        <p:spPr>
          <a:xfrm>
            <a:off x="5638800" y="5870201"/>
            <a:ext cx="4779898" cy="646331"/>
          </a:xfrm>
          <a:prstGeom prst="rect">
            <a:avLst/>
          </a:prstGeom>
          <a:noFill/>
        </p:spPr>
        <p:txBody>
          <a:bodyPr wrap="none" rtlCol="0">
            <a:spAutoFit/>
          </a:bodyPr>
          <a:lstStyle/>
          <a:p>
            <a:pPr algn="l"/>
            <a:r>
              <a:rPr lang="en-US" sz="1800" b="0" i="0" u="none" strike="noStrike" baseline="0" dirty="0">
                <a:latin typeface="AdvOT55e5ac77"/>
              </a:rPr>
              <a:t>Earth </a:t>
            </a:r>
            <a:r>
              <a:rPr lang="en-US" sz="1800" b="0" i="0" u="none" strike="noStrike" baseline="0" dirty="0" err="1">
                <a:latin typeface="AdvOT55e5ac77"/>
              </a:rPr>
              <a:t>BioGenome</a:t>
            </a:r>
            <a:r>
              <a:rPr lang="en-US" sz="1800" b="0" i="0" u="none" strike="noStrike" baseline="0" dirty="0">
                <a:latin typeface="AdvOT55e5ac77"/>
              </a:rPr>
              <a:t> Project: Sequencing life for the</a:t>
            </a:r>
          </a:p>
          <a:p>
            <a:pPr algn="l"/>
            <a:r>
              <a:rPr lang="pt-BR" sz="1800" b="0" i="0" u="none" strike="noStrike" baseline="0" dirty="0">
                <a:latin typeface="AdvOT55e5ac77"/>
              </a:rPr>
              <a:t>future </a:t>
            </a:r>
            <a:r>
              <a:rPr lang="pt-BR" sz="1800" b="0" i="0" u="none" strike="noStrike" baseline="0" dirty="0" err="1">
                <a:latin typeface="AdvOT55e5ac77"/>
              </a:rPr>
              <a:t>of</a:t>
            </a:r>
            <a:r>
              <a:rPr lang="pt-BR" sz="1800" b="0" i="0" u="none" strike="noStrike" baseline="0" dirty="0">
                <a:latin typeface="AdvOT55e5ac77"/>
              </a:rPr>
              <a:t> </a:t>
            </a:r>
            <a:r>
              <a:rPr lang="pt-BR" sz="1800" b="0" i="0" u="none" strike="noStrike" baseline="0" dirty="0" err="1">
                <a:latin typeface="AdvOT55e5ac77"/>
              </a:rPr>
              <a:t>life</a:t>
            </a:r>
            <a:r>
              <a:rPr lang="pt-BR" sz="1800" b="0" i="0" u="none" strike="noStrike" baseline="0" dirty="0">
                <a:latin typeface="AdvOT55e5ac77"/>
              </a:rPr>
              <a:t>; </a:t>
            </a:r>
            <a:r>
              <a:rPr lang="pt-BR" sz="1800" b="0" i="0" u="none" strike="noStrike" baseline="0" dirty="0">
                <a:latin typeface="AdvOT80e0a004"/>
              </a:rPr>
              <a:t>Harris A. Lewin et al. 2018, PNAS</a:t>
            </a:r>
            <a:endParaRPr lang="pt-BR" dirty="0"/>
          </a:p>
        </p:txBody>
      </p:sp>
    </p:spTree>
    <p:extLst>
      <p:ext uri="{BB962C8B-B14F-4D97-AF65-F5344CB8AC3E}">
        <p14:creationId xmlns:p14="http://schemas.microsoft.com/office/powerpoint/2010/main" val="3351911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A68D5-9525-E621-CF92-8C4ADCB58D83}"/>
              </a:ext>
            </a:extLst>
          </p:cNvPr>
          <p:cNvSpPr>
            <a:spLocks noGrp="1"/>
          </p:cNvSpPr>
          <p:nvPr>
            <p:ph type="title"/>
          </p:nvPr>
        </p:nvSpPr>
        <p:spPr>
          <a:xfrm>
            <a:off x="640080" y="325369"/>
            <a:ext cx="4368602" cy="1956841"/>
          </a:xfrm>
        </p:spPr>
        <p:txBody>
          <a:bodyPr anchor="b">
            <a:normAutofit/>
          </a:bodyPr>
          <a:lstStyle/>
          <a:p>
            <a:r>
              <a:rPr lang="pt-BR" sz="5400" dirty="0"/>
              <a:t>CGF</a:t>
            </a:r>
          </a:p>
        </p:txBody>
      </p:sp>
      <p:sp>
        <p:nvSpPr>
          <p:cNvPr id="3" name="Espaço Reservado para Conteúdo 2">
            <a:extLst>
              <a:ext uri="{FF2B5EF4-FFF2-40B4-BE49-F238E27FC236}">
                <a16:creationId xmlns:a16="http://schemas.microsoft.com/office/drawing/2014/main" id="{2ACE0674-C5E9-F2A8-F306-CF1B477865CC}"/>
              </a:ext>
            </a:extLst>
          </p:cNvPr>
          <p:cNvSpPr>
            <a:spLocks noGrp="1"/>
          </p:cNvSpPr>
          <p:nvPr>
            <p:ph idx="1"/>
          </p:nvPr>
        </p:nvSpPr>
        <p:spPr>
          <a:xfrm>
            <a:off x="640080" y="2872899"/>
            <a:ext cx="4243589" cy="3320668"/>
          </a:xfrm>
        </p:spPr>
        <p:txBody>
          <a:bodyPr>
            <a:normAutofit/>
          </a:bodyPr>
          <a:lstStyle/>
          <a:p>
            <a:r>
              <a:rPr lang="pt-BR" sz="2200"/>
              <a:t>Ligado a Central Multiusuário da USP</a:t>
            </a:r>
          </a:p>
          <a:p>
            <a:endParaRPr lang="pt-BR" sz="2200"/>
          </a:p>
          <a:p>
            <a:r>
              <a:rPr lang="pt-BR" sz="2200"/>
              <a:t>Financiamento da FINEP, FAPESP, USP, CAPES</a:t>
            </a:r>
          </a:p>
        </p:txBody>
      </p:sp>
      <p:pic>
        <p:nvPicPr>
          <p:cNvPr id="5" name="Imagem 4">
            <a:extLst>
              <a:ext uri="{FF2B5EF4-FFF2-40B4-BE49-F238E27FC236}">
                <a16:creationId xmlns:a16="http://schemas.microsoft.com/office/drawing/2014/main" id="{63F595E0-185E-3BCE-EE70-5301F244DCFB}"/>
              </a:ext>
            </a:extLst>
          </p:cNvPr>
          <p:cNvPicPr>
            <a:picLocks noChangeAspect="1"/>
          </p:cNvPicPr>
          <p:nvPr/>
        </p:nvPicPr>
        <p:blipFill rotWithShape="1">
          <a:blip r:embed="rId2"/>
          <a:srcRect t="12181" r="-1" b="1304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9149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A68D5-9525-E621-CF92-8C4ADCB58D83}"/>
              </a:ext>
            </a:extLst>
          </p:cNvPr>
          <p:cNvSpPr>
            <a:spLocks noGrp="1"/>
          </p:cNvSpPr>
          <p:nvPr>
            <p:ph type="title"/>
          </p:nvPr>
        </p:nvSpPr>
        <p:spPr>
          <a:xfrm>
            <a:off x="640080" y="325369"/>
            <a:ext cx="4368602" cy="1956841"/>
          </a:xfrm>
        </p:spPr>
        <p:txBody>
          <a:bodyPr anchor="b">
            <a:normAutofit/>
          </a:bodyPr>
          <a:lstStyle/>
          <a:p>
            <a:r>
              <a:rPr lang="pt-BR" sz="4200" dirty="0"/>
              <a:t>Por que montar um Centro de Genômica?</a:t>
            </a:r>
          </a:p>
        </p:txBody>
      </p:sp>
      <p:sp>
        <p:nvSpPr>
          <p:cNvPr id="7" name="Espaço Reservado para Conteúdo 6">
            <a:extLst>
              <a:ext uri="{FF2B5EF4-FFF2-40B4-BE49-F238E27FC236}">
                <a16:creationId xmlns:a16="http://schemas.microsoft.com/office/drawing/2014/main" id="{54CAF121-5EB5-497A-6E1D-D2BED7A45B95}"/>
              </a:ext>
            </a:extLst>
          </p:cNvPr>
          <p:cNvSpPr>
            <a:spLocks noGrp="1"/>
          </p:cNvSpPr>
          <p:nvPr>
            <p:ph idx="1"/>
          </p:nvPr>
        </p:nvSpPr>
        <p:spPr>
          <a:xfrm>
            <a:off x="640080" y="2872899"/>
            <a:ext cx="4243589" cy="3320668"/>
          </a:xfrm>
        </p:spPr>
        <p:txBody>
          <a:bodyPr>
            <a:normAutofit/>
          </a:bodyPr>
          <a:lstStyle/>
          <a:p>
            <a:r>
              <a:rPr lang="pt-BR" sz="2200" dirty="0"/>
              <a:t>Evolução dos equipamentos e tecnologias</a:t>
            </a:r>
          </a:p>
          <a:p>
            <a:r>
              <a:rPr lang="pt-BR" sz="2200" dirty="0"/>
              <a:t>Maior capacidade de gerar dados</a:t>
            </a:r>
          </a:p>
          <a:p>
            <a:r>
              <a:rPr lang="pt-BR" sz="2200" dirty="0"/>
              <a:t>Menor custo por dado gerado</a:t>
            </a:r>
          </a:p>
          <a:p>
            <a:r>
              <a:rPr lang="pt-BR" sz="2200" dirty="0"/>
              <a:t>Equipamentos de alto custo</a:t>
            </a:r>
          </a:p>
        </p:txBody>
      </p:sp>
      <p:pic>
        <p:nvPicPr>
          <p:cNvPr id="4" name="Imagem 3">
            <a:extLst>
              <a:ext uri="{FF2B5EF4-FFF2-40B4-BE49-F238E27FC236}">
                <a16:creationId xmlns:a16="http://schemas.microsoft.com/office/drawing/2014/main" id="{45D8A45B-3830-ECEC-2C95-89E088902C6B}"/>
              </a:ext>
            </a:extLst>
          </p:cNvPr>
          <p:cNvPicPr>
            <a:picLocks noChangeAspect="1"/>
          </p:cNvPicPr>
          <p:nvPr/>
        </p:nvPicPr>
        <p:blipFill rotWithShape="1">
          <a:blip r:embed="rId2"/>
          <a:srcRect l="16819" r="1898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261621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p:cNvSpPr>
            <a:spLocks noGrp="1"/>
          </p:cNvSpPr>
          <p:nvPr>
            <p:ph idx="1"/>
          </p:nvPr>
        </p:nvSpPr>
        <p:spPr>
          <a:xfrm>
            <a:off x="640080" y="2872899"/>
            <a:ext cx="4243589" cy="3320668"/>
          </a:xfrm>
        </p:spPr>
        <p:txBody>
          <a:bodyPr>
            <a:normAutofit/>
          </a:bodyPr>
          <a:lstStyle/>
          <a:p>
            <a:r>
              <a:rPr lang="pt-BR" sz="2200" dirty="0"/>
              <a:t>Dar suporte científico e tecnológico para pesquisadores atuando na área de genômica</a:t>
            </a:r>
          </a:p>
          <a:p>
            <a:r>
              <a:rPr lang="pt-BR" sz="2200" dirty="0"/>
              <a:t>Gerar resultados com qualidade e agilidade</a:t>
            </a:r>
          </a:p>
          <a:p>
            <a:r>
              <a:rPr lang="pt-BR" sz="2200" dirty="0"/>
              <a:t>Treinamento de recursos humanos na área de genômica</a:t>
            </a:r>
          </a:p>
          <a:p>
            <a:r>
              <a:rPr lang="pt-BR" sz="2200" dirty="0"/>
              <a:t>Aberto para todos os interessados</a:t>
            </a:r>
          </a:p>
          <a:p>
            <a:pPr marL="457200" lvl="1" indent="0">
              <a:buNone/>
            </a:pPr>
            <a:endParaRPr lang="pt-BR" sz="2200" dirty="0"/>
          </a:p>
        </p:txBody>
      </p:sp>
      <p:pic>
        <p:nvPicPr>
          <p:cNvPr id="2" name="Imagem 1">
            <a:extLst>
              <a:ext uri="{FF2B5EF4-FFF2-40B4-BE49-F238E27FC236}">
                <a16:creationId xmlns:a16="http://schemas.microsoft.com/office/drawing/2014/main" id="{7F6C0124-86D7-4053-DCA6-20FCCEBCFFDB}"/>
              </a:ext>
            </a:extLst>
          </p:cNvPr>
          <p:cNvPicPr>
            <a:picLocks noChangeAspect="1"/>
          </p:cNvPicPr>
          <p:nvPr/>
        </p:nvPicPr>
        <p:blipFill rotWithShape="1">
          <a:blip r:embed="rId2"/>
          <a:srcRect l="25163" r="1841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CaixaDeTexto 2">
            <a:extLst>
              <a:ext uri="{FF2B5EF4-FFF2-40B4-BE49-F238E27FC236}">
                <a16:creationId xmlns:a16="http://schemas.microsoft.com/office/drawing/2014/main" id="{439920F5-81B0-C3FA-8C42-5109375BBF74}"/>
              </a:ext>
            </a:extLst>
          </p:cNvPr>
          <p:cNvSpPr txBox="1"/>
          <p:nvPr/>
        </p:nvSpPr>
        <p:spPr>
          <a:xfrm>
            <a:off x="859390" y="1322396"/>
            <a:ext cx="4024279" cy="1200329"/>
          </a:xfrm>
          <a:prstGeom prst="rect">
            <a:avLst/>
          </a:prstGeom>
          <a:noFill/>
        </p:spPr>
        <p:txBody>
          <a:bodyPr wrap="square" rtlCol="0">
            <a:spAutoFit/>
          </a:bodyPr>
          <a:lstStyle/>
          <a:p>
            <a:r>
              <a:rPr lang="pt-BR" sz="3600" dirty="0"/>
              <a:t>Objetivos do Centro de Genômica</a:t>
            </a:r>
          </a:p>
        </p:txBody>
      </p:sp>
    </p:spTree>
    <p:extLst>
      <p:ext uri="{BB962C8B-B14F-4D97-AF65-F5344CB8AC3E}">
        <p14:creationId xmlns:p14="http://schemas.microsoft.com/office/powerpoint/2010/main" val="41145975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A68D5-9525-E621-CF92-8C4ADCB58D83}"/>
              </a:ext>
            </a:extLst>
          </p:cNvPr>
          <p:cNvSpPr>
            <a:spLocks noGrp="1"/>
          </p:cNvSpPr>
          <p:nvPr>
            <p:ph type="title"/>
          </p:nvPr>
        </p:nvSpPr>
        <p:spPr>
          <a:xfrm>
            <a:off x="630936" y="640080"/>
            <a:ext cx="4818888" cy="1481328"/>
          </a:xfrm>
        </p:spPr>
        <p:txBody>
          <a:bodyPr anchor="b">
            <a:normAutofit/>
          </a:bodyPr>
          <a:lstStyle/>
          <a:p>
            <a:r>
              <a:rPr lang="pt-BR" sz="5000" dirty="0"/>
              <a:t>Tecnologias Disponíveis</a:t>
            </a:r>
          </a:p>
        </p:txBody>
      </p:sp>
      <p:sp>
        <p:nvSpPr>
          <p:cNvPr id="3" name="Espaço Reservado para Conteúdo 2">
            <a:extLst>
              <a:ext uri="{FF2B5EF4-FFF2-40B4-BE49-F238E27FC236}">
                <a16:creationId xmlns:a16="http://schemas.microsoft.com/office/drawing/2014/main" id="{2ACE0674-C5E9-F2A8-F306-CF1B477865CC}"/>
              </a:ext>
            </a:extLst>
          </p:cNvPr>
          <p:cNvSpPr>
            <a:spLocks noGrp="1"/>
          </p:cNvSpPr>
          <p:nvPr>
            <p:ph idx="1"/>
          </p:nvPr>
        </p:nvSpPr>
        <p:spPr>
          <a:xfrm>
            <a:off x="630936" y="2660904"/>
            <a:ext cx="4818888" cy="3547872"/>
          </a:xfrm>
        </p:spPr>
        <p:txBody>
          <a:bodyPr anchor="t">
            <a:normAutofit/>
          </a:bodyPr>
          <a:lstStyle/>
          <a:p>
            <a:r>
              <a:rPr lang="pt-BR" sz="2200" dirty="0"/>
              <a:t>Sequenciamento</a:t>
            </a:r>
          </a:p>
          <a:p>
            <a:r>
              <a:rPr lang="pt-BR" sz="2200" dirty="0"/>
              <a:t>Genotipagem</a:t>
            </a:r>
          </a:p>
          <a:p>
            <a:r>
              <a:rPr lang="pt-BR" sz="2200" dirty="0"/>
              <a:t>Bioinformática</a:t>
            </a:r>
          </a:p>
          <a:p>
            <a:r>
              <a:rPr lang="pt-BR" sz="2200" dirty="0"/>
              <a:t>Cultura de Células</a:t>
            </a:r>
          </a:p>
          <a:p>
            <a:r>
              <a:rPr lang="pt-BR" sz="2200" dirty="0"/>
              <a:t>PCR Quantitativo</a:t>
            </a:r>
          </a:p>
          <a:p>
            <a:r>
              <a:rPr lang="pt-BR" sz="2200" dirty="0"/>
              <a:t>PCR Digital</a:t>
            </a:r>
          </a:p>
          <a:p>
            <a:endParaRPr lang="pt-BR" sz="2200" dirty="0"/>
          </a:p>
          <a:p>
            <a:endParaRPr lang="pt-BR" sz="2200" dirty="0"/>
          </a:p>
        </p:txBody>
      </p:sp>
      <p:pic>
        <p:nvPicPr>
          <p:cNvPr id="4" name="Imagem 3">
            <a:extLst>
              <a:ext uri="{FF2B5EF4-FFF2-40B4-BE49-F238E27FC236}">
                <a16:creationId xmlns:a16="http://schemas.microsoft.com/office/drawing/2014/main" id="{00B673C7-DFA4-0976-593A-C8D7B4046200}"/>
              </a:ext>
            </a:extLst>
          </p:cNvPr>
          <p:cNvPicPr>
            <a:picLocks noChangeAspect="1"/>
          </p:cNvPicPr>
          <p:nvPr/>
        </p:nvPicPr>
        <p:blipFill>
          <a:blip r:embed="rId2"/>
          <a:stretch>
            <a:fillRect/>
          </a:stretch>
        </p:blipFill>
        <p:spPr>
          <a:xfrm>
            <a:off x="5054119" y="470602"/>
            <a:ext cx="7085984" cy="5916795"/>
          </a:xfrm>
          <a:prstGeom prst="rect">
            <a:avLst/>
          </a:prstGeom>
        </p:spPr>
      </p:pic>
    </p:spTree>
    <p:extLst>
      <p:ext uri="{BB962C8B-B14F-4D97-AF65-F5344CB8AC3E}">
        <p14:creationId xmlns:p14="http://schemas.microsoft.com/office/powerpoint/2010/main" val="11573529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0080" y="325369"/>
            <a:ext cx="4368602" cy="1956841"/>
          </a:xfrm>
        </p:spPr>
        <p:txBody>
          <a:bodyPr anchor="b">
            <a:normAutofit fontScale="90000"/>
          </a:bodyPr>
          <a:lstStyle/>
          <a:p>
            <a:r>
              <a:rPr lang="pt-BR" sz="5400" dirty="0"/>
              <a:t>Workshop e treinamento de usuários</a:t>
            </a:r>
          </a:p>
        </p:txBody>
      </p:sp>
      <p:sp>
        <p:nvSpPr>
          <p:cNvPr id="8" name="Content Placeholder 7">
            <a:extLst>
              <a:ext uri="{FF2B5EF4-FFF2-40B4-BE49-F238E27FC236}">
                <a16:creationId xmlns:a16="http://schemas.microsoft.com/office/drawing/2014/main" id="{CC5B3137-D6D1-5F42-1E9F-EAFD21CCE6A0}"/>
              </a:ext>
            </a:extLst>
          </p:cNvPr>
          <p:cNvSpPr>
            <a:spLocks noGrp="1"/>
          </p:cNvSpPr>
          <p:nvPr>
            <p:ph idx="1"/>
          </p:nvPr>
        </p:nvSpPr>
        <p:spPr>
          <a:xfrm>
            <a:off x="640080" y="2872899"/>
            <a:ext cx="4243589" cy="3320668"/>
          </a:xfrm>
        </p:spPr>
        <p:txBody>
          <a:bodyPr>
            <a:normAutofit/>
          </a:bodyPr>
          <a:lstStyle/>
          <a:p>
            <a:r>
              <a:rPr lang="en-US" sz="2200" dirty="0" err="1"/>
              <a:t>Cursos</a:t>
            </a:r>
            <a:r>
              <a:rPr lang="en-US" sz="2200" dirty="0"/>
              <a:t> de </a:t>
            </a:r>
            <a:r>
              <a:rPr lang="en-US" sz="2200" dirty="0" err="1"/>
              <a:t>bioinformática</a:t>
            </a:r>
            <a:endParaRPr lang="en-US" sz="2200" dirty="0"/>
          </a:p>
          <a:p>
            <a:r>
              <a:rPr lang="en-US" sz="2200" dirty="0" err="1"/>
              <a:t>Treinamento</a:t>
            </a:r>
            <a:r>
              <a:rPr lang="en-US" sz="2200" dirty="0"/>
              <a:t> </a:t>
            </a:r>
            <a:r>
              <a:rPr lang="en-US" sz="2200" dirty="0" err="1"/>
              <a:t>em</a:t>
            </a:r>
            <a:r>
              <a:rPr lang="en-US" sz="2200" dirty="0"/>
              <a:t> </a:t>
            </a:r>
            <a:r>
              <a:rPr lang="en-US" sz="2200" dirty="0" err="1"/>
              <a:t>construção</a:t>
            </a:r>
            <a:r>
              <a:rPr lang="en-US" sz="2200" dirty="0"/>
              <a:t> de </a:t>
            </a:r>
            <a:r>
              <a:rPr lang="en-US" sz="2200" dirty="0" err="1"/>
              <a:t>bibliotecas</a:t>
            </a:r>
            <a:endParaRPr lang="en-US" sz="2200" dirty="0"/>
          </a:p>
        </p:txBody>
      </p:sp>
      <p:pic>
        <p:nvPicPr>
          <p:cNvPr id="4" name="Espaço Reservado para Conteúdo 3"/>
          <p:cNvPicPr>
            <a:picLocks noChangeAspect="1"/>
          </p:cNvPicPr>
          <p:nvPr/>
        </p:nvPicPr>
        <p:blipFill rotWithShape="1">
          <a:blip r:embed="rId3" cstate="print">
            <a:extLst>
              <a:ext uri="{28A0092B-C50C-407E-A947-70E740481C1C}">
                <a14:useLocalDpi xmlns:a14="http://schemas.microsoft.com/office/drawing/2010/main" val="0"/>
              </a:ext>
            </a:extLst>
          </a:blip>
          <a:srcRect l="13722" r="1932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814900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1F61A2-8EEA-198E-19AF-A5EA52CF5D2F}"/>
              </a:ext>
            </a:extLst>
          </p:cNvPr>
          <p:cNvSpPr>
            <a:spLocks noGrp="1"/>
          </p:cNvSpPr>
          <p:nvPr>
            <p:ph type="title"/>
          </p:nvPr>
        </p:nvSpPr>
        <p:spPr>
          <a:xfrm>
            <a:off x="640080" y="325369"/>
            <a:ext cx="4368602" cy="1956841"/>
          </a:xfrm>
        </p:spPr>
        <p:txBody>
          <a:bodyPr anchor="b">
            <a:normAutofit fontScale="90000"/>
          </a:bodyPr>
          <a:lstStyle/>
          <a:p>
            <a:r>
              <a:rPr lang="pt-BR" sz="5400" dirty="0"/>
              <a:t>Workshop e treinamento de usuários</a:t>
            </a:r>
          </a:p>
        </p:txBody>
      </p:sp>
      <p:sp>
        <p:nvSpPr>
          <p:cNvPr id="8" name="Content Placeholder 7">
            <a:extLst>
              <a:ext uri="{FF2B5EF4-FFF2-40B4-BE49-F238E27FC236}">
                <a16:creationId xmlns:a16="http://schemas.microsoft.com/office/drawing/2014/main" id="{1A932899-F6BB-7460-BE5D-2389EF203446}"/>
              </a:ext>
            </a:extLst>
          </p:cNvPr>
          <p:cNvSpPr>
            <a:spLocks noGrp="1"/>
          </p:cNvSpPr>
          <p:nvPr>
            <p:ph idx="1"/>
          </p:nvPr>
        </p:nvSpPr>
        <p:spPr>
          <a:xfrm>
            <a:off x="640080" y="2872899"/>
            <a:ext cx="4243589" cy="3320668"/>
          </a:xfrm>
        </p:spPr>
        <p:txBody>
          <a:bodyPr>
            <a:normAutofit/>
          </a:bodyPr>
          <a:lstStyle/>
          <a:p>
            <a:r>
              <a:rPr lang="pt-BR" sz="2200" dirty="0"/>
              <a:t>Curso com o Dr. Tony Reverter da Australia</a:t>
            </a:r>
          </a:p>
        </p:txBody>
      </p:sp>
      <p:pic>
        <p:nvPicPr>
          <p:cNvPr id="4" name="Espaço Reservado para Conteúdo 3">
            <a:extLst>
              <a:ext uri="{FF2B5EF4-FFF2-40B4-BE49-F238E27FC236}">
                <a16:creationId xmlns:a16="http://schemas.microsoft.com/office/drawing/2014/main" id="{67149C53-4629-F098-CBF7-7427614A7DD1}"/>
              </a:ext>
            </a:extLst>
          </p:cNvPr>
          <p:cNvPicPr>
            <a:picLocks noChangeAspect="1"/>
          </p:cNvPicPr>
          <p:nvPr/>
        </p:nvPicPr>
        <p:blipFill rotWithShape="1">
          <a:blip r:embed="rId2"/>
          <a:srcRect l="27631" r="26480" b="-1"/>
          <a:stretch/>
        </p:blipFill>
        <p:spPr>
          <a:xfrm>
            <a:off x="4883670" y="10"/>
            <a:ext cx="730680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06449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A68D5-9525-E621-CF92-8C4ADCB58D83}"/>
              </a:ext>
            </a:extLst>
          </p:cNvPr>
          <p:cNvSpPr>
            <a:spLocks noGrp="1"/>
          </p:cNvSpPr>
          <p:nvPr>
            <p:ph type="title"/>
          </p:nvPr>
        </p:nvSpPr>
        <p:spPr>
          <a:xfrm>
            <a:off x="640080" y="325369"/>
            <a:ext cx="4368602" cy="1956841"/>
          </a:xfrm>
        </p:spPr>
        <p:txBody>
          <a:bodyPr anchor="b">
            <a:normAutofit/>
          </a:bodyPr>
          <a:lstStyle/>
          <a:p>
            <a:pPr algn="ctr"/>
            <a:r>
              <a:rPr lang="pt-BR" sz="5400" dirty="0"/>
              <a:t>Usuários de Centro</a:t>
            </a:r>
          </a:p>
        </p:txBody>
      </p:sp>
      <p:pic>
        <p:nvPicPr>
          <p:cNvPr id="6" name="Imagem 5">
            <a:extLst>
              <a:ext uri="{FF2B5EF4-FFF2-40B4-BE49-F238E27FC236}">
                <a16:creationId xmlns:a16="http://schemas.microsoft.com/office/drawing/2014/main" id="{0F9E240D-056D-13CA-5BF2-CDF9AC9FEC77}"/>
              </a:ext>
            </a:extLst>
          </p:cNvPr>
          <p:cNvPicPr>
            <a:picLocks noChangeAspect="1"/>
          </p:cNvPicPr>
          <p:nvPr/>
        </p:nvPicPr>
        <p:blipFill rotWithShape="1">
          <a:blip r:embed="rId2"/>
          <a:stretch/>
        </p:blipFill>
        <p:spPr>
          <a:xfrm>
            <a:off x="4312812" y="216117"/>
            <a:ext cx="7876140" cy="631651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Espaço Reservado para Conteúdo 2">
            <a:extLst>
              <a:ext uri="{FF2B5EF4-FFF2-40B4-BE49-F238E27FC236}">
                <a16:creationId xmlns:a16="http://schemas.microsoft.com/office/drawing/2014/main" id="{2ACE0674-C5E9-F2A8-F306-CF1B477865CC}"/>
              </a:ext>
            </a:extLst>
          </p:cNvPr>
          <p:cNvSpPr>
            <a:spLocks noGrp="1"/>
          </p:cNvSpPr>
          <p:nvPr>
            <p:ph idx="1"/>
          </p:nvPr>
        </p:nvSpPr>
        <p:spPr>
          <a:xfrm>
            <a:off x="255645" y="3429000"/>
            <a:ext cx="4368602" cy="1831076"/>
          </a:xfrm>
        </p:spPr>
        <p:txBody>
          <a:bodyPr>
            <a:normAutofit/>
          </a:bodyPr>
          <a:lstStyle/>
          <a:p>
            <a:pPr algn="ctr"/>
            <a:r>
              <a:rPr lang="pt-BR" dirty="0"/>
              <a:t>Mais de 300 pesquisadores com múltiplos projetos</a:t>
            </a:r>
          </a:p>
          <a:p>
            <a:pPr algn="ctr"/>
            <a:r>
              <a:rPr lang="pt-BR" dirty="0"/>
              <a:t>Vários usuários receberam treinamento</a:t>
            </a:r>
          </a:p>
          <a:p>
            <a:pPr algn="ctr"/>
            <a:endParaRPr lang="pt-BR" sz="2000" dirty="0"/>
          </a:p>
          <a:p>
            <a:pPr lvl="1" algn="ctr"/>
            <a:endParaRPr lang="pt-BR" sz="2000" dirty="0"/>
          </a:p>
          <a:p>
            <a:pPr algn="ctr"/>
            <a:endParaRPr lang="pt-BR" sz="2000" dirty="0"/>
          </a:p>
        </p:txBody>
      </p:sp>
    </p:spTree>
    <p:extLst>
      <p:ext uri="{BB962C8B-B14F-4D97-AF65-F5344CB8AC3E}">
        <p14:creationId xmlns:p14="http://schemas.microsoft.com/office/powerpoint/2010/main" val="23061545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A0DD01-3FC6-A0A7-B1B3-6C0260DA8461}"/>
              </a:ext>
            </a:extLst>
          </p:cNvPr>
          <p:cNvSpPr>
            <a:spLocks noGrp="1"/>
          </p:cNvSpPr>
          <p:nvPr>
            <p:ph type="title"/>
          </p:nvPr>
        </p:nvSpPr>
        <p:spPr>
          <a:xfrm>
            <a:off x="640080" y="304800"/>
            <a:ext cx="10908792" cy="1442339"/>
          </a:xfrm>
        </p:spPr>
        <p:txBody>
          <a:bodyPr vert="horz" lIns="91440" tIns="45720" rIns="91440" bIns="45720" rtlCol="0" anchor="b">
            <a:normAutofit/>
          </a:bodyPr>
          <a:lstStyle/>
          <a:p>
            <a:pPr algn="ctr"/>
            <a:r>
              <a:rPr lang="en-US" sz="6600" kern="1200">
                <a:solidFill>
                  <a:schemeClr val="tx1"/>
                </a:solidFill>
                <a:latin typeface="+mj-lt"/>
                <a:ea typeface="+mj-ea"/>
                <a:cs typeface="+mj-cs"/>
              </a:rPr>
              <a:t>MiSeq vs NextSeq</a:t>
            </a:r>
          </a:p>
        </p:txBody>
      </p:sp>
      <p:pic>
        <p:nvPicPr>
          <p:cNvPr id="11" name="Espaço Reservado para Conteúdo 10" descr="Gráfico&#10;&#10;Descrição gerada automaticamente">
            <a:extLst>
              <a:ext uri="{FF2B5EF4-FFF2-40B4-BE49-F238E27FC236}">
                <a16:creationId xmlns:a16="http://schemas.microsoft.com/office/drawing/2014/main" id="{15A11343-FBF8-1F96-D1B2-1F4515AD00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8982" y="2302826"/>
            <a:ext cx="6235637" cy="4157091"/>
          </a:xfrm>
        </p:spPr>
      </p:pic>
      <p:pic>
        <p:nvPicPr>
          <p:cNvPr id="7" name="Imagem 6" descr="Gráfico&#10;&#10;Descrição gerada automaticamente">
            <a:extLst>
              <a:ext uri="{FF2B5EF4-FFF2-40B4-BE49-F238E27FC236}">
                <a16:creationId xmlns:a16="http://schemas.microsoft.com/office/drawing/2014/main" id="{2C6A2D92-407B-8474-FC18-C45ABB430F31}"/>
              </a:ext>
            </a:extLst>
          </p:cNvPr>
          <p:cNvPicPr>
            <a:picLocks noChangeAspect="1"/>
          </p:cNvPicPr>
          <p:nvPr/>
        </p:nvPicPr>
        <p:blipFill rotWithShape="1">
          <a:blip r:embed="rId3">
            <a:extLst>
              <a:ext uri="{28A0092B-C50C-407E-A947-70E740481C1C}">
                <a14:useLocalDpi xmlns:a14="http://schemas.microsoft.com/office/drawing/2010/main" val="0"/>
              </a:ext>
            </a:extLst>
          </a:blip>
          <a:srcRect l="1583" r="2" b="3"/>
          <a:stretch/>
        </p:blipFill>
        <p:spPr>
          <a:xfrm>
            <a:off x="0" y="2267054"/>
            <a:ext cx="6181981" cy="4192863"/>
          </a:xfrm>
          <a:custGeom>
            <a:avLst/>
            <a:gdLst/>
            <a:ahLst/>
            <a:cxnLst/>
            <a:rect l="l" t="t" r="r" b="b"/>
            <a:pathLst>
              <a:path w="6005375" h="4192863">
                <a:moveTo>
                  <a:pt x="5424937" y="874"/>
                </a:moveTo>
                <a:cubicBezTo>
                  <a:pt x="5470440" y="-1251"/>
                  <a:pt x="5516123" y="499"/>
                  <a:pt x="5561495" y="6147"/>
                </a:cubicBezTo>
                <a:cubicBezTo>
                  <a:pt x="5636334" y="13389"/>
                  <a:pt x="5711424" y="18471"/>
                  <a:pt x="5786261" y="26095"/>
                </a:cubicBezTo>
                <a:cubicBezTo>
                  <a:pt x="5819550" y="29525"/>
                  <a:pt x="5853222" y="16820"/>
                  <a:pt x="5886002" y="28509"/>
                </a:cubicBezTo>
                <a:cubicBezTo>
                  <a:pt x="5922214" y="41469"/>
                  <a:pt x="5958870" y="47282"/>
                  <a:pt x="5995622" y="48044"/>
                </a:cubicBezTo>
                <a:lnTo>
                  <a:pt x="5998366" y="47926"/>
                </a:lnTo>
                <a:lnTo>
                  <a:pt x="5995171" y="398504"/>
                </a:lnTo>
                <a:cubicBezTo>
                  <a:pt x="5993433" y="528663"/>
                  <a:pt x="5993035" y="658806"/>
                  <a:pt x="5999656" y="788917"/>
                </a:cubicBezTo>
                <a:cubicBezTo>
                  <a:pt x="6009855" y="990282"/>
                  <a:pt x="6003364" y="1191519"/>
                  <a:pt x="5999656" y="1392757"/>
                </a:cubicBezTo>
                <a:cubicBezTo>
                  <a:pt x="5992506" y="1778706"/>
                  <a:pt x="6003364" y="2164146"/>
                  <a:pt x="5998730" y="2549586"/>
                </a:cubicBezTo>
                <a:cubicBezTo>
                  <a:pt x="5996744" y="2720440"/>
                  <a:pt x="5998994" y="2891040"/>
                  <a:pt x="6003364" y="3061895"/>
                </a:cubicBezTo>
                <a:cubicBezTo>
                  <a:pt x="6009720" y="3305846"/>
                  <a:pt x="5999922" y="3549924"/>
                  <a:pt x="5989196" y="3793749"/>
                </a:cubicBezTo>
                <a:cubicBezTo>
                  <a:pt x="5985594" y="3860794"/>
                  <a:pt x="5984646" y="3927918"/>
                  <a:pt x="5986348" y="3994981"/>
                </a:cubicBezTo>
                <a:lnTo>
                  <a:pt x="5999199" y="4192863"/>
                </a:lnTo>
                <a:lnTo>
                  <a:pt x="0" y="4192863"/>
                </a:lnTo>
                <a:lnTo>
                  <a:pt x="0" y="26225"/>
                </a:lnTo>
                <a:lnTo>
                  <a:pt x="10965" y="23935"/>
                </a:lnTo>
                <a:cubicBezTo>
                  <a:pt x="27502" y="19081"/>
                  <a:pt x="44569" y="16260"/>
                  <a:pt x="61788" y="15549"/>
                </a:cubicBezTo>
                <a:cubicBezTo>
                  <a:pt x="194437" y="-1096"/>
                  <a:pt x="327213" y="3351"/>
                  <a:pt x="460497" y="8815"/>
                </a:cubicBezTo>
                <a:cubicBezTo>
                  <a:pt x="692632" y="18217"/>
                  <a:pt x="925021" y="29144"/>
                  <a:pt x="1157537" y="25841"/>
                </a:cubicBezTo>
                <a:cubicBezTo>
                  <a:pt x="1393484" y="22410"/>
                  <a:pt x="1628922" y="29653"/>
                  <a:pt x="1864615" y="39182"/>
                </a:cubicBezTo>
                <a:cubicBezTo>
                  <a:pt x="1967913" y="43121"/>
                  <a:pt x="2071847" y="47059"/>
                  <a:pt x="2173493" y="17709"/>
                </a:cubicBezTo>
                <a:cubicBezTo>
                  <a:pt x="2196465" y="12334"/>
                  <a:pt x="2220416" y="12855"/>
                  <a:pt x="2243121" y="19234"/>
                </a:cubicBezTo>
                <a:cubicBezTo>
                  <a:pt x="2357219" y="45789"/>
                  <a:pt x="2471952" y="53666"/>
                  <a:pt x="2587321" y="27492"/>
                </a:cubicBezTo>
                <a:cubicBezTo>
                  <a:pt x="2719944" y="-1223"/>
                  <a:pt x="2856455" y="-7360"/>
                  <a:pt x="2991111" y="9323"/>
                </a:cubicBezTo>
                <a:cubicBezTo>
                  <a:pt x="3114231" y="23045"/>
                  <a:pt x="3237985" y="37911"/>
                  <a:pt x="3361358" y="26857"/>
                </a:cubicBezTo>
                <a:cubicBezTo>
                  <a:pt x="3556266" y="9323"/>
                  <a:pt x="3750918" y="24570"/>
                  <a:pt x="3945825" y="29271"/>
                </a:cubicBezTo>
                <a:cubicBezTo>
                  <a:pt x="4010625" y="30796"/>
                  <a:pt x="4075806" y="44137"/>
                  <a:pt x="4140224" y="32193"/>
                </a:cubicBezTo>
                <a:cubicBezTo>
                  <a:pt x="4241744" y="13389"/>
                  <a:pt x="4342120" y="20631"/>
                  <a:pt x="4443766" y="31177"/>
                </a:cubicBezTo>
                <a:cubicBezTo>
                  <a:pt x="4638419" y="51507"/>
                  <a:pt x="4832945" y="61290"/>
                  <a:pt x="5026708" y="23172"/>
                </a:cubicBezTo>
                <a:cubicBezTo>
                  <a:pt x="5086807" y="11229"/>
                  <a:pt x="5146524" y="4368"/>
                  <a:pt x="5207640" y="20377"/>
                </a:cubicBezTo>
                <a:cubicBezTo>
                  <a:pt x="5234626" y="26539"/>
                  <a:pt x="5262719" y="26019"/>
                  <a:pt x="5289465" y="18853"/>
                </a:cubicBezTo>
                <a:cubicBezTo>
                  <a:pt x="5334113" y="9000"/>
                  <a:pt x="5379435" y="2999"/>
                  <a:pt x="5424937" y="874"/>
                </a:cubicBezTo>
                <a:close/>
              </a:path>
            </a:pathLst>
          </a:custGeom>
        </p:spPr>
      </p:pic>
    </p:spTree>
    <p:extLst>
      <p:ext uri="{BB962C8B-B14F-4D97-AF65-F5344CB8AC3E}">
        <p14:creationId xmlns:p14="http://schemas.microsoft.com/office/powerpoint/2010/main" val="41895935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1099BE5-F5BD-425C-04CA-58DC747090D6}"/>
              </a:ext>
            </a:extLst>
          </p:cNvPr>
          <p:cNvSpPr>
            <a:spLocks noGrp="1"/>
          </p:cNvSpPr>
          <p:nvPr>
            <p:ph type="title"/>
          </p:nvPr>
        </p:nvSpPr>
        <p:spPr>
          <a:xfrm>
            <a:off x="426720" y="300642"/>
            <a:ext cx="5323840" cy="1956841"/>
          </a:xfrm>
        </p:spPr>
        <p:txBody>
          <a:bodyPr anchor="b">
            <a:normAutofit fontScale="90000"/>
          </a:bodyPr>
          <a:lstStyle/>
          <a:p>
            <a:pPr algn="ctr"/>
            <a:r>
              <a:rPr lang="pt-BR" sz="5400" dirty="0"/>
              <a:t>Centro de Genômica Funcional </a:t>
            </a:r>
          </a:p>
        </p:txBody>
      </p:sp>
      <p:sp>
        <p:nvSpPr>
          <p:cNvPr id="11" name="Content Placeholder 10">
            <a:extLst>
              <a:ext uri="{FF2B5EF4-FFF2-40B4-BE49-F238E27FC236}">
                <a16:creationId xmlns:a16="http://schemas.microsoft.com/office/drawing/2014/main" id="{19CD4CA4-1D8F-D73E-DF86-1B0B00709BF3}"/>
              </a:ext>
            </a:extLst>
          </p:cNvPr>
          <p:cNvSpPr>
            <a:spLocks noGrp="1"/>
          </p:cNvSpPr>
          <p:nvPr>
            <p:ph idx="1"/>
          </p:nvPr>
        </p:nvSpPr>
        <p:spPr>
          <a:xfrm>
            <a:off x="268942" y="2872899"/>
            <a:ext cx="4614728" cy="3320668"/>
          </a:xfrm>
        </p:spPr>
        <p:txBody>
          <a:bodyPr>
            <a:normAutofit/>
          </a:bodyPr>
          <a:lstStyle/>
          <a:p>
            <a:r>
              <a:rPr lang="en-US" sz="2200" dirty="0">
                <a:hlinkClick r:id="rId2"/>
              </a:rPr>
              <a:t>llcoutinho@usp.br</a:t>
            </a:r>
            <a:endParaRPr lang="en-US" sz="2200" dirty="0"/>
          </a:p>
          <a:p>
            <a:r>
              <a:rPr lang="pt-BR" sz="1600" b="1" i="0" dirty="0">
                <a:solidFill>
                  <a:srgbClr val="007DA1"/>
                </a:solidFill>
                <a:effectLst/>
                <a:latin typeface="Roboto" panose="02000000000000000000" pitchFamily="2" charset="0"/>
              </a:rPr>
              <a:t>Website</a:t>
            </a:r>
            <a:br>
              <a:rPr lang="pt-BR" sz="1600" dirty="0"/>
            </a:br>
            <a:r>
              <a:rPr lang="pt-BR" sz="1600" b="0" i="0" dirty="0">
                <a:solidFill>
                  <a:srgbClr val="007DA1"/>
                </a:solidFill>
                <a:effectLst/>
                <a:latin typeface="Roboto" panose="02000000000000000000" pitchFamily="2" charset="0"/>
                <a:hlinkClick r:id="rId3"/>
              </a:rPr>
              <a:t>https://uspmulti.prp.usp.br/public/centrais/48</a:t>
            </a:r>
            <a:endParaRPr lang="en-US" sz="2200" dirty="0"/>
          </a:p>
        </p:txBody>
      </p:sp>
      <p:pic>
        <p:nvPicPr>
          <p:cNvPr id="7" name="Espaço Reservado para Conteúdo 6">
            <a:extLst>
              <a:ext uri="{FF2B5EF4-FFF2-40B4-BE49-F238E27FC236}">
                <a16:creationId xmlns:a16="http://schemas.microsoft.com/office/drawing/2014/main" id="{AA6D60EC-572D-2918-3D23-E357518D7DC8}"/>
              </a:ext>
            </a:extLst>
          </p:cNvPr>
          <p:cNvPicPr>
            <a:picLocks noChangeAspect="1"/>
          </p:cNvPicPr>
          <p:nvPr/>
        </p:nvPicPr>
        <p:blipFill rotWithShape="1">
          <a:blip r:embed="rId4"/>
          <a:srcRect l="9685" r="11078"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91014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14398"/>
            <a:ext cx="10515600" cy="776290"/>
          </a:xfrm>
        </p:spPr>
        <p:txBody>
          <a:bodyPr/>
          <a:lstStyle/>
          <a:p>
            <a:r>
              <a:rPr lang="pt-BR" dirty="0"/>
              <a:t>Evolução do Sequenciamento:</a:t>
            </a:r>
          </a:p>
        </p:txBody>
      </p:sp>
      <p:pic>
        <p:nvPicPr>
          <p:cNvPr id="2" name="Espaço Reservado para Conteúdo 1">
            <a:extLst>
              <a:ext uri="{FF2B5EF4-FFF2-40B4-BE49-F238E27FC236}">
                <a16:creationId xmlns:a16="http://schemas.microsoft.com/office/drawing/2014/main" id="{1BDB9159-2BDB-2F98-1E3D-360660DB2C25}"/>
              </a:ext>
            </a:extLst>
          </p:cNvPr>
          <p:cNvPicPr>
            <a:picLocks noGrp="1" noChangeAspect="1"/>
          </p:cNvPicPr>
          <p:nvPr>
            <p:ph idx="1"/>
          </p:nvPr>
        </p:nvPicPr>
        <p:blipFill>
          <a:blip r:embed="rId2"/>
          <a:stretch>
            <a:fillRect/>
          </a:stretch>
        </p:blipFill>
        <p:spPr>
          <a:xfrm>
            <a:off x="304800" y="2646468"/>
            <a:ext cx="8157972" cy="2873959"/>
          </a:xfrm>
          <a:prstGeom prst="rect">
            <a:avLst/>
          </a:prstGeom>
        </p:spPr>
      </p:pic>
      <p:pic>
        <p:nvPicPr>
          <p:cNvPr id="20" name="Imagem 19">
            <a:extLst>
              <a:ext uri="{FF2B5EF4-FFF2-40B4-BE49-F238E27FC236}">
                <a16:creationId xmlns:a16="http://schemas.microsoft.com/office/drawing/2014/main" id="{B9BFF9B3-A397-416E-AC8F-039849E3E5E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pic>
        <p:nvPicPr>
          <p:cNvPr id="7" name="Imagem 6">
            <a:extLst>
              <a:ext uri="{FF2B5EF4-FFF2-40B4-BE49-F238E27FC236}">
                <a16:creationId xmlns:a16="http://schemas.microsoft.com/office/drawing/2014/main" id="{96B0E7A4-AA68-A0BE-E073-3BFFCC1FB975}"/>
              </a:ext>
            </a:extLst>
          </p:cNvPr>
          <p:cNvPicPr>
            <a:picLocks noChangeAspect="1"/>
          </p:cNvPicPr>
          <p:nvPr/>
        </p:nvPicPr>
        <p:blipFill>
          <a:blip r:embed="rId5"/>
          <a:stretch>
            <a:fillRect/>
          </a:stretch>
        </p:blipFill>
        <p:spPr>
          <a:xfrm>
            <a:off x="8749488" y="2044877"/>
            <a:ext cx="3137712" cy="3898725"/>
          </a:xfrm>
          <a:prstGeom prst="rect">
            <a:avLst/>
          </a:prstGeom>
        </p:spPr>
      </p:pic>
    </p:spTree>
    <p:extLst>
      <p:ext uri="{BB962C8B-B14F-4D97-AF65-F5344CB8AC3E}">
        <p14:creationId xmlns:p14="http://schemas.microsoft.com/office/powerpoint/2010/main" val="2127535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14398"/>
            <a:ext cx="10515600" cy="776290"/>
          </a:xfrm>
        </p:spPr>
        <p:txBody>
          <a:bodyPr>
            <a:normAutofit fontScale="90000"/>
          </a:bodyPr>
          <a:lstStyle/>
          <a:p>
            <a:r>
              <a:rPr lang="pt-BR" dirty="0"/>
              <a:t>Desafios para o sequenciamento Sanger e NGS:</a:t>
            </a:r>
          </a:p>
        </p:txBody>
      </p:sp>
      <p:sp>
        <p:nvSpPr>
          <p:cNvPr id="6" name="Espaço Reservado para Conteúdo 5">
            <a:extLst>
              <a:ext uri="{FF2B5EF4-FFF2-40B4-BE49-F238E27FC236}">
                <a16:creationId xmlns:a16="http://schemas.microsoft.com/office/drawing/2014/main" id="{FF449F95-A847-ED91-4C11-7B3B4596551A}"/>
              </a:ext>
            </a:extLst>
          </p:cNvPr>
          <p:cNvSpPr>
            <a:spLocks noGrp="1"/>
          </p:cNvSpPr>
          <p:nvPr>
            <p:ph idx="1"/>
          </p:nvPr>
        </p:nvSpPr>
        <p:spPr/>
        <p:txBody>
          <a:bodyPr>
            <a:normAutofit/>
          </a:bodyPr>
          <a:lstStyle/>
          <a:p>
            <a:r>
              <a:rPr lang="pt-BR" dirty="0"/>
              <a:t>Tamanho do genoma e tamanho de sequência produzida</a:t>
            </a:r>
          </a:p>
          <a:p>
            <a:pPr lvl="1"/>
            <a:r>
              <a:rPr lang="pt-BR" dirty="0"/>
              <a:t>Solução: Fragmentação do genoma e redundância</a:t>
            </a:r>
          </a:p>
          <a:p>
            <a:pPr marL="457200" lvl="1" indent="0">
              <a:buNone/>
            </a:pPr>
            <a:endParaRPr lang="pt-BR" dirty="0"/>
          </a:p>
          <a:p>
            <a:r>
              <a:rPr lang="pt-BR" dirty="0"/>
              <a:t>Impossibilidade de sequenciar continuamente uma única molécula</a:t>
            </a:r>
          </a:p>
          <a:p>
            <a:pPr lvl="1"/>
            <a:r>
              <a:rPr lang="pt-BR" dirty="0"/>
              <a:t>Solução: Sequenciamento em larga escala</a:t>
            </a:r>
          </a:p>
          <a:p>
            <a:pPr marL="457200" lvl="1" indent="0">
              <a:buNone/>
            </a:pPr>
            <a:endParaRPr lang="pt-BR" dirty="0"/>
          </a:p>
          <a:p>
            <a:r>
              <a:rPr lang="pt-BR" dirty="0"/>
              <a:t>Intensidade de sinal</a:t>
            </a:r>
          </a:p>
          <a:p>
            <a:pPr lvl="1"/>
            <a:r>
              <a:rPr lang="pt-BR" dirty="0"/>
              <a:t>Solução: Clonagem ou PCR</a:t>
            </a:r>
          </a:p>
          <a:p>
            <a:pPr lvl="1"/>
            <a:r>
              <a:rPr lang="pt-BR" dirty="0"/>
              <a:t>Solução: Radiação ou Fluorescência</a:t>
            </a:r>
          </a:p>
          <a:p>
            <a:endParaRPr lang="pt-BR" dirty="0"/>
          </a:p>
        </p:txBody>
      </p:sp>
      <p:pic>
        <p:nvPicPr>
          <p:cNvPr id="20" name="Imagem 19">
            <a:extLst>
              <a:ext uri="{FF2B5EF4-FFF2-40B4-BE49-F238E27FC236}">
                <a16:creationId xmlns:a16="http://schemas.microsoft.com/office/drawing/2014/main" id="{B9BFF9B3-A397-416E-AC8F-039849E3E5E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spTree>
    <p:extLst>
      <p:ext uri="{BB962C8B-B14F-4D97-AF65-F5344CB8AC3E}">
        <p14:creationId xmlns:p14="http://schemas.microsoft.com/office/powerpoint/2010/main" val="1831459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14398"/>
            <a:ext cx="10515600" cy="776290"/>
          </a:xfrm>
        </p:spPr>
        <p:txBody>
          <a:bodyPr/>
          <a:lstStyle/>
          <a:p>
            <a:r>
              <a:rPr lang="pt-BR" dirty="0"/>
              <a:t>Sequenciamento Sanger</a:t>
            </a:r>
          </a:p>
        </p:txBody>
      </p:sp>
      <p:pic>
        <p:nvPicPr>
          <p:cNvPr id="2" name="Espaço Reservado para Conteúdo 1">
            <a:extLst>
              <a:ext uri="{FF2B5EF4-FFF2-40B4-BE49-F238E27FC236}">
                <a16:creationId xmlns:a16="http://schemas.microsoft.com/office/drawing/2014/main" id="{E26F238B-0671-D4BC-9B88-55AB6CEA6802}"/>
              </a:ext>
            </a:extLst>
          </p:cNvPr>
          <p:cNvPicPr>
            <a:picLocks noGrp="1" noChangeAspect="1"/>
          </p:cNvPicPr>
          <p:nvPr>
            <p:ph idx="1"/>
          </p:nvPr>
        </p:nvPicPr>
        <p:blipFill>
          <a:blip r:embed="rId2"/>
          <a:stretch>
            <a:fillRect/>
          </a:stretch>
        </p:blipFill>
        <p:spPr>
          <a:xfrm>
            <a:off x="2264512" y="1825625"/>
            <a:ext cx="7662975" cy="4351338"/>
          </a:xfrm>
          <a:prstGeom prst="rect">
            <a:avLst/>
          </a:prstGeom>
        </p:spPr>
      </p:pic>
      <p:pic>
        <p:nvPicPr>
          <p:cNvPr id="20" name="Imagem 19">
            <a:extLst>
              <a:ext uri="{FF2B5EF4-FFF2-40B4-BE49-F238E27FC236}">
                <a16:creationId xmlns:a16="http://schemas.microsoft.com/office/drawing/2014/main" id="{B9BFF9B3-A397-416E-AC8F-039849E3E5E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spTree>
    <p:extLst>
      <p:ext uri="{BB962C8B-B14F-4D97-AF65-F5344CB8AC3E}">
        <p14:creationId xmlns:p14="http://schemas.microsoft.com/office/powerpoint/2010/main" val="2924558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F57F37E-1D6D-F2CB-9175-533507FA7BB5}"/>
              </a:ext>
            </a:extLst>
          </p:cNvPr>
          <p:cNvSpPr>
            <a:spLocks noGrp="1"/>
          </p:cNvSpPr>
          <p:nvPr>
            <p:ph type="title"/>
          </p:nvPr>
        </p:nvSpPr>
        <p:spPr>
          <a:xfrm>
            <a:off x="838200" y="914398"/>
            <a:ext cx="10515600" cy="776290"/>
          </a:xfrm>
        </p:spPr>
        <p:txBody>
          <a:bodyPr/>
          <a:lstStyle/>
          <a:p>
            <a:r>
              <a:rPr lang="pt-BR" dirty="0"/>
              <a:t>Sequenciamento </a:t>
            </a:r>
            <a:r>
              <a:rPr lang="pt-BR" dirty="0" err="1"/>
              <a:t>Illumina</a:t>
            </a:r>
            <a:r>
              <a:rPr lang="pt-BR" dirty="0"/>
              <a:t> - SBS</a:t>
            </a:r>
          </a:p>
        </p:txBody>
      </p:sp>
      <p:pic>
        <p:nvPicPr>
          <p:cNvPr id="3" name="Espaço Reservado para Conteúdo 2">
            <a:extLst>
              <a:ext uri="{FF2B5EF4-FFF2-40B4-BE49-F238E27FC236}">
                <a16:creationId xmlns:a16="http://schemas.microsoft.com/office/drawing/2014/main" id="{6AC7B7AC-18E2-675A-6F5D-791212AAA5A4}"/>
              </a:ext>
            </a:extLst>
          </p:cNvPr>
          <p:cNvPicPr>
            <a:picLocks noGrp="1" noChangeAspect="1"/>
          </p:cNvPicPr>
          <p:nvPr>
            <p:ph idx="1"/>
          </p:nvPr>
        </p:nvPicPr>
        <p:blipFill>
          <a:blip r:embed="rId2"/>
          <a:stretch>
            <a:fillRect/>
          </a:stretch>
        </p:blipFill>
        <p:spPr>
          <a:xfrm>
            <a:off x="3115855" y="1825625"/>
            <a:ext cx="5960290" cy="4351338"/>
          </a:xfrm>
        </p:spPr>
      </p:pic>
      <p:pic>
        <p:nvPicPr>
          <p:cNvPr id="20" name="Imagem 19">
            <a:extLst>
              <a:ext uri="{FF2B5EF4-FFF2-40B4-BE49-F238E27FC236}">
                <a16:creationId xmlns:a16="http://schemas.microsoft.com/office/drawing/2014/main" id="{B9BFF9B3-A397-416E-AC8F-039849E3E5E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04875" y="282573"/>
            <a:ext cx="2857500" cy="631825"/>
          </a:xfrm>
          <a:prstGeom prst="rect">
            <a:avLst/>
          </a:prstGeom>
          <a:noFill/>
          <a:ln>
            <a:noFill/>
          </a:ln>
        </p:spPr>
      </p:pic>
      <p:pic>
        <p:nvPicPr>
          <p:cNvPr id="21" name="Imagem 20">
            <a:extLst>
              <a:ext uri="{FF2B5EF4-FFF2-40B4-BE49-F238E27FC236}">
                <a16:creationId xmlns:a16="http://schemas.microsoft.com/office/drawing/2014/main" id="{34C1A3FC-1BB0-4699-9AD1-25306A2CE18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906125" y="267651"/>
            <a:ext cx="800100" cy="330835"/>
          </a:xfrm>
          <a:prstGeom prst="rect">
            <a:avLst/>
          </a:prstGeom>
        </p:spPr>
      </p:pic>
      <p:sp>
        <p:nvSpPr>
          <p:cNvPr id="4" name="CaixaDeTexto 3">
            <a:extLst>
              <a:ext uri="{FF2B5EF4-FFF2-40B4-BE49-F238E27FC236}">
                <a16:creationId xmlns:a16="http://schemas.microsoft.com/office/drawing/2014/main" id="{5F33BA14-F094-412A-9776-FBBC27A314BF}"/>
              </a:ext>
            </a:extLst>
          </p:cNvPr>
          <p:cNvSpPr txBox="1"/>
          <p:nvPr/>
        </p:nvSpPr>
        <p:spPr>
          <a:xfrm>
            <a:off x="5638800" y="2971800"/>
            <a:ext cx="914400" cy="914400"/>
          </a:xfrm>
          <a:prstGeom prst="rect">
            <a:avLst/>
          </a:prstGeom>
          <a:noFill/>
        </p:spPr>
        <p:txBody>
          <a:bodyPr wrap="square" rtlCol="0">
            <a:spAutoFit/>
          </a:bodyPr>
          <a:lstStyle/>
          <a:p>
            <a:endParaRPr lang="pt-BR" dirty="0"/>
          </a:p>
        </p:txBody>
      </p:sp>
    </p:spTree>
    <p:extLst>
      <p:ext uri="{BB962C8B-B14F-4D97-AF65-F5344CB8AC3E}">
        <p14:creationId xmlns:p14="http://schemas.microsoft.com/office/powerpoint/2010/main" val="192439033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resentação2" id="{A09177F6-9C5A-483D-8A18-982565E8D1A5}" vid="{F7D5DF9C-50F3-426C-8DE8-BA195A85BCF1}"/>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modelo esalq</Template>
  <TotalTime>555</TotalTime>
  <Words>1662</Words>
  <Application>Microsoft Office PowerPoint</Application>
  <PresentationFormat>Widescreen</PresentationFormat>
  <Paragraphs>244</Paragraphs>
  <Slides>58</Slides>
  <Notes>7</Notes>
  <HiddenSlides>0</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58</vt:i4>
      </vt:variant>
    </vt:vector>
  </HeadingPairs>
  <TitlesOfParts>
    <vt:vector size="69" baseType="lpstr">
      <vt:lpstr>AdvOT55e5ac77</vt:lpstr>
      <vt:lpstr>AdvOT80e0a004</vt:lpstr>
      <vt:lpstr>AdvOTa59ec3b8</vt:lpstr>
      <vt:lpstr>AdvOTa59ec3b8+20</vt:lpstr>
      <vt:lpstr>Aptos</vt:lpstr>
      <vt:lpstr>Arial</vt:lpstr>
      <vt:lpstr>BCOFJ H+ Adv P 8 CAA</vt:lpstr>
      <vt:lpstr>Calibri</vt:lpstr>
      <vt:lpstr>Calibri Light</vt:lpstr>
      <vt:lpstr>Roboto</vt:lpstr>
      <vt:lpstr>Tema do Office</vt:lpstr>
      <vt:lpstr>Genômica: fluxo de informação na célula, estrutura de genomas, estratégias de sequenciamento de genomas </vt:lpstr>
      <vt:lpstr>Por que sequenciar genomas?</vt:lpstr>
      <vt:lpstr>Por que sequenciar genomas?</vt:lpstr>
      <vt:lpstr>Por que sequenciar genomas?</vt:lpstr>
      <vt:lpstr>Por que sequenciar genomas?</vt:lpstr>
      <vt:lpstr>Evolução do Sequenciamento:</vt:lpstr>
      <vt:lpstr>Desafios para o sequenciamento Sanger e NGS:</vt:lpstr>
      <vt:lpstr>Sequenciamento Sanger</vt:lpstr>
      <vt:lpstr>Sequenciamento Illumina - SBS</vt:lpstr>
      <vt:lpstr>Construção de Bibliotecas</vt:lpstr>
      <vt:lpstr>Adição de adaptadores nas extremidades</vt:lpstr>
      <vt:lpstr>Geração de clusters</vt:lpstr>
      <vt:lpstr>Equipamento</vt:lpstr>
      <vt:lpstr>Hibridização e extensão</vt:lpstr>
      <vt:lpstr>Desnaturação do DNA</vt:lpstr>
      <vt:lpstr>Amplificação em ponte (PCR na superfície da lâmina)</vt:lpstr>
      <vt:lpstr>Bridge Amplification</vt:lpstr>
      <vt:lpstr>Denature Double-stranded Bridge</vt:lpstr>
      <vt:lpstr>Bridge Amplification</vt:lpstr>
      <vt:lpstr>Bridge Amplification</vt:lpstr>
      <vt:lpstr>Linearization</vt:lpstr>
      <vt:lpstr>Reverse Strand Cleavage </vt:lpstr>
      <vt:lpstr>Blocking</vt:lpstr>
      <vt:lpstr>Read 1 Primer Hybridization</vt:lpstr>
      <vt:lpstr>Apresentação do PowerPoint</vt:lpstr>
      <vt:lpstr>Sequencing By Synthesis </vt:lpstr>
      <vt:lpstr>Clusters</vt:lpstr>
      <vt:lpstr>Paired End Sequencing</vt:lpstr>
      <vt:lpstr>Paired End Sequencing</vt:lpstr>
      <vt:lpstr>Paired End Sequencing</vt:lpstr>
      <vt:lpstr>Paired End Sequencing</vt:lpstr>
      <vt:lpstr>Paired End Sequencing</vt:lpstr>
      <vt:lpstr>Paired End Sequencing</vt:lpstr>
      <vt:lpstr>Estratégias para sequenciamento de genomas:</vt:lpstr>
      <vt:lpstr>Estratégias para sequenciamento de genomas:</vt:lpstr>
      <vt:lpstr>Desafios no sequenciamento de genomas</vt:lpstr>
      <vt:lpstr>Desafios na montagem de novo de genoma:</vt:lpstr>
      <vt:lpstr>Desafios no estudo do transcriptoma</vt:lpstr>
      <vt:lpstr>Desafios na identificação de variação estrutural com sequencias curtas:</vt:lpstr>
      <vt:lpstr>Sequenciamento de terceira geração (TGS):</vt:lpstr>
      <vt:lpstr>Sequenciamento Nanopore:</vt:lpstr>
      <vt:lpstr>Vantagens em relação a NGS:</vt:lpstr>
      <vt:lpstr>Desafios na montagem de novo de genoma:</vt:lpstr>
      <vt:lpstr>Desafios na montagem do Transcriptoma</vt:lpstr>
      <vt:lpstr>Novas aplicações:</vt:lpstr>
      <vt:lpstr>Limitações:</vt:lpstr>
      <vt:lpstr>Aplicações do sequenciamento de ácidos nucleicos:</vt:lpstr>
      <vt:lpstr>Qual sequenciador usar?</vt:lpstr>
      <vt:lpstr>Centro de Genômica Funcional</vt:lpstr>
      <vt:lpstr>CGF</vt:lpstr>
      <vt:lpstr>Por que montar um Centro de Genômica?</vt:lpstr>
      <vt:lpstr>Apresentação do PowerPoint</vt:lpstr>
      <vt:lpstr>Tecnologias Disponíveis</vt:lpstr>
      <vt:lpstr>Workshop e treinamento de usuários</vt:lpstr>
      <vt:lpstr>Workshop e treinamento de usuários</vt:lpstr>
      <vt:lpstr>Usuários de Centro</vt:lpstr>
      <vt:lpstr>MiSeq vs NextSeq</vt:lpstr>
      <vt:lpstr>Centro de Genômica Funcional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Luiz Coutinho</dc:creator>
  <cp:lastModifiedBy>Luiz Coutinho</cp:lastModifiedBy>
  <cp:revision>28</cp:revision>
  <dcterms:created xsi:type="dcterms:W3CDTF">2023-09-30T15:51:47Z</dcterms:created>
  <dcterms:modified xsi:type="dcterms:W3CDTF">2023-10-02T20:19:57Z</dcterms:modified>
</cp:coreProperties>
</file>