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sldIdLst>
    <p:sldId id="256" r:id="rId2"/>
    <p:sldId id="275" r:id="rId3"/>
    <p:sldId id="276" r:id="rId4"/>
    <p:sldId id="277" r:id="rId5"/>
    <p:sldId id="278" r:id="rId6"/>
    <p:sldId id="284" r:id="rId7"/>
    <p:sldId id="280" r:id="rId8"/>
    <p:sldId id="281" r:id="rId9"/>
    <p:sldId id="282" r:id="rId10"/>
    <p:sldId id="283" r:id="rId11"/>
    <p:sldId id="285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2D6DE83-06A9-4C64-94B2-7AD6BBDA76D9}" type="datetimeFigureOut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A54F5A8-FE71-4A57-B3AC-A2BC509A96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940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A141-E37F-4777-A6CD-0750BB743B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54CC-34D4-4413-BAAA-0B40109EEF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F50E1-1C55-4767-80D1-B28B87DF90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A76B4-1C6F-4B3F-A463-9B638D167D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3A3FF-284C-4FB7-B043-3356ABA6A9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6133F-0DDF-43A9-A9A0-028E694780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3C5F-EF25-4F73-B7B6-FDB34C62F3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A806-97C5-49FD-A9CE-66EA13E791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AEAB0-FF1B-4707-9E7C-99096B043F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65AB8-FEFE-48BE-9AE9-085F011640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4598-6EC4-45E8-9D63-2E3B677722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AF7F177-760D-402F-A2D1-47BA6DF345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sz="5400" dirty="0" smtClean="0"/>
              <a:t>Os reforços dos controles metropolitanos no século XVII</a:t>
            </a:r>
            <a:endParaRPr lang="pt-BR" sz="52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Amaury Gremaud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smtClean="0"/>
              <a:t>FESB </a:t>
            </a:r>
            <a:r>
              <a:rPr lang="pt-BR" dirty="0" smtClean="0"/>
              <a:t>I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568952" cy="511256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pt-BR" dirty="0" smtClean="0"/>
              <a:t>4. Permite a diminuição do enfrentamento e conflito existente entre jesuítas, colonos e coroa</a:t>
            </a:r>
          </a:p>
          <a:p>
            <a:pPr marL="914400" lvl="1" indent="-514350"/>
            <a:r>
              <a:rPr lang="pt-BR" dirty="0" smtClean="0"/>
              <a:t>controvérsia perdura até expulsão dos jesuítas em 1750</a:t>
            </a:r>
          </a:p>
          <a:p>
            <a:pPr marL="914400" lvl="1" indent="-514350"/>
            <a:r>
              <a:rPr lang="pt-BR" dirty="0" smtClean="0"/>
              <a:t>questão é entre </a:t>
            </a:r>
            <a:r>
              <a:rPr lang="pt-BR" dirty="0" err="1" smtClean="0"/>
              <a:t>produtivismo</a:t>
            </a:r>
            <a:r>
              <a:rPr lang="pt-BR" dirty="0" smtClean="0"/>
              <a:t> mercantil dos colonos com uso do trabalho indígena vs. catequização ou exploração caritativa dos indígenas por jesuítas</a:t>
            </a:r>
          </a:p>
          <a:p>
            <a:pPr marL="1314450" lvl="2" indent="-514350"/>
            <a:r>
              <a:rPr lang="pt-BR" dirty="0" err="1" smtClean="0"/>
              <a:t>Las</a:t>
            </a:r>
            <a:r>
              <a:rPr lang="pt-BR" dirty="0" smtClean="0"/>
              <a:t> Casas e A. Vieira: defendem índios  e propõe em troca trafico de escravos africanos</a:t>
            </a:r>
          </a:p>
          <a:p>
            <a:pPr marL="514350" indent="-514350">
              <a:buNone/>
            </a:pPr>
            <a:r>
              <a:rPr lang="pt-BR" dirty="0" smtClean="0"/>
              <a:t>5. </a:t>
            </a:r>
            <a:r>
              <a:rPr lang="pt-BR" dirty="0" err="1" smtClean="0"/>
              <a:t>Xenofagia</a:t>
            </a:r>
            <a:r>
              <a:rPr lang="pt-BR" dirty="0" smtClean="0"/>
              <a:t> da economia brasileira</a:t>
            </a:r>
          </a:p>
          <a:p>
            <a:pPr marL="914400" lvl="1" indent="-514350"/>
            <a:r>
              <a:rPr lang="pt-BR" dirty="0" smtClean="0"/>
              <a:t>propensão a agregar força humana reproduzida fora do espaço produtivo</a:t>
            </a:r>
          </a:p>
          <a:p>
            <a:pPr marL="914400" lvl="1" indent="-514350"/>
            <a:r>
              <a:rPr lang="pt-BR" dirty="0" smtClean="0"/>
              <a:t>africano é normalmente </a:t>
            </a:r>
            <a:r>
              <a:rPr lang="pt-BR" dirty="0" err="1" smtClean="0"/>
              <a:t>dessocializado</a:t>
            </a:r>
            <a:r>
              <a:rPr lang="pt-BR" dirty="0" smtClean="0"/>
              <a:t>, </a:t>
            </a:r>
          </a:p>
          <a:p>
            <a:pPr marL="914400" lvl="1" indent="-514350"/>
            <a:r>
              <a:rPr lang="pt-BR" dirty="0" smtClean="0"/>
              <a:t>tráfico importante ser mantido para evitar disputa inter regional por mão de obra </a:t>
            </a:r>
          </a:p>
          <a:p>
            <a:pPr marL="1771650" lvl="3" indent="-514350"/>
            <a:endParaRPr lang="pt-BR" dirty="0" smtClean="0"/>
          </a:p>
          <a:p>
            <a:pPr marL="1314450" lvl="2" indent="-514350"/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na </a:t>
            </a:r>
            <a:r>
              <a:rPr lang="pt-BR" dirty="0" err="1" smtClean="0"/>
              <a:t>Colonia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Perda do monopólio – efeito no comércio colonial</a:t>
            </a:r>
          </a:p>
          <a:p>
            <a:pPr lvl="1"/>
            <a:r>
              <a:rPr lang="pt-BR" dirty="0" smtClean="0"/>
              <a:t>Perda forte de valores recebidos por engenhos </a:t>
            </a:r>
          </a:p>
          <a:p>
            <a:pPr lvl="2"/>
            <a:r>
              <a:rPr lang="pt-BR" dirty="0" smtClean="0"/>
              <a:t>Regras de Portugal reforçadas no momento em que</a:t>
            </a:r>
          </a:p>
          <a:p>
            <a:pPr lvl="2"/>
            <a:r>
              <a:rPr lang="pt-BR" dirty="0" smtClean="0"/>
              <a:t>Queda de preço do açúcar e necessidade de novos parceiros comerciais, </a:t>
            </a:r>
          </a:p>
          <a:p>
            <a:pPr lvl="3"/>
            <a:r>
              <a:rPr lang="pt-BR" dirty="0" smtClean="0"/>
              <a:t>Crescimento do consumo mundial não tão bem aproveitado por Brasil</a:t>
            </a:r>
          </a:p>
          <a:p>
            <a:pPr lvl="1"/>
            <a:r>
              <a:rPr lang="pt-BR" dirty="0" smtClean="0"/>
              <a:t>Muda estrutura e parceiros do financiamento do empreendimento – trafico de escravos passa a ser elemento chave no financiamento</a:t>
            </a:r>
          </a:p>
          <a:p>
            <a:pPr lvl="2"/>
            <a:r>
              <a:rPr lang="pt-BR" dirty="0" smtClean="0"/>
              <a:t>Capacidade de escoamento não tão, grande – aumenta o risco da atividade pois relação ente mercado consumidor e produtor se afasta</a:t>
            </a:r>
          </a:p>
          <a:p>
            <a:pPr lvl="1"/>
            <a:r>
              <a:rPr lang="pt-BR" dirty="0" smtClean="0"/>
              <a:t>Oscilações e </a:t>
            </a:r>
            <a:r>
              <a:rPr lang="pt-BR" dirty="0" err="1" smtClean="0"/>
              <a:t>declinio</a:t>
            </a:r>
            <a:r>
              <a:rPr lang="pt-BR" dirty="0" smtClean="0"/>
              <a:t> de posição relativa</a:t>
            </a:r>
          </a:p>
          <a:p>
            <a:r>
              <a:rPr lang="pt-BR" dirty="0" smtClean="0"/>
              <a:t>Reforço da posição metropolitano</a:t>
            </a:r>
          </a:p>
          <a:p>
            <a:pPr lvl="1"/>
            <a:r>
              <a:rPr lang="pt-BR" dirty="0" smtClean="0"/>
              <a:t>Começo da geração de sentimentos nativistas</a:t>
            </a:r>
          </a:p>
          <a:p>
            <a:pPr lvl="2"/>
            <a:r>
              <a:rPr lang="pt-BR" dirty="0" smtClean="0"/>
              <a:t>Algumas revoltas colonos  (</a:t>
            </a:r>
            <a:r>
              <a:rPr lang="pt-BR" dirty="0" err="1" smtClean="0"/>
              <a:t>Beckman</a:t>
            </a:r>
            <a:r>
              <a:rPr lang="pt-BR" dirty="0" smtClean="0"/>
              <a:t>)</a:t>
            </a:r>
          </a:p>
          <a:p>
            <a:r>
              <a:rPr lang="pt-BR" dirty="0" smtClean="0"/>
              <a:t>Volta da busca de novas opções econômicas</a:t>
            </a:r>
          </a:p>
          <a:p>
            <a:pPr lvl="1"/>
            <a:r>
              <a:rPr lang="pt-BR" dirty="0" smtClean="0"/>
              <a:t>ouro</a:t>
            </a:r>
          </a:p>
          <a:p>
            <a:pPr lvl="2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União Ibérica (1580 – 1640)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514350" lvl="2" indent="-514350">
              <a:buClr>
                <a:schemeClr val="bg2"/>
              </a:buClr>
              <a:buSzPct val="75000"/>
            </a:pPr>
            <a:r>
              <a:rPr lang="pt-BR" sz="2800" dirty="0" smtClean="0"/>
              <a:t>Problema de sucessão</a:t>
            </a:r>
          </a:p>
          <a:p>
            <a:pPr marL="914400" lvl="1" indent="-514350"/>
            <a:r>
              <a:rPr lang="pt-BR" dirty="0" smtClean="0"/>
              <a:t>1578: Rei de Portugal (D. Sebastião) morre no Marrocos </a:t>
            </a:r>
          </a:p>
          <a:p>
            <a:pPr marL="1314450" lvl="2" indent="-514350"/>
            <a:r>
              <a:rPr lang="pt-BR" dirty="0" smtClean="0"/>
              <a:t>Batalha de </a:t>
            </a:r>
            <a:r>
              <a:rPr lang="pt-BR" dirty="0" err="1" smtClean="0"/>
              <a:t>Alcácer</a:t>
            </a:r>
            <a:r>
              <a:rPr lang="pt-BR" dirty="0" smtClean="0"/>
              <a:t> - </a:t>
            </a:r>
            <a:r>
              <a:rPr lang="pt-BR" dirty="0" err="1" smtClean="0"/>
              <a:t>Quibir</a:t>
            </a:r>
            <a:r>
              <a:rPr lang="pt-BR" dirty="0" smtClean="0"/>
              <a:t> </a:t>
            </a:r>
          </a:p>
          <a:p>
            <a:pPr marL="914400" lvl="1" indent="-514350"/>
            <a:r>
              <a:rPr lang="pt-BR" dirty="0" smtClean="0"/>
              <a:t>Sucedido por Cardeal D. Henrique, morre 1580 sem herdeiros</a:t>
            </a:r>
          </a:p>
          <a:p>
            <a:pPr marL="514350" lvl="1" indent="-514350">
              <a:buClr>
                <a:schemeClr val="bg2"/>
              </a:buClr>
              <a:buFont typeface="Wingdings" pitchFamily="2" charset="2"/>
              <a:buChar char="p"/>
            </a:pPr>
            <a:r>
              <a:rPr lang="pt-BR" sz="2800" dirty="0" smtClean="0"/>
              <a:t>Encerra-se dinastia de </a:t>
            </a:r>
            <a:r>
              <a:rPr lang="pt-BR" sz="2800" dirty="0" err="1" smtClean="0"/>
              <a:t>Avis</a:t>
            </a:r>
            <a:r>
              <a:rPr lang="pt-BR" sz="2800" dirty="0" smtClean="0"/>
              <a:t> e inicia-se dinastia filipina (1580 – 1640)</a:t>
            </a:r>
          </a:p>
          <a:p>
            <a:pPr marL="914400" lvl="1" indent="-514350"/>
            <a:r>
              <a:rPr lang="pt-BR" dirty="0" smtClean="0"/>
              <a:t>Cortes de Tomar: Felipe II (rei de Espanha) herda trono português (junta)</a:t>
            </a:r>
          </a:p>
          <a:p>
            <a:pPr marL="1314450" lvl="2" indent="-514350"/>
            <a:r>
              <a:rPr lang="pt-BR" dirty="0" smtClean="0"/>
              <a:t>Efetivamente era o mais próximo, mas também é o mais forte (prior do Crato – </a:t>
            </a:r>
            <a:r>
              <a:rPr lang="pt-BR" dirty="0" err="1" smtClean="0"/>
              <a:t>resistencia</a:t>
            </a:r>
            <a:r>
              <a:rPr lang="pt-BR" dirty="0" smtClean="0"/>
              <a:t>)</a:t>
            </a:r>
          </a:p>
          <a:p>
            <a:pPr marL="914400" lvl="1" indent="-514350"/>
            <a:r>
              <a:rPr lang="pt-BR" dirty="0" smtClean="0"/>
              <a:t>Sucedido por Felipe III e IV</a:t>
            </a:r>
          </a:p>
          <a:p>
            <a:pPr marL="514350" indent="-514350"/>
            <a:r>
              <a:rPr lang="pt-BR" dirty="0" smtClean="0"/>
              <a:t>Fim da era filipina com Movimento e guerra de restauração (1640 -1668) – Dinastia de Bragança</a:t>
            </a:r>
          </a:p>
          <a:p>
            <a:pPr marL="914400" lvl="1" indent="-514350"/>
            <a:r>
              <a:rPr lang="pt-BR" dirty="0" smtClean="0"/>
              <a:t>Revolta contra Felipe IV liderado por João (8ª duque de Bragança)  - apoio de outros países </a:t>
            </a:r>
          </a:p>
          <a:p>
            <a:pPr marL="914400" lvl="1" indent="-514350"/>
            <a:r>
              <a:rPr lang="pt-BR" dirty="0" smtClean="0"/>
              <a:t>Longa Batalha até Tratado de </a:t>
            </a:r>
            <a:r>
              <a:rPr lang="pt-BR" dirty="0" err="1" smtClean="0"/>
              <a:t>lisboa</a:t>
            </a:r>
            <a:r>
              <a:rPr lang="pt-BR" dirty="0" smtClean="0"/>
              <a:t> (1668)</a:t>
            </a:r>
          </a:p>
          <a:p>
            <a:pPr marL="1314450" lvl="2" indent="-514350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Acordos e desacordos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537321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“Acordo” de Tomar</a:t>
            </a:r>
          </a:p>
          <a:p>
            <a:pPr lvl="1"/>
            <a:r>
              <a:rPr lang="pt-BR" dirty="0" smtClean="0"/>
              <a:t>Reconhece independência de Portugal</a:t>
            </a:r>
          </a:p>
          <a:p>
            <a:pPr lvl="1"/>
            <a:r>
              <a:rPr lang="pt-BR" dirty="0" smtClean="0"/>
              <a:t>1582 – Conselho de Portugal </a:t>
            </a:r>
          </a:p>
          <a:p>
            <a:pPr lvl="1"/>
            <a:r>
              <a:rPr lang="pt-BR" dirty="0" smtClean="0"/>
              <a:t>Manutenção da administração (cortes) portuguesa</a:t>
            </a:r>
          </a:p>
          <a:p>
            <a:pPr lvl="2"/>
            <a:r>
              <a:rPr lang="pt-BR" dirty="0" smtClean="0"/>
              <a:t>Problema com o tempo:</a:t>
            </a:r>
          </a:p>
          <a:p>
            <a:pPr lvl="3"/>
            <a:r>
              <a:rPr lang="pt-BR" dirty="0" smtClean="0"/>
              <a:t>Substituição dos ocupantes dos postos</a:t>
            </a:r>
          </a:p>
          <a:p>
            <a:pPr lvl="3"/>
            <a:r>
              <a:rPr lang="pt-BR" dirty="0" smtClean="0"/>
              <a:t>Enfrentamentos dos ovos problemas</a:t>
            </a:r>
          </a:p>
          <a:p>
            <a:pPr lvl="3"/>
            <a:r>
              <a:rPr lang="pt-BR" dirty="0" smtClean="0"/>
              <a:t>Mudanças mais graves com Felipe IV (não reconhecimento)</a:t>
            </a:r>
          </a:p>
          <a:p>
            <a:pPr lvl="1"/>
            <a:r>
              <a:rPr lang="pt-BR" dirty="0" smtClean="0"/>
              <a:t>Modificações na </a:t>
            </a:r>
            <a:r>
              <a:rPr lang="pt-BR" dirty="0" err="1" smtClean="0"/>
              <a:t>colonia</a:t>
            </a:r>
            <a:endParaRPr lang="pt-BR" dirty="0" smtClean="0"/>
          </a:p>
          <a:p>
            <a:pPr lvl="2"/>
            <a:r>
              <a:rPr lang="pt-BR" dirty="0" smtClean="0"/>
              <a:t>Acaba Tordesilhas – interiorização do Brasil (depois reclama direito de uso)</a:t>
            </a:r>
          </a:p>
          <a:p>
            <a:pPr lvl="2"/>
            <a:r>
              <a:rPr lang="pt-BR" dirty="0" smtClean="0"/>
              <a:t>Subdivisão administrativa (criação do Estado do maranhão e Grão Para</a:t>
            </a:r>
          </a:p>
          <a:p>
            <a:pPr lvl="2"/>
            <a:r>
              <a:rPr lang="pt-BR" dirty="0" smtClean="0"/>
              <a:t>Definição de relacionamento com indígena</a:t>
            </a:r>
          </a:p>
          <a:p>
            <a:r>
              <a:rPr lang="pt-BR" dirty="0" smtClean="0"/>
              <a:t>Externamente maiores problemas </a:t>
            </a:r>
          </a:p>
          <a:p>
            <a:pPr lvl="1"/>
            <a:r>
              <a:rPr lang="pt-BR" dirty="0" smtClean="0"/>
              <a:t>Por um lado possibilidade de expansão dos negócios e consolidação de posição dos dois lados do atlântico </a:t>
            </a:r>
          </a:p>
          <a:p>
            <a:pPr lvl="2"/>
            <a:r>
              <a:rPr lang="pt-BR" dirty="0" err="1" smtClean="0"/>
              <a:t>Asientos</a:t>
            </a:r>
            <a:r>
              <a:rPr lang="pt-BR" dirty="0" smtClean="0"/>
              <a:t> e comércio escravistas com América espanhola </a:t>
            </a:r>
          </a:p>
          <a:p>
            <a:pPr lvl="1"/>
            <a:r>
              <a:rPr lang="pt-BR" dirty="0" smtClean="0"/>
              <a:t>Portugal privado de uma política externa independente</a:t>
            </a:r>
          </a:p>
          <a:p>
            <a:pPr lvl="2"/>
            <a:r>
              <a:rPr lang="pt-BR" dirty="0" smtClean="0"/>
              <a:t>Se mete nas brigas espanholas </a:t>
            </a:r>
          </a:p>
          <a:p>
            <a:pPr lvl="3"/>
            <a:r>
              <a:rPr lang="pt-BR" dirty="0" smtClean="0"/>
              <a:t>Inglaterra e Províncias Unidas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507288" cy="1139825"/>
          </a:xfrm>
        </p:spPr>
        <p:txBody>
          <a:bodyPr/>
          <a:lstStyle/>
          <a:p>
            <a:r>
              <a:rPr lang="pt-BR" dirty="0" smtClean="0"/>
              <a:t>Problemas externos e a </a:t>
            </a:r>
            <a:r>
              <a:rPr lang="pt-BR" dirty="0" err="1" smtClean="0"/>
              <a:t>Invasao</a:t>
            </a:r>
            <a:r>
              <a:rPr lang="pt-BR" dirty="0" smtClean="0"/>
              <a:t> Holandesa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81128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Problemas externos crescem com o tempo – perda de posições portuguesas em todos os continentes </a:t>
            </a:r>
          </a:p>
          <a:p>
            <a:pPr lvl="1"/>
            <a:r>
              <a:rPr lang="pt-BR" dirty="0" smtClean="0"/>
              <a:t>GB – luta pelo estreito de </a:t>
            </a:r>
            <a:r>
              <a:rPr lang="pt-BR" dirty="0" err="1" smtClean="0"/>
              <a:t>Ormuz</a:t>
            </a:r>
            <a:endParaRPr lang="pt-BR" dirty="0" smtClean="0"/>
          </a:p>
          <a:p>
            <a:pPr lvl="1"/>
            <a:r>
              <a:rPr lang="pt-BR" dirty="0" smtClean="0"/>
              <a:t>Problemas com Holandeses</a:t>
            </a:r>
          </a:p>
          <a:p>
            <a:pPr lvl="2"/>
            <a:r>
              <a:rPr lang="pt-BR" dirty="0" smtClean="0"/>
              <a:t>1598 – proibidos de negociar com Brasil</a:t>
            </a:r>
          </a:p>
          <a:p>
            <a:pPr lvl="3"/>
            <a:r>
              <a:rPr lang="pt-BR" dirty="0" smtClean="0"/>
              <a:t>Mantém relações – contrabando e cumplicidade portuguesa</a:t>
            </a:r>
          </a:p>
          <a:p>
            <a:pPr lvl="2"/>
            <a:r>
              <a:rPr lang="pt-BR" dirty="0" smtClean="0"/>
              <a:t>1609 – volta negócios</a:t>
            </a:r>
          </a:p>
          <a:p>
            <a:pPr lvl="2"/>
            <a:r>
              <a:rPr lang="pt-BR" dirty="0" smtClean="0"/>
              <a:t>1621 – nova proibição – desta vez mais dura </a:t>
            </a:r>
          </a:p>
          <a:p>
            <a:pPr lvl="3"/>
            <a:r>
              <a:rPr lang="pt-BR" dirty="0" smtClean="0"/>
              <a:t>Funda-se Companhia das </a:t>
            </a:r>
            <a:r>
              <a:rPr lang="pt-BR" dirty="0" err="1" smtClean="0"/>
              <a:t>Indias</a:t>
            </a:r>
            <a:r>
              <a:rPr lang="pt-BR" dirty="0" smtClean="0"/>
              <a:t> – junta recursos e poder</a:t>
            </a:r>
          </a:p>
          <a:p>
            <a:pPr lvl="3"/>
            <a:r>
              <a:rPr lang="pt-BR" dirty="0" smtClean="0"/>
              <a:t>Ataques às colônias portuguesas guerras  </a:t>
            </a:r>
            <a:r>
              <a:rPr lang="pt-BR" dirty="0" err="1" smtClean="0"/>
              <a:t>luio-holandesas</a:t>
            </a:r>
            <a:endParaRPr lang="pt-BR" dirty="0" smtClean="0"/>
          </a:p>
          <a:p>
            <a:pPr lvl="4"/>
            <a:r>
              <a:rPr lang="pt-BR" dirty="0" smtClean="0"/>
              <a:t>1624 – Salvador – rechaçado no ano seguinte</a:t>
            </a:r>
          </a:p>
          <a:p>
            <a:pPr lvl="4"/>
            <a:r>
              <a:rPr lang="pt-BR" dirty="0" smtClean="0"/>
              <a:t>1630 – Pernambuco e ampla região açucareira</a:t>
            </a:r>
          </a:p>
          <a:p>
            <a:pPr lvl="5"/>
            <a:r>
              <a:rPr lang="pt-BR" dirty="0" smtClean="0"/>
              <a:t>Inicio benevolência do Portugueses, </a:t>
            </a:r>
          </a:p>
          <a:p>
            <a:pPr lvl="5"/>
            <a:r>
              <a:rPr lang="pt-BR" dirty="0" smtClean="0"/>
              <a:t>depois complica dividas, impostos, religião</a:t>
            </a:r>
          </a:p>
          <a:p>
            <a:pPr lvl="4"/>
            <a:r>
              <a:rPr lang="pt-BR" dirty="0" smtClean="0"/>
              <a:t>1638 – Mina ;1641 - Angola – controlar tráfico</a:t>
            </a:r>
          </a:p>
          <a:p>
            <a:pPr lvl="4"/>
            <a:r>
              <a:rPr lang="pt-BR" dirty="0" smtClean="0"/>
              <a:t>1650 – </a:t>
            </a:r>
            <a:r>
              <a:rPr lang="pt-BR" dirty="0" err="1" smtClean="0"/>
              <a:t>Africa</a:t>
            </a:r>
            <a:r>
              <a:rPr lang="pt-BR" dirty="0" smtClean="0"/>
              <a:t> do Sul (</a:t>
            </a:r>
            <a:r>
              <a:rPr lang="pt-BR" dirty="0" err="1" smtClean="0"/>
              <a:t>Cap</a:t>
            </a:r>
            <a:r>
              <a:rPr lang="pt-BR" dirty="0" smtClean="0"/>
              <a:t> </a:t>
            </a:r>
            <a:r>
              <a:rPr lang="pt-BR" dirty="0" err="1" smtClean="0"/>
              <a:t>town</a:t>
            </a:r>
            <a:r>
              <a:rPr lang="pt-BR" dirty="0" smtClean="0"/>
              <a:t> e cabo da boa </a:t>
            </a:r>
            <a:r>
              <a:rPr lang="pt-BR" dirty="0" err="1" smtClean="0"/>
              <a:t>espernça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Retomada só depois da restauração</a:t>
            </a:r>
          </a:p>
          <a:p>
            <a:pPr lvl="3"/>
            <a:r>
              <a:rPr lang="pt-BR" dirty="0" smtClean="0"/>
              <a:t>1645 – insurreição pernambucana é iniciada</a:t>
            </a:r>
          </a:p>
          <a:p>
            <a:pPr lvl="3"/>
            <a:r>
              <a:rPr lang="pt-BR" dirty="0" smtClean="0"/>
              <a:t>Recuperação de Angola e S. </a:t>
            </a:r>
            <a:r>
              <a:rPr lang="pt-BR" dirty="0" err="1" smtClean="0"/>
              <a:t>tomé</a:t>
            </a:r>
            <a:r>
              <a:rPr lang="pt-BR" dirty="0" smtClean="0"/>
              <a:t> - 1652</a:t>
            </a:r>
          </a:p>
          <a:p>
            <a:pPr lvl="3"/>
            <a:r>
              <a:rPr lang="pt-BR" dirty="0" smtClean="0"/>
              <a:t>1654– expulsão definitiva do NE</a:t>
            </a:r>
          </a:p>
          <a:p>
            <a:pPr lvl="4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Consequências deste período para Portugal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Dificuldades financeiras </a:t>
            </a:r>
          </a:p>
          <a:p>
            <a:r>
              <a:rPr lang="pt-BR" dirty="0" smtClean="0"/>
              <a:t>Marinha não é mais a mesma </a:t>
            </a:r>
          </a:p>
          <a:p>
            <a:r>
              <a:rPr lang="pt-BR" dirty="0" smtClean="0"/>
              <a:t>Império colonial – destroçado</a:t>
            </a:r>
          </a:p>
          <a:p>
            <a:pPr lvl="1"/>
            <a:r>
              <a:rPr lang="pt-BR" dirty="0" smtClean="0"/>
              <a:t>Comércio com a </a:t>
            </a:r>
            <a:r>
              <a:rPr lang="pt-BR" dirty="0" err="1" smtClean="0"/>
              <a:t>Asia</a:t>
            </a:r>
            <a:r>
              <a:rPr lang="pt-BR" dirty="0" smtClean="0"/>
              <a:t> em boa parte perdido</a:t>
            </a:r>
          </a:p>
          <a:p>
            <a:pPr lvl="2"/>
            <a:r>
              <a:rPr lang="pt-BR" dirty="0" smtClean="0"/>
              <a:t>Permanece com algumas colônias (menor importância)</a:t>
            </a:r>
          </a:p>
          <a:p>
            <a:pPr lvl="2"/>
            <a:r>
              <a:rPr lang="pt-BR" dirty="0" smtClean="0"/>
              <a:t>Perde parte da África</a:t>
            </a:r>
          </a:p>
          <a:p>
            <a:pPr lvl="2"/>
            <a:r>
              <a:rPr lang="pt-BR" dirty="0" smtClean="0"/>
              <a:t>Fica com sistema </a:t>
            </a:r>
            <a:r>
              <a:rPr lang="pt-BR" dirty="0" err="1" smtClean="0"/>
              <a:t>Brasil-Átlantico</a:t>
            </a:r>
            <a:r>
              <a:rPr lang="pt-BR" dirty="0" smtClean="0"/>
              <a:t> Sul – África (Angola, S. Tomé, Costa Mina e  Moçambique)</a:t>
            </a:r>
          </a:p>
          <a:p>
            <a:pPr lvl="1"/>
            <a:r>
              <a:rPr lang="pt-BR" dirty="0" smtClean="0"/>
              <a:t>Sistema Econômico do Atlântico Sul passa a ser fundamental para Portugal</a:t>
            </a:r>
          </a:p>
          <a:p>
            <a:pPr lvl="2"/>
            <a:r>
              <a:rPr lang="pt-BR" dirty="0" smtClean="0"/>
              <a:t>Tirar maior proveito possível </a:t>
            </a:r>
          </a:p>
          <a:p>
            <a:pPr lvl="2"/>
            <a:r>
              <a:rPr lang="pt-BR" dirty="0" smtClean="0"/>
              <a:t>Passa a atrair população portuguesa (tentativa de coibição)</a:t>
            </a:r>
          </a:p>
          <a:p>
            <a:pPr lvl="1"/>
            <a:r>
              <a:rPr lang="pt-BR" dirty="0" smtClean="0"/>
              <a:t>Mas com um grande problema: </a:t>
            </a:r>
          </a:p>
          <a:p>
            <a:pPr lvl="2"/>
            <a:r>
              <a:rPr lang="pt-BR" dirty="0" smtClean="0"/>
              <a:t>Legal ou ilegalmente, entre 1/2 e 2/3 do açúcar produzido no Brasil ia para Holanda até início do XVII</a:t>
            </a:r>
          </a:p>
          <a:p>
            <a:pPr lvl="2"/>
            <a:r>
              <a:rPr lang="pt-BR" dirty="0" smtClean="0"/>
              <a:t>Agora temos dificuldade com nossos principais compradores e passamos a ter importantes competidores </a:t>
            </a:r>
          </a:p>
          <a:p>
            <a:pPr lvl="2"/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coação metropolitana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Colonização da colônia </a:t>
            </a:r>
          </a:p>
          <a:p>
            <a:pPr lvl="1"/>
            <a:r>
              <a:rPr lang="pt-BR" dirty="0" smtClean="0"/>
              <a:t>Fim de certo liberalismo com a colônia, aumento do poder da metrópole  e reforço do exclusivismo</a:t>
            </a:r>
          </a:p>
          <a:p>
            <a:pPr lvl="2"/>
            <a:r>
              <a:rPr lang="pt-BR" dirty="0" smtClean="0"/>
              <a:t>Metrópole faz os rios colônias correrem para a metrópole</a:t>
            </a:r>
          </a:p>
          <a:p>
            <a:pPr lvl="1"/>
            <a:r>
              <a:rPr lang="pt-BR" dirty="0" smtClean="0"/>
              <a:t>Conselho ultramarino (1642): reforçar unidade de regras administrativas</a:t>
            </a:r>
          </a:p>
          <a:p>
            <a:pPr lvl="2"/>
            <a:r>
              <a:rPr lang="pt-BR" dirty="0" smtClean="0"/>
              <a:t>Juízes de fora (1696), intervenções nos conselhos municipais: representantes reais assumindo o poder </a:t>
            </a:r>
          </a:p>
          <a:p>
            <a:r>
              <a:rPr lang="pt-BR" dirty="0" smtClean="0"/>
              <a:t> Já com União Ibérica: proibições aos estrangeiros</a:t>
            </a:r>
          </a:p>
          <a:p>
            <a:pPr lvl="2"/>
            <a:r>
              <a:rPr lang="pt-BR" dirty="0" smtClean="0"/>
              <a:t>1591 – proibiu-se os estrangeiros no trato colonial, reservado a metropolitanos</a:t>
            </a:r>
          </a:p>
          <a:p>
            <a:pPr lvl="2"/>
            <a:r>
              <a:rPr lang="pt-BR" dirty="0" smtClean="0"/>
              <a:t>1605: intercambio não metropolitano no ultramar é embargado</a:t>
            </a:r>
          </a:p>
          <a:p>
            <a:pPr lvl="1"/>
            <a:r>
              <a:rPr lang="pt-BR" dirty="0" smtClean="0"/>
              <a:t>Regras mantidas depois da restauração</a:t>
            </a:r>
          </a:p>
          <a:p>
            <a:pPr lvl="2"/>
            <a:r>
              <a:rPr lang="pt-BR" dirty="0" smtClean="0"/>
              <a:t>Aos poucos vai se constituindo exceções para ingleses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30725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Controle do comércio e imposição do exclusivismo inclusive interno </a:t>
            </a:r>
          </a:p>
          <a:p>
            <a:pPr lvl="1"/>
            <a:r>
              <a:rPr lang="pt-BR" dirty="0" smtClean="0"/>
              <a:t>sistemas de oligopólios em companhias (dificuldade)</a:t>
            </a:r>
          </a:p>
          <a:p>
            <a:pPr lvl="1"/>
            <a:r>
              <a:rPr lang="pt-BR" dirty="0" smtClean="0"/>
              <a:t>Restrições produtivas à </a:t>
            </a:r>
            <a:r>
              <a:rPr lang="pt-BR" dirty="0" err="1" smtClean="0"/>
              <a:t>metropole</a:t>
            </a:r>
            <a:r>
              <a:rPr lang="pt-BR" dirty="0" smtClean="0"/>
              <a:t> </a:t>
            </a:r>
          </a:p>
          <a:p>
            <a:pPr lvl="2"/>
            <a:r>
              <a:rPr lang="pt-BR" dirty="0" smtClean="0"/>
              <a:t>Problema com certos produtos: sal e aguardente</a:t>
            </a:r>
          </a:p>
          <a:p>
            <a:pPr lvl="1"/>
            <a:r>
              <a:rPr lang="pt-BR" dirty="0" smtClean="0"/>
              <a:t>Sistema de frotas estabelecidas entre meados do XVII e meados do XVIII (fim em 1765)</a:t>
            </a:r>
          </a:p>
          <a:p>
            <a:pPr lvl="2"/>
            <a:r>
              <a:rPr lang="pt-BR" dirty="0" smtClean="0"/>
              <a:t>Controle de corsários, contrabando e impostos e exclusividade</a:t>
            </a:r>
          </a:p>
          <a:p>
            <a:pPr lvl="2"/>
            <a:r>
              <a:rPr lang="pt-BR" dirty="0" smtClean="0"/>
              <a:t>Menos rigoroso e até certo ponto desacreditadas (contrabando persiste)</a:t>
            </a:r>
          </a:p>
          <a:p>
            <a:pPr lvl="3"/>
            <a:r>
              <a:rPr lang="pt-BR" dirty="0" smtClean="0"/>
              <a:t>Mais fácil para produtos como ouro</a:t>
            </a:r>
          </a:p>
          <a:p>
            <a:pPr lvl="3"/>
            <a:r>
              <a:rPr lang="pt-BR" dirty="0" smtClean="0"/>
              <a:t>Muitos pontos de embarque desembarque</a:t>
            </a:r>
          </a:p>
          <a:p>
            <a:pPr lvl="1"/>
            <a:r>
              <a:rPr lang="pt-BR" dirty="0" smtClean="0"/>
              <a:t>Mais importante não são as frotas, mas controle do tráfico de escravos </a:t>
            </a:r>
          </a:p>
          <a:p>
            <a:pPr lvl="2"/>
            <a:r>
              <a:rPr lang="pt-BR" dirty="0" smtClean="0"/>
              <a:t>Além do controle de saída dos produtos para a Metrópole, passa a  existir um controle da entrada de fatores de produção </a:t>
            </a:r>
          </a:p>
          <a:p>
            <a:pPr lvl="2"/>
            <a:r>
              <a:rPr lang="pt-BR" dirty="0" smtClean="0"/>
              <a:t>Junto com limitação do uso de naturais da terra, controle do tráfico impõe controle indireto sobre processo produtivo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sincroniza das partes do sistema colonial Atlântico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Exportações de escravos para o Brasil amarra as colônias africanas de Portugal ao comércio ultramarino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aumenta poder da metrópole, por meio do controle do tráfico, sobre reprodução do sistema produtivo escravista</a:t>
            </a:r>
          </a:p>
          <a:p>
            <a:pPr marL="914400" lvl="1" indent="-514350"/>
            <a:r>
              <a:rPr lang="pt-BR" dirty="0" smtClean="0"/>
              <a:t>Permite, o estabelecimento de uma complementaridade entre África e Brasil – </a:t>
            </a:r>
            <a:r>
              <a:rPr lang="pt-BR" i="1" dirty="0" err="1" smtClean="0"/>
              <a:t>Pax</a:t>
            </a:r>
            <a:r>
              <a:rPr lang="pt-BR" i="1" dirty="0" smtClean="0"/>
              <a:t> Lusitana </a:t>
            </a:r>
            <a:r>
              <a:rPr lang="pt-BR" dirty="0" smtClean="0"/>
              <a:t>do Atlântico</a:t>
            </a:r>
          </a:p>
          <a:p>
            <a:pPr marL="1314450" lvl="2" indent="-514350"/>
            <a:r>
              <a:rPr lang="pt-BR" dirty="0" smtClean="0"/>
              <a:t>Brasil produz açúcar, tabaco, algodão, café e África fornece fator de produção</a:t>
            </a:r>
          </a:p>
          <a:p>
            <a:pPr marL="1314450" lvl="2" indent="-514350"/>
            <a:r>
              <a:rPr lang="pt-BR" dirty="0" smtClean="0"/>
              <a:t>esta aparece só no XVII, antes tentativas de desenvolver produção de açúcar e outros na África (mais perto Europa)</a:t>
            </a:r>
          </a:p>
          <a:p>
            <a:pPr marL="1314450" lvl="2" indent="-514350"/>
            <a:r>
              <a:rPr lang="pt-BR" dirty="0" smtClean="0"/>
              <a:t>Problemas: falta de lenha, má qualidade da cana africana e problemas com transporte – abandona ideia</a:t>
            </a:r>
          </a:p>
          <a:p>
            <a:pPr marL="1771650" lvl="3" indent="-514350"/>
            <a:r>
              <a:rPr lang="pt-BR" dirty="0" smtClean="0"/>
              <a:t>produtos africanos deveriam passar pelo Brasil antes de ir para Portugal 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04664"/>
            <a:ext cx="8892480" cy="6264696"/>
          </a:xfrm>
          <a:solidFill>
            <a:schemeClr val="accent3"/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pt-BR" dirty="0" smtClean="0"/>
              <a:t>Comércio de escravos fonte de receitas para Coroa</a:t>
            </a:r>
          </a:p>
          <a:p>
            <a:pPr marL="914400" lvl="1" indent="-514350"/>
            <a:r>
              <a:rPr lang="pt-BR" dirty="0" smtClean="0"/>
              <a:t>impostos na saída da África e na entrada no Brasil</a:t>
            </a:r>
          </a:p>
          <a:p>
            <a:pPr marL="1314450" lvl="2" indent="-514350"/>
            <a:r>
              <a:rPr lang="pt-BR" dirty="0" smtClean="0"/>
              <a:t>estima-se impostos entre 20 e 30% do preço dos escravos</a:t>
            </a:r>
          </a:p>
          <a:p>
            <a:pPr marL="1314450" lvl="2" indent="-514350"/>
            <a:r>
              <a:rPr lang="pt-BR" dirty="0" smtClean="0"/>
              <a:t>também outras receitas: donativos, subsídios, preferências</a:t>
            </a:r>
          </a:p>
          <a:p>
            <a:pPr marL="1771650" lvl="3" indent="-514350"/>
            <a:r>
              <a:rPr lang="pt-BR" dirty="0" smtClean="0"/>
              <a:t>também clero: recebem por batismo e jesuítas recebem franquias</a:t>
            </a:r>
          </a:p>
          <a:p>
            <a:pPr marL="914400" lvl="1" indent="-514350"/>
            <a:r>
              <a:rPr lang="pt-BR" dirty="0" smtClean="0"/>
              <a:t>Monopólio, também garante acesso a outros produtos no comércio</a:t>
            </a:r>
          </a:p>
          <a:p>
            <a:pPr marL="1314450" lvl="2" indent="-514350"/>
            <a:r>
              <a:rPr lang="pt-BR" dirty="0" smtClean="0"/>
              <a:t>metais com América Espanhola e cacau venezuelano, enviado para o México</a:t>
            </a:r>
          </a:p>
          <a:p>
            <a:pPr marL="514350" indent="-514350">
              <a:buNone/>
            </a:pPr>
            <a:r>
              <a:rPr lang="pt-BR" dirty="0" smtClean="0"/>
              <a:t>3. Comerciantes conjugam posição </a:t>
            </a:r>
            <a:r>
              <a:rPr lang="pt-BR" dirty="0" err="1" smtClean="0"/>
              <a:t>oligopsônica</a:t>
            </a:r>
            <a:r>
              <a:rPr lang="pt-BR" dirty="0" smtClean="0"/>
              <a:t> na compra de mercadorias coloniais (açúcar) com oligopólio na venda dos escravos</a:t>
            </a:r>
          </a:p>
          <a:p>
            <a:pPr marL="914400" lvl="1" indent="-514350"/>
            <a:r>
              <a:rPr lang="pt-BR" dirty="0" smtClean="0"/>
              <a:t>posição ainda mais forte pois fazem adiantamento (crédito) na venda dos escravos e obrigam fazendeiros à venda de produtos finais </a:t>
            </a:r>
          </a:p>
          <a:p>
            <a:pPr marL="1314450" lvl="2" indent="-514350"/>
            <a:r>
              <a:rPr lang="pt-BR" dirty="0" smtClean="0"/>
              <a:t>Brasil : troca escravos por açúcar</a:t>
            </a:r>
          </a:p>
          <a:p>
            <a:pPr marL="1314450" lvl="2" indent="-514350"/>
            <a:r>
              <a:rPr lang="pt-BR" dirty="0" smtClean="0"/>
              <a:t>existem outros produtos no comércio Brasil x África – mas posição principal se deve aos escravos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ível">
  <a:themeElements>
    <a:clrScheme name="Ní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í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í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Nível</Template>
  <TotalTime>2714</TotalTime>
  <Words>1249</Words>
  <Application>Microsoft Office PowerPoint</Application>
  <PresentationFormat>Apresentação na tela (4:3)</PresentationFormat>
  <Paragraphs>133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Nível</vt:lpstr>
      <vt:lpstr>Os reforços dos controles metropolitanos no século XVII</vt:lpstr>
      <vt:lpstr>União Ibérica (1580 – 1640)</vt:lpstr>
      <vt:lpstr>Acordos e desacordos </vt:lpstr>
      <vt:lpstr>Problemas externos e a Invasao Holandesa</vt:lpstr>
      <vt:lpstr>Consequências deste período para Portugal</vt:lpstr>
      <vt:lpstr>A coação metropolitana </vt:lpstr>
      <vt:lpstr>Apresentação do PowerPoint</vt:lpstr>
      <vt:lpstr>sincroniza das partes do sistema colonial Atlântico</vt:lpstr>
      <vt:lpstr>Apresentação do PowerPoint</vt:lpstr>
      <vt:lpstr>Apresentação do PowerPoint</vt:lpstr>
      <vt:lpstr>Dificuldades na Colonia</vt:lpstr>
    </vt:vector>
  </TitlesOfParts>
  <Company>FEA-RP/USP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 apresentação da historiografia sobre o período colonial</dc:title>
  <dc:creator>agremaud</dc:creator>
  <cp:lastModifiedBy>Matheus</cp:lastModifiedBy>
  <cp:revision>166</cp:revision>
  <dcterms:created xsi:type="dcterms:W3CDTF">2012-02-29T20:48:52Z</dcterms:created>
  <dcterms:modified xsi:type="dcterms:W3CDTF">2013-09-15T18:55:16Z</dcterms:modified>
</cp:coreProperties>
</file>