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2"/>
  </p:notesMasterIdLst>
  <p:sldIdLst>
    <p:sldId id="620" r:id="rId2"/>
    <p:sldId id="532" r:id="rId3"/>
    <p:sldId id="601" r:id="rId4"/>
    <p:sldId id="677" r:id="rId5"/>
    <p:sldId id="678" r:id="rId6"/>
    <p:sldId id="680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850" r:id="rId17"/>
    <p:sldId id="694" r:id="rId18"/>
    <p:sldId id="695" r:id="rId19"/>
    <p:sldId id="696" r:id="rId20"/>
    <p:sldId id="845" r:id="rId21"/>
    <p:sldId id="846" r:id="rId22"/>
    <p:sldId id="847" r:id="rId23"/>
    <p:sldId id="848" r:id="rId24"/>
    <p:sldId id="849" r:id="rId25"/>
    <p:sldId id="701" r:id="rId26"/>
    <p:sldId id="851" r:id="rId27"/>
    <p:sldId id="702" r:id="rId28"/>
    <p:sldId id="703" r:id="rId29"/>
    <p:sldId id="704" r:id="rId30"/>
    <p:sldId id="705" r:id="rId31"/>
    <p:sldId id="722" r:id="rId32"/>
    <p:sldId id="723" r:id="rId33"/>
    <p:sldId id="724" r:id="rId34"/>
    <p:sldId id="725" r:id="rId35"/>
    <p:sldId id="727" r:id="rId36"/>
    <p:sldId id="757" r:id="rId37"/>
    <p:sldId id="773" r:id="rId38"/>
    <p:sldId id="774" r:id="rId39"/>
    <p:sldId id="775" r:id="rId40"/>
    <p:sldId id="776" r:id="rId41"/>
    <p:sldId id="777" r:id="rId42"/>
    <p:sldId id="778" r:id="rId43"/>
    <p:sldId id="779" r:id="rId44"/>
    <p:sldId id="780" r:id="rId45"/>
    <p:sldId id="781" r:id="rId46"/>
    <p:sldId id="797" r:id="rId47"/>
    <p:sldId id="798" r:id="rId48"/>
    <p:sldId id="799" r:id="rId49"/>
    <p:sldId id="800" r:id="rId50"/>
    <p:sldId id="801" r:id="rId51"/>
    <p:sldId id="802" r:id="rId52"/>
    <p:sldId id="803" r:id="rId53"/>
    <p:sldId id="804" r:id="rId54"/>
    <p:sldId id="805" r:id="rId55"/>
    <p:sldId id="806" r:id="rId56"/>
    <p:sldId id="807" r:id="rId57"/>
    <p:sldId id="808" r:id="rId58"/>
    <p:sldId id="809" r:id="rId59"/>
    <p:sldId id="810" r:id="rId60"/>
    <p:sldId id="814" r:id="rId61"/>
    <p:sldId id="815" r:id="rId62"/>
    <p:sldId id="816" r:id="rId63"/>
    <p:sldId id="817" r:id="rId64"/>
    <p:sldId id="818" r:id="rId65"/>
    <p:sldId id="819" r:id="rId66"/>
    <p:sldId id="820" r:id="rId67"/>
    <p:sldId id="821" r:id="rId68"/>
    <p:sldId id="822" r:id="rId69"/>
    <p:sldId id="823" r:id="rId70"/>
    <p:sldId id="824" r:id="rId71"/>
    <p:sldId id="825" r:id="rId72"/>
    <p:sldId id="826" r:id="rId73"/>
    <p:sldId id="827" r:id="rId74"/>
    <p:sldId id="828" r:id="rId75"/>
    <p:sldId id="829" r:id="rId76"/>
    <p:sldId id="830" r:id="rId77"/>
    <p:sldId id="831" r:id="rId78"/>
    <p:sldId id="832" r:id="rId79"/>
    <p:sldId id="833" r:id="rId80"/>
    <p:sldId id="835" r:id="rId81"/>
  </p:sldIdLst>
  <p:sldSz cx="9144000" cy="6858000" type="screen4x3"/>
  <p:notesSz cx="7315200" cy="96012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FF33"/>
    <a:srgbClr val="008000"/>
    <a:srgbClr val="FF3300"/>
    <a:srgbClr val="990000"/>
    <a:srgbClr val="660066"/>
    <a:srgbClr val="CC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5" autoAdjust="0"/>
    <p:restoredTop sz="98695" autoAdjust="0"/>
  </p:normalViewPr>
  <p:slideViewPr>
    <p:cSldViewPr showGuides="1">
      <p:cViewPr varScale="1">
        <p:scale>
          <a:sx n="91" d="100"/>
          <a:sy n="91" d="100"/>
        </p:scale>
        <p:origin x="1350" y="72"/>
      </p:cViewPr>
      <p:guideLst>
        <p:guide orient="horz" pos="41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FC771047-40B1-4D6C-BE00-834033059C0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FEE0A8FD-F2AD-454E-951A-510A66C9C3AE}" type="slidenum">
              <a:rPr lang="pt-BR" sz="1300">
                <a:latin typeface="Times New Roman" pitchFamily="18" charset="0"/>
              </a:rPr>
              <a:pPr algn="r" defTabSz="966788"/>
              <a:t>2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74299AE2-14C0-4002-BF0C-DA68AA9FC84D}" type="slidenum">
              <a:rPr lang="pt-BR" sz="1300">
                <a:latin typeface="Times New Roman" pitchFamily="18" charset="0"/>
              </a:rPr>
              <a:pPr algn="r" defTabSz="966788"/>
              <a:t>12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53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65AE150-F1FD-4310-8046-284F407EB8A1}" type="slidenum">
              <a:rPr lang="pt-BR" sz="1300">
                <a:latin typeface="Times New Roman" pitchFamily="18" charset="0"/>
              </a:rPr>
              <a:pPr algn="r" defTabSz="966788"/>
              <a:t>13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6D06770-89C9-43D5-B6EB-F40233188008}" type="slidenum">
              <a:rPr lang="pt-BR" sz="1300">
                <a:latin typeface="Times New Roman" pitchFamily="18" charset="0"/>
              </a:rPr>
              <a:pPr algn="r" defTabSz="966788"/>
              <a:t>14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58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021D53FD-9ECB-4505-8B4D-45D3E0121593}" type="slidenum">
              <a:rPr lang="pt-BR" sz="1300">
                <a:latin typeface="Times New Roman" pitchFamily="18" charset="0"/>
              </a:rPr>
              <a:pPr algn="r" defTabSz="966788"/>
              <a:t>15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60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021D53FD-9ECB-4505-8B4D-45D3E0121593}" type="slidenum">
              <a:rPr lang="pt-BR" sz="1300">
                <a:latin typeface="Times New Roman" pitchFamily="18" charset="0"/>
              </a:rPr>
              <a:pPr algn="r" defTabSz="966788"/>
              <a:t>16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60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1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330E539D-CB09-47DB-BA61-F43E1D99EC86}" type="slidenum">
              <a:rPr lang="pt-BR" sz="1300">
                <a:latin typeface="Times New Roman" pitchFamily="18" charset="0"/>
              </a:rPr>
              <a:pPr algn="r" defTabSz="966788"/>
              <a:t>17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66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973FBE86-AE39-40DF-972D-8424322528C2}" type="slidenum">
              <a:rPr lang="pt-BR" sz="1300">
                <a:latin typeface="Times New Roman" pitchFamily="18" charset="0"/>
              </a:rPr>
              <a:pPr algn="r" defTabSz="966788"/>
              <a:t>18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68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835F8CC-F023-4245-8B6C-04A85004E9AE}" type="slidenum">
              <a:rPr lang="pt-BR" sz="1300">
                <a:latin typeface="Times New Roman" pitchFamily="18" charset="0"/>
              </a:rPr>
              <a:pPr algn="r" defTabSz="966788"/>
              <a:t>19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835F8CC-F023-4245-8B6C-04A85004E9AE}" type="slidenum">
              <a:rPr lang="pt-BR" sz="1300">
                <a:latin typeface="Times New Roman" pitchFamily="18" charset="0"/>
              </a:rPr>
              <a:pPr algn="r" defTabSz="966788"/>
              <a:t>20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95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835F8CC-F023-4245-8B6C-04A85004E9AE}" type="slidenum">
              <a:rPr lang="pt-BR" sz="1300">
                <a:latin typeface="Times New Roman" pitchFamily="18" charset="0"/>
              </a:rPr>
              <a:pPr algn="r" defTabSz="966788"/>
              <a:t>21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CF28DA8B-8067-47FA-AB8A-4225DC8E09CA}" type="slidenum">
              <a:rPr lang="pt-BR" sz="1300">
                <a:latin typeface="Times New Roman" pitchFamily="18" charset="0"/>
              </a:rPr>
              <a:pPr algn="r" defTabSz="966788"/>
              <a:t>3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835F8CC-F023-4245-8B6C-04A85004E9AE}" type="slidenum">
              <a:rPr lang="pt-BR" sz="1300">
                <a:latin typeface="Times New Roman" pitchFamily="18" charset="0"/>
              </a:rPr>
              <a:pPr algn="r" defTabSz="966788"/>
              <a:t>22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61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835F8CC-F023-4245-8B6C-04A85004E9AE}" type="slidenum">
              <a:rPr lang="pt-BR" sz="1300">
                <a:latin typeface="Times New Roman" pitchFamily="18" charset="0"/>
              </a:rPr>
              <a:pPr algn="r" defTabSz="966788"/>
              <a:t>23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95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835F8CC-F023-4245-8B6C-04A85004E9AE}" type="slidenum">
              <a:rPr lang="pt-BR" sz="1300">
                <a:latin typeface="Times New Roman" pitchFamily="18" charset="0"/>
              </a:rPr>
              <a:pPr algn="r" defTabSz="966788"/>
              <a:t>24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2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C2F460B-79F0-4589-86F3-5300C9D743E2}" type="slidenum">
              <a:rPr lang="pt-BR" sz="1300">
                <a:latin typeface="Times New Roman" pitchFamily="18" charset="0"/>
              </a:rPr>
              <a:pPr algn="r" defTabSz="966788"/>
              <a:t>25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79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C2F460B-79F0-4589-86F3-5300C9D743E2}" type="slidenum">
              <a:rPr lang="pt-BR" sz="1300">
                <a:latin typeface="Times New Roman" pitchFamily="18" charset="0"/>
              </a:rPr>
              <a:pPr algn="r" defTabSz="966788"/>
              <a:t>26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79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6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4FC4D801-7663-4BCF-871B-B35656616508}" type="slidenum">
              <a:rPr lang="pt-BR" sz="1300">
                <a:latin typeface="Times New Roman" pitchFamily="18" charset="0"/>
              </a:rPr>
              <a:pPr algn="r" defTabSz="966788"/>
              <a:t>4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37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52C6F83F-EE83-41EE-A487-2BF5BFB8B7DD}" type="slidenum">
              <a:rPr lang="pt-BR" sz="1300">
                <a:latin typeface="Times New Roman" pitchFamily="18" charset="0"/>
              </a:rPr>
              <a:pPr algn="r" defTabSz="966788"/>
              <a:t>6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3B624B8F-5C1E-4C7F-8201-045489A6A196}" type="slidenum">
              <a:rPr lang="pt-BR" sz="1300">
                <a:latin typeface="Times New Roman" pitchFamily="18" charset="0"/>
              </a:rPr>
              <a:pPr algn="r" defTabSz="966788"/>
              <a:t>52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72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315607F9-A059-4A21-A258-836F4F24FBD0}" type="slidenum">
              <a:rPr lang="pt-BR" sz="1300">
                <a:latin typeface="Times New Roman" pitchFamily="18" charset="0"/>
              </a:rPr>
              <a:pPr algn="r" defTabSz="966788"/>
              <a:t>53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73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9D0952A4-9AC4-4882-AD9A-57A23D86DC00}" type="slidenum">
              <a:rPr lang="pt-BR" sz="1300">
                <a:latin typeface="Times New Roman" pitchFamily="18" charset="0"/>
              </a:rPr>
              <a:pPr algn="r" defTabSz="966788"/>
              <a:t>54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73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C5C5651E-1D3B-4685-978F-7DB82C94BE1F}" type="slidenum">
              <a:rPr lang="pt-BR" sz="1300">
                <a:latin typeface="Times New Roman" pitchFamily="18" charset="0"/>
              </a:rPr>
              <a:pPr algn="r" defTabSz="966788"/>
              <a:t>7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43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FFE392ED-E9D5-4EFC-B49E-569239CB02B3}" type="slidenum">
              <a:rPr lang="pt-BR" sz="1300">
                <a:latin typeface="Times New Roman" pitchFamily="18" charset="0"/>
              </a:rPr>
              <a:pPr algn="r" defTabSz="966788"/>
              <a:t>8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45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781CA9EB-A87E-4F8C-91B7-670613C30236}" type="slidenum">
              <a:rPr lang="pt-BR" sz="1300">
                <a:latin typeface="Times New Roman" pitchFamily="18" charset="0"/>
              </a:rPr>
              <a:pPr algn="r" defTabSz="966788"/>
              <a:t>9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47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A95C87D-657E-4421-8E42-6136E5F1DBD9}" type="slidenum">
              <a:rPr lang="pt-BR" sz="1300">
                <a:latin typeface="Times New Roman" pitchFamily="18" charset="0"/>
              </a:rPr>
              <a:pPr algn="r" defTabSz="966788"/>
              <a:t>10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49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30C987D7-5D8F-465A-B75B-A69C3AB8EDA3}" type="slidenum">
              <a:rPr lang="pt-BR" sz="1300">
                <a:latin typeface="Times New Roman" pitchFamily="18" charset="0"/>
              </a:rPr>
              <a:pPr algn="r" defTabSz="966788"/>
              <a:t>11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5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05300" y="225425"/>
            <a:ext cx="4754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4" name="Group 153"/>
          <p:cNvGrpSpPr>
            <a:grpSpLocks/>
          </p:cNvGrpSpPr>
          <p:nvPr userDrawn="1"/>
        </p:nvGrpSpPr>
        <p:grpSpPr bwMode="auto">
          <a:xfrm>
            <a:off x="0" y="0"/>
            <a:ext cx="4318000" cy="731838"/>
            <a:chOff x="0" y="0"/>
            <a:chExt cx="2720" cy="461"/>
          </a:xfrm>
        </p:grpSpPr>
        <p:pic>
          <p:nvPicPr>
            <p:cNvPr id="5129" name="Picture 149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47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09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9" y="143"/>
              <a:ext cx="225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7" name="Group 17"/>
          <p:cNvGrpSpPr>
            <a:grpSpLocks/>
          </p:cNvGrpSpPr>
          <p:nvPr userDrawn="1"/>
        </p:nvGrpSpPr>
        <p:grpSpPr bwMode="auto">
          <a:xfrm>
            <a:off x="76200" y="6416675"/>
            <a:ext cx="433388" cy="403225"/>
            <a:chOff x="-501" y="3612"/>
            <a:chExt cx="273" cy="272"/>
          </a:xfrm>
        </p:grpSpPr>
        <p:sp>
          <p:nvSpPr>
            <p:cNvPr id="5138" name="Rectangle 18"/>
            <p:cNvSpPr>
              <a:spLocks noChangeArrowheads="1"/>
            </p:cNvSpPr>
            <p:nvPr userDrawn="1"/>
          </p:nvSpPr>
          <p:spPr bwMode="auto">
            <a:xfrm>
              <a:off x="-500" y="3612"/>
              <a:ext cx="272" cy="27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5139" name="Picture 19" descr="logo oficial lrq"/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01" y="3612"/>
              <a:ext cx="27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41" name="Rectangle 21"/>
          <p:cNvSpPr>
            <a:spLocks noChangeArrowheads="1"/>
          </p:cNvSpPr>
          <p:nvPr userDrawn="1"/>
        </p:nvSpPr>
        <p:spPr bwMode="auto">
          <a:xfrm flipV="1">
            <a:off x="611188" y="6681788"/>
            <a:ext cx="8064500" cy="80962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6" name="Text Box 16"/>
          <p:cNvSpPr txBox="1">
            <a:spLocks noChangeArrowheads="1"/>
          </p:cNvSpPr>
          <p:nvPr userDrawn="1"/>
        </p:nvSpPr>
        <p:spPr bwMode="auto">
          <a:xfrm>
            <a:off x="3341991" y="6572250"/>
            <a:ext cx="2433038" cy="2769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Calibri" pitchFamily="34" charset="0"/>
              </a:rPr>
              <a:t>Boas Práticas em Laboratório </a:t>
            </a:r>
            <a:r>
              <a:rPr lang="pt-BR" sz="1200" dirty="0">
                <a:latin typeface="Calibri" pitchFamily="34" charset="0"/>
              </a:rPr>
              <a:t>- </a:t>
            </a:r>
            <a:r>
              <a:rPr lang="pt-BR" sz="1200" dirty="0" smtClean="0">
                <a:latin typeface="Calibri" pitchFamily="34" charset="0"/>
              </a:rPr>
              <a:t>2016</a:t>
            </a:r>
            <a:endParaRPr lang="pt-BR" sz="1200" dirty="0">
              <a:latin typeface="Calibri" pitchFamily="34" charset="0"/>
            </a:endParaRPr>
          </a:p>
        </p:txBody>
      </p:sp>
      <p:grpSp>
        <p:nvGrpSpPr>
          <p:cNvPr id="12" name="Group 17"/>
          <p:cNvGrpSpPr>
            <a:grpSpLocks/>
          </p:cNvGrpSpPr>
          <p:nvPr userDrawn="1"/>
        </p:nvGrpSpPr>
        <p:grpSpPr bwMode="auto">
          <a:xfrm>
            <a:off x="8655020" y="6423192"/>
            <a:ext cx="433388" cy="403225"/>
            <a:chOff x="-501" y="3612"/>
            <a:chExt cx="273" cy="272"/>
          </a:xfrm>
        </p:grpSpPr>
        <p:sp>
          <p:nvSpPr>
            <p:cNvPr id="13" name="Rectangle 18"/>
            <p:cNvSpPr>
              <a:spLocks noChangeArrowheads="1"/>
            </p:cNvSpPr>
            <p:nvPr userDrawn="1"/>
          </p:nvSpPr>
          <p:spPr bwMode="auto">
            <a:xfrm>
              <a:off x="-500" y="3612"/>
              <a:ext cx="272" cy="27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4" name="Picture 19" descr="logo oficial lrq"/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01" y="3612"/>
              <a:ext cx="27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2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upload.wikimedia.org/wikipedia/commons/3/37/3,3'-Diaminobenzidine.svg" TargetMode="Externa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upload.wikimedia.org/wikipedia/commons/8/8b/Phenol2.svg" TargetMode="External"/><Relationship Id="rId7" Type="http://schemas.openxmlformats.org/officeDocument/2006/relationships/hyperlink" Target="http://upload.wikimedia.org/wikipedia/commons/8/81/Ammonia_structure.sv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upload.wikimedia.org/wikipedia/commons/c/c7/Nicotine-2D-skeletal.png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qe0j5q.blu.livefilestore.com/y1mNedk5VcnO8Ng14zmjUcqY8fiQLsjNxYWNw85ZQCVZug8GuY7e-prjJLqy4wD-CCo1PtXvCyp1Ueva9Tgb8MVG-XFdXS4KDMStLrZs2Don2WUxafVA_LrWjY2w0ni2xukH9u77FoVcU1VxuCzjBH5hA/explos%C3%A3o-thumb5983950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imgres?imgurl=http://www.jbn.com.br/cornetavm.jpg&amp;imgrefurl=http://www.jbn.com.br/sfalam2.htm&amp;usg=__tq8aCf93oUxSZN0tz_YiPT1bhDI=&amp;h=283&amp;w=283&amp;sz=11&amp;hl=pt-BR&amp;start=7&amp;zoom=1&amp;um=1&amp;itbs=1&amp;tbnid=IdOiY0-4h5FKmM:&amp;tbnh=114&amp;tbnw=114&amp;prev=/images?q=alarme+de+incendio&amp;um=1&amp;hl=pt-BR&amp;tbs=isch:1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://portal.cnm.org.br/sites/7500/7552/manutencao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lherdeciclos.com/wordpress/wp-content/uploads/2009/04/pedestre.jpg" TargetMode="External"/><Relationship Id="rId5" Type="http://schemas.openxmlformats.org/officeDocument/2006/relationships/image" Target="../media/image53.jpeg"/><Relationship Id="rId10" Type="http://schemas.openxmlformats.org/officeDocument/2006/relationships/image" Target="../media/image56.png"/><Relationship Id="rId4" Type="http://schemas.openxmlformats.org/officeDocument/2006/relationships/hyperlink" Target="http://www.vivasemfio.com/blog_images/eletricidade_wireless.jpg" TargetMode="External"/><Relationship Id="rId9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ronline.com.br/security_world/newsletter/imagens_nl/item91.jpg" TargetMode="External"/><Relationship Id="rId13" Type="http://schemas.openxmlformats.org/officeDocument/2006/relationships/image" Target="../media/image67.jpeg"/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5.jpeg"/><Relationship Id="rId5" Type="http://schemas.openxmlformats.org/officeDocument/2006/relationships/image" Target="../media/image60.jpeg"/><Relationship Id="rId10" Type="http://schemas.openxmlformats.org/officeDocument/2006/relationships/image" Target="../media/image64.png"/><Relationship Id="rId4" Type="http://schemas.openxmlformats.org/officeDocument/2006/relationships/image" Target="../media/image59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hyperlink" Target="http://www.fop.unicamp.br/lab_prod/index.5.jpg" TargetMode="External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giglass.com.br/shop/images/c019124.jpg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jpe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56.png"/><Relationship Id="rId7" Type="http://schemas.openxmlformats.org/officeDocument/2006/relationships/hyperlink" Target="http://2.bp.blogspot.com/_Jbnj82BjBmk/TCGA_e2l6uI/AAAAAAAAAXA/NY8sCY8S-n0/s1600/radiacao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30.png"/><Relationship Id="rId5" Type="http://schemas.openxmlformats.org/officeDocument/2006/relationships/hyperlink" Target="http://www.google.com/imgres?imgurl=http://3.bp.blogspot.com/_mwiLgCjMXzc/TCfTepKfNxI/AAAAAAAAACA/hmjP0xRSpBw/s1600/fogo.jpg&amp;imgrefurl=http://osquatroelementosnaturais.blogspot.com/2010/06/quando-se-pensa-em-fogo-pensa-se-na-dor.html&amp;usg=__ZgfN_nJR4IJLS-8gcTr5hjey6sA=&amp;h=365&amp;w=486&amp;sz=40&amp;hl=pt-BR&amp;start=15&amp;zoom=1&amp;um=1&amp;itbs=1&amp;tbnid=_F0G0Qn0gvVwjM:&amp;tbnh=97&amp;tbnw=129&amp;prev=/images?q=fogo&amp;um=1&amp;hl=pt-BR&amp;gbv=2&amp;tbs=isch:1" TargetMode="External"/><Relationship Id="rId10" Type="http://schemas.openxmlformats.org/officeDocument/2006/relationships/image" Target="../media/image76.jpeg"/><Relationship Id="rId4" Type="http://schemas.openxmlformats.org/officeDocument/2006/relationships/image" Target="../media/image73.jpeg"/><Relationship Id="rId9" Type="http://schemas.openxmlformats.org/officeDocument/2006/relationships/hyperlink" Target="http://2.bp.blogspot.com/_8oDWGpyDJOs/S7uwl_IFj9I/AAAAAAAAACA/HOnRbO5RN5g/s1600/Risco+biol.jpg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dolab.com.br/loja/images/chapa%20aquecedora.jpg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quimis.com.br/produtos/imagens/prod9.jpg" TargetMode="External"/><Relationship Id="rId5" Type="http://schemas.openxmlformats.org/officeDocument/2006/relationships/image" Target="../media/image77.jpeg"/><Relationship Id="rId10" Type="http://schemas.openxmlformats.org/officeDocument/2006/relationships/image" Target="../media/image80.png"/><Relationship Id="rId4" Type="http://schemas.openxmlformats.org/officeDocument/2006/relationships/hyperlink" Target="http://www.idealequipamentos.com.br/imagens/estufa01.jpg" TargetMode="External"/><Relationship Id="rId9" Type="http://schemas.openxmlformats.org/officeDocument/2006/relationships/image" Target="../media/image7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85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giglass.com.br/shop/images/c019124.jpg" TargetMode="External"/><Relationship Id="rId3" Type="http://schemas.openxmlformats.org/officeDocument/2006/relationships/image" Target="../media/image62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ronline.com.br/security_world/newsletter/imagens_nl/item91.jpg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64.png"/><Relationship Id="rId9" Type="http://schemas.openxmlformats.org/officeDocument/2006/relationships/image" Target="../media/image7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med.com.br/produto/g200703021156278.jpg" TargetMode="External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hyperlink" Target="http://www.northmed.com.br/unitec/oxigen/conj246.jpg" TargetMode="Externa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al-paulinia.com.br/dbimagens/20070122110635.JP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ca.ibilce.unesp.br/prevencao/diahommel.gi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ronline.com.br/security_world/newsletter/imagens_nl/item91.jpg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hyperlink" Target="http://images.quebarato.com.br/photos/big/7/F/1E467F_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google.com.br/url?q=http://www.risco.com.br/NL/MOL/03/Qual-Concentracao.htm&amp;sa=U&amp;ei=1Hz6UtDeEMSrkAfAnYHgAQ&amp;ved=0CEAQ9QEwCQ&amp;usg=AFQjCNGMzbbAi3MREubYlLwukqrRL7ZyUQ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google.com.br/url?q=http://www.risco.com.br/NL/MOL/03/Qual-Concentracao.htm&amp;sa=U&amp;ei=1Hz6UtDeEMSrkAfAnYHgAQ&amp;ved=0CEAQ9QEwCQ&amp;usg=AFQjCNGMzbbAi3MREubYlLwukqrRL7ZyUQ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google.com.br/url?q=http://www.risco.com.br/NL/MOL/03/Qual-Concentracao.htm&amp;sa=U&amp;ei=1Hz6UtDeEMSrkAfAnYHgAQ&amp;ved=0CEAQ9QEwCQ&amp;usg=AFQjCNGMzbbAi3MREubYlLwukqrRL7ZyUQ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google.com.br/url?q=http://www.risco.com.br/NL/MOL/03/Qual-Concentracao.htm&amp;sa=U&amp;ei=1Hz6UtDeEMSrkAfAnYHgAQ&amp;ved=0CEAQ9QEwCQ&amp;usg=AFQjCNGMzbbAi3MREubYlLwukqrRL7ZyUQ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google.com.br/url?q=http://www.risco.com.br/NL/MOL/03/Qual-Concentracao.htm&amp;sa=U&amp;ei=1Hz6UtDeEMSrkAfAnYHgAQ&amp;ved=0CEAQ9QEwCQ&amp;usg=AFQjCNGMzbbAi3MREubYlLwukqrRL7ZyUQ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google.com.br/url?q=http://www.risco.com.br/NL/MOL/03/Qual-Concentracao.htm&amp;sa=U&amp;ei=1Hz6UtDeEMSrkAfAnYHgAQ&amp;ved=0CEAQ9QEwCQ&amp;usg=AFQjCNGMzbbAi3MREubYlLwukqrRL7ZyUQ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google.com.br/url?q=http://www.risco.com.br/NL/MOL/03/Qual-Concentracao.htm&amp;sa=U&amp;ei=1Hz6UtDeEMSrkAfAnYHgAQ&amp;ved=0CEAQ9QEwCQ&amp;usg=AFQjCNGMzbbAi3MREubYlLwukqrRL7ZyUQ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573713" y="2032347"/>
          <a:ext cx="20066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84" r:id="rId3" imgW="8352720" imgH="3500640" progId="">
                  <p:embed/>
                </p:oleObj>
              </mc:Choice>
              <mc:Fallback>
                <p:oleObj r:id="rId3" imgW="8352720" imgH="3500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2032347"/>
                        <a:ext cx="2006600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8" descr="usp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1500" y="5367684"/>
            <a:ext cx="1290638" cy="509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7" descr="LRQ 1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3106018"/>
            <a:ext cx="3979862" cy="298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46363" y="6021288"/>
            <a:ext cx="3816350" cy="60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pt-BR" sz="2800" b="1">
                <a:solidFill>
                  <a:srgbClr val="FF0000"/>
                </a:solidFill>
                <a:latin typeface="Comic Sans MS" pitchFamily="66" charset="0"/>
              </a:rPr>
              <a:t>Adriano e Danilo</a:t>
            </a:r>
          </a:p>
        </p:txBody>
      </p:sp>
      <p:pic>
        <p:nvPicPr>
          <p:cNvPr id="13" name="Picture 15" descr="image0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2310159"/>
            <a:ext cx="39814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52079" y="726207"/>
            <a:ext cx="5356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002060"/>
                </a:solidFill>
                <a:latin typeface="Times New Roman" pitchFamily="18" charset="0"/>
              </a:rPr>
              <a:t>Segurança Química:</a:t>
            </a:r>
            <a:br>
              <a:rPr lang="pt-BR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pt-BR" sz="2800" b="1">
                <a:solidFill>
                  <a:srgbClr val="002060"/>
                </a:solidFill>
                <a:latin typeface="Times New Roman" pitchFamily="18" charset="0"/>
              </a:rPr>
              <a:t>Boas Práticas em Laboratório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0" y="743744"/>
            <a:ext cx="1243011" cy="12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23045"/>
            <a:ext cx="128587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611188" y="1196975"/>
            <a:ext cx="5761037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 O M B U R E N T E S   ( o x i d a n t e s )</a:t>
            </a:r>
            <a:endParaRPr lang="pt-BR" sz="2600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4117975" y="4233863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77788" y="2492375"/>
            <a:ext cx="89646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000">
                <a:latin typeface="Calibri" pitchFamily="34" charset="0"/>
              </a:rPr>
              <a:t>Substâncias que, em contato com outras, produzem reação  fortemente exotérmica:</a:t>
            </a:r>
            <a:r>
              <a:rPr lang="pt-BR" sz="2000">
                <a:solidFill>
                  <a:srgbClr val="777777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48869" name="AutoShape 5"/>
          <p:cNvSpPr>
            <a:spLocks noChangeArrowheads="1"/>
          </p:cNvSpPr>
          <p:nvPr/>
        </p:nvSpPr>
        <p:spPr bwMode="auto">
          <a:xfrm>
            <a:off x="1979613" y="1989138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468313" y="1544638"/>
            <a:ext cx="144462" cy="14446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1239838" y="4102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415925" y="3065463"/>
            <a:ext cx="4953000" cy="338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  <a:buFontTx/>
              <a:buChar char="•"/>
            </a:pPr>
            <a:r>
              <a:rPr lang="pt-BR" b="1">
                <a:latin typeface="Century Gothic" pitchFamily="34" charset="0"/>
              </a:rPr>
              <a:t>   solução sulfonítrica</a:t>
            </a:r>
          </a:p>
          <a:p>
            <a:pPr algn="l">
              <a:lnSpc>
                <a:spcPct val="200000"/>
              </a:lnSpc>
              <a:buFontTx/>
              <a:buChar char="•"/>
            </a:pPr>
            <a:r>
              <a:rPr lang="pt-BR" b="1">
                <a:latin typeface="Century Gothic" pitchFamily="34" charset="0"/>
              </a:rPr>
              <a:t>   solução sulfocrômica</a:t>
            </a:r>
          </a:p>
          <a:p>
            <a:pPr algn="l">
              <a:lnSpc>
                <a:spcPct val="200000"/>
              </a:lnSpc>
              <a:buFontTx/>
              <a:buChar char="•"/>
            </a:pPr>
            <a:r>
              <a:rPr lang="pt-BR" b="1">
                <a:latin typeface="Century Gothic" pitchFamily="34" charset="0"/>
              </a:rPr>
              <a:t>   nitritos de sódio, de potássio</a:t>
            </a:r>
          </a:p>
          <a:p>
            <a:pPr algn="l">
              <a:lnSpc>
                <a:spcPct val="200000"/>
              </a:lnSpc>
              <a:buFontTx/>
              <a:buChar char="•"/>
            </a:pPr>
            <a:r>
              <a:rPr lang="pt-BR" b="1">
                <a:latin typeface="Century Gothic" pitchFamily="34" charset="0"/>
              </a:rPr>
              <a:t>   percloratos</a:t>
            </a:r>
          </a:p>
          <a:p>
            <a:pPr algn="l">
              <a:lnSpc>
                <a:spcPct val="200000"/>
              </a:lnSpc>
              <a:buFontTx/>
              <a:buChar char="•"/>
            </a:pPr>
            <a:r>
              <a:rPr lang="pt-BR" b="1">
                <a:latin typeface="Century Gothic" pitchFamily="34" charset="0"/>
              </a:rPr>
              <a:t>   permanganato e dicromato de potássio</a:t>
            </a:r>
          </a:p>
          <a:p>
            <a:pPr algn="l">
              <a:lnSpc>
                <a:spcPct val="200000"/>
              </a:lnSpc>
              <a:buFontTx/>
              <a:buChar char="•"/>
            </a:pPr>
            <a:r>
              <a:rPr lang="pt-BR" b="1">
                <a:latin typeface="Century Gothic" pitchFamily="34" charset="0"/>
              </a:rPr>
              <a:t>   peróxidos</a:t>
            </a:r>
          </a:p>
        </p:txBody>
      </p:sp>
      <p:sp>
        <p:nvSpPr>
          <p:cNvPr id="548874" name="Text Box 10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8" grpId="0"/>
      <p:bldP spid="548869" grpId="0" animBg="1"/>
      <p:bldP spid="5488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466725" y="836613"/>
            <a:ext cx="2736850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 X P L O S I V A S</a:t>
            </a:r>
            <a:endParaRPr lang="pt-BR" sz="24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-12700" y="1844675"/>
            <a:ext cx="9144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000">
                <a:latin typeface="Calibri" pitchFamily="34" charset="0"/>
              </a:rPr>
              <a:t>Substâncias que podem </a:t>
            </a:r>
            <a:r>
              <a:rPr lang="pt-BR" sz="2000" b="1">
                <a:latin typeface="Calibri" pitchFamily="34" charset="0"/>
              </a:rPr>
              <a:t>explodir</a:t>
            </a:r>
            <a:r>
              <a:rPr lang="pt-BR" sz="2000">
                <a:latin typeface="Calibri" pitchFamily="34" charset="0"/>
              </a:rPr>
              <a:t> sob efeito de </a:t>
            </a:r>
            <a:r>
              <a:rPr lang="pt-BR" sz="2000" b="1">
                <a:latin typeface="Calibri" pitchFamily="34" charset="0"/>
              </a:rPr>
              <a:t>calor, fricção ou choque</a:t>
            </a:r>
            <a:r>
              <a:rPr lang="pt-BR" sz="2000">
                <a:latin typeface="Calibri" pitchFamily="34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pt-BR" sz="2000">
                <a:latin typeface="Calibri" pitchFamily="34" charset="0"/>
              </a:rPr>
              <a:t>As temperaturas de detonação são variáveis: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550916" name="AutoShape 4"/>
          <p:cNvSpPr>
            <a:spLocks noChangeArrowheads="1"/>
          </p:cNvSpPr>
          <p:nvPr/>
        </p:nvSpPr>
        <p:spPr bwMode="auto">
          <a:xfrm>
            <a:off x="1547813" y="155733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4986338" y="2336800"/>
            <a:ext cx="3646487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pt-BR" sz="2000">
                <a:latin typeface="Calibri" pitchFamily="34" charset="0"/>
              </a:rPr>
              <a:t>   nitroglicerina: </a:t>
            </a:r>
            <a:r>
              <a:rPr lang="pt-BR" sz="2000" b="1">
                <a:latin typeface="Calibri" pitchFamily="34" charset="0"/>
              </a:rPr>
              <a:t> 117 ºC</a:t>
            </a:r>
            <a:endParaRPr lang="pt-BR" sz="2000">
              <a:latin typeface="Calibri" pitchFamily="34" charset="0"/>
            </a:endParaRP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pt-BR" sz="2000">
                <a:latin typeface="Calibri" pitchFamily="34" charset="0"/>
              </a:rPr>
              <a:t>   isocianato de mercúrio: </a:t>
            </a:r>
            <a:r>
              <a:rPr lang="pt-BR" sz="2000" b="1">
                <a:latin typeface="Calibri" pitchFamily="34" charset="0"/>
              </a:rPr>
              <a:t>180 </a:t>
            </a:r>
            <a:r>
              <a:rPr lang="pt-BR" sz="2000" b="1" baseline="30000">
                <a:latin typeface="Calibri" pitchFamily="34" charset="0"/>
              </a:rPr>
              <a:t>o</a:t>
            </a:r>
            <a:r>
              <a:rPr lang="pt-BR" sz="2000" b="1">
                <a:latin typeface="Calibri" pitchFamily="34" charset="0"/>
              </a:rPr>
              <a:t>C</a:t>
            </a:r>
            <a:endParaRPr lang="pt-BR" sz="2000">
              <a:latin typeface="Calibri" pitchFamily="34" charset="0"/>
            </a:endParaRP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pt-BR" sz="2000">
                <a:latin typeface="Calibri" pitchFamily="34" charset="0"/>
              </a:rPr>
              <a:t>   trinitrotolueno (TNT): </a:t>
            </a:r>
            <a:r>
              <a:rPr lang="pt-BR" sz="2000" b="1">
                <a:latin typeface="Calibri" pitchFamily="34" charset="0"/>
              </a:rPr>
              <a:t>470 </a:t>
            </a:r>
            <a:r>
              <a:rPr lang="pt-BR" sz="2000" b="1" baseline="30000">
                <a:latin typeface="Calibri" pitchFamily="34" charset="0"/>
              </a:rPr>
              <a:t>o</a:t>
            </a:r>
            <a:r>
              <a:rPr lang="pt-BR" sz="2000" b="1">
                <a:latin typeface="Calibri" pitchFamily="34" charset="0"/>
              </a:rPr>
              <a:t>C</a:t>
            </a:r>
            <a:r>
              <a:rPr lang="pt-BR">
                <a:latin typeface="Arial" charset="0"/>
              </a:rPr>
              <a:t> </a:t>
            </a:r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23850" y="1125538"/>
            <a:ext cx="144463" cy="14446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165100" y="3844925"/>
            <a:ext cx="87852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 b="1">
                <a:latin typeface="Calibri" pitchFamily="34" charset="0"/>
              </a:rPr>
              <a:t>Substâncias associadas com outras podem formar misturas explosivas</a:t>
            </a:r>
          </a:p>
        </p:txBody>
      </p:sp>
      <p:sp>
        <p:nvSpPr>
          <p:cNvPr id="550920" name="Text Box 8"/>
          <p:cNvSpPr txBox="1">
            <a:spLocks noChangeArrowheads="1"/>
          </p:cNvSpPr>
          <p:nvPr/>
        </p:nvSpPr>
        <p:spPr bwMode="auto">
          <a:xfrm>
            <a:off x="192088" y="4278313"/>
            <a:ext cx="72437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pt-BR" sz="2000">
                <a:latin typeface="Calibri" pitchFamily="34" charset="0"/>
              </a:rPr>
              <a:t>   cloratos c/ materiais combustíveis; tetrahidroresorcinol c/ metais</a:t>
            </a:r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169863" y="5084763"/>
            <a:ext cx="8785225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 b="1">
                <a:latin typeface="Calibri" pitchFamily="34" charset="0"/>
              </a:rPr>
              <a:t>Substâncias em determinadas concentrações tornam-se explosivas:</a:t>
            </a:r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179388" y="5489575"/>
            <a:ext cx="26289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pt-BR" sz="2000">
                <a:latin typeface="Calibri" pitchFamily="34" charset="0"/>
              </a:rPr>
              <a:t>   ácido perclórico 50%</a:t>
            </a:r>
          </a:p>
        </p:txBody>
      </p:sp>
      <p:sp>
        <p:nvSpPr>
          <p:cNvPr id="550924" name="Text Box 12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50926" name="Text Box 14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6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86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8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22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/>
      <p:bldP spid="550916" grpId="0" animBg="1"/>
      <p:bldP spid="550917" grpId="0"/>
      <p:bldP spid="550919" grpId="0"/>
      <p:bldP spid="550920" grpId="0"/>
      <p:bldP spid="550921" grpId="0"/>
      <p:bldP spid="550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611188" y="981075"/>
            <a:ext cx="2881312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>
                <a:solidFill>
                  <a:srgbClr val="FF6600"/>
                </a:solidFill>
                <a:latin typeface="Calibri" pitchFamily="34" charset="0"/>
              </a:rPr>
              <a:t> C O R R O S I V A S</a:t>
            </a:r>
            <a:endParaRPr lang="pt-BR" sz="2600" b="1" i="1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4117975" y="4233863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pt-BR" sz="2400">
              <a:latin typeface="Times New Roman" pitchFamily="18" charset="0"/>
            </a:endParaRPr>
          </a:p>
        </p:txBody>
      </p:sp>
      <p:grpSp>
        <p:nvGrpSpPr>
          <p:cNvPr id="552964" name="Group 4"/>
          <p:cNvGrpSpPr>
            <a:grpSpLocks/>
          </p:cNvGrpSpPr>
          <p:nvPr/>
        </p:nvGrpSpPr>
        <p:grpSpPr bwMode="auto">
          <a:xfrm>
            <a:off x="7380288" y="3429000"/>
            <a:ext cx="1044575" cy="1366838"/>
            <a:chOff x="4921" y="2931"/>
            <a:chExt cx="658" cy="861"/>
          </a:xfrm>
        </p:grpSpPr>
        <p:pic>
          <p:nvPicPr>
            <p:cNvPr id="552965" name="Picture 5" descr="riscos quimicos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1" y="2931"/>
              <a:ext cx="658" cy="861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</p:pic>
        <p:sp>
          <p:nvSpPr>
            <p:cNvPr id="552966" name="Text Box 6"/>
            <p:cNvSpPr txBox="1">
              <a:spLocks noChangeArrowheads="1"/>
            </p:cNvSpPr>
            <p:nvPr/>
          </p:nvSpPr>
          <p:spPr bwMode="auto">
            <a:xfrm>
              <a:off x="5239" y="2976"/>
              <a:ext cx="296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t-BR"/>
            </a:p>
          </p:txBody>
        </p:sp>
      </p:grpSp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215900" y="2125663"/>
            <a:ext cx="8893175" cy="173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400">
                <a:latin typeface="Calibri" pitchFamily="34" charset="0"/>
              </a:rPr>
              <a:t>Denominação genérica: substâncias capazes de provocar lesões graves nos tecidos vivos (em particular, o humano) e atacar outros materiais como metais e madeira.</a:t>
            </a:r>
          </a:p>
        </p:txBody>
      </p:sp>
      <p:sp>
        <p:nvSpPr>
          <p:cNvPr id="552968" name="AutoShape 8"/>
          <p:cNvSpPr>
            <a:spLocks noChangeArrowheads="1"/>
          </p:cNvSpPr>
          <p:nvPr/>
        </p:nvSpPr>
        <p:spPr bwMode="auto">
          <a:xfrm>
            <a:off x="1762125" y="1773238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52969" name="Text Box 9"/>
          <p:cNvSpPr txBox="1">
            <a:spLocks noChangeArrowheads="1"/>
          </p:cNvSpPr>
          <p:nvPr/>
        </p:nvSpPr>
        <p:spPr bwMode="auto">
          <a:xfrm>
            <a:off x="2532063" y="3903663"/>
            <a:ext cx="4043362" cy="2549525"/>
          </a:xfrm>
          <a:prstGeom prst="rect">
            <a:avLst/>
          </a:prstGeom>
          <a:gradFill rotWithShape="1">
            <a:gsLst>
              <a:gs pos="0">
                <a:srgbClr val="FF6600">
                  <a:alpha val="70000"/>
                </a:srgbClr>
              </a:gs>
              <a:gs pos="100000">
                <a:srgbClr val="FF6600">
                  <a:gamma/>
                  <a:tint val="44314"/>
                  <a:invGamma/>
                  <a:alpha val="7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75000"/>
              </a:lnSpc>
              <a:buFontTx/>
              <a:buChar char="•"/>
            </a:pPr>
            <a:r>
              <a:rPr lang="pt-BR">
                <a:latin typeface="Century Gothic" pitchFamily="34" charset="0"/>
              </a:rPr>
              <a:t>   metais alcalinos: </a:t>
            </a:r>
            <a:r>
              <a:rPr lang="pt-BR" b="1">
                <a:latin typeface="Century Gothic" pitchFamily="34" charset="0"/>
              </a:rPr>
              <a:t>Li, Na, K</a:t>
            </a:r>
            <a:r>
              <a:rPr lang="pt-BR">
                <a:latin typeface="Century Gothic" pitchFamily="34" charset="0"/>
              </a:rPr>
              <a:t> ...</a:t>
            </a:r>
          </a:p>
          <a:p>
            <a:pPr algn="l">
              <a:lnSpc>
                <a:spcPct val="175000"/>
              </a:lnSpc>
              <a:buFontTx/>
              <a:buChar char="•"/>
            </a:pPr>
            <a:r>
              <a:rPr lang="pt-BR">
                <a:latin typeface="Century Gothic" pitchFamily="34" charset="0"/>
              </a:rPr>
              <a:t>   ácidos: </a:t>
            </a:r>
            <a:r>
              <a:rPr lang="pt-BR" b="1">
                <a:latin typeface="Century Gothic" pitchFamily="34" charset="0"/>
              </a:rPr>
              <a:t>HCl, HNO</a:t>
            </a:r>
            <a:r>
              <a:rPr lang="pt-BR" b="1" baseline="-25000">
                <a:latin typeface="Century Gothic" pitchFamily="34" charset="0"/>
              </a:rPr>
              <a:t>3</a:t>
            </a:r>
            <a:r>
              <a:rPr lang="pt-BR" b="1">
                <a:latin typeface="Century Gothic" pitchFamily="34" charset="0"/>
              </a:rPr>
              <a:t>, H</a:t>
            </a:r>
            <a:r>
              <a:rPr lang="pt-BR" b="1" baseline="-25000">
                <a:latin typeface="Century Gothic" pitchFamily="34" charset="0"/>
              </a:rPr>
              <a:t>2</a:t>
            </a:r>
            <a:r>
              <a:rPr lang="pt-BR" b="1">
                <a:latin typeface="Century Gothic" pitchFamily="34" charset="0"/>
              </a:rPr>
              <a:t>SO</a:t>
            </a:r>
            <a:r>
              <a:rPr lang="pt-BR" b="1" baseline="-25000">
                <a:latin typeface="Century Gothic" pitchFamily="34" charset="0"/>
              </a:rPr>
              <a:t>4</a:t>
            </a:r>
            <a:r>
              <a:rPr lang="pt-BR" b="1">
                <a:latin typeface="Century Gothic" pitchFamily="34" charset="0"/>
              </a:rPr>
              <a:t>, H</a:t>
            </a:r>
            <a:r>
              <a:rPr lang="pt-BR" b="1" baseline="-25000">
                <a:latin typeface="Century Gothic" pitchFamily="34" charset="0"/>
              </a:rPr>
              <a:t>3</a:t>
            </a:r>
            <a:r>
              <a:rPr lang="pt-BR" b="1">
                <a:latin typeface="Century Gothic" pitchFamily="34" charset="0"/>
              </a:rPr>
              <a:t>PO</a:t>
            </a:r>
            <a:r>
              <a:rPr lang="pt-BR" b="1" baseline="-25000">
                <a:latin typeface="Century Gothic" pitchFamily="34" charset="0"/>
              </a:rPr>
              <a:t>4</a:t>
            </a:r>
            <a:endParaRPr lang="pt-BR" baseline="-25000">
              <a:latin typeface="Century Gothic" pitchFamily="34" charset="0"/>
            </a:endParaRPr>
          </a:p>
          <a:p>
            <a:pPr algn="l">
              <a:lnSpc>
                <a:spcPct val="175000"/>
              </a:lnSpc>
              <a:buFontTx/>
              <a:buChar char="•"/>
            </a:pPr>
            <a:r>
              <a:rPr lang="pt-BR">
                <a:latin typeface="Century Gothic" pitchFamily="34" charset="0"/>
              </a:rPr>
              <a:t>   bases: </a:t>
            </a:r>
            <a:r>
              <a:rPr lang="pt-BR" b="1">
                <a:latin typeface="Century Gothic" pitchFamily="34" charset="0"/>
              </a:rPr>
              <a:t>NaOH, LiOH, Ca(OH)</a:t>
            </a:r>
            <a:r>
              <a:rPr lang="pt-BR" b="1" baseline="-25000">
                <a:latin typeface="Century Gothic" pitchFamily="34" charset="0"/>
              </a:rPr>
              <a:t>2</a:t>
            </a:r>
            <a:r>
              <a:rPr lang="pt-BR">
                <a:latin typeface="Century Gothic" pitchFamily="34" charset="0"/>
              </a:rPr>
              <a:t> ...</a:t>
            </a:r>
          </a:p>
          <a:p>
            <a:pPr algn="l">
              <a:lnSpc>
                <a:spcPct val="175000"/>
              </a:lnSpc>
              <a:buFontTx/>
              <a:buChar char="•"/>
            </a:pPr>
            <a:r>
              <a:rPr lang="pt-BR">
                <a:latin typeface="Century Gothic" pitchFamily="34" charset="0"/>
              </a:rPr>
              <a:t>   desidratantes: </a:t>
            </a:r>
            <a:r>
              <a:rPr lang="pt-BR" b="1">
                <a:latin typeface="Century Gothic" pitchFamily="34" charset="0"/>
              </a:rPr>
              <a:t>CaCl</a:t>
            </a:r>
            <a:r>
              <a:rPr lang="pt-BR" b="1" baseline="-25000">
                <a:latin typeface="Century Gothic" pitchFamily="34" charset="0"/>
              </a:rPr>
              <a:t>2</a:t>
            </a:r>
            <a:r>
              <a:rPr lang="pt-BR" b="1">
                <a:latin typeface="Century Gothic" pitchFamily="34" charset="0"/>
              </a:rPr>
              <a:t>, Na</a:t>
            </a:r>
            <a:r>
              <a:rPr lang="pt-BR" b="1" baseline="-25000">
                <a:latin typeface="Century Gothic" pitchFamily="34" charset="0"/>
              </a:rPr>
              <a:t>2</a:t>
            </a:r>
            <a:r>
              <a:rPr lang="pt-BR" b="1">
                <a:latin typeface="Century Gothic" pitchFamily="34" charset="0"/>
              </a:rPr>
              <a:t>SO</a:t>
            </a:r>
            <a:r>
              <a:rPr lang="pt-BR" b="1" baseline="-25000">
                <a:latin typeface="Century Gothic" pitchFamily="34" charset="0"/>
              </a:rPr>
              <a:t>4</a:t>
            </a:r>
            <a:r>
              <a:rPr lang="pt-BR">
                <a:latin typeface="Century Gothic" pitchFamily="34" charset="0"/>
              </a:rPr>
              <a:t> ...</a:t>
            </a:r>
          </a:p>
          <a:p>
            <a:pPr algn="l">
              <a:lnSpc>
                <a:spcPct val="175000"/>
              </a:lnSpc>
              <a:buFontTx/>
              <a:buChar char="•"/>
            </a:pPr>
            <a:r>
              <a:rPr lang="pt-BR">
                <a:latin typeface="Century Gothic" pitchFamily="34" charset="0"/>
              </a:rPr>
              <a:t>   oxidantes: </a:t>
            </a:r>
            <a:r>
              <a:rPr lang="pt-BR" b="1">
                <a:latin typeface="Century Gothic" pitchFamily="34" charset="0"/>
              </a:rPr>
              <a:t>KMnO</a:t>
            </a:r>
            <a:r>
              <a:rPr lang="pt-BR" b="1" baseline="-25000">
                <a:latin typeface="Century Gothic" pitchFamily="34" charset="0"/>
              </a:rPr>
              <a:t>4</a:t>
            </a:r>
            <a:r>
              <a:rPr lang="pt-BR" b="1">
                <a:latin typeface="Century Gothic" pitchFamily="34" charset="0"/>
              </a:rPr>
              <a:t>,</a:t>
            </a:r>
            <a:r>
              <a:rPr lang="pt-BR">
                <a:latin typeface="Century Gothic" pitchFamily="34" charset="0"/>
              </a:rPr>
              <a:t> </a:t>
            </a:r>
            <a:r>
              <a:rPr lang="pt-BR" b="1">
                <a:latin typeface="Century Gothic" pitchFamily="34" charset="0"/>
              </a:rPr>
              <a:t>K</a:t>
            </a:r>
            <a:r>
              <a:rPr lang="pt-BR" b="1" baseline="-25000">
                <a:latin typeface="Century Gothic" pitchFamily="34" charset="0"/>
              </a:rPr>
              <a:t>2</a:t>
            </a:r>
            <a:r>
              <a:rPr lang="pt-BR" b="1">
                <a:latin typeface="Century Gothic" pitchFamily="34" charset="0"/>
              </a:rPr>
              <a:t>Cr</a:t>
            </a:r>
            <a:r>
              <a:rPr lang="pt-BR" b="1" baseline="-25000">
                <a:latin typeface="Century Gothic" pitchFamily="34" charset="0"/>
              </a:rPr>
              <a:t>2</a:t>
            </a:r>
            <a:r>
              <a:rPr lang="pt-BR" b="1">
                <a:latin typeface="Century Gothic" pitchFamily="34" charset="0"/>
              </a:rPr>
              <a:t>O</a:t>
            </a:r>
            <a:r>
              <a:rPr lang="pt-BR" b="1" baseline="-25000">
                <a:latin typeface="Century Gothic" pitchFamily="34" charset="0"/>
              </a:rPr>
              <a:t>7</a:t>
            </a:r>
            <a:r>
              <a:rPr lang="pt-BR">
                <a:latin typeface="Century Gothic" pitchFamily="34" charset="0"/>
              </a:rPr>
              <a:t> ...</a:t>
            </a:r>
            <a:r>
              <a:rPr lang="pt-BR" sz="2000">
                <a:latin typeface="Arial" charset="0"/>
              </a:rPr>
              <a:t> </a:t>
            </a:r>
          </a:p>
        </p:txBody>
      </p:sp>
      <p:sp>
        <p:nvSpPr>
          <p:cNvPr id="552970" name="Rectangle 10"/>
          <p:cNvSpPr>
            <a:spLocks noChangeArrowheads="1"/>
          </p:cNvSpPr>
          <p:nvPr/>
        </p:nvSpPr>
        <p:spPr bwMode="auto">
          <a:xfrm>
            <a:off x="468313" y="1314450"/>
            <a:ext cx="144462" cy="144463"/>
          </a:xfrm>
          <a:prstGeom prst="rect">
            <a:avLst/>
          </a:prstGeom>
          <a:solidFill>
            <a:srgbClr val="FF6600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5529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750" y="1116013"/>
            <a:ext cx="10080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3" name="Text Box 13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52975" name="Text Box 15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6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7" grpId="0"/>
      <p:bldP spid="552968" grpId="0" animBg="1"/>
      <p:bldP spid="5529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2519363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 Ó X I C A S</a:t>
            </a:r>
            <a:endParaRPr lang="pt-BR" sz="26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-12700" y="2098675"/>
            <a:ext cx="9144000" cy="105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100">
                <a:latin typeface="Calibri" pitchFamily="34" charset="0"/>
              </a:rPr>
              <a:t>Substâncias capazes de causar qualquer efeito adverso ou nocivo sobre um organismo vivo. Em geral, todas as substâncias químicas apresentam toxicidade.</a:t>
            </a:r>
            <a:endParaRPr lang="pt-BR" sz="2100" b="1">
              <a:latin typeface="Calibri" pitchFamily="34" charset="0"/>
            </a:endParaRPr>
          </a:p>
        </p:txBody>
      </p:sp>
      <p:sp>
        <p:nvSpPr>
          <p:cNvPr id="555012" name="AutoShape 4"/>
          <p:cNvSpPr>
            <a:spLocks noChangeArrowheads="1"/>
          </p:cNvSpPr>
          <p:nvPr/>
        </p:nvSpPr>
        <p:spPr bwMode="auto">
          <a:xfrm>
            <a:off x="1547813" y="1701800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466725" y="1387475"/>
            <a:ext cx="144463" cy="144463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55014" name="Group 5"/>
          <p:cNvGrpSpPr>
            <a:grpSpLocks/>
          </p:cNvGrpSpPr>
          <p:nvPr/>
        </p:nvGrpSpPr>
        <p:grpSpPr bwMode="auto">
          <a:xfrm>
            <a:off x="8172450" y="1125538"/>
            <a:ext cx="720725" cy="863600"/>
            <a:chOff x="4246" y="2942"/>
            <a:chExt cx="947" cy="1136"/>
          </a:xfrm>
        </p:grpSpPr>
        <p:sp>
          <p:nvSpPr>
            <p:cNvPr id="555015" name="Rectangle 6"/>
            <p:cNvSpPr>
              <a:spLocks noChangeAspect="1" noChangeArrowheads="1"/>
            </p:cNvSpPr>
            <p:nvPr/>
          </p:nvSpPr>
          <p:spPr bwMode="auto">
            <a:xfrm>
              <a:off x="4246" y="2942"/>
              <a:ext cx="945" cy="11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555016" name="Picture 7" descr="asfixi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" y="2950"/>
              <a:ext cx="945" cy="1122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</p:grp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5583238" y="1844675"/>
            <a:ext cx="2408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latin typeface="Arial" charset="0"/>
              </a:rPr>
              <a:t>(Paracelsus, 1493-1541)</a:t>
            </a: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179388" y="3422650"/>
            <a:ext cx="23860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latin typeface="Century Gothic" pitchFamily="34" charset="0"/>
              </a:rPr>
              <a:t>Grau de Toxicidade</a:t>
            </a:r>
          </a:p>
        </p:txBody>
      </p:sp>
      <p:sp>
        <p:nvSpPr>
          <p:cNvPr id="555019" name="AutoShape 11"/>
          <p:cNvSpPr>
            <a:spLocks noChangeArrowheads="1"/>
          </p:cNvSpPr>
          <p:nvPr/>
        </p:nvSpPr>
        <p:spPr bwMode="auto">
          <a:xfrm>
            <a:off x="2684463" y="3500438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55020" name="Text Box 12"/>
          <p:cNvSpPr txBox="1">
            <a:spLocks noChangeArrowheads="1"/>
          </p:cNvSpPr>
          <p:nvPr/>
        </p:nvSpPr>
        <p:spPr bwMode="auto">
          <a:xfrm>
            <a:off x="3048000" y="3422650"/>
            <a:ext cx="1403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DL </a:t>
            </a:r>
            <a:r>
              <a:rPr lang="pt-BR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50 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/ CL </a:t>
            </a:r>
            <a:r>
              <a:rPr lang="pt-BR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50</a:t>
            </a:r>
          </a:p>
        </p:txBody>
      </p:sp>
      <p:grpSp>
        <p:nvGrpSpPr>
          <p:cNvPr id="555021" name="Group 13"/>
          <p:cNvGrpSpPr>
            <a:grpSpLocks/>
          </p:cNvGrpSpPr>
          <p:nvPr/>
        </p:nvGrpSpPr>
        <p:grpSpPr bwMode="auto">
          <a:xfrm>
            <a:off x="82550" y="4029075"/>
            <a:ext cx="8947150" cy="2233613"/>
            <a:chOff x="68" y="2538"/>
            <a:chExt cx="5636" cy="1407"/>
          </a:xfrm>
        </p:grpSpPr>
        <p:grpSp>
          <p:nvGrpSpPr>
            <p:cNvPr id="555022" name="Group 14"/>
            <p:cNvGrpSpPr>
              <a:grpSpLocks/>
            </p:cNvGrpSpPr>
            <p:nvPr/>
          </p:nvGrpSpPr>
          <p:grpSpPr bwMode="auto">
            <a:xfrm>
              <a:off x="68" y="2538"/>
              <a:ext cx="3007" cy="1346"/>
              <a:chOff x="68" y="2583"/>
              <a:chExt cx="3007" cy="1346"/>
            </a:xfrm>
          </p:grpSpPr>
          <p:sp>
            <p:nvSpPr>
              <p:cNvPr id="555023" name="Text Box 15"/>
              <p:cNvSpPr txBox="1">
                <a:spLocks noChangeArrowheads="1"/>
              </p:cNvSpPr>
              <p:nvPr/>
            </p:nvSpPr>
            <p:spPr bwMode="auto">
              <a:xfrm>
                <a:off x="567" y="2593"/>
                <a:ext cx="668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>
                    <a:latin typeface="Century Gothic" pitchFamily="34" charset="0"/>
                  </a:rPr>
                  <a:t>DL </a:t>
                </a:r>
                <a:r>
                  <a:rPr lang="pt-BR" sz="1600" b="1" baseline="-25000">
                    <a:latin typeface="Century Gothic" pitchFamily="34" charset="0"/>
                  </a:rPr>
                  <a:t>50</a:t>
                </a:r>
                <a:r>
                  <a:rPr lang="pt-BR" sz="1600" b="1">
                    <a:latin typeface="Century Gothic" pitchFamily="34" charset="0"/>
                  </a:rPr>
                  <a:t> </a:t>
                </a:r>
                <a:r>
                  <a:rPr lang="pt-BR" sz="1600">
                    <a:latin typeface="Century Gothic" pitchFamily="34" charset="0"/>
                  </a:rPr>
                  <a:t>oral</a:t>
                </a:r>
              </a:p>
            </p:txBody>
          </p:sp>
          <p:sp>
            <p:nvSpPr>
              <p:cNvPr id="555024" name="Text Box 16"/>
              <p:cNvSpPr txBox="1">
                <a:spLocks noChangeArrowheads="1"/>
              </p:cNvSpPr>
              <p:nvPr/>
            </p:nvSpPr>
            <p:spPr bwMode="auto">
              <a:xfrm>
                <a:off x="1177" y="2583"/>
                <a:ext cx="971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>
                    <a:latin typeface="Century Gothic" pitchFamily="34" charset="0"/>
                  </a:rPr>
                  <a:t>DL </a:t>
                </a:r>
                <a:r>
                  <a:rPr lang="pt-BR" sz="1600" b="1" baseline="-25000">
                    <a:latin typeface="Century Gothic" pitchFamily="34" charset="0"/>
                  </a:rPr>
                  <a:t>50</a:t>
                </a:r>
                <a:r>
                  <a:rPr lang="pt-BR" sz="1600" b="1">
                    <a:latin typeface="Century Gothic" pitchFamily="34" charset="0"/>
                  </a:rPr>
                  <a:t> </a:t>
                </a:r>
                <a:r>
                  <a:rPr lang="pt-BR" sz="1600">
                    <a:latin typeface="Century Gothic" pitchFamily="34" charset="0"/>
                  </a:rPr>
                  <a:t>cutânea</a:t>
                </a:r>
              </a:p>
            </p:txBody>
          </p:sp>
          <p:sp>
            <p:nvSpPr>
              <p:cNvPr id="555025" name="Text Box 17"/>
              <p:cNvSpPr txBox="1">
                <a:spLocks noChangeArrowheads="1"/>
              </p:cNvSpPr>
              <p:nvPr/>
            </p:nvSpPr>
            <p:spPr bwMode="auto">
              <a:xfrm>
                <a:off x="2075" y="2596"/>
                <a:ext cx="1000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>
                    <a:latin typeface="Century Gothic" pitchFamily="34" charset="0"/>
                  </a:rPr>
                  <a:t>CL </a:t>
                </a:r>
                <a:r>
                  <a:rPr lang="pt-BR" sz="1600" b="1" baseline="-25000">
                    <a:latin typeface="Century Gothic" pitchFamily="34" charset="0"/>
                  </a:rPr>
                  <a:t>50</a:t>
                </a:r>
                <a:r>
                  <a:rPr lang="pt-BR" sz="1600" b="1">
                    <a:latin typeface="Century Gothic" pitchFamily="34" charset="0"/>
                  </a:rPr>
                  <a:t> </a:t>
                </a:r>
                <a:r>
                  <a:rPr lang="pt-BR" sz="1600">
                    <a:latin typeface="Century Gothic" pitchFamily="34" charset="0"/>
                  </a:rPr>
                  <a:t>inalação</a:t>
                </a:r>
              </a:p>
            </p:txBody>
          </p:sp>
          <p:sp>
            <p:nvSpPr>
              <p:cNvPr id="555026" name="Text Box 18"/>
              <p:cNvSpPr txBox="1">
                <a:spLocks noChangeArrowheads="1"/>
              </p:cNvSpPr>
              <p:nvPr/>
            </p:nvSpPr>
            <p:spPr bwMode="auto">
              <a:xfrm>
                <a:off x="68" y="3064"/>
                <a:ext cx="506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>
                    <a:latin typeface="Century Gothic" pitchFamily="34" charset="0"/>
                  </a:rPr>
                  <a:t>muito</a:t>
                </a:r>
              </a:p>
              <a:p>
                <a:r>
                  <a:rPr lang="pt-BR" sz="1600" b="1">
                    <a:latin typeface="Century Gothic" pitchFamily="34" charset="0"/>
                  </a:rPr>
                  <a:t>tóxica</a:t>
                </a:r>
              </a:p>
            </p:txBody>
          </p:sp>
          <p:sp>
            <p:nvSpPr>
              <p:cNvPr id="555027" name="Text Box 19"/>
              <p:cNvSpPr txBox="1">
                <a:spLocks noChangeArrowheads="1"/>
              </p:cNvSpPr>
              <p:nvPr/>
            </p:nvSpPr>
            <p:spPr bwMode="auto">
              <a:xfrm>
                <a:off x="68" y="3475"/>
                <a:ext cx="50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>
                    <a:latin typeface="Century Gothic" pitchFamily="34" charset="0"/>
                  </a:rPr>
                  <a:t>tóxica</a:t>
                </a:r>
              </a:p>
            </p:txBody>
          </p:sp>
          <p:sp>
            <p:nvSpPr>
              <p:cNvPr id="555028" name="Text Box 20"/>
              <p:cNvSpPr txBox="1">
                <a:spLocks noChangeArrowheads="1"/>
              </p:cNvSpPr>
              <p:nvPr/>
            </p:nvSpPr>
            <p:spPr bwMode="auto">
              <a:xfrm>
                <a:off x="68" y="3717"/>
                <a:ext cx="545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>
                    <a:latin typeface="Century Gothic" pitchFamily="34" charset="0"/>
                  </a:rPr>
                  <a:t>nociva</a:t>
                </a:r>
              </a:p>
            </p:txBody>
          </p:sp>
          <p:sp>
            <p:nvSpPr>
              <p:cNvPr id="555029" name="Line 21"/>
              <p:cNvSpPr>
                <a:spLocks noChangeShapeType="1"/>
              </p:cNvSpPr>
              <p:nvPr/>
            </p:nvSpPr>
            <p:spPr bwMode="auto">
              <a:xfrm>
                <a:off x="68" y="3067"/>
                <a:ext cx="0" cy="8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30" name="Line 22"/>
              <p:cNvSpPr>
                <a:spLocks noChangeShapeType="1"/>
              </p:cNvSpPr>
              <p:nvPr/>
            </p:nvSpPr>
            <p:spPr bwMode="auto">
              <a:xfrm>
                <a:off x="612" y="2704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31" name="Line 23"/>
              <p:cNvSpPr>
                <a:spLocks noChangeShapeType="1"/>
              </p:cNvSpPr>
              <p:nvPr/>
            </p:nvSpPr>
            <p:spPr bwMode="auto">
              <a:xfrm>
                <a:off x="1202" y="2704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32" name="Line 24"/>
              <p:cNvSpPr>
                <a:spLocks noChangeShapeType="1"/>
              </p:cNvSpPr>
              <p:nvPr/>
            </p:nvSpPr>
            <p:spPr bwMode="auto">
              <a:xfrm>
                <a:off x="2109" y="2704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33" name="Line 25"/>
              <p:cNvSpPr>
                <a:spLocks noChangeShapeType="1"/>
              </p:cNvSpPr>
              <p:nvPr/>
            </p:nvSpPr>
            <p:spPr bwMode="auto">
              <a:xfrm>
                <a:off x="3037" y="2736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34" name="Line 26"/>
              <p:cNvSpPr>
                <a:spLocks noChangeShapeType="1"/>
              </p:cNvSpPr>
              <p:nvPr/>
            </p:nvSpPr>
            <p:spPr bwMode="auto">
              <a:xfrm>
                <a:off x="113" y="3430"/>
                <a:ext cx="29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35" name="Line 27"/>
              <p:cNvSpPr>
                <a:spLocks noChangeShapeType="1"/>
              </p:cNvSpPr>
              <p:nvPr/>
            </p:nvSpPr>
            <p:spPr bwMode="auto">
              <a:xfrm>
                <a:off x="113" y="3702"/>
                <a:ext cx="29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36" name="Line 28"/>
              <p:cNvSpPr>
                <a:spLocks noChangeShapeType="1"/>
              </p:cNvSpPr>
              <p:nvPr/>
            </p:nvSpPr>
            <p:spPr bwMode="auto">
              <a:xfrm>
                <a:off x="113" y="3081"/>
                <a:ext cx="29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37" name="Text Box 29"/>
              <p:cNvSpPr txBox="1">
                <a:spLocks noChangeArrowheads="1"/>
              </p:cNvSpPr>
              <p:nvPr/>
            </p:nvSpPr>
            <p:spPr bwMode="auto">
              <a:xfrm>
                <a:off x="684" y="2750"/>
                <a:ext cx="476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>
                    <a:latin typeface="Century Gothic" pitchFamily="34" charset="0"/>
                  </a:rPr>
                  <a:t>ratos</a:t>
                </a:r>
              </a:p>
              <a:p>
                <a:r>
                  <a:rPr lang="pt-BR" sz="1400">
                    <a:latin typeface="Century Gothic" pitchFamily="34" charset="0"/>
                  </a:rPr>
                  <a:t>mg/kg</a:t>
                </a:r>
              </a:p>
            </p:txBody>
          </p:sp>
          <p:sp>
            <p:nvSpPr>
              <p:cNvPr id="555038" name="Text Box 30"/>
              <p:cNvSpPr txBox="1">
                <a:spLocks noChangeArrowheads="1"/>
              </p:cNvSpPr>
              <p:nvPr/>
            </p:nvSpPr>
            <p:spPr bwMode="auto">
              <a:xfrm>
                <a:off x="1213" y="2750"/>
                <a:ext cx="867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>
                    <a:latin typeface="Century Gothic" pitchFamily="34" charset="0"/>
                  </a:rPr>
                  <a:t>ratos, coelhos</a:t>
                </a:r>
              </a:p>
              <a:p>
                <a:r>
                  <a:rPr lang="pt-BR" sz="1400">
                    <a:latin typeface="Century Gothic" pitchFamily="34" charset="0"/>
                  </a:rPr>
                  <a:t>mg/kg</a:t>
                </a:r>
              </a:p>
            </p:txBody>
          </p:sp>
          <p:sp>
            <p:nvSpPr>
              <p:cNvPr id="555039" name="Text Box 31"/>
              <p:cNvSpPr txBox="1">
                <a:spLocks noChangeArrowheads="1"/>
              </p:cNvSpPr>
              <p:nvPr/>
            </p:nvSpPr>
            <p:spPr bwMode="auto">
              <a:xfrm>
                <a:off x="2306" y="2750"/>
                <a:ext cx="490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>
                    <a:latin typeface="Century Gothic" pitchFamily="34" charset="0"/>
                  </a:rPr>
                  <a:t>ratos</a:t>
                </a:r>
              </a:p>
              <a:p>
                <a:r>
                  <a:rPr lang="pt-BR" sz="1400">
                    <a:latin typeface="Century Gothic" pitchFamily="34" charset="0"/>
                  </a:rPr>
                  <a:t>mg/m</a:t>
                </a:r>
                <a:r>
                  <a:rPr lang="pt-BR" sz="1400" baseline="30000">
                    <a:latin typeface="Century Gothic" pitchFamily="34" charset="0"/>
                  </a:rPr>
                  <a:t>3</a:t>
                </a:r>
              </a:p>
            </p:txBody>
          </p:sp>
          <p:sp>
            <p:nvSpPr>
              <p:cNvPr id="555040" name="Text Box 32"/>
              <p:cNvSpPr txBox="1">
                <a:spLocks noChangeArrowheads="1"/>
              </p:cNvSpPr>
              <p:nvPr/>
            </p:nvSpPr>
            <p:spPr bwMode="auto">
              <a:xfrm>
                <a:off x="719" y="3159"/>
                <a:ext cx="371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&lt; 25</a:t>
                </a:r>
              </a:p>
            </p:txBody>
          </p:sp>
          <p:sp>
            <p:nvSpPr>
              <p:cNvPr id="555041" name="Text Box 33"/>
              <p:cNvSpPr txBox="1">
                <a:spLocks noChangeArrowheads="1"/>
              </p:cNvSpPr>
              <p:nvPr/>
            </p:nvSpPr>
            <p:spPr bwMode="auto">
              <a:xfrm>
                <a:off x="1450" y="3159"/>
                <a:ext cx="371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&lt; 50</a:t>
                </a:r>
              </a:p>
            </p:txBody>
          </p:sp>
          <p:sp>
            <p:nvSpPr>
              <p:cNvPr id="555042" name="Text Box 34"/>
              <p:cNvSpPr txBox="1">
                <a:spLocks noChangeArrowheads="1"/>
              </p:cNvSpPr>
              <p:nvPr/>
            </p:nvSpPr>
            <p:spPr bwMode="auto">
              <a:xfrm>
                <a:off x="2379" y="3155"/>
                <a:ext cx="40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&lt; 0,5</a:t>
                </a:r>
              </a:p>
            </p:txBody>
          </p:sp>
          <p:sp>
            <p:nvSpPr>
              <p:cNvPr id="555043" name="Text Box 35"/>
              <p:cNvSpPr txBox="1">
                <a:spLocks noChangeArrowheads="1"/>
              </p:cNvSpPr>
              <p:nvPr/>
            </p:nvSpPr>
            <p:spPr bwMode="auto">
              <a:xfrm>
                <a:off x="610" y="3455"/>
                <a:ext cx="58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25 - 200</a:t>
                </a:r>
              </a:p>
            </p:txBody>
          </p:sp>
          <p:sp>
            <p:nvSpPr>
              <p:cNvPr id="555044" name="Text Box 36"/>
              <p:cNvSpPr txBox="1">
                <a:spLocks noChangeArrowheads="1"/>
              </p:cNvSpPr>
              <p:nvPr/>
            </p:nvSpPr>
            <p:spPr bwMode="auto">
              <a:xfrm>
                <a:off x="1353" y="3452"/>
                <a:ext cx="58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50 - 400</a:t>
                </a:r>
              </a:p>
            </p:txBody>
          </p:sp>
          <p:sp>
            <p:nvSpPr>
              <p:cNvPr id="555045" name="Text Box 37"/>
              <p:cNvSpPr txBox="1">
                <a:spLocks noChangeArrowheads="1"/>
              </p:cNvSpPr>
              <p:nvPr/>
            </p:nvSpPr>
            <p:spPr bwMode="auto">
              <a:xfrm>
                <a:off x="2319" y="3452"/>
                <a:ext cx="477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0,5 - 2</a:t>
                </a:r>
              </a:p>
            </p:txBody>
          </p:sp>
          <p:sp>
            <p:nvSpPr>
              <p:cNvPr id="555046" name="Text Box 38"/>
              <p:cNvSpPr txBox="1">
                <a:spLocks noChangeArrowheads="1"/>
              </p:cNvSpPr>
              <p:nvPr/>
            </p:nvSpPr>
            <p:spPr bwMode="auto">
              <a:xfrm>
                <a:off x="591" y="3730"/>
                <a:ext cx="64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>
                    <a:latin typeface="Century Gothic" pitchFamily="34" charset="0"/>
                  </a:rPr>
                  <a:t>200 - 2000</a:t>
                </a:r>
              </a:p>
            </p:txBody>
          </p:sp>
          <p:sp>
            <p:nvSpPr>
              <p:cNvPr id="555047" name="Text Box 39"/>
              <p:cNvSpPr txBox="1">
                <a:spLocks noChangeArrowheads="1"/>
              </p:cNvSpPr>
              <p:nvPr/>
            </p:nvSpPr>
            <p:spPr bwMode="auto">
              <a:xfrm>
                <a:off x="1331" y="3730"/>
                <a:ext cx="64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>
                    <a:latin typeface="Century Gothic" pitchFamily="34" charset="0"/>
                  </a:rPr>
                  <a:t>400 - 2000</a:t>
                </a:r>
              </a:p>
            </p:txBody>
          </p:sp>
          <p:sp>
            <p:nvSpPr>
              <p:cNvPr id="555048" name="Text Box 40"/>
              <p:cNvSpPr txBox="1">
                <a:spLocks noChangeArrowheads="1"/>
              </p:cNvSpPr>
              <p:nvPr/>
            </p:nvSpPr>
            <p:spPr bwMode="auto">
              <a:xfrm>
                <a:off x="2355" y="3727"/>
                <a:ext cx="401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>
                    <a:latin typeface="Century Gothic" pitchFamily="34" charset="0"/>
                  </a:rPr>
                  <a:t>2 - 20</a:t>
                </a:r>
              </a:p>
            </p:txBody>
          </p:sp>
        </p:grpSp>
        <p:sp>
          <p:nvSpPr>
            <p:cNvPr id="555049" name="AutoShape 41"/>
            <p:cNvSpPr>
              <a:spLocks noChangeArrowheads="1"/>
            </p:cNvSpPr>
            <p:nvPr/>
          </p:nvSpPr>
          <p:spPr bwMode="auto">
            <a:xfrm>
              <a:off x="3107" y="3249"/>
              <a:ext cx="227" cy="181"/>
            </a:xfrm>
            <a:prstGeom prst="rightArrow">
              <a:avLst>
                <a:gd name="adj1" fmla="val 50000"/>
                <a:gd name="adj2" fmla="val 31354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55050" name="Group 42"/>
            <p:cNvGrpSpPr>
              <a:grpSpLocks/>
            </p:cNvGrpSpPr>
            <p:nvPr/>
          </p:nvGrpSpPr>
          <p:grpSpPr bwMode="auto">
            <a:xfrm>
              <a:off x="3390" y="2614"/>
              <a:ext cx="2314" cy="1331"/>
              <a:chOff x="3378" y="2611"/>
              <a:chExt cx="2314" cy="1331"/>
            </a:xfrm>
          </p:grpSpPr>
          <p:sp>
            <p:nvSpPr>
              <p:cNvPr id="555051" name="Text Box 43"/>
              <p:cNvSpPr txBox="1">
                <a:spLocks noChangeArrowheads="1"/>
              </p:cNvSpPr>
              <p:nvPr/>
            </p:nvSpPr>
            <p:spPr bwMode="auto">
              <a:xfrm>
                <a:off x="3407" y="2611"/>
                <a:ext cx="799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>
                    <a:latin typeface="Century Gothic" pitchFamily="34" charset="0"/>
                  </a:rPr>
                  <a:t>Substância</a:t>
                </a:r>
              </a:p>
            </p:txBody>
          </p:sp>
          <p:sp>
            <p:nvSpPr>
              <p:cNvPr id="555052" name="Text Box 44"/>
              <p:cNvSpPr txBox="1">
                <a:spLocks noChangeArrowheads="1"/>
              </p:cNvSpPr>
              <p:nvPr/>
            </p:nvSpPr>
            <p:spPr bwMode="auto">
              <a:xfrm>
                <a:off x="4222" y="2611"/>
                <a:ext cx="1438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 b="1">
                    <a:latin typeface="Century Gothic" pitchFamily="34" charset="0"/>
                  </a:rPr>
                  <a:t>DL </a:t>
                </a:r>
                <a:r>
                  <a:rPr lang="pt-BR" sz="1600" b="1" baseline="-25000">
                    <a:latin typeface="Century Gothic" pitchFamily="34" charset="0"/>
                  </a:rPr>
                  <a:t>50</a:t>
                </a:r>
                <a:r>
                  <a:rPr lang="pt-BR" sz="1600" b="1">
                    <a:latin typeface="Century Gothic" pitchFamily="34" charset="0"/>
                  </a:rPr>
                  <a:t> </a:t>
                </a:r>
                <a:r>
                  <a:rPr lang="pt-BR" sz="1400">
                    <a:latin typeface="Century Gothic" pitchFamily="34" charset="0"/>
                  </a:rPr>
                  <a:t>oral (ratos, mg/kg)</a:t>
                </a:r>
              </a:p>
            </p:txBody>
          </p:sp>
          <p:sp>
            <p:nvSpPr>
              <p:cNvPr id="555053" name="Line 45"/>
              <p:cNvSpPr>
                <a:spLocks noChangeShapeType="1"/>
              </p:cNvSpPr>
              <p:nvPr/>
            </p:nvSpPr>
            <p:spPr bwMode="auto">
              <a:xfrm>
                <a:off x="3424" y="2632"/>
                <a:ext cx="0" cy="12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54" name="Line 46"/>
              <p:cNvSpPr>
                <a:spLocks noChangeShapeType="1"/>
              </p:cNvSpPr>
              <p:nvPr/>
            </p:nvSpPr>
            <p:spPr bwMode="auto">
              <a:xfrm>
                <a:off x="3424" y="2837"/>
                <a:ext cx="22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55" name="Text Box 47"/>
              <p:cNvSpPr txBox="1">
                <a:spLocks noChangeArrowheads="1"/>
              </p:cNvSpPr>
              <p:nvPr/>
            </p:nvSpPr>
            <p:spPr bwMode="auto">
              <a:xfrm>
                <a:off x="4755" y="2827"/>
                <a:ext cx="400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7000</a:t>
                </a:r>
              </a:p>
            </p:txBody>
          </p:sp>
          <p:sp>
            <p:nvSpPr>
              <p:cNvPr id="555056" name="Line 48"/>
              <p:cNvSpPr>
                <a:spLocks noChangeShapeType="1"/>
              </p:cNvSpPr>
              <p:nvPr/>
            </p:nvSpPr>
            <p:spPr bwMode="auto">
              <a:xfrm>
                <a:off x="4265" y="2621"/>
                <a:ext cx="0" cy="12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57" name="Line 49"/>
              <p:cNvSpPr>
                <a:spLocks noChangeShapeType="1"/>
              </p:cNvSpPr>
              <p:nvPr/>
            </p:nvSpPr>
            <p:spPr bwMode="auto">
              <a:xfrm>
                <a:off x="5692" y="2632"/>
                <a:ext cx="0" cy="12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58" name="Line 50"/>
              <p:cNvSpPr>
                <a:spLocks noChangeShapeType="1"/>
              </p:cNvSpPr>
              <p:nvPr/>
            </p:nvSpPr>
            <p:spPr bwMode="auto">
              <a:xfrm>
                <a:off x="3424" y="3064"/>
                <a:ext cx="22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59" name="Line 51"/>
              <p:cNvSpPr>
                <a:spLocks noChangeShapeType="1"/>
              </p:cNvSpPr>
              <p:nvPr/>
            </p:nvSpPr>
            <p:spPr bwMode="auto">
              <a:xfrm>
                <a:off x="3424" y="3291"/>
                <a:ext cx="22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60" name="Line 52"/>
              <p:cNvSpPr>
                <a:spLocks noChangeShapeType="1"/>
              </p:cNvSpPr>
              <p:nvPr/>
            </p:nvSpPr>
            <p:spPr bwMode="auto">
              <a:xfrm>
                <a:off x="3424" y="3518"/>
                <a:ext cx="22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61" name="Line 53"/>
              <p:cNvSpPr>
                <a:spLocks noChangeShapeType="1"/>
              </p:cNvSpPr>
              <p:nvPr/>
            </p:nvSpPr>
            <p:spPr bwMode="auto">
              <a:xfrm>
                <a:off x="3417" y="3745"/>
                <a:ext cx="22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62" name="Text Box 54"/>
              <p:cNvSpPr txBox="1">
                <a:spLocks noChangeArrowheads="1"/>
              </p:cNvSpPr>
              <p:nvPr/>
            </p:nvSpPr>
            <p:spPr bwMode="auto">
              <a:xfrm>
                <a:off x="3545" y="2852"/>
                <a:ext cx="517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etanol</a:t>
                </a:r>
              </a:p>
            </p:txBody>
          </p:sp>
          <p:sp>
            <p:nvSpPr>
              <p:cNvPr id="555063" name="Text Box 55"/>
              <p:cNvSpPr txBox="1">
                <a:spLocks noChangeArrowheads="1"/>
              </p:cNvSpPr>
              <p:nvPr/>
            </p:nvSpPr>
            <p:spPr bwMode="auto">
              <a:xfrm>
                <a:off x="3378" y="3079"/>
                <a:ext cx="925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cloreto sódio</a:t>
                </a:r>
              </a:p>
            </p:txBody>
          </p:sp>
          <p:sp>
            <p:nvSpPr>
              <p:cNvPr id="555064" name="Text Box 56"/>
              <p:cNvSpPr txBox="1">
                <a:spLocks noChangeArrowheads="1"/>
              </p:cNvSpPr>
              <p:nvPr/>
            </p:nvSpPr>
            <p:spPr bwMode="auto">
              <a:xfrm>
                <a:off x="3587" y="3306"/>
                <a:ext cx="509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formol</a:t>
                </a:r>
              </a:p>
            </p:txBody>
          </p:sp>
          <p:sp>
            <p:nvSpPr>
              <p:cNvPr id="555065" name="Text Box 57"/>
              <p:cNvSpPr txBox="1">
                <a:spLocks noChangeArrowheads="1"/>
              </p:cNvSpPr>
              <p:nvPr/>
            </p:nvSpPr>
            <p:spPr bwMode="auto">
              <a:xfrm>
                <a:off x="3559" y="3533"/>
                <a:ext cx="56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dioxina</a:t>
                </a:r>
              </a:p>
            </p:txBody>
          </p:sp>
          <p:sp>
            <p:nvSpPr>
              <p:cNvPr id="555066" name="Text Box 58"/>
              <p:cNvSpPr txBox="1">
                <a:spLocks noChangeArrowheads="1"/>
              </p:cNvSpPr>
              <p:nvPr/>
            </p:nvSpPr>
            <p:spPr bwMode="auto">
              <a:xfrm>
                <a:off x="3411" y="3742"/>
                <a:ext cx="881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>
                    <a:latin typeface="Century Gothic" pitchFamily="34" charset="0"/>
                  </a:rPr>
                  <a:t>tox. botulínica</a:t>
                </a:r>
              </a:p>
            </p:txBody>
          </p:sp>
          <p:sp>
            <p:nvSpPr>
              <p:cNvPr id="555067" name="Line 59"/>
              <p:cNvSpPr>
                <a:spLocks noChangeShapeType="1"/>
              </p:cNvSpPr>
              <p:nvPr/>
            </p:nvSpPr>
            <p:spPr bwMode="auto">
              <a:xfrm>
                <a:off x="3424" y="3926"/>
                <a:ext cx="22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5068" name="Text Box 60"/>
              <p:cNvSpPr txBox="1">
                <a:spLocks noChangeArrowheads="1"/>
              </p:cNvSpPr>
              <p:nvPr/>
            </p:nvSpPr>
            <p:spPr bwMode="auto">
              <a:xfrm>
                <a:off x="4754" y="3071"/>
                <a:ext cx="400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3000</a:t>
                </a:r>
              </a:p>
            </p:txBody>
          </p:sp>
          <p:sp>
            <p:nvSpPr>
              <p:cNvPr id="555069" name="Text Box 61"/>
              <p:cNvSpPr txBox="1">
                <a:spLocks noChangeArrowheads="1"/>
              </p:cNvSpPr>
              <p:nvPr/>
            </p:nvSpPr>
            <p:spPr bwMode="auto">
              <a:xfrm>
                <a:off x="4790" y="3305"/>
                <a:ext cx="329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latin typeface="Century Gothic" pitchFamily="34" charset="0"/>
                  </a:rPr>
                  <a:t>100</a:t>
                </a:r>
              </a:p>
            </p:txBody>
          </p:sp>
          <p:sp>
            <p:nvSpPr>
              <p:cNvPr id="555070" name="Text Box 62"/>
              <p:cNvSpPr txBox="1">
                <a:spLocks noChangeArrowheads="1"/>
              </p:cNvSpPr>
              <p:nvPr/>
            </p:nvSpPr>
            <p:spPr bwMode="auto">
              <a:xfrm>
                <a:off x="4746" y="3532"/>
                <a:ext cx="435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solidFill>
                      <a:schemeClr val="tx2"/>
                    </a:solidFill>
                    <a:latin typeface="Century Gothic" pitchFamily="34" charset="0"/>
                  </a:rPr>
                  <a:t>0,001</a:t>
                </a:r>
              </a:p>
            </p:txBody>
          </p:sp>
          <p:sp>
            <p:nvSpPr>
              <p:cNvPr id="555071" name="Text Box 63"/>
              <p:cNvSpPr txBox="1">
                <a:spLocks noChangeArrowheads="1"/>
              </p:cNvSpPr>
              <p:nvPr/>
            </p:nvSpPr>
            <p:spPr bwMode="auto">
              <a:xfrm>
                <a:off x="4677" y="3730"/>
                <a:ext cx="577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600">
                    <a:solidFill>
                      <a:schemeClr val="tx2"/>
                    </a:solidFill>
                    <a:latin typeface="Century Gothic" pitchFamily="34" charset="0"/>
                  </a:rPr>
                  <a:t>0,00001</a:t>
                </a:r>
              </a:p>
            </p:txBody>
          </p:sp>
        </p:grpSp>
      </p:grpSp>
      <p:sp>
        <p:nvSpPr>
          <p:cNvPr id="555075" name="Text Box 67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55077" name="Text Box 69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5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1" grpId="0"/>
      <p:bldP spid="555012" grpId="0" animBg="1"/>
      <p:bldP spid="555017" grpId="0"/>
      <p:bldP spid="555018" grpId="0"/>
      <p:bldP spid="555019" grpId="0" animBg="1"/>
      <p:bldP spid="5550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682625" y="981075"/>
            <a:ext cx="2881313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>
                <a:solidFill>
                  <a:srgbClr val="000099"/>
                </a:solidFill>
                <a:latin typeface="Calibri" pitchFamily="34" charset="0"/>
              </a:rPr>
              <a:t>A L E R G Ê N I C A S</a:t>
            </a:r>
            <a:endParaRPr lang="pt-BR" sz="2600" b="1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57059" name="Text Box 3"/>
          <p:cNvSpPr txBox="1">
            <a:spLocks noChangeArrowheads="1"/>
          </p:cNvSpPr>
          <p:nvPr/>
        </p:nvSpPr>
        <p:spPr bwMode="auto">
          <a:xfrm>
            <a:off x="1619250" y="1557338"/>
            <a:ext cx="7561263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>
                <a:latin typeface="Calibri" pitchFamily="34" charset="0"/>
              </a:rPr>
              <a:t>Substâncias que causam efeito anormal no sistema imunológico.</a:t>
            </a:r>
            <a:endParaRPr lang="pt-BR" sz="2200" b="1">
              <a:latin typeface="Calibri" pitchFamily="34" charset="0"/>
            </a:endParaRPr>
          </a:p>
        </p:txBody>
      </p:sp>
      <p:sp>
        <p:nvSpPr>
          <p:cNvPr id="557060" name="Rectangle 4"/>
          <p:cNvSpPr>
            <a:spLocks noChangeArrowheads="1"/>
          </p:cNvSpPr>
          <p:nvPr/>
        </p:nvSpPr>
        <p:spPr bwMode="auto">
          <a:xfrm>
            <a:off x="430213" y="1316038"/>
            <a:ext cx="144462" cy="144462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55706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352675"/>
            <a:ext cx="1223962" cy="949325"/>
          </a:xfrm>
          <a:prstGeom prst="rect">
            <a:avLst/>
          </a:prstGeom>
          <a:noFill/>
        </p:spPr>
      </p:pic>
      <p:sp>
        <p:nvSpPr>
          <p:cNvPr id="557062" name="Text Box 6"/>
          <p:cNvSpPr txBox="1">
            <a:spLocks noChangeArrowheads="1"/>
          </p:cNvSpPr>
          <p:nvPr/>
        </p:nvSpPr>
        <p:spPr bwMode="auto">
          <a:xfrm>
            <a:off x="-80963" y="3302000"/>
            <a:ext cx="30178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>
                <a:latin typeface="Century Gothic" pitchFamily="34" charset="0"/>
              </a:rPr>
              <a:t>BHT</a:t>
            </a:r>
          </a:p>
          <a:p>
            <a:r>
              <a:rPr lang="pt-BR" sz="1400">
                <a:latin typeface="Century Gothic" pitchFamily="34" charset="0"/>
              </a:rPr>
              <a:t>(di-terc-butil metil hidroxitolueno)</a:t>
            </a:r>
          </a:p>
        </p:txBody>
      </p:sp>
      <p:pic>
        <p:nvPicPr>
          <p:cNvPr id="55706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076700"/>
            <a:ext cx="939800" cy="1223963"/>
          </a:xfrm>
          <a:prstGeom prst="rect">
            <a:avLst/>
          </a:prstGeom>
          <a:noFill/>
        </p:spPr>
      </p:pic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107950" y="5264150"/>
            <a:ext cx="24892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>
                <a:latin typeface="Century Gothic" pitchFamily="34" charset="0"/>
              </a:rPr>
              <a:t>BHA</a:t>
            </a:r>
          </a:p>
          <a:p>
            <a:r>
              <a:rPr lang="pt-BR" sz="1400">
                <a:latin typeface="Century Gothic" pitchFamily="34" charset="0"/>
              </a:rPr>
              <a:t>(2-terc-butil-4-hidroxianisol)</a:t>
            </a:r>
          </a:p>
        </p:txBody>
      </p:sp>
      <p:pic>
        <p:nvPicPr>
          <p:cNvPr id="55706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975" y="2166938"/>
            <a:ext cx="1025525" cy="1135062"/>
          </a:xfrm>
          <a:prstGeom prst="rect">
            <a:avLst/>
          </a:prstGeom>
          <a:noFill/>
        </p:spPr>
      </p:pic>
      <p:sp>
        <p:nvSpPr>
          <p:cNvPr id="557066" name="Text Box 10"/>
          <p:cNvSpPr txBox="1">
            <a:spLocks noChangeArrowheads="1"/>
          </p:cNvSpPr>
          <p:nvPr/>
        </p:nvSpPr>
        <p:spPr bwMode="auto">
          <a:xfrm>
            <a:off x="3233738" y="3313113"/>
            <a:ext cx="2316162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>
                <a:latin typeface="Century Gothic" pitchFamily="34" charset="0"/>
              </a:rPr>
              <a:t>anidrido ftálico</a:t>
            </a:r>
          </a:p>
          <a:p>
            <a:r>
              <a:rPr lang="pt-BR" sz="1400">
                <a:latin typeface="Century Gothic" pitchFamily="34" charset="0"/>
              </a:rPr>
              <a:t>(2-benzofuran-1,3-dione)</a:t>
            </a:r>
          </a:p>
        </p:txBody>
      </p:sp>
      <p:pic>
        <p:nvPicPr>
          <p:cNvPr id="55706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3950" y="4076700"/>
            <a:ext cx="1512888" cy="1209675"/>
          </a:xfrm>
          <a:prstGeom prst="rect">
            <a:avLst/>
          </a:prstGeom>
          <a:noFill/>
        </p:spPr>
      </p:pic>
      <p:sp>
        <p:nvSpPr>
          <p:cNvPr id="557068" name="Text Box 12"/>
          <p:cNvSpPr txBox="1">
            <a:spLocks noChangeArrowheads="1"/>
          </p:cNvSpPr>
          <p:nvPr/>
        </p:nvSpPr>
        <p:spPr bwMode="auto">
          <a:xfrm>
            <a:off x="2722563" y="5286375"/>
            <a:ext cx="33623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>
                <a:latin typeface="Century Gothic" pitchFamily="34" charset="0"/>
              </a:rPr>
              <a:t>EDTA</a:t>
            </a:r>
          </a:p>
          <a:p>
            <a:r>
              <a:rPr lang="pt-BR" sz="1400">
                <a:latin typeface="Century Gothic" pitchFamily="34" charset="0"/>
              </a:rPr>
              <a:t>(ácido etilenodiamino tetra-acético)</a:t>
            </a:r>
          </a:p>
        </p:txBody>
      </p:sp>
      <p:sp>
        <p:nvSpPr>
          <p:cNvPr id="557069" name="Text Box 13"/>
          <p:cNvSpPr txBox="1">
            <a:spLocks noChangeArrowheads="1"/>
          </p:cNvSpPr>
          <p:nvPr/>
        </p:nvSpPr>
        <p:spPr bwMode="auto">
          <a:xfrm>
            <a:off x="7092950" y="3068638"/>
            <a:ext cx="1800225" cy="339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pt-BR">
                <a:latin typeface="Calibri" pitchFamily="34" charset="0"/>
              </a:rPr>
              <a:t>   berílio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pt-BR">
                <a:latin typeface="Calibri" pitchFamily="34" charset="0"/>
              </a:rPr>
              <a:t>   chumbo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pt-BR">
                <a:latin typeface="Calibri" pitchFamily="34" charset="0"/>
              </a:rPr>
              <a:t>   cromo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pt-BR">
                <a:latin typeface="Calibri" pitchFamily="34" charset="0"/>
              </a:rPr>
              <a:t>   mercúrio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pt-BR">
                <a:latin typeface="Calibri" pitchFamily="34" charset="0"/>
              </a:rPr>
              <a:t>   níquel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pt-BR">
                <a:latin typeface="Calibri" pitchFamily="34" charset="0"/>
              </a:rPr>
              <a:t>   ouro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pt-BR">
                <a:latin typeface="Calibri" pitchFamily="34" charset="0"/>
              </a:rPr>
              <a:t>   formaldeído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pt-BR">
                <a:latin typeface="Calibri" pitchFamily="34" charset="0"/>
              </a:rPr>
              <a:t>   pesticidas</a:t>
            </a:r>
          </a:p>
        </p:txBody>
      </p:sp>
      <p:pic>
        <p:nvPicPr>
          <p:cNvPr id="557070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2349500"/>
            <a:ext cx="1655762" cy="455613"/>
          </a:xfrm>
          <a:prstGeom prst="rect">
            <a:avLst/>
          </a:prstGeom>
          <a:noFill/>
        </p:spPr>
      </p:pic>
      <p:sp>
        <p:nvSpPr>
          <p:cNvPr id="557071" name="Text Box 15"/>
          <p:cNvSpPr txBox="1">
            <a:spLocks noChangeArrowheads="1"/>
          </p:cNvSpPr>
          <p:nvPr/>
        </p:nvSpPr>
        <p:spPr bwMode="auto">
          <a:xfrm>
            <a:off x="6577013" y="2805113"/>
            <a:ext cx="14843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>
                <a:latin typeface="Century Gothic" pitchFamily="34" charset="0"/>
              </a:rPr>
              <a:t>etilenodiamina</a:t>
            </a:r>
          </a:p>
        </p:txBody>
      </p:sp>
      <p:sp>
        <p:nvSpPr>
          <p:cNvPr id="557073" name="Text Box 17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57074" name="Text Box 18"/>
          <p:cNvSpPr txBox="1">
            <a:spLocks noChangeArrowheads="1"/>
          </p:cNvSpPr>
          <p:nvPr/>
        </p:nvSpPr>
        <p:spPr bwMode="auto">
          <a:xfrm>
            <a:off x="582613" y="5911850"/>
            <a:ext cx="55610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000">
                <a:latin typeface="Calibri" pitchFamily="34" charset="0"/>
              </a:rPr>
              <a:t>  resinas: anidrido trimetílico, tolueno, diisocianato</a:t>
            </a:r>
          </a:p>
        </p:txBody>
      </p:sp>
      <p:sp>
        <p:nvSpPr>
          <p:cNvPr id="557075" name="Text Box 19"/>
          <p:cNvSpPr txBox="1">
            <a:spLocks noChangeArrowheads="1"/>
          </p:cNvSpPr>
          <p:nvPr/>
        </p:nvSpPr>
        <p:spPr bwMode="auto">
          <a:xfrm>
            <a:off x="584200" y="6296025"/>
            <a:ext cx="25479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000">
                <a:latin typeface="Calibri" pitchFamily="34" charset="0"/>
              </a:rPr>
              <a:t> compostos platínicos</a:t>
            </a:r>
          </a:p>
        </p:txBody>
      </p:sp>
      <p:sp>
        <p:nvSpPr>
          <p:cNvPr id="557077" name="Text Box 21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557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557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57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557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5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5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1000"/>
                                        <p:tgtEl>
                                          <p:spTgt spid="55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1000"/>
                                        <p:tgtEl>
                                          <p:spTgt spid="55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/>
      <p:bldP spid="557062" grpId="0"/>
      <p:bldP spid="557064" grpId="0"/>
      <p:bldP spid="557066" grpId="0"/>
      <p:bldP spid="557068" grpId="0"/>
      <p:bldP spid="557069" grpId="0"/>
      <p:bldP spid="557071" grpId="0"/>
      <p:bldP spid="557074" grpId="0"/>
      <p:bldP spid="557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3960812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 A R C I N O G Ê N I C A S</a:t>
            </a:r>
            <a:endParaRPr lang="pt-BR" sz="26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2036763" y="1681163"/>
            <a:ext cx="7072312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>
                <a:latin typeface="Calibri" pitchFamily="34" charset="0"/>
              </a:rPr>
              <a:t>Substâncias capazes de produzir, causar ou induzir </a:t>
            </a:r>
            <a:r>
              <a:rPr lang="pt-BR" sz="2200" b="1">
                <a:latin typeface="Calibri" pitchFamily="34" charset="0"/>
              </a:rPr>
              <a:t>CÂNCER</a:t>
            </a:r>
            <a:r>
              <a:rPr lang="pt-BR" sz="2200">
                <a:latin typeface="Calibri" pitchFamily="34" charset="0"/>
              </a:rPr>
              <a:t> !</a:t>
            </a:r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468313" y="1241425"/>
            <a:ext cx="144462" cy="144463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grpSp>
        <p:nvGrpSpPr>
          <p:cNvPr id="559111" name="Group 7"/>
          <p:cNvGrpSpPr>
            <a:grpSpLocks/>
          </p:cNvGrpSpPr>
          <p:nvPr/>
        </p:nvGrpSpPr>
        <p:grpSpPr bwMode="auto">
          <a:xfrm>
            <a:off x="-12700" y="2619375"/>
            <a:ext cx="9144000" cy="3257550"/>
            <a:chOff x="118" y="1509"/>
            <a:chExt cx="5498" cy="2052"/>
          </a:xfrm>
        </p:grpSpPr>
        <p:sp>
          <p:nvSpPr>
            <p:cNvPr id="559112" name="Text Box 8"/>
            <p:cNvSpPr txBox="1">
              <a:spLocks noChangeArrowheads="1"/>
            </p:cNvSpPr>
            <p:nvPr/>
          </p:nvSpPr>
          <p:spPr bwMode="auto">
            <a:xfrm>
              <a:off x="127" y="1912"/>
              <a:ext cx="5489" cy="1649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200">
                  <a:solidFill>
                    <a:schemeClr val="bg1"/>
                  </a:solidFill>
                  <a:latin typeface="Calibri" pitchFamily="34" charset="0"/>
                </a:rPr>
                <a:t>+ </a:t>
              </a:r>
              <a:r>
                <a:rPr lang="pt-BR" sz="2200" b="1">
                  <a:solidFill>
                    <a:schemeClr val="bg1"/>
                  </a:solidFill>
                  <a:latin typeface="Calibri" pitchFamily="34" charset="0"/>
                </a:rPr>
                <a:t>450 substâncias químicas</a:t>
              </a:r>
              <a:r>
                <a:rPr lang="pt-BR" sz="2200">
                  <a:solidFill>
                    <a:schemeClr val="bg1"/>
                  </a:solidFill>
                  <a:latin typeface="Calibri" pitchFamily="34" charset="0"/>
                </a:rPr>
                <a:t> foram identificadas como </a:t>
              </a:r>
              <a:r>
                <a:rPr lang="pt-BR" sz="2200" b="1">
                  <a:solidFill>
                    <a:schemeClr val="bg1"/>
                  </a:solidFill>
                  <a:latin typeface="Calibri" pitchFamily="34" charset="0"/>
                </a:rPr>
                <a:t>carcinogênicas, ou provavelmente/possivelmente carcinogênicas a humanos </a:t>
              </a:r>
              <a:r>
                <a:rPr lang="pt-BR" sz="2200">
                  <a:solidFill>
                    <a:schemeClr val="bg1"/>
                  </a:solidFill>
                  <a:latin typeface="Calibri" pitchFamily="34" charset="0"/>
                </a:rPr>
                <a:t> pela Agência Internacional de Pesquisa em Câncer (IARC). A maioria dessas substâncias é majoritariamente mutagênica e vários carcinógenos provém de fonte natural, sendo responsáveis por pelo menos 30% dos casos de câncer nos EUA.</a:t>
              </a:r>
              <a:endParaRPr lang="pt-BR" sz="2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55911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" y="1509"/>
              <a:ext cx="1968" cy="468"/>
            </a:xfrm>
            <a:prstGeom prst="rect">
              <a:avLst/>
            </a:prstGeom>
            <a:noFill/>
          </p:spPr>
        </p:pic>
      </p:grp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5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3960812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 A R C I N O G Ê N I C A S</a:t>
            </a:r>
            <a:endParaRPr lang="pt-BR" sz="26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468313" y="1241425"/>
            <a:ext cx="144462" cy="144463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639763" y="1855564"/>
            <a:ext cx="7632700" cy="865187"/>
            <a:chOff x="628" y="740"/>
            <a:chExt cx="4808" cy="545"/>
          </a:xfrm>
        </p:grpSpPr>
        <p:sp>
          <p:nvSpPr>
            <p:cNvPr id="11" name="Line 30"/>
            <p:cNvSpPr>
              <a:spLocks noChangeShapeType="1"/>
            </p:cNvSpPr>
            <p:nvPr/>
          </p:nvSpPr>
          <p:spPr bwMode="auto">
            <a:xfrm>
              <a:off x="1081" y="1266"/>
              <a:ext cx="4355" cy="0"/>
            </a:xfrm>
            <a:prstGeom prst="line">
              <a:avLst/>
            </a:prstGeom>
            <a:noFill/>
            <a:ln w="57150">
              <a:solidFill>
                <a:srgbClr val="4747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2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" y="740"/>
              <a:ext cx="48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1185" y="824"/>
              <a:ext cx="4166" cy="346"/>
            </a:xfrm>
            <a:prstGeom prst="rect">
              <a:avLst/>
            </a:prstGeom>
            <a:solidFill>
              <a:srgbClr val="CCFF33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500" b="1">
                  <a:solidFill>
                    <a:srgbClr val="0033CC"/>
                  </a:solidFill>
                  <a:latin typeface="Century Gothic" pitchFamily="34" charset="0"/>
                  <a:cs typeface="Arial" pitchFamily="34" charset="0"/>
                </a:rPr>
                <a:t>Algumas Substâncias Químicas Consideradas Carcinogênicas a Humanos pela Agência Internacional de Pesquisa em Câncer - IARC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395288" y="2922364"/>
            <a:ext cx="8121650" cy="2882900"/>
            <a:chOff x="439" y="1762"/>
            <a:chExt cx="4856" cy="1816"/>
          </a:xfrm>
        </p:grpSpPr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39" y="1762"/>
              <a:ext cx="4856" cy="1816"/>
              <a:chOff x="659" y="1584"/>
              <a:chExt cx="4856" cy="1816"/>
            </a:xfrm>
          </p:grpSpPr>
          <p:sp>
            <p:nvSpPr>
              <p:cNvPr id="19" name="Rectangle 50"/>
              <p:cNvSpPr>
                <a:spLocks noChangeArrowheads="1"/>
              </p:cNvSpPr>
              <p:nvPr/>
            </p:nvSpPr>
            <p:spPr bwMode="auto">
              <a:xfrm>
                <a:off x="659" y="1586"/>
                <a:ext cx="4856" cy="1814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cs typeface="Arial" pitchFamily="34" charset="0"/>
                </a:endParaRPr>
              </a:p>
            </p:txBody>
          </p:sp>
          <p:sp>
            <p:nvSpPr>
              <p:cNvPr id="20" name="Line 51"/>
              <p:cNvSpPr>
                <a:spLocks noChangeShapeType="1"/>
              </p:cNvSpPr>
              <p:nvPr/>
            </p:nvSpPr>
            <p:spPr bwMode="auto">
              <a:xfrm>
                <a:off x="3046" y="1584"/>
                <a:ext cx="0" cy="181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573" y="1825"/>
              <a:ext cx="4627" cy="1692"/>
              <a:chOff x="793" y="1738"/>
              <a:chExt cx="4627" cy="1692"/>
            </a:xfrm>
          </p:grpSpPr>
          <p:sp>
            <p:nvSpPr>
              <p:cNvPr id="17" name="Text Box 53"/>
              <p:cNvSpPr txBox="1">
                <a:spLocks noChangeArrowheads="1"/>
              </p:cNvSpPr>
              <p:nvPr/>
            </p:nvSpPr>
            <p:spPr bwMode="auto">
              <a:xfrm>
                <a:off x="793" y="1738"/>
                <a:ext cx="2086" cy="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cs typeface="Arial" pitchFamily="34" charset="0"/>
                  </a:rPr>
                  <a:t>Arsênio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solidFill>
                      <a:srgbClr val="0000FF"/>
                    </a:solidFill>
                    <a:cs typeface="Arial" pitchFamily="34" charset="0"/>
                  </a:rPr>
                  <a:t>Chumbo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cs typeface="Arial" pitchFamily="34" charset="0"/>
                  </a:rPr>
                  <a:t>Benzeno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solidFill>
                      <a:srgbClr val="0000FF"/>
                    </a:solidFill>
                    <a:cs typeface="Arial" pitchFamily="34" charset="0"/>
                  </a:rPr>
                  <a:t>Tetracloreto de carbono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cs typeface="Arial" pitchFamily="34" charset="0"/>
                  </a:rPr>
                  <a:t>Clorofórmio</a:t>
                </a:r>
              </a:p>
            </p:txBody>
          </p:sp>
          <p:sp>
            <p:nvSpPr>
              <p:cNvPr id="18" name="Text Box 54"/>
              <p:cNvSpPr txBox="1">
                <a:spLocks noChangeArrowheads="1"/>
              </p:cNvSpPr>
              <p:nvPr/>
            </p:nvSpPr>
            <p:spPr bwMode="auto">
              <a:xfrm>
                <a:off x="3243" y="1738"/>
                <a:ext cx="2177" cy="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cs typeface="Arial" pitchFamily="34" charset="0"/>
                  </a:rPr>
                  <a:t>Cádmio e seus compostos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solidFill>
                      <a:srgbClr val="0000FF"/>
                    </a:solidFill>
                    <a:cs typeface="Arial" pitchFamily="34" charset="0"/>
                  </a:rPr>
                  <a:t>Cloreto de vinila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cs typeface="Arial" pitchFamily="34" charset="0"/>
                  </a:rPr>
                  <a:t>Cromo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solidFill>
                      <a:srgbClr val="0000FF"/>
                    </a:solidFill>
                    <a:cs typeface="Arial" pitchFamily="34" charset="0"/>
                  </a:rPr>
                  <a:t>Formaldeído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pt-BR" sz="2000" b="1">
                    <a:cs typeface="Arial" pitchFamily="34" charset="0"/>
                  </a:rPr>
                  <a:t>Bifenilas policloradas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52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2"/>
          <p:cNvSpPr txBox="1">
            <a:spLocks noChangeArrowheads="1"/>
          </p:cNvSpPr>
          <p:nvPr/>
        </p:nvSpPr>
        <p:spPr bwMode="auto">
          <a:xfrm>
            <a:off x="684213" y="1268413"/>
            <a:ext cx="3024187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M U T A G Ê N I C A S</a:t>
            </a:r>
            <a:endParaRPr lang="pt-BR" sz="2400" b="1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4117975" y="4233863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565252" name="Text Box 4"/>
          <p:cNvSpPr txBox="1">
            <a:spLocks noChangeArrowheads="1"/>
          </p:cNvSpPr>
          <p:nvPr/>
        </p:nvSpPr>
        <p:spPr bwMode="auto">
          <a:xfrm>
            <a:off x="239713" y="1989138"/>
            <a:ext cx="8640762" cy="133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>
                <a:latin typeface="Century Gothic" pitchFamily="34" charset="0"/>
              </a:rPr>
              <a:t>Substâncias causadoras de mudança genética permanente, que ocorre durante recombinação genética normal. Vários tipos de cânceres são resultados da evolução de processo mutagênicos. Exemplos:</a:t>
            </a:r>
            <a:endParaRPr lang="pt-BR" b="1">
              <a:latin typeface="Century Gothic" pitchFamily="34" charset="0"/>
            </a:endParaRPr>
          </a:p>
        </p:txBody>
      </p:sp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906463" y="6027738"/>
            <a:ext cx="2130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latin typeface="Century Gothic" pitchFamily="34" charset="0"/>
              </a:rPr>
              <a:t>Brometo de Etídio</a:t>
            </a:r>
            <a:endParaRPr lang="pt-BR">
              <a:latin typeface="Century Gothic" pitchFamily="34" charset="0"/>
            </a:endParaRPr>
          </a:p>
        </p:txBody>
      </p:sp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6773863" y="5510213"/>
            <a:ext cx="2190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latin typeface="Century Gothic" pitchFamily="34" charset="0"/>
              </a:rPr>
              <a:t>Diaminobenzidina</a:t>
            </a:r>
          </a:p>
        </p:txBody>
      </p:sp>
      <p:graphicFrame>
        <p:nvGraphicFramePr>
          <p:cNvPr id="565255" name="Object 7"/>
          <p:cNvGraphicFramePr>
            <a:graphicFrameLocks noChangeAspect="1"/>
          </p:cNvGraphicFramePr>
          <p:nvPr/>
        </p:nvGraphicFramePr>
        <p:xfrm>
          <a:off x="539750" y="3397250"/>
          <a:ext cx="295275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1" name="Document" r:id="rId4" imgW="2009880" imgH="1781280" progId="">
                  <p:embed/>
                </p:oleObj>
              </mc:Choice>
              <mc:Fallback>
                <p:oleObj name="Document" r:id="rId4" imgW="2009880" imgH="17812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97250"/>
                        <a:ext cx="2952750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5256" name="Picture 8" descr="File:3,3'-Diaminobenzidine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00438"/>
            <a:ext cx="3887788" cy="2525712"/>
          </a:xfrm>
          <a:prstGeom prst="rect">
            <a:avLst/>
          </a:prstGeom>
          <a:noFill/>
        </p:spPr>
      </p:pic>
      <p:sp>
        <p:nvSpPr>
          <p:cNvPr id="565258" name="Text Box 10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65259" name="Rectangle 11"/>
          <p:cNvSpPr>
            <a:spLocks noChangeArrowheads="1"/>
          </p:cNvSpPr>
          <p:nvPr/>
        </p:nvSpPr>
        <p:spPr bwMode="auto">
          <a:xfrm>
            <a:off x="493713" y="1555750"/>
            <a:ext cx="144462" cy="144463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5261" name="Text Box 13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2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72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2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/>
      <p:bldP spid="565253" grpId="0"/>
      <p:bldP spid="5652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2"/>
          <p:cNvSpPr txBox="1">
            <a:spLocks noChangeArrowheads="1"/>
          </p:cNvSpPr>
          <p:nvPr/>
        </p:nvSpPr>
        <p:spPr bwMode="auto">
          <a:xfrm>
            <a:off x="684213" y="1268413"/>
            <a:ext cx="3455987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T E R A T O G Ê N I  C A S</a:t>
            </a:r>
            <a:endParaRPr lang="pt-BR" sz="2400" b="1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4117975" y="3416300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0" y="1916113"/>
            <a:ext cx="9144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>
                <a:latin typeface="Calibri" pitchFamily="34" charset="0"/>
              </a:rPr>
              <a:t>Substâncias capazes de produzir, de modo irreversível,  anormalidades estruturais não-congênitas, anatômicas, ou desordem funcional em embriões ou feto. Podem ser: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506413" y="1565275"/>
            <a:ext cx="144462" cy="144463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7302" name="Text Box 6"/>
          <p:cNvSpPr txBox="1">
            <a:spLocks noChangeArrowheads="1"/>
          </p:cNvSpPr>
          <p:nvPr/>
        </p:nvSpPr>
        <p:spPr bwMode="auto">
          <a:xfrm>
            <a:off x="250825" y="2924175"/>
            <a:ext cx="6121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>
                <a:solidFill>
                  <a:srgbClr val="0033CC"/>
                </a:solidFill>
                <a:latin typeface="Century Gothic" pitchFamily="34" charset="0"/>
              </a:rPr>
              <a:t>Classe I</a:t>
            </a:r>
            <a:r>
              <a:rPr lang="pt-BR" b="1">
                <a:solidFill>
                  <a:srgbClr val="0033CC"/>
                </a:solidFill>
                <a:latin typeface="Century Gothic" pitchFamily="34" charset="0"/>
              </a:rPr>
              <a:t>:</a:t>
            </a:r>
            <a:r>
              <a:rPr lang="pt-BR" b="1">
                <a:solidFill>
                  <a:schemeClr val="hlink"/>
                </a:solidFill>
                <a:latin typeface="Century Gothic" pitchFamily="34" charset="0"/>
              </a:rPr>
              <a:t> </a:t>
            </a:r>
            <a:r>
              <a:rPr lang="pt-BR" b="1">
                <a:solidFill>
                  <a:srgbClr val="777777"/>
                </a:solidFill>
                <a:latin typeface="Century Gothic" pitchFamily="34" charset="0"/>
              </a:rPr>
              <a:t>comprovado</a:t>
            </a:r>
            <a:r>
              <a:rPr lang="pt-BR">
                <a:solidFill>
                  <a:srgbClr val="777777"/>
                </a:solidFill>
                <a:latin typeface="Century Gothic" pitchFamily="34" charset="0"/>
              </a:rPr>
              <a:t> por estudos de causa-efeito.</a:t>
            </a:r>
            <a:endParaRPr lang="pt-BR" sz="1600">
              <a:solidFill>
                <a:srgbClr val="777777"/>
              </a:solidFill>
              <a:latin typeface="Century Gothic" pitchFamily="34" charset="0"/>
            </a:endParaRPr>
          </a:p>
        </p:txBody>
      </p:sp>
      <p:sp>
        <p:nvSpPr>
          <p:cNvPr id="567303" name="Text Box 7"/>
          <p:cNvSpPr txBox="1">
            <a:spLocks noChangeArrowheads="1"/>
          </p:cNvSpPr>
          <p:nvPr/>
        </p:nvSpPr>
        <p:spPr bwMode="auto">
          <a:xfrm>
            <a:off x="250825" y="3436938"/>
            <a:ext cx="59817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>
                <a:solidFill>
                  <a:srgbClr val="0033CC"/>
                </a:solidFill>
                <a:latin typeface="Century Gothic" pitchFamily="34" charset="0"/>
              </a:rPr>
              <a:t>Classe II</a:t>
            </a:r>
            <a:r>
              <a:rPr lang="pt-BR" b="1">
                <a:solidFill>
                  <a:srgbClr val="0033CC"/>
                </a:solidFill>
                <a:latin typeface="Century Gothic" pitchFamily="34" charset="0"/>
              </a:rPr>
              <a:t>:</a:t>
            </a:r>
            <a:r>
              <a:rPr lang="pt-BR">
                <a:solidFill>
                  <a:schemeClr val="hlink"/>
                </a:solidFill>
                <a:latin typeface="Century Gothic" pitchFamily="34" charset="0"/>
              </a:rPr>
              <a:t> </a:t>
            </a:r>
            <a:r>
              <a:rPr lang="pt-BR" b="1">
                <a:solidFill>
                  <a:srgbClr val="777777"/>
                </a:solidFill>
                <a:latin typeface="Century Gothic" pitchFamily="34" charset="0"/>
              </a:rPr>
              <a:t>provavelmente</a:t>
            </a:r>
            <a:r>
              <a:rPr lang="pt-BR">
                <a:solidFill>
                  <a:srgbClr val="777777"/>
                </a:solidFill>
                <a:latin typeface="Century Gothic" pitchFamily="34" charset="0"/>
              </a:rPr>
              <a:t> teratogênica a humanos.</a:t>
            </a:r>
            <a:endParaRPr lang="pt-BR" sz="1600" b="1">
              <a:solidFill>
                <a:srgbClr val="777777"/>
              </a:solidFill>
              <a:latin typeface="Century Gothic" pitchFamily="34" charset="0"/>
            </a:endParaRPr>
          </a:p>
        </p:txBody>
      </p:sp>
      <p:pic>
        <p:nvPicPr>
          <p:cNvPr id="567304" name="Picture 8" descr="Ficheiro:Phenol2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149725"/>
            <a:ext cx="984250" cy="1800225"/>
          </a:xfrm>
          <a:prstGeom prst="rect">
            <a:avLst/>
          </a:prstGeom>
          <a:noFill/>
        </p:spPr>
      </p:pic>
      <p:pic>
        <p:nvPicPr>
          <p:cNvPr id="567305" name="Picture 9" descr="Ficheiro:Nicotine-2D-skeletal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122738"/>
            <a:ext cx="1943100" cy="1646237"/>
          </a:xfrm>
          <a:prstGeom prst="rect">
            <a:avLst/>
          </a:prstGeom>
          <a:noFill/>
        </p:spPr>
      </p:pic>
      <p:sp>
        <p:nvSpPr>
          <p:cNvPr id="567306" name="Text Box 10"/>
          <p:cNvSpPr txBox="1">
            <a:spLocks noChangeArrowheads="1"/>
          </p:cNvSpPr>
          <p:nvPr/>
        </p:nvSpPr>
        <p:spPr bwMode="auto">
          <a:xfrm>
            <a:off x="1243013" y="5984875"/>
            <a:ext cx="869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FENOL</a:t>
            </a:r>
          </a:p>
        </p:txBody>
      </p:sp>
      <p:pic>
        <p:nvPicPr>
          <p:cNvPr id="567307" name="Picture 11" descr="Ficheiro:Ammonia structur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9850" y="4365625"/>
            <a:ext cx="1384300" cy="1673225"/>
          </a:xfrm>
          <a:prstGeom prst="rect">
            <a:avLst/>
          </a:prstGeom>
          <a:noFill/>
        </p:spPr>
      </p:pic>
      <p:sp>
        <p:nvSpPr>
          <p:cNvPr id="567309" name="Text Box 13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67310" name="Text Box 14"/>
          <p:cNvSpPr txBox="1">
            <a:spLocks noChangeArrowheads="1"/>
          </p:cNvSpPr>
          <p:nvPr/>
        </p:nvSpPr>
        <p:spPr bwMode="auto">
          <a:xfrm>
            <a:off x="3997325" y="5984875"/>
            <a:ext cx="1120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AMÔNIA</a:t>
            </a:r>
          </a:p>
        </p:txBody>
      </p:sp>
      <p:sp>
        <p:nvSpPr>
          <p:cNvPr id="567311" name="Text Box 15"/>
          <p:cNvSpPr txBox="1">
            <a:spLocks noChangeArrowheads="1"/>
          </p:cNvSpPr>
          <p:nvPr/>
        </p:nvSpPr>
        <p:spPr bwMode="auto">
          <a:xfrm>
            <a:off x="6851650" y="5984875"/>
            <a:ext cx="1239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NICOTINA</a:t>
            </a:r>
          </a:p>
        </p:txBody>
      </p:sp>
      <p:sp>
        <p:nvSpPr>
          <p:cNvPr id="567313" name="Text Box 17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6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6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6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6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6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6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6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0" grpId="0"/>
      <p:bldP spid="567302" grpId="0"/>
      <p:bldP spid="567306" grpId="0"/>
      <p:bldP spid="567310" grpId="0"/>
      <p:bldP spid="5673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611188" y="1268413"/>
            <a:ext cx="5832475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>
                <a:solidFill>
                  <a:schemeClr val="hlink"/>
                </a:solidFill>
                <a:latin typeface="Calibri" pitchFamily="34" charset="0"/>
              </a:rPr>
              <a:t>D A N O S A S   A O   M E I O   A M B I E N T E</a:t>
            </a:r>
            <a:endParaRPr lang="pt-BR" sz="2400" i="1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527050" y="3141663"/>
            <a:ext cx="8074025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 O D A S    A S    S U B S T Â N C I A S    Q U Í M I C A S</a:t>
            </a: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430213" y="1570038"/>
            <a:ext cx="144462" cy="144462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-12700" y="1989138"/>
            <a:ext cx="9145588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>
                <a:latin typeface="Calibri" pitchFamily="34" charset="0"/>
              </a:rPr>
              <a:t>Substâncias que, apesar de apresentarem baixa toxicidade, podem provocar danos ao meio ambiente, sob condições específicas:</a:t>
            </a:r>
          </a:p>
        </p:txBody>
      </p:sp>
      <p:grpSp>
        <p:nvGrpSpPr>
          <p:cNvPr id="569357" name="Group 13"/>
          <p:cNvGrpSpPr>
            <a:grpSpLocks/>
          </p:cNvGrpSpPr>
          <p:nvPr/>
        </p:nvGrpSpPr>
        <p:grpSpPr bwMode="auto">
          <a:xfrm>
            <a:off x="425450" y="4241800"/>
            <a:ext cx="7388225" cy="1995488"/>
            <a:chOff x="268" y="2672"/>
            <a:chExt cx="4654" cy="1257"/>
          </a:xfrm>
        </p:grpSpPr>
        <p:sp>
          <p:nvSpPr>
            <p:cNvPr id="569350" name="Text Box 6"/>
            <p:cNvSpPr txBox="1">
              <a:spLocks noChangeArrowheads="1"/>
            </p:cNvSpPr>
            <p:nvPr/>
          </p:nvSpPr>
          <p:spPr bwMode="auto">
            <a:xfrm>
              <a:off x="268" y="2672"/>
              <a:ext cx="4654" cy="28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>
                  <a:latin typeface="Calibri" pitchFamily="34" charset="0"/>
                </a:rPr>
                <a:t>ácidos / bases / sais diversos: : HNO</a:t>
              </a:r>
              <a:r>
                <a:rPr lang="pt-BR" sz="2400" baseline="-25000">
                  <a:latin typeface="Calibri" pitchFamily="34" charset="0"/>
                </a:rPr>
                <a:t>3</a:t>
              </a:r>
              <a:r>
                <a:rPr lang="pt-BR" sz="2400">
                  <a:latin typeface="Calibri" pitchFamily="34" charset="0"/>
                </a:rPr>
                <a:t>, NaHCO</a:t>
              </a:r>
              <a:r>
                <a:rPr lang="pt-BR" sz="2400" baseline="-25000">
                  <a:latin typeface="Calibri" pitchFamily="34" charset="0"/>
                </a:rPr>
                <a:t>3</a:t>
              </a:r>
              <a:r>
                <a:rPr lang="pt-BR" sz="2400">
                  <a:latin typeface="Calibri" pitchFamily="34" charset="0"/>
                </a:rPr>
                <a:t>, </a:t>
              </a:r>
              <a:r>
                <a:rPr lang="pt-BR" sz="2400" b="1">
                  <a:latin typeface="Calibri" pitchFamily="34" charset="0"/>
                </a:rPr>
                <a:t>fosfatos</a:t>
              </a:r>
              <a:r>
                <a:rPr lang="pt-BR" sz="2400">
                  <a:latin typeface="Calibri" pitchFamily="34" charset="0"/>
                </a:rPr>
                <a:t>  ...</a:t>
              </a:r>
              <a:endParaRPr lang="pt-BR" sz="2400" b="1">
                <a:latin typeface="Calibri" pitchFamily="34" charset="0"/>
              </a:endParaRPr>
            </a:p>
          </p:txBody>
        </p:sp>
        <p:sp>
          <p:nvSpPr>
            <p:cNvPr id="569351" name="Text Box 7"/>
            <p:cNvSpPr txBox="1">
              <a:spLocks noChangeArrowheads="1"/>
            </p:cNvSpPr>
            <p:nvPr/>
          </p:nvSpPr>
          <p:spPr bwMode="auto">
            <a:xfrm>
              <a:off x="281" y="3142"/>
              <a:ext cx="3949" cy="28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>
                  <a:latin typeface="Calibri" pitchFamily="34" charset="0"/>
                </a:rPr>
                <a:t>solventes orgânicos: acetona, etanol, </a:t>
              </a:r>
              <a:r>
                <a:rPr lang="pt-BR" sz="2400" b="1">
                  <a:latin typeface="Calibri" pitchFamily="34" charset="0"/>
                </a:rPr>
                <a:t>metanol</a:t>
              </a:r>
              <a:r>
                <a:rPr lang="pt-BR" sz="2400">
                  <a:latin typeface="Calibri" pitchFamily="34" charset="0"/>
                </a:rPr>
                <a:t>  ...</a:t>
              </a:r>
            </a:p>
          </p:txBody>
        </p:sp>
        <p:sp>
          <p:nvSpPr>
            <p:cNvPr id="569352" name="Text Box 8"/>
            <p:cNvSpPr txBox="1">
              <a:spLocks noChangeArrowheads="1"/>
            </p:cNvSpPr>
            <p:nvPr/>
          </p:nvSpPr>
          <p:spPr bwMode="auto">
            <a:xfrm>
              <a:off x="287" y="3641"/>
              <a:ext cx="2255" cy="28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>
                  <a:latin typeface="Calibri" pitchFamily="34" charset="0"/>
                </a:rPr>
                <a:t>metais: Fe, Co, Cu, </a:t>
              </a:r>
              <a:r>
                <a:rPr lang="pt-BR" sz="2400" b="1">
                  <a:latin typeface="Calibri" pitchFamily="34" charset="0"/>
                </a:rPr>
                <a:t>prata</a:t>
              </a:r>
              <a:r>
                <a:rPr lang="pt-BR" sz="2400">
                  <a:latin typeface="Calibri" pitchFamily="34" charset="0"/>
                </a:rPr>
                <a:t>  ...</a:t>
              </a:r>
            </a:p>
          </p:txBody>
        </p:sp>
      </p:grpSp>
      <p:sp>
        <p:nvSpPr>
          <p:cNvPr id="569354" name="Text Box 10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69356" name="Text Box 12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6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/>
      <p:bldP spid="5693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468313" y="1528763"/>
            <a:ext cx="8183562" cy="442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</a:pP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A Segurança Química (SQ) tem um conceito </a:t>
            </a:r>
            <a:r>
              <a:rPr lang="pt-BR" b="1">
                <a:solidFill>
                  <a:srgbClr val="000099"/>
                </a:solidFill>
                <a:latin typeface="Century Gothic" pitchFamily="34" charset="0"/>
              </a:rPr>
              <a:t>GLOBAL</a:t>
            </a: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 desenvolvido para assegurar a </a:t>
            </a:r>
            <a:r>
              <a:rPr lang="pt-BR" b="1">
                <a:solidFill>
                  <a:srgbClr val="000099"/>
                </a:solidFill>
                <a:latin typeface="Century Gothic" pitchFamily="34" charset="0"/>
              </a:rPr>
              <a:t>proteção da saúde</a:t>
            </a: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, </a:t>
            </a:r>
            <a:r>
              <a:rPr lang="pt-BR" b="1">
                <a:solidFill>
                  <a:srgbClr val="000099"/>
                </a:solidFill>
                <a:latin typeface="Century Gothic" pitchFamily="34" charset="0"/>
              </a:rPr>
              <a:t>da vida</a:t>
            </a: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 e das condições normais do ambiente, frente aos riscos decorrentes das atividades compreendidas no </a:t>
            </a:r>
            <a:r>
              <a:rPr lang="pt-BR" b="1">
                <a:solidFill>
                  <a:srgbClr val="000099"/>
                </a:solidFill>
                <a:latin typeface="Century Gothic" pitchFamily="34" charset="0"/>
              </a:rPr>
              <a:t>ciclo de vida</a:t>
            </a: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 das substâncias químicas. A SQ consiste na </a:t>
            </a:r>
            <a:r>
              <a:rPr lang="pt-BR" b="1">
                <a:solidFill>
                  <a:srgbClr val="000099"/>
                </a:solidFill>
                <a:latin typeface="Century Gothic" pitchFamily="34" charset="0"/>
              </a:rPr>
              <a:t>utilização racional e consciente</a:t>
            </a: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 dos produtos químicos visando à </a:t>
            </a:r>
            <a:r>
              <a:rPr lang="pt-BR" b="1">
                <a:solidFill>
                  <a:srgbClr val="000099"/>
                </a:solidFill>
                <a:latin typeface="Century Gothic" pitchFamily="34" charset="0"/>
              </a:rPr>
              <a:t>proteção da saúde humana e do meio ambiente</a:t>
            </a: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. É operacionalizada por meio de dispositivos legais e voluntários, incluindo instrumentos, mecanismos e práticas, na busca de equilíbrio entre os aspectos </a:t>
            </a:r>
            <a:r>
              <a:rPr lang="pt-BR" b="1">
                <a:solidFill>
                  <a:srgbClr val="000099"/>
                </a:solidFill>
                <a:latin typeface="Century Gothic" pitchFamily="34" charset="0"/>
              </a:rPr>
              <a:t>sociais, econômicos e ambientais</a:t>
            </a: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4572000" y="6165850"/>
            <a:ext cx="42370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i="1">
                <a:latin typeface="Arial" charset="0"/>
              </a:rPr>
              <a:t>Organização Panamericana de Saúde - OPS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138113" y="908050"/>
            <a:ext cx="5054600" cy="519113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Segurança   Química:   CONCEITO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/>
      <p:bldP spid="2928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56" name="Text Box 12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pic>
        <p:nvPicPr>
          <p:cNvPr id="12" name="Picture 3" descr="Ver imagem em tamanho gran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1125538"/>
            <a:ext cx="9156700" cy="5745162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263" y="1223963"/>
            <a:ext cx="5237162" cy="5953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3300" b="1">
                <a:solidFill>
                  <a:srgbClr val="FFFF00"/>
                </a:solidFill>
                <a:latin typeface="Calibri" pitchFamily="34" charset="0"/>
              </a:rPr>
              <a:t>INCOMPATILIDADE QUÍMICA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9250" y="2144713"/>
            <a:ext cx="8408988" cy="4624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5000"/>
              </a:lnSpc>
            </a:pPr>
            <a:r>
              <a:rPr lang="pt-BR" sz="3600" b="1">
                <a:solidFill>
                  <a:srgbClr val="00B0F0"/>
                </a:solidFill>
                <a:latin typeface="Calibri" pitchFamily="34" charset="0"/>
              </a:rPr>
              <a:t>... condição na qual determinadas substâncias químicas tornam-se perigosas quando manipuladas ou mesmo armazenadas próximas a outras, podendo reagir violentamente e causar explosões ...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508625" y="668338"/>
            <a:ext cx="3597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400" b="1">
                <a:solidFill>
                  <a:schemeClr val="tx2"/>
                </a:solidFill>
                <a:latin typeface="Calibri" pitchFamily="34" charset="0"/>
              </a:rPr>
              <a:t>Incompatibilidade Química</a:t>
            </a:r>
          </a:p>
        </p:txBody>
      </p:sp>
    </p:spTree>
    <p:extLst>
      <p:ext uri="{BB962C8B-B14F-4D97-AF65-F5344CB8AC3E}">
        <p14:creationId xmlns:p14="http://schemas.microsoft.com/office/powerpoint/2010/main" val="252545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56" name="Text Box 12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62250" y="714204"/>
            <a:ext cx="3584575" cy="455612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200" b="1">
                <a:solidFill>
                  <a:schemeClr val="bg1"/>
                </a:solidFill>
                <a:latin typeface="Calibri" pitchFamily="34" charset="0"/>
              </a:rPr>
              <a:t>INCOMPATILIDADE QUÍMICA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-38100" y="1138367"/>
            <a:ext cx="9180513" cy="5265737"/>
            <a:chOff x="0" y="799"/>
            <a:chExt cx="5783" cy="331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81" y="2759"/>
              <a:ext cx="1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pt-BR">
                <a:latin typeface="Tahoma" pitchFamily="34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799"/>
              <a:ext cx="1429" cy="3317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b="1">
                  <a:solidFill>
                    <a:schemeClr val="bg1"/>
                  </a:solidFill>
                  <a:latin typeface="Calibri" pitchFamily="34" charset="0"/>
                </a:rPr>
                <a:t>Substância Química</a:t>
              </a:r>
            </a:p>
            <a:p>
              <a:pPr algn="r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ácido muriático (HCl)</a:t>
              </a:r>
            </a:p>
            <a:p>
              <a:pPr algn="r">
                <a:lnSpc>
                  <a:spcPct val="200000"/>
                </a:lnSpc>
              </a:pPr>
              <a:endParaRPr lang="pt-BR" sz="1600">
                <a:solidFill>
                  <a:schemeClr val="bg1"/>
                </a:solidFill>
                <a:latin typeface="Calibri" pitchFamily="34" charset="0"/>
              </a:endParaRPr>
            </a:p>
            <a:p>
              <a:pPr algn="r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amoníaco (NH</a:t>
              </a:r>
              <a:r>
                <a:rPr lang="pt-BR" sz="1600" baseline="-2500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OH)</a:t>
              </a:r>
            </a:p>
            <a:p>
              <a:pPr algn="r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água sanitária (NaOCl)</a:t>
              </a:r>
            </a:p>
            <a:p>
              <a:pPr algn="r">
                <a:lnSpc>
                  <a:spcPct val="200000"/>
                </a:lnSpc>
              </a:pPr>
              <a:endParaRPr lang="pt-BR" sz="1600">
                <a:solidFill>
                  <a:schemeClr val="bg1"/>
                </a:solidFill>
                <a:latin typeface="Calibri" pitchFamily="34" charset="0"/>
              </a:endParaRPr>
            </a:p>
            <a:p>
              <a:pPr algn="r">
                <a:lnSpc>
                  <a:spcPct val="200000"/>
                </a:lnSpc>
              </a:pPr>
              <a:endParaRPr lang="pt-BR" sz="1600">
                <a:solidFill>
                  <a:schemeClr val="bg1"/>
                </a:solidFill>
                <a:latin typeface="Calibri" pitchFamily="34" charset="0"/>
              </a:endParaRPr>
            </a:p>
            <a:p>
              <a:pPr algn="r">
                <a:lnSpc>
                  <a:spcPct val="200000"/>
                </a:lnSpc>
              </a:pPr>
              <a:endParaRPr lang="pt-BR" sz="1600">
                <a:solidFill>
                  <a:schemeClr val="bg1"/>
                </a:solidFill>
                <a:latin typeface="Calibri" pitchFamily="34" charset="0"/>
              </a:endParaRPr>
            </a:p>
            <a:p>
              <a:pPr algn="r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água oxigenada (H</a:t>
              </a:r>
              <a:r>
                <a:rPr lang="pt-BR" sz="1600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r>
                <a:rPr lang="pt-BR" sz="1600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)</a:t>
              </a:r>
            </a:p>
            <a:p>
              <a:pPr algn="r">
                <a:lnSpc>
                  <a:spcPct val="200000"/>
                </a:lnSpc>
              </a:pPr>
              <a:endParaRPr lang="pt-BR" sz="1600">
                <a:solidFill>
                  <a:schemeClr val="bg1"/>
                </a:solidFill>
                <a:latin typeface="Calibri" pitchFamily="34" charset="0"/>
              </a:endParaRPr>
            </a:p>
            <a:p>
              <a:pPr algn="r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ácido perclórico (HClO</a:t>
              </a:r>
              <a:r>
                <a:rPr lang="pt-BR" sz="1600" baseline="-2500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29" y="799"/>
              <a:ext cx="2131" cy="3317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b="1">
                  <a:solidFill>
                    <a:schemeClr val="bg1"/>
                  </a:solidFill>
                  <a:latin typeface="Calibri" pitchFamily="34" charset="0"/>
                </a:rPr>
                <a:t>Incompatibilidade</a:t>
              </a: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soda cáustica (NaOH) / amoníaco (NH</a:t>
              </a:r>
              <a:r>
                <a:rPr lang="pt-BR" sz="1600" baseline="-2500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OH) / água sanitária (NaOCl)</a:t>
              </a: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detergentes (alquil sulfatos)</a:t>
              </a: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amoníaco (NH</a:t>
              </a:r>
              <a:r>
                <a:rPr lang="pt-BR" sz="1600" baseline="-2500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OH) / borracha / silicone / ácido muriático / detergentes (sais de amônio/sulfatos)</a:t>
              </a:r>
            </a:p>
            <a:p>
              <a:pPr algn="l">
                <a:lnSpc>
                  <a:spcPct val="200000"/>
                </a:lnSpc>
              </a:pPr>
              <a:endParaRPr lang="pt-BR" sz="1600">
                <a:solidFill>
                  <a:schemeClr val="bg1"/>
                </a:solidFill>
                <a:latin typeface="Calibri" pitchFamily="34" charset="0"/>
              </a:endParaRP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gorduras / álcoois / acetona / vinagre</a:t>
              </a:r>
            </a:p>
            <a:p>
              <a:pPr algn="l">
                <a:lnSpc>
                  <a:spcPct val="200000"/>
                </a:lnSpc>
              </a:pPr>
              <a:endParaRPr lang="pt-BR" sz="1600">
                <a:solidFill>
                  <a:schemeClr val="bg1"/>
                </a:solidFill>
                <a:latin typeface="Calibri" pitchFamily="34" charset="0"/>
              </a:endParaRP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madeira, papel, algodão, álcoois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538" y="799"/>
              <a:ext cx="2245" cy="3317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b="1">
                  <a:solidFill>
                    <a:schemeClr val="bg1"/>
                  </a:solidFill>
                  <a:latin typeface="Calibri" pitchFamily="34" charset="0"/>
                </a:rPr>
                <a:t>Tipo de Reação</a:t>
              </a: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neutralização exotérmica / formação de compostos com cloro</a:t>
              </a: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reação extremamente exotérmica</a:t>
              </a: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formação de explosivos / cloroaminas cloração exotérmica / reações exotérmicas / formação de organoclorados e tricloro de nitrogênio</a:t>
              </a: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oxidação rápida / formação de explosivos de peróxidos cíclicos</a:t>
              </a:r>
            </a:p>
            <a:p>
              <a:pPr algn="l">
                <a:lnSpc>
                  <a:spcPct val="200000"/>
                </a:lnSpc>
              </a:pP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formação  de ésteres perclóricos (ROCl</a:t>
              </a:r>
              <a:r>
                <a:rPr lang="pt-BR" sz="1600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pt-BR" sz="1600">
                  <a:solidFill>
                    <a:schemeClr val="bg1"/>
                  </a:solidFill>
                  <a:latin typeface="Calibri" pitchFamily="34" charset="0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27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56" name="Text Box 12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28650" y="1089025"/>
            <a:ext cx="7869238" cy="466725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Rotulagem Padrão de Produtos / Resíduos Químicos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9075" y="1808163"/>
            <a:ext cx="86804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99"/>
                </a:solidFill>
                <a:latin typeface="Century Gothic" pitchFamily="34" charset="0"/>
              </a:rPr>
              <a:t>considerada um dos aspectos + importantes em Segurança Química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2600325"/>
            <a:ext cx="4572000" cy="14732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1"/>
                </a:solidFill>
                <a:latin typeface="Century Gothic" pitchFamily="34" charset="0"/>
              </a:rPr>
              <a:t>RÓTULO</a:t>
            </a:r>
            <a:r>
              <a:rPr lang="pt-BR" sz="2000">
                <a:solidFill>
                  <a:schemeClr val="bg1"/>
                </a:solidFill>
                <a:latin typeface="Century Gothic" pitchFamily="34" charset="0"/>
              </a:rPr>
              <a:t> deve ser claro, objetivo e informar os principais riscos da substância química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2413" y="4929188"/>
            <a:ext cx="3867150" cy="13843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DIAMANTE</a:t>
            </a: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DO</a:t>
            </a: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PERIGO</a:t>
            </a:r>
          </a:p>
          <a:p>
            <a:pPr>
              <a:lnSpc>
                <a:spcPct val="150000"/>
              </a:lnSpc>
            </a:pP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DIAGRAMA 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</a:t>
            </a:r>
            <a:r>
              <a:rPr lang="pt-B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HOMMEL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051050" y="4400550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744788"/>
            <a:ext cx="3313113" cy="331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020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56" name="Text Box 12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73025" y="989013"/>
            <a:ext cx="5435600" cy="457200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ROTULAGEM PADRONIZADA – G H S </a:t>
            </a:r>
            <a:endParaRPr lang="pt-BR" sz="2400" b="1">
              <a:solidFill>
                <a:schemeClr val="bg1"/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88950" y="1522413"/>
            <a:ext cx="8691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i="1">
                <a:solidFill>
                  <a:srgbClr val="000099"/>
                </a:solidFill>
                <a:latin typeface="Century Gothic" pitchFamily="34" charset="0"/>
              </a:rPr>
              <a:t>The Globally Harmonized System of Classification and Labelling of Chemicals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01613" y="1997075"/>
            <a:ext cx="8713787" cy="1196975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>
                <a:solidFill>
                  <a:schemeClr val="accent1"/>
                </a:solidFill>
                <a:latin typeface="Calibri" pitchFamily="34" charset="0"/>
              </a:rPr>
              <a:t>O Sistema GHS é fruto da Conferência das Nações Unidas para o Meio Ambiente e Desenvolvimento – CNUMAD (ECO 92 / RIO 92)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9375" y="3302000"/>
            <a:ext cx="8959850" cy="3095625"/>
            <a:chOff x="52" y="2262"/>
            <a:chExt cx="5644" cy="1950"/>
          </a:xfrm>
        </p:grpSpPr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52" y="2262"/>
              <a:ext cx="2836" cy="1950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sz="2800" b="1">
                  <a:solidFill>
                    <a:srgbClr val="FFFF00"/>
                  </a:solidFill>
                  <a:latin typeface="Century Gothic" pitchFamily="34" charset="0"/>
                </a:rPr>
                <a:t>NBR 14.725 (2009)</a:t>
              </a:r>
            </a:p>
            <a:p>
              <a:pPr>
                <a:lnSpc>
                  <a:spcPct val="125000"/>
                </a:lnSpc>
              </a:pPr>
              <a:r>
                <a:rPr lang="pt-BR" sz="1600">
                  <a:solidFill>
                    <a:schemeClr val="bg1"/>
                  </a:solidFill>
                  <a:latin typeface="Century Gothic" pitchFamily="34" charset="0"/>
                </a:rPr>
                <a:t>Produtos Químicos: Informações sobre Segurança, Saúde e Meio Ambiente</a:t>
              </a:r>
            </a:p>
            <a:p>
              <a:pPr>
                <a:lnSpc>
                  <a:spcPct val="125000"/>
                </a:lnSpc>
              </a:pPr>
              <a:endParaRPr lang="pt-BR" sz="1600">
                <a:solidFill>
                  <a:schemeClr val="bg1"/>
                </a:solidFill>
                <a:latin typeface="Century Gothic" pitchFamily="34" charset="0"/>
              </a:endParaRPr>
            </a:p>
            <a:p>
              <a:pPr algn="l">
                <a:lnSpc>
                  <a:spcPct val="150000"/>
                </a:lnSpc>
              </a:pPr>
              <a:r>
                <a:rPr lang="pt-BR" sz="1600">
                  <a:latin typeface="Century Gothic" pitchFamily="34" charset="0"/>
                </a:rPr>
                <a:t>          </a:t>
              </a:r>
              <a:r>
                <a:rPr lang="pt-BR" sz="1600">
                  <a:solidFill>
                    <a:schemeClr val="bg1"/>
                  </a:solidFill>
                  <a:latin typeface="Century Gothic" pitchFamily="34" charset="0"/>
                </a:rPr>
                <a:t>1- Terminologia</a:t>
              </a:r>
            </a:p>
            <a:p>
              <a:pPr algn="l">
                <a:lnSpc>
                  <a:spcPct val="150000"/>
                </a:lnSpc>
              </a:pPr>
              <a:r>
                <a:rPr lang="pt-BR" sz="1600">
                  <a:solidFill>
                    <a:schemeClr val="bg1"/>
                  </a:solidFill>
                  <a:latin typeface="Century Gothic" pitchFamily="34" charset="0"/>
                </a:rPr>
                <a:t>          2-Sistemas de Classificação de Perigo</a:t>
              </a:r>
            </a:p>
            <a:p>
              <a:pPr algn="l">
                <a:lnSpc>
                  <a:spcPct val="150000"/>
                </a:lnSpc>
              </a:pPr>
              <a:r>
                <a:rPr lang="pt-BR" sz="2400" b="1">
                  <a:solidFill>
                    <a:srgbClr val="FFFF00"/>
                  </a:solidFill>
                  <a:latin typeface="Century Gothic" pitchFamily="34" charset="0"/>
                </a:rPr>
                <a:t>      3- Rotulagem</a:t>
              </a:r>
            </a:p>
            <a:p>
              <a:pPr algn="l">
                <a:lnSpc>
                  <a:spcPct val="150000"/>
                </a:lnSpc>
              </a:pPr>
              <a:r>
                <a:rPr lang="pt-BR" sz="1600">
                  <a:solidFill>
                    <a:schemeClr val="bg1"/>
                  </a:solidFill>
                  <a:latin typeface="Century Gothic" pitchFamily="34" charset="0"/>
                </a:rPr>
                <a:t>          4-FISPQ</a:t>
              </a:r>
            </a:p>
          </p:txBody>
        </p:sp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2975" y="2432"/>
              <a:ext cx="2721" cy="1294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sz="2800" b="1">
                  <a:solidFill>
                    <a:srgbClr val="FFFF00"/>
                  </a:solidFill>
                  <a:latin typeface="Century Gothic" pitchFamily="34" charset="0"/>
                </a:rPr>
                <a:t>NBR 16.725 (2011)</a:t>
              </a:r>
            </a:p>
            <a:p>
              <a:endParaRPr lang="pt-BR" sz="2800" b="1">
                <a:solidFill>
                  <a:srgbClr val="FFFF00"/>
                </a:solidFill>
                <a:latin typeface="Century Gothic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pt-BR" b="1">
                  <a:solidFill>
                    <a:srgbClr val="FFFF00"/>
                  </a:solidFill>
                  <a:latin typeface="Century Gothic" pitchFamily="34" charset="0"/>
                </a:rPr>
                <a:t>Resíduo Químico: </a:t>
              </a:r>
              <a:r>
                <a:rPr lang="pt-BR" b="1">
                  <a:solidFill>
                    <a:schemeClr val="bg1"/>
                  </a:solidFill>
                  <a:latin typeface="Century Gothic" pitchFamily="34" charset="0"/>
                </a:rPr>
                <a:t>Informações sobre Segurança, Saúde e Meio Ambiente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138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56" name="Text Box 12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3025" y="1125538"/>
            <a:ext cx="6370638" cy="436562"/>
          </a:xfrm>
          <a:prstGeom prst="rect">
            <a:avLst/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ROTULAGEM PADRONIZADA – PICTOGRAMAS G H S </a:t>
            </a:r>
            <a:endParaRPr lang="pt-BR" sz="22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94588" y="1135063"/>
            <a:ext cx="1470025" cy="4365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NBR - 7500</a:t>
            </a:r>
          </a:p>
        </p:txBody>
      </p:sp>
      <p:grpSp>
        <p:nvGrpSpPr>
          <p:cNvPr id="5" name="Grupo 30"/>
          <p:cNvGrpSpPr>
            <a:grpSpLocks/>
          </p:cNvGrpSpPr>
          <p:nvPr/>
        </p:nvGrpSpPr>
        <p:grpSpPr bwMode="auto">
          <a:xfrm>
            <a:off x="514350" y="2060575"/>
            <a:ext cx="8089900" cy="1524000"/>
            <a:chOff x="490838" y="1628800"/>
            <a:chExt cx="8090164" cy="1523337"/>
          </a:xfrm>
        </p:grpSpPr>
        <p:grpSp>
          <p:nvGrpSpPr>
            <p:cNvPr id="6" name="Grupo 27"/>
            <p:cNvGrpSpPr>
              <a:grpSpLocks/>
            </p:cNvGrpSpPr>
            <p:nvPr/>
          </p:nvGrpSpPr>
          <p:grpSpPr bwMode="auto">
            <a:xfrm>
              <a:off x="490838" y="1628800"/>
              <a:ext cx="1180190" cy="1523337"/>
              <a:chOff x="490838" y="1628800"/>
              <a:chExt cx="1180190" cy="1523337"/>
            </a:xfrm>
          </p:grpSpPr>
          <p:pic>
            <p:nvPicPr>
              <p:cNvPr id="19" name="Imagem 44" descr="Pictograma inflamável.g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1170" y="1628800"/>
                <a:ext cx="1078502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490838" y="2785584"/>
                <a:ext cx="1180190" cy="3665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inflamável</a:t>
                </a:r>
              </a:p>
            </p:txBody>
          </p:sp>
        </p:grpSp>
        <p:grpSp>
          <p:nvGrpSpPr>
            <p:cNvPr id="7" name="Grupo 28"/>
            <p:cNvGrpSpPr>
              <a:grpSpLocks/>
            </p:cNvGrpSpPr>
            <p:nvPr/>
          </p:nvGrpSpPr>
          <p:grpSpPr bwMode="auto">
            <a:xfrm>
              <a:off x="2306201" y="1628800"/>
              <a:ext cx="1078502" cy="1523337"/>
              <a:chOff x="2306201" y="1628800"/>
              <a:chExt cx="1078502" cy="1523337"/>
            </a:xfrm>
          </p:grpSpPr>
          <p:pic>
            <p:nvPicPr>
              <p:cNvPr id="17" name="Imagem 42" descr="Pictograma oxidante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06201" y="1628800"/>
                <a:ext cx="1078502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336336" y="2785584"/>
                <a:ext cx="1016646" cy="3665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oxidante</a:t>
                </a:r>
              </a:p>
            </p:txBody>
          </p:sp>
        </p:grpSp>
        <p:grpSp>
          <p:nvGrpSpPr>
            <p:cNvPr id="8" name="Grupo 29"/>
            <p:cNvGrpSpPr>
              <a:grpSpLocks/>
            </p:cNvGrpSpPr>
            <p:nvPr/>
          </p:nvGrpSpPr>
          <p:grpSpPr bwMode="auto">
            <a:xfrm>
              <a:off x="4027682" y="1628800"/>
              <a:ext cx="1083088" cy="1523337"/>
              <a:chOff x="4027682" y="1628800"/>
              <a:chExt cx="1083088" cy="1523337"/>
            </a:xfrm>
          </p:grpSpPr>
          <p:pic>
            <p:nvPicPr>
              <p:cNvPr id="15" name="Imagem 40" descr="Pictograma explosivo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29270" y="1628800"/>
                <a:ext cx="10815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4027682" y="2785584"/>
                <a:ext cx="1079912" cy="3665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explosivo</a:t>
                </a:r>
              </a:p>
            </p:txBody>
          </p:sp>
        </p:grpSp>
        <p:grpSp>
          <p:nvGrpSpPr>
            <p:cNvPr id="9" name="Grupo 30"/>
            <p:cNvGrpSpPr>
              <a:grpSpLocks/>
            </p:cNvGrpSpPr>
            <p:nvPr/>
          </p:nvGrpSpPr>
          <p:grpSpPr bwMode="auto">
            <a:xfrm>
              <a:off x="5772810" y="1628800"/>
              <a:ext cx="1080000" cy="1523337"/>
              <a:chOff x="5772810" y="1628800"/>
              <a:chExt cx="1080000" cy="1523337"/>
            </a:xfrm>
          </p:grpSpPr>
          <p:pic>
            <p:nvPicPr>
              <p:cNvPr id="13" name="Imagem 38" descr="Pictograma corrosivo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72810" y="1628800"/>
                <a:ext cx="10800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780751" y="2785584"/>
                <a:ext cx="1062530" cy="3665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corrosivo</a:t>
                </a:r>
              </a:p>
            </p:txBody>
          </p:sp>
        </p:grpSp>
        <p:grpSp>
          <p:nvGrpSpPr>
            <p:cNvPr id="10" name="Grupo 31"/>
            <p:cNvGrpSpPr>
              <a:grpSpLocks/>
            </p:cNvGrpSpPr>
            <p:nvPr/>
          </p:nvGrpSpPr>
          <p:grpSpPr bwMode="auto">
            <a:xfrm>
              <a:off x="7501002" y="1628800"/>
              <a:ext cx="1080000" cy="1523337"/>
              <a:chOff x="7524448" y="1628800"/>
              <a:chExt cx="1080000" cy="1523337"/>
            </a:xfrm>
          </p:grpSpPr>
          <p:pic>
            <p:nvPicPr>
              <p:cNvPr id="11" name="Imagem 36" descr="Pictograma tóxico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24448" y="1628800"/>
                <a:ext cx="10800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7681683" y="2785584"/>
                <a:ext cx="763941" cy="3665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tóxico</a:t>
                </a:r>
              </a:p>
            </p:txBody>
          </p:sp>
        </p:grpSp>
      </p:grpSp>
      <p:grpSp>
        <p:nvGrpSpPr>
          <p:cNvPr id="21" name="Grupo 46"/>
          <p:cNvGrpSpPr>
            <a:grpSpLocks/>
          </p:cNvGrpSpPr>
          <p:nvPr/>
        </p:nvGrpSpPr>
        <p:grpSpPr bwMode="auto">
          <a:xfrm>
            <a:off x="1116013" y="4125913"/>
            <a:ext cx="7058025" cy="2343150"/>
            <a:chOff x="1092290" y="3789040"/>
            <a:chExt cx="7056664" cy="2342933"/>
          </a:xfrm>
        </p:grpSpPr>
        <p:grpSp>
          <p:nvGrpSpPr>
            <p:cNvPr id="22" name="Grupo 32"/>
            <p:cNvGrpSpPr>
              <a:grpSpLocks/>
            </p:cNvGrpSpPr>
            <p:nvPr/>
          </p:nvGrpSpPr>
          <p:grpSpPr bwMode="auto">
            <a:xfrm>
              <a:off x="1092290" y="3789040"/>
              <a:ext cx="1080000" cy="1793697"/>
              <a:chOff x="1092290" y="3789040"/>
              <a:chExt cx="1080000" cy="1793697"/>
            </a:xfrm>
          </p:grpSpPr>
          <p:pic>
            <p:nvPicPr>
              <p:cNvPr id="32" name="Imagem 13" descr="Pictograma pressão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92290" y="3789040"/>
                <a:ext cx="10800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 Box 8"/>
              <p:cNvSpPr txBox="1">
                <a:spLocks noChangeArrowheads="1"/>
              </p:cNvSpPr>
              <p:nvPr/>
            </p:nvSpPr>
            <p:spPr bwMode="auto">
              <a:xfrm>
                <a:off x="1165349" y="4941451"/>
                <a:ext cx="935470" cy="6412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gás sob </a:t>
                </a:r>
                <a:b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</a:br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pressão</a:t>
                </a:r>
              </a:p>
            </p:txBody>
          </p:sp>
        </p:grpSp>
        <p:grpSp>
          <p:nvGrpSpPr>
            <p:cNvPr id="23" name="Grupo 33"/>
            <p:cNvGrpSpPr>
              <a:grpSpLocks/>
            </p:cNvGrpSpPr>
            <p:nvPr/>
          </p:nvGrpSpPr>
          <p:grpSpPr bwMode="auto">
            <a:xfrm>
              <a:off x="2806358" y="3789040"/>
              <a:ext cx="1517410" cy="2069106"/>
              <a:chOff x="2806358" y="3789040"/>
              <a:chExt cx="1517410" cy="2069106"/>
            </a:xfrm>
          </p:grpSpPr>
          <p:pic>
            <p:nvPicPr>
              <p:cNvPr id="30" name="Imagem 55" descr="Pictograma cuidado.gif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23283" y="3789040"/>
                <a:ext cx="10815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806358" y="4941896"/>
                <a:ext cx="1517410" cy="916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irritante </a:t>
                </a:r>
                <a:b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</a:br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sensibilizante </a:t>
                </a:r>
                <a:b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</a:br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dérmico</a:t>
                </a:r>
              </a:p>
            </p:txBody>
          </p:sp>
        </p:grpSp>
        <p:grpSp>
          <p:nvGrpSpPr>
            <p:cNvPr id="24" name="Grupo 34"/>
            <p:cNvGrpSpPr>
              <a:grpSpLocks/>
            </p:cNvGrpSpPr>
            <p:nvPr/>
          </p:nvGrpSpPr>
          <p:grpSpPr bwMode="auto">
            <a:xfrm>
              <a:off x="4884328" y="3789040"/>
              <a:ext cx="1388717" cy="2342933"/>
              <a:chOff x="4884328" y="3789040"/>
              <a:chExt cx="1388717" cy="2342933"/>
            </a:xfrm>
          </p:grpSpPr>
          <p:pic>
            <p:nvPicPr>
              <p:cNvPr id="28" name="Imagem 6" descr="Pictograma câncer.gif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039217" y="3789040"/>
                <a:ext cx="10800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8"/>
              <p:cNvSpPr txBox="1">
                <a:spLocks noChangeArrowheads="1"/>
              </p:cNvSpPr>
              <p:nvPr/>
            </p:nvSpPr>
            <p:spPr bwMode="auto">
              <a:xfrm>
                <a:off x="4884328" y="4941458"/>
                <a:ext cx="1388717" cy="11905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carcinógeno </a:t>
                </a:r>
                <a:b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</a:br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toxicidade </a:t>
                </a:r>
                <a:b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</a:br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sistêmica p/ </a:t>
                </a:r>
                <a:b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</a:br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órgão-alvo</a:t>
                </a:r>
              </a:p>
            </p:txBody>
          </p:sp>
        </p:grpSp>
        <p:grpSp>
          <p:nvGrpSpPr>
            <p:cNvPr id="25" name="Grupo 35"/>
            <p:cNvGrpSpPr>
              <a:grpSpLocks/>
            </p:cNvGrpSpPr>
            <p:nvPr/>
          </p:nvGrpSpPr>
          <p:grpSpPr bwMode="auto">
            <a:xfrm>
              <a:off x="7067454" y="3789040"/>
              <a:ext cx="1081500" cy="1518284"/>
              <a:chOff x="7067454" y="3789040"/>
              <a:chExt cx="1081500" cy="1518284"/>
            </a:xfrm>
          </p:grpSpPr>
          <p:pic>
            <p:nvPicPr>
              <p:cNvPr id="26" name="Imagem 51" descr="Pictograma poluente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067454" y="3789040"/>
                <a:ext cx="1081500" cy="1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7088788" y="4940458"/>
                <a:ext cx="1036997" cy="3668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0099"/>
                    </a:solidFill>
                    <a:latin typeface="Calibri" pitchFamily="34" charset="0"/>
                  </a:rPr>
                  <a:t>poluente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327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2"/>
          <p:cNvSpPr txBox="1">
            <a:spLocks noChangeArrowheads="1"/>
          </p:cNvSpPr>
          <p:nvPr/>
        </p:nvSpPr>
        <p:spPr bwMode="auto">
          <a:xfrm>
            <a:off x="4763" y="1497013"/>
            <a:ext cx="9109075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sz="2000" b="1" dirty="0" smtClean="0">
                <a:solidFill>
                  <a:srgbClr val="000099"/>
                </a:solidFill>
                <a:latin typeface="Calibri" pitchFamily="34" charset="0"/>
              </a:rPr>
              <a:t>Situações </a:t>
            </a:r>
            <a:r>
              <a:rPr lang="pt-BR" sz="2000" b="1" dirty="0">
                <a:solidFill>
                  <a:srgbClr val="000099"/>
                </a:solidFill>
                <a:latin typeface="Calibri" pitchFamily="34" charset="0"/>
              </a:rPr>
              <a:t>ou agentes presentes no ambiente com capacidade de </a:t>
            </a:r>
            <a:r>
              <a:rPr lang="pt-BR" sz="2000" b="1" dirty="0" smtClean="0">
                <a:solidFill>
                  <a:srgbClr val="000099"/>
                </a:solidFill>
                <a:latin typeface="Calibri" pitchFamily="34" charset="0"/>
              </a:rPr>
              <a:t>causar </a:t>
            </a:r>
            <a:r>
              <a:rPr lang="pt-BR" sz="2000" b="1" dirty="0">
                <a:solidFill>
                  <a:srgbClr val="000099"/>
                </a:solidFill>
                <a:latin typeface="Calibri" pitchFamily="34" charset="0"/>
              </a:rPr>
              <a:t>um dano</a:t>
            </a:r>
            <a:r>
              <a:rPr lang="pt-BR" sz="2000" dirty="0">
                <a:solidFill>
                  <a:srgbClr val="000099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99"/>
                </a:solidFill>
                <a:latin typeface="Calibri" pitchFamily="34" charset="0"/>
              </a:rPr>
              <a:t>Em </a:t>
            </a:r>
            <a:r>
              <a:rPr lang="pt-BR" sz="2000" dirty="0" smtClean="0">
                <a:solidFill>
                  <a:srgbClr val="000099"/>
                </a:solidFill>
                <a:latin typeface="Calibri" pitchFamily="34" charset="0"/>
              </a:rPr>
              <a:t>laboratórios, podem-se </a:t>
            </a:r>
            <a:r>
              <a:rPr lang="pt-BR" sz="2000" dirty="0">
                <a:solidFill>
                  <a:srgbClr val="000099"/>
                </a:solidFill>
                <a:latin typeface="Calibri" pitchFamily="34" charset="0"/>
              </a:rPr>
              <a:t>identificar 3 grupos:</a:t>
            </a:r>
          </a:p>
        </p:txBody>
      </p:sp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200025" y="2492375"/>
            <a:ext cx="3162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777777"/>
                </a:solidFill>
                <a:latin typeface="Calibri" pitchFamily="34" charset="0"/>
              </a:rPr>
              <a:t>Estrutura Física e Operações</a:t>
            </a:r>
          </a:p>
        </p:txBody>
      </p:sp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3867150" y="2506663"/>
            <a:ext cx="1384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hlink"/>
                </a:solidFill>
                <a:latin typeface="Calibri" pitchFamily="34" charset="0"/>
              </a:rPr>
              <a:t>Ambientais</a:t>
            </a:r>
          </a:p>
        </p:txBody>
      </p:sp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6353175" y="2505075"/>
            <a:ext cx="15414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FF"/>
                </a:solidFill>
                <a:latin typeface="Calibri" pitchFamily="34" charset="0"/>
              </a:rPr>
              <a:t>Ergonômicos</a:t>
            </a:r>
          </a:p>
        </p:txBody>
      </p: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415925" y="2740025"/>
            <a:ext cx="2624138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instalações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máquinas / equipamentos</a:t>
            </a:r>
          </a:p>
          <a:p>
            <a:pPr>
              <a:lnSpc>
                <a:spcPct val="130000"/>
              </a:lnSpc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transporte</a:t>
            </a:r>
          </a:p>
          <a:p>
            <a:pPr>
              <a:lnSpc>
                <a:spcPct val="130000"/>
              </a:lnSpc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armazenagem</a:t>
            </a:r>
          </a:p>
          <a:p>
            <a:pPr>
              <a:lnSpc>
                <a:spcPct val="130000"/>
              </a:lnSpc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manuseio</a:t>
            </a:r>
          </a:p>
          <a:p>
            <a:pPr>
              <a:lnSpc>
                <a:spcPct val="130000"/>
              </a:lnSpc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derramamento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descarte</a:t>
            </a:r>
          </a:p>
        </p:txBody>
      </p:sp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4000500" y="2778125"/>
            <a:ext cx="1117600" cy="1163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físicos</a:t>
            </a:r>
          </a:p>
          <a:p>
            <a:pPr>
              <a:lnSpc>
                <a:spcPct val="130000"/>
              </a:lnSpc>
            </a:pPr>
            <a:r>
              <a:rPr lang="pt-BR">
                <a:solidFill>
                  <a:schemeClr val="tx2"/>
                </a:solidFill>
                <a:latin typeface="Calibri" pitchFamily="34" charset="0"/>
              </a:rPr>
              <a:t>químicos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biológicos</a:t>
            </a:r>
          </a:p>
        </p:txBody>
      </p:sp>
      <p:sp>
        <p:nvSpPr>
          <p:cNvPr id="578568" name="Text Box 8"/>
          <p:cNvSpPr txBox="1">
            <a:spLocks noChangeArrowheads="1"/>
          </p:cNvSpPr>
          <p:nvPr/>
        </p:nvSpPr>
        <p:spPr bwMode="auto">
          <a:xfrm>
            <a:off x="6005513" y="2781300"/>
            <a:ext cx="2289175" cy="1878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mobiliário inadequado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posições incômodas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ritmo acelerado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turno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itchFamily="34" charset="0"/>
              </a:rPr>
              <a:t>fatores estressantes</a:t>
            </a:r>
          </a:p>
        </p:txBody>
      </p:sp>
      <p:sp>
        <p:nvSpPr>
          <p:cNvPr id="578569" name="Line 9"/>
          <p:cNvSpPr>
            <a:spLocks noChangeShapeType="1"/>
          </p:cNvSpPr>
          <p:nvPr/>
        </p:nvSpPr>
        <p:spPr bwMode="auto">
          <a:xfrm>
            <a:off x="431800" y="2513013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8570" name="Text Box 10"/>
          <p:cNvSpPr txBox="1">
            <a:spLocks noChangeArrowheads="1"/>
          </p:cNvSpPr>
          <p:nvPr/>
        </p:nvSpPr>
        <p:spPr bwMode="auto">
          <a:xfrm>
            <a:off x="3203575" y="4764088"/>
            <a:ext cx="2714625" cy="415925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tx2"/>
                </a:solidFill>
                <a:latin typeface="Calibri" pitchFamily="34" charset="0"/>
              </a:rPr>
              <a:t>C O N S E Q U Ê N C I A S</a:t>
            </a:r>
          </a:p>
        </p:txBody>
      </p:sp>
      <p:sp>
        <p:nvSpPr>
          <p:cNvPr id="578571" name="Text Box 11"/>
          <p:cNvSpPr txBox="1">
            <a:spLocks noChangeArrowheads="1"/>
          </p:cNvSpPr>
          <p:nvPr/>
        </p:nvSpPr>
        <p:spPr bwMode="auto">
          <a:xfrm>
            <a:off x="468313" y="5965825"/>
            <a:ext cx="235426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ACIDENTES / LESÕES</a:t>
            </a:r>
          </a:p>
        </p:txBody>
      </p:sp>
      <p:sp>
        <p:nvSpPr>
          <p:cNvPr id="578572" name="Text Box 12"/>
          <p:cNvSpPr txBox="1">
            <a:spLocks noChangeArrowheads="1"/>
          </p:cNvSpPr>
          <p:nvPr/>
        </p:nvSpPr>
        <p:spPr bwMode="auto">
          <a:xfrm>
            <a:off x="3106738" y="5965825"/>
            <a:ext cx="29178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DOENÇAS OCUPACIONAIS</a:t>
            </a:r>
          </a:p>
        </p:txBody>
      </p:sp>
      <p:sp>
        <p:nvSpPr>
          <p:cNvPr id="578573" name="Text Box 13"/>
          <p:cNvSpPr txBox="1">
            <a:spLocks noChangeArrowheads="1"/>
          </p:cNvSpPr>
          <p:nvPr/>
        </p:nvSpPr>
        <p:spPr bwMode="auto">
          <a:xfrm>
            <a:off x="6156325" y="5686425"/>
            <a:ext cx="2949575" cy="8858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REDUÇÃO NA QUALIDADE E EXPECTATIVA DE VIDA</a:t>
            </a:r>
          </a:p>
        </p:txBody>
      </p:sp>
      <p:sp>
        <p:nvSpPr>
          <p:cNvPr id="578574" name="AutoShape 14"/>
          <p:cNvSpPr>
            <a:spLocks noChangeArrowheads="1"/>
          </p:cNvSpPr>
          <p:nvPr/>
        </p:nvSpPr>
        <p:spPr bwMode="auto">
          <a:xfrm rot="7746710">
            <a:off x="2568575" y="54403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8575" name="AutoShape 15"/>
          <p:cNvSpPr>
            <a:spLocks noChangeArrowheads="1"/>
          </p:cNvSpPr>
          <p:nvPr/>
        </p:nvSpPr>
        <p:spPr bwMode="auto">
          <a:xfrm rot="5400000">
            <a:off x="4305300" y="55038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8576" name="AutoShape 16"/>
          <p:cNvSpPr>
            <a:spLocks noChangeArrowheads="1"/>
          </p:cNvSpPr>
          <p:nvPr/>
        </p:nvSpPr>
        <p:spPr bwMode="auto">
          <a:xfrm rot="3096290">
            <a:off x="6011862" y="54324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78577" name="Group 17"/>
          <p:cNvGrpSpPr>
            <a:grpSpLocks/>
          </p:cNvGrpSpPr>
          <p:nvPr/>
        </p:nvGrpSpPr>
        <p:grpSpPr bwMode="auto">
          <a:xfrm>
            <a:off x="2700338" y="4135438"/>
            <a:ext cx="3384550" cy="538162"/>
            <a:chOff x="1701" y="2539"/>
            <a:chExt cx="2132" cy="339"/>
          </a:xfrm>
        </p:grpSpPr>
        <p:sp>
          <p:nvSpPr>
            <p:cNvPr id="578578" name="AutoShape 18"/>
            <p:cNvSpPr>
              <a:spLocks noChangeArrowheads="1"/>
            </p:cNvSpPr>
            <p:nvPr/>
          </p:nvSpPr>
          <p:spPr bwMode="auto">
            <a:xfrm rot="5400000">
              <a:off x="2713" y="2630"/>
              <a:ext cx="318" cy="136"/>
            </a:xfrm>
            <a:prstGeom prst="rightArrow">
              <a:avLst>
                <a:gd name="adj1" fmla="val 50000"/>
                <a:gd name="adj2" fmla="val 58456"/>
              </a:avLst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8579" name="AutoShape 19"/>
            <p:cNvSpPr>
              <a:spLocks noChangeArrowheads="1"/>
            </p:cNvSpPr>
            <p:nvPr/>
          </p:nvSpPr>
          <p:spPr bwMode="auto">
            <a:xfrm rot="7222747">
              <a:off x="3606" y="2643"/>
              <a:ext cx="318" cy="136"/>
            </a:xfrm>
            <a:prstGeom prst="rightArrow">
              <a:avLst>
                <a:gd name="adj1" fmla="val 50000"/>
                <a:gd name="adj2" fmla="val 58456"/>
              </a:avLst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8580" name="AutoShape 20"/>
            <p:cNvSpPr>
              <a:spLocks noChangeArrowheads="1"/>
            </p:cNvSpPr>
            <p:nvPr/>
          </p:nvSpPr>
          <p:spPr bwMode="auto">
            <a:xfrm rot="3646845">
              <a:off x="1610" y="2651"/>
              <a:ext cx="318" cy="136"/>
            </a:xfrm>
            <a:prstGeom prst="rightArrow">
              <a:avLst>
                <a:gd name="adj1" fmla="val 50000"/>
                <a:gd name="adj2" fmla="val 58456"/>
              </a:avLst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78581" name="Line 21"/>
          <p:cNvSpPr>
            <a:spLocks noChangeShapeType="1"/>
          </p:cNvSpPr>
          <p:nvPr/>
        </p:nvSpPr>
        <p:spPr bwMode="auto">
          <a:xfrm>
            <a:off x="903288" y="2863850"/>
            <a:ext cx="719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8582" name="Text Box 22"/>
          <p:cNvSpPr txBox="1">
            <a:spLocks noChangeArrowheads="1"/>
          </p:cNvSpPr>
          <p:nvPr/>
        </p:nvSpPr>
        <p:spPr bwMode="auto">
          <a:xfrm>
            <a:off x="323850" y="908050"/>
            <a:ext cx="4870450" cy="488950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600" b="1">
                <a:solidFill>
                  <a:schemeClr val="bg1"/>
                </a:solidFill>
                <a:latin typeface="Calibri" pitchFamily="34" charset="0"/>
              </a:rPr>
              <a:t>Fatores de Riscos em Laboratórios</a:t>
            </a:r>
          </a:p>
        </p:txBody>
      </p:sp>
      <p:sp>
        <p:nvSpPr>
          <p:cNvPr id="578583" name="Text Box 36"/>
          <p:cNvSpPr txBox="1">
            <a:spLocks noChangeArrowheads="1"/>
          </p:cNvSpPr>
          <p:nvPr/>
        </p:nvSpPr>
        <p:spPr bwMode="auto">
          <a:xfrm>
            <a:off x="6696075" y="828675"/>
            <a:ext cx="24368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99"/>
                </a:solidFill>
                <a:latin typeface="Century Gothic" pitchFamily="34" charset="0"/>
              </a:rPr>
              <a:t>Riscos em Laboratórios</a:t>
            </a:r>
          </a:p>
        </p:txBody>
      </p:sp>
      <p:sp>
        <p:nvSpPr>
          <p:cNvPr id="578586" name="Text Box 26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7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7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7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7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70" grpId="0" animBg="1"/>
      <p:bldP spid="578571" grpId="0"/>
      <p:bldP spid="578572" grpId="0"/>
      <p:bldP spid="578573" grpId="0"/>
      <p:bldP spid="578574" grpId="0" animBg="1"/>
      <p:bldP spid="578575" grpId="0" animBg="1"/>
      <p:bldP spid="5785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86" name="Text Box 26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95657" y="1808163"/>
            <a:ext cx="81232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000099"/>
                </a:solidFill>
                <a:latin typeface="Calibri" pitchFamily="34" charset="0"/>
              </a:rPr>
              <a:t>R I S C O</a:t>
            </a:r>
            <a:r>
              <a:rPr lang="pt-BR" sz="2400" b="1">
                <a:latin typeface="Calibri" pitchFamily="34" charset="0"/>
              </a:rPr>
              <a:t> </a:t>
            </a:r>
            <a:r>
              <a:rPr lang="pt-BR" sz="2400">
                <a:latin typeface="Calibri" pitchFamily="34" charset="0"/>
              </a:rPr>
              <a:t>: probabilidade ou possibilidade de ocorrer um </a:t>
            </a:r>
            <a:r>
              <a:rPr lang="pt-BR" sz="2400">
                <a:solidFill>
                  <a:srgbClr val="000099"/>
                </a:solidFill>
                <a:latin typeface="Calibri" pitchFamily="34" charset="0"/>
              </a:rPr>
              <a:t>dano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16344" y="2641600"/>
            <a:ext cx="2855913" cy="711200"/>
          </a:xfrm>
          <a:prstGeom prst="rect">
            <a:avLst/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 i s c o   I n e r e n t e</a:t>
            </a:r>
          </a:p>
          <a:p>
            <a:r>
              <a:rPr lang="pt-BR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 hazard )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420094" y="2636838"/>
            <a:ext cx="2571750" cy="711200"/>
          </a:xfrm>
          <a:prstGeom prst="rect">
            <a:avLst/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 i s c o   E f e t i v o</a:t>
            </a:r>
          </a:p>
          <a:p>
            <a:r>
              <a:rPr lang="pt-BR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 risk )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2108569" y="3640138"/>
            <a:ext cx="287338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634532" y="3568700"/>
            <a:ext cx="287337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52769" y="4432300"/>
            <a:ext cx="4176713" cy="14732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>
                <a:solidFill>
                  <a:schemeClr val="bg1"/>
                </a:solidFill>
                <a:latin typeface="Century Gothic" pitchFamily="34" charset="0"/>
              </a:rPr>
              <a:t>Característico da substância, relacionado às propriedades físico-químicas da mesma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502519" y="4432300"/>
            <a:ext cx="4508500" cy="1930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>
                <a:solidFill>
                  <a:schemeClr val="bg1"/>
                </a:solidFill>
                <a:latin typeface="Century Gothic" pitchFamily="34" charset="0"/>
              </a:rPr>
              <a:t>Probabilidade de contato com a substância.  Está diretamente relacionado com as condições de trabalho c/ o agente de risco</a:t>
            </a:r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  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1516432" y="1295400"/>
            <a:ext cx="5894387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entury Gothic" pitchFamily="34" charset="0"/>
              </a:rPr>
              <a:t>Substâncias Químicas como Agentes de Risco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6598019" y="828675"/>
            <a:ext cx="24368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99"/>
                </a:solidFill>
                <a:latin typeface="Century Gothic" pitchFamily="34" charset="0"/>
              </a:rPr>
              <a:t>Riscos em Laboratórios</a:t>
            </a:r>
          </a:p>
        </p:txBody>
      </p:sp>
    </p:spTree>
    <p:extLst>
      <p:ext uri="{BB962C8B-B14F-4D97-AF65-F5344CB8AC3E}">
        <p14:creationId xmlns:p14="http://schemas.microsoft.com/office/powerpoint/2010/main" val="149075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-12700" y="1171575"/>
            <a:ext cx="9144000" cy="5686425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0611" name="Group 3"/>
          <p:cNvGrpSpPr>
            <a:grpSpLocks/>
          </p:cNvGrpSpPr>
          <p:nvPr/>
        </p:nvGrpSpPr>
        <p:grpSpPr bwMode="auto">
          <a:xfrm>
            <a:off x="1116013" y="2492375"/>
            <a:ext cx="1584325" cy="2232025"/>
            <a:chOff x="348" y="1399"/>
            <a:chExt cx="816" cy="1305"/>
          </a:xfrm>
        </p:grpSpPr>
        <p:pic>
          <p:nvPicPr>
            <p:cNvPr id="580612" name="Picture 4" descr="riscos quimicos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8" y="1399"/>
              <a:ext cx="816" cy="1305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580613" name="Rectangle 5"/>
            <p:cNvSpPr>
              <a:spLocks noChangeArrowheads="1"/>
            </p:cNvSpPr>
            <p:nvPr/>
          </p:nvSpPr>
          <p:spPr bwMode="auto">
            <a:xfrm>
              <a:off x="431" y="2478"/>
              <a:ext cx="286" cy="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pt-BR">
                <a:latin typeface="Arial" charset="0"/>
              </a:endParaRPr>
            </a:p>
          </p:txBody>
        </p:sp>
      </p:grpSp>
      <p:sp>
        <p:nvSpPr>
          <p:cNvPr id="580614" name="Rectangle 6"/>
          <p:cNvSpPr>
            <a:spLocks noChangeArrowheads="1"/>
          </p:cNvSpPr>
          <p:nvPr/>
        </p:nvSpPr>
        <p:spPr bwMode="auto">
          <a:xfrm>
            <a:off x="468313" y="198755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400" b="1">
                <a:solidFill>
                  <a:srgbClr val="000099"/>
                </a:solidFill>
                <a:latin typeface="Century Gothic" pitchFamily="34" charset="0"/>
              </a:rPr>
              <a:t>inalação</a:t>
            </a:r>
          </a:p>
        </p:txBody>
      </p:sp>
      <p:grpSp>
        <p:nvGrpSpPr>
          <p:cNvPr id="580615" name="Group 7"/>
          <p:cNvGrpSpPr>
            <a:grpSpLocks/>
          </p:cNvGrpSpPr>
          <p:nvPr/>
        </p:nvGrpSpPr>
        <p:grpSpPr bwMode="auto">
          <a:xfrm>
            <a:off x="3563938" y="1628775"/>
            <a:ext cx="1727200" cy="2159000"/>
            <a:chOff x="2426" y="1526"/>
            <a:chExt cx="907" cy="1178"/>
          </a:xfrm>
        </p:grpSpPr>
        <p:pic>
          <p:nvPicPr>
            <p:cNvPr id="580616" name="Picture 9" descr="riscos quimicos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6" y="1526"/>
              <a:ext cx="907" cy="1178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580617" name="Rectangle 10"/>
            <p:cNvSpPr>
              <a:spLocks noChangeArrowheads="1"/>
            </p:cNvSpPr>
            <p:nvPr/>
          </p:nvSpPr>
          <p:spPr bwMode="auto">
            <a:xfrm>
              <a:off x="2891" y="1673"/>
              <a:ext cx="325" cy="1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pt-BR">
                <a:latin typeface="Arial" charset="0"/>
              </a:endParaRPr>
            </a:p>
          </p:txBody>
        </p:sp>
      </p:grpSp>
      <p:sp>
        <p:nvSpPr>
          <p:cNvPr id="580618" name="Rectangle 11"/>
          <p:cNvSpPr>
            <a:spLocks noChangeArrowheads="1"/>
          </p:cNvSpPr>
          <p:nvPr/>
        </p:nvSpPr>
        <p:spPr bwMode="auto">
          <a:xfrm>
            <a:off x="3419475" y="3835400"/>
            <a:ext cx="3035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>
                <a:solidFill>
                  <a:srgbClr val="000099"/>
                </a:solidFill>
                <a:latin typeface="Century Gothic" pitchFamily="34" charset="0"/>
              </a:rPr>
              <a:t>absorção dérmica</a:t>
            </a:r>
          </a:p>
        </p:txBody>
      </p:sp>
      <p:pic>
        <p:nvPicPr>
          <p:cNvPr id="580619" name="Picture 13" descr="riscos quimicos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0688" y="2492375"/>
            <a:ext cx="1905000" cy="216058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80620" name="Rectangle 14"/>
          <p:cNvSpPr>
            <a:spLocks noChangeArrowheads="1"/>
          </p:cNvSpPr>
          <p:nvPr/>
        </p:nvSpPr>
        <p:spPr bwMode="auto">
          <a:xfrm>
            <a:off x="6084888" y="1987550"/>
            <a:ext cx="145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400" b="1">
                <a:solidFill>
                  <a:srgbClr val="000099"/>
                </a:solidFill>
                <a:latin typeface="Century Gothic" pitchFamily="34" charset="0"/>
              </a:rPr>
              <a:t>ingestão</a:t>
            </a:r>
          </a:p>
        </p:txBody>
      </p:sp>
      <p:sp>
        <p:nvSpPr>
          <p:cNvPr id="580621" name="Text Box 27"/>
          <p:cNvSpPr txBox="1">
            <a:spLocks noChangeArrowheads="1"/>
          </p:cNvSpPr>
          <p:nvPr/>
        </p:nvSpPr>
        <p:spPr bwMode="auto">
          <a:xfrm>
            <a:off x="107950" y="927100"/>
            <a:ext cx="4800600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400" b="1">
                <a:solidFill>
                  <a:srgbClr val="000099"/>
                </a:solidFill>
                <a:latin typeface="Century Gothic" pitchFamily="34" charset="0"/>
              </a:rPr>
              <a:t>Vias de Ingresso no Organismo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33350" y="4937125"/>
            <a:ext cx="88566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3200">
                <a:latin typeface="Calibri" pitchFamily="34" charset="0"/>
              </a:rPr>
              <a:t>fatores a considerar: </a:t>
            </a:r>
            <a:r>
              <a:rPr lang="pt-BR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Dose e Capacidade Metabólica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77850" y="5557838"/>
            <a:ext cx="7964488" cy="1184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OCUPACIONALMENTE</a:t>
            </a:r>
            <a:r>
              <a:rPr lang="pt-BR" sz="2400">
                <a:latin typeface="Calibri" pitchFamily="34" charset="0"/>
              </a:rPr>
              <a:t>, as vias de ingresso + importantes são:</a:t>
            </a:r>
          </a:p>
          <a:p>
            <a:pPr>
              <a:lnSpc>
                <a:spcPct val="125000"/>
              </a:lnSpc>
            </a:pPr>
            <a:r>
              <a:rPr lang="pt-BR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 N A L A T Ó R I A   e   D É R M I C A</a:t>
            </a:r>
          </a:p>
        </p:txBody>
      </p:sp>
      <p:sp>
        <p:nvSpPr>
          <p:cNvPr id="580625" name="Text Box 36"/>
          <p:cNvSpPr txBox="1">
            <a:spLocks noChangeArrowheads="1"/>
          </p:cNvSpPr>
          <p:nvPr/>
        </p:nvSpPr>
        <p:spPr bwMode="auto">
          <a:xfrm>
            <a:off x="5978525" y="828675"/>
            <a:ext cx="3248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99"/>
                </a:solidFill>
                <a:latin typeface="Century Gothic" pitchFamily="34" charset="0"/>
              </a:rPr>
              <a:t>Risco Químico em Laboratórios</a:t>
            </a:r>
          </a:p>
        </p:txBody>
      </p:sp>
      <p:sp>
        <p:nvSpPr>
          <p:cNvPr id="580627" name="Text Box 19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-9525" y="2978150"/>
            <a:ext cx="9144000" cy="3455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7863" y="1268413"/>
            <a:ext cx="7761287" cy="547687"/>
          </a:xfrm>
          <a:prstGeom prst="rect">
            <a:avLst/>
          </a:prstGeom>
          <a:noFill/>
          <a:ln w="2857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 X P O S I Ç Ã O   A   M I S T U R A S   Q U Í M I C A 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925638"/>
            <a:ext cx="9144000" cy="9271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 mistura de substâncias químicas pode alterar a toxicidade, devido à interação entre elas. São esperados quatro tipos de efeitos:</a:t>
            </a:r>
          </a:p>
        </p:txBody>
      </p:sp>
      <p:grpSp>
        <p:nvGrpSpPr>
          <p:cNvPr id="581637" name="Group 5"/>
          <p:cNvGrpSpPr>
            <a:grpSpLocks/>
          </p:cNvGrpSpPr>
          <p:nvPr/>
        </p:nvGrpSpPr>
        <p:grpSpPr bwMode="auto">
          <a:xfrm>
            <a:off x="509588" y="5632450"/>
            <a:ext cx="3706812" cy="363538"/>
            <a:chOff x="321" y="3548"/>
            <a:chExt cx="2335" cy="229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321" y="3548"/>
              <a:ext cx="233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923" y="3565"/>
              <a:ext cx="119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>
                  <a:solidFill>
                    <a:schemeClr val="bg1"/>
                  </a:solidFill>
                  <a:latin typeface="Century Gothic" pitchFamily="34" charset="0"/>
                </a:rPr>
                <a:t>[agente químico]</a:t>
              </a:r>
            </a:p>
          </p:txBody>
        </p:sp>
      </p:grpSp>
      <p:grpSp>
        <p:nvGrpSpPr>
          <p:cNvPr id="581640" name="Group 8"/>
          <p:cNvGrpSpPr>
            <a:grpSpLocks/>
          </p:cNvGrpSpPr>
          <p:nvPr/>
        </p:nvGrpSpPr>
        <p:grpSpPr bwMode="auto">
          <a:xfrm>
            <a:off x="250825" y="3357563"/>
            <a:ext cx="511175" cy="2528887"/>
            <a:chOff x="158" y="2115"/>
            <a:chExt cx="322" cy="1593"/>
          </a:xfrm>
        </p:grpSpPr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80" y="2115"/>
              <a:ext cx="0" cy="159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 rot="-5400000">
              <a:off x="30" y="2770"/>
              <a:ext cx="46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>
                  <a:solidFill>
                    <a:schemeClr val="bg1"/>
                  </a:solidFill>
                  <a:latin typeface="Century Gothic" pitchFamily="34" charset="0"/>
                </a:rPr>
                <a:t>efeito</a:t>
              </a:r>
            </a:p>
          </p:txBody>
        </p:sp>
      </p:grpSp>
      <p:grpSp>
        <p:nvGrpSpPr>
          <p:cNvPr id="581643" name="Group 11"/>
          <p:cNvGrpSpPr>
            <a:grpSpLocks/>
          </p:cNvGrpSpPr>
          <p:nvPr/>
        </p:nvGrpSpPr>
        <p:grpSpPr bwMode="auto">
          <a:xfrm>
            <a:off x="762000" y="4621213"/>
            <a:ext cx="3270250" cy="1012825"/>
            <a:chOff x="480" y="2911"/>
            <a:chExt cx="2060" cy="638"/>
          </a:xfrm>
        </p:grpSpPr>
        <p:grpSp>
          <p:nvGrpSpPr>
            <p:cNvPr id="581644" name="Group 12"/>
            <p:cNvGrpSpPr>
              <a:grpSpLocks/>
            </p:cNvGrpSpPr>
            <p:nvPr/>
          </p:nvGrpSpPr>
          <p:grpSpPr bwMode="auto">
            <a:xfrm>
              <a:off x="480" y="3017"/>
              <a:ext cx="1858" cy="532"/>
              <a:chOff x="480" y="3017"/>
              <a:chExt cx="1858" cy="532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 flipV="1">
                <a:off x="480" y="3017"/>
                <a:ext cx="424" cy="53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>
                <a:off x="904" y="3017"/>
                <a:ext cx="1434" cy="5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Text" lastClr="000000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330" y="2911"/>
              <a:ext cx="210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>
                  <a:solidFill>
                    <a:srgbClr val="0000FF"/>
                  </a:solidFill>
                  <a:latin typeface="Century Gothic" pitchFamily="34" charset="0"/>
                  <a:cs typeface="+mn-cs"/>
                </a:rPr>
                <a:t>a</a:t>
              </a:r>
            </a:p>
          </p:txBody>
        </p:sp>
      </p:grpSp>
      <p:grpSp>
        <p:nvGrpSpPr>
          <p:cNvPr id="581648" name="Group 16"/>
          <p:cNvGrpSpPr>
            <a:grpSpLocks/>
          </p:cNvGrpSpPr>
          <p:nvPr/>
        </p:nvGrpSpPr>
        <p:grpSpPr bwMode="auto">
          <a:xfrm>
            <a:off x="762000" y="4957763"/>
            <a:ext cx="3297238" cy="660400"/>
            <a:chOff x="480" y="3123"/>
            <a:chExt cx="2077" cy="416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480" y="3275"/>
              <a:ext cx="1804" cy="26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346" y="3123"/>
              <a:ext cx="211" cy="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 dirty="0">
                  <a:solidFill>
                    <a:srgbClr val="FFFF00"/>
                  </a:solidFill>
                  <a:latin typeface="Century Gothic" pitchFamily="34" charset="0"/>
                  <a:cs typeface="+mn-cs"/>
                </a:rPr>
                <a:t>b</a:t>
              </a: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500188" y="3609975"/>
            <a:ext cx="19494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>
                <a:solidFill>
                  <a:schemeClr val="bg1"/>
                </a:solidFill>
                <a:latin typeface="Century Gothic" pitchFamily="34" charset="0"/>
              </a:rPr>
              <a:t>INDEPENDENTE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5078413" y="3357563"/>
            <a:ext cx="0" cy="25288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4826000" y="5632450"/>
            <a:ext cx="3708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5783263" y="5659438"/>
            <a:ext cx="18907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[agente químico]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 rot="-5400000">
            <a:off x="4369594" y="4394994"/>
            <a:ext cx="7413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efeito</a:t>
            </a:r>
          </a:p>
        </p:txBody>
      </p:sp>
      <p:grpSp>
        <p:nvGrpSpPr>
          <p:cNvPr id="581656" name="Group 24"/>
          <p:cNvGrpSpPr>
            <a:grpSpLocks/>
          </p:cNvGrpSpPr>
          <p:nvPr/>
        </p:nvGrpSpPr>
        <p:grpSpPr bwMode="auto">
          <a:xfrm>
            <a:off x="5076825" y="4527550"/>
            <a:ext cx="3275013" cy="1062038"/>
            <a:chOff x="3198" y="2852"/>
            <a:chExt cx="2063" cy="669"/>
          </a:xfrm>
        </p:grpSpPr>
        <p:sp>
          <p:nvSpPr>
            <p:cNvPr id="32" name="Line 38"/>
            <p:cNvSpPr>
              <a:spLocks noChangeShapeType="1"/>
            </p:cNvSpPr>
            <p:nvPr/>
          </p:nvSpPr>
          <p:spPr bwMode="auto">
            <a:xfrm flipV="1">
              <a:off x="3198" y="3022"/>
              <a:ext cx="1814" cy="4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5050" y="2852"/>
              <a:ext cx="211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>
                  <a:solidFill>
                    <a:srgbClr val="0000FF"/>
                  </a:solidFill>
                  <a:latin typeface="Century Gothic" pitchFamily="34" charset="0"/>
                  <a:cs typeface="+mn-cs"/>
                </a:rPr>
                <a:t>a</a:t>
              </a:r>
            </a:p>
          </p:txBody>
        </p:sp>
      </p:grpSp>
      <p:grpSp>
        <p:nvGrpSpPr>
          <p:cNvPr id="581659" name="Group 27"/>
          <p:cNvGrpSpPr>
            <a:grpSpLocks/>
          </p:cNvGrpSpPr>
          <p:nvPr/>
        </p:nvGrpSpPr>
        <p:grpSpPr bwMode="auto">
          <a:xfrm>
            <a:off x="5078413" y="4957763"/>
            <a:ext cx="3287712" cy="660400"/>
            <a:chOff x="3199" y="3123"/>
            <a:chExt cx="2071" cy="416"/>
          </a:xfrm>
        </p:grpSpPr>
        <p:sp>
          <p:nvSpPr>
            <p:cNvPr id="33" name="Line 39"/>
            <p:cNvSpPr>
              <a:spLocks noChangeShapeType="1"/>
            </p:cNvSpPr>
            <p:nvPr/>
          </p:nvSpPr>
          <p:spPr bwMode="auto">
            <a:xfrm flipV="1">
              <a:off x="3199" y="3275"/>
              <a:ext cx="1805" cy="26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5059" y="3123"/>
              <a:ext cx="21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 dirty="0">
                  <a:solidFill>
                    <a:srgbClr val="FFFF00"/>
                  </a:solidFill>
                  <a:latin typeface="Century Gothic" pitchFamily="34" charset="0"/>
                  <a:cs typeface="+mn-cs"/>
                </a:rPr>
                <a:t>b</a:t>
              </a:r>
            </a:p>
          </p:txBody>
        </p:sp>
      </p:grp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6246813" y="3609975"/>
            <a:ext cx="11890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>
                <a:latin typeface="Century Gothic" pitchFamily="34" charset="0"/>
              </a:rPr>
              <a:t>ADITIVO</a:t>
            </a:r>
          </a:p>
        </p:txBody>
      </p:sp>
      <p:grpSp>
        <p:nvGrpSpPr>
          <p:cNvPr id="581663" name="Group 31"/>
          <p:cNvGrpSpPr>
            <a:grpSpLocks/>
          </p:cNvGrpSpPr>
          <p:nvPr/>
        </p:nvGrpSpPr>
        <p:grpSpPr bwMode="auto">
          <a:xfrm>
            <a:off x="5076825" y="3860800"/>
            <a:ext cx="3689350" cy="1728788"/>
            <a:chOff x="3198" y="2432"/>
            <a:chExt cx="2324" cy="1089"/>
          </a:xfrm>
        </p:grpSpPr>
        <p:sp>
          <p:nvSpPr>
            <p:cNvPr id="37" name="Line 43"/>
            <p:cNvSpPr>
              <a:spLocks noChangeShapeType="1"/>
            </p:cNvSpPr>
            <p:nvPr/>
          </p:nvSpPr>
          <p:spPr bwMode="auto">
            <a:xfrm flipV="1">
              <a:off x="3198" y="2614"/>
              <a:ext cx="1859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5050" y="2432"/>
              <a:ext cx="4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b="1">
                  <a:latin typeface="Century Gothic" pitchFamily="34" charset="0"/>
                </a:rPr>
                <a:t>a + b</a:t>
              </a:r>
            </a:p>
          </p:txBody>
        </p:sp>
      </p:grp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2038350" y="6237288"/>
            <a:ext cx="5040313" cy="36671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chemeClr val="bg1"/>
                </a:solidFill>
                <a:latin typeface="Century Gothic" pitchFamily="34" charset="0"/>
              </a:rPr>
              <a:t>Efeitos Interativos das Substâncias Químicas</a:t>
            </a:r>
          </a:p>
        </p:txBody>
      </p:sp>
      <p:sp>
        <p:nvSpPr>
          <p:cNvPr id="581668" name="Text Box 36"/>
          <p:cNvSpPr txBox="1">
            <a:spLocks noChangeArrowheads="1"/>
          </p:cNvSpPr>
          <p:nvPr/>
        </p:nvSpPr>
        <p:spPr bwMode="auto">
          <a:xfrm>
            <a:off x="5940425" y="828675"/>
            <a:ext cx="3248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99"/>
                </a:solidFill>
                <a:latin typeface="Century Gothic" pitchFamily="34" charset="0"/>
              </a:rPr>
              <a:t>Risco Químico em Laboratórios</a:t>
            </a:r>
          </a:p>
        </p:txBody>
      </p:sp>
      <p:sp>
        <p:nvSpPr>
          <p:cNvPr id="581670" name="Text Box 38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8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8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8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8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-12700" y="1916113"/>
            <a:ext cx="9144000" cy="43926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5222875" y="2420938"/>
            <a:ext cx="0" cy="29987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4975225" y="5153025"/>
            <a:ext cx="39163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988050" y="5240338"/>
            <a:ext cx="1930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[agente químico]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-5400000">
            <a:off x="4658518" y="3539332"/>
            <a:ext cx="741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efeito</a:t>
            </a:r>
          </a:p>
        </p:txBody>
      </p:sp>
      <p:grpSp>
        <p:nvGrpSpPr>
          <p:cNvPr id="582663" name="Group 7"/>
          <p:cNvGrpSpPr>
            <a:grpSpLocks/>
          </p:cNvGrpSpPr>
          <p:nvPr/>
        </p:nvGrpSpPr>
        <p:grpSpPr bwMode="auto">
          <a:xfrm>
            <a:off x="5219700" y="4017963"/>
            <a:ext cx="3189288" cy="1122362"/>
            <a:chOff x="3288" y="2523"/>
            <a:chExt cx="2009" cy="707"/>
          </a:xfrm>
        </p:grpSpPr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V="1">
              <a:off x="3288" y="2704"/>
              <a:ext cx="1765" cy="5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086" y="2523"/>
              <a:ext cx="21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>
                  <a:solidFill>
                    <a:srgbClr val="0000FF"/>
                  </a:solidFill>
                  <a:latin typeface="Century Gothic" pitchFamily="34" charset="0"/>
                  <a:cs typeface="+mn-cs"/>
                </a:rPr>
                <a:t>a</a:t>
              </a:r>
            </a:p>
          </p:txBody>
        </p:sp>
      </p:grpSp>
      <p:grpSp>
        <p:nvGrpSpPr>
          <p:cNvPr id="582666" name="Group 10"/>
          <p:cNvGrpSpPr>
            <a:grpSpLocks/>
          </p:cNvGrpSpPr>
          <p:nvPr/>
        </p:nvGrpSpPr>
        <p:grpSpPr bwMode="auto">
          <a:xfrm>
            <a:off x="5219700" y="4440238"/>
            <a:ext cx="3213100" cy="703262"/>
            <a:chOff x="3288" y="2797"/>
            <a:chExt cx="2024" cy="443"/>
          </a:xfrm>
        </p:grpSpPr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V="1">
              <a:off x="3288" y="2960"/>
              <a:ext cx="1757" cy="2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5101" y="2797"/>
              <a:ext cx="21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 dirty="0">
                  <a:solidFill>
                    <a:srgbClr val="FFFF00"/>
                  </a:solidFill>
                  <a:latin typeface="Century Gothic" pitchFamily="34" charset="0"/>
                  <a:cs typeface="+mn-cs"/>
                </a:rPr>
                <a:t>b</a:t>
              </a: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651500" y="2420938"/>
            <a:ext cx="24479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latin typeface="Century Gothic" pitchFamily="34" charset="0"/>
              </a:rPr>
              <a:t>SINÉRGICO</a:t>
            </a:r>
          </a:p>
        </p:txBody>
      </p:sp>
      <p:grpSp>
        <p:nvGrpSpPr>
          <p:cNvPr id="582670" name="Group 14"/>
          <p:cNvGrpSpPr>
            <a:grpSpLocks/>
          </p:cNvGrpSpPr>
          <p:nvPr/>
        </p:nvGrpSpPr>
        <p:grpSpPr bwMode="auto">
          <a:xfrm>
            <a:off x="5219700" y="2924175"/>
            <a:ext cx="3616325" cy="2205038"/>
            <a:chOff x="3288" y="1831"/>
            <a:chExt cx="2278" cy="1389"/>
          </a:xfrm>
        </p:grpSpPr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V="1">
              <a:off x="3288" y="1979"/>
              <a:ext cx="1789" cy="124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5094" y="1831"/>
              <a:ext cx="4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b="1">
                  <a:latin typeface="Century Gothic" pitchFamily="34" charset="0"/>
                </a:rPr>
                <a:t>a + b</a:t>
              </a:r>
            </a:p>
          </p:txBody>
        </p:sp>
      </p:grpSp>
      <p:sp>
        <p:nvSpPr>
          <p:cNvPr id="29" name="Line 48"/>
          <p:cNvSpPr>
            <a:spLocks noChangeShapeType="1"/>
          </p:cNvSpPr>
          <p:nvPr/>
        </p:nvSpPr>
        <p:spPr bwMode="auto">
          <a:xfrm>
            <a:off x="771525" y="2420938"/>
            <a:ext cx="0" cy="2978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30" name="Line 49"/>
          <p:cNvSpPr>
            <a:spLocks noChangeShapeType="1"/>
          </p:cNvSpPr>
          <p:nvPr/>
        </p:nvSpPr>
        <p:spPr bwMode="auto">
          <a:xfrm>
            <a:off x="515938" y="5133975"/>
            <a:ext cx="40560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1563688" y="5219700"/>
            <a:ext cx="2000250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[agente químico]</a:t>
            </a: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 rot="-5400000">
            <a:off x="191294" y="3531394"/>
            <a:ext cx="7413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efeito</a:t>
            </a:r>
          </a:p>
        </p:txBody>
      </p:sp>
      <p:grpSp>
        <p:nvGrpSpPr>
          <p:cNvPr id="582677" name="Group 21"/>
          <p:cNvGrpSpPr>
            <a:grpSpLocks/>
          </p:cNvGrpSpPr>
          <p:nvPr/>
        </p:nvGrpSpPr>
        <p:grpSpPr bwMode="auto">
          <a:xfrm>
            <a:off x="755650" y="3692525"/>
            <a:ext cx="3289300" cy="1430338"/>
            <a:chOff x="476" y="2326"/>
            <a:chExt cx="2072" cy="901"/>
          </a:xfrm>
        </p:grpSpPr>
        <p:sp>
          <p:nvSpPr>
            <p:cNvPr id="33" name="Line 52"/>
            <p:cNvSpPr>
              <a:spLocks noChangeShapeType="1"/>
            </p:cNvSpPr>
            <p:nvPr/>
          </p:nvSpPr>
          <p:spPr bwMode="auto">
            <a:xfrm flipV="1">
              <a:off x="476" y="2478"/>
              <a:ext cx="1861" cy="7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5" name="Text Box 54"/>
            <p:cNvSpPr txBox="1">
              <a:spLocks noChangeArrowheads="1"/>
            </p:cNvSpPr>
            <p:nvPr/>
          </p:nvSpPr>
          <p:spPr bwMode="auto">
            <a:xfrm>
              <a:off x="2337" y="2326"/>
              <a:ext cx="21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>
                  <a:solidFill>
                    <a:srgbClr val="0000FF"/>
                  </a:solidFill>
                  <a:latin typeface="Century Gothic" pitchFamily="34" charset="0"/>
                  <a:cs typeface="+mn-cs"/>
                </a:rPr>
                <a:t>a</a:t>
              </a:r>
            </a:p>
          </p:txBody>
        </p:sp>
      </p:grpSp>
      <p:grpSp>
        <p:nvGrpSpPr>
          <p:cNvPr id="582680" name="Group 24"/>
          <p:cNvGrpSpPr>
            <a:grpSpLocks/>
          </p:cNvGrpSpPr>
          <p:nvPr/>
        </p:nvGrpSpPr>
        <p:grpSpPr bwMode="auto">
          <a:xfrm>
            <a:off x="754063" y="4143375"/>
            <a:ext cx="3289300" cy="950913"/>
            <a:chOff x="475" y="2610"/>
            <a:chExt cx="2072" cy="599"/>
          </a:xfrm>
        </p:grpSpPr>
        <p:sp>
          <p:nvSpPr>
            <p:cNvPr id="34" name="Line 53"/>
            <p:cNvSpPr>
              <a:spLocks noChangeShapeType="1"/>
            </p:cNvSpPr>
            <p:nvPr/>
          </p:nvSpPr>
          <p:spPr bwMode="auto">
            <a:xfrm flipV="1">
              <a:off x="475" y="2750"/>
              <a:ext cx="1861" cy="45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6" name="Text Box 55"/>
            <p:cNvSpPr txBox="1">
              <a:spLocks noChangeArrowheads="1"/>
            </p:cNvSpPr>
            <p:nvPr/>
          </p:nvSpPr>
          <p:spPr bwMode="auto">
            <a:xfrm>
              <a:off x="2336" y="2610"/>
              <a:ext cx="21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 dirty="0">
                  <a:solidFill>
                    <a:srgbClr val="FFFF00"/>
                  </a:solidFill>
                  <a:latin typeface="Century Gothic" pitchFamily="34" charset="0"/>
                  <a:cs typeface="+mn-cs"/>
                </a:rPr>
                <a:t>b</a:t>
              </a:r>
            </a:p>
          </p:txBody>
        </p:sp>
      </p:grpSp>
      <p:sp>
        <p:nvSpPr>
          <p:cNvPr id="37" name="Text Box 56"/>
          <p:cNvSpPr txBox="1">
            <a:spLocks noChangeArrowheads="1"/>
          </p:cNvSpPr>
          <p:nvPr/>
        </p:nvSpPr>
        <p:spPr bwMode="auto">
          <a:xfrm>
            <a:off x="1403350" y="2752725"/>
            <a:ext cx="2089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entury Gothic" pitchFamily="34" charset="0"/>
              </a:rPr>
              <a:t>ANTAGÔNICO</a:t>
            </a:r>
          </a:p>
        </p:txBody>
      </p:sp>
      <p:grpSp>
        <p:nvGrpSpPr>
          <p:cNvPr id="582684" name="Group 28"/>
          <p:cNvGrpSpPr>
            <a:grpSpLocks/>
          </p:cNvGrpSpPr>
          <p:nvPr/>
        </p:nvGrpSpPr>
        <p:grpSpPr bwMode="auto">
          <a:xfrm>
            <a:off x="765175" y="4603750"/>
            <a:ext cx="3786188" cy="515938"/>
            <a:chOff x="482" y="2900"/>
            <a:chExt cx="2385" cy="325"/>
          </a:xfrm>
        </p:grpSpPr>
        <p:sp>
          <p:nvSpPr>
            <p:cNvPr id="38" name="Line 57"/>
            <p:cNvSpPr>
              <a:spLocks noChangeShapeType="1"/>
            </p:cNvSpPr>
            <p:nvPr/>
          </p:nvSpPr>
          <p:spPr bwMode="auto">
            <a:xfrm flipV="1">
              <a:off x="482" y="3043"/>
              <a:ext cx="1906" cy="18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 Box 58"/>
            <p:cNvSpPr txBox="1">
              <a:spLocks noChangeArrowheads="1"/>
            </p:cNvSpPr>
            <p:nvPr/>
          </p:nvSpPr>
          <p:spPr bwMode="auto">
            <a:xfrm>
              <a:off x="2395" y="2900"/>
              <a:ext cx="4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b="1">
                  <a:solidFill>
                    <a:schemeClr val="bg1"/>
                  </a:solidFill>
                  <a:latin typeface="Century Gothic" pitchFamily="34" charset="0"/>
                </a:rPr>
                <a:t>a + b</a:t>
              </a:r>
            </a:p>
          </p:txBody>
        </p:sp>
      </p:grp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2039938" y="6092825"/>
            <a:ext cx="5040312" cy="366713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Efeitos Interativos das Substâncias Químicas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7863" y="1268413"/>
            <a:ext cx="7761287" cy="547687"/>
          </a:xfrm>
          <a:prstGeom prst="rect">
            <a:avLst/>
          </a:prstGeom>
          <a:noFill/>
          <a:ln w="2857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 X P O S I Ç Ã O   A   M I S T U R A S   Q U Í M I C A S</a:t>
            </a:r>
          </a:p>
        </p:txBody>
      </p:sp>
      <p:sp>
        <p:nvSpPr>
          <p:cNvPr id="582689" name="Text Box 36"/>
          <p:cNvSpPr txBox="1">
            <a:spLocks noChangeArrowheads="1"/>
          </p:cNvSpPr>
          <p:nvPr/>
        </p:nvSpPr>
        <p:spPr bwMode="auto">
          <a:xfrm>
            <a:off x="5940425" y="828675"/>
            <a:ext cx="3248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99"/>
                </a:solidFill>
                <a:latin typeface="Century Gothic" pitchFamily="34" charset="0"/>
              </a:rPr>
              <a:t>Risco Químico em Laboratórios</a:t>
            </a:r>
          </a:p>
        </p:txBody>
      </p:sp>
      <p:sp>
        <p:nvSpPr>
          <p:cNvPr id="582692" name="Text Box 36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8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8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8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8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8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468313" y="1844675"/>
            <a:ext cx="8183562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>
                <a:solidFill>
                  <a:srgbClr val="000099"/>
                </a:solidFill>
                <a:latin typeface="Century Gothic" pitchFamily="34" charset="0"/>
              </a:rPr>
              <a:t>Conjunto de ações para a prevenção dos efeitos adversos para o ser humano e o meio ambiente resultantes da produção, armazenagem, transporte, manuseio e disposição final de produtos químicos</a:t>
            </a: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280988" y="4437063"/>
            <a:ext cx="8569325" cy="187801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>
                <a:solidFill>
                  <a:schemeClr val="bg1"/>
                </a:solidFill>
                <a:latin typeface="Calibri" pitchFamily="34" charset="0"/>
              </a:rPr>
              <a:t>A proteção da saúde e segurança nas operações de laboratório, incluindo o tratamento dos resíduos, é uma</a:t>
            </a:r>
          </a:p>
          <a:p>
            <a:pPr>
              <a:lnSpc>
                <a:spcPct val="150000"/>
              </a:lnSpc>
            </a:pPr>
            <a:r>
              <a:rPr lang="pt-BR" sz="2600">
                <a:solidFill>
                  <a:srgbClr val="66CCFF"/>
                </a:solidFill>
                <a:latin typeface="Calibri" pitchFamily="34" charset="0"/>
              </a:rPr>
              <a:t>! </a:t>
            </a:r>
            <a:r>
              <a:rPr lang="pt-BR" sz="2600" b="1">
                <a:solidFill>
                  <a:srgbClr val="66CCFF"/>
                </a:solidFill>
                <a:latin typeface="Calibri" pitchFamily="34" charset="0"/>
              </a:rPr>
              <a:t>OBRIGAÇÃO MORAL</a:t>
            </a:r>
            <a:r>
              <a:rPr lang="pt-BR" sz="2600">
                <a:solidFill>
                  <a:srgbClr val="66CCFF"/>
                </a:solidFill>
                <a:latin typeface="Calibri" pitchFamily="34" charset="0"/>
              </a:rPr>
              <a:t> !</a:t>
            </a:r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138113" y="908050"/>
            <a:ext cx="5054600" cy="519113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Segurança   Química:   CONCEITO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2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  <p:bldP spid="4485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2879725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4410" name="AutoShape 10"/>
          <p:cNvSpPr>
            <a:spLocks noChangeArrowheads="1"/>
          </p:cNvSpPr>
          <p:nvPr/>
        </p:nvSpPr>
        <p:spPr bwMode="auto">
          <a:xfrm>
            <a:off x="611188" y="2271713"/>
            <a:ext cx="504825" cy="1152525"/>
          </a:xfrm>
          <a:prstGeom prst="curvedRightArrow">
            <a:avLst>
              <a:gd name="adj1" fmla="val 45660"/>
              <a:gd name="adj2" fmla="val 91321"/>
              <a:gd name="adj3" fmla="val 33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23975" y="2922588"/>
            <a:ext cx="1704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apresentam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62675" y="1828800"/>
            <a:ext cx="2549525" cy="2319338"/>
            <a:chOff x="3882" y="821"/>
            <a:chExt cx="1606" cy="1461"/>
          </a:xfrm>
        </p:grpSpPr>
        <p:sp>
          <p:nvSpPr>
            <p:cNvPr id="583686" name="Text Box 15"/>
            <p:cNvSpPr txBox="1">
              <a:spLocks noChangeArrowheads="1"/>
            </p:cNvSpPr>
            <p:nvPr/>
          </p:nvSpPr>
          <p:spPr bwMode="auto">
            <a:xfrm>
              <a:off x="4031" y="821"/>
              <a:ext cx="123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Calibri" pitchFamily="34" charset="0"/>
                </a:rPr>
                <a:t>AMBIENTAL</a:t>
              </a:r>
            </a:p>
          </p:txBody>
        </p:sp>
        <p:sp>
          <p:nvSpPr>
            <p:cNvPr id="583687" name="Text Box 16"/>
            <p:cNvSpPr txBox="1">
              <a:spLocks noChangeArrowheads="1"/>
            </p:cNvSpPr>
            <p:nvPr/>
          </p:nvSpPr>
          <p:spPr bwMode="auto">
            <a:xfrm>
              <a:off x="3919" y="1411"/>
              <a:ext cx="149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Calibri" pitchFamily="34" charset="0"/>
                </a:rPr>
                <a:t>OCUPACIONAL</a:t>
              </a:r>
            </a:p>
          </p:txBody>
        </p:sp>
        <p:sp>
          <p:nvSpPr>
            <p:cNvPr id="583688" name="Text Box 17"/>
            <p:cNvSpPr txBox="1">
              <a:spLocks noChangeArrowheads="1"/>
            </p:cNvSpPr>
            <p:nvPr/>
          </p:nvSpPr>
          <p:spPr bwMode="auto">
            <a:xfrm>
              <a:off x="3882" y="1955"/>
              <a:ext cx="160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>
                  <a:solidFill>
                    <a:schemeClr val="bg1"/>
                  </a:solidFill>
                  <a:latin typeface="Calibri" pitchFamily="34" charset="0"/>
                </a:rPr>
                <a:t>SAÚDE PÚBLICA</a:t>
              </a:r>
            </a:p>
          </p:txBody>
        </p:sp>
      </p:grp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3132138" y="2660650"/>
            <a:ext cx="360362" cy="647700"/>
          </a:xfrm>
          <a:prstGeom prst="upArrow">
            <a:avLst>
              <a:gd name="adj1" fmla="val 50000"/>
              <a:gd name="adj2" fmla="val 44934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582988" y="2933700"/>
            <a:ext cx="1339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impactos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003800" y="2344738"/>
            <a:ext cx="1009650" cy="1512887"/>
            <a:chOff x="3152" y="1026"/>
            <a:chExt cx="636" cy="953"/>
          </a:xfrm>
        </p:grpSpPr>
        <p:sp>
          <p:nvSpPr>
            <p:cNvPr id="583692" name="AutoShape 21"/>
            <p:cNvSpPr>
              <a:spLocks noChangeArrowheads="1"/>
            </p:cNvSpPr>
            <p:nvPr/>
          </p:nvSpPr>
          <p:spPr bwMode="auto">
            <a:xfrm>
              <a:off x="3198" y="1389"/>
              <a:ext cx="590" cy="227"/>
            </a:xfrm>
            <a:prstGeom prst="rightArrow">
              <a:avLst>
                <a:gd name="adj1" fmla="val 50000"/>
                <a:gd name="adj2" fmla="val 64978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pt-BR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83693" name="AutoShape 22"/>
            <p:cNvSpPr>
              <a:spLocks noChangeArrowheads="1"/>
            </p:cNvSpPr>
            <p:nvPr/>
          </p:nvSpPr>
          <p:spPr bwMode="auto">
            <a:xfrm rot="-1285870">
              <a:off x="3198" y="1026"/>
              <a:ext cx="590" cy="227"/>
            </a:xfrm>
            <a:prstGeom prst="rightArrow">
              <a:avLst>
                <a:gd name="adj1" fmla="val 50000"/>
                <a:gd name="adj2" fmla="val 64978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pt-BR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83694" name="AutoShape 23"/>
            <p:cNvSpPr>
              <a:spLocks noChangeArrowheads="1"/>
            </p:cNvSpPr>
            <p:nvPr/>
          </p:nvSpPr>
          <p:spPr bwMode="auto">
            <a:xfrm rot="1260000">
              <a:off x="3152" y="1752"/>
              <a:ext cx="590" cy="227"/>
            </a:xfrm>
            <a:prstGeom prst="rightArrow">
              <a:avLst>
                <a:gd name="adj1" fmla="val 50000"/>
                <a:gd name="adj2" fmla="val 64978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pt-BR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307975" y="4243388"/>
            <a:ext cx="8497888" cy="56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>
                <a:solidFill>
                  <a:srgbClr val="000099"/>
                </a:solidFill>
                <a:latin typeface="Calibri" pitchFamily="34" charset="0"/>
              </a:rPr>
              <a:t>conforme suas características, podem provocar :</a:t>
            </a:r>
          </a:p>
        </p:txBody>
      </p:sp>
      <p:grpSp>
        <p:nvGrpSpPr>
          <p:cNvPr id="583696" name="Group 16"/>
          <p:cNvGrpSpPr>
            <a:grpSpLocks/>
          </p:cNvGrpSpPr>
          <p:nvPr/>
        </p:nvGrpSpPr>
        <p:grpSpPr bwMode="auto">
          <a:xfrm>
            <a:off x="460375" y="4833938"/>
            <a:ext cx="8202613" cy="1763712"/>
            <a:chOff x="290" y="2976"/>
            <a:chExt cx="5167" cy="1111"/>
          </a:xfrm>
        </p:grpSpPr>
        <p:sp>
          <p:nvSpPr>
            <p:cNvPr id="583697" name="Text Box 27"/>
            <p:cNvSpPr txBox="1">
              <a:spLocks noChangeArrowheads="1"/>
            </p:cNvSpPr>
            <p:nvPr/>
          </p:nvSpPr>
          <p:spPr bwMode="auto">
            <a:xfrm>
              <a:off x="290" y="3022"/>
              <a:ext cx="1555" cy="294"/>
            </a:xfrm>
            <a:prstGeom prst="rect">
              <a:avLst/>
            </a:prstGeom>
            <a:noFill/>
            <a:ln w="952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>
                  <a:solidFill>
                    <a:srgbClr val="000099"/>
                  </a:solidFill>
                  <a:latin typeface="Calibri" pitchFamily="34" charset="0"/>
                </a:rPr>
                <a:t>acidentes / lesões</a:t>
              </a:r>
            </a:p>
          </p:txBody>
        </p:sp>
        <p:sp>
          <p:nvSpPr>
            <p:cNvPr id="583698" name="Text Box 28"/>
            <p:cNvSpPr txBox="1">
              <a:spLocks noChangeArrowheads="1"/>
            </p:cNvSpPr>
            <p:nvPr/>
          </p:nvSpPr>
          <p:spPr bwMode="auto">
            <a:xfrm>
              <a:off x="2376" y="3203"/>
              <a:ext cx="1109" cy="294"/>
            </a:xfrm>
            <a:prstGeom prst="rect">
              <a:avLst/>
            </a:prstGeom>
            <a:noFill/>
            <a:ln w="952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>
                  <a:solidFill>
                    <a:srgbClr val="000099"/>
                  </a:solidFill>
                  <a:latin typeface="Calibri" pitchFamily="34" charset="0"/>
                </a:rPr>
                <a:t>intoxicações</a:t>
              </a:r>
            </a:p>
          </p:txBody>
        </p:sp>
        <p:sp>
          <p:nvSpPr>
            <p:cNvPr id="583699" name="Text Box 29"/>
            <p:cNvSpPr txBox="1">
              <a:spLocks noChangeArrowheads="1"/>
            </p:cNvSpPr>
            <p:nvPr/>
          </p:nvSpPr>
          <p:spPr bwMode="auto">
            <a:xfrm>
              <a:off x="3965" y="2976"/>
              <a:ext cx="911" cy="294"/>
            </a:xfrm>
            <a:prstGeom prst="rect">
              <a:avLst/>
            </a:prstGeom>
            <a:noFill/>
            <a:ln w="952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>
                  <a:solidFill>
                    <a:srgbClr val="000099"/>
                  </a:solidFill>
                  <a:latin typeface="Calibri" pitchFamily="34" charset="0"/>
                </a:rPr>
                <a:t>infecções</a:t>
              </a:r>
              <a:r>
                <a:rPr lang="pt-BR" sz="2000">
                  <a:solidFill>
                    <a:srgbClr val="000099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583700" name="Text Box 30"/>
            <p:cNvSpPr txBox="1">
              <a:spLocks noChangeArrowheads="1"/>
            </p:cNvSpPr>
            <p:nvPr/>
          </p:nvSpPr>
          <p:spPr bwMode="auto">
            <a:xfrm>
              <a:off x="3693" y="3747"/>
              <a:ext cx="820" cy="294"/>
            </a:xfrm>
            <a:prstGeom prst="rect">
              <a:avLst/>
            </a:prstGeom>
            <a:noFill/>
            <a:ln w="952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>
                  <a:solidFill>
                    <a:srgbClr val="000099"/>
                  </a:solidFill>
                  <a:latin typeface="Calibri" pitchFamily="34" charset="0"/>
                </a:rPr>
                <a:t>doenças</a:t>
              </a:r>
              <a:r>
                <a:rPr lang="pt-BR">
                  <a:solidFill>
                    <a:srgbClr val="000099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583701" name="Text Box 31"/>
            <p:cNvSpPr txBox="1">
              <a:spLocks noChangeArrowheads="1"/>
            </p:cNvSpPr>
            <p:nvPr/>
          </p:nvSpPr>
          <p:spPr bwMode="auto">
            <a:xfrm>
              <a:off x="294" y="3793"/>
              <a:ext cx="2812" cy="294"/>
            </a:xfrm>
            <a:prstGeom prst="rect">
              <a:avLst/>
            </a:prstGeom>
            <a:noFill/>
            <a:ln w="9525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b="1">
                  <a:solidFill>
                    <a:srgbClr val="000099"/>
                  </a:solidFill>
                  <a:latin typeface="Calibri" pitchFamily="34" charset="0"/>
                </a:rPr>
                <a:t>redução na expectativa de vida</a:t>
              </a:r>
            </a:p>
          </p:txBody>
        </p:sp>
        <p:sp>
          <p:nvSpPr>
            <p:cNvPr id="583702" name="Text Box 32"/>
            <p:cNvSpPr txBox="1">
              <a:spLocks noChangeArrowheads="1"/>
            </p:cNvSpPr>
            <p:nvPr/>
          </p:nvSpPr>
          <p:spPr bwMode="auto">
            <a:xfrm>
              <a:off x="4740" y="3521"/>
              <a:ext cx="717" cy="29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>
                  <a:solidFill>
                    <a:schemeClr val="tx2"/>
                  </a:solidFill>
                  <a:latin typeface="Calibri" pitchFamily="34" charset="0"/>
                </a:rPr>
                <a:t>MORTE</a:t>
              </a:r>
            </a:p>
          </p:txBody>
        </p:sp>
      </p:grpSp>
      <p:sp>
        <p:nvSpPr>
          <p:cNvPr id="583703" name="Text Box 36"/>
          <p:cNvSpPr txBox="1">
            <a:spLocks noChangeArrowheads="1"/>
          </p:cNvSpPr>
          <p:nvPr/>
        </p:nvSpPr>
        <p:spPr bwMode="auto">
          <a:xfrm>
            <a:off x="966788" y="1158875"/>
            <a:ext cx="5894387" cy="4064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entury Gothic" pitchFamily="34" charset="0"/>
              </a:rPr>
              <a:t>Substâncias Químicas como Agentes de Risco</a:t>
            </a:r>
          </a:p>
        </p:txBody>
      </p:sp>
      <p:sp>
        <p:nvSpPr>
          <p:cNvPr id="583705" name="Text Box 36"/>
          <p:cNvSpPr txBox="1">
            <a:spLocks noChangeArrowheads="1"/>
          </p:cNvSpPr>
          <p:nvPr/>
        </p:nvSpPr>
        <p:spPr bwMode="auto">
          <a:xfrm>
            <a:off x="5940425" y="828675"/>
            <a:ext cx="3248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99"/>
                </a:solidFill>
                <a:latin typeface="Century Gothic" pitchFamily="34" charset="0"/>
              </a:rPr>
              <a:t>Risco Químico em Laboratórios</a:t>
            </a:r>
          </a:p>
        </p:txBody>
      </p:sp>
      <p:sp>
        <p:nvSpPr>
          <p:cNvPr id="583707" name="Text Box 27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4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4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2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58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0" grpId="0" animBg="1"/>
      <p:bldP spid="18445" grpId="0"/>
      <p:bldP spid="18450" grpId="0" animBg="1"/>
      <p:bldP spid="18451" grpId="0"/>
      <p:bldP spid="184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lça queimda 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275" y="1405995"/>
            <a:ext cx="3673539" cy="2751847"/>
          </a:xfrm>
          <a:prstGeom prst="roundRect">
            <a:avLst>
              <a:gd name="adj" fmla="val 147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2" name="Picture 2" descr="D:\Baixados\Perna queimad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410" y="3698443"/>
            <a:ext cx="3712716" cy="2686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59817" name="Text Box 9"/>
          <p:cNvSpPr txBox="1">
            <a:spLocks noChangeArrowheads="1"/>
          </p:cNvSpPr>
          <p:nvPr/>
        </p:nvSpPr>
        <p:spPr bwMode="auto">
          <a:xfrm>
            <a:off x="5637213" y="4941888"/>
            <a:ext cx="33289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Queimadura por NaOH</a:t>
            </a:r>
          </a:p>
        </p:txBody>
      </p:sp>
      <p:sp>
        <p:nvSpPr>
          <p:cNvPr id="759818" name="Text Box 10"/>
          <p:cNvSpPr txBox="1">
            <a:spLocks noChangeArrowheads="1"/>
          </p:cNvSpPr>
          <p:nvPr/>
        </p:nvSpPr>
        <p:spPr bwMode="auto">
          <a:xfrm>
            <a:off x="7164388" y="5516563"/>
            <a:ext cx="1765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>
                <a:latin typeface="Berlin Sans FB" pitchFamily="34" charset="0"/>
              </a:rPr>
              <a:t>Crédito: SESMT/RP</a:t>
            </a:r>
          </a:p>
        </p:txBody>
      </p:sp>
      <p:sp>
        <p:nvSpPr>
          <p:cNvPr id="607239" name="Text Box 4"/>
          <p:cNvSpPr txBox="1">
            <a:spLocks noChangeArrowheads="1"/>
          </p:cNvSpPr>
          <p:nvPr/>
        </p:nvSpPr>
        <p:spPr bwMode="auto">
          <a:xfrm>
            <a:off x="6732588" y="862013"/>
            <a:ext cx="2238375" cy="457200"/>
          </a:xfrm>
          <a:prstGeom prst="rect">
            <a:avLst/>
          </a:prstGeom>
          <a:solidFill>
            <a:srgbClr val="0000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Danos à Saúde</a:t>
            </a:r>
          </a:p>
        </p:txBody>
      </p:sp>
      <p:pic>
        <p:nvPicPr>
          <p:cNvPr id="6072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557338"/>
            <a:ext cx="3240088" cy="2516187"/>
          </a:xfrm>
          <a:prstGeom prst="rect">
            <a:avLst/>
          </a:prstGeom>
          <a:noFill/>
        </p:spPr>
      </p:pic>
      <p:sp>
        <p:nvSpPr>
          <p:cNvPr id="607243" name="Text Box 11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7" grpId="0"/>
      <p:bldP spid="7598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 descr="15-12-2007_vazamento com áci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5400" y="2058058"/>
            <a:ext cx="4688387" cy="3308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m 4" descr="ACI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6710" y="2418848"/>
            <a:ext cx="3093953" cy="4123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53675" name="Text Box 11"/>
          <p:cNvSpPr txBox="1">
            <a:spLocks noChangeArrowheads="1"/>
          </p:cNvSpPr>
          <p:nvPr/>
        </p:nvSpPr>
        <p:spPr bwMode="auto">
          <a:xfrm>
            <a:off x="2806700" y="6165850"/>
            <a:ext cx="1765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>
                <a:latin typeface="Berlin Sans FB" pitchFamily="34" charset="0"/>
              </a:rPr>
              <a:t>Crédito: SESMT/RP</a:t>
            </a:r>
          </a:p>
        </p:txBody>
      </p:sp>
      <p:sp>
        <p:nvSpPr>
          <p:cNvPr id="609286" name="Text Box 4"/>
          <p:cNvSpPr txBox="1">
            <a:spLocks noChangeArrowheads="1"/>
          </p:cNvSpPr>
          <p:nvPr/>
        </p:nvSpPr>
        <p:spPr bwMode="auto">
          <a:xfrm>
            <a:off x="6732588" y="862013"/>
            <a:ext cx="2238375" cy="457200"/>
          </a:xfrm>
          <a:prstGeom prst="rect">
            <a:avLst/>
          </a:prstGeom>
          <a:solidFill>
            <a:srgbClr val="0000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Danos à Saúde</a:t>
            </a:r>
          </a:p>
        </p:txBody>
      </p:sp>
      <p:sp>
        <p:nvSpPr>
          <p:cNvPr id="759817" name="Text Box 9"/>
          <p:cNvSpPr txBox="1">
            <a:spLocks noChangeArrowheads="1"/>
          </p:cNvSpPr>
          <p:nvPr/>
        </p:nvSpPr>
        <p:spPr bwMode="auto">
          <a:xfrm>
            <a:off x="827088" y="1341438"/>
            <a:ext cx="34512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Queimaduras por NaOH</a:t>
            </a:r>
          </a:p>
        </p:txBody>
      </p:sp>
      <p:sp>
        <p:nvSpPr>
          <p:cNvPr id="609290" name="Text Box 10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Rubens\Acidentes\Fotos\Fotos 12-05-01\MVC-33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40" y="1695433"/>
            <a:ext cx="3442392" cy="2581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6" name="Picture 2" descr="D:\Rubens\Acidentes\Fotos\Fotos 12-05-01\MVC-33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2060" y="3956139"/>
            <a:ext cx="3461612" cy="2596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765967" name="Text Box 15"/>
          <p:cNvSpPr txBox="1">
            <a:spLocks noChangeArrowheads="1"/>
          </p:cNvSpPr>
          <p:nvPr/>
        </p:nvSpPr>
        <p:spPr bwMode="auto">
          <a:xfrm>
            <a:off x="461963" y="5189538"/>
            <a:ext cx="3311525" cy="1182687"/>
          </a:xfrm>
          <a:prstGeom prst="rect">
            <a:avLst/>
          </a:prstGeom>
          <a:solidFill>
            <a:srgbClr val="000099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bg1"/>
                </a:solidFill>
                <a:latin typeface="Century Gothic" pitchFamily="34" charset="0"/>
              </a:rPr>
              <a:t>Lesão de Esclerótica e Córnea com Opacificação causada por H</a:t>
            </a:r>
            <a:r>
              <a:rPr lang="pt-BR" b="1" baseline="-25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b="1">
                <a:solidFill>
                  <a:schemeClr val="bg1"/>
                </a:solidFill>
                <a:latin typeface="Century Gothic" pitchFamily="34" charset="0"/>
              </a:rPr>
              <a:t>SO</a:t>
            </a:r>
            <a:r>
              <a:rPr lang="pt-BR" b="1" baseline="-2500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765968" name="AutoShape 16"/>
          <p:cNvSpPr>
            <a:spLocks noChangeArrowheads="1"/>
          </p:cNvSpPr>
          <p:nvPr/>
        </p:nvSpPr>
        <p:spPr bwMode="auto">
          <a:xfrm>
            <a:off x="1960563" y="4421188"/>
            <a:ext cx="360362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5969" name="Text Box 17"/>
          <p:cNvSpPr txBox="1">
            <a:spLocks noChangeArrowheads="1"/>
          </p:cNvSpPr>
          <p:nvPr/>
        </p:nvSpPr>
        <p:spPr bwMode="auto">
          <a:xfrm>
            <a:off x="5216525" y="2049463"/>
            <a:ext cx="3009900" cy="815975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Opacificação de Córnea causada por NaOCl</a:t>
            </a:r>
          </a:p>
        </p:txBody>
      </p:sp>
      <p:sp>
        <p:nvSpPr>
          <p:cNvPr id="765970" name="AutoShape 18"/>
          <p:cNvSpPr>
            <a:spLocks noChangeArrowheads="1"/>
          </p:cNvSpPr>
          <p:nvPr/>
        </p:nvSpPr>
        <p:spPr bwMode="auto">
          <a:xfrm>
            <a:off x="6588125" y="3068638"/>
            <a:ext cx="360363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5971" name="Text Box 19"/>
          <p:cNvSpPr txBox="1">
            <a:spLocks noChangeArrowheads="1"/>
          </p:cNvSpPr>
          <p:nvPr/>
        </p:nvSpPr>
        <p:spPr bwMode="auto">
          <a:xfrm>
            <a:off x="7324725" y="1617663"/>
            <a:ext cx="1765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>
                <a:latin typeface="Berlin Sans FB" pitchFamily="34" charset="0"/>
              </a:rPr>
              <a:t>Crédito: SESMT/RP</a:t>
            </a:r>
          </a:p>
        </p:txBody>
      </p:sp>
      <p:sp>
        <p:nvSpPr>
          <p:cNvPr id="611338" name="Text Box 4"/>
          <p:cNvSpPr txBox="1">
            <a:spLocks noChangeArrowheads="1"/>
          </p:cNvSpPr>
          <p:nvPr/>
        </p:nvSpPr>
        <p:spPr bwMode="auto">
          <a:xfrm>
            <a:off x="6732588" y="955675"/>
            <a:ext cx="2238375" cy="457200"/>
          </a:xfrm>
          <a:prstGeom prst="rect">
            <a:avLst/>
          </a:prstGeom>
          <a:solidFill>
            <a:srgbClr val="0000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Danos à Saúde</a:t>
            </a:r>
          </a:p>
        </p:txBody>
      </p:sp>
      <p:sp>
        <p:nvSpPr>
          <p:cNvPr id="611341" name="Text Box 13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6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6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6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6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67" grpId="0" animBg="1"/>
      <p:bldP spid="765968" grpId="0" animBg="1"/>
      <p:bldP spid="765969" grpId="0" animBg="1"/>
      <p:bldP spid="7659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VC-370F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78112" y="1892296"/>
            <a:ext cx="4650986" cy="3488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5349" y="1308660"/>
            <a:ext cx="3052465" cy="186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7769" name="Picture 9" descr="articles: Calcad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979863"/>
            <a:ext cx="30622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70" name="Text Box 10"/>
          <p:cNvSpPr txBox="1">
            <a:spLocks noChangeArrowheads="1"/>
          </p:cNvSpPr>
          <p:nvPr/>
        </p:nvSpPr>
        <p:spPr bwMode="auto">
          <a:xfrm>
            <a:off x="1258888" y="5635625"/>
            <a:ext cx="274320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Queimadura por HCl</a:t>
            </a:r>
          </a:p>
        </p:txBody>
      </p:sp>
      <p:sp>
        <p:nvSpPr>
          <p:cNvPr id="757771" name="Text Box 11"/>
          <p:cNvSpPr txBox="1">
            <a:spLocks noChangeArrowheads="1"/>
          </p:cNvSpPr>
          <p:nvPr/>
        </p:nvSpPr>
        <p:spPr bwMode="auto">
          <a:xfrm>
            <a:off x="5503863" y="3403600"/>
            <a:ext cx="312420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Queimaduras por H</a:t>
            </a:r>
            <a:r>
              <a:rPr lang="pt-BR" sz="20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2</a:t>
            </a: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SO</a:t>
            </a:r>
            <a:r>
              <a:rPr lang="pt-BR" sz="20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4</a:t>
            </a:r>
          </a:p>
        </p:txBody>
      </p:sp>
      <p:sp>
        <p:nvSpPr>
          <p:cNvPr id="757772" name="Text Box 12"/>
          <p:cNvSpPr txBox="1">
            <a:spLocks noChangeArrowheads="1"/>
          </p:cNvSpPr>
          <p:nvPr/>
        </p:nvSpPr>
        <p:spPr bwMode="auto">
          <a:xfrm>
            <a:off x="611188" y="6356350"/>
            <a:ext cx="1765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>
                <a:latin typeface="Berlin Sans FB" pitchFamily="34" charset="0"/>
              </a:rPr>
              <a:t>Crédito: SESMT/RP</a:t>
            </a:r>
          </a:p>
        </p:txBody>
      </p:sp>
      <p:sp>
        <p:nvSpPr>
          <p:cNvPr id="613385" name="Text Box 4"/>
          <p:cNvSpPr txBox="1">
            <a:spLocks noChangeArrowheads="1"/>
          </p:cNvSpPr>
          <p:nvPr/>
        </p:nvSpPr>
        <p:spPr bwMode="auto">
          <a:xfrm>
            <a:off x="1331913" y="1052513"/>
            <a:ext cx="2238375" cy="457200"/>
          </a:xfrm>
          <a:prstGeom prst="rect">
            <a:avLst/>
          </a:prstGeom>
          <a:solidFill>
            <a:srgbClr val="0000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Danos à Saúde</a:t>
            </a:r>
          </a:p>
        </p:txBody>
      </p:sp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5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5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5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5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5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0" grpId="0" animBg="1"/>
      <p:bldP spid="7577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7625" y="1519238"/>
            <a:ext cx="9020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Estatística de Acidentes do Trabalho, envolvendo Substâncias Químicas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1949450" y="2122488"/>
            <a:ext cx="0" cy="3057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663700" y="4964113"/>
            <a:ext cx="5757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 rot="16200000">
            <a:off x="889000" y="3470276"/>
            <a:ext cx="1482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+mn-cs"/>
              </a:rPr>
              <a:t>N</a:t>
            </a:r>
            <a:r>
              <a:rPr lang="pt-BR" sz="1600" kern="0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+mn-cs"/>
              </a:rPr>
              <a:t>o</a:t>
            </a:r>
            <a:r>
              <a:rPr lang="pt-BR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pt-BR" sz="16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+mn-cs"/>
              </a:rPr>
              <a:t>Acidentes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762375" y="4964113"/>
            <a:ext cx="15446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+mn-cs"/>
              </a:rPr>
              <a:t>Tempo (anos)</a:t>
            </a:r>
          </a:p>
        </p:txBody>
      </p:sp>
      <p:sp>
        <p:nvSpPr>
          <p:cNvPr id="617479" name="Text Box 10"/>
          <p:cNvSpPr txBox="1">
            <a:spLocks noChangeArrowheads="1"/>
          </p:cNvSpPr>
          <p:nvPr/>
        </p:nvSpPr>
        <p:spPr bwMode="auto">
          <a:xfrm>
            <a:off x="2287588" y="3186113"/>
            <a:ext cx="371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>
                <a:solidFill>
                  <a:srgbClr val="000099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495800" y="4038600"/>
            <a:ext cx="3317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>
                <a:latin typeface="Century Gothic" pitchFamily="34" charset="0"/>
              </a:rPr>
              <a:t>B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545263" y="2779713"/>
            <a:ext cx="382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>
                <a:solidFill>
                  <a:schemeClr val="hlink"/>
                </a:solidFill>
                <a:latin typeface="Century Gothic" pitchFamily="34" charset="0"/>
              </a:rPr>
              <a:t>C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090613" y="3197225"/>
            <a:ext cx="2441575" cy="376238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falta de experiência</a:t>
            </a:r>
            <a:endParaRPr lang="pt-BR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313113" y="4044950"/>
            <a:ext cx="2516187" cy="376238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equilíbrio profissional</a:t>
            </a:r>
            <a:endParaRPr lang="pt-BR" sz="2000" b="1">
              <a:latin typeface="Century Gothic" pitchFamily="34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41338" y="5645150"/>
            <a:ext cx="8035925" cy="3762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chemeClr val="bg1"/>
                </a:solidFill>
                <a:latin typeface="Century Gothic" pitchFamily="34" charset="0"/>
              </a:rPr>
              <a:t>curva de acidentes de trabalho em função da experiência profissional</a:t>
            </a:r>
          </a:p>
        </p:txBody>
      </p:sp>
      <p:grpSp>
        <p:nvGrpSpPr>
          <p:cNvPr id="617485" name="Grupo 20"/>
          <p:cNvGrpSpPr>
            <a:grpSpLocks/>
          </p:cNvGrpSpPr>
          <p:nvPr/>
        </p:nvGrpSpPr>
        <p:grpSpPr bwMode="auto">
          <a:xfrm>
            <a:off x="2092325" y="1195388"/>
            <a:ext cx="4932363" cy="3587750"/>
            <a:chOff x="1991435" y="980727"/>
            <a:chExt cx="4932000" cy="3588678"/>
          </a:xfrm>
        </p:grpSpPr>
        <p:sp>
          <p:nvSpPr>
            <p:cNvPr id="22" name="Arco 21"/>
            <p:cNvSpPr>
              <a:spLocks/>
            </p:cNvSpPr>
            <p:nvPr/>
          </p:nvSpPr>
          <p:spPr>
            <a:xfrm rot="5400000">
              <a:off x="2705982" y="280467"/>
              <a:ext cx="3434650" cy="4835169"/>
            </a:xfrm>
            <a:prstGeom prst="arc">
              <a:avLst>
                <a:gd name="adj1" fmla="val 16200000"/>
                <a:gd name="adj2" fmla="val 433812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1991435" y="2409847"/>
              <a:ext cx="4932000" cy="21595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5438775" y="2708275"/>
            <a:ext cx="2662238" cy="3762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excesso de confiança</a:t>
            </a:r>
            <a:endParaRPr lang="pt-BR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7492" name="Text Box 20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107950" y="1052513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 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53331" name="Group 19"/>
          <p:cNvGrpSpPr>
            <a:grpSpLocks/>
          </p:cNvGrpSpPr>
          <p:nvPr/>
        </p:nvGrpSpPr>
        <p:grpSpPr bwMode="auto">
          <a:xfrm>
            <a:off x="-12700" y="1844675"/>
            <a:ext cx="9156700" cy="4325938"/>
            <a:chOff x="-8" y="1159"/>
            <a:chExt cx="5768" cy="2725"/>
          </a:xfrm>
        </p:grpSpPr>
        <p:grpSp>
          <p:nvGrpSpPr>
            <p:cNvPr id="653329" name="Group 17"/>
            <p:cNvGrpSpPr>
              <a:grpSpLocks/>
            </p:cNvGrpSpPr>
            <p:nvPr/>
          </p:nvGrpSpPr>
          <p:grpSpPr bwMode="auto">
            <a:xfrm>
              <a:off x="-8" y="2432"/>
              <a:ext cx="5760" cy="635"/>
              <a:chOff x="-8" y="2432"/>
              <a:chExt cx="5760" cy="635"/>
            </a:xfrm>
          </p:grpSpPr>
          <p:sp>
            <p:nvSpPr>
              <p:cNvPr id="33" name="Text Box 8"/>
              <p:cNvSpPr txBox="1">
                <a:spLocks noChangeArrowheads="1"/>
              </p:cNvSpPr>
              <p:nvPr/>
            </p:nvSpPr>
            <p:spPr bwMode="auto">
              <a:xfrm>
                <a:off x="-8" y="2432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evite aproximar-se de áreas restritas e de manutenção. Obedeça as placas de sinalização;</a:t>
                </a:r>
              </a:p>
            </p:txBody>
          </p:sp>
          <p:pic>
            <p:nvPicPr>
              <p:cNvPr id="36" name="Picture 12" descr="Ver imagem em tamanho grande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" y="2517"/>
                <a:ext cx="612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53328" name="Group 16"/>
            <p:cNvGrpSpPr>
              <a:grpSpLocks/>
            </p:cNvGrpSpPr>
            <p:nvPr/>
          </p:nvGrpSpPr>
          <p:grpSpPr bwMode="auto">
            <a:xfrm>
              <a:off x="-8" y="1707"/>
              <a:ext cx="5760" cy="634"/>
              <a:chOff x="-8" y="1707"/>
              <a:chExt cx="5760" cy="634"/>
            </a:xfrm>
          </p:grpSpPr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-8" y="1707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antes de ligar uma chave de eletricidade, verifique se não há alguém trabalhando;</a:t>
                </a:r>
              </a:p>
            </p:txBody>
          </p:sp>
          <p:pic>
            <p:nvPicPr>
              <p:cNvPr id="37" name="Picture 13" descr="Ver imagem em tamanho grand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" y="1849"/>
                <a:ext cx="362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53330" name="Group 18"/>
            <p:cNvGrpSpPr>
              <a:grpSpLocks/>
            </p:cNvGrpSpPr>
            <p:nvPr/>
          </p:nvGrpSpPr>
          <p:grpSpPr bwMode="auto">
            <a:xfrm>
              <a:off x="0" y="3136"/>
              <a:ext cx="5760" cy="748"/>
              <a:chOff x="0" y="3136"/>
              <a:chExt cx="5760" cy="748"/>
            </a:xfrm>
          </p:grpSpPr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>
                <a:off x="0" y="3136"/>
                <a:ext cx="5760" cy="7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em corredores e escadas, não corra e utilize corrimão. Trafegue em locais específicos para pedestres;</a:t>
                </a:r>
              </a:p>
            </p:txBody>
          </p:sp>
          <p:pic>
            <p:nvPicPr>
              <p:cNvPr id="39" name="Picture 16" descr="Ver imagem em tamanho grand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" y="3310"/>
                <a:ext cx="454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53327" name="Group 15"/>
            <p:cNvGrpSpPr>
              <a:grpSpLocks/>
            </p:cNvGrpSpPr>
            <p:nvPr/>
          </p:nvGrpSpPr>
          <p:grpSpPr bwMode="auto">
            <a:xfrm>
              <a:off x="-8" y="1159"/>
              <a:ext cx="5760" cy="411"/>
              <a:chOff x="-8" y="1159"/>
              <a:chExt cx="5760" cy="411"/>
            </a:xfrm>
          </p:grpSpPr>
          <p:sp>
            <p:nvSpPr>
              <p:cNvPr id="31" name="Text Box 6"/>
              <p:cNvSpPr txBox="1">
                <a:spLocks noChangeArrowheads="1"/>
              </p:cNvSpPr>
              <p:nvPr/>
            </p:nvSpPr>
            <p:spPr bwMode="auto">
              <a:xfrm>
                <a:off x="-8" y="1159"/>
                <a:ext cx="5760" cy="4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ao ouvir o alarme de incêndio, sempre evacuar o local sem pânico;</a:t>
                </a:r>
              </a:p>
            </p:txBody>
          </p:sp>
          <p:pic>
            <p:nvPicPr>
              <p:cNvPr id="38" name="Picture 14" descr="cornetavm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7" y="1266"/>
                <a:ext cx="304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53326" name="Text Box 14"/>
          <p:cNvSpPr txBox="1">
            <a:spLocks noChangeArrowheads="1"/>
          </p:cNvSpPr>
          <p:nvPr/>
        </p:nvSpPr>
        <p:spPr bwMode="auto">
          <a:xfrm>
            <a:off x="5076825" y="255588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pic>
        <p:nvPicPr>
          <p:cNvPr id="653332" name="Picture 13" descr="lista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7888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5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9" name="Group 19"/>
          <p:cNvGrpSpPr>
            <a:grpSpLocks/>
          </p:cNvGrpSpPr>
          <p:nvPr/>
        </p:nvGrpSpPr>
        <p:grpSpPr bwMode="auto">
          <a:xfrm>
            <a:off x="-12700" y="1774825"/>
            <a:ext cx="9144000" cy="4533900"/>
            <a:chOff x="-8" y="1118"/>
            <a:chExt cx="5760" cy="2856"/>
          </a:xfrm>
        </p:grpSpPr>
        <p:grpSp>
          <p:nvGrpSpPr>
            <p:cNvPr id="675856" name="Group 16"/>
            <p:cNvGrpSpPr>
              <a:grpSpLocks/>
            </p:cNvGrpSpPr>
            <p:nvPr/>
          </p:nvGrpSpPr>
          <p:grpSpPr bwMode="auto">
            <a:xfrm>
              <a:off x="-8" y="1118"/>
              <a:ext cx="5760" cy="634"/>
              <a:chOff x="-8" y="1118"/>
              <a:chExt cx="5760" cy="634"/>
            </a:xfrm>
          </p:grpSpPr>
          <p:pic>
            <p:nvPicPr>
              <p:cNvPr id="8" name="Picture 14" descr="ANIMA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163"/>
                <a:ext cx="975" cy="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-8" y="1118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tenha a responsabilidade básica de planejar e executar os procedimentos/atividades do laboratório de maneira segura;</a:t>
                </a:r>
              </a:p>
            </p:txBody>
          </p:sp>
        </p:grp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-8" y="2881"/>
              <a:ext cx="5760" cy="10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conhecer as regras e procedimentos de segurança pertinentes às atividades desenvolvidas. Determinar os potenciais riscos (físico, químico, biológico) antes de qualquer (nova) operação;</a:t>
              </a:r>
            </a:p>
          </p:txBody>
        </p:sp>
        <p:grpSp>
          <p:nvGrpSpPr>
            <p:cNvPr id="675857" name="Group 17"/>
            <p:cNvGrpSpPr>
              <a:grpSpLocks/>
            </p:cNvGrpSpPr>
            <p:nvPr/>
          </p:nvGrpSpPr>
          <p:grpSpPr bwMode="auto">
            <a:xfrm>
              <a:off x="-8" y="2161"/>
              <a:ext cx="5760" cy="634"/>
              <a:chOff x="-8" y="2161"/>
              <a:chExt cx="5760" cy="634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-8" y="2161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a exposição aos produtos químicos deve ser mínima (somente o necessário);</a:t>
                </a:r>
              </a:p>
            </p:txBody>
          </p:sp>
          <p:pic>
            <p:nvPicPr>
              <p:cNvPr id="15" name="Imagem 14" descr="Vidraria0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" y="2252"/>
                <a:ext cx="433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75853" name="Text Box 13"/>
          <p:cNvSpPr txBox="1">
            <a:spLocks noChangeArrowheads="1"/>
          </p:cNvSpPr>
          <p:nvPr/>
        </p:nvSpPr>
        <p:spPr bwMode="auto">
          <a:xfrm>
            <a:off x="5076825" y="255588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107950" y="908050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 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75858" name="Picture 13" descr="lista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7888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7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894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3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7914" name="Group 26"/>
          <p:cNvGrpSpPr>
            <a:grpSpLocks/>
          </p:cNvGrpSpPr>
          <p:nvPr/>
        </p:nvGrpSpPr>
        <p:grpSpPr bwMode="auto">
          <a:xfrm>
            <a:off x="-25400" y="1641475"/>
            <a:ext cx="9156700" cy="4848225"/>
            <a:chOff x="-8" y="1026"/>
            <a:chExt cx="5768" cy="3054"/>
          </a:xfrm>
        </p:grpSpPr>
        <p:grpSp>
          <p:nvGrpSpPr>
            <p:cNvPr id="677913" name="Group 25"/>
            <p:cNvGrpSpPr>
              <a:grpSpLocks/>
            </p:cNvGrpSpPr>
            <p:nvPr/>
          </p:nvGrpSpPr>
          <p:grpSpPr bwMode="auto">
            <a:xfrm>
              <a:off x="0" y="3158"/>
              <a:ext cx="5760" cy="922"/>
              <a:chOff x="0" y="3158"/>
              <a:chExt cx="5760" cy="922"/>
            </a:xfrm>
          </p:grpSpPr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0" y="3158"/>
                <a:ext cx="5760" cy="9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é proibido fumar, comer, beber e aplicar de cosméticos em qualquer 	área do laboratório ou locais de armazenamento de produtos químicos;</a:t>
                </a:r>
              </a:p>
            </p:txBody>
          </p:sp>
          <p:pic>
            <p:nvPicPr>
              <p:cNvPr id="18" name="Picture 15" descr="bebida_no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1" y="3567"/>
                <a:ext cx="36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6" descr="nofoodva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" y="3566"/>
                <a:ext cx="363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7" descr="proibido%20fumar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" y="3209"/>
                <a:ext cx="318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77911" name="Group 23"/>
            <p:cNvGrpSpPr>
              <a:grpSpLocks/>
            </p:cNvGrpSpPr>
            <p:nvPr/>
          </p:nvGrpSpPr>
          <p:grpSpPr bwMode="auto">
            <a:xfrm>
              <a:off x="-8" y="1026"/>
              <a:ext cx="5760" cy="1019"/>
              <a:chOff x="-8" y="1026"/>
              <a:chExt cx="5760" cy="1019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-8" y="1163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conhecer os tipos de equipamentos de proteção disponíveis e usar o tipo apropriado para cada trabalho</a:t>
                </a:r>
                <a:r>
                  <a:rPr lang="pt-BR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Gothic" pitchFamily="34" charset="0"/>
                  </a:rPr>
                  <a:t>;</a:t>
                </a:r>
              </a:p>
            </p:txBody>
          </p:sp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113" y="1026"/>
                <a:ext cx="454" cy="1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8" descr="Ver imagem em tamanho grande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1" y="1480"/>
                <a:ext cx="37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77912" name="Group 24"/>
            <p:cNvGrpSpPr>
              <a:grpSpLocks/>
            </p:cNvGrpSpPr>
            <p:nvPr/>
          </p:nvGrpSpPr>
          <p:grpSpPr bwMode="auto">
            <a:xfrm>
              <a:off x="0" y="2145"/>
              <a:ext cx="5760" cy="786"/>
              <a:chOff x="0" y="2145"/>
              <a:chExt cx="5760" cy="786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0" y="2145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usar EPIs em todas as práticas do laboratório: óculos de segurança, luvas, avental, sapatos apropriados etc;</a:t>
                </a:r>
              </a:p>
            </p:txBody>
          </p:sp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76" y="2432"/>
                <a:ext cx="453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0" descr="228705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09" y="2432"/>
                <a:ext cx="454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" y="2235"/>
                <a:ext cx="286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1783613_4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5" y="2432"/>
                <a:ext cx="49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Imagem 22" descr="Jaleco 2.jpg"/>
              <p:cNvPicPr>
                <a:picLocks noChangeAspect="1"/>
              </p:cNvPicPr>
              <p:nvPr/>
            </p:nvPicPr>
            <p:blipFill>
              <a:blip r:embed="rId14" cstate="print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519" y="2432"/>
                <a:ext cx="454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77908" name="Text Box 20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677909" name="Text Box 21"/>
          <p:cNvSpPr txBox="1">
            <a:spLocks noChangeArrowheads="1"/>
          </p:cNvSpPr>
          <p:nvPr/>
        </p:nvSpPr>
        <p:spPr bwMode="auto">
          <a:xfrm>
            <a:off x="107950" y="908050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 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7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955" name="Group 19"/>
          <p:cNvGrpSpPr>
            <a:grpSpLocks/>
          </p:cNvGrpSpPr>
          <p:nvPr/>
        </p:nvGrpSpPr>
        <p:grpSpPr bwMode="auto">
          <a:xfrm>
            <a:off x="-12700" y="1700213"/>
            <a:ext cx="9145588" cy="4392612"/>
            <a:chOff x="-8" y="1071"/>
            <a:chExt cx="5761" cy="2767"/>
          </a:xfrm>
        </p:grpSpPr>
        <p:grpSp>
          <p:nvGrpSpPr>
            <p:cNvPr id="679954" name="Group 18"/>
            <p:cNvGrpSpPr>
              <a:grpSpLocks/>
            </p:cNvGrpSpPr>
            <p:nvPr/>
          </p:nvGrpSpPr>
          <p:grpSpPr bwMode="auto">
            <a:xfrm>
              <a:off x="-8" y="1071"/>
              <a:ext cx="5752" cy="1093"/>
              <a:chOff x="0" y="943"/>
              <a:chExt cx="5752" cy="1093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0" y="943"/>
                <a:ext cx="5752" cy="10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certifique-se da localização das saídas de emergência e funcionamento 	dos EPCs (chuveiro, lava-olhos, capelas de exaustão etc). Familiarize-se com os procedimentos de emergência e 1</a:t>
                </a:r>
                <a:r>
                  <a:rPr lang="pt-BR" sz="2400" baseline="30000">
                    <a:solidFill>
                      <a:srgbClr val="000099"/>
                    </a:solidFill>
                    <a:latin typeface="Calibri" pitchFamily="34" charset="0"/>
                  </a:rPr>
                  <a:t>os</a:t>
                </a: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 socorros;</a:t>
                </a:r>
              </a:p>
            </p:txBody>
          </p:sp>
          <p:pic>
            <p:nvPicPr>
              <p:cNvPr id="9" name="Picture 7" descr="Ver imagem em tamanho grande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" y="1298"/>
                <a:ext cx="544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79953" name="Group 17"/>
            <p:cNvGrpSpPr>
              <a:grpSpLocks/>
            </p:cNvGrpSpPr>
            <p:nvPr/>
          </p:nvGrpSpPr>
          <p:grpSpPr bwMode="auto">
            <a:xfrm>
              <a:off x="-7" y="2318"/>
              <a:ext cx="5760" cy="1520"/>
              <a:chOff x="-7" y="2478"/>
              <a:chExt cx="5760" cy="1520"/>
            </a:xfrm>
          </p:grpSpPr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-7" y="2478"/>
                <a:ext cx="5760" cy="14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prevenir os riscos ambientais por seguir os procedimentos de gerenciamento e tratamento de resíduos. Algumas reações químicas podem requerer o uso de dispositivos capazes de evitar o escape de vapores tóxicos e devem ser realizadas em capela de exaustão;</a:t>
                </a:r>
              </a:p>
            </p:txBody>
          </p:sp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" y="3558"/>
                <a:ext cx="726" cy="4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0" descr="Ver imagem em tamanho grand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0" y="2502"/>
                <a:ext cx="467" cy="4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1830">
                <a:off x="113" y="2568"/>
                <a:ext cx="136" cy="5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79950" name="Picture 13" descr="lista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3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9951" name="Text Box 15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679952" name="Text Box 16"/>
          <p:cNvSpPr txBox="1">
            <a:spLocks noChangeArrowheads="1"/>
          </p:cNvSpPr>
          <p:nvPr/>
        </p:nvSpPr>
        <p:spPr bwMode="auto">
          <a:xfrm>
            <a:off x="107950" y="908050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 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7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-12700" y="1844675"/>
            <a:ext cx="9144000" cy="5040313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6579" name="Text Box 4"/>
          <p:cNvSpPr txBox="1">
            <a:spLocks noChangeArrowheads="1"/>
          </p:cNvSpPr>
          <p:nvPr/>
        </p:nvSpPr>
        <p:spPr bwMode="auto">
          <a:xfrm>
            <a:off x="2695575" y="1462088"/>
            <a:ext cx="17986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Ácido Clorídrico</a:t>
            </a:r>
          </a:p>
        </p:txBody>
      </p:sp>
      <p:sp>
        <p:nvSpPr>
          <p:cNvPr id="536580" name="Text Box 5"/>
          <p:cNvSpPr txBox="1">
            <a:spLocks noChangeArrowheads="1"/>
          </p:cNvSpPr>
          <p:nvPr/>
        </p:nvSpPr>
        <p:spPr bwMode="auto">
          <a:xfrm>
            <a:off x="2051050" y="3017838"/>
            <a:ext cx="10429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Acetona</a:t>
            </a:r>
          </a:p>
        </p:txBody>
      </p:sp>
      <p:sp>
        <p:nvSpPr>
          <p:cNvPr id="536581" name="Text Box 6"/>
          <p:cNvSpPr txBox="1">
            <a:spLocks noChangeArrowheads="1"/>
          </p:cNvSpPr>
          <p:nvPr/>
        </p:nvSpPr>
        <p:spPr bwMode="auto">
          <a:xfrm>
            <a:off x="3203575" y="2936875"/>
            <a:ext cx="787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Etanol</a:t>
            </a:r>
          </a:p>
        </p:txBody>
      </p:sp>
      <p:sp>
        <p:nvSpPr>
          <p:cNvPr id="536582" name="Text Box 7"/>
          <p:cNvSpPr txBox="1">
            <a:spLocks noChangeArrowheads="1"/>
          </p:cNvSpPr>
          <p:nvPr/>
        </p:nvSpPr>
        <p:spPr bwMode="auto">
          <a:xfrm>
            <a:off x="382588" y="6159500"/>
            <a:ext cx="10318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Benzeno</a:t>
            </a:r>
          </a:p>
        </p:txBody>
      </p:sp>
      <p:sp>
        <p:nvSpPr>
          <p:cNvPr id="536583" name="Text Box 8"/>
          <p:cNvSpPr txBox="1">
            <a:spLocks noChangeArrowheads="1"/>
          </p:cNvSpPr>
          <p:nvPr/>
        </p:nvSpPr>
        <p:spPr bwMode="auto">
          <a:xfrm>
            <a:off x="4427538" y="3848100"/>
            <a:ext cx="8461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Formol</a:t>
            </a:r>
          </a:p>
        </p:txBody>
      </p:sp>
      <p:sp>
        <p:nvSpPr>
          <p:cNvPr id="536584" name="Text Box 9"/>
          <p:cNvSpPr txBox="1">
            <a:spLocks noChangeArrowheads="1"/>
          </p:cNvSpPr>
          <p:nvPr/>
        </p:nvSpPr>
        <p:spPr bwMode="auto">
          <a:xfrm>
            <a:off x="6156325" y="4533900"/>
            <a:ext cx="19986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Brometo de Etídeo</a:t>
            </a:r>
          </a:p>
        </p:txBody>
      </p:sp>
      <p:sp>
        <p:nvSpPr>
          <p:cNvPr id="536585" name="Text Box 10"/>
          <p:cNvSpPr txBox="1">
            <a:spLocks noChangeArrowheads="1"/>
          </p:cNvSpPr>
          <p:nvPr/>
        </p:nvSpPr>
        <p:spPr bwMode="auto">
          <a:xfrm>
            <a:off x="3775075" y="5686425"/>
            <a:ext cx="19748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Diaminobenzidina</a:t>
            </a:r>
          </a:p>
        </p:txBody>
      </p:sp>
      <p:sp>
        <p:nvSpPr>
          <p:cNvPr id="536586" name="Text Box 11"/>
          <p:cNvSpPr txBox="1">
            <a:spLocks noChangeArrowheads="1"/>
          </p:cNvSpPr>
          <p:nvPr/>
        </p:nvSpPr>
        <p:spPr bwMode="auto">
          <a:xfrm>
            <a:off x="2124075" y="5618163"/>
            <a:ext cx="6000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Xilol</a:t>
            </a:r>
          </a:p>
        </p:txBody>
      </p:sp>
      <p:sp>
        <p:nvSpPr>
          <p:cNvPr id="536587" name="Text Box 12"/>
          <p:cNvSpPr txBox="1">
            <a:spLocks noChangeArrowheads="1"/>
          </p:cNvSpPr>
          <p:nvPr/>
        </p:nvSpPr>
        <p:spPr bwMode="auto">
          <a:xfrm>
            <a:off x="3203575" y="5037138"/>
            <a:ext cx="22828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Hidróxido de Amônio</a:t>
            </a:r>
          </a:p>
        </p:txBody>
      </p:sp>
      <p:sp>
        <p:nvSpPr>
          <p:cNvPr id="536588" name="Text Box 13"/>
          <p:cNvSpPr txBox="1">
            <a:spLocks noChangeArrowheads="1"/>
          </p:cNvSpPr>
          <p:nvPr/>
        </p:nvSpPr>
        <p:spPr bwMode="auto">
          <a:xfrm>
            <a:off x="6915150" y="3521075"/>
            <a:ext cx="13985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Clorofórmio </a:t>
            </a:r>
          </a:p>
        </p:txBody>
      </p:sp>
      <p:sp>
        <p:nvSpPr>
          <p:cNvPr id="536589" name="Text Box 14"/>
          <p:cNvSpPr txBox="1">
            <a:spLocks noChangeArrowheads="1"/>
          </p:cNvSpPr>
          <p:nvPr/>
        </p:nvSpPr>
        <p:spPr bwMode="auto">
          <a:xfrm>
            <a:off x="2268538" y="6194425"/>
            <a:ext cx="13160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Acetonitrila</a:t>
            </a:r>
          </a:p>
        </p:txBody>
      </p:sp>
      <p:sp>
        <p:nvSpPr>
          <p:cNvPr id="536590" name="Text Box 15"/>
          <p:cNvSpPr txBox="1">
            <a:spLocks noChangeArrowheads="1"/>
          </p:cNvSpPr>
          <p:nvPr/>
        </p:nvSpPr>
        <p:spPr bwMode="auto">
          <a:xfrm>
            <a:off x="3059113" y="3627438"/>
            <a:ext cx="9937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Metanol</a:t>
            </a:r>
          </a:p>
        </p:txBody>
      </p:sp>
      <p:sp>
        <p:nvSpPr>
          <p:cNvPr id="536591" name="Text Box 16"/>
          <p:cNvSpPr txBox="1">
            <a:spLocks noChangeArrowheads="1"/>
          </p:cNvSpPr>
          <p:nvPr/>
        </p:nvSpPr>
        <p:spPr bwMode="auto">
          <a:xfrm>
            <a:off x="666750" y="4287838"/>
            <a:ext cx="7127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Fenol</a:t>
            </a:r>
          </a:p>
        </p:txBody>
      </p:sp>
      <p:sp>
        <p:nvSpPr>
          <p:cNvPr id="536592" name="Text Box 19"/>
          <p:cNvSpPr txBox="1">
            <a:spLocks noChangeArrowheads="1"/>
          </p:cNvSpPr>
          <p:nvPr/>
        </p:nvSpPr>
        <p:spPr bwMode="auto">
          <a:xfrm>
            <a:off x="1908175" y="2378075"/>
            <a:ext cx="11779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Éter Etílico</a:t>
            </a:r>
          </a:p>
        </p:txBody>
      </p:sp>
      <p:sp>
        <p:nvSpPr>
          <p:cNvPr id="536593" name="Text Box 20"/>
          <p:cNvSpPr txBox="1">
            <a:spLocks noChangeArrowheads="1"/>
          </p:cNvSpPr>
          <p:nvPr/>
        </p:nvSpPr>
        <p:spPr bwMode="auto">
          <a:xfrm>
            <a:off x="1979613" y="4394200"/>
            <a:ext cx="75088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Toluol</a:t>
            </a:r>
          </a:p>
        </p:txBody>
      </p:sp>
      <p:sp>
        <p:nvSpPr>
          <p:cNvPr id="536594" name="Text Box 21"/>
          <p:cNvSpPr txBox="1">
            <a:spLocks noChangeArrowheads="1"/>
          </p:cNvSpPr>
          <p:nvPr/>
        </p:nvSpPr>
        <p:spPr bwMode="auto">
          <a:xfrm>
            <a:off x="5867400" y="5181600"/>
            <a:ext cx="16176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Ácido Acético</a:t>
            </a:r>
          </a:p>
        </p:txBody>
      </p:sp>
      <p:sp>
        <p:nvSpPr>
          <p:cNvPr id="536595" name="Text Box 22"/>
          <p:cNvSpPr txBox="1">
            <a:spLocks noChangeArrowheads="1"/>
          </p:cNvSpPr>
          <p:nvPr/>
        </p:nvSpPr>
        <p:spPr bwMode="auto">
          <a:xfrm>
            <a:off x="1400175" y="5176838"/>
            <a:ext cx="16684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Ácido Sulfúrico</a:t>
            </a:r>
          </a:p>
        </p:txBody>
      </p:sp>
      <p:sp>
        <p:nvSpPr>
          <p:cNvPr id="536596" name="Text Box 23"/>
          <p:cNvSpPr txBox="1">
            <a:spLocks noChangeArrowheads="1"/>
          </p:cNvSpPr>
          <p:nvPr/>
        </p:nvSpPr>
        <p:spPr bwMode="auto">
          <a:xfrm>
            <a:off x="3533775" y="4471988"/>
            <a:ext cx="19145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Fosfato de Cálcio</a:t>
            </a:r>
          </a:p>
        </p:txBody>
      </p:sp>
      <p:sp>
        <p:nvSpPr>
          <p:cNvPr id="536597" name="Text Box 24"/>
          <p:cNvSpPr txBox="1">
            <a:spLocks noChangeArrowheads="1"/>
          </p:cNvSpPr>
          <p:nvPr/>
        </p:nvSpPr>
        <p:spPr bwMode="auto">
          <a:xfrm>
            <a:off x="684213" y="2944813"/>
            <a:ext cx="1057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Mercúrio</a:t>
            </a:r>
          </a:p>
        </p:txBody>
      </p:sp>
      <p:sp>
        <p:nvSpPr>
          <p:cNvPr id="536598" name="Text Box 25"/>
          <p:cNvSpPr txBox="1">
            <a:spLocks noChangeArrowheads="1"/>
          </p:cNvSpPr>
          <p:nvPr/>
        </p:nvSpPr>
        <p:spPr bwMode="auto">
          <a:xfrm>
            <a:off x="7812088" y="2792413"/>
            <a:ext cx="104298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Chumbo</a:t>
            </a:r>
          </a:p>
        </p:txBody>
      </p:sp>
      <p:sp>
        <p:nvSpPr>
          <p:cNvPr id="536599" name="Text Box 26"/>
          <p:cNvSpPr txBox="1">
            <a:spLocks noChangeArrowheads="1"/>
          </p:cNvSpPr>
          <p:nvPr/>
        </p:nvSpPr>
        <p:spPr bwMode="auto">
          <a:xfrm>
            <a:off x="250825" y="1989138"/>
            <a:ext cx="17240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Nitrato de Prata</a:t>
            </a:r>
          </a:p>
        </p:txBody>
      </p:sp>
      <p:sp>
        <p:nvSpPr>
          <p:cNvPr id="536600" name="Text Box 27"/>
          <p:cNvSpPr txBox="1">
            <a:spLocks noChangeArrowheads="1"/>
          </p:cNvSpPr>
          <p:nvPr/>
        </p:nvSpPr>
        <p:spPr bwMode="auto">
          <a:xfrm>
            <a:off x="3970338" y="2216150"/>
            <a:ext cx="147161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Ácido Nítrico</a:t>
            </a:r>
          </a:p>
        </p:txBody>
      </p:sp>
      <p:sp>
        <p:nvSpPr>
          <p:cNvPr id="536601" name="Text Box 28"/>
          <p:cNvSpPr txBox="1">
            <a:spLocks noChangeArrowheads="1"/>
          </p:cNvSpPr>
          <p:nvPr/>
        </p:nvSpPr>
        <p:spPr bwMode="auto">
          <a:xfrm>
            <a:off x="5364163" y="3989388"/>
            <a:ext cx="1911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Acetato de Sódio</a:t>
            </a:r>
          </a:p>
        </p:txBody>
      </p:sp>
      <p:sp>
        <p:nvSpPr>
          <p:cNvPr id="612381" name="Text Box 29"/>
          <p:cNvSpPr txBox="1">
            <a:spLocks noChangeArrowheads="1"/>
          </p:cNvSpPr>
          <p:nvPr/>
        </p:nvSpPr>
        <p:spPr bwMode="auto">
          <a:xfrm>
            <a:off x="7026275" y="5967413"/>
            <a:ext cx="1938338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tx2"/>
                </a:solidFill>
                <a:latin typeface="Calibri" pitchFamily="34" charset="0"/>
              </a:rPr>
              <a:t>R I S C O</a:t>
            </a:r>
          </a:p>
        </p:txBody>
      </p:sp>
      <p:sp>
        <p:nvSpPr>
          <p:cNvPr id="536603" name="Text Box 30"/>
          <p:cNvSpPr txBox="1">
            <a:spLocks noChangeArrowheads="1"/>
          </p:cNvSpPr>
          <p:nvPr/>
        </p:nvSpPr>
        <p:spPr bwMode="auto">
          <a:xfrm>
            <a:off x="5435600" y="2959100"/>
            <a:ext cx="25161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Peróxido de Hidrogênio</a:t>
            </a:r>
          </a:p>
        </p:txBody>
      </p:sp>
      <p:sp>
        <p:nvSpPr>
          <p:cNvPr id="536604" name="Text Box 31"/>
          <p:cNvSpPr txBox="1">
            <a:spLocks noChangeArrowheads="1"/>
          </p:cNvSpPr>
          <p:nvPr/>
        </p:nvSpPr>
        <p:spPr bwMode="auto">
          <a:xfrm>
            <a:off x="4356100" y="2792413"/>
            <a:ext cx="920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Arsênio</a:t>
            </a:r>
          </a:p>
        </p:txBody>
      </p:sp>
      <p:sp>
        <p:nvSpPr>
          <p:cNvPr id="536605" name="Text Box 32"/>
          <p:cNvSpPr txBox="1">
            <a:spLocks noChangeArrowheads="1"/>
          </p:cNvSpPr>
          <p:nvPr/>
        </p:nvSpPr>
        <p:spPr bwMode="auto">
          <a:xfrm>
            <a:off x="179388" y="5168900"/>
            <a:ext cx="9826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Cádmio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15900" y="2282825"/>
            <a:ext cx="8626475" cy="4348163"/>
            <a:chOff x="136" y="1068"/>
            <a:chExt cx="5434" cy="2739"/>
          </a:xfrm>
        </p:grpSpPr>
        <p:sp>
          <p:nvSpPr>
            <p:cNvPr id="536607" name="Oval 34"/>
            <p:cNvSpPr>
              <a:spLocks noChangeArrowheads="1"/>
            </p:cNvSpPr>
            <p:nvPr/>
          </p:nvSpPr>
          <p:spPr bwMode="auto">
            <a:xfrm>
              <a:off x="378" y="2303"/>
              <a:ext cx="545" cy="27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08" name="Oval 35"/>
            <p:cNvSpPr>
              <a:spLocks noChangeArrowheads="1"/>
            </p:cNvSpPr>
            <p:nvPr/>
          </p:nvSpPr>
          <p:spPr bwMode="auto">
            <a:xfrm>
              <a:off x="1922" y="1880"/>
              <a:ext cx="635" cy="28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09" name="Oval 36"/>
            <p:cNvSpPr>
              <a:spLocks noChangeArrowheads="1"/>
            </p:cNvSpPr>
            <p:nvPr/>
          </p:nvSpPr>
          <p:spPr bwMode="auto">
            <a:xfrm>
              <a:off x="2336" y="3113"/>
              <a:ext cx="1315" cy="408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0" name="Oval 37"/>
            <p:cNvSpPr>
              <a:spLocks noChangeArrowheads="1"/>
            </p:cNvSpPr>
            <p:nvPr/>
          </p:nvSpPr>
          <p:spPr bwMode="auto">
            <a:xfrm>
              <a:off x="3833" y="2387"/>
              <a:ext cx="1360" cy="409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1" name="Oval 38"/>
            <p:cNvSpPr>
              <a:spLocks noChangeArrowheads="1"/>
            </p:cNvSpPr>
            <p:nvPr/>
          </p:nvSpPr>
          <p:spPr bwMode="auto">
            <a:xfrm>
              <a:off x="2775" y="2026"/>
              <a:ext cx="544" cy="28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2" name="Oval 39"/>
            <p:cNvSpPr>
              <a:spLocks noChangeArrowheads="1"/>
            </p:cNvSpPr>
            <p:nvPr/>
          </p:nvSpPr>
          <p:spPr bwMode="auto">
            <a:xfrm>
              <a:off x="357" y="1420"/>
              <a:ext cx="816" cy="36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3" name="Oval 40"/>
            <p:cNvSpPr>
              <a:spLocks noChangeArrowheads="1"/>
            </p:cNvSpPr>
            <p:nvPr/>
          </p:nvSpPr>
          <p:spPr bwMode="auto">
            <a:xfrm>
              <a:off x="4290" y="1800"/>
              <a:ext cx="998" cy="318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4" name="Oval 41"/>
            <p:cNvSpPr>
              <a:spLocks noChangeArrowheads="1"/>
            </p:cNvSpPr>
            <p:nvPr/>
          </p:nvSpPr>
          <p:spPr bwMode="auto">
            <a:xfrm>
              <a:off x="4935" y="1364"/>
              <a:ext cx="635" cy="27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5" name="Oval 42"/>
            <p:cNvSpPr>
              <a:spLocks noChangeArrowheads="1"/>
            </p:cNvSpPr>
            <p:nvPr/>
          </p:nvSpPr>
          <p:spPr bwMode="auto">
            <a:xfrm>
              <a:off x="235" y="3482"/>
              <a:ext cx="635" cy="27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6" name="Oval 43"/>
            <p:cNvSpPr>
              <a:spLocks noChangeArrowheads="1"/>
            </p:cNvSpPr>
            <p:nvPr/>
          </p:nvSpPr>
          <p:spPr bwMode="auto">
            <a:xfrm>
              <a:off x="1429" y="3489"/>
              <a:ext cx="816" cy="318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7" name="Oval 44"/>
            <p:cNvSpPr>
              <a:spLocks noChangeArrowheads="1"/>
            </p:cNvSpPr>
            <p:nvPr/>
          </p:nvSpPr>
          <p:spPr bwMode="auto">
            <a:xfrm>
              <a:off x="1118" y="1068"/>
              <a:ext cx="862" cy="36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8" name="Oval 45"/>
            <p:cNvSpPr>
              <a:spLocks noChangeArrowheads="1"/>
            </p:cNvSpPr>
            <p:nvPr/>
          </p:nvSpPr>
          <p:spPr bwMode="auto">
            <a:xfrm>
              <a:off x="1153" y="2366"/>
              <a:ext cx="635" cy="27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19" name="Oval 46"/>
            <p:cNvSpPr>
              <a:spLocks noChangeArrowheads="1"/>
            </p:cNvSpPr>
            <p:nvPr/>
          </p:nvSpPr>
          <p:spPr bwMode="auto">
            <a:xfrm>
              <a:off x="136" y="2861"/>
              <a:ext cx="567" cy="27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36620" name="Oval 47"/>
            <p:cNvSpPr>
              <a:spLocks noChangeArrowheads="1"/>
            </p:cNvSpPr>
            <p:nvPr/>
          </p:nvSpPr>
          <p:spPr bwMode="auto">
            <a:xfrm>
              <a:off x="2692" y="1351"/>
              <a:ext cx="635" cy="30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  <p:sp>
        <p:nvSpPr>
          <p:cNvPr id="612400" name="AutoShape 48"/>
          <p:cNvSpPr>
            <a:spLocks noChangeArrowheads="1"/>
          </p:cNvSpPr>
          <p:nvPr/>
        </p:nvSpPr>
        <p:spPr bwMode="auto">
          <a:xfrm>
            <a:off x="6588125" y="5767388"/>
            <a:ext cx="431800" cy="814387"/>
          </a:xfrm>
          <a:prstGeom prst="upArrow">
            <a:avLst>
              <a:gd name="adj1" fmla="val 50000"/>
              <a:gd name="adj2" fmla="val 47151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536622" name="Text Box 49"/>
          <p:cNvSpPr txBox="1">
            <a:spLocks noChangeArrowheads="1"/>
          </p:cNvSpPr>
          <p:nvPr/>
        </p:nvSpPr>
        <p:spPr bwMode="auto">
          <a:xfrm>
            <a:off x="684213" y="3606800"/>
            <a:ext cx="184308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 b="1">
                <a:solidFill>
                  <a:schemeClr val="bg1"/>
                </a:solidFill>
                <a:latin typeface="Century Gothic" pitchFamily="34" charset="0"/>
              </a:rPr>
              <a:t>Sulfato de Cobre</a:t>
            </a:r>
          </a:p>
        </p:txBody>
      </p:sp>
      <p:pic>
        <p:nvPicPr>
          <p:cNvPr id="536623" name="Picture 47" descr="laboratorio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052513"/>
            <a:ext cx="2087563" cy="1296987"/>
          </a:xfrm>
          <a:prstGeom prst="rect">
            <a:avLst/>
          </a:prstGeom>
          <a:noFill/>
        </p:spPr>
      </p:pic>
      <p:sp>
        <p:nvSpPr>
          <p:cNvPr id="536624" name="Text Box 48"/>
          <p:cNvSpPr txBox="1">
            <a:spLocks noChangeArrowheads="1"/>
          </p:cNvSpPr>
          <p:nvPr/>
        </p:nvSpPr>
        <p:spPr bwMode="auto">
          <a:xfrm>
            <a:off x="34925" y="1223963"/>
            <a:ext cx="6692900" cy="549275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5000"/>
              </a:lnSpc>
            </a:pPr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Substâncias Químicas em Universidades - exemplos</a:t>
            </a:r>
          </a:p>
        </p:txBody>
      </p:sp>
      <p:sp>
        <p:nvSpPr>
          <p:cNvPr id="536626" name="Text Box 50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36628" name="Text Box 52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1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1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4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99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3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2000" name="Text Box 16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682001" name="Text Box 17"/>
          <p:cNvSpPr txBox="1">
            <a:spLocks noChangeArrowheads="1"/>
          </p:cNvSpPr>
          <p:nvPr/>
        </p:nvSpPr>
        <p:spPr bwMode="auto">
          <a:xfrm>
            <a:off x="107950" y="908050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 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82023" name="Group 39"/>
          <p:cNvGrpSpPr>
            <a:grpSpLocks/>
          </p:cNvGrpSpPr>
          <p:nvPr/>
        </p:nvGrpSpPr>
        <p:grpSpPr bwMode="auto">
          <a:xfrm>
            <a:off x="-12700" y="1700213"/>
            <a:ext cx="9144000" cy="4752975"/>
            <a:chOff x="-8" y="1071"/>
            <a:chExt cx="5760" cy="2994"/>
          </a:xfrm>
        </p:grpSpPr>
        <p:grpSp>
          <p:nvGrpSpPr>
            <p:cNvPr id="682020" name="Group 36"/>
            <p:cNvGrpSpPr>
              <a:grpSpLocks/>
            </p:cNvGrpSpPr>
            <p:nvPr/>
          </p:nvGrpSpPr>
          <p:grpSpPr bwMode="auto">
            <a:xfrm>
              <a:off x="-8" y="1071"/>
              <a:ext cx="5760" cy="635"/>
              <a:chOff x="-8" y="1071"/>
              <a:chExt cx="5760" cy="635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-8" y="1071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certifique-se de que todos os produtos estejam corretamente identificados/rotulados. Armazene-os, adequadamente;</a:t>
                </a:r>
              </a:p>
            </p:txBody>
          </p:sp>
          <p:pic>
            <p:nvPicPr>
              <p:cNvPr id="11" name="Picture 10" descr="200px-Nalgene_bottle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" y="1207"/>
                <a:ext cx="448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82022" name="Group 38"/>
            <p:cNvGrpSpPr>
              <a:grpSpLocks/>
            </p:cNvGrpSpPr>
            <p:nvPr/>
          </p:nvGrpSpPr>
          <p:grpSpPr bwMode="auto">
            <a:xfrm>
              <a:off x="-8" y="2660"/>
              <a:ext cx="5760" cy="637"/>
              <a:chOff x="-8" y="2660"/>
              <a:chExt cx="5760" cy="637"/>
            </a:xfrm>
          </p:grpSpPr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-8" y="2660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Permaneça fora da área do incêndio (acidente). Espectadores curiosos interferem no resgate e procedimentos de emergência;</a:t>
                </a:r>
              </a:p>
            </p:txBody>
          </p:sp>
          <p:pic>
            <p:nvPicPr>
              <p:cNvPr id="15" name="Picture 14" descr="fogo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" y="2956"/>
                <a:ext cx="454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82021" name="Group 37"/>
            <p:cNvGrpSpPr>
              <a:grpSpLocks/>
            </p:cNvGrpSpPr>
            <p:nvPr/>
          </p:nvGrpSpPr>
          <p:grpSpPr bwMode="auto">
            <a:xfrm>
              <a:off x="-8" y="1851"/>
              <a:ext cx="5760" cy="717"/>
              <a:chOff x="-8" y="1851"/>
              <a:chExt cx="5760" cy="717"/>
            </a:xfrm>
          </p:grpSpPr>
          <p:sp>
            <p:nvSpPr>
              <p:cNvPr id="2" name="Text Box 5"/>
              <p:cNvSpPr txBox="1">
                <a:spLocks noChangeArrowheads="1"/>
              </p:cNvSpPr>
              <p:nvPr/>
            </p:nvSpPr>
            <p:spPr bwMode="auto">
              <a:xfrm>
                <a:off x="-8" y="1851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Preste atenção aos sinais de aviso, especialmente p/ riscos incomuns: radiação, operações com laser, inflamáveis, riscos biológicos etc</a:t>
                </a:r>
              </a:p>
            </p:txBody>
          </p:sp>
          <p:pic>
            <p:nvPicPr>
              <p:cNvPr id="12" name="Picture 11" descr="Ver imagem em tamanho grande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" y="1975"/>
                <a:ext cx="227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Ver imagem em tamanho grande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9" y="2159"/>
                <a:ext cx="35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2005" name="Imagem 44" descr="Pictograma inflamável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" y="2250"/>
                <a:ext cx="317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-8" y="3431"/>
              <a:ext cx="5760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evite distrair ou “surpreender” qualquer pessoa no laboratório. Piadas e brincadeiras não devem ser toleradas neste local;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8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48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3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4049" name="Text Box 1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684050" name="Text Box 18"/>
          <p:cNvSpPr txBox="1">
            <a:spLocks noChangeArrowheads="1"/>
          </p:cNvSpPr>
          <p:nvPr/>
        </p:nvSpPr>
        <p:spPr bwMode="auto">
          <a:xfrm>
            <a:off x="107950" y="908050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84058" name="Group 26"/>
          <p:cNvGrpSpPr>
            <a:grpSpLocks/>
          </p:cNvGrpSpPr>
          <p:nvPr/>
        </p:nvGrpSpPr>
        <p:grpSpPr bwMode="auto">
          <a:xfrm>
            <a:off x="-38100" y="1820863"/>
            <a:ext cx="9193213" cy="4344987"/>
            <a:chOff x="-24" y="1071"/>
            <a:chExt cx="5791" cy="2737"/>
          </a:xfrm>
        </p:grpSpPr>
        <p:grpSp>
          <p:nvGrpSpPr>
            <p:cNvPr id="684052" name="Group 20"/>
            <p:cNvGrpSpPr>
              <a:grpSpLocks/>
            </p:cNvGrpSpPr>
            <p:nvPr/>
          </p:nvGrpSpPr>
          <p:grpSpPr bwMode="auto">
            <a:xfrm>
              <a:off x="-24" y="1071"/>
              <a:ext cx="5791" cy="591"/>
              <a:chOff x="-39" y="1071"/>
              <a:chExt cx="5791" cy="591"/>
            </a:xfrm>
          </p:grpSpPr>
          <p:sp>
            <p:nvSpPr>
              <p:cNvPr id="2" name="Text Box 6"/>
              <p:cNvSpPr txBox="1">
                <a:spLocks noChangeArrowheads="1"/>
              </p:cNvSpPr>
              <p:nvPr/>
            </p:nvSpPr>
            <p:spPr bwMode="auto">
              <a:xfrm>
                <a:off x="-8" y="1071"/>
                <a:ext cx="5760" cy="4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use equipamentos somente para seu objetivo específico;</a:t>
                </a:r>
              </a:p>
            </p:txBody>
          </p:sp>
          <p:pic>
            <p:nvPicPr>
              <p:cNvPr id="10" name="Picture 7" descr="Ver imagem em tamanho grand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6" y="1162"/>
                <a:ext cx="545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8" descr="Ver imagem em tamanho grand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39" y="1071"/>
                <a:ext cx="391" cy="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Ver imagem em tamanho grande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7" y="1207"/>
                <a:ext cx="499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84057" name="Group 25"/>
            <p:cNvGrpSpPr>
              <a:grpSpLocks/>
            </p:cNvGrpSpPr>
            <p:nvPr/>
          </p:nvGrpSpPr>
          <p:grpSpPr bwMode="auto">
            <a:xfrm>
              <a:off x="-8" y="1933"/>
              <a:ext cx="5760" cy="742"/>
              <a:chOff x="-8" y="1753"/>
              <a:chExt cx="5760" cy="742"/>
            </a:xfrm>
          </p:grpSpPr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-8" y="1753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lnSpc>
                    <a:spcPct val="125000"/>
                  </a:lnSpc>
                  <a:buFont typeface="Wingdings" pitchFamily="2" charset="2"/>
                  <a:buChar char="§"/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 posicione e fixe os aparelhos a fim de permitir manipulação sem necessidade de movê-lo até o término da reação;</a:t>
                </a:r>
              </a:p>
            </p:txBody>
          </p:sp>
          <p:pic>
            <p:nvPicPr>
              <p:cNvPr id="15" name="Picture 12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59" y="1984"/>
                <a:ext cx="1588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-8" y="2886"/>
              <a:ext cx="5760" cy="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mantenha as bancadas </a:t>
              </a:r>
              <a:r>
                <a:rPr lang="pt-BR" sz="2400" u="sng">
                  <a:solidFill>
                    <a:srgbClr val="000099"/>
                  </a:solidFill>
                  <a:latin typeface="Calibri" pitchFamily="34" charset="0"/>
                </a:rPr>
                <a:t>SEMPRE</a:t>
              </a: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limpas e livres de materiais estranhos ao trabalho. Retire os materiais, amostras e reagentes utilizados no experimento, imediatamente após o término da atividade;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3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3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4" name="Text Box 14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686095" name="Text Box 15"/>
          <p:cNvSpPr txBox="1">
            <a:spLocks noChangeArrowheads="1"/>
          </p:cNvSpPr>
          <p:nvPr/>
        </p:nvSpPr>
        <p:spPr bwMode="auto">
          <a:xfrm>
            <a:off x="107950" y="908050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86102" name="Group 22"/>
          <p:cNvGrpSpPr>
            <a:grpSpLocks/>
          </p:cNvGrpSpPr>
          <p:nvPr/>
        </p:nvGrpSpPr>
        <p:grpSpPr bwMode="auto">
          <a:xfrm>
            <a:off x="-25400" y="1628775"/>
            <a:ext cx="9156700" cy="4679950"/>
            <a:chOff x="-8" y="1026"/>
            <a:chExt cx="5768" cy="2948"/>
          </a:xfrm>
        </p:grpSpPr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0" y="1026"/>
              <a:ext cx="5760" cy="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rotule previamente qualquer reagente e/ou solução preparados, amostras coletadas e resíduos gerados. Os resíduos devem ser descartados em recipientes apropriados e devidamente identificados;</a:t>
              </a:r>
            </a:p>
          </p:txBody>
        </p:sp>
        <p:grpSp>
          <p:nvGrpSpPr>
            <p:cNvPr id="686099" name="Group 19"/>
            <p:cNvGrpSpPr>
              <a:grpSpLocks/>
            </p:cNvGrpSpPr>
            <p:nvPr/>
          </p:nvGrpSpPr>
          <p:grpSpPr bwMode="auto">
            <a:xfrm>
              <a:off x="-8" y="2069"/>
              <a:ext cx="5760" cy="725"/>
              <a:chOff x="-8" y="2025"/>
              <a:chExt cx="5760" cy="725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-8" y="2025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25000"/>
                  </a:lnSpc>
                  <a:buFont typeface="Wingdings" pitchFamily="2" charset="2"/>
                  <a:buChar char="§"/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 jogue papéis usados e materiais inservíveis no lixo apropriado. Apenas descarte no lixo comum se </a:t>
                </a:r>
                <a:r>
                  <a:rPr lang="pt-BR" sz="2400" u="sng">
                    <a:solidFill>
                      <a:srgbClr val="000099"/>
                    </a:solidFill>
                    <a:latin typeface="Calibri" pitchFamily="34" charset="0"/>
                  </a:rPr>
                  <a:t>NÃO</a:t>
                </a: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 houver contaminação;</a:t>
                </a:r>
              </a:p>
            </p:txBody>
          </p:sp>
          <p:pic>
            <p:nvPicPr>
              <p:cNvPr id="12" name="Picture 17" descr="lixo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8" y="2341"/>
                <a:ext cx="409" cy="409"/>
              </a:xfrm>
              <a:prstGeom prst="rect">
                <a:avLst/>
              </a:prstGeom>
              <a:noFill/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-8" y="2841"/>
              <a:ext cx="5760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armazene os produtos químicos apenas no local indicado, obedecendo a incompatibilidade química das substâncias;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-8" y="3571"/>
              <a:ext cx="5760" cy="4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NÃO obstrua as saídas de emergência, os EPCs, painéis de controle etc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8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141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3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8142" name="Text Box 14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688143" name="Text Box 15"/>
          <p:cNvSpPr txBox="1">
            <a:spLocks noChangeArrowheads="1"/>
          </p:cNvSpPr>
          <p:nvPr/>
        </p:nvSpPr>
        <p:spPr bwMode="auto">
          <a:xfrm>
            <a:off x="107950" y="908050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88147" name="Group 19"/>
          <p:cNvGrpSpPr>
            <a:grpSpLocks/>
          </p:cNvGrpSpPr>
          <p:nvPr/>
        </p:nvGrpSpPr>
        <p:grpSpPr bwMode="auto">
          <a:xfrm>
            <a:off x="-12700" y="1774825"/>
            <a:ext cx="9144000" cy="4462463"/>
            <a:chOff x="-8" y="1118"/>
            <a:chExt cx="5760" cy="2811"/>
          </a:xfrm>
        </p:grpSpPr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-8" y="1118"/>
              <a:ext cx="5760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evite trabalhar </a:t>
              </a:r>
              <a:r>
                <a:rPr lang="pt-BR" sz="2400" u="sng">
                  <a:solidFill>
                    <a:srgbClr val="000099"/>
                  </a:solidFill>
                  <a:latin typeface="Calibri" pitchFamily="34" charset="0"/>
                </a:rPr>
                <a:t>SOZINHO</a:t>
              </a: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no laboratório, mas aglomeração de pessoas também atrapalham as atividades e aumentam o risco de acidentes;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-8" y="1893"/>
              <a:ext cx="5760" cy="4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</a:t>
              </a:r>
              <a:r>
                <a:rPr lang="pt-BR" sz="2400" u="sng">
                  <a:solidFill>
                    <a:srgbClr val="000099"/>
                  </a:solidFill>
                  <a:latin typeface="Calibri" pitchFamily="34" charset="0"/>
                </a:rPr>
                <a:t>NÃO</a:t>
              </a: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misture material de laboratório com pertences pessoais;</a:t>
              </a:r>
            </a:p>
          </p:txBody>
        </p:sp>
        <p:sp>
          <p:nvSpPr>
            <p:cNvPr id="2" name="Text Box 18"/>
            <p:cNvSpPr txBox="1">
              <a:spLocks noChangeArrowheads="1"/>
            </p:cNvSpPr>
            <p:nvPr/>
          </p:nvSpPr>
          <p:spPr bwMode="auto">
            <a:xfrm>
              <a:off x="-8" y="2479"/>
              <a:ext cx="5760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</a:t>
              </a:r>
              <a:r>
                <a:rPr lang="pt-BR" sz="2400" u="sng">
                  <a:solidFill>
                    <a:srgbClr val="000099"/>
                  </a:solidFill>
                  <a:latin typeface="Calibri" pitchFamily="34" charset="0"/>
                </a:rPr>
                <a:t>NÃO</a:t>
              </a: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use lentes de contato no laboratório, podem ser danificadas por vapores de produtos químicos e causar graves lesões oculares;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-8" y="3295"/>
              <a:ext cx="5760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</a:t>
              </a:r>
              <a:r>
                <a:rPr lang="pt-BR" sz="2400" u="sng">
                  <a:solidFill>
                    <a:srgbClr val="000099"/>
                  </a:solidFill>
                  <a:latin typeface="Calibri" pitchFamily="34" charset="0"/>
                </a:rPr>
                <a:t>NÃO</a:t>
              </a: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utilize materiais (vidrarias) do laboratório como utensílio doméstico;</a:t>
              </a:r>
            </a:p>
          </p:txBody>
        </p:sp>
      </p:grpSp>
      <p:pic>
        <p:nvPicPr>
          <p:cNvPr id="688148" name="Picture 26" descr="content_img_0391886001182501184_atenca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3103563"/>
            <a:ext cx="7556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8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90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3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0191" name="Text Box 15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690192" name="Text Box 16"/>
          <p:cNvSpPr txBox="1">
            <a:spLocks noChangeArrowheads="1"/>
          </p:cNvSpPr>
          <p:nvPr/>
        </p:nvSpPr>
        <p:spPr bwMode="auto">
          <a:xfrm>
            <a:off x="107950" y="908050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90197" name="Group 21"/>
          <p:cNvGrpSpPr>
            <a:grpSpLocks/>
          </p:cNvGrpSpPr>
          <p:nvPr/>
        </p:nvGrpSpPr>
        <p:grpSpPr bwMode="auto">
          <a:xfrm>
            <a:off x="-12700" y="1484313"/>
            <a:ext cx="9156700" cy="4794250"/>
            <a:chOff x="-8" y="935"/>
            <a:chExt cx="5768" cy="3020"/>
          </a:xfrm>
        </p:grpSpPr>
        <p:grpSp>
          <p:nvGrpSpPr>
            <p:cNvPr id="690196" name="Group 20"/>
            <p:cNvGrpSpPr>
              <a:grpSpLocks/>
            </p:cNvGrpSpPr>
            <p:nvPr/>
          </p:nvGrpSpPr>
          <p:grpSpPr bwMode="auto">
            <a:xfrm>
              <a:off x="0" y="935"/>
              <a:ext cx="5760" cy="922"/>
              <a:chOff x="0" y="935"/>
              <a:chExt cx="5760" cy="922"/>
            </a:xfrm>
          </p:grpSpPr>
          <p:pic>
            <p:nvPicPr>
              <p:cNvPr id="8" name="Picture 21" descr="dicas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" y="1015"/>
                <a:ext cx="49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0" y="935"/>
                <a:ext cx="5760" cy="9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Lave cuidadosamente as mãos com água e sabão antes de sair do laboratório. </a:t>
                </a:r>
                <a:r>
                  <a:rPr lang="pt-BR" sz="2400" u="sng">
                    <a:solidFill>
                      <a:srgbClr val="000099"/>
                    </a:solidFill>
                    <a:latin typeface="Calibri" pitchFamily="34" charset="0"/>
                  </a:rPr>
                  <a:t>NÃO</a:t>
                </a: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 utilize solventes: podem causar irritação da pele e facilitar a absorção de outros produtos químicos;</a:t>
                </a:r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-8" y="1842"/>
              <a:ext cx="5760" cy="4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</a:t>
              </a:r>
              <a:r>
                <a:rPr lang="pt-BR" sz="2400" u="sng">
                  <a:solidFill>
                    <a:srgbClr val="000099"/>
                  </a:solidFill>
                  <a:latin typeface="Calibri" pitchFamily="34" charset="0"/>
                </a:rPr>
                <a:t>NÃO</a:t>
              </a: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leve a mão à boca e/ou olhos, ao manusear produtos químicos;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-8" y="2251"/>
              <a:ext cx="5760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</a:t>
              </a:r>
              <a:r>
                <a:rPr lang="pt-BR" sz="2400" u="sng">
                  <a:solidFill>
                    <a:srgbClr val="000099"/>
                  </a:solidFill>
                  <a:latin typeface="Calibri" pitchFamily="34" charset="0"/>
                </a:rPr>
                <a:t>NUNCA</a:t>
              </a: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coloque alimentos ou bebidas sobre as bancadas, armários, geladeiras, estufas etc no laboratório;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-8" y="2976"/>
              <a:ext cx="5760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</a:t>
              </a:r>
              <a:r>
                <a:rPr lang="pt-BR" sz="2400" u="sng">
                  <a:solidFill>
                    <a:srgbClr val="000099"/>
                  </a:solidFill>
                  <a:latin typeface="Calibri" pitchFamily="34" charset="0"/>
                </a:rPr>
                <a:t>NÃO</a:t>
              </a: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use brincos, anel ou colar no laboratório. Mantenha cabelos compridos presos;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-8" y="3667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§"/>
              </a:pPr>
              <a:r>
                <a:rPr lang="pt-BR" sz="2400">
                  <a:solidFill>
                    <a:srgbClr val="000099"/>
                  </a:solidFill>
                  <a:latin typeface="Calibri" pitchFamily="34" charset="0"/>
                </a:rPr>
                <a:t> feche todas as portas e gavetas que abrir;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247" name="Group 23"/>
          <p:cNvGrpSpPr>
            <a:grpSpLocks/>
          </p:cNvGrpSpPr>
          <p:nvPr/>
        </p:nvGrpSpPr>
        <p:grpSpPr bwMode="auto">
          <a:xfrm>
            <a:off x="-12700" y="1484313"/>
            <a:ext cx="9144000" cy="4926012"/>
            <a:chOff x="-8" y="935"/>
            <a:chExt cx="5760" cy="3103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-8" y="3158"/>
              <a:ext cx="5760" cy="8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2200" b="1">
                  <a:solidFill>
                    <a:srgbClr val="000099"/>
                  </a:solidFill>
                  <a:latin typeface="Calibri" pitchFamily="34" charset="0"/>
                </a:rPr>
                <a:t>lembre-se:</a:t>
              </a:r>
            </a:p>
            <a:p>
              <a:pPr>
                <a:lnSpc>
                  <a:spcPct val="130000"/>
                </a:lnSpc>
              </a:pPr>
              <a:r>
                <a:rPr lang="pt-BR" sz="2200" b="1">
                  <a:solidFill>
                    <a:srgbClr val="000099"/>
                  </a:solidFill>
                  <a:latin typeface="Calibri" pitchFamily="34" charset="0"/>
                </a:rPr>
                <a:t>ESTAR FAMILIARIZADO COM AS OPERAÇÕES DO LABORATÓRIO PODE LEVAR A UM FALSO SENSO DE SEGURANÇA E RESULTAR EM GRAVES ACIDENTES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-8" y="2750"/>
              <a:ext cx="5760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1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PARTICIPE DE UM PROGRAMA CONTÍNUO DE TREINAMENTO EM SEGURANÇA</a:t>
              </a:r>
            </a:p>
          </p:txBody>
        </p:sp>
        <p:grpSp>
          <p:nvGrpSpPr>
            <p:cNvPr id="692246" name="Group 22"/>
            <p:cNvGrpSpPr>
              <a:grpSpLocks/>
            </p:cNvGrpSpPr>
            <p:nvPr/>
          </p:nvGrpSpPr>
          <p:grpSpPr bwMode="auto">
            <a:xfrm>
              <a:off x="-8" y="2024"/>
              <a:ext cx="5760" cy="634"/>
              <a:chOff x="-8" y="2024"/>
              <a:chExt cx="5760" cy="634"/>
            </a:xfrm>
          </p:grpSpPr>
          <p:pic>
            <p:nvPicPr>
              <p:cNvPr id="10" name="Picture 19" descr="derramamento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" y="2053"/>
                <a:ext cx="59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-8" y="2024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	em caso de derramamentos de produtos químicos, limpe imediatamente o local. Se necessário solicite orientações específicas;</a:t>
                </a:r>
              </a:p>
            </p:txBody>
          </p:sp>
        </p:grpSp>
        <p:grpSp>
          <p:nvGrpSpPr>
            <p:cNvPr id="692245" name="Group 21"/>
            <p:cNvGrpSpPr>
              <a:grpSpLocks/>
            </p:cNvGrpSpPr>
            <p:nvPr/>
          </p:nvGrpSpPr>
          <p:grpSpPr bwMode="auto">
            <a:xfrm>
              <a:off x="-8" y="935"/>
              <a:ext cx="5760" cy="1044"/>
              <a:chOff x="-8" y="935"/>
              <a:chExt cx="5760" cy="1044"/>
            </a:xfrm>
          </p:grpSpPr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-8" y="935"/>
                <a:ext cx="5760" cy="4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	   </a:t>
                </a:r>
                <a:r>
                  <a:rPr lang="pt-BR" sz="2400" u="sng">
                    <a:solidFill>
                      <a:srgbClr val="000099"/>
                    </a:solidFill>
                    <a:latin typeface="Calibri" pitchFamily="34" charset="0"/>
                  </a:rPr>
                  <a:t>NÃO</a:t>
                </a: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 pipete nenhum produto químico com a boca;</a:t>
                </a:r>
              </a:p>
            </p:txBody>
          </p:sp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>
                <a:off x="-8" y="1345"/>
                <a:ext cx="5760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   </a:t>
                </a:r>
                <a:r>
                  <a:rPr lang="pt-BR" sz="2400" u="sng">
                    <a:solidFill>
                      <a:srgbClr val="000099"/>
                    </a:solidFill>
                    <a:latin typeface="Calibri" pitchFamily="34" charset="0"/>
                  </a:rPr>
                  <a:t>NÃO</a:t>
                </a:r>
                <a:r>
                  <a:rPr lang="pt-BR" sz="2400">
                    <a:solidFill>
                      <a:srgbClr val="000099"/>
                    </a:solidFill>
                    <a:latin typeface="Calibri" pitchFamily="34" charset="0"/>
                  </a:rPr>
                  <a:t> se exponha à radiação UV, IV ... sem a proteção adequada (óculos com lentes filtrantes);</a:t>
                </a:r>
              </a:p>
            </p:txBody>
          </p:sp>
          <p:pic>
            <p:nvPicPr>
              <p:cNvPr id="18" name="Picture 23" descr="flagwoman_stop_md_clr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981"/>
                <a:ext cx="51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92241" name="Picture 13" descr="lista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3" y="765175"/>
            <a:ext cx="5349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42" name="Text Box 18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  <p:sp>
        <p:nvSpPr>
          <p:cNvPr id="692243" name="Text Box 19"/>
          <p:cNvSpPr txBox="1">
            <a:spLocks noChangeArrowheads="1"/>
          </p:cNvSpPr>
          <p:nvPr/>
        </p:nvSpPr>
        <p:spPr bwMode="auto">
          <a:xfrm>
            <a:off x="107950" y="908050"/>
            <a:ext cx="5060950" cy="482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500" b="1">
                <a:solidFill>
                  <a:schemeClr val="bg1"/>
                </a:solidFill>
                <a:latin typeface="Calibri" pitchFamily="34" charset="0"/>
              </a:rPr>
              <a:t>Boas Práticas em Laboratório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incluem:</a:t>
            </a:r>
            <a:endParaRPr lang="pt-BR" sz="25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9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-12700" y="1658938"/>
            <a:ext cx="9144000" cy="4649787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90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 </a:t>
            </a:r>
            <a:r>
              <a:rPr lang="pt-BR" sz="1900" b="1">
                <a:latin typeface="Calibri" pitchFamily="34" charset="0"/>
              </a:rPr>
              <a:t>SEMPRE utilize EPIs (e EPCs) ao manipular qualquer produto químico;</a:t>
            </a:r>
          </a:p>
          <a:p>
            <a:pPr algn="just">
              <a:lnSpc>
                <a:spcPct val="17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900" b="1">
                <a:latin typeface="Calibri" pitchFamily="34" charset="0"/>
              </a:rPr>
              <a:t>  tenha a responsabilidade básica de planejar e executar os procedimentos / atividades do laboratório de maneira segura;</a:t>
            </a:r>
          </a:p>
          <a:p>
            <a:pPr algn="just">
              <a:lnSpc>
                <a:spcPct val="17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900" b="1">
                <a:latin typeface="Calibri" pitchFamily="34" charset="0"/>
              </a:rPr>
              <a:t>  a exposição aos produtos químicos deve ser mínima (somente o necessário);</a:t>
            </a:r>
          </a:p>
          <a:p>
            <a:pPr algn="just">
              <a:lnSpc>
                <a:spcPct val="17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900" b="1">
                <a:latin typeface="Calibri" pitchFamily="34" charset="0"/>
              </a:rPr>
              <a:t>  conhecer os tipos de equipamentos de proteção disponíveis e usar o tipo apropriado para cada trabalho;</a:t>
            </a:r>
          </a:p>
          <a:p>
            <a:pPr algn="just">
              <a:lnSpc>
                <a:spcPct val="17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900" b="1">
                <a:latin typeface="Calibri" pitchFamily="34" charset="0"/>
              </a:rPr>
              <a:t>  prevenir os riscos ambientais por seguir os procedimentos de gerenciamento e tratamento de resíduos. Algumas reações podem requerer o uso de dispositivos capazes de evitar o escape de vapores tóxicos e devem ser realizadas em capela de exaustão;</a:t>
            </a:r>
            <a:endParaRPr lang="pt-BR" sz="19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7147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549275"/>
            <a:ext cx="674688" cy="1617663"/>
          </a:xfrm>
          <a:prstGeom prst="rect">
            <a:avLst/>
          </a:prstGeom>
          <a:noFill/>
        </p:spPr>
      </p:pic>
      <p:pic>
        <p:nvPicPr>
          <p:cNvPr id="7147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836613"/>
            <a:ext cx="742950" cy="695325"/>
          </a:xfrm>
          <a:prstGeom prst="rect">
            <a:avLst/>
          </a:prstGeom>
          <a:noFill/>
        </p:spPr>
      </p:pic>
      <p:pic>
        <p:nvPicPr>
          <p:cNvPr id="714757" name="Picture 5" descr="1783613_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836613"/>
            <a:ext cx="792163" cy="792162"/>
          </a:xfrm>
          <a:prstGeom prst="rect">
            <a:avLst/>
          </a:prstGeom>
          <a:noFill/>
        </p:spPr>
      </p:pic>
      <p:pic>
        <p:nvPicPr>
          <p:cNvPr id="714758" name="Picture 6" descr="Ver imagem em tamanho grand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1484313"/>
            <a:ext cx="590550" cy="762000"/>
          </a:xfrm>
          <a:prstGeom prst="rect">
            <a:avLst/>
          </a:prstGeom>
          <a:noFill/>
        </p:spPr>
      </p:pic>
      <p:pic>
        <p:nvPicPr>
          <p:cNvPr id="714759" name="Picture 7" descr="Ver imagem em tamanho grand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5838825"/>
            <a:ext cx="792163" cy="792163"/>
          </a:xfrm>
          <a:prstGeom prst="rect">
            <a:avLst/>
          </a:prstGeom>
          <a:noFill/>
        </p:spPr>
      </p:pic>
      <p:sp>
        <p:nvSpPr>
          <p:cNvPr id="714761" name="Text Box 4"/>
          <p:cNvSpPr txBox="1">
            <a:spLocks noChangeArrowheads="1"/>
          </p:cNvSpPr>
          <p:nvPr/>
        </p:nvSpPr>
        <p:spPr bwMode="auto">
          <a:xfrm>
            <a:off x="38100" y="1125538"/>
            <a:ext cx="6732588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MANUSEIO de produtos/resíduos químicos</a:t>
            </a:r>
          </a:p>
        </p:txBody>
      </p:sp>
      <p:sp>
        <p:nvSpPr>
          <p:cNvPr id="714764" name="Text Box 12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588" y="1773238"/>
            <a:ext cx="9144001" cy="4516437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pt-BR" sz="1900" b="1">
                <a:solidFill>
                  <a:schemeClr val="bg1"/>
                </a:solidFill>
                <a:latin typeface="Calibri" pitchFamily="34" charset="0"/>
              </a:rPr>
              <a:t>NÃO manuseie materiais inflamáveis próximo a fontes de ignição: aparelhos que geram calor, tomadas, interruptores, lâmpadas etc;</a:t>
            </a:r>
          </a:p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chemeClr val="bg1"/>
                </a:solidFill>
                <a:latin typeface="Calibri" pitchFamily="34" charset="0"/>
              </a:rPr>
              <a:t>  especialmente no caso de produtos altamente tóxicos, verifique todas as informações toxicológicas (toxicidade e vias de ingresso no organismo) antes de iniciar qualquer operação;</a:t>
            </a:r>
          </a:p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chemeClr val="bg1"/>
                </a:solidFill>
                <a:latin typeface="Calibri" pitchFamily="34" charset="0"/>
              </a:rPr>
              <a:t>  no manuseio de substâncias químicas, utilize SEMPRE capelas de exaustão, se possível;</a:t>
            </a:r>
          </a:p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chemeClr val="bg1"/>
                </a:solidFill>
                <a:latin typeface="Calibri" pitchFamily="34" charset="0"/>
              </a:rPr>
              <a:t>  NÃO descarte na pia qualquer resíduo tóxico sem prévio tratamento;</a:t>
            </a:r>
          </a:p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chemeClr val="bg1"/>
                </a:solidFill>
                <a:latin typeface="Calibri" pitchFamily="34" charset="0"/>
              </a:rPr>
              <a:t>  NÃO descarte no lixo comum, materiais contaminados com produtos tóxicos (papel toalha, luvas, filtros etc);</a:t>
            </a:r>
          </a:p>
        </p:txBody>
      </p:sp>
      <p:pic>
        <p:nvPicPr>
          <p:cNvPr id="716803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765175"/>
            <a:ext cx="5349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05" name="Text Box 4"/>
          <p:cNvSpPr txBox="1">
            <a:spLocks noChangeArrowheads="1"/>
          </p:cNvSpPr>
          <p:nvPr/>
        </p:nvSpPr>
        <p:spPr bwMode="auto">
          <a:xfrm>
            <a:off x="38100" y="1125538"/>
            <a:ext cx="6732588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MANUSEIO de produtos/resíduos químicos</a:t>
            </a:r>
          </a:p>
        </p:txBody>
      </p:sp>
      <p:sp>
        <p:nvSpPr>
          <p:cNvPr id="716807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2700" y="1557338"/>
            <a:ext cx="9131300" cy="4829175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interrompa, imediatamente, o trabalho em caso de sintomas de náuseas, vômitos, dores de cabeça etc. Procure ajuda médica;</a:t>
            </a:r>
          </a:p>
          <a:p>
            <a:pPr algn="just">
              <a:lnSpc>
                <a:spcPct val="1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  remova materiais orgânicos (madeira, papel etc) próximos a produtos corrosivos, podem ocasionar incêndios;</a:t>
            </a:r>
          </a:p>
          <a:p>
            <a:pPr algn="just">
              <a:lnSpc>
                <a:spcPct val="1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  NÃO descarte na pia qualquer resíduo corrosivo sem prévia neutralização.</a:t>
            </a:r>
          </a:p>
          <a:p>
            <a:pPr algn="just">
              <a:lnSpc>
                <a:spcPct val="1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  a diluição de soluções concentradas de produtos corrosivos deve ser realizada, SEMPRE, acrescentando o produto concentrado sobre o diluente;</a:t>
            </a:r>
          </a:p>
          <a:p>
            <a:pPr algn="just">
              <a:lnSpc>
                <a:spcPct val="1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  em qualquer aquecimento, se possível, utilize agitação (ou cacos de porcelana) p/ dispersão do calor, evitando superaquecimento do vidro;</a:t>
            </a:r>
            <a:r>
              <a:rPr lang="pt-BR" sz="1900">
                <a:latin typeface="Calibri" pitchFamily="34" charset="0"/>
              </a:rPr>
              <a:t>  </a:t>
            </a:r>
            <a:r>
              <a:rPr lang="pt-BR" sz="190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</p:txBody>
      </p:sp>
      <p:grpSp>
        <p:nvGrpSpPr>
          <p:cNvPr id="718851" name="Group 5"/>
          <p:cNvGrpSpPr>
            <a:grpSpLocks/>
          </p:cNvGrpSpPr>
          <p:nvPr/>
        </p:nvGrpSpPr>
        <p:grpSpPr bwMode="auto">
          <a:xfrm>
            <a:off x="8172450" y="692150"/>
            <a:ext cx="792163" cy="863600"/>
            <a:chOff x="4246" y="2942"/>
            <a:chExt cx="947" cy="1136"/>
          </a:xfrm>
        </p:grpSpPr>
        <p:sp>
          <p:nvSpPr>
            <p:cNvPr id="718852" name="Rectangle 6"/>
            <p:cNvSpPr>
              <a:spLocks noChangeAspect="1" noChangeArrowheads="1"/>
            </p:cNvSpPr>
            <p:nvPr/>
          </p:nvSpPr>
          <p:spPr bwMode="auto">
            <a:xfrm>
              <a:off x="4246" y="2942"/>
              <a:ext cx="945" cy="1136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718853" name="Picture 7" descr="asfixi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" y="2950"/>
              <a:ext cx="945" cy="11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18855" name="Text Box 4"/>
          <p:cNvSpPr txBox="1">
            <a:spLocks noChangeArrowheads="1"/>
          </p:cNvSpPr>
          <p:nvPr/>
        </p:nvSpPr>
        <p:spPr bwMode="auto">
          <a:xfrm>
            <a:off x="38100" y="1052513"/>
            <a:ext cx="6732588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MANUSEIO de produtos/resíduos químicos</a:t>
            </a:r>
          </a:p>
        </p:txBody>
      </p:sp>
      <p:sp>
        <p:nvSpPr>
          <p:cNvPr id="718857" name="Text Box 9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2700" y="1574800"/>
            <a:ext cx="9144000" cy="4838700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pt-BR" sz="1900" b="1">
                <a:solidFill>
                  <a:srgbClr val="000099"/>
                </a:solidFill>
                <a:latin typeface="Calibri" pitchFamily="34" charset="0"/>
              </a:rPr>
              <a:t>ao aquecer tubos de ensaio, </a:t>
            </a:r>
            <a:r>
              <a:rPr lang="pt-BR" sz="1900" b="1" u="sng">
                <a:solidFill>
                  <a:srgbClr val="000099"/>
                </a:solidFill>
                <a:latin typeface="Calibri" pitchFamily="34" charset="0"/>
              </a:rPr>
              <a:t>SEMPRE</a:t>
            </a:r>
            <a:r>
              <a:rPr lang="pt-BR" sz="1900" b="1">
                <a:solidFill>
                  <a:srgbClr val="000099"/>
                </a:solidFill>
                <a:latin typeface="Calibri" pitchFamily="34" charset="0"/>
              </a:rPr>
              <a:t> mantenha a boca do tubo voltada para o lado oposto ao operador e para onde não haja qualquer pessoa;</a:t>
            </a:r>
          </a:p>
          <a:p>
            <a:pPr algn="just">
              <a:lnSpc>
                <a:spcPct val="20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rgbClr val="000099"/>
                </a:solidFill>
                <a:latin typeface="Calibri" pitchFamily="34" charset="0"/>
              </a:rPr>
              <a:t>  quando necessário aquecimento direto, evite aquecer o vidro acima do nível do líquido. Se possível use tela p/ dispersão do calor sobre a chama;</a:t>
            </a:r>
          </a:p>
          <a:p>
            <a:pPr algn="just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rgbClr val="000099"/>
                </a:solidFill>
                <a:latin typeface="Calibri" pitchFamily="34" charset="0"/>
              </a:rPr>
              <a:t>  antes de abrir a válvula principal de um cilindro, certifique-se de que a válvula redutora esteja fechada;</a:t>
            </a:r>
          </a:p>
          <a:p>
            <a:pPr algn="just">
              <a:lnSpc>
                <a:spcPct val="20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rgbClr val="000099"/>
                </a:solidFill>
                <a:latin typeface="Calibri" pitchFamily="34" charset="0"/>
              </a:rPr>
              <a:t>  abra vagarosamente e, jamais totalmente, a válvula principal do cilindro;</a:t>
            </a:r>
          </a:p>
          <a:p>
            <a:pPr algn="just">
              <a:lnSpc>
                <a:spcPct val="17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rgbClr val="000099"/>
                </a:solidFill>
                <a:latin typeface="Calibri" pitchFamily="34" charset="0"/>
              </a:rPr>
              <a:t>  mantenha identificação (rótulo) sobre o conteúdo do cilindro. </a:t>
            </a:r>
          </a:p>
          <a:p>
            <a:pPr algn="just">
              <a:lnSpc>
                <a:spcPct val="17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>
                <a:solidFill>
                  <a:srgbClr val="000099"/>
                </a:solidFill>
                <a:latin typeface="Calibri" pitchFamily="34" charset="0"/>
              </a:rPr>
              <a:t>  NÃO retire o protetor da válvula do cilindro;</a:t>
            </a:r>
            <a:endParaRPr lang="pt-BR" sz="19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720899" name="Picture 3" descr="Ver imagem em tamanho gran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338" y="4437063"/>
            <a:ext cx="1090612" cy="1090612"/>
          </a:xfrm>
          <a:prstGeom prst="rect">
            <a:avLst/>
          </a:prstGeom>
          <a:noFill/>
        </p:spPr>
      </p:pic>
      <p:pic>
        <p:nvPicPr>
          <p:cNvPr id="720900" name="Picture 4" descr="Ver imagem em tamanho grand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589588"/>
            <a:ext cx="936625" cy="914400"/>
          </a:xfrm>
          <a:prstGeom prst="rect">
            <a:avLst/>
          </a:prstGeom>
          <a:noFill/>
        </p:spPr>
      </p:pic>
      <p:pic>
        <p:nvPicPr>
          <p:cNvPr id="720901" name="Picture 5" descr="08_36_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620713"/>
            <a:ext cx="1295400" cy="1041400"/>
          </a:xfrm>
          <a:prstGeom prst="rect">
            <a:avLst/>
          </a:prstGeom>
          <a:noFill/>
        </p:spPr>
      </p:pic>
      <p:sp>
        <p:nvSpPr>
          <p:cNvPr id="720903" name="Text Box 4"/>
          <p:cNvSpPr txBox="1">
            <a:spLocks noChangeArrowheads="1"/>
          </p:cNvSpPr>
          <p:nvPr/>
        </p:nvSpPr>
        <p:spPr bwMode="auto">
          <a:xfrm>
            <a:off x="38100" y="1125538"/>
            <a:ext cx="6732588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MANUSEIO de produtos/resíduos químicos</a:t>
            </a:r>
          </a:p>
        </p:txBody>
      </p:sp>
      <p:sp>
        <p:nvSpPr>
          <p:cNvPr id="720905" name="Text Box 9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2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-12700" y="1184275"/>
            <a:ext cx="9144000" cy="56610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8627" name="Text Box 12"/>
          <p:cNvSpPr txBox="1">
            <a:spLocks noChangeArrowheads="1"/>
          </p:cNvSpPr>
          <p:nvPr/>
        </p:nvSpPr>
        <p:spPr bwMode="auto">
          <a:xfrm>
            <a:off x="4167188" y="1147763"/>
            <a:ext cx="49418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-180975" y="1400175"/>
            <a:ext cx="6408738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>
                <a:solidFill>
                  <a:schemeClr val="tx2"/>
                </a:solidFill>
                <a:latin typeface="Calibri" pitchFamily="34" charset="0"/>
              </a:rPr>
              <a:t>Classificação das Substâncias Químicas</a:t>
            </a:r>
          </a:p>
        </p:txBody>
      </p:sp>
      <p:sp>
        <p:nvSpPr>
          <p:cNvPr id="520197" name="Text Box 5"/>
          <p:cNvSpPr txBox="1">
            <a:spLocks noChangeArrowheads="1"/>
          </p:cNvSpPr>
          <p:nvPr/>
        </p:nvSpPr>
        <p:spPr bwMode="auto">
          <a:xfrm>
            <a:off x="3113088" y="3392488"/>
            <a:ext cx="2878137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HAZARDOUS</a:t>
            </a:r>
          </a:p>
          <a:p>
            <a:pPr>
              <a:lnSpc>
                <a:spcPct val="150000"/>
              </a:lnSpc>
            </a:pPr>
            <a:r>
              <a:rPr lang="pt-BR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PROPERTIES</a:t>
            </a:r>
            <a:endParaRPr lang="pt-BR" sz="4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1993900" y="2546350"/>
            <a:ext cx="153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asfixiantes</a:t>
            </a:r>
          </a:p>
        </p:txBody>
      </p:sp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1400175" y="3273425"/>
            <a:ext cx="1352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irritantes</a:t>
            </a:r>
          </a:p>
        </p:txBody>
      </p:sp>
      <p:sp>
        <p:nvSpPr>
          <p:cNvPr id="538632" name="Text Box 8"/>
          <p:cNvSpPr txBox="1">
            <a:spLocks noChangeArrowheads="1"/>
          </p:cNvSpPr>
          <p:nvPr/>
        </p:nvSpPr>
        <p:spPr bwMode="auto">
          <a:xfrm>
            <a:off x="881063" y="4057650"/>
            <a:ext cx="1638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inflamáveis</a:t>
            </a:r>
          </a:p>
        </p:txBody>
      </p:sp>
      <p:sp>
        <p:nvSpPr>
          <p:cNvPr id="538633" name="Text Box 9"/>
          <p:cNvSpPr txBox="1">
            <a:spLocks noChangeArrowheads="1"/>
          </p:cNvSpPr>
          <p:nvPr/>
        </p:nvSpPr>
        <p:spPr bwMode="auto">
          <a:xfrm>
            <a:off x="874713" y="4922838"/>
            <a:ext cx="1857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comburentes</a:t>
            </a:r>
          </a:p>
        </p:txBody>
      </p: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2025650" y="5641975"/>
            <a:ext cx="14938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explosivas</a:t>
            </a:r>
          </a:p>
        </p:txBody>
      </p:sp>
      <p:sp>
        <p:nvSpPr>
          <p:cNvPr id="538635" name="Text Box 11"/>
          <p:cNvSpPr txBox="1">
            <a:spLocks noChangeArrowheads="1"/>
          </p:cNvSpPr>
          <p:nvPr/>
        </p:nvSpPr>
        <p:spPr bwMode="auto">
          <a:xfrm>
            <a:off x="3827463" y="6153150"/>
            <a:ext cx="14684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corrosivas</a:t>
            </a:r>
          </a:p>
        </p:txBody>
      </p:sp>
      <p:sp>
        <p:nvSpPr>
          <p:cNvPr id="538636" name="Text Box 12"/>
          <p:cNvSpPr txBox="1">
            <a:spLocks noChangeArrowheads="1"/>
          </p:cNvSpPr>
          <p:nvPr/>
        </p:nvSpPr>
        <p:spPr bwMode="auto">
          <a:xfrm>
            <a:off x="5468938" y="5721350"/>
            <a:ext cx="3594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danosas ao meio ambiente</a:t>
            </a:r>
          </a:p>
        </p:txBody>
      </p:sp>
      <p:sp>
        <p:nvSpPr>
          <p:cNvPr id="538637" name="Text Box 13"/>
          <p:cNvSpPr txBox="1">
            <a:spLocks noChangeArrowheads="1"/>
          </p:cNvSpPr>
          <p:nvPr/>
        </p:nvSpPr>
        <p:spPr bwMode="auto">
          <a:xfrm>
            <a:off x="6350000" y="5000625"/>
            <a:ext cx="1909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teratogênicas</a:t>
            </a:r>
          </a:p>
        </p:txBody>
      </p:sp>
      <p:sp>
        <p:nvSpPr>
          <p:cNvPr id="538638" name="Text Box 14"/>
          <p:cNvSpPr txBox="1">
            <a:spLocks noChangeArrowheads="1"/>
          </p:cNvSpPr>
          <p:nvPr/>
        </p:nvSpPr>
        <p:spPr bwMode="auto">
          <a:xfrm>
            <a:off x="6597650" y="3992563"/>
            <a:ext cx="17891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mutagênicas</a:t>
            </a:r>
          </a:p>
        </p:txBody>
      </p:sp>
      <p:sp>
        <p:nvSpPr>
          <p:cNvPr id="538639" name="Text Box 15"/>
          <p:cNvSpPr txBox="1">
            <a:spLocks noChangeArrowheads="1"/>
          </p:cNvSpPr>
          <p:nvPr/>
        </p:nvSpPr>
        <p:spPr bwMode="auto">
          <a:xfrm>
            <a:off x="6269038" y="3128963"/>
            <a:ext cx="2035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carcinogênicas</a:t>
            </a:r>
          </a:p>
        </p:txBody>
      </p:sp>
      <p:sp>
        <p:nvSpPr>
          <p:cNvPr id="538640" name="Text Box 16"/>
          <p:cNvSpPr txBox="1">
            <a:spLocks noChangeArrowheads="1"/>
          </p:cNvSpPr>
          <p:nvPr/>
        </p:nvSpPr>
        <p:spPr bwMode="auto">
          <a:xfrm>
            <a:off x="5443538" y="2481263"/>
            <a:ext cx="16081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alergênicas</a:t>
            </a:r>
          </a:p>
        </p:txBody>
      </p:sp>
      <p:sp>
        <p:nvSpPr>
          <p:cNvPr id="538641" name="Text Box 17"/>
          <p:cNvSpPr txBox="1">
            <a:spLocks noChangeArrowheads="1"/>
          </p:cNvSpPr>
          <p:nvPr/>
        </p:nvSpPr>
        <p:spPr bwMode="auto">
          <a:xfrm>
            <a:off x="4025900" y="2192338"/>
            <a:ext cx="1068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tóxicas</a:t>
            </a:r>
          </a:p>
        </p:txBody>
      </p:sp>
      <p:sp>
        <p:nvSpPr>
          <p:cNvPr id="538644" name="Text Box 20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3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0" grpId="0"/>
      <p:bldP spid="538631" grpId="0"/>
      <p:bldP spid="538632" grpId="0"/>
      <p:bldP spid="538633" grpId="0"/>
      <p:bldP spid="538634" grpId="0"/>
      <p:bldP spid="538635" grpId="0"/>
      <p:bldP spid="538636" grpId="0"/>
      <p:bldP spid="538637" grpId="0"/>
      <p:bldP spid="538638" grpId="0"/>
      <p:bldP spid="538639" grpId="0"/>
      <p:bldP spid="538640" grpId="0"/>
      <p:bldP spid="5386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722438"/>
            <a:ext cx="9144000" cy="46593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9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 </a:t>
            </a:r>
            <a:r>
              <a:rPr lang="pt-BR" sz="1900" b="1">
                <a:latin typeface="Calibri" pitchFamily="34" charset="0"/>
              </a:rPr>
              <a:t>NÃO coloque H</a:t>
            </a:r>
            <a:r>
              <a:rPr lang="pt-BR" sz="1900" b="1" baseline="-25000">
                <a:latin typeface="Calibri" pitchFamily="34" charset="0"/>
              </a:rPr>
              <a:t>2</a:t>
            </a:r>
            <a:r>
              <a:rPr lang="pt-BR" sz="1900" b="1">
                <a:latin typeface="Calibri" pitchFamily="34" charset="0"/>
              </a:rPr>
              <a:t>O sobre ácidos concentrados, pois a reação é bastante exotérmica e pode ocorrer projeção de líquidos. SEMPRE adicione os ácidos ou bases concentrados, lentamente, sobre a água, preferencialmente, utilizando banho de gelo;</a:t>
            </a:r>
          </a:p>
          <a:p>
            <a:pPr algn="just">
              <a:lnSpc>
                <a:spcPct val="17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900" b="1">
                <a:latin typeface="Calibri" pitchFamily="34" charset="0"/>
              </a:rPr>
              <a:t>  no uso de balões volumétricos para o preparo de soluções, coloque água até a metade, faça a homogeneização e somente depois complete o balão;</a:t>
            </a:r>
          </a:p>
          <a:p>
            <a:pPr algn="just">
              <a:lnSpc>
                <a:spcPct val="17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900" b="1">
                <a:latin typeface="Calibri" pitchFamily="34" charset="0"/>
              </a:rPr>
              <a:t>  se houver necessidade de pipetagem para o preparo da solução, </a:t>
            </a:r>
            <a:r>
              <a:rPr lang="pt-BR" sz="1900" b="1" u="sng">
                <a:latin typeface="Calibri" pitchFamily="34" charset="0"/>
              </a:rPr>
              <a:t>JAMAIS</a:t>
            </a:r>
            <a:r>
              <a:rPr lang="pt-BR" sz="1900" b="1">
                <a:latin typeface="Calibri" pitchFamily="34" charset="0"/>
              </a:rPr>
              <a:t> pipete os produtos químicos com a boca. É PROIBIDO;</a:t>
            </a:r>
          </a:p>
          <a:p>
            <a:pPr algn="just">
              <a:lnSpc>
                <a:spcPct val="17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1900" b="1">
                <a:latin typeface="Calibri" pitchFamily="34" charset="0"/>
              </a:rPr>
              <a:t>  na transferência de líquidos a partir de recipientes grandes, </a:t>
            </a:r>
            <a:r>
              <a:rPr lang="pt-BR" sz="1900" b="1" u="sng">
                <a:latin typeface="Calibri" pitchFamily="34" charset="0"/>
              </a:rPr>
              <a:t>SEMPRE</a:t>
            </a:r>
            <a:r>
              <a:rPr lang="pt-BR" sz="1900" b="1">
                <a:latin typeface="Calibri" pitchFamily="34" charset="0"/>
              </a:rPr>
              <a:t> utilize recipientes de tamanho intermediário.</a:t>
            </a:r>
            <a:endParaRPr lang="pt-BR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722947" name="Picture 3" descr="Ver imagem em tamanho gran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9175" y="620713"/>
            <a:ext cx="504825" cy="1081087"/>
          </a:xfrm>
          <a:prstGeom prst="rect">
            <a:avLst/>
          </a:prstGeom>
          <a:noFill/>
        </p:spPr>
      </p:pic>
      <p:pic>
        <p:nvPicPr>
          <p:cNvPr id="722948" name="Picture 4" descr="Ver imagem em tamanho gran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620713"/>
            <a:ext cx="504825" cy="1081087"/>
          </a:xfrm>
          <a:prstGeom prst="rect">
            <a:avLst/>
          </a:prstGeom>
          <a:noFill/>
        </p:spPr>
      </p:pic>
      <p:sp>
        <p:nvSpPr>
          <p:cNvPr id="722950" name="Text Box 4"/>
          <p:cNvSpPr txBox="1">
            <a:spLocks noChangeArrowheads="1"/>
          </p:cNvSpPr>
          <p:nvPr/>
        </p:nvSpPr>
        <p:spPr bwMode="auto">
          <a:xfrm>
            <a:off x="38100" y="1125538"/>
            <a:ext cx="6732588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MANUSEIO de produtos/resíduos químicos</a:t>
            </a:r>
          </a:p>
        </p:txBody>
      </p:sp>
      <p:sp>
        <p:nvSpPr>
          <p:cNvPr id="722952" name="Text Box 8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ext Box 2"/>
          <p:cNvSpPr txBox="1">
            <a:spLocks noChangeArrowheads="1"/>
          </p:cNvSpPr>
          <p:nvPr/>
        </p:nvSpPr>
        <p:spPr bwMode="auto">
          <a:xfrm>
            <a:off x="38100" y="1774825"/>
            <a:ext cx="90503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Para armazenamento seguro de produtos/resíduos químicos é imprescindível conhecer todas as suas informações (</a:t>
            </a:r>
            <a:r>
              <a:rPr lang="pt-BR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FISPQ/MSDS/FDSR</a:t>
            </a:r>
            <a:r>
              <a:rPr lang="pt-BR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</a:t>
            </a:r>
          </a:p>
        </p:txBody>
      </p:sp>
      <p:sp>
        <p:nvSpPr>
          <p:cNvPr id="724995" name="Text Box 3"/>
          <p:cNvSpPr txBox="1">
            <a:spLocks noChangeArrowheads="1"/>
          </p:cNvSpPr>
          <p:nvPr/>
        </p:nvSpPr>
        <p:spPr bwMode="auto">
          <a:xfrm>
            <a:off x="215900" y="3213100"/>
            <a:ext cx="6084888" cy="604838"/>
          </a:xfrm>
          <a:prstGeom prst="rect">
            <a:avLst/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Necessário considerar 3 princípios fundamentais:</a:t>
            </a:r>
          </a:p>
        </p:txBody>
      </p:sp>
      <p:sp>
        <p:nvSpPr>
          <p:cNvPr id="724996" name="Text Box 4"/>
          <p:cNvSpPr txBox="1">
            <a:spLocks noChangeArrowheads="1"/>
          </p:cNvSpPr>
          <p:nvPr/>
        </p:nvSpPr>
        <p:spPr bwMode="auto">
          <a:xfrm>
            <a:off x="971550" y="3933825"/>
            <a:ext cx="7867650" cy="1930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entury Gothic" pitchFamily="34" charset="0"/>
              </a:rPr>
              <a:t>   redução de estoque ao mínimo;</a:t>
            </a:r>
          </a:p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entury Gothic" pitchFamily="34" charset="0"/>
              </a:rPr>
              <a:t>   segregação de acordo com a incompatibilidade química;</a:t>
            </a:r>
          </a:p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entury Gothic" pitchFamily="34" charset="0"/>
              </a:rPr>
              <a:t>   isolamento/confinamento de alguns produtos químicos.</a:t>
            </a:r>
          </a:p>
        </p:txBody>
      </p:sp>
      <p:sp>
        <p:nvSpPr>
          <p:cNvPr id="724998" name="Text Box 4"/>
          <p:cNvSpPr txBox="1">
            <a:spLocks noChangeArrowheads="1"/>
          </p:cNvSpPr>
          <p:nvPr/>
        </p:nvSpPr>
        <p:spPr bwMode="auto">
          <a:xfrm>
            <a:off x="96838" y="11509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25000" name="Text Box 8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2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72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animBg="1"/>
      <p:bldP spid="72499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3" name="Text Box 4"/>
          <p:cNvSpPr txBox="1">
            <a:spLocks noChangeArrowheads="1"/>
          </p:cNvSpPr>
          <p:nvPr/>
        </p:nvSpPr>
        <p:spPr bwMode="auto">
          <a:xfrm>
            <a:off x="96838" y="11509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27044" name="Text Box 4"/>
          <p:cNvSpPr txBox="1">
            <a:spLocks noChangeArrowheads="1"/>
          </p:cNvSpPr>
          <p:nvPr/>
        </p:nvSpPr>
        <p:spPr bwMode="auto">
          <a:xfrm>
            <a:off x="455613" y="1995488"/>
            <a:ext cx="8196262" cy="425450"/>
          </a:xfrm>
          <a:prstGeom prst="rect">
            <a:avLst/>
          </a:prstGeom>
          <a:noFill/>
          <a:ln w="2857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000" b="1">
                <a:solidFill>
                  <a:srgbClr val="000099"/>
                </a:solidFill>
                <a:latin typeface="Calibri" pitchFamily="34" charset="0"/>
              </a:rPr>
              <a:t>ARMAZENAMENTO SEGURO: sugestão para segregação / disposição correta</a:t>
            </a:r>
          </a:p>
        </p:txBody>
      </p:sp>
      <p:grpSp>
        <p:nvGrpSpPr>
          <p:cNvPr id="727045" name="Group 5"/>
          <p:cNvGrpSpPr>
            <a:grpSpLocks/>
          </p:cNvGrpSpPr>
          <p:nvPr/>
        </p:nvGrpSpPr>
        <p:grpSpPr bwMode="auto">
          <a:xfrm>
            <a:off x="1992313" y="3141663"/>
            <a:ext cx="4987925" cy="500062"/>
            <a:chOff x="1255" y="1979"/>
            <a:chExt cx="3142" cy="315"/>
          </a:xfrm>
        </p:grpSpPr>
        <p:sp>
          <p:nvSpPr>
            <p:cNvPr id="727046" name="Text Box 6"/>
            <p:cNvSpPr txBox="1">
              <a:spLocks noChangeArrowheads="1"/>
            </p:cNvSpPr>
            <p:nvPr/>
          </p:nvSpPr>
          <p:spPr bwMode="auto">
            <a:xfrm>
              <a:off x="1255" y="1980"/>
              <a:ext cx="969" cy="314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600" b="1">
                  <a:solidFill>
                    <a:schemeClr val="bg1"/>
                  </a:solidFill>
                  <a:latin typeface="Calibri" pitchFamily="34" charset="0"/>
                </a:rPr>
                <a:t>LÍQUIDOS</a:t>
              </a:r>
            </a:p>
          </p:txBody>
        </p:sp>
        <p:sp>
          <p:nvSpPr>
            <p:cNvPr id="727047" name="Text Box 7"/>
            <p:cNvSpPr txBox="1">
              <a:spLocks noChangeArrowheads="1"/>
            </p:cNvSpPr>
            <p:nvPr/>
          </p:nvSpPr>
          <p:spPr bwMode="auto">
            <a:xfrm>
              <a:off x="3523" y="1979"/>
              <a:ext cx="874" cy="314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600" b="1">
                  <a:solidFill>
                    <a:schemeClr val="bg1"/>
                  </a:solidFill>
                  <a:latin typeface="Calibri" pitchFamily="34" charset="0"/>
                </a:rPr>
                <a:t>SÓLIDOS</a:t>
              </a:r>
            </a:p>
          </p:txBody>
        </p:sp>
      </p:grpSp>
      <p:grpSp>
        <p:nvGrpSpPr>
          <p:cNvPr id="727048" name="Group 8"/>
          <p:cNvGrpSpPr>
            <a:grpSpLocks/>
          </p:cNvGrpSpPr>
          <p:nvPr/>
        </p:nvGrpSpPr>
        <p:grpSpPr bwMode="auto">
          <a:xfrm>
            <a:off x="484188" y="5611813"/>
            <a:ext cx="8264525" cy="406400"/>
            <a:chOff x="305" y="3535"/>
            <a:chExt cx="5206" cy="256"/>
          </a:xfrm>
        </p:grpSpPr>
        <p:sp>
          <p:nvSpPr>
            <p:cNvPr id="727049" name="Text Box 9"/>
            <p:cNvSpPr txBox="1">
              <a:spLocks noChangeArrowheads="1"/>
            </p:cNvSpPr>
            <p:nvPr/>
          </p:nvSpPr>
          <p:spPr bwMode="auto">
            <a:xfrm>
              <a:off x="305" y="3535"/>
              <a:ext cx="632" cy="256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000" b="1">
                  <a:solidFill>
                    <a:schemeClr val="bg1"/>
                  </a:solidFill>
                  <a:latin typeface="Calibri" pitchFamily="34" charset="0"/>
                </a:rPr>
                <a:t>ÁCIDOS</a:t>
              </a:r>
            </a:p>
          </p:txBody>
        </p:sp>
        <p:sp>
          <p:nvSpPr>
            <p:cNvPr id="727050" name="Text Box 10"/>
            <p:cNvSpPr txBox="1">
              <a:spLocks noChangeArrowheads="1"/>
            </p:cNvSpPr>
            <p:nvPr/>
          </p:nvSpPr>
          <p:spPr bwMode="auto">
            <a:xfrm>
              <a:off x="1028" y="3535"/>
              <a:ext cx="539" cy="256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000" b="1">
                  <a:solidFill>
                    <a:schemeClr val="bg1"/>
                  </a:solidFill>
                  <a:latin typeface="Calibri" pitchFamily="34" charset="0"/>
                </a:rPr>
                <a:t>BASES</a:t>
              </a:r>
            </a:p>
          </p:txBody>
        </p:sp>
        <p:sp>
          <p:nvSpPr>
            <p:cNvPr id="727051" name="Text Box 11"/>
            <p:cNvSpPr txBox="1">
              <a:spLocks noChangeArrowheads="1"/>
            </p:cNvSpPr>
            <p:nvPr/>
          </p:nvSpPr>
          <p:spPr bwMode="auto">
            <a:xfrm>
              <a:off x="1663" y="3535"/>
              <a:ext cx="897" cy="256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000" b="1">
                  <a:solidFill>
                    <a:schemeClr val="bg1"/>
                  </a:solidFill>
                  <a:latin typeface="Calibri" pitchFamily="34" charset="0"/>
                </a:rPr>
                <a:t>OXIDANTES</a:t>
              </a:r>
            </a:p>
          </p:txBody>
        </p:sp>
        <p:sp>
          <p:nvSpPr>
            <p:cNvPr id="727052" name="Text Box 12"/>
            <p:cNvSpPr txBox="1">
              <a:spLocks noChangeArrowheads="1"/>
            </p:cNvSpPr>
            <p:nvPr/>
          </p:nvSpPr>
          <p:spPr bwMode="auto">
            <a:xfrm>
              <a:off x="3665" y="3535"/>
              <a:ext cx="1037" cy="256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000" b="1">
                  <a:solidFill>
                    <a:schemeClr val="bg1"/>
                  </a:solidFill>
                  <a:latin typeface="Calibri" pitchFamily="34" charset="0"/>
                </a:rPr>
                <a:t>INFLAMÁVEIS</a:t>
              </a:r>
            </a:p>
          </p:txBody>
        </p:sp>
        <p:sp>
          <p:nvSpPr>
            <p:cNvPr id="727053" name="Text Box 13"/>
            <p:cNvSpPr txBox="1">
              <a:spLocks noChangeArrowheads="1"/>
            </p:cNvSpPr>
            <p:nvPr/>
          </p:nvSpPr>
          <p:spPr bwMode="auto">
            <a:xfrm>
              <a:off x="2661" y="3535"/>
              <a:ext cx="926" cy="256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000" b="1">
                  <a:solidFill>
                    <a:schemeClr val="bg1"/>
                  </a:solidFill>
                  <a:latin typeface="Calibri" pitchFamily="34" charset="0"/>
                </a:rPr>
                <a:t>REDUTORES</a:t>
              </a:r>
            </a:p>
          </p:txBody>
        </p:sp>
        <p:sp>
          <p:nvSpPr>
            <p:cNvPr id="727054" name="Text Box 14"/>
            <p:cNvSpPr txBox="1">
              <a:spLocks noChangeArrowheads="1"/>
            </p:cNvSpPr>
            <p:nvPr/>
          </p:nvSpPr>
          <p:spPr bwMode="auto">
            <a:xfrm>
              <a:off x="4793" y="3535"/>
              <a:ext cx="718" cy="256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000" b="1">
                  <a:solidFill>
                    <a:schemeClr val="bg1"/>
                  </a:solidFill>
                  <a:latin typeface="Calibri" pitchFamily="34" charset="0"/>
                </a:rPr>
                <a:t>TOXINAS</a:t>
              </a:r>
            </a:p>
          </p:txBody>
        </p:sp>
      </p:grpSp>
      <p:grpSp>
        <p:nvGrpSpPr>
          <p:cNvPr id="727055" name="Group 15"/>
          <p:cNvGrpSpPr>
            <a:grpSpLocks/>
          </p:cNvGrpSpPr>
          <p:nvPr/>
        </p:nvGrpSpPr>
        <p:grpSpPr bwMode="auto">
          <a:xfrm>
            <a:off x="1979613" y="4291013"/>
            <a:ext cx="5400675" cy="466725"/>
            <a:chOff x="1247" y="2703"/>
            <a:chExt cx="3402" cy="294"/>
          </a:xfrm>
        </p:grpSpPr>
        <p:sp>
          <p:nvSpPr>
            <p:cNvPr id="727056" name="Text Box 16"/>
            <p:cNvSpPr txBox="1">
              <a:spLocks noChangeArrowheads="1"/>
            </p:cNvSpPr>
            <p:nvPr/>
          </p:nvSpPr>
          <p:spPr bwMode="auto">
            <a:xfrm>
              <a:off x="1247" y="2703"/>
              <a:ext cx="1098" cy="294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>
                  <a:solidFill>
                    <a:schemeClr val="bg1"/>
                  </a:solidFill>
                  <a:latin typeface="Calibri" pitchFamily="34" charset="0"/>
                </a:rPr>
                <a:t>ORGÂNICOS</a:t>
              </a:r>
            </a:p>
          </p:txBody>
        </p:sp>
        <p:sp>
          <p:nvSpPr>
            <p:cNvPr id="727057" name="Text Box 17"/>
            <p:cNvSpPr txBox="1">
              <a:spLocks noChangeArrowheads="1"/>
            </p:cNvSpPr>
            <p:nvPr/>
          </p:nvSpPr>
          <p:spPr bwMode="auto">
            <a:xfrm>
              <a:off x="3374" y="2703"/>
              <a:ext cx="1275" cy="294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>
                  <a:solidFill>
                    <a:schemeClr val="bg1"/>
                  </a:solidFill>
                  <a:latin typeface="Calibri" pitchFamily="34" charset="0"/>
                </a:rPr>
                <a:t>INORGÂNICOS</a:t>
              </a:r>
            </a:p>
          </p:txBody>
        </p:sp>
      </p:grpSp>
      <p:grpSp>
        <p:nvGrpSpPr>
          <p:cNvPr id="727058" name="Group 18"/>
          <p:cNvGrpSpPr>
            <a:grpSpLocks/>
          </p:cNvGrpSpPr>
          <p:nvPr/>
        </p:nvGrpSpPr>
        <p:grpSpPr bwMode="auto">
          <a:xfrm>
            <a:off x="2700338" y="3727450"/>
            <a:ext cx="3671887" cy="431800"/>
            <a:chOff x="1701" y="2348"/>
            <a:chExt cx="2313" cy="272"/>
          </a:xfrm>
        </p:grpSpPr>
        <p:sp>
          <p:nvSpPr>
            <p:cNvPr id="727059" name="Rectangle 19"/>
            <p:cNvSpPr>
              <a:spLocks noChangeArrowheads="1"/>
            </p:cNvSpPr>
            <p:nvPr/>
          </p:nvSpPr>
          <p:spPr bwMode="auto">
            <a:xfrm>
              <a:off x="1701" y="2348"/>
              <a:ext cx="91" cy="272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060" name="Rectangle 20"/>
            <p:cNvSpPr>
              <a:spLocks noChangeArrowheads="1"/>
            </p:cNvSpPr>
            <p:nvPr/>
          </p:nvSpPr>
          <p:spPr bwMode="auto">
            <a:xfrm>
              <a:off x="3923" y="2348"/>
              <a:ext cx="91" cy="272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27061" name="Group 21"/>
          <p:cNvGrpSpPr>
            <a:grpSpLocks/>
          </p:cNvGrpSpPr>
          <p:nvPr/>
        </p:nvGrpSpPr>
        <p:grpSpPr bwMode="auto">
          <a:xfrm>
            <a:off x="971550" y="4865688"/>
            <a:ext cx="7272338" cy="649287"/>
            <a:chOff x="612" y="3065"/>
            <a:chExt cx="4581" cy="409"/>
          </a:xfrm>
        </p:grpSpPr>
        <p:sp>
          <p:nvSpPr>
            <p:cNvPr id="727062" name="Rectangle 22"/>
            <p:cNvSpPr>
              <a:spLocks noChangeArrowheads="1"/>
            </p:cNvSpPr>
            <p:nvPr/>
          </p:nvSpPr>
          <p:spPr bwMode="auto">
            <a:xfrm>
              <a:off x="1247" y="3065"/>
              <a:ext cx="91" cy="409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063" name="Rectangle 23"/>
            <p:cNvSpPr>
              <a:spLocks noChangeArrowheads="1"/>
            </p:cNvSpPr>
            <p:nvPr/>
          </p:nvSpPr>
          <p:spPr bwMode="auto">
            <a:xfrm>
              <a:off x="2047" y="3065"/>
              <a:ext cx="91" cy="409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064" name="Rectangle 24"/>
            <p:cNvSpPr>
              <a:spLocks noChangeArrowheads="1"/>
            </p:cNvSpPr>
            <p:nvPr/>
          </p:nvSpPr>
          <p:spPr bwMode="auto">
            <a:xfrm>
              <a:off x="612" y="3065"/>
              <a:ext cx="91" cy="409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065" name="Rectangle 25"/>
            <p:cNvSpPr>
              <a:spLocks noChangeArrowheads="1"/>
            </p:cNvSpPr>
            <p:nvPr/>
          </p:nvSpPr>
          <p:spPr bwMode="auto">
            <a:xfrm>
              <a:off x="3016" y="3065"/>
              <a:ext cx="91" cy="409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066" name="Rectangle 26"/>
            <p:cNvSpPr>
              <a:spLocks noChangeArrowheads="1"/>
            </p:cNvSpPr>
            <p:nvPr/>
          </p:nvSpPr>
          <p:spPr bwMode="auto">
            <a:xfrm>
              <a:off x="4104" y="3065"/>
              <a:ext cx="91" cy="409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067" name="Rectangle 27"/>
            <p:cNvSpPr>
              <a:spLocks noChangeArrowheads="1"/>
            </p:cNvSpPr>
            <p:nvPr/>
          </p:nvSpPr>
          <p:spPr bwMode="auto">
            <a:xfrm>
              <a:off x="5102" y="3065"/>
              <a:ext cx="91" cy="409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27068" name="Group 28"/>
          <p:cNvGrpSpPr>
            <a:grpSpLocks/>
          </p:cNvGrpSpPr>
          <p:nvPr/>
        </p:nvGrpSpPr>
        <p:grpSpPr bwMode="auto">
          <a:xfrm>
            <a:off x="3360738" y="2565400"/>
            <a:ext cx="2376487" cy="431800"/>
            <a:chOff x="2117" y="1616"/>
            <a:chExt cx="1497" cy="272"/>
          </a:xfrm>
        </p:grpSpPr>
        <p:sp>
          <p:nvSpPr>
            <p:cNvPr id="727069" name="Rectangle 29"/>
            <p:cNvSpPr>
              <a:spLocks noChangeArrowheads="1"/>
            </p:cNvSpPr>
            <p:nvPr/>
          </p:nvSpPr>
          <p:spPr bwMode="auto">
            <a:xfrm>
              <a:off x="2117" y="1616"/>
              <a:ext cx="91" cy="272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070" name="Rectangle 30"/>
            <p:cNvSpPr>
              <a:spLocks noChangeArrowheads="1"/>
            </p:cNvSpPr>
            <p:nvPr/>
          </p:nvSpPr>
          <p:spPr bwMode="auto">
            <a:xfrm>
              <a:off x="3523" y="1616"/>
              <a:ext cx="91" cy="272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27071" name="Text Box 31"/>
          <p:cNvSpPr txBox="1">
            <a:spLocks noChangeArrowheads="1"/>
          </p:cNvSpPr>
          <p:nvPr/>
        </p:nvSpPr>
        <p:spPr bwMode="auto">
          <a:xfrm>
            <a:off x="684213" y="6165850"/>
            <a:ext cx="1884362" cy="466725"/>
          </a:xfrm>
          <a:prstGeom prst="rect">
            <a:avLst/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FISPQ / FDSQ</a:t>
            </a:r>
          </a:p>
        </p:txBody>
      </p:sp>
      <p:sp>
        <p:nvSpPr>
          <p:cNvPr id="727073" name="Text Box 33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2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7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7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72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2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72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1" name="Text Box 4"/>
          <p:cNvSpPr txBox="1">
            <a:spLocks noChangeArrowheads="1"/>
          </p:cNvSpPr>
          <p:nvPr/>
        </p:nvSpPr>
        <p:spPr bwMode="auto">
          <a:xfrm>
            <a:off x="96838" y="11509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458788" y="1970088"/>
            <a:ext cx="8196262" cy="425450"/>
          </a:xfrm>
          <a:prstGeom prst="rect">
            <a:avLst/>
          </a:prstGeom>
          <a:noFill/>
          <a:ln w="2857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000" b="1">
                <a:solidFill>
                  <a:srgbClr val="000099"/>
                </a:solidFill>
                <a:latin typeface="Calibri" pitchFamily="34" charset="0"/>
              </a:rPr>
              <a:t>ARMAZENAMENTO SEGURO: sugestão para segregação / disposição correta</a:t>
            </a:r>
          </a:p>
        </p:txBody>
      </p:sp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1382713" y="2730500"/>
            <a:ext cx="1466850" cy="466725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ESTANTES</a:t>
            </a: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6516688" y="2733675"/>
            <a:ext cx="923925" cy="466725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ILHAS</a:t>
            </a:r>
          </a:p>
        </p:txBody>
      </p:sp>
      <p:pic>
        <p:nvPicPr>
          <p:cNvPr id="7290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213100"/>
            <a:ext cx="4392612" cy="3211513"/>
          </a:xfrm>
          <a:prstGeom prst="rect">
            <a:avLst/>
          </a:prstGeom>
          <a:noFill/>
        </p:spPr>
      </p:pic>
      <p:pic>
        <p:nvPicPr>
          <p:cNvPr id="7290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230563"/>
            <a:ext cx="3816350" cy="2524125"/>
          </a:xfrm>
          <a:prstGeom prst="rect">
            <a:avLst/>
          </a:prstGeom>
          <a:noFill/>
        </p:spPr>
      </p:pic>
      <p:pic>
        <p:nvPicPr>
          <p:cNvPr id="7290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3850" y="5818188"/>
            <a:ext cx="1079500" cy="563562"/>
          </a:xfrm>
          <a:prstGeom prst="rect">
            <a:avLst/>
          </a:prstGeom>
          <a:noFill/>
        </p:spPr>
      </p:pic>
      <p:pic>
        <p:nvPicPr>
          <p:cNvPr id="7290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0738" y="5818188"/>
            <a:ext cx="1223962" cy="579437"/>
          </a:xfrm>
          <a:prstGeom prst="rect">
            <a:avLst/>
          </a:prstGeom>
          <a:noFill/>
        </p:spPr>
      </p:pic>
      <p:pic>
        <p:nvPicPr>
          <p:cNvPr id="72909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6138" y="5818188"/>
            <a:ext cx="1944687" cy="563562"/>
          </a:xfrm>
          <a:prstGeom prst="rect">
            <a:avLst/>
          </a:prstGeom>
          <a:noFill/>
        </p:spPr>
      </p:pic>
      <p:sp>
        <p:nvSpPr>
          <p:cNvPr id="729101" name="Text Box 13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2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72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8" name="Picture 7" descr="estoca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16113"/>
            <a:ext cx="3605213" cy="396081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31139" name="Text Box 10"/>
          <p:cNvSpPr txBox="1">
            <a:spLocks noChangeArrowheads="1"/>
          </p:cNvSpPr>
          <p:nvPr/>
        </p:nvSpPr>
        <p:spPr bwMode="auto">
          <a:xfrm>
            <a:off x="5165725" y="5962650"/>
            <a:ext cx="3284538" cy="6381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700" b="1">
                <a:solidFill>
                  <a:srgbClr val="000099"/>
                </a:solidFill>
                <a:latin typeface="Century Gothic" pitchFamily="34" charset="0"/>
              </a:rPr>
              <a:t>NUNCA armazene por ordem</a:t>
            </a:r>
          </a:p>
          <a:p>
            <a:r>
              <a:rPr lang="pt-BR" sz="1700" b="1">
                <a:solidFill>
                  <a:srgbClr val="000099"/>
                </a:solidFill>
                <a:latin typeface="Century Gothic" pitchFamily="34" charset="0"/>
              </a:rPr>
              <a:t>alfabética</a:t>
            </a:r>
          </a:p>
        </p:txBody>
      </p:sp>
      <p:pic>
        <p:nvPicPr>
          <p:cNvPr id="7311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916113"/>
            <a:ext cx="4392612" cy="3530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31141" name="Text Box 10"/>
          <p:cNvSpPr txBox="1">
            <a:spLocks noChangeArrowheads="1"/>
          </p:cNvSpPr>
          <p:nvPr/>
        </p:nvSpPr>
        <p:spPr bwMode="auto">
          <a:xfrm>
            <a:off x="166688" y="5549900"/>
            <a:ext cx="4321175" cy="8350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rgbClr val="000099"/>
                </a:solidFill>
                <a:latin typeface="Century Gothic" pitchFamily="34" charset="0"/>
              </a:rPr>
              <a:t> ! armazene conforme incompatibilidade química !</a:t>
            </a:r>
          </a:p>
        </p:txBody>
      </p:sp>
      <p:sp>
        <p:nvSpPr>
          <p:cNvPr id="731143" name="Text Box 4"/>
          <p:cNvSpPr txBox="1">
            <a:spLocks noChangeArrowheads="1"/>
          </p:cNvSpPr>
          <p:nvPr/>
        </p:nvSpPr>
        <p:spPr bwMode="auto">
          <a:xfrm>
            <a:off x="96838" y="11509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31145" name="Text Box 9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3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animBg="1"/>
      <p:bldP spid="7311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2700" y="1616075"/>
            <a:ext cx="9144000" cy="4978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Certifique-se de que todos os produtos/resíduos químicos estejam devidamente identificados/rotulados. Armazene-os em local apropriado, devidamente sinalizado. Deve-se permitir somente o acesso de pessoas autorizadas;</a:t>
            </a:r>
          </a:p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solventes inflamáveis devem ser armazenados, preferencialmente, em recipientes metálicos, com dispositivos corta-fogo. Armazene-os em local ventilado;</a:t>
            </a:r>
          </a:p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NÃO instale cilindros de gases comprimidos no interior do laboratório. O local adequado deve ser coberto, ventilado e afastado de fontes de ignição e calor;</a:t>
            </a:r>
          </a:p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mantenha os cilindros SEMPRE presos com correntes;</a:t>
            </a:r>
          </a:p>
        </p:txBody>
      </p:sp>
      <p:pic>
        <p:nvPicPr>
          <p:cNvPr id="733187" name="Picture 3" descr="Ver imagem em tamanho gran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765175"/>
            <a:ext cx="647700" cy="647700"/>
          </a:xfrm>
          <a:prstGeom prst="rect">
            <a:avLst/>
          </a:prstGeom>
          <a:noFill/>
        </p:spPr>
      </p:pic>
      <p:sp>
        <p:nvSpPr>
          <p:cNvPr id="733189" name="Text Box 4"/>
          <p:cNvSpPr txBox="1">
            <a:spLocks noChangeArrowheads="1"/>
          </p:cNvSpPr>
          <p:nvPr/>
        </p:nvSpPr>
        <p:spPr bwMode="auto">
          <a:xfrm>
            <a:off x="96838" y="11509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33191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2700" y="1651000"/>
            <a:ext cx="9144000" cy="47371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9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se em desuso, conserve o cilindro com o capacete de proteção;</a:t>
            </a:r>
          </a:p>
          <a:p>
            <a:pPr algn="just">
              <a:lnSpc>
                <a:spcPct val="19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p/ grandes volumes de solução, armazene-a em frascos com torneira lateral;</a:t>
            </a:r>
          </a:p>
          <a:p>
            <a:pPr algn="just">
              <a:lnSpc>
                <a:spcPct val="19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NÃO armazene frascos de vidro c/ substâncias voláteis sob luz solar. O vidro pode atuar como lente e provocar aquecimento localizado no líquido;</a:t>
            </a:r>
          </a:p>
          <a:p>
            <a:pPr algn="just">
              <a:lnSpc>
                <a:spcPct val="19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local de armazenamento deve possuir 2 ou + saídas e livre de corredores s/ saída;</a:t>
            </a:r>
          </a:p>
          <a:p>
            <a:pPr algn="just">
              <a:lnSpc>
                <a:spcPct val="19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o local destinado ao armazenamento de produtos químicos deve possuir iluminação natural ou à prova de explosão (especialmente no caso de conter substâncias inflamáveis) e ser bastante ventilado (naturalmente);</a:t>
            </a:r>
            <a:endParaRPr lang="pt-BR" b="1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735235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836613"/>
            <a:ext cx="7350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7" name="Text Box 4"/>
          <p:cNvSpPr txBox="1">
            <a:spLocks noChangeArrowheads="1"/>
          </p:cNvSpPr>
          <p:nvPr/>
        </p:nvSpPr>
        <p:spPr bwMode="auto">
          <a:xfrm>
            <a:off x="96838" y="11509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35239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2700" y="1497013"/>
            <a:ext cx="9144000" cy="5399170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6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 dirty="0">
                <a:solidFill>
                  <a:srgbClr val="000099"/>
                </a:solidFill>
                <a:latin typeface="Calibri" pitchFamily="34" charset="0"/>
              </a:rPr>
              <a:t> NÃO deve haver qualquer fonte de chamas ou unidades de aquecimento no local do </a:t>
            </a:r>
            <a:r>
              <a:rPr lang="pt-BR" sz="1900" b="1" dirty="0" smtClean="0">
                <a:solidFill>
                  <a:srgbClr val="000099"/>
                </a:solidFill>
                <a:latin typeface="Calibri" pitchFamily="34" charset="0"/>
              </a:rPr>
              <a:t>armazenamento de solventes inflamáveis;</a:t>
            </a:r>
            <a:endParaRPr lang="pt-BR" sz="19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lnSpc>
                <a:spcPct val="16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 dirty="0">
                <a:solidFill>
                  <a:srgbClr val="000099"/>
                </a:solidFill>
                <a:latin typeface="Calibri" pitchFamily="34" charset="0"/>
              </a:rPr>
              <a:t> materiais de vidro, equipamentos (e resíduos) devem ser separados das substâncias/reagentes químicos, se armazenados no mesmo local;</a:t>
            </a:r>
          </a:p>
          <a:p>
            <a:pPr algn="just">
              <a:lnSpc>
                <a:spcPct val="16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 dirty="0">
                <a:solidFill>
                  <a:srgbClr val="000099"/>
                </a:solidFill>
                <a:latin typeface="Calibri" pitchFamily="34" charset="0"/>
              </a:rPr>
              <a:t> deve possuir sistema  de alarme de incêndios;</a:t>
            </a:r>
          </a:p>
          <a:p>
            <a:pPr algn="just">
              <a:lnSpc>
                <a:spcPct val="16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 dirty="0">
                <a:solidFill>
                  <a:srgbClr val="000099"/>
                </a:solidFill>
                <a:latin typeface="Calibri" pitchFamily="34" charset="0"/>
              </a:rPr>
              <a:t> EPIs devem permanecer na área externa ao local de armazenamento;</a:t>
            </a:r>
          </a:p>
          <a:p>
            <a:pPr algn="just">
              <a:lnSpc>
                <a:spcPct val="16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 dirty="0">
                <a:solidFill>
                  <a:srgbClr val="000099"/>
                </a:solidFill>
                <a:latin typeface="Calibri" pitchFamily="34" charset="0"/>
              </a:rPr>
              <a:t> deve possuir equipamentos e materiais para contenção/limpeza de produtos químicos derramados;</a:t>
            </a:r>
          </a:p>
          <a:p>
            <a:pPr algn="just">
              <a:lnSpc>
                <a:spcPct val="16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1900" b="1" dirty="0">
                <a:solidFill>
                  <a:srgbClr val="000099"/>
                </a:solidFill>
                <a:latin typeface="Calibri" pitchFamily="34" charset="0"/>
              </a:rPr>
              <a:t> o piso destinado à área de armazenamento deve ser resistente, sem rejunte e ranhuras, antiderrapante e dotado de canaletas para contenção de vazamentos. NÃO deve conter saídas para rede de esgotos (ralos);</a:t>
            </a:r>
            <a:endParaRPr lang="pt-BR" sz="19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737283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836613"/>
            <a:ext cx="7350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85" name="Text Box 4"/>
          <p:cNvSpPr txBox="1">
            <a:spLocks noChangeArrowheads="1"/>
          </p:cNvSpPr>
          <p:nvPr/>
        </p:nvSpPr>
        <p:spPr bwMode="auto">
          <a:xfrm>
            <a:off x="96838" y="11509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37287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2700" y="1625600"/>
            <a:ext cx="9144000" cy="4975225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rgbClr val="FFFF00"/>
                </a:solidFill>
                <a:latin typeface="Calibri" pitchFamily="34" charset="0"/>
              </a:rPr>
              <a:t> deve-se treinar continuamente o pessoal de almoxarifado para situações de emergência e evacuação;</a:t>
            </a:r>
          </a:p>
          <a:p>
            <a:pPr algn="just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rgbClr val="FFFF00"/>
                </a:solidFill>
                <a:latin typeface="Calibri" pitchFamily="34" charset="0"/>
              </a:rPr>
              <a:t> números de telefones de emergência devem estar afixados em local visível e, preferencialmente, próximo a um aparelho telefônico;</a:t>
            </a:r>
          </a:p>
          <a:p>
            <a:pPr algn="just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rgbClr val="FFFF00"/>
                </a:solidFill>
                <a:latin typeface="Calibri" pitchFamily="34" charset="0"/>
              </a:rPr>
              <a:t> armazene líquidos e produtos mais pesados, preferencialmente, nas prateleiras inferiores;</a:t>
            </a:r>
          </a:p>
          <a:p>
            <a:pPr algn="just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rgbClr val="FFFF00"/>
                </a:solidFill>
                <a:latin typeface="Calibri" pitchFamily="34" charset="0"/>
              </a:rPr>
              <a:t> NÃO armazene frascos sem rótulos, sem tampas;</a:t>
            </a:r>
          </a:p>
          <a:p>
            <a:pPr algn="just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rgbClr val="FFFF00"/>
                </a:solidFill>
                <a:latin typeface="Calibri" pitchFamily="34" charset="0"/>
              </a:rPr>
              <a:t> SEMPRE realize inspeção periódica dos recipientes: verifique a ocorrência de ferrugem nas tampas, vazamentos, rótulos danificados. Mantenha os frascos SEMPRE fechados;</a:t>
            </a:r>
          </a:p>
        </p:txBody>
      </p:sp>
      <p:pic>
        <p:nvPicPr>
          <p:cNvPr id="739331" name="Picture 13" descr="list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908050"/>
            <a:ext cx="601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3" name="Text Box 4"/>
          <p:cNvSpPr txBox="1">
            <a:spLocks noChangeArrowheads="1"/>
          </p:cNvSpPr>
          <p:nvPr/>
        </p:nvSpPr>
        <p:spPr bwMode="auto">
          <a:xfrm>
            <a:off x="96838" y="11128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39335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2700" y="1574800"/>
            <a:ext cx="9144000" cy="52768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extintores de incêndio devem permanecer em local de fácil acesso e visualização;</a:t>
            </a:r>
          </a:p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as portas devem possuir dispositivo anti-pânico e de material não combustível. Devem abrir, preferencialmente, para o lado de fora;</a:t>
            </a:r>
          </a:p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as janelas do local de armazenamento devem permitir a saída de emergência e entrada de bombeiros e equipamentos de combate à incêndio;</a:t>
            </a:r>
          </a:p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esquadrias devem ser de material não-combustível. Evite o uso de cortinas nesses locais; se necessário, obrigatoriamente, devem ser confeccionadas em material não-combustível, como fibra de vidro, alumínio etc ;</a:t>
            </a:r>
          </a:p>
          <a:p>
            <a:pPr algn="just">
              <a:lnSpc>
                <a:spcPct val="17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o local deve ser dotado de lava-olhos e chuveiro de segurança. Deve possuir mantas corta-fogo;</a:t>
            </a:r>
          </a:p>
        </p:txBody>
      </p:sp>
      <p:pic>
        <p:nvPicPr>
          <p:cNvPr id="741379" name="Picture 3" descr="Ver imagem em tamanho gran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981075"/>
            <a:ext cx="590550" cy="762000"/>
          </a:xfrm>
          <a:prstGeom prst="rect">
            <a:avLst/>
          </a:prstGeom>
          <a:noFill/>
        </p:spPr>
      </p:pic>
      <p:sp>
        <p:nvSpPr>
          <p:cNvPr id="741381" name="Text Box 4"/>
          <p:cNvSpPr txBox="1">
            <a:spLocks noChangeArrowheads="1"/>
          </p:cNvSpPr>
          <p:nvPr/>
        </p:nvSpPr>
        <p:spPr bwMode="auto">
          <a:xfrm>
            <a:off x="96838" y="11128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4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828675" y="1125538"/>
            <a:ext cx="2663825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S F I X I A N T E S</a:t>
            </a:r>
            <a:endParaRPr lang="pt-BR" sz="24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260350" y="2060575"/>
            <a:ext cx="6413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400" b="1" i="1">
                <a:latin typeface="Calibri" pitchFamily="34" charset="0"/>
              </a:rPr>
              <a:t>  S i m p l e s</a:t>
            </a:r>
            <a:r>
              <a:rPr lang="pt-BR" sz="2400" i="1">
                <a:latin typeface="Calibri" pitchFamily="34" charset="0"/>
              </a:rPr>
              <a:t> : diminui a concentração de O</a:t>
            </a:r>
            <a:r>
              <a:rPr lang="pt-BR" sz="2400" i="1" baseline="-25000">
                <a:latin typeface="Calibri" pitchFamily="34" charset="0"/>
              </a:rPr>
              <a:t>2</a:t>
            </a:r>
            <a:r>
              <a:rPr lang="pt-BR" sz="2400" i="1">
                <a:latin typeface="Calibri" pitchFamily="34" charset="0"/>
              </a:rPr>
              <a:t> do ar</a:t>
            </a:r>
          </a:p>
        </p:txBody>
      </p:sp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182563" y="3500438"/>
            <a:ext cx="89979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pt-BR" sz="2400" b="1" i="1">
                <a:latin typeface="Calibri" pitchFamily="34" charset="0"/>
              </a:rPr>
              <a:t>  Q u í m i c o s</a:t>
            </a:r>
            <a:r>
              <a:rPr lang="pt-BR" sz="2400" i="1">
                <a:latin typeface="Calibri" pitchFamily="34" charset="0"/>
              </a:rPr>
              <a:t> : impedem a chegada de O</a:t>
            </a:r>
            <a:r>
              <a:rPr lang="pt-BR" sz="2400" i="1" baseline="-25000">
                <a:latin typeface="Calibri" pitchFamily="34" charset="0"/>
              </a:rPr>
              <a:t>2</a:t>
            </a:r>
            <a:r>
              <a:rPr lang="pt-BR" sz="2400" i="1">
                <a:latin typeface="Calibri" pitchFamily="34" charset="0"/>
              </a:rPr>
              <a:t> aos tecidos. Pode atuar 					de diferentes maneiras</a:t>
            </a:r>
          </a:p>
        </p:txBody>
      </p:sp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1535113" y="2611438"/>
            <a:ext cx="3665537" cy="56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</a:t>
            </a:r>
            <a:r>
              <a:rPr lang="pt-BR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  </a:t>
            </a: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/</a:t>
            </a:r>
            <a:r>
              <a:rPr lang="pt-BR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He / CO</a:t>
            </a:r>
            <a:r>
              <a:rPr lang="pt-BR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  </a:t>
            </a: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/</a:t>
            </a:r>
            <a:r>
              <a:rPr lang="pt-BR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gases nobres</a:t>
            </a:r>
          </a:p>
        </p:txBody>
      </p:sp>
      <p:sp>
        <p:nvSpPr>
          <p:cNvPr id="540678" name="AutoShape 6"/>
          <p:cNvSpPr>
            <a:spLocks noChangeArrowheads="1"/>
          </p:cNvSpPr>
          <p:nvPr/>
        </p:nvSpPr>
        <p:spPr bwMode="auto">
          <a:xfrm rot="-1880465">
            <a:off x="1042988" y="2668588"/>
            <a:ext cx="360362" cy="503237"/>
          </a:xfrm>
          <a:prstGeom prst="curvedRightArrow">
            <a:avLst>
              <a:gd name="adj1" fmla="val 27930"/>
              <a:gd name="adj2" fmla="val 55859"/>
              <a:gd name="adj3" fmla="val 33333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0679" name="AutoShape 7"/>
          <p:cNvSpPr>
            <a:spLocks noChangeArrowheads="1"/>
          </p:cNvSpPr>
          <p:nvPr/>
        </p:nvSpPr>
        <p:spPr bwMode="auto">
          <a:xfrm>
            <a:off x="7885113" y="4292600"/>
            <a:ext cx="288925" cy="720725"/>
          </a:xfrm>
          <a:prstGeom prst="curvedLeftArrow">
            <a:avLst>
              <a:gd name="adj1" fmla="val 49890"/>
              <a:gd name="adj2" fmla="val 99780"/>
              <a:gd name="adj3" fmla="val 33333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0680" name="Text Box 8"/>
          <p:cNvSpPr txBox="1">
            <a:spLocks noChangeArrowheads="1"/>
          </p:cNvSpPr>
          <p:nvPr/>
        </p:nvSpPr>
        <p:spPr bwMode="auto">
          <a:xfrm>
            <a:off x="-12700" y="4679950"/>
            <a:ext cx="9144000" cy="160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 fixa-se na hemoglobina ao invés do O</a:t>
            </a:r>
            <a:r>
              <a:rPr lang="pt-BR" sz="2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</a:p>
          <a:p>
            <a:pPr algn="l">
              <a:lnSpc>
                <a:spcPct val="150000"/>
              </a:lnSpc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</a:t>
            </a:r>
            <a:r>
              <a:rPr lang="pt-BR" sz="2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</a:t>
            </a: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CN / HCN fixa-se na citocromooxidase</a:t>
            </a:r>
          </a:p>
          <a:p>
            <a:pPr algn="l">
              <a:lnSpc>
                <a:spcPct val="150000"/>
              </a:lnSpc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</a:t>
            </a:r>
            <a:r>
              <a:rPr lang="pt-BR" sz="2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 </a:t>
            </a:r>
            <a:r>
              <a:rPr lang="pt-BR" sz="21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bloqueia citocromooxidase e afeta o centro regulador do sistema respiratório</a:t>
            </a:r>
          </a:p>
        </p:txBody>
      </p:sp>
      <p:grpSp>
        <p:nvGrpSpPr>
          <p:cNvPr id="540681" name="Group 5"/>
          <p:cNvGrpSpPr>
            <a:grpSpLocks/>
          </p:cNvGrpSpPr>
          <p:nvPr/>
        </p:nvGrpSpPr>
        <p:grpSpPr bwMode="auto">
          <a:xfrm>
            <a:off x="7958138" y="1341438"/>
            <a:ext cx="935037" cy="1079500"/>
            <a:chOff x="4246" y="2942"/>
            <a:chExt cx="947" cy="1136"/>
          </a:xfrm>
        </p:grpSpPr>
        <p:sp>
          <p:nvSpPr>
            <p:cNvPr id="540682" name="Rectangle 6"/>
            <p:cNvSpPr>
              <a:spLocks noChangeAspect="1" noChangeArrowheads="1"/>
            </p:cNvSpPr>
            <p:nvPr/>
          </p:nvSpPr>
          <p:spPr bwMode="auto">
            <a:xfrm>
              <a:off x="4246" y="2942"/>
              <a:ext cx="945" cy="11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540683" name="Picture 7" descr="asfixi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" y="2950"/>
              <a:ext cx="945" cy="1122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</p:grp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468313" y="1401763"/>
            <a:ext cx="144462" cy="144462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0686" name="Text Box 14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40688" name="Text Box 16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"/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"/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"/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4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/>
      <p:bldP spid="540676" grpId="0"/>
      <p:bldP spid="540677" grpId="0"/>
      <p:bldP spid="540678" grpId="0" animBg="1"/>
      <p:bldP spid="540679" grpId="0" animBg="1"/>
      <p:bldP spid="54068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2700" y="1612900"/>
            <a:ext cx="9144000" cy="47593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INFLAMÁVEIS: os armários devem ser dotados de sistema de exaustão à prova de explosão (ar exaurido para fora do ambiente). Evite fontes de ignição, rede elétrica deve ser à prova de explosão, fios elétricos devem ser devidamente protegidos. Paredes, pisos e tetos devem ser resistentes ao fogo (2 horas). Almoxarifado deve ser construído em área de fácil acesso de bombeiros. PROIBIDO FUMAR!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CORROSIVOS: prateleiras devem ser resistentes à corrosão. Armazene em local ventilado, especialmente ácidos/bases concentrados (liberam vapores tóxicos) e nas prateleiras inferiores. Coloque os frascos em bandejas resistentes à corrosão (plásticas), para conter possíveis vazamentos;</a:t>
            </a:r>
          </a:p>
        </p:txBody>
      </p:sp>
      <p:sp>
        <p:nvSpPr>
          <p:cNvPr id="746500" name="Text Box 4"/>
          <p:cNvSpPr txBox="1">
            <a:spLocks noChangeArrowheads="1"/>
          </p:cNvSpPr>
          <p:nvPr/>
        </p:nvSpPr>
        <p:spPr bwMode="auto">
          <a:xfrm>
            <a:off x="96838" y="11128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349500"/>
            <a:ext cx="2935287" cy="4248150"/>
          </a:xfrm>
          <a:prstGeom prst="rect">
            <a:avLst/>
          </a:prstGeom>
          <a:noFill/>
        </p:spPr>
      </p:pic>
      <p:pic>
        <p:nvPicPr>
          <p:cNvPr id="7485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420938"/>
            <a:ext cx="3730625" cy="4032250"/>
          </a:xfrm>
          <a:prstGeom prst="rect">
            <a:avLst/>
          </a:prstGeom>
          <a:noFill/>
        </p:spPr>
      </p:pic>
      <p:sp>
        <p:nvSpPr>
          <p:cNvPr id="748548" name="Text Box 4"/>
          <p:cNvSpPr txBox="1">
            <a:spLocks noChangeArrowheads="1"/>
          </p:cNvSpPr>
          <p:nvPr/>
        </p:nvSpPr>
        <p:spPr bwMode="auto">
          <a:xfrm>
            <a:off x="101600" y="1784350"/>
            <a:ext cx="8847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latin typeface="Calibri" pitchFamily="34" charset="0"/>
              </a:rPr>
              <a:t>Armazenamento Seguro : armários apropriados para Produtos/Resíduos Químicos</a:t>
            </a:r>
          </a:p>
        </p:txBody>
      </p:sp>
      <p:sp>
        <p:nvSpPr>
          <p:cNvPr id="748550" name="Text Box 4"/>
          <p:cNvSpPr txBox="1">
            <a:spLocks noChangeArrowheads="1"/>
          </p:cNvSpPr>
          <p:nvPr/>
        </p:nvSpPr>
        <p:spPr bwMode="auto">
          <a:xfrm>
            <a:off x="96838" y="11128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48552" name="Text Box 8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2700" y="1400175"/>
            <a:ext cx="9144000" cy="4978400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substâncias peroxidáveis: devem ser armazenados em recipientes hermeticamente fechados, local seco, ventilado e ao abrigo da luz. NÃO abra frascos em que houver a formação de sólido ou camada viscosa no fundo, solicite ajuda especializada;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produtos incompatíveis c/ água devem ser armazenadas em locais distantes de tubulações de água, rede de esgotos, janelas etc. Não devem ser instalados dispositivos automáticos de combate à incêndios (sprincklers) nestes locais;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o recipiente deve ser COMPATÍVEL com a substância química armazenada. Utilize até 80% da capacidade total de armazenamento;</a:t>
            </a:r>
          </a:p>
        </p:txBody>
      </p:sp>
      <p:sp>
        <p:nvSpPr>
          <p:cNvPr id="750596" name="Text Box 4"/>
          <p:cNvSpPr txBox="1">
            <a:spLocks noChangeArrowheads="1"/>
          </p:cNvSpPr>
          <p:nvPr/>
        </p:nvSpPr>
        <p:spPr bwMode="auto">
          <a:xfrm>
            <a:off x="96838" y="11128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50598" name="Text Box 6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636838"/>
            <a:ext cx="4537075" cy="31369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752643" name="Picture 3" descr="195_Reportagem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4EF"/>
              </a:clrFrom>
              <a:clrTo>
                <a:srgbClr val="F5F4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636838"/>
            <a:ext cx="14779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2644" name="Picture 4" descr="195_Reportagem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4EF"/>
              </a:clrFrom>
              <a:clrTo>
                <a:srgbClr val="F5F4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716338"/>
            <a:ext cx="14779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2645" name="Picture 5" descr="galões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708275"/>
            <a:ext cx="1346200" cy="1614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52646" name="Text Box 6"/>
          <p:cNvSpPr txBox="1">
            <a:spLocks noChangeArrowheads="1"/>
          </p:cNvSpPr>
          <p:nvPr/>
        </p:nvSpPr>
        <p:spPr bwMode="auto">
          <a:xfrm>
            <a:off x="-12700" y="17272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>
                <a:latin typeface="Century Gothic" pitchFamily="34" charset="0"/>
              </a:rPr>
              <a:t>recipientes apropriados para Produtos/Resíduos Químicos</a:t>
            </a:r>
          </a:p>
        </p:txBody>
      </p:sp>
      <p:grpSp>
        <p:nvGrpSpPr>
          <p:cNvPr id="752647" name="Group 7"/>
          <p:cNvGrpSpPr>
            <a:grpSpLocks/>
          </p:cNvGrpSpPr>
          <p:nvPr/>
        </p:nvGrpSpPr>
        <p:grpSpPr bwMode="auto">
          <a:xfrm>
            <a:off x="5976938" y="4652963"/>
            <a:ext cx="3167062" cy="1800225"/>
            <a:chOff x="2880" y="1625"/>
            <a:chExt cx="2880" cy="1542"/>
          </a:xfrm>
        </p:grpSpPr>
        <p:pic>
          <p:nvPicPr>
            <p:cNvPr id="752648" name="Picture 8" descr="BB_LEITEIRA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7" y="1625"/>
              <a:ext cx="1723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2649" name="Picture 9" descr="s_MLB_v_O_f_89653226_456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625"/>
              <a:ext cx="1177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2651" name="Text Box 4"/>
          <p:cNvSpPr txBox="1">
            <a:spLocks noChangeArrowheads="1"/>
          </p:cNvSpPr>
          <p:nvPr/>
        </p:nvSpPr>
        <p:spPr bwMode="auto">
          <a:xfrm>
            <a:off x="96838" y="1293813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52653" name="Text Box 13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2700" y="1573213"/>
            <a:ext cx="9144000" cy="527685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produtos sólidos incompatíveis com a água (Na, K, Li) devem ser armazenados sob líquidos inertes: querosene;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utilize geladeiras/freezers especiais para armazenamento de produtos químicos: motor e instalação elétrica fora do espaço de armazenamento, sem degelo automático, fios elétricos resistentes ao calor e corrosão etc. Descongele regularmente o refrigerador;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evite armazenamento de produtos químicos em portas de geladeiras. NÃO abra e/ou feche bruscamente a porta;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NÃO armazene frascos de vidro sem proteção e/ou diretamente sobre o gelo em geladeiras e freezers.</a:t>
            </a:r>
          </a:p>
        </p:txBody>
      </p:sp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96838" y="11128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54694" name="Text Box 6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738" name="Group 2"/>
          <p:cNvGrpSpPr>
            <a:grpSpLocks/>
          </p:cNvGrpSpPr>
          <p:nvPr/>
        </p:nvGrpSpPr>
        <p:grpSpPr bwMode="auto">
          <a:xfrm>
            <a:off x="539750" y="2276475"/>
            <a:ext cx="8201025" cy="4105275"/>
            <a:chOff x="340" y="1434"/>
            <a:chExt cx="5166" cy="2586"/>
          </a:xfrm>
        </p:grpSpPr>
        <p:pic>
          <p:nvPicPr>
            <p:cNvPr id="756739" name="Picture 7" descr="imagem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434"/>
              <a:ext cx="2388" cy="2586"/>
            </a:xfrm>
            <a:prstGeom prst="rect">
              <a:avLst/>
            </a:prstGeom>
            <a:noFill/>
            <a:ln w="19050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756740" name="Picture 8" descr="imagem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7" y="1434"/>
              <a:ext cx="2399" cy="2586"/>
            </a:xfrm>
            <a:prstGeom prst="rect">
              <a:avLst/>
            </a:prstGeom>
            <a:noFill/>
            <a:ln w="19050">
              <a:solidFill>
                <a:srgbClr val="5F5F5F"/>
              </a:solidFill>
              <a:miter lim="800000"/>
              <a:headEnd/>
              <a:tailEnd/>
            </a:ln>
          </p:spPr>
        </p:pic>
      </p:grpSp>
      <p:sp>
        <p:nvSpPr>
          <p:cNvPr id="756741" name="Text Box 5"/>
          <p:cNvSpPr txBox="1">
            <a:spLocks noChangeArrowheads="1"/>
          </p:cNvSpPr>
          <p:nvPr/>
        </p:nvSpPr>
        <p:spPr bwMode="auto">
          <a:xfrm>
            <a:off x="1150938" y="1679575"/>
            <a:ext cx="6818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99"/>
                </a:solidFill>
                <a:latin typeface="Calibri" pitchFamily="34" charset="0"/>
              </a:rPr>
              <a:t>ARMAZENAMENTO INADEQUADO aumenta Risco de Acidentes</a:t>
            </a:r>
          </a:p>
        </p:txBody>
      </p:sp>
      <p:sp>
        <p:nvSpPr>
          <p:cNvPr id="756743" name="Text Box 4"/>
          <p:cNvSpPr txBox="1">
            <a:spLocks noChangeArrowheads="1"/>
          </p:cNvSpPr>
          <p:nvPr/>
        </p:nvSpPr>
        <p:spPr bwMode="auto">
          <a:xfrm>
            <a:off x="96838" y="1112838"/>
            <a:ext cx="770255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ARMAZENAMENTO de produtos/resíduos químicos</a:t>
            </a:r>
          </a:p>
        </p:txBody>
      </p:sp>
      <p:sp>
        <p:nvSpPr>
          <p:cNvPr id="756745" name="Text Box 9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2700" y="1590675"/>
            <a:ext cx="9144000" cy="5276850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</a:t>
            </a:r>
            <a:r>
              <a:rPr lang="pt-BR" sz="2000" b="1">
                <a:latin typeface="Calibri" pitchFamily="34" charset="0"/>
              </a:rPr>
              <a:t>vidrarias, equipamentos e produtos químicos devem ser transportados separadamente;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recipientes e/ou frascos contendo substâncias químicas devem ser transportados fechados;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utilize recipientes apropriados p/ o transporte, preferencialmente, metálicos ou plásticos (se compatível com a substância), resistentes, com alça etc;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para auxiliar o transporte, utilize bandejas, baldes e, se necessário, carrinhos apropriados, com rodas de borracha (diminuição de vibração e ruídos);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000" b="1">
                <a:latin typeface="Calibri" pitchFamily="34" charset="0"/>
              </a:rPr>
              <a:t> para produtos químicos altamente perigosos, utilize suporte com material adsorvente para conter possíveis vazamentos;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697230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TRANSPORTE de produtos/resíduos químicos</a:t>
            </a:r>
          </a:p>
        </p:txBody>
      </p:sp>
      <p:sp>
        <p:nvSpPr>
          <p:cNvPr id="758790" name="Text Box 6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2700" y="1792288"/>
            <a:ext cx="9144000" cy="31496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utilize recipientes apropriados p/ transporte de N</a:t>
            </a:r>
            <a:r>
              <a:rPr lang="pt-BR" sz="2000" b="1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líq. e CO</a:t>
            </a:r>
            <a:r>
              <a:rPr lang="pt-BR" sz="2000" b="1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sól.;</a:t>
            </a:r>
          </a:p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utilize carrinhos apropriados para transporte de cilindros. Jamais ice o cilindro pela alça ou capacete de proteção. O transporte deve ser feito, por pessoal treinado;</a:t>
            </a:r>
          </a:p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NÃO transporte recipientes grandes contendo solução pelo gargalo;</a:t>
            </a:r>
          </a:p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000" b="1" u="sng">
                <a:solidFill>
                  <a:schemeClr val="bg1"/>
                </a:solidFill>
                <a:latin typeface="Calibri" pitchFamily="34" charset="0"/>
              </a:rPr>
              <a:t>SEMPRE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identifique (rótulo padrão) os produtos antes de serem transportados.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958850" y="5146675"/>
            <a:ext cx="7200900" cy="946150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solidFill>
                  <a:schemeClr val="tx2"/>
                </a:solidFill>
                <a:latin typeface="Century Gothic" pitchFamily="34" charset="0"/>
              </a:rPr>
              <a:t>transporte inadequado de produtos/resíduos químicos é uma das maiores causas de acidentes em laboratórios</a:t>
            </a:r>
          </a:p>
        </p:txBody>
      </p:sp>
      <p:sp>
        <p:nvSpPr>
          <p:cNvPr id="760837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697230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TRANSPORTE de produtos/resíduos químicos</a:t>
            </a:r>
          </a:p>
        </p:txBody>
      </p:sp>
      <p:sp>
        <p:nvSpPr>
          <p:cNvPr id="760839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6083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3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697230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TRANSPORTE de produtos/resíduos químicos</a:t>
            </a:r>
          </a:p>
        </p:txBody>
      </p:sp>
      <p:sp>
        <p:nvSpPr>
          <p:cNvPr id="762884" name="Text Box 4"/>
          <p:cNvSpPr txBox="1">
            <a:spLocks noChangeArrowheads="1"/>
          </p:cNvSpPr>
          <p:nvPr/>
        </p:nvSpPr>
        <p:spPr bwMode="auto">
          <a:xfrm>
            <a:off x="141288" y="1800225"/>
            <a:ext cx="8831262" cy="27813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2200" b="1">
                <a:solidFill>
                  <a:schemeClr val="bg1"/>
                </a:solidFill>
                <a:latin typeface="Calibri" pitchFamily="34" charset="0"/>
              </a:rPr>
              <a:t> transporte deve ser feito em horários e roteiro programados. O carrinho deve ser de material rígido, lavável, impermeável, com tampa articulada, cantos e bordas arredondadas, providos de rodízios, com válvula de dreno no fundo (capacidade &gt; 400 L).</a:t>
            </a: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                      	</a:t>
            </a:r>
            <a:endParaRPr lang="pt-BR" sz="1600" b="1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762885" name="Text Box 5"/>
          <p:cNvSpPr txBox="1">
            <a:spLocks noChangeArrowheads="1"/>
          </p:cNvSpPr>
          <p:nvPr/>
        </p:nvSpPr>
        <p:spPr bwMode="auto">
          <a:xfrm>
            <a:off x="82550" y="5013325"/>
            <a:ext cx="8956675" cy="528638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400">
                <a:solidFill>
                  <a:schemeClr val="bg1"/>
                </a:solidFill>
                <a:latin typeface="Calibri" pitchFamily="34" charset="0"/>
              </a:rPr>
              <a:t>TRANSPORTE EXTERNO</a:t>
            </a: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 DEVE SEGUIR AS NORMAS </a:t>
            </a:r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NBR 12.810 e 14.652</a:t>
            </a: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2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7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4" grpId="0" animBg="1"/>
      <p:bldP spid="76288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089" y="1688538"/>
            <a:ext cx="2925600" cy="2371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0" y="3933825"/>
            <a:ext cx="49958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carrinhos p/ transporte de resíduos químicos - LRQ</a:t>
            </a:r>
          </a:p>
        </p:txBody>
      </p:sp>
      <p:pic>
        <p:nvPicPr>
          <p:cNvPr id="764932" name="Picture 4" descr="Ver imagem em tamanho gran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700213"/>
            <a:ext cx="1335087" cy="2376487"/>
          </a:xfrm>
          <a:prstGeom prst="rect">
            <a:avLst/>
          </a:prstGeom>
          <a:noFill/>
        </p:spPr>
      </p:pic>
      <p:pic>
        <p:nvPicPr>
          <p:cNvPr id="7649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765175"/>
            <a:ext cx="1289050" cy="2665413"/>
          </a:xfrm>
          <a:prstGeom prst="rect">
            <a:avLst/>
          </a:prstGeom>
          <a:noFill/>
        </p:spPr>
      </p:pic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433888" y="5876925"/>
            <a:ext cx="471011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carrinhos para transporte de produtos químicos</a:t>
            </a:r>
          </a:p>
        </p:txBody>
      </p:sp>
      <p:sp>
        <p:nvSpPr>
          <p:cNvPr id="764936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6972300" cy="406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boas práticas para TRANSPORTE de produtos/resíduos químicos</a:t>
            </a:r>
          </a:p>
        </p:txBody>
      </p:sp>
      <p:pic>
        <p:nvPicPr>
          <p:cNvPr id="764937" name="Picture 9" descr="Imagem 0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4437063"/>
            <a:ext cx="3024187" cy="2268537"/>
          </a:xfrm>
          <a:prstGeom prst="rect">
            <a:avLst/>
          </a:prstGeom>
          <a:noFill/>
        </p:spPr>
      </p:pic>
      <p:pic>
        <p:nvPicPr>
          <p:cNvPr id="76493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3357563"/>
            <a:ext cx="2808288" cy="2657475"/>
          </a:xfrm>
          <a:prstGeom prst="rect">
            <a:avLst/>
          </a:prstGeom>
          <a:noFill/>
        </p:spPr>
      </p:pic>
      <p:sp>
        <p:nvSpPr>
          <p:cNvPr id="764940" name="Text Box 12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757238" y="1196975"/>
            <a:ext cx="2519362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 R R I T A N T E S</a:t>
            </a:r>
            <a:endParaRPr lang="pt-BR" sz="26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4117975" y="4233863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pt-BR" sz="2400">
              <a:latin typeface="Times New Roman" pitchFamily="18" charset="0"/>
            </a:endParaRPr>
          </a:p>
        </p:txBody>
      </p:sp>
      <p:grpSp>
        <p:nvGrpSpPr>
          <p:cNvPr id="542724" name="Group 4"/>
          <p:cNvGrpSpPr>
            <a:grpSpLocks/>
          </p:cNvGrpSpPr>
          <p:nvPr/>
        </p:nvGrpSpPr>
        <p:grpSpPr bwMode="auto">
          <a:xfrm>
            <a:off x="7848600" y="1196975"/>
            <a:ext cx="1116013" cy="1223963"/>
            <a:chOff x="4944" y="754"/>
            <a:chExt cx="703" cy="771"/>
          </a:xfrm>
        </p:grpSpPr>
        <p:pic>
          <p:nvPicPr>
            <p:cNvPr id="542725" name="Picture 5" descr="riscos quimicos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4" y="754"/>
              <a:ext cx="703" cy="771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542726" name="Text Box 6"/>
            <p:cNvSpPr txBox="1">
              <a:spLocks noChangeArrowheads="1"/>
            </p:cNvSpPr>
            <p:nvPr/>
          </p:nvSpPr>
          <p:spPr bwMode="auto">
            <a:xfrm>
              <a:off x="5260" y="813"/>
              <a:ext cx="316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t-BR"/>
            </a:p>
          </p:txBody>
        </p:sp>
      </p:grpSp>
      <p:sp>
        <p:nvSpPr>
          <p:cNvPr id="542727" name="Text Box 7"/>
          <p:cNvSpPr txBox="1">
            <a:spLocks noChangeArrowheads="1"/>
          </p:cNvSpPr>
          <p:nvPr/>
        </p:nvSpPr>
        <p:spPr bwMode="auto">
          <a:xfrm>
            <a:off x="107950" y="2420938"/>
            <a:ext cx="784860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>
                <a:latin typeface="Calibri" pitchFamily="34" charset="0"/>
              </a:rPr>
              <a:t>Substâncias não corrosivas que, em contato com tecido vivo (pele e mucosas), podem provocar reação inflamatória:</a:t>
            </a:r>
            <a:endParaRPr lang="pt-BR" sz="2200" b="1">
              <a:latin typeface="Calibri" pitchFamily="34" charset="0"/>
            </a:endParaRPr>
          </a:p>
        </p:txBody>
      </p:sp>
      <p:sp>
        <p:nvSpPr>
          <p:cNvPr id="542728" name="AutoShape 8"/>
          <p:cNvSpPr>
            <a:spLocks noChangeArrowheads="1"/>
          </p:cNvSpPr>
          <p:nvPr/>
        </p:nvSpPr>
        <p:spPr bwMode="auto">
          <a:xfrm>
            <a:off x="1619250" y="1987550"/>
            <a:ext cx="288925" cy="433388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2729" name="Text Box 9"/>
          <p:cNvSpPr txBox="1">
            <a:spLocks noChangeArrowheads="1"/>
          </p:cNvSpPr>
          <p:nvPr/>
        </p:nvSpPr>
        <p:spPr bwMode="auto">
          <a:xfrm>
            <a:off x="46038" y="3709988"/>
            <a:ext cx="9028112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pt-BR" sz="2200">
                <a:solidFill>
                  <a:srgbClr val="000099"/>
                </a:solidFill>
                <a:latin typeface="Calibri" pitchFamily="34" charset="0"/>
              </a:rPr>
              <a:t>   solventes orgânicos ocasionam a dissolução da camada lipídica:</a:t>
            </a:r>
            <a:r>
              <a:rPr lang="pt-BR">
                <a:solidFill>
                  <a:srgbClr val="000099"/>
                </a:solidFill>
                <a:latin typeface="Century Gothic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pt-BR">
                <a:latin typeface="Calibri" pitchFamily="34" charset="0"/>
              </a:rPr>
              <a:t>aldeídos – cetonas – ésteres – álcoois – HC halogenados – HC aromáticos – HC saturados</a:t>
            </a:r>
          </a:p>
        </p:txBody>
      </p:sp>
      <p:sp>
        <p:nvSpPr>
          <p:cNvPr id="542730" name="Rectangle 10"/>
          <p:cNvSpPr>
            <a:spLocks noChangeArrowheads="1"/>
          </p:cNvSpPr>
          <p:nvPr/>
        </p:nvSpPr>
        <p:spPr bwMode="auto">
          <a:xfrm>
            <a:off x="468313" y="1530350"/>
            <a:ext cx="144462" cy="144463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2731" name="AutoShape 11"/>
          <p:cNvSpPr>
            <a:spLocks noChangeArrowheads="1"/>
          </p:cNvSpPr>
          <p:nvPr/>
        </p:nvSpPr>
        <p:spPr bwMode="auto">
          <a:xfrm rot="20715890">
            <a:off x="7856538" y="3094038"/>
            <a:ext cx="287337" cy="720725"/>
          </a:xfrm>
          <a:prstGeom prst="curvedLeftArrow">
            <a:avLst>
              <a:gd name="adj1" fmla="val 50166"/>
              <a:gd name="adj2" fmla="val 100332"/>
              <a:gd name="adj3" fmla="val 33333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2732" name="Line 12"/>
          <p:cNvSpPr>
            <a:spLocks noChangeShapeType="1"/>
          </p:cNvSpPr>
          <p:nvPr/>
        </p:nvSpPr>
        <p:spPr bwMode="auto">
          <a:xfrm>
            <a:off x="101600" y="4292600"/>
            <a:ext cx="8940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42733" name="Text Box 13"/>
          <p:cNvSpPr txBox="1">
            <a:spLocks noChangeArrowheads="1"/>
          </p:cNvSpPr>
          <p:nvPr/>
        </p:nvSpPr>
        <p:spPr bwMode="auto">
          <a:xfrm>
            <a:off x="1027113" y="5038725"/>
            <a:ext cx="7056437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>
                <a:latin typeface="Calibri" pitchFamily="34" charset="0"/>
              </a:rPr>
              <a:t>Substâncias corrosivas a baixas concentrações são irritantes:</a:t>
            </a:r>
            <a:endParaRPr lang="pt-BR" sz="2200" b="1">
              <a:latin typeface="Calibri" pitchFamily="34" charset="0"/>
            </a:endParaRPr>
          </a:p>
        </p:txBody>
      </p:sp>
      <p:sp>
        <p:nvSpPr>
          <p:cNvPr id="542734" name="Text Box 14"/>
          <p:cNvSpPr txBox="1">
            <a:spLocks noChangeArrowheads="1"/>
          </p:cNvSpPr>
          <p:nvPr/>
        </p:nvSpPr>
        <p:spPr bwMode="auto">
          <a:xfrm>
            <a:off x="41275" y="5545138"/>
            <a:ext cx="9028113" cy="1052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pt-BR" sz="2200">
                <a:solidFill>
                  <a:srgbClr val="000099"/>
                </a:solidFill>
                <a:latin typeface="Calibri" pitchFamily="34" charset="0"/>
              </a:rPr>
              <a:t>   quanto + solúvel em água, + irritante para o trato respiratório</a:t>
            </a:r>
          </a:p>
          <a:p>
            <a:pPr>
              <a:lnSpc>
                <a:spcPct val="150000"/>
              </a:lnSpc>
            </a:pPr>
            <a:r>
              <a:rPr lang="pt-BR" sz="2000">
                <a:latin typeface="Calibri" pitchFamily="34" charset="0"/>
              </a:rPr>
              <a:t>hidróxido de amônio – hidróxido de sódio – ácido clorídrico</a:t>
            </a:r>
          </a:p>
        </p:txBody>
      </p:sp>
      <p:sp>
        <p:nvSpPr>
          <p:cNvPr id="542736" name="Text Box 16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42738" name="Text Box 18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2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4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2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4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7" grpId="0"/>
      <p:bldP spid="542728" grpId="0" animBg="1"/>
      <p:bldP spid="542729" grpId="0"/>
      <p:bldP spid="542731" grpId="0" animBg="1"/>
      <p:bldP spid="542732" grpId="0" animBg="1"/>
      <p:bldP spid="542733" grpId="0"/>
      <p:bldP spid="54273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Text Box 3"/>
          <p:cNvSpPr txBox="1">
            <a:spLocks noChangeArrowheads="1"/>
          </p:cNvSpPr>
          <p:nvPr/>
        </p:nvSpPr>
        <p:spPr bwMode="auto">
          <a:xfrm>
            <a:off x="434975" y="1201738"/>
            <a:ext cx="82470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Ações em Caso de Acidentes / Derramamentos de Produtos Químicos</a:t>
            </a:r>
          </a:p>
        </p:txBody>
      </p:sp>
      <p:sp>
        <p:nvSpPr>
          <p:cNvPr id="495623" name="Text Box 7"/>
          <p:cNvSpPr txBox="1">
            <a:spLocks noChangeArrowheads="1"/>
          </p:cNvSpPr>
          <p:nvPr/>
        </p:nvSpPr>
        <p:spPr bwMode="auto">
          <a:xfrm>
            <a:off x="-12700" y="2266950"/>
            <a:ext cx="9144000" cy="382587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identificar o produto derramado/vazado</a:t>
            </a:r>
          </a:p>
          <a:p>
            <a:pPr algn="just">
              <a:lnSpc>
                <a:spcPct val="17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isolar a área e comunicar à Segurança do Trabalho (SESMT) e chefia imediata</a:t>
            </a:r>
          </a:p>
          <a:p>
            <a:pPr algn="just">
              <a:lnSpc>
                <a:spcPct val="17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bloquear e conter o vazamento por meio de mantas (PP), almofadas ou adsorventes (vermiculita, terra diatomácea etc), utilizando EPIs adequados</a:t>
            </a:r>
          </a:p>
          <a:p>
            <a:pPr algn="just">
              <a:lnSpc>
                <a:spcPct val="17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recolher o material contaminado em recipientes apropriados (tambores, barricas...)</a:t>
            </a:r>
          </a:p>
          <a:p>
            <a:pPr algn="just">
              <a:lnSpc>
                <a:spcPct val="17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limpar a área contaminada</a:t>
            </a:r>
          </a:p>
          <a:p>
            <a:pPr algn="just">
              <a:lnSpc>
                <a:spcPct val="17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promover a ventilação do local</a:t>
            </a:r>
          </a:p>
        </p:txBody>
      </p:sp>
      <p:pic>
        <p:nvPicPr>
          <p:cNvPr id="766981" name="Picture 5" descr="ANd9GcQokzmSzl951F5xD2Zy8rcA2Ftn6KjVjUMdIUmGU8LdtdAH2wLX9VABH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628775"/>
            <a:ext cx="1171575" cy="895350"/>
          </a:xfrm>
          <a:prstGeom prst="rect">
            <a:avLst/>
          </a:prstGeom>
          <a:noFill/>
        </p:spPr>
      </p:pic>
      <p:sp>
        <p:nvSpPr>
          <p:cNvPr id="766982" name="Text Box 6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434975" y="1125538"/>
            <a:ext cx="82470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Ações em Caso de Acidentes / Derramamentos de Produtos Químicos</a:t>
            </a:r>
          </a:p>
        </p:txBody>
      </p:sp>
      <p:sp>
        <p:nvSpPr>
          <p:cNvPr id="768004" name="Text Box 4"/>
          <p:cNvSpPr txBox="1">
            <a:spLocks noChangeArrowheads="1"/>
          </p:cNvSpPr>
          <p:nvPr/>
        </p:nvSpPr>
        <p:spPr bwMode="auto">
          <a:xfrm>
            <a:off x="433388" y="1706563"/>
            <a:ext cx="317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chemeClr val="tx2"/>
                </a:solidFill>
                <a:latin typeface="Calibri" pitchFamily="34" charset="0"/>
              </a:rPr>
              <a:t>SOLVENTES INFLAMÁVEIS</a:t>
            </a:r>
          </a:p>
        </p:txBody>
      </p:sp>
      <p:sp>
        <p:nvSpPr>
          <p:cNvPr id="497672" name="Text Box 8"/>
          <p:cNvSpPr txBox="1">
            <a:spLocks noChangeArrowheads="1"/>
          </p:cNvSpPr>
          <p:nvPr/>
        </p:nvSpPr>
        <p:spPr bwMode="auto">
          <a:xfrm>
            <a:off x="-12700" y="2205038"/>
            <a:ext cx="9144000" cy="4206875"/>
          </a:xfrm>
          <a:prstGeom prst="rect">
            <a:avLst/>
          </a:prstGeom>
          <a:gradFill rotWithShape="1">
            <a:gsLst>
              <a:gs pos="0">
                <a:schemeClr val="tx2">
                  <a:alpha val="7500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tx2"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eliminar fontes de ignição. Desligar energia elétrica, apagar chamas ...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evacuar o local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adsorver o produto derramado com material apropriado: vermiculita, terra diatomácea, manta em PP, turfa etc. Se pequena quantidade, utilize papel toalha, pano etc, cujo solvente adsorvido poderá ser evaporado em capelas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coloque o material contaminado em recipientes apropriados (barricas, bombonas, tambores) para posterior descarte. Rotule os recipientes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limpe o local, utilizando os EPIs adequados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se necessário, procure ajuda especializada</a:t>
            </a:r>
          </a:p>
        </p:txBody>
      </p:sp>
      <p:pic>
        <p:nvPicPr>
          <p:cNvPr id="768006" name="Picture 6" descr="ANd9GcQokzmSzl951F5xD2Zy8rcA2Ftn6KjVjUMdIUmGU8LdtdAH2wLX9VABH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900" y="1557338"/>
            <a:ext cx="1171575" cy="895350"/>
          </a:xfrm>
          <a:prstGeom prst="rect">
            <a:avLst/>
          </a:prstGeom>
          <a:noFill/>
        </p:spPr>
      </p:pic>
      <p:sp>
        <p:nvSpPr>
          <p:cNvPr id="768007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7" name="Text Box 3"/>
          <p:cNvSpPr txBox="1">
            <a:spLocks noChangeArrowheads="1"/>
          </p:cNvSpPr>
          <p:nvPr/>
        </p:nvSpPr>
        <p:spPr bwMode="auto">
          <a:xfrm>
            <a:off x="434975" y="1049338"/>
            <a:ext cx="82470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Ações em Caso de Acidentes / Derramamentos de Produtos Químicos</a:t>
            </a: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84138" y="1706563"/>
            <a:ext cx="44878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FF6600"/>
                </a:solidFill>
                <a:latin typeface="Calibri" pitchFamily="34" charset="0"/>
              </a:rPr>
              <a:t>SUBSTÂNCIAS CORROSIVAS (ÁCIDAS)</a:t>
            </a:r>
          </a:p>
        </p:txBody>
      </p:sp>
      <p:sp>
        <p:nvSpPr>
          <p:cNvPr id="497672" name="Text Box 8"/>
          <p:cNvSpPr txBox="1">
            <a:spLocks noChangeArrowheads="1"/>
          </p:cNvSpPr>
          <p:nvPr/>
        </p:nvSpPr>
        <p:spPr bwMode="auto">
          <a:xfrm>
            <a:off x="-12700" y="2205038"/>
            <a:ext cx="9144000" cy="4359275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50000">
                <a:srgbClr val="FF6600">
                  <a:alpha val="75000"/>
                </a:srgbClr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neutralizar com solução alcalina fraca. Adicione, lentamente, NaHCO</a:t>
            </a:r>
            <a:r>
              <a:rPr lang="pt-BR" sz="2000" baseline="-25000">
                <a:latin typeface="Calibri" pitchFamily="34" charset="0"/>
              </a:rPr>
              <a:t>3</a:t>
            </a:r>
            <a:r>
              <a:rPr lang="pt-BR" sz="2000">
                <a:latin typeface="Calibri" pitchFamily="34" charset="0"/>
              </a:rPr>
              <a:t>, Na</a:t>
            </a:r>
            <a:r>
              <a:rPr lang="pt-BR" sz="2000" baseline="-25000">
                <a:latin typeface="Calibri" pitchFamily="34" charset="0"/>
              </a:rPr>
              <a:t>2</a:t>
            </a:r>
            <a:r>
              <a:rPr lang="pt-BR" sz="2000">
                <a:latin typeface="Calibri" pitchFamily="34" charset="0"/>
              </a:rPr>
              <a:t>CO</a:t>
            </a:r>
            <a:r>
              <a:rPr lang="pt-BR" sz="2000" baseline="-25000">
                <a:latin typeface="Calibri" pitchFamily="34" charset="0"/>
              </a:rPr>
              <a:t>3 </a:t>
            </a:r>
            <a:r>
              <a:rPr lang="pt-BR" sz="2000">
                <a:latin typeface="Calibri" pitchFamily="34" charset="0"/>
              </a:rPr>
              <a:t>até não haver mais desprendimento de gás (CO</a:t>
            </a:r>
            <a:r>
              <a:rPr lang="pt-BR" sz="2000" baseline="-25000">
                <a:latin typeface="Calibri" pitchFamily="34" charset="0"/>
              </a:rPr>
              <a:t>2</a:t>
            </a:r>
            <a:r>
              <a:rPr lang="pt-BR" sz="2000">
                <a:latin typeface="Calibri" pitchFamily="34" charset="0"/>
              </a:rPr>
              <a:t>)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teste o pH final (6-8), utilizando papel indicador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se não houver contaminantes (tóxicos), lave com bastante água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</a:t>
            </a:r>
            <a:r>
              <a:rPr lang="pt-BR" sz="2000" u="sng">
                <a:latin typeface="Calibri" pitchFamily="34" charset="0"/>
              </a:rPr>
              <a:t>SEMPRE</a:t>
            </a:r>
            <a:r>
              <a:rPr lang="pt-BR" sz="2000">
                <a:latin typeface="Calibri" pitchFamily="34" charset="0"/>
              </a:rPr>
              <a:t> utilize os EPIs adequados para promover a descontaminação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</a:t>
            </a:r>
            <a:r>
              <a:rPr lang="pt-BR" sz="2000" u="sng">
                <a:latin typeface="Calibri" pitchFamily="34" charset="0"/>
              </a:rPr>
              <a:t>NÃO</a:t>
            </a:r>
            <a:r>
              <a:rPr lang="pt-BR" sz="2000">
                <a:latin typeface="Calibri" pitchFamily="34" charset="0"/>
              </a:rPr>
              <a:t> use bases fortes (NaOH) para neutralização de derramamentos ácidos A reação pode ser bastante exotérmica e provocar queimaduras graves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se necessário, procure ajuda especializada</a:t>
            </a:r>
          </a:p>
        </p:txBody>
      </p:sp>
      <p:pic>
        <p:nvPicPr>
          <p:cNvPr id="769030" name="Picture 6" descr="ANd9GcQokzmSzl951F5xD2Zy8rcA2Ftn6KjVjUMdIUmGU8LdtdAH2wLX9VABH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1493838"/>
            <a:ext cx="1171575" cy="895350"/>
          </a:xfrm>
          <a:prstGeom prst="rect">
            <a:avLst/>
          </a:prstGeom>
          <a:noFill/>
        </p:spPr>
      </p:pic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434975" y="1049338"/>
            <a:ext cx="82470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Ações em Caso de Acidentes / Derramamentos de Produtos Químicos</a:t>
            </a:r>
          </a:p>
        </p:txBody>
      </p:sp>
      <p:sp>
        <p:nvSpPr>
          <p:cNvPr id="770052" name="Text Box 4"/>
          <p:cNvSpPr txBox="1">
            <a:spLocks noChangeArrowheads="1"/>
          </p:cNvSpPr>
          <p:nvPr/>
        </p:nvSpPr>
        <p:spPr bwMode="auto">
          <a:xfrm>
            <a:off x="103188" y="1778000"/>
            <a:ext cx="49006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FF6600"/>
                </a:solidFill>
                <a:latin typeface="Calibri" pitchFamily="34" charset="0"/>
              </a:rPr>
              <a:t>SUBSTÂNCIAS CORROSIVAS (ALCALINAS)</a:t>
            </a:r>
          </a:p>
        </p:txBody>
      </p:sp>
      <p:sp>
        <p:nvSpPr>
          <p:cNvPr id="497672" name="Text Box 8"/>
          <p:cNvSpPr txBox="1">
            <a:spLocks noChangeArrowheads="1"/>
          </p:cNvSpPr>
          <p:nvPr/>
        </p:nvSpPr>
        <p:spPr bwMode="auto">
          <a:xfrm>
            <a:off x="-12700" y="2266950"/>
            <a:ext cx="9144000" cy="3825875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50000">
                <a:srgbClr val="FF6600">
                  <a:alpha val="75000"/>
                </a:srgbClr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neutralizar com ácido fraco. Adicione, lentamente, ácido cítrico, H</a:t>
            </a:r>
            <a:r>
              <a:rPr lang="pt-BR" sz="2000" baseline="-25000">
                <a:latin typeface="Calibri" pitchFamily="34" charset="0"/>
              </a:rPr>
              <a:t>2</a:t>
            </a:r>
            <a:r>
              <a:rPr lang="pt-BR" sz="2000">
                <a:latin typeface="Calibri" pitchFamily="34" charset="0"/>
              </a:rPr>
              <a:t>SO</a:t>
            </a:r>
            <a:r>
              <a:rPr lang="pt-BR" sz="2000" baseline="-25000">
                <a:latin typeface="Calibri" pitchFamily="34" charset="0"/>
              </a:rPr>
              <a:t>4</a:t>
            </a:r>
            <a:r>
              <a:rPr lang="pt-BR" sz="2000">
                <a:latin typeface="Calibri" pitchFamily="34" charset="0"/>
              </a:rPr>
              <a:t>, HCl diluídos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teste o pH final (6-8), utilizando papel indicador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se não houver contaminantes (tóxicos), lave com bastante água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</a:t>
            </a:r>
            <a:r>
              <a:rPr lang="pt-BR" sz="2000" u="sng">
                <a:latin typeface="Calibri" pitchFamily="34" charset="0"/>
              </a:rPr>
              <a:t>SEMPRE</a:t>
            </a:r>
            <a:r>
              <a:rPr lang="pt-BR" sz="2000">
                <a:latin typeface="Calibri" pitchFamily="34" charset="0"/>
              </a:rPr>
              <a:t> utilize os EPIs adequados para promover a descontaminação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</a:t>
            </a:r>
            <a:r>
              <a:rPr lang="pt-BR" sz="2000" u="sng">
                <a:latin typeface="Calibri" pitchFamily="34" charset="0"/>
              </a:rPr>
              <a:t>NÃO</a:t>
            </a:r>
            <a:r>
              <a:rPr lang="pt-BR" sz="2000">
                <a:latin typeface="Calibri" pitchFamily="34" charset="0"/>
              </a:rPr>
              <a:t> use ácidos fortes (H</a:t>
            </a:r>
            <a:r>
              <a:rPr lang="pt-BR" sz="2000" baseline="-25000">
                <a:latin typeface="Calibri" pitchFamily="34" charset="0"/>
              </a:rPr>
              <a:t>2</a:t>
            </a:r>
            <a:r>
              <a:rPr lang="pt-BR" sz="2000">
                <a:latin typeface="Calibri" pitchFamily="34" charset="0"/>
              </a:rPr>
              <a:t>SO</a:t>
            </a:r>
            <a:r>
              <a:rPr lang="pt-BR" sz="2000" baseline="-25000">
                <a:latin typeface="Calibri" pitchFamily="34" charset="0"/>
              </a:rPr>
              <a:t>4</a:t>
            </a:r>
            <a:r>
              <a:rPr lang="pt-BR" sz="2000">
                <a:latin typeface="Calibri" pitchFamily="34" charset="0"/>
              </a:rPr>
              <a:t> concentrado), nem H</a:t>
            </a:r>
            <a:r>
              <a:rPr lang="pt-BR" sz="2000" baseline="-25000">
                <a:latin typeface="Calibri" pitchFamily="34" charset="0"/>
              </a:rPr>
              <a:t>3</a:t>
            </a:r>
            <a:r>
              <a:rPr lang="pt-BR" sz="2000">
                <a:latin typeface="Calibri" pitchFamily="34" charset="0"/>
              </a:rPr>
              <a:t>PO</a:t>
            </a:r>
            <a:r>
              <a:rPr lang="pt-BR" sz="2000" baseline="-25000">
                <a:latin typeface="Calibri" pitchFamily="34" charset="0"/>
              </a:rPr>
              <a:t>4</a:t>
            </a:r>
            <a:r>
              <a:rPr lang="pt-BR" sz="2000">
                <a:latin typeface="Calibri" pitchFamily="34" charset="0"/>
              </a:rPr>
              <a:t> (eutrofização). A reação pode ser bastante exotérmica e provocar queimaduras graves</a:t>
            </a:r>
          </a:p>
          <a:p>
            <a:pPr algn="just">
              <a:lnSpc>
                <a:spcPct val="175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se necessário, procure ajuda especializada</a:t>
            </a:r>
          </a:p>
        </p:txBody>
      </p:sp>
      <p:pic>
        <p:nvPicPr>
          <p:cNvPr id="770054" name="Picture 6" descr="ANd9GcQokzmSzl951F5xD2Zy8rcA2Ftn6KjVjUMdIUmGU8LdtdAH2wLX9VABH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1493838"/>
            <a:ext cx="1171575" cy="895350"/>
          </a:xfrm>
          <a:prstGeom prst="rect">
            <a:avLst/>
          </a:prstGeom>
          <a:noFill/>
        </p:spPr>
      </p:pic>
      <p:sp>
        <p:nvSpPr>
          <p:cNvPr id="770055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434975" y="1049338"/>
            <a:ext cx="82470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Ações em Caso de Acidentes / Derramamentos de Produtos Químicos</a:t>
            </a:r>
          </a:p>
        </p:txBody>
      </p:sp>
      <p:sp>
        <p:nvSpPr>
          <p:cNvPr id="771076" name="Text Box 4"/>
          <p:cNvSpPr txBox="1">
            <a:spLocks noChangeArrowheads="1"/>
          </p:cNvSpPr>
          <p:nvPr/>
        </p:nvSpPr>
        <p:spPr bwMode="auto">
          <a:xfrm>
            <a:off x="115888" y="1778000"/>
            <a:ext cx="57388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5F5F5F"/>
                </a:solidFill>
                <a:latin typeface="Calibri" pitchFamily="34" charset="0"/>
              </a:rPr>
              <a:t>METAIS ALTAMENTE TÓXICOS (Ag, Cd, Cr, Cd ...)</a:t>
            </a:r>
          </a:p>
        </p:txBody>
      </p:sp>
      <p:sp>
        <p:nvSpPr>
          <p:cNvPr id="497672" name="Text Box 8"/>
          <p:cNvSpPr txBox="1">
            <a:spLocks noChangeArrowheads="1"/>
          </p:cNvSpPr>
          <p:nvPr/>
        </p:nvSpPr>
        <p:spPr bwMode="auto">
          <a:xfrm>
            <a:off x="-12700" y="2266950"/>
            <a:ext cx="9144000" cy="4206875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50000">
                <a:srgbClr val="5F5F5F">
                  <a:alpha val="70000"/>
                </a:srgb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5F5F5F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se sólido, com o auxílio de espátula ou pá, coletar o material em recipiente apropriado (resistente) e encaminhá-lo para tratamento (LRQ). O recipiente deve estar devidamente identificado/rotulado</a:t>
            </a:r>
          </a:p>
          <a:p>
            <a:pPr algn="just">
              <a:lnSpc>
                <a:spcPct val="150000"/>
              </a:lnSpc>
              <a:buClr>
                <a:srgbClr val="5F5F5F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se líquido, conter o vazamento (enxofre) p/ não atingir a rede de esgotos</a:t>
            </a:r>
          </a:p>
          <a:p>
            <a:pPr algn="just">
              <a:lnSpc>
                <a:spcPct val="150000"/>
              </a:lnSpc>
              <a:buClr>
                <a:srgbClr val="5F5F5F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se possível, recolha o material em recipiente resistente para posterior tratamento (LRQ). Caso contrário, precipite o metal utilizando ânions adequados para inertização (Cl</a:t>
            </a:r>
            <a:r>
              <a:rPr lang="pt-BR" sz="2000" baseline="30000">
                <a:latin typeface="Calibri" pitchFamily="34" charset="0"/>
              </a:rPr>
              <a:t>-</a:t>
            </a:r>
            <a:r>
              <a:rPr lang="pt-BR" sz="2000">
                <a:latin typeface="Calibri" pitchFamily="34" charset="0"/>
              </a:rPr>
              <a:t>, S</a:t>
            </a:r>
            <a:r>
              <a:rPr lang="pt-BR" sz="2000" baseline="30000">
                <a:latin typeface="Calibri" pitchFamily="34" charset="0"/>
              </a:rPr>
              <a:t>2-</a:t>
            </a:r>
            <a:r>
              <a:rPr lang="pt-BR" sz="2000">
                <a:latin typeface="Calibri" pitchFamily="34" charset="0"/>
              </a:rPr>
              <a:t>, </a:t>
            </a:r>
            <a:r>
              <a:rPr lang="pt-BR" sz="2000" baseline="30000">
                <a:latin typeface="Calibri" pitchFamily="34" charset="0"/>
              </a:rPr>
              <a:t>-</a:t>
            </a:r>
            <a:r>
              <a:rPr lang="pt-BR" sz="2000">
                <a:latin typeface="Calibri" pitchFamily="34" charset="0"/>
              </a:rPr>
              <a:t>OH). Enviar para aterro classe especial.</a:t>
            </a:r>
          </a:p>
          <a:p>
            <a:pPr algn="just">
              <a:lnSpc>
                <a:spcPct val="150000"/>
              </a:lnSpc>
              <a:buClr>
                <a:srgbClr val="5F5F5F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</a:t>
            </a:r>
            <a:r>
              <a:rPr lang="pt-BR" sz="2000" u="sng">
                <a:latin typeface="Calibri" pitchFamily="34" charset="0"/>
              </a:rPr>
              <a:t>SEMPRE</a:t>
            </a:r>
            <a:r>
              <a:rPr lang="pt-BR" sz="2000">
                <a:latin typeface="Calibri" pitchFamily="34" charset="0"/>
              </a:rPr>
              <a:t> utilize os EPIs adequados para promover a descontaminação</a:t>
            </a:r>
          </a:p>
          <a:p>
            <a:pPr algn="just">
              <a:lnSpc>
                <a:spcPct val="150000"/>
              </a:lnSpc>
              <a:buClr>
                <a:srgbClr val="5F5F5F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se necessário, procure ajuda especializada</a:t>
            </a:r>
          </a:p>
        </p:txBody>
      </p:sp>
      <p:pic>
        <p:nvPicPr>
          <p:cNvPr id="771078" name="Picture 6" descr="ANd9GcQokzmSzl951F5xD2Zy8rcA2Ftn6KjVjUMdIUmGU8LdtdAH2wLX9VABH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1493838"/>
            <a:ext cx="1171575" cy="895350"/>
          </a:xfrm>
          <a:prstGeom prst="rect">
            <a:avLst/>
          </a:prstGeom>
          <a:noFill/>
        </p:spPr>
      </p:pic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9" name="Text Box 3"/>
          <p:cNvSpPr txBox="1">
            <a:spLocks noChangeArrowheads="1"/>
          </p:cNvSpPr>
          <p:nvPr/>
        </p:nvSpPr>
        <p:spPr bwMode="auto">
          <a:xfrm>
            <a:off x="434975" y="1049338"/>
            <a:ext cx="82470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Ações em Caso de Acidentes / Derramamentos de Produtos Químicos</a:t>
            </a:r>
          </a:p>
        </p:txBody>
      </p:sp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107950" y="1844675"/>
            <a:ext cx="43084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5F5F5F"/>
                </a:solidFill>
                <a:latin typeface="Calibri" pitchFamily="34" charset="0"/>
              </a:rPr>
              <a:t>METAIS ALTAMENTE TÓXICOS (Hg</a:t>
            </a:r>
            <a:r>
              <a:rPr lang="pt-BR" sz="2200" b="1" baseline="30000">
                <a:solidFill>
                  <a:srgbClr val="5F5F5F"/>
                </a:solidFill>
                <a:latin typeface="Calibri" pitchFamily="34" charset="0"/>
              </a:rPr>
              <a:t>0</a:t>
            </a:r>
            <a:r>
              <a:rPr lang="pt-BR" sz="2200" b="1">
                <a:solidFill>
                  <a:srgbClr val="5F5F5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97672" name="Text Box 8"/>
          <p:cNvSpPr txBox="1">
            <a:spLocks noChangeArrowheads="1"/>
          </p:cNvSpPr>
          <p:nvPr/>
        </p:nvSpPr>
        <p:spPr bwMode="auto">
          <a:xfrm>
            <a:off x="-12700" y="2390775"/>
            <a:ext cx="9144000" cy="3990975"/>
          </a:xfrm>
          <a:prstGeom prst="rect">
            <a:avLst/>
          </a:prstGeom>
          <a:gradFill rotWithShape="1">
            <a:gsLst>
              <a:gs pos="0">
                <a:srgbClr val="5F5F5F">
                  <a:alpha val="70000"/>
                </a:srgbClr>
              </a:gs>
              <a:gs pos="50000">
                <a:schemeClr val="bg1">
                  <a:alpha val="70000"/>
                </a:schemeClr>
              </a:gs>
              <a:gs pos="100000">
                <a:srgbClr val="5F5F5F">
                  <a:alpha val="7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buClr>
                <a:srgbClr val="5F5F5F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antes de proceder a coleta do material derramado, retire anéis, pulseiras ou outros objetos metálicos</a:t>
            </a:r>
          </a:p>
          <a:p>
            <a:pPr algn="just">
              <a:lnSpc>
                <a:spcPct val="160000"/>
              </a:lnSpc>
              <a:buClr>
                <a:srgbClr val="5F5F5F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recolher com fio ou chapa de cobre ou aspirar com tubo de vidro acoplado à bomba de vácuo (c/ “trap”) ou seringas sem agulha. Pequenas gotículas podem ser recolhidas com fitas adesivas</a:t>
            </a:r>
          </a:p>
          <a:p>
            <a:pPr algn="just">
              <a:lnSpc>
                <a:spcPct val="160000"/>
              </a:lnSpc>
              <a:buClr>
                <a:srgbClr val="5F5F5F"/>
              </a:buClr>
              <a:buFont typeface="Wingdings" pitchFamily="2" charset="2"/>
              <a:buChar char="§"/>
            </a:pPr>
            <a:r>
              <a:rPr lang="pt-BR" sz="2000">
                <a:latin typeface="Calibri" pitchFamily="34" charset="0"/>
              </a:rPr>
              <a:t>   preparar uma mistura 1:1 de Zn em pó e serragem. Limpe o derrame com uma proporção 10:1 de mistura:mercúrio. Enxofre em pó também pode ser utilizado para “conter” derramamento de Hg</a:t>
            </a:r>
          </a:p>
        </p:txBody>
      </p:sp>
      <p:pic>
        <p:nvPicPr>
          <p:cNvPr id="772102" name="Picture 6" descr="ANd9GcQokzmSzl951F5xD2Zy8rcA2Ftn6KjVjUMdIUmGU8LdtdAH2wLX9VABH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1493838"/>
            <a:ext cx="1171575" cy="895350"/>
          </a:xfrm>
          <a:prstGeom prst="rect">
            <a:avLst/>
          </a:prstGeom>
          <a:noFill/>
        </p:spPr>
      </p:pic>
      <p:sp>
        <p:nvSpPr>
          <p:cNvPr id="772103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3" name="Text Box 3"/>
          <p:cNvSpPr txBox="1">
            <a:spLocks noChangeArrowheads="1"/>
          </p:cNvSpPr>
          <p:nvPr/>
        </p:nvSpPr>
        <p:spPr bwMode="auto">
          <a:xfrm>
            <a:off x="447675" y="1057275"/>
            <a:ext cx="82470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Ações em Caso de Acidentes / Derramamentos de Produtos Químicos</a:t>
            </a:r>
          </a:p>
        </p:txBody>
      </p:sp>
      <p:sp>
        <p:nvSpPr>
          <p:cNvPr id="773124" name="Text Box 4"/>
          <p:cNvSpPr txBox="1">
            <a:spLocks noChangeArrowheads="1"/>
          </p:cNvSpPr>
          <p:nvPr/>
        </p:nvSpPr>
        <p:spPr bwMode="auto">
          <a:xfrm>
            <a:off x="107950" y="1706563"/>
            <a:ext cx="43084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5F5F5F"/>
                </a:solidFill>
                <a:latin typeface="Calibri" pitchFamily="34" charset="0"/>
              </a:rPr>
              <a:t>METAIS ALTAMENTE TÓXICOS (Hg</a:t>
            </a:r>
            <a:r>
              <a:rPr lang="pt-BR" sz="2200" b="1" baseline="30000">
                <a:solidFill>
                  <a:srgbClr val="5F5F5F"/>
                </a:solidFill>
                <a:latin typeface="Calibri" pitchFamily="34" charset="0"/>
              </a:rPr>
              <a:t>0</a:t>
            </a:r>
            <a:r>
              <a:rPr lang="pt-BR" sz="2200" b="1">
                <a:solidFill>
                  <a:srgbClr val="5F5F5F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773125" name="Picture 5" descr="ANd9GcQokzmSzl951F5xD2Zy8rcA2Ftn6KjVjUMdIUmGU8LdtdAH2wLX9VABH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1493838"/>
            <a:ext cx="1171575" cy="895350"/>
          </a:xfrm>
          <a:prstGeom prst="rect">
            <a:avLst/>
          </a:prstGeom>
          <a:noFill/>
        </p:spPr>
      </p:pic>
      <p:sp>
        <p:nvSpPr>
          <p:cNvPr id="505864" name="Text Box 8"/>
          <p:cNvSpPr txBox="1">
            <a:spLocks noChangeArrowheads="1"/>
          </p:cNvSpPr>
          <p:nvPr/>
        </p:nvSpPr>
        <p:spPr bwMode="auto">
          <a:xfrm>
            <a:off x="-12700" y="2276475"/>
            <a:ext cx="9144000" cy="1006475"/>
          </a:xfrm>
          <a:prstGeom prst="rect">
            <a:avLst/>
          </a:prstGeom>
          <a:gradFill rotWithShape="1">
            <a:gsLst>
              <a:gs pos="0">
                <a:srgbClr val="5F5F5F">
                  <a:alpha val="70000"/>
                </a:srgbClr>
              </a:gs>
              <a:gs pos="50000">
                <a:schemeClr val="bg1">
                  <a:alpha val="70000"/>
                </a:schemeClr>
              </a:gs>
              <a:gs pos="100000">
                <a:srgbClr val="5F5F5F">
                  <a:alpha val="70000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>
                <a:solidFill>
                  <a:srgbClr val="5F5F5F"/>
                </a:solidFill>
                <a:latin typeface="Calibri" pitchFamily="34" charset="0"/>
              </a:rPr>
              <a:t>   recolher o resíduo em recipiente plástico resistente, sob selo d’água e encaminhá-lo para tratamento (LRQ). Se não reaproveitado, enviar para aterro especial</a:t>
            </a:r>
          </a:p>
        </p:txBody>
      </p:sp>
      <p:sp>
        <p:nvSpPr>
          <p:cNvPr id="505866" name="Text Box 10"/>
          <p:cNvSpPr txBox="1">
            <a:spLocks noChangeArrowheads="1"/>
          </p:cNvSpPr>
          <p:nvPr/>
        </p:nvSpPr>
        <p:spPr bwMode="auto">
          <a:xfrm>
            <a:off x="100013" y="3500438"/>
            <a:ext cx="8928100" cy="28305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>
                <a:solidFill>
                  <a:schemeClr val="tx2"/>
                </a:solidFill>
                <a:latin typeface="Calibri" pitchFamily="34" charset="0"/>
              </a:rPr>
              <a:t>NUNCA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 negligencie um derramamento de mercúrio. A pressão de vapor de 2.10</a:t>
            </a:r>
            <a:r>
              <a:rPr lang="pt-BR" sz="2400" baseline="30000">
                <a:solidFill>
                  <a:schemeClr val="tx2"/>
                </a:solidFill>
                <a:latin typeface="Calibri" pitchFamily="34" charset="0"/>
              </a:rPr>
              <a:t>-3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 mm Hg, a 25 </a:t>
            </a:r>
            <a:r>
              <a:rPr lang="pt-BR" sz="2400" baseline="30000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C, é suficiente p/ produzir concentrações perigosas na atmosfera. A atmosfera saturada, a 20 </a:t>
            </a:r>
            <a:r>
              <a:rPr lang="pt-BR" sz="2400" baseline="30000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C, contém ~ 15 mg/m</a:t>
            </a:r>
            <a:r>
              <a:rPr lang="pt-BR" sz="2400" baseline="3000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, valor 300 vezes  superior ao permitido como limite de exposição ocupacional (0,05 mg/m</a:t>
            </a:r>
            <a:r>
              <a:rPr lang="pt-BR" sz="2400" baseline="3000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8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4" grpId="0" animBg="1"/>
      <p:bldP spid="50586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969963" y="908050"/>
            <a:ext cx="71723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INTOXICAÇÃO QUÍMICA: PROCEDIMENTOS DE EMERGÊNCIA</a:t>
            </a:r>
          </a:p>
        </p:txBody>
      </p:sp>
      <p:sp>
        <p:nvSpPr>
          <p:cNvPr id="774148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1714500" cy="519113"/>
          </a:xfrm>
          <a:prstGeom prst="rect">
            <a:avLst/>
          </a:prstGeom>
          <a:solidFill>
            <a:srgbClr val="000099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INGESTÃO</a:t>
            </a:r>
          </a:p>
        </p:txBody>
      </p:sp>
      <p:sp>
        <p:nvSpPr>
          <p:cNvPr id="774149" name="Text Box 7"/>
          <p:cNvSpPr txBox="1">
            <a:spLocks noChangeArrowheads="1"/>
          </p:cNvSpPr>
          <p:nvPr/>
        </p:nvSpPr>
        <p:spPr bwMode="auto">
          <a:xfrm>
            <a:off x="112713" y="2033588"/>
            <a:ext cx="8893175" cy="45815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99">
                  <a:alpha val="70000"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NÃO</a:t>
            </a:r>
            <a:r>
              <a:rPr lang="pt-BR" sz="2400" b="1">
                <a:latin typeface="Calibri" pitchFamily="34" charset="0"/>
              </a:rPr>
              <a:t> TENTE RETIRAR A SUBSTÂNCIA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NÃO</a:t>
            </a:r>
            <a:r>
              <a:rPr lang="pt-BR" sz="2400" b="1">
                <a:latin typeface="Calibri" pitchFamily="34" charset="0"/>
              </a:rPr>
              <a:t> ADMINISTRE ÁGUA OU LEITE</a:t>
            </a:r>
            <a:r>
              <a:rPr lang="pt-BR" sz="2400">
                <a:latin typeface="Calibri" pitchFamily="34" charset="0"/>
              </a:rPr>
              <a:t>: pode espalhar a substância e aumentar sua absorção efetiva na mucosa gastrointestinal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NÃO</a:t>
            </a:r>
            <a:r>
              <a:rPr lang="pt-BR" sz="2400" b="1">
                <a:latin typeface="Calibri" pitchFamily="34" charset="0"/>
              </a:rPr>
              <a:t> ADMINISTRE SUBSTÂNCIAS ÁCIDAS/BÁSICAS</a:t>
            </a:r>
            <a:r>
              <a:rPr lang="pt-BR" sz="2400">
                <a:latin typeface="Calibri" pitchFamily="34" charset="0"/>
              </a:rPr>
              <a:t>: aumenta temperatura local e causa lesão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NÃO</a:t>
            </a:r>
            <a:r>
              <a:rPr lang="pt-BR" sz="2400" b="1">
                <a:latin typeface="Calibri" pitchFamily="34" charset="0"/>
              </a:rPr>
              <a:t> PROVOQUE VÔMITO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NÃO</a:t>
            </a:r>
            <a:r>
              <a:rPr lang="pt-BR" sz="2400" b="1">
                <a:latin typeface="Calibri" pitchFamily="34" charset="0"/>
              </a:rPr>
              <a:t> administre álcool, azeite, óleo, laxante</a:t>
            </a:r>
          </a:p>
          <a:p>
            <a:pPr algn="l"/>
            <a:endParaRPr lang="pt-BR" sz="1000" b="1">
              <a:latin typeface="Calibri" pitchFamily="34" charset="0"/>
            </a:endParaRPr>
          </a:p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PROCURE ORIENTAÇÃO MÉDICA IMEDIATAMENTE</a:t>
            </a:r>
          </a:p>
          <a:p>
            <a:r>
              <a:rPr lang="pt-BR" sz="2400">
                <a:latin typeface="Calibri" pitchFamily="34" charset="0"/>
              </a:rPr>
              <a:t>leve embalagem, rótulo e/ou FISPQ/MSDS</a:t>
            </a:r>
          </a:p>
        </p:txBody>
      </p:sp>
      <p:pic>
        <p:nvPicPr>
          <p:cNvPr id="774150" name="Picture 20" descr="flagwoman_stop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676275"/>
            <a:ext cx="8794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4151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1" name="Text Box 3"/>
          <p:cNvSpPr txBox="1">
            <a:spLocks noChangeArrowheads="1"/>
          </p:cNvSpPr>
          <p:nvPr/>
        </p:nvSpPr>
        <p:spPr bwMode="auto">
          <a:xfrm>
            <a:off x="969963" y="908050"/>
            <a:ext cx="71723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INTOXICAÇÃO QUÍMICA: PROCEDIMENTOS DE EMERGÊNCIA</a:t>
            </a:r>
          </a:p>
        </p:txBody>
      </p:sp>
      <p:sp>
        <p:nvSpPr>
          <p:cNvPr id="775172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3341687" cy="519112"/>
          </a:xfrm>
          <a:prstGeom prst="rect">
            <a:avLst/>
          </a:prstGeom>
          <a:solidFill>
            <a:srgbClr val="000099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ABSORÇÃO DÉRMICA</a:t>
            </a:r>
          </a:p>
        </p:txBody>
      </p:sp>
      <p:sp>
        <p:nvSpPr>
          <p:cNvPr id="775173" name="Text Box 7"/>
          <p:cNvSpPr txBox="1">
            <a:spLocks noChangeArrowheads="1"/>
          </p:cNvSpPr>
          <p:nvPr/>
        </p:nvSpPr>
        <p:spPr bwMode="auto">
          <a:xfrm>
            <a:off x="112713" y="2147888"/>
            <a:ext cx="8893175" cy="431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99">
                  <a:alpha val="70000"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b="1">
                <a:latin typeface="Calibri" pitchFamily="34" charset="0"/>
              </a:rPr>
              <a:t>RETIRE AS ROUPAS CONTAMINADAS</a:t>
            </a:r>
            <a:endParaRPr lang="pt-BR" sz="2400"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pt-BR" sz="2400" b="1">
                <a:latin typeface="Calibri" pitchFamily="34" charset="0"/>
              </a:rPr>
              <a:t>LAVE A ÁREA AFETADA COM ÁGUA EM ABUNDÂNCIA e sabonete</a:t>
            </a:r>
          </a:p>
          <a:p>
            <a:pPr algn="r"/>
            <a:r>
              <a:rPr lang="pt-BR" sz="2400" b="1">
                <a:latin typeface="Calibri" pitchFamily="34" charset="0"/>
              </a:rPr>
              <a:t>(15 minutos)</a:t>
            </a:r>
            <a:endParaRPr lang="pt-BR" sz="2400"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NÃO</a:t>
            </a:r>
            <a:r>
              <a:rPr lang="pt-BR" sz="2400" b="1">
                <a:latin typeface="Calibri" pitchFamily="34" charset="0"/>
              </a:rPr>
              <a:t> UTILIZE POMADAS / GEL sem orientação médica</a:t>
            </a:r>
          </a:p>
          <a:p>
            <a:pPr>
              <a:lnSpc>
                <a:spcPct val="130000"/>
              </a:lnSpc>
            </a:pPr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NUNCA</a:t>
            </a:r>
            <a:r>
              <a:rPr lang="pt-BR" sz="2400" b="1">
                <a:latin typeface="Calibri" pitchFamily="34" charset="0"/>
              </a:rPr>
              <a:t> NEUTRALIZAR A SUBSTÂNCIA QUÍMICA SOBRE A PELE</a:t>
            </a:r>
          </a:p>
          <a:p>
            <a:pPr>
              <a:lnSpc>
                <a:spcPct val="130000"/>
              </a:lnSpc>
            </a:pPr>
            <a:endParaRPr lang="pt-BR" sz="500" b="1"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pt-BR" sz="1600" b="1">
                <a:latin typeface="Century Gothic" pitchFamily="34" charset="0"/>
              </a:rPr>
              <a:t>em  caso de contato com os olhos, lavar com água em abundância e movimentar a íris em todas as direções e as pálpebras ! contato específico com HF, lavar com bastante água e utilizar pomada/injeção de sais de cálcio</a:t>
            </a:r>
            <a:endParaRPr lang="pt-BR" sz="2400" b="1">
              <a:latin typeface="Calibri" pitchFamily="34" charset="0"/>
            </a:endParaRPr>
          </a:p>
          <a:p>
            <a:pPr algn="l"/>
            <a:endParaRPr lang="pt-BR" sz="10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PROCURE ORIENTAÇÃO MÉDICA IMEDIATAMENTE</a:t>
            </a:r>
          </a:p>
          <a:p>
            <a:r>
              <a:rPr lang="pt-BR" sz="2400">
                <a:latin typeface="Calibri" pitchFamily="34" charset="0"/>
              </a:rPr>
              <a:t>leve embalagem, rótulo e/ou FISPQ/MSDS</a:t>
            </a:r>
          </a:p>
        </p:txBody>
      </p:sp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7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969963" y="1006475"/>
            <a:ext cx="71723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>
                <a:solidFill>
                  <a:srgbClr val="000099"/>
                </a:solidFill>
                <a:latin typeface="Calibri" pitchFamily="34" charset="0"/>
              </a:rPr>
              <a:t>INTOXICAÇÃO QUÍMICA: PROCEDIMENTOS DE EMERGÊNCIA</a:t>
            </a:r>
          </a:p>
        </p:txBody>
      </p:sp>
      <p:sp>
        <p:nvSpPr>
          <p:cNvPr id="776196" name="Text Box 4"/>
          <p:cNvSpPr txBox="1">
            <a:spLocks noChangeArrowheads="1"/>
          </p:cNvSpPr>
          <p:nvPr/>
        </p:nvSpPr>
        <p:spPr bwMode="auto">
          <a:xfrm>
            <a:off x="179388" y="1757363"/>
            <a:ext cx="1741487" cy="519112"/>
          </a:xfrm>
          <a:prstGeom prst="rect">
            <a:avLst/>
          </a:prstGeom>
          <a:solidFill>
            <a:srgbClr val="000099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INALAÇÃO</a:t>
            </a:r>
          </a:p>
        </p:txBody>
      </p:sp>
      <p:sp>
        <p:nvSpPr>
          <p:cNvPr id="776197" name="Text Box 7"/>
          <p:cNvSpPr txBox="1">
            <a:spLocks noChangeArrowheads="1"/>
          </p:cNvSpPr>
          <p:nvPr/>
        </p:nvSpPr>
        <p:spPr bwMode="auto">
          <a:xfrm>
            <a:off x="112713" y="2581275"/>
            <a:ext cx="8893175" cy="3406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99">
                  <a:alpha val="70000"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>
                <a:latin typeface="Calibri" pitchFamily="34" charset="0"/>
              </a:rPr>
              <a:t>REMOVA A VÍTIMA PARA UM LOCAL VENTILADO</a:t>
            </a:r>
          </a:p>
          <a:p>
            <a:pPr>
              <a:lnSpc>
                <a:spcPct val="150000"/>
              </a:lnSpc>
            </a:pPr>
            <a:r>
              <a:rPr lang="pt-BR" sz="2400" b="1">
                <a:latin typeface="Calibri" pitchFamily="34" charset="0"/>
              </a:rPr>
              <a:t>MANTENHA A VÍTIMA EM REPOUSO</a:t>
            </a:r>
          </a:p>
          <a:p>
            <a:pPr>
              <a:lnSpc>
                <a:spcPct val="150000"/>
              </a:lnSpc>
            </a:pPr>
            <a:r>
              <a:rPr lang="pt-BR" sz="2400" b="1">
                <a:latin typeface="Calibri" pitchFamily="34" charset="0"/>
              </a:rPr>
              <a:t>MANTENHA AS VIAS AÉREAS LIVRES</a:t>
            </a:r>
          </a:p>
          <a:p>
            <a:pPr>
              <a:lnSpc>
                <a:spcPct val="150000"/>
              </a:lnSpc>
            </a:pPr>
            <a:r>
              <a:rPr lang="pt-BR" sz="2400" b="1">
                <a:latin typeface="Calibri" pitchFamily="34" charset="0"/>
              </a:rPr>
              <a:t>EM CASO DE PARADA RESPIRATÓRIA: aplicar respiração artificial</a:t>
            </a:r>
            <a:endParaRPr lang="pt-BR" sz="2400">
              <a:latin typeface="Calibri" pitchFamily="34" charset="0"/>
            </a:endParaRPr>
          </a:p>
          <a:p>
            <a:pPr algn="l"/>
            <a:endParaRPr lang="pt-BR" sz="2400">
              <a:latin typeface="Calibri" pitchFamily="34" charset="0"/>
            </a:endParaRPr>
          </a:p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PROCURE ORIENTAÇÃO MÉDICA IMEDIATAMENTE</a:t>
            </a:r>
          </a:p>
          <a:p>
            <a:r>
              <a:rPr lang="pt-BR" sz="2400">
                <a:latin typeface="Calibri" pitchFamily="34" charset="0"/>
              </a:rPr>
              <a:t>leve embalagem, rótulo e/ou FISPQ/MSDS</a:t>
            </a:r>
          </a:p>
        </p:txBody>
      </p:sp>
      <p:pic>
        <p:nvPicPr>
          <p:cNvPr id="776198" name="Imagem 45" descr="Tóxic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0" y="1412875"/>
            <a:ext cx="13144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6199" name="Text Box 7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7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827088" y="981075"/>
            <a:ext cx="2881312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 N F L A M Á V E I S</a:t>
            </a:r>
            <a:endParaRPr lang="pt-BR" sz="2600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4140200" y="4221163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03200" y="2060575"/>
            <a:ext cx="8713788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>
                <a:latin typeface="Calibri" pitchFamily="34" charset="0"/>
              </a:rPr>
              <a:t>Materiais ou substâncias combustíveis, ou seja, passíveis de produzir </a:t>
            </a:r>
            <a:r>
              <a:rPr lang="pt-BR" sz="2000" b="1">
                <a:latin typeface="Calibri" pitchFamily="34" charset="0"/>
              </a:rPr>
              <a:t>fogo</a:t>
            </a:r>
            <a:r>
              <a:rPr lang="pt-BR" sz="2000">
                <a:latin typeface="Calibri" pitchFamily="34" charset="0"/>
              </a:rPr>
              <a:t>; que podem incendiar-se na presença de uma fonte de ignição, continuando a se queimar depois de retirada dessa fonte. (OIT, 1989):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544773" name="AutoShape 5"/>
          <p:cNvSpPr>
            <a:spLocks noChangeArrowheads="1"/>
          </p:cNvSpPr>
          <p:nvPr/>
        </p:nvSpPr>
        <p:spPr bwMode="auto">
          <a:xfrm>
            <a:off x="1692275" y="177323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4774" name="Rectangle 6"/>
          <p:cNvSpPr>
            <a:spLocks noChangeArrowheads="1"/>
          </p:cNvSpPr>
          <p:nvPr/>
        </p:nvSpPr>
        <p:spPr bwMode="auto">
          <a:xfrm>
            <a:off x="501650" y="1308100"/>
            <a:ext cx="144463" cy="14446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4775" name="AutoShape 7"/>
          <p:cNvSpPr>
            <a:spLocks noChangeArrowheads="1"/>
          </p:cNvSpPr>
          <p:nvPr/>
        </p:nvSpPr>
        <p:spPr bwMode="auto">
          <a:xfrm>
            <a:off x="8675688" y="3140075"/>
            <a:ext cx="217487" cy="714375"/>
          </a:xfrm>
          <a:prstGeom prst="curvedLeftArrow">
            <a:avLst>
              <a:gd name="adj1" fmla="val 65694"/>
              <a:gd name="adj2" fmla="val 131387"/>
              <a:gd name="adj3" fmla="val 33333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93663" y="3573463"/>
            <a:ext cx="8929687" cy="280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5000"/>
              </a:lnSpc>
              <a:buFontTx/>
              <a:buChar char="•"/>
            </a:pPr>
            <a:r>
              <a:rPr lang="pt-BR" sz="170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pt-BR" sz="1700" b="1">
                <a:solidFill>
                  <a:schemeClr val="tx2"/>
                </a:solidFill>
                <a:latin typeface="Calibri" pitchFamily="34" charset="0"/>
              </a:rPr>
              <a:t>Ponto de Ignição (Flash Point)</a:t>
            </a:r>
            <a:r>
              <a:rPr lang="pt-BR" sz="1700">
                <a:solidFill>
                  <a:schemeClr val="tx2"/>
                </a:solidFill>
                <a:latin typeface="Calibri" pitchFamily="34" charset="0"/>
              </a:rPr>
              <a:t>:</a:t>
            </a:r>
            <a:r>
              <a:rPr lang="pt-BR" sz="1700">
                <a:latin typeface="Calibri" pitchFamily="34" charset="0"/>
              </a:rPr>
              <a:t> temperatura acima da qual a substância desprende vapor suficiente para produzir fogo em contato com ar ou fonte de ignição.</a:t>
            </a:r>
          </a:p>
          <a:p>
            <a:pPr algn="l">
              <a:lnSpc>
                <a:spcPct val="175000"/>
              </a:lnSpc>
              <a:buFontTx/>
              <a:buChar char="•"/>
            </a:pPr>
            <a:r>
              <a:rPr lang="pt-BR" sz="170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pt-BR" sz="1700" b="1">
                <a:solidFill>
                  <a:schemeClr val="tx2"/>
                </a:solidFill>
                <a:latin typeface="Calibri" pitchFamily="34" charset="0"/>
              </a:rPr>
              <a:t>Ponto de Auto-ignição</a:t>
            </a:r>
            <a:r>
              <a:rPr lang="pt-BR" sz="1700">
                <a:solidFill>
                  <a:schemeClr val="tx2"/>
                </a:solidFill>
                <a:latin typeface="Calibri" pitchFamily="34" charset="0"/>
              </a:rPr>
              <a:t>:</a:t>
            </a:r>
            <a:r>
              <a:rPr lang="pt-BR" sz="1700">
                <a:latin typeface="Calibri" pitchFamily="34" charset="0"/>
              </a:rPr>
              <a:t> temperatura acima da qual a substância desprende vapor suficiente para produzir fogo espontaneamente em contato com o ar.</a:t>
            </a:r>
          </a:p>
          <a:p>
            <a:pPr algn="l">
              <a:lnSpc>
                <a:spcPct val="175000"/>
              </a:lnSpc>
              <a:buFontTx/>
              <a:buChar char="•"/>
            </a:pPr>
            <a:r>
              <a:rPr lang="pt-BR" sz="170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pt-BR" sz="1700" b="1">
                <a:solidFill>
                  <a:schemeClr val="tx2"/>
                </a:solidFill>
                <a:latin typeface="Calibri" pitchFamily="34" charset="0"/>
              </a:rPr>
              <a:t>Pressão de vapor</a:t>
            </a:r>
          </a:p>
          <a:p>
            <a:pPr algn="l">
              <a:lnSpc>
                <a:spcPct val="175000"/>
              </a:lnSpc>
              <a:buFontTx/>
              <a:buChar char="•"/>
            </a:pPr>
            <a:r>
              <a:rPr lang="pt-BR" sz="1700" b="1">
                <a:solidFill>
                  <a:schemeClr val="tx2"/>
                </a:solidFill>
                <a:latin typeface="Calibri" pitchFamily="34" charset="0"/>
              </a:rPr>
              <a:t>   Ponto de Ebulição</a:t>
            </a:r>
          </a:p>
        </p:txBody>
      </p:sp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4584700" y="901700"/>
            <a:ext cx="4452938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44780" name="Text Box 12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4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4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2" grpId="0"/>
      <p:bldP spid="544773" grpId="0" animBg="1"/>
      <p:bldP spid="544775" grpId="0" animBg="1"/>
      <p:bldP spid="54477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Text Box 3"/>
          <p:cNvSpPr txBox="1">
            <a:spLocks noChangeArrowheads="1"/>
          </p:cNvSpPr>
          <p:nvPr/>
        </p:nvSpPr>
        <p:spPr bwMode="auto">
          <a:xfrm>
            <a:off x="631825" y="1214438"/>
            <a:ext cx="7850188" cy="4857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entury Gothic" pitchFamily="34" charset="0"/>
              </a:rPr>
              <a:t>Em caso de intoxicação em Ribeirão Preto procure:</a:t>
            </a:r>
          </a:p>
        </p:txBody>
      </p:sp>
      <p:sp>
        <p:nvSpPr>
          <p:cNvPr id="778243" name="Text Box 4"/>
          <p:cNvSpPr txBox="1">
            <a:spLocks noChangeArrowheads="1"/>
          </p:cNvSpPr>
          <p:nvPr/>
        </p:nvSpPr>
        <p:spPr bwMode="auto">
          <a:xfrm>
            <a:off x="712788" y="2513013"/>
            <a:ext cx="7866062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tx2"/>
                </a:solidFill>
                <a:latin typeface="Arial" charset="0"/>
              </a:rPr>
              <a:t>CENTRO DE CONTROLE DE INTOXICAÇÕES </a:t>
            </a:r>
          </a:p>
        </p:txBody>
      </p:sp>
      <p:pic>
        <p:nvPicPr>
          <p:cNvPr id="778244" name="Picture 5" descr="telefo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703638"/>
            <a:ext cx="641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45" name="Picture 6" descr="telefo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4775" y="3698875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46" name="Text Box 7"/>
          <p:cNvSpPr txBox="1">
            <a:spLocks noChangeArrowheads="1"/>
          </p:cNvSpPr>
          <p:nvPr/>
        </p:nvSpPr>
        <p:spPr bwMode="auto">
          <a:xfrm>
            <a:off x="3227388" y="3632200"/>
            <a:ext cx="28289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latin typeface="Century Gothic" pitchFamily="34" charset="0"/>
              </a:rPr>
              <a:t>(16) 3602 - 1190</a:t>
            </a:r>
          </a:p>
        </p:txBody>
      </p:sp>
      <p:sp>
        <p:nvSpPr>
          <p:cNvPr id="778247" name="Text Box 8"/>
          <p:cNvSpPr txBox="1">
            <a:spLocks noChangeArrowheads="1"/>
          </p:cNvSpPr>
          <p:nvPr/>
        </p:nvSpPr>
        <p:spPr bwMode="auto">
          <a:xfrm>
            <a:off x="2030413" y="4460875"/>
            <a:ext cx="5219700" cy="488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600">
                <a:latin typeface="Century Gothic" pitchFamily="34" charset="0"/>
              </a:rPr>
              <a:t>R. Bernardino de Campos, 1000</a:t>
            </a:r>
          </a:p>
        </p:txBody>
      </p:sp>
      <p:sp>
        <p:nvSpPr>
          <p:cNvPr id="778248" name="Text Box 9"/>
          <p:cNvSpPr txBox="1">
            <a:spLocks noChangeArrowheads="1"/>
          </p:cNvSpPr>
          <p:nvPr/>
        </p:nvSpPr>
        <p:spPr bwMode="auto">
          <a:xfrm>
            <a:off x="1233488" y="5229225"/>
            <a:ext cx="68167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chemeClr val="tx2"/>
                </a:solidFill>
                <a:latin typeface="Arial" charset="0"/>
              </a:rPr>
              <a:t>Unidade de Emergência do Hospital das Clínicas</a:t>
            </a:r>
          </a:p>
        </p:txBody>
      </p:sp>
      <p:sp>
        <p:nvSpPr>
          <p:cNvPr id="778249" name="Rectangle 10"/>
          <p:cNvSpPr>
            <a:spLocks noChangeArrowheads="1"/>
          </p:cNvSpPr>
          <p:nvPr/>
        </p:nvSpPr>
        <p:spPr bwMode="auto">
          <a:xfrm>
            <a:off x="622300" y="2205038"/>
            <a:ext cx="7920038" cy="3816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>
              <a:latin typeface="Arial" charset="0"/>
            </a:endParaRPr>
          </a:p>
        </p:txBody>
      </p:sp>
      <p:sp>
        <p:nvSpPr>
          <p:cNvPr id="778252" name="Text Box 12"/>
          <p:cNvSpPr txBox="1">
            <a:spLocks noChangeArrowheads="1"/>
          </p:cNvSpPr>
          <p:nvPr/>
        </p:nvSpPr>
        <p:spPr bwMode="auto">
          <a:xfrm>
            <a:off x="5057775" y="260350"/>
            <a:ext cx="3990975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5832475" cy="687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 N F L A M Á V E I S</a:t>
            </a:r>
            <a:r>
              <a:rPr lang="pt-BR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classificam-se em:</a:t>
            </a:r>
            <a:endParaRPr lang="pt-BR" sz="2600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3927475" y="3500438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395288" y="1400175"/>
            <a:ext cx="144462" cy="14446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273050" y="1928813"/>
            <a:ext cx="7958138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600" b="1">
                <a:solidFill>
                  <a:schemeClr val="tx2"/>
                </a:solidFill>
                <a:latin typeface="Calibri" pitchFamily="34" charset="0"/>
              </a:rPr>
              <a:t>   Extremamente Inflamáveis :</a:t>
            </a:r>
            <a:r>
              <a:rPr lang="pt-BR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flash point &lt; 0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C, P.E. &lt; 35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  <a:endParaRPr lang="pt-BR" sz="2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979488" y="2424113"/>
            <a:ext cx="5343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latin typeface="Calibri" pitchFamily="34" charset="0"/>
              </a:rPr>
              <a:t>gases combustíveis (H</a:t>
            </a:r>
            <a:r>
              <a:rPr lang="pt-BR" sz="2000" baseline="-25000">
                <a:latin typeface="Calibri" pitchFamily="34" charset="0"/>
              </a:rPr>
              <a:t>2</a:t>
            </a:r>
            <a:r>
              <a:rPr lang="pt-BR" sz="2000">
                <a:latin typeface="Calibri" pitchFamily="34" charset="0"/>
              </a:rPr>
              <a:t>, CH</a:t>
            </a:r>
            <a:r>
              <a:rPr lang="pt-BR" sz="2000" baseline="-25000">
                <a:latin typeface="Calibri" pitchFamily="34" charset="0"/>
              </a:rPr>
              <a:t>4</a:t>
            </a:r>
            <a:r>
              <a:rPr lang="pt-BR" sz="2000">
                <a:latin typeface="Calibri" pitchFamily="34" charset="0"/>
              </a:rPr>
              <a:t>, C</a:t>
            </a:r>
            <a:r>
              <a:rPr lang="pt-BR" sz="2000" baseline="-25000">
                <a:latin typeface="Calibri" pitchFamily="34" charset="0"/>
              </a:rPr>
              <a:t>2</a:t>
            </a:r>
            <a:r>
              <a:rPr lang="pt-BR" sz="2000">
                <a:latin typeface="Calibri" pitchFamily="34" charset="0"/>
              </a:rPr>
              <a:t>H</a:t>
            </a:r>
            <a:r>
              <a:rPr lang="pt-BR" sz="2000" baseline="-25000">
                <a:latin typeface="Calibri" pitchFamily="34" charset="0"/>
              </a:rPr>
              <a:t>6</a:t>
            </a:r>
            <a:r>
              <a:rPr lang="pt-BR" sz="2000">
                <a:latin typeface="Calibri" pitchFamily="34" charset="0"/>
              </a:rPr>
              <a:t>, C</a:t>
            </a:r>
            <a:r>
              <a:rPr lang="pt-BR" sz="2000" baseline="-25000">
                <a:latin typeface="Calibri" pitchFamily="34" charset="0"/>
              </a:rPr>
              <a:t>2</a:t>
            </a:r>
            <a:r>
              <a:rPr lang="pt-BR" sz="2000">
                <a:latin typeface="Calibri" pitchFamily="34" charset="0"/>
              </a:rPr>
              <a:t>H</a:t>
            </a:r>
            <a:r>
              <a:rPr lang="pt-BR" sz="2000" baseline="-25000">
                <a:latin typeface="Calibri" pitchFamily="34" charset="0"/>
              </a:rPr>
              <a:t>4</a:t>
            </a:r>
            <a:r>
              <a:rPr lang="pt-BR" sz="2000">
                <a:latin typeface="Calibri" pitchFamily="34" charset="0"/>
              </a:rPr>
              <a:t>), CO, HCN </a:t>
            </a:r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319088" y="3695700"/>
            <a:ext cx="778192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600" b="1">
                <a:solidFill>
                  <a:schemeClr val="tx2"/>
                </a:solidFill>
                <a:latin typeface="Calibri" pitchFamily="34" charset="0"/>
              </a:rPr>
              <a:t>   Moderadamente Inflamáveis :</a:t>
            </a:r>
            <a:r>
              <a:rPr lang="pt-BR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ponto auto-ignição &lt; 25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  <a:endParaRPr lang="pt-BR" sz="2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4668838" y="2881313"/>
            <a:ext cx="36449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flash point &lt; 23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C, P.E. &lt; 38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</a:p>
        </p:txBody>
      </p:sp>
      <p:sp>
        <p:nvSpPr>
          <p:cNvPr id="546825" name="Text Box 9"/>
          <p:cNvSpPr txBox="1">
            <a:spLocks noChangeArrowheads="1"/>
          </p:cNvSpPr>
          <p:nvPr/>
        </p:nvSpPr>
        <p:spPr bwMode="auto">
          <a:xfrm>
            <a:off x="960438" y="3248025"/>
            <a:ext cx="5178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latin typeface="Calibri" pitchFamily="34" charset="0"/>
              </a:rPr>
              <a:t>acetaldeído, éter dietílico, dissulfeto de carbono</a:t>
            </a:r>
          </a:p>
        </p:txBody>
      </p:sp>
      <p:sp>
        <p:nvSpPr>
          <p:cNvPr id="546826" name="Text Box 10"/>
          <p:cNvSpPr txBox="1">
            <a:spLocks noChangeArrowheads="1"/>
          </p:cNvSpPr>
          <p:nvPr/>
        </p:nvSpPr>
        <p:spPr bwMode="auto">
          <a:xfrm>
            <a:off x="325438" y="4160838"/>
            <a:ext cx="8456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latin typeface="Calibri" pitchFamily="34" charset="0"/>
              </a:rPr>
              <a:t>Mg, Al, Zn, Zr em pó e seus derivados orgânicos, fósforo branco, C</a:t>
            </a:r>
            <a:r>
              <a:rPr lang="pt-BR" sz="2000" baseline="-25000">
                <a:latin typeface="Calibri" pitchFamily="34" charset="0"/>
              </a:rPr>
              <a:t>3</a:t>
            </a:r>
            <a:r>
              <a:rPr lang="pt-BR" sz="2000">
                <a:latin typeface="Calibri" pitchFamily="34" charset="0"/>
              </a:rPr>
              <a:t>H</a:t>
            </a:r>
            <a:r>
              <a:rPr lang="pt-BR" sz="2000" baseline="-25000">
                <a:latin typeface="Calibri" pitchFamily="34" charset="0"/>
              </a:rPr>
              <a:t>8</a:t>
            </a:r>
            <a:r>
              <a:rPr lang="pt-BR" sz="2000">
                <a:latin typeface="Calibri" pitchFamily="34" charset="0"/>
              </a:rPr>
              <a:t>, C</a:t>
            </a:r>
            <a:r>
              <a:rPr lang="pt-BR" sz="2000" baseline="-25000">
                <a:latin typeface="Calibri" pitchFamily="34" charset="0"/>
              </a:rPr>
              <a:t>4</a:t>
            </a:r>
            <a:r>
              <a:rPr lang="pt-BR" sz="2000">
                <a:latin typeface="Calibri" pitchFamily="34" charset="0"/>
              </a:rPr>
              <a:t>H</a:t>
            </a:r>
            <a:r>
              <a:rPr lang="pt-BR" sz="2000" baseline="-25000">
                <a:latin typeface="Calibri" pitchFamily="34" charset="0"/>
              </a:rPr>
              <a:t>10</a:t>
            </a:r>
            <a:r>
              <a:rPr lang="pt-BR" sz="2000">
                <a:latin typeface="Calibri" pitchFamily="34" charset="0"/>
              </a:rPr>
              <a:t>, H</a:t>
            </a:r>
            <a:r>
              <a:rPr lang="pt-BR" sz="2000" baseline="-25000">
                <a:latin typeface="Calibri" pitchFamily="34" charset="0"/>
              </a:rPr>
              <a:t>2</a:t>
            </a:r>
            <a:r>
              <a:rPr lang="pt-BR" sz="2000">
                <a:latin typeface="Calibri" pitchFamily="34" charset="0"/>
              </a:rPr>
              <a:t>S</a:t>
            </a:r>
          </a:p>
        </p:txBody>
      </p:sp>
      <p:sp>
        <p:nvSpPr>
          <p:cNvPr id="546827" name="Text Box 11"/>
          <p:cNvSpPr txBox="1">
            <a:spLocks noChangeArrowheads="1"/>
          </p:cNvSpPr>
          <p:nvPr/>
        </p:nvSpPr>
        <p:spPr bwMode="auto">
          <a:xfrm>
            <a:off x="152400" y="4730750"/>
            <a:ext cx="464343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23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 &lt; flash point &lt; 38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C, P.E. &lt; 100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</a:p>
        </p:txBody>
      </p:sp>
      <p:sp>
        <p:nvSpPr>
          <p:cNvPr id="546828" name="Text Box 12"/>
          <p:cNvSpPr txBox="1">
            <a:spLocks noChangeArrowheads="1"/>
          </p:cNvSpPr>
          <p:nvPr/>
        </p:nvSpPr>
        <p:spPr bwMode="auto">
          <a:xfrm>
            <a:off x="339725" y="6022975"/>
            <a:ext cx="5278438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600" b="1">
                <a:solidFill>
                  <a:schemeClr val="tx2"/>
                </a:solidFill>
                <a:latin typeface="Calibri" pitchFamily="34" charset="0"/>
              </a:rPr>
              <a:t>   Inflamáveis :</a:t>
            </a:r>
            <a:r>
              <a:rPr lang="pt-BR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38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 &lt; flash point &lt; 94 </a:t>
            </a:r>
            <a:r>
              <a:rPr lang="pt-BR" sz="2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pt-BR" sz="2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</a:p>
        </p:txBody>
      </p:sp>
      <p:sp>
        <p:nvSpPr>
          <p:cNvPr id="546829" name="Text Box 13"/>
          <p:cNvSpPr txBox="1">
            <a:spLocks noChangeArrowheads="1"/>
          </p:cNvSpPr>
          <p:nvPr/>
        </p:nvSpPr>
        <p:spPr bwMode="auto">
          <a:xfrm>
            <a:off x="6350" y="5330825"/>
            <a:ext cx="909955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900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Sólidos (hidretos metálicos) em contato com H</a:t>
            </a:r>
            <a:r>
              <a:rPr lang="pt-BR" sz="1900" b="1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pt-BR" sz="1900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 (ou umidade) liberam gases inflamáveis</a:t>
            </a:r>
          </a:p>
        </p:txBody>
      </p:sp>
      <p:sp>
        <p:nvSpPr>
          <p:cNvPr id="546830" name="Text Box 14"/>
          <p:cNvSpPr txBox="1">
            <a:spLocks noChangeArrowheads="1"/>
          </p:cNvSpPr>
          <p:nvPr/>
        </p:nvSpPr>
        <p:spPr bwMode="auto">
          <a:xfrm>
            <a:off x="5191125" y="4737100"/>
            <a:ext cx="3557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latin typeface="Calibri" pitchFamily="34" charset="0"/>
              </a:rPr>
              <a:t>maioria dos solventes orgânicos</a:t>
            </a:r>
          </a:p>
        </p:txBody>
      </p:sp>
      <p:sp>
        <p:nvSpPr>
          <p:cNvPr id="546831" name="Text Box 15"/>
          <p:cNvSpPr txBox="1">
            <a:spLocks noChangeArrowheads="1"/>
          </p:cNvSpPr>
          <p:nvPr/>
        </p:nvSpPr>
        <p:spPr bwMode="auto">
          <a:xfrm>
            <a:off x="6599238" y="6056313"/>
            <a:ext cx="20764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latin typeface="Calibri" pitchFamily="34" charset="0"/>
              </a:rPr>
              <a:t>solventes diversos</a:t>
            </a:r>
          </a:p>
        </p:txBody>
      </p:sp>
      <p:sp>
        <p:nvSpPr>
          <p:cNvPr id="546832" name="AutoShape 16"/>
          <p:cNvSpPr>
            <a:spLocks noChangeArrowheads="1"/>
          </p:cNvSpPr>
          <p:nvPr/>
        </p:nvSpPr>
        <p:spPr bwMode="auto">
          <a:xfrm>
            <a:off x="4800600" y="486092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6833" name="AutoShape 17"/>
          <p:cNvSpPr>
            <a:spLocks noChangeArrowheads="1"/>
          </p:cNvSpPr>
          <p:nvPr/>
        </p:nvSpPr>
        <p:spPr bwMode="auto">
          <a:xfrm>
            <a:off x="6013450" y="6176963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6835" name="Text Box 19"/>
          <p:cNvSpPr txBox="1">
            <a:spLocks noChangeArrowheads="1"/>
          </p:cNvSpPr>
          <p:nvPr/>
        </p:nvSpPr>
        <p:spPr bwMode="auto">
          <a:xfrm>
            <a:off x="4697413" y="739775"/>
            <a:ext cx="4452937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b="1">
                <a:solidFill>
                  <a:srgbClr val="000099"/>
                </a:solidFill>
                <a:latin typeface="Calibri" pitchFamily="34" charset="0"/>
              </a:rPr>
              <a:t>Substâncias Químicas como Agentes de Risco</a:t>
            </a:r>
          </a:p>
        </p:txBody>
      </p:sp>
      <p:sp>
        <p:nvSpPr>
          <p:cNvPr id="546837" name="Text Box 21"/>
          <p:cNvSpPr txBox="1">
            <a:spLocks noChangeArrowheads="1"/>
          </p:cNvSpPr>
          <p:nvPr/>
        </p:nvSpPr>
        <p:spPr bwMode="auto">
          <a:xfrm>
            <a:off x="5141913" y="233363"/>
            <a:ext cx="3919537" cy="3968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Segurança Química em Laboratórios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2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2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4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4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2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4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2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4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2" grpId="0"/>
      <p:bldP spid="546823" grpId="0"/>
      <p:bldP spid="546824" grpId="0"/>
      <p:bldP spid="546825" grpId="0"/>
      <p:bldP spid="546826" grpId="0"/>
      <p:bldP spid="546827" grpId="0"/>
      <p:bldP spid="546828" grpId="0"/>
      <p:bldP spid="546829" grpId="0"/>
      <p:bldP spid="546830" grpId="0"/>
      <p:bldP spid="546831" grpId="0"/>
      <p:bldP spid="546832" grpId="0" animBg="1"/>
      <p:bldP spid="546833" grpId="0" animBg="1"/>
    </p:bldLst>
  </p:timing>
</p:sld>
</file>

<file path=ppt/theme/theme1.xml><?xml version="1.0" encoding="utf-8"?>
<a:theme xmlns:a="http://schemas.openxmlformats.org/drawingml/2006/main" name="Lápis de cera">
  <a:themeElements>
    <a:clrScheme name="Lápis de cera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Lápis de cera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Lápi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29013</TotalTime>
  <Words>6184</Words>
  <Application>Microsoft Office PowerPoint</Application>
  <PresentationFormat>Apresentação na tela (4:3)</PresentationFormat>
  <Paragraphs>744</Paragraphs>
  <Slides>80</Slides>
  <Notes>61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90" baseType="lpstr">
      <vt:lpstr>Arial</vt:lpstr>
      <vt:lpstr>Berlin Sans FB</vt:lpstr>
      <vt:lpstr>Calibri</vt:lpstr>
      <vt:lpstr>Century Gothic</vt:lpstr>
      <vt:lpstr>Comic Sans MS</vt:lpstr>
      <vt:lpstr>Tahoma</vt:lpstr>
      <vt:lpstr>Times New Roman</vt:lpstr>
      <vt:lpstr>Wingdings</vt:lpstr>
      <vt:lpstr>Lápis de cera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Danilo</cp:lastModifiedBy>
  <cp:revision>2370</cp:revision>
  <dcterms:created xsi:type="dcterms:W3CDTF">2002-10-15T11:49:49Z</dcterms:created>
  <dcterms:modified xsi:type="dcterms:W3CDTF">2016-09-23T20:22:23Z</dcterms:modified>
</cp:coreProperties>
</file>