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12" r:id="rId2"/>
    <p:sldId id="413" r:id="rId3"/>
    <p:sldId id="414" r:id="rId4"/>
    <p:sldId id="438" r:id="rId5"/>
    <p:sldId id="440" r:id="rId6"/>
    <p:sldId id="441" r:id="rId7"/>
    <p:sldId id="418" r:id="rId8"/>
    <p:sldId id="442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  <p:sldId id="437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94660"/>
  </p:normalViewPr>
  <p:slideViewPr>
    <p:cSldViewPr showGuides="1">
      <p:cViewPr>
        <p:scale>
          <a:sx n="80" d="100"/>
          <a:sy n="80" d="100"/>
        </p:scale>
        <p:origin x="67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19004029451155"/>
          <c:y val="6.2925170068027211E-2"/>
          <c:w val="0.74011848765672039"/>
          <c:h val="0.704935785226143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Pº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Sheet1!$A$2:$A$290</c:f>
              <c:numCache>
                <c:formatCode>mmm\-yy</c:formatCode>
                <c:ptCount val="289"/>
                <c:pt idx="0">
                  <c:v>34547</c:v>
                </c:pt>
                <c:pt idx="1">
                  <c:v>34578</c:v>
                </c:pt>
                <c:pt idx="2">
                  <c:v>34608</c:v>
                </c:pt>
                <c:pt idx="3">
                  <c:v>34639</c:v>
                </c:pt>
                <c:pt idx="4">
                  <c:v>34669</c:v>
                </c:pt>
                <c:pt idx="5">
                  <c:v>34700</c:v>
                </c:pt>
                <c:pt idx="6">
                  <c:v>34731</c:v>
                </c:pt>
                <c:pt idx="7">
                  <c:v>34759</c:v>
                </c:pt>
                <c:pt idx="8">
                  <c:v>34790</c:v>
                </c:pt>
                <c:pt idx="9">
                  <c:v>34820</c:v>
                </c:pt>
                <c:pt idx="10">
                  <c:v>34851</c:v>
                </c:pt>
                <c:pt idx="11">
                  <c:v>34881</c:v>
                </c:pt>
                <c:pt idx="12">
                  <c:v>34912</c:v>
                </c:pt>
                <c:pt idx="13">
                  <c:v>34943</c:v>
                </c:pt>
                <c:pt idx="14">
                  <c:v>34973</c:v>
                </c:pt>
                <c:pt idx="15">
                  <c:v>35004</c:v>
                </c:pt>
                <c:pt idx="16">
                  <c:v>35034</c:v>
                </c:pt>
                <c:pt idx="17">
                  <c:v>35065</c:v>
                </c:pt>
                <c:pt idx="18">
                  <c:v>35096</c:v>
                </c:pt>
                <c:pt idx="19">
                  <c:v>35125</c:v>
                </c:pt>
                <c:pt idx="20">
                  <c:v>35156</c:v>
                </c:pt>
                <c:pt idx="21">
                  <c:v>35186</c:v>
                </c:pt>
                <c:pt idx="22">
                  <c:v>35217</c:v>
                </c:pt>
                <c:pt idx="23">
                  <c:v>35247</c:v>
                </c:pt>
                <c:pt idx="24">
                  <c:v>35278</c:v>
                </c:pt>
                <c:pt idx="25">
                  <c:v>35309</c:v>
                </c:pt>
                <c:pt idx="26">
                  <c:v>35339</c:v>
                </c:pt>
                <c:pt idx="27">
                  <c:v>35370</c:v>
                </c:pt>
                <c:pt idx="28">
                  <c:v>35400</c:v>
                </c:pt>
                <c:pt idx="29">
                  <c:v>35431</c:v>
                </c:pt>
                <c:pt idx="30">
                  <c:v>35462</c:v>
                </c:pt>
                <c:pt idx="31">
                  <c:v>35490</c:v>
                </c:pt>
                <c:pt idx="32">
                  <c:v>35521</c:v>
                </c:pt>
                <c:pt idx="33">
                  <c:v>35551</c:v>
                </c:pt>
                <c:pt idx="34">
                  <c:v>35582</c:v>
                </c:pt>
                <c:pt idx="35">
                  <c:v>35612</c:v>
                </c:pt>
                <c:pt idx="36">
                  <c:v>35643</c:v>
                </c:pt>
                <c:pt idx="37">
                  <c:v>35674</c:v>
                </c:pt>
                <c:pt idx="38">
                  <c:v>35704</c:v>
                </c:pt>
                <c:pt idx="39">
                  <c:v>35735</c:v>
                </c:pt>
                <c:pt idx="40">
                  <c:v>35765</c:v>
                </c:pt>
                <c:pt idx="41">
                  <c:v>35796</c:v>
                </c:pt>
                <c:pt idx="42">
                  <c:v>35827</c:v>
                </c:pt>
                <c:pt idx="43">
                  <c:v>35855</c:v>
                </c:pt>
                <c:pt idx="44">
                  <c:v>35886</c:v>
                </c:pt>
                <c:pt idx="45">
                  <c:v>35916</c:v>
                </c:pt>
                <c:pt idx="46">
                  <c:v>35947</c:v>
                </c:pt>
                <c:pt idx="47">
                  <c:v>35977</c:v>
                </c:pt>
                <c:pt idx="48">
                  <c:v>36008</c:v>
                </c:pt>
                <c:pt idx="49">
                  <c:v>36039</c:v>
                </c:pt>
                <c:pt idx="50">
                  <c:v>36069</c:v>
                </c:pt>
                <c:pt idx="51">
                  <c:v>36100</c:v>
                </c:pt>
                <c:pt idx="52">
                  <c:v>36130</c:v>
                </c:pt>
                <c:pt idx="53">
                  <c:v>36161</c:v>
                </c:pt>
                <c:pt idx="54">
                  <c:v>36192</c:v>
                </c:pt>
                <c:pt idx="55">
                  <c:v>36220</c:v>
                </c:pt>
                <c:pt idx="56">
                  <c:v>36251</c:v>
                </c:pt>
                <c:pt idx="57">
                  <c:v>36281</c:v>
                </c:pt>
                <c:pt idx="58">
                  <c:v>36312</c:v>
                </c:pt>
                <c:pt idx="59">
                  <c:v>36342</c:v>
                </c:pt>
                <c:pt idx="60">
                  <c:v>36373</c:v>
                </c:pt>
                <c:pt idx="61">
                  <c:v>36404</c:v>
                </c:pt>
                <c:pt idx="62">
                  <c:v>36434</c:v>
                </c:pt>
                <c:pt idx="63">
                  <c:v>36465</c:v>
                </c:pt>
                <c:pt idx="64">
                  <c:v>36495</c:v>
                </c:pt>
                <c:pt idx="65">
                  <c:v>36526</c:v>
                </c:pt>
                <c:pt idx="66">
                  <c:v>36557</c:v>
                </c:pt>
                <c:pt idx="67">
                  <c:v>36586</c:v>
                </c:pt>
                <c:pt idx="68">
                  <c:v>36617</c:v>
                </c:pt>
                <c:pt idx="69">
                  <c:v>36647</c:v>
                </c:pt>
                <c:pt idx="70">
                  <c:v>36678</c:v>
                </c:pt>
                <c:pt idx="71">
                  <c:v>36708</c:v>
                </c:pt>
                <c:pt idx="72">
                  <c:v>36739</c:v>
                </c:pt>
                <c:pt idx="73">
                  <c:v>36770</c:v>
                </c:pt>
                <c:pt idx="74">
                  <c:v>36800</c:v>
                </c:pt>
                <c:pt idx="75">
                  <c:v>36831</c:v>
                </c:pt>
                <c:pt idx="76">
                  <c:v>36861</c:v>
                </c:pt>
                <c:pt idx="77">
                  <c:v>36892</c:v>
                </c:pt>
                <c:pt idx="78">
                  <c:v>36923</c:v>
                </c:pt>
                <c:pt idx="79">
                  <c:v>36951</c:v>
                </c:pt>
                <c:pt idx="80">
                  <c:v>36982</c:v>
                </c:pt>
                <c:pt idx="81">
                  <c:v>37012</c:v>
                </c:pt>
                <c:pt idx="82">
                  <c:v>37043</c:v>
                </c:pt>
                <c:pt idx="83">
                  <c:v>37073</c:v>
                </c:pt>
                <c:pt idx="84">
                  <c:v>37104</c:v>
                </c:pt>
                <c:pt idx="85">
                  <c:v>37135</c:v>
                </c:pt>
                <c:pt idx="86">
                  <c:v>37165</c:v>
                </c:pt>
                <c:pt idx="87">
                  <c:v>37196</c:v>
                </c:pt>
                <c:pt idx="88">
                  <c:v>37226</c:v>
                </c:pt>
                <c:pt idx="89">
                  <c:v>37257</c:v>
                </c:pt>
                <c:pt idx="90">
                  <c:v>37288</c:v>
                </c:pt>
                <c:pt idx="91">
                  <c:v>37316</c:v>
                </c:pt>
                <c:pt idx="92">
                  <c:v>37347</c:v>
                </c:pt>
                <c:pt idx="93">
                  <c:v>37377</c:v>
                </c:pt>
                <c:pt idx="94">
                  <c:v>37408</c:v>
                </c:pt>
                <c:pt idx="95">
                  <c:v>37438</c:v>
                </c:pt>
                <c:pt idx="96">
                  <c:v>37469</c:v>
                </c:pt>
                <c:pt idx="97">
                  <c:v>37500</c:v>
                </c:pt>
                <c:pt idx="98">
                  <c:v>37530</c:v>
                </c:pt>
                <c:pt idx="99">
                  <c:v>37561</c:v>
                </c:pt>
                <c:pt idx="100">
                  <c:v>37591</c:v>
                </c:pt>
                <c:pt idx="101">
                  <c:v>37622</c:v>
                </c:pt>
                <c:pt idx="102">
                  <c:v>37653</c:v>
                </c:pt>
                <c:pt idx="103">
                  <c:v>37681</c:v>
                </c:pt>
                <c:pt idx="104">
                  <c:v>37712</c:v>
                </c:pt>
                <c:pt idx="105">
                  <c:v>37742</c:v>
                </c:pt>
                <c:pt idx="106">
                  <c:v>37773</c:v>
                </c:pt>
                <c:pt idx="107">
                  <c:v>37803</c:v>
                </c:pt>
                <c:pt idx="108">
                  <c:v>37834</c:v>
                </c:pt>
                <c:pt idx="109">
                  <c:v>37865</c:v>
                </c:pt>
                <c:pt idx="110">
                  <c:v>37895</c:v>
                </c:pt>
                <c:pt idx="111">
                  <c:v>37926</c:v>
                </c:pt>
                <c:pt idx="112">
                  <c:v>37956</c:v>
                </c:pt>
                <c:pt idx="113">
                  <c:v>37987</c:v>
                </c:pt>
                <c:pt idx="114">
                  <c:v>38018</c:v>
                </c:pt>
                <c:pt idx="115">
                  <c:v>38047</c:v>
                </c:pt>
                <c:pt idx="116">
                  <c:v>38078</c:v>
                </c:pt>
                <c:pt idx="117">
                  <c:v>38108</c:v>
                </c:pt>
                <c:pt idx="118">
                  <c:v>38139</c:v>
                </c:pt>
                <c:pt idx="119">
                  <c:v>38169</c:v>
                </c:pt>
                <c:pt idx="120">
                  <c:v>38200</c:v>
                </c:pt>
                <c:pt idx="121">
                  <c:v>38231</c:v>
                </c:pt>
                <c:pt idx="122">
                  <c:v>38261</c:v>
                </c:pt>
                <c:pt idx="123">
                  <c:v>38292</c:v>
                </c:pt>
                <c:pt idx="124">
                  <c:v>38322</c:v>
                </c:pt>
                <c:pt idx="125">
                  <c:v>38353</c:v>
                </c:pt>
                <c:pt idx="126">
                  <c:v>38384</c:v>
                </c:pt>
                <c:pt idx="127">
                  <c:v>38412</c:v>
                </c:pt>
                <c:pt idx="128">
                  <c:v>38443</c:v>
                </c:pt>
                <c:pt idx="129">
                  <c:v>38473</c:v>
                </c:pt>
                <c:pt idx="130">
                  <c:v>38504</c:v>
                </c:pt>
                <c:pt idx="131">
                  <c:v>38534</c:v>
                </c:pt>
                <c:pt idx="132">
                  <c:v>38565</c:v>
                </c:pt>
                <c:pt idx="133">
                  <c:v>38596</c:v>
                </c:pt>
                <c:pt idx="134">
                  <c:v>38626</c:v>
                </c:pt>
                <c:pt idx="135">
                  <c:v>38657</c:v>
                </c:pt>
                <c:pt idx="136">
                  <c:v>38687</c:v>
                </c:pt>
                <c:pt idx="137">
                  <c:v>38718</c:v>
                </c:pt>
                <c:pt idx="138">
                  <c:v>38749</c:v>
                </c:pt>
                <c:pt idx="139">
                  <c:v>38777</c:v>
                </c:pt>
                <c:pt idx="140">
                  <c:v>38808</c:v>
                </c:pt>
                <c:pt idx="141">
                  <c:v>38838</c:v>
                </c:pt>
                <c:pt idx="142">
                  <c:v>38869</c:v>
                </c:pt>
                <c:pt idx="143">
                  <c:v>38899</c:v>
                </c:pt>
                <c:pt idx="144">
                  <c:v>38930</c:v>
                </c:pt>
                <c:pt idx="145">
                  <c:v>38961</c:v>
                </c:pt>
                <c:pt idx="146">
                  <c:v>38991</c:v>
                </c:pt>
                <c:pt idx="147">
                  <c:v>39022</c:v>
                </c:pt>
                <c:pt idx="148">
                  <c:v>39052</c:v>
                </c:pt>
                <c:pt idx="149">
                  <c:v>39083</c:v>
                </c:pt>
                <c:pt idx="150">
                  <c:v>39114</c:v>
                </c:pt>
                <c:pt idx="151">
                  <c:v>39142</c:v>
                </c:pt>
                <c:pt idx="152">
                  <c:v>39173</c:v>
                </c:pt>
                <c:pt idx="153">
                  <c:v>39203</c:v>
                </c:pt>
                <c:pt idx="154">
                  <c:v>39234</c:v>
                </c:pt>
                <c:pt idx="155">
                  <c:v>39264</c:v>
                </c:pt>
                <c:pt idx="156">
                  <c:v>39295</c:v>
                </c:pt>
                <c:pt idx="157">
                  <c:v>39326</c:v>
                </c:pt>
                <c:pt idx="158">
                  <c:v>39356</c:v>
                </c:pt>
                <c:pt idx="159">
                  <c:v>39387</c:v>
                </c:pt>
                <c:pt idx="160">
                  <c:v>39417</c:v>
                </c:pt>
                <c:pt idx="161">
                  <c:v>39448</c:v>
                </c:pt>
                <c:pt idx="162">
                  <c:v>39479</c:v>
                </c:pt>
                <c:pt idx="163">
                  <c:v>39508</c:v>
                </c:pt>
                <c:pt idx="164">
                  <c:v>39539</c:v>
                </c:pt>
                <c:pt idx="165">
                  <c:v>39569</c:v>
                </c:pt>
                <c:pt idx="166">
                  <c:v>39600</c:v>
                </c:pt>
                <c:pt idx="167">
                  <c:v>39630</c:v>
                </c:pt>
                <c:pt idx="168">
                  <c:v>39661</c:v>
                </c:pt>
                <c:pt idx="169">
                  <c:v>39692</c:v>
                </c:pt>
                <c:pt idx="170">
                  <c:v>39722</c:v>
                </c:pt>
                <c:pt idx="171">
                  <c:v>39753</c:v>
                </c:pt>
                <c:pt idx="172">
                  <c:v>39783</c:v>
                </c:pt>
                <c:pt idx="173">
                  <c:v>39814</c:v>
                </c:pt>
                <c:pt idx="174">
                  <c:v>39845</c:v>
                </c:pt>
                <c:pt idx="175">
                  <c:v>39873</c:v>
                </c:pt>
                <c:pt idx="176">
                  <c:v>39904</c:v>
                </c:pt>
                <c:pt idx="177">
                  <c:v>39934</c:v>
                </c:pt>
                <c:pt idx="178">
                  <c:v>39965</c:v>
                </c:pt>
                <c:pt idx="179">
                  <c:v>39995</c:v>
                </c:pt>
                <c:pt idx="180">
                  <c:v>40026</c:v>
                </c:pt>
                <c:pt idx="181">
                  <c:v>40057</c:v>
                </c:pt>
                <c:pt idx="182">
                  <c:v>40087</c:v>
                </c:pt>
                <c:pt idx="183">
                  <c:v>40118</c:v>
                </c:pt>
                <c:pt idx="184">
                  <c:v>40148</c:v>
                </c:pt>
                <c:pt idx="185">
                  <c:v>40179</c:v>
                </c:pt>
                <c:pt idx="186">
                  <c:v>40210</c:v>
                </c:pt>
                <c:pt idx="187">
                  <c:v>40238</c:v>
                </c:pt>
                <c:pt idx="188">
                  <c:v>40269</c:v>
                </c:pt>
                <c:pt idx="189">
                  <c:v>40299</c:v>
                </c:pt>
                <c:pt idx="190">
                  <c:v>40330</c:v>
                </c:pt>
                <c:pt idx="191">
                  <c:v>40360</c:v>
                </c:pt>
                <c:pt idx="192">
                  <c:v>40391</c:v>
                </c:pt>
                <c:pt idx="193">
                  <c:v>40422</c:v>
                </c:pt>
                <c:pt idx="194">
                  <c:v>40452</c:v>
                </c:pt>
                <c:pt idx="195">
                  <c:v>40483</c:v>
                </c:pt>
                <c:pt idx="196">
                  <c:v>40513</c:v>
                </c:pt>
                <c:pt idx="197">
                  <c:v>40544</c:v>
                </c:pt>
                <c:pt idx="198">
                  <c:v>40575</c:v>
                </c:pt>
                <c:pt idx="199">
                  <c:v>40603</c:v>
                </c:pt>
                <c:pt idx="200">
                  <c:v>40634</c:v>
                </c:pt>
                <c:pt idx="201">
                  <c:v>40664</c:v>
                </c:pt>
                <c:pt idx="202">
                  <c:v>40695</c:v>
                </c:pt>
                <c:pt idx="203">
                  <c:v>40725</c:v>
                </c:pt>
                <c:pt idx="204">
                  <c:v>40756</c:v>
                </c:pt>
                <c:pt idx="205">
                  <c:v>40787</c:v>
                </c:pt>
                <c:pt idx="206">
                  <c:v>40817</c:v>
                </c:pt>
                <c:pt idx="207">
                  <c:v>40848</c:v>
                </c:pt>
                <c:pt idx="208">
                  <c:v>40878</c:v>
                </c:pt>
                <c:pt idx="209">
                  <c:v>40909</c:v>
                </c:pt>
                <c:pt idx="210">
                  <c:v>40940</c:v>
                </c:pt>
                <c:pt idx="211">
                  <c:v>40969</c:v>
                </c:pt>
                <c:pt idx="212">
                  <c:v>41000</c:v>
                </c:pt>
                <c:pt idx="213">
                  <c:v>41030</c:v>
                </c:pt>
                <c:pt idx="214">
                  <c:v>41061</c:v>
                </c:pt>
                <c:pt idx="215">
                  <c:v>41091</c:v>
                </c:pt>
                <c:pt idx="216">
                  <c:v>41122</c:v>
                </c:pt>
                <c:pt idx="217">
                  <c:v>41153</c:v>
                </c:pt>
                <c:pt idx="218">
                  <c:v>41183</c:v>
                </c:pt>
                <c:pt idx="219">
                  <c:v>41214</c:v>
                </c:pt>
                <c:pt idx="220">
                  <c:v>41244</c:v>
                </c:pt>
                <c:pt idx="221">
                  <c:v>41275</c:v>
                </c:pt>
                <c:pt idx="222">
                  <c:v>41306</c:v>
                </c:pt>
                <c:pt idx="223">
                  <c:v>41334</c:v>
                </c:pt>
                <c:pt idx="224">
                  <c:v>41365</c:v>
                </c:pt>
                <c:pt idx="225">
                  <c:v>41395</c:v>
                </c:pt>
                <c:pt idx="226">
                  <c:v>41426</c:v>
                </c:pt>
                <c:pt idx="227">
                  <c:v>41456</c:v>
                </c:pt>
                <c:pt idx="228">
                  <c:v>41487</c:v>
                </c:pt>
                <c:pt idx="229">
                  <c:v>41518</c:v>
                </c:pt>
                <c:pt idx="230">
                  <c:v>41548</c:v>
                </c:pt>
                <c:pt idx="231">
                  <c:v>41579</c:v>
                </c:pt>
                <c:pt idx="232">
                  <c:v>41609</c:v>
                </c:pt>
                <c:pt idx="233">
                  <c:v>41640</c:v>
                </c:pt>
                <c:pt idx="234">
                  <c:v>41671</c:v>
                </c:pt>
                <c:pt idx="235">
                  <c:v>41699</c:v>
                </c:pt>
                <c:pt idx="236">
                  <c:v>41730</c:v>
                </c:pt>
                <c:pt idx="237">
                  <c:v>41760</c:v>
                </c:pt>
                <c:pt idx="238">
                  <c:v>41791</c:v>
                </c:pt>
                <c:pt idx="239">
                  <c:v>41821</c:v>
                </c:pt>
                <c:pt idx="240">
                  <c:v>41852</c:v>
                </c:pt>
                <c:pt idx="241">
                  <c:v>41883</c:v>
                </c:pt>
                <c:pt idx="242">
                  <c:v>41913</c:v>
                </c:pt>
                <c:pt idx="243">
                  <c:v>41944</c:v>
                </c:pt>
                <c:pt idx="244">
                  <c:v>41974</c:v>
                </c:pt>
                <c:pt idx="245">
                  <c:v>42005</c:v>
                </c:pt>
                <c:pt idx="246">
                  <c:v>42036</c:v>
                </c:pt>
                <c:pt idx="247">
                  <c:v>42064</c:v>
                </c:pt>
                <c:pt idx="248">
                  <c:v>42095</c:v>
                </c:pt>
                <c:pt idx="249">
                  <c:v>42125</c:v>
                </c:pt>
                <c:pt idx="250">
                  <c:v>42156</c:v>
                </c:pt>
                <c:pt idx="251">
                  <c:v>42186</c:v>
                </c:pt>
                <c:pt idx="252">
                  <c:v>42217</c:v>
                </c:pt>
                <c:pt idx="253">
                  <c:v>42248</c:v>
                </c:pt>
                <c:pt idx="254">
                  <c:v>42278</c:v>
                </c:pt>
                <c:pt idx="255">
                  <c:v>42309</c:v>
                </c:pt>
                <c:pt idx="256">
                  <c:v>42339</c:v>
                </c:pt>
                <c:pt idx="257">
                  <c:v>42370</c:v>
                </c:pt>
                <c:pt idx="258">
                  <c:v>42401</c:v>
                </c:pt>
                <c:pt idx="259">
                  <c:v>42430</c:v>
                </c:pt>
                <c:pt idx="260">
                  <c:v>42461</c:v>
                </c:pt>
                <c:pt idx="261">
                  <c:v>42491</c:v>
                </c:pt>
                <c:pt idx="262">
                  <c:v>42522</c:v>
                </c:pt>
                <c:pt idx="263">
                  <c:v>42552</c:v>
                </c:pt>
                <c:pt idx="264">
                  <c:v>42583</c:v>
                </c:pt>
                <c:pt idx="265">
                  <c:v>42614</c:v>
                </c:pt>
                <c:pt idx="266">
                  <c:v>42644</c:v>
                </c:pt>
                <c:pt idx="267">
                  <c:v>42675</c:v>
                </c:pt>
                <c:pt idx="268">
                  <c:v>42705</c:v>
                </c:pt>
                <c:pt idx="269">
                  <c:v>42736</c:v>
                </c:pt>
                <c:pt idx="270">
                  <c:v>42767</c:v>
                </c:pt>
                <c:pt idx="271">
                  <c:v>42795</c:v>
                </c:pt>
                <c:pt idx="272">
                  <c:v>42826</c:v>
                </c:pt>
                <c:pt idx="273">
                  <c:v>42856</c:v>
                </c:pt>
                <c:pt idx="274">
                  <c:v>42887</c:v>
                </c:pt>
                <c:pt idx="275">
                  <c:v>42917</c:v>
                </c:pt>
                <c:pt idx="276">
                  <c:v>42948</c:v>
                </c:pt>
                <c:pt idx="277">
                  <c:v>42979</c:v>
                </c:pt>
                <c:pt idx="278">
                  <c:v>43009</c:v>
                </c:pt>
                <c:pt idx="279">
                  <c:v>43040</c:v>
                </c:pt>
                <c:pt idx="280">
                  <c:v>43070</c:v>
                </c:pt>
                <c:pt idx="281">
                  <c:v>43101</c:v>
                </c:pt>
                <c:pt idx="282">
                  <c:v>43132</c:v>
                </c:pt>
                <c:pt idx="283">
                  <c:v>43160</c:v>
                </c:pt>
                <c:pt idx="284">
                  <c:v>43191</c:v>
                </c:pt>
                <c:pt idx="285">
                  <c:v>43221</c:v>
                </c:pt>
                <c:pt idx="286">
                  <c:v>43252</c:v>
                </c:pt>
                <c:pt idx="287">
                  <c:v>43282</c:v>
                </c:pt>
                <c:pt idx="288">
                  <c:v>43313</c:v>
                </c:pt>
              </c:numCache>
            </c:numRef>
          </c:cat>
          <c:val>
            <c:numRef>
              <c:f>Sheet1!$B$2:$B$290</c:f>
              <c:numCache>
                <c:formatCode>General</c:formatCode>
                <c:ptCount val="289"/>
                <c:pt idx="0">
                  <c:v>5.1072380000000006</c:v>
                </c:pt>
                <c:pt idx="1">
                  <c:v>5.9386719999999995</c:v>
                </c:pt>
                <c:pt idx="2">
                  <c:v>6.5049269999999995</c:v>
                </c:pt>
                <c:pt idx="3">
                  <c:v>6.9156120000000003</c:v>
                </c:pt>
                <c:pt idx="4">
                  <c:v>9.1700400000000002</c:v>
                </c:pt>
                <c:pt idx="5">
                  <c:v>8.6989490000000007</c:v>
                </c:pt>
                <c:pt idx="6">
                  <c:v>8.4748140000000003</c:v>
                </c:pt>
                <c:pt idx="7">
                  <c:v>8.0954999999999995</c:v>
                </c:pt>
                <c:pt idx="8">
                  <c:v>8.0762</c:v>
                </c:pt>
                <c:pt idx="9">
                  <c:v>7.9048109999999996</c:v>
                </c:pt>
                <c:pt idx="10">
                  <c:v>8.4466900000000003</c:v>
                </c:pt>
                <c:pt idx="11">
                  <c:v>8.898140999999999</c:v>
                </c:pt>
                <c:pt idx="12">
                  <c:v>8.9966340000000002</c:v>
                </c:pt>
                <c:pt idx="13">
                  <c:v>9.4188840000000003</c:v>
                </c:pt>
                <c:pt idx="14">
                  <c:v>9.7040959999999998</c:v>
                </c:pt>
                <c:pt idx="15">
                  <c:v>10.147015</c:v>
                </c:pt>
                <c:pt idx="16">
                  <c:v>13.154707</c:v>
                </c:pt>
                <c:pt idx="17">
                  <c:v>12.233881</c:v>
                </c:pt>
                <c:pt idx="18">
                  <c:v>11.809691999999998</c:v>
                </c:pt>
                <c:pt idx="19">
                  <c:v>11.435808000000002</c:v>
                </c:pt>
                <c:pt idx="20">
                  <c:v>11.476201999999999</c:v>
                </c:pt>
                <c:pt idx="21">
                  <c:v>11.594245000000001</c:v>
                </c:pt>
                <c:pt idx="22">
                  <c:v>12.087581</c:v>
                </c:pt>
                <c:pt idx="23">
                  <c:v>12.418299999999999</c:v>
                </c:pt>
                <c:pt idx="24">
                  <c:v>12.617155</c:v>
                </c:pt>
                <c:pt idx="25">
                  <c:v>13.059502</c:v>
                </c:pt>
                <c:pt idx="26">
                  <c:v>13.315699</c:v>
                </c:pt>
                <c:pt idx="27">
                  <c:v>13.651768000000001</c:v>
                </c:pt>
                <c:pt idx="28">
                  <c:v>16.779827000000001</c:v>
                </c:pt>
                <c:pt idx="29">
                  <c:v>16.265750000000001</c:v>
                </c:pt>
                <c:pt idx="30">
                  <c:v>16.013415000000002</c:v>
                </c:pt>
                <c:pt idx="31">
                  <c:v>15.837505999999999</c:v>
                </c:pt>
                <c:pt idx="32">
                  <c:v>15.478935</c:v>
                </c:pt>
                <c:pt idx="33">
                  <c:v>15.539641</c:v>
                </c:pt>
                <c:pt idx="34">
                  <c:v>15.613609</c:v>
                </c:pt>
                <c:pt idx="35">
                  <c:v>15.867419999999999</c:v>
                </c:pt>
                <c:pt idx="36">
                  <c:v>15.855679</c:v>
                </c:pt>
                <c:pt idx="37">
                  <c:v>15.961255999999999</c:v>
                </c:pt>
                <c:pt idx="38">
                  <c:v>16.120488999999999</c:v>
                </c:pt>
                <c:pt idx="39">
                  <c:v>16.368660999999999</c:v>
                </c:pt>
                <c:pt idx="40">
                  <c:v>19.972300000000001</c:v>
                </c:pt>
                <c:pt idx="41">
                  <c:v>18.745702000000001</c:v>
                </c:pt>
                <c:pt idx="42">
                  <c:v>17.984003000000001</c:v>
                </c:pt>
                <c:pt idx="43">
                  <c:v>17.24879</c:v>
                </c:pt>
                <c:pt idx="44">
                  <c:v>17.331081999999999</c:v>
                </c:pt>
                <c:pt idx="45">
                  <c:v>17.377384999999997</c:v>
                </c:pt>
                <c:pt idx="46">
                  <c:v>17.868453000000002</c:v>
                </c:pt>
                <c:pt idx="47">
                  <c:v>18.245486</c:v>
                </c:pt>
                <c:pt idx="48">
                  <c:v>18.352906999999998</c:v>
                </c:pt>
                <c:pt idx="49">
                  <c:v>18.850282</c:v>
                </c:pt>
                <c:pt idx="50">
                  <c:v>19.482631000000001</c:v>
                </c:pt>
                <c:pt idx="51">
                  <c:v>19.441273000000002</c:v>
                </c:pt>
                <c:pt idx="52">
                  <c:v>23.550014999999998</c:v>
                </c:pt>
                <c:pt idx="53">
                  <c:v>22.220552000000001</c:v>
                </c:pt>
                <c:pt idx="54">
                  <c:v>22.350435000000001</c:v>
                </c:pt>
                <c:pt idx="55">
                  <c:v>21.225722000000001</c:v>
                </c:pt>
                <c:pt idx="56">
                  <c:v>20.345329000000003</c:v>
                </c:pt>
                <c:pt idx="57">
                  <c:v>20.075669000000001</c:v>
                </c:pt>
                <c:pt idx="58">
                  <c:v>20.499858</c:v>
                </c:pt>
                <c:pt idx="59">
                  <c:v>21.171419999999998</c:v>
                </c:pt>
                <c:pt idx="60">
                  <c:v>21.015528999999997</c:v>
                </c:pt>
                <c:pt idx="61">
                  <c:v>21.085276999999998</c:v>
                </c:pt>
                <c:pt idx="62">
                  <c:v>21.415710999999998</c:v>
                </c:pt>
                <c:pt idx="63">
                  <c:v>21.808544000000001</c:v>
                </c:pt>
                <c:pt idx="64">
                  <c:v>27.306764999999999</c:v>
                </c:pt>
                <c:pt idx="65">
                  <c:v>26.403209999999998</c:v>
                </c:pt>
                <c:pt idx="66">
                  <c:v>24.284531999999999</c:v>
                </c:pt>
                <c:pt idx="67">
                  <c:v>23.639771</c:v>
                </c:pt>
                <c:pt idx="68">
                  <c:v>23.575634999999998</c:v>
                </c:pt>
                <c:pt idx="69">
                  <c:v>23.512130000000003</c:v>
                </c:pt>
                <c:pt idx="70">
                  <c:v>23.890103</c:v>
                </c:pt>
                <c:pt idx="71">
                  <c:v>24.317045999999998</c:v>
                </c:pt>
                <c:pt idx="72">
                  <c:v>24.290243999999998</c:v>
                </c:pt>
                <c:pt idx="73">
                  <c:v>24.804351</c:v>
                </c:pt>
                <c:pt idx="74">
                  <c:v>25.242073999999999</c:v>
                </c:pt>
                <c:pt idx="75">
                  <c:v>25.594312000000002</c:v>
                </c:pt>
                <c:pt idx="76">
                  <c:v>30.814599999999999</c:v>
                </c:pt>
                <c:pt idx="77">
                  <c:v>29.849943</c:v>
                </c:pt>
                <c:pt idx="78">
                  <c:v>28.547567000000001</c:v>
                </c:pt>
                <c:pt idx="79">
                  <c:v>27.646365000000003</c:v>
                </c:pt>
                <c:pt idx="80">
                  <c:v>27.703612</c:v>
                </c:pt>
                <c:pt idx="81">
                  <c:v>27.748048999999998</c:v>
                </c:pt>
                <c:pt idx="82">
                  <c:v>28.283707</c:v>
                </c:pt>
                <c:pt idx="83">
                  <c:v>28.870733999999999</c:v>
                </c:pt>
                <c:pt idx="84">
                  <c:v>28.841699000000002</c:v>
                </c:pt>
                <c:pt idx="85">
                  <c:v>29.272323</c:v>
                </c:pt>
                <c:pt idx="86">
                  <c:v>29.598363000000003</c:v>
                </c:pt>
                <c:pt idx="87">
                  <c:v>29.962868</c:v>
                </c:pt>
                <c:pt idx="88">
                  <c:v>35.870597000000004</c:v>
                </c:pt>
                <c:pt idx="89">
                  <c:v>34.632281999999996</c:v>
                </c:pt>
                <c:pt idx="90">
                  <c:v>33.256258000000003</c:v>
                </c:pt>
                <c:pt idx="91">
                  <c:v>32.926959000000004</c:v>
                </c:pt>
                <c:pt idx="92">
                  <c:v>32.400875999999997</c:v>
                </c:pt>
                <c:pt idx="93">
                  <c:v>32.544920999999995</c:v>
                </c:pt>
                <c:pt idx="94">
                  <c:v>33.715470000000003</c:v>
                </c:pt>
                <c:pt idx="95">
                  <c:v>35.472925000000004</c:v>
                </c:pt>
                <c:pt idx="96">
                  <c:v>36.739190000000001</c:v>
                </c:pt>
                <c:pt idx="97">
                  <c:v>37.827599999999997</c:v>
                </c:pt>
                <c:pt idx="98">
                  <c:v>39.665883999999998</c:v>
                </c:pt>
                <c:pt idx="99">
                  <c:v>40.748550000000002</c:v>
                </c:pt>
                <c:pt idx="100">
                  <c:v>47.789938999999997</c:v>
                </c:pt>
                <c:pt idx="101">
                  <c:v>46.311078999999999</c:v>
                </c:pt>
                <c:pt idx="102">
                  <c:v>43.112771000000002</c:v>
                </c:pt>
                <c:pt idx="103">
                  <c:v>41.326044000000003</c:v>
                </c:pt>
                <c:pt idx="104">
                  <c:v>40.519458</c:v>
                </c:pt>
                <c:pt idx="105">
                  <c:v>39.472319000000006</c:v>
                </c:pt>
                <c:pt idx="106">
                  <c:v>39.776877999999996</c:v>
                </c:pt>
                <c:pt idx="107">
                  <c:v>40.121663999999996</c:v>
                </c:pt>
                <c:pt idx="108">
                  <c:v>40.498785000000005</c:v>
                </c:pt>
                <c:pt idx="109">
                  <c:v>40.811089000000003</c:v>
                </c:pt>
                <c:pt idx="110">
                  <c:v>40.900356000000002</c:v>
                </c:pt>
                <c:pt idx="111">
                  <c:v>41.748117000000001</c:v>
                </c:pt>
                <c:pt idx="112">
                  <c:v>50.092790999999998</c:v>
                </c:pt>
                <c:pt idx="113">
                  <c:v>48.231324000000001</c:v>
                </c:pt>
                <c:pt idx="114">
                  <c:v>47.066181999999998</c:v>
                </c:pt>
                <c:pt idx="115">
                  <c:v>45.485388</c:v>
                </c:pt>
                <c:pt idx="116">
                  <c:v>46.339928</c:v>
                </c:pt>
                <c:pt idx="117">
                  <c:v>46.563584000000006</c:v>
                </c:pt>
                <c:pt idx="118">
                  <c:v>47.818993999999996</c:v>
                </c:pt>
                <c:pt idx="119">
                  <c:v>49.138781000000002</c:v>
                </c:pt>
                <c:pt idx="120">
                  <c:v>49.519387999999999</c:v>
                </c:pt>
                <c:pt idx="121">
                  <c:v>50.236495000000005</c:v>
                </c:pt>
                <c:pt idx="122">
                  <c:v>51.571092</c:v>
                </c:pt>
                <c:pt idx="123">
                  <c:v>52.075738999999999</c:v>
                </c:pt>
                <c:pt idx="124">
                  <c:v>61.197507999999999</c:v>
                </c:pt>
                <c:pt idx="125">
                  <c:v>58.670644999999993</c:v>
                </c:pt>
                <c:pt idx="126">
                  <c:v>56.503188999999999</c:v>
                </c:pt>
                <c:pt idx="127">
                  <c:v>55.093777000000003</c:v>
                </c:pt>
                <c:pt idx="128">
                  <c:v>54.547453999999995</c:v>
                </c:pt>
                <c:pt idx="129">
                  <c:v>54.335448</c:v>
                </c:pt>
                <c:pt idx="130">
                  <c:v>54.972146000000002</c:v>
                </c:pt>
                <c:pt idx="131">
                  <c:v>56.206009000000002</c:v>
                </c:pt>
                <c:pt idx="132">
                  <c:v>56.279772999999999</c:v>
                </c:pt>
                <c:pt idx="133">
                  <c:v>57.051857000000005</c:v>
                </c:pt>
                <c:pt idx="134">
                  <c:v>58.264877999999996</c:v>
                </c:pt>
                <c:pt idx="135">
                  <c:v>58.542473999999999</c:v>
                </c:pt>
                <c:pt idx="136">
                  <c:v>69.143357000000009</c:v>
                </c:pt>
                <c:pt idx="137">
                  <c:v>65.938396999999995</c:v>
                </c:pt>
                <c:pt idx="138">
                  <c:v>63.931144000000003</c:v>
                </c:pt>
                <c:pt idx="139">
                  <c:v>61.998224999999998</c:v>
                </c:pt>
                <c:pt idx="140">
                  <c:v>62.541846</c:v>
                </c:pt>
                <c:pt idx="141">
                  <c:v>62.516150000000003</c:v>
                </c:pt>
                <c:pt idx="142">
                  <c:v>63.958497999999999</c:v>
                </c:pt>
                <c:pt idx="143">
                  <c:v>66.013312999999997</c:v>
                </c:pt>
                <c:pt idx="144">
                  <c:v>67.092748999999998</c:v>
                </c:pt>
                <c:pt idx="145">
                  <c:v>70.880891000000005</c:v>
                </c:pt>
                <c:pt idx="146">
                  <c:v>72.039952</c:v>
                </c:pt>
                <c:pt idx="147">
                  <c:v>72.985782</c:v>
                </c:pt>
                <c:pt idx="148">
                  <c:v>82.881419999999991</c:v>
                </c:pt>
                <c:pt idx="149">
                  <c:v>80.49858900000001</c:v>
                </c:pt>
                <c:pt idx="150">
                  <c:v>78.485627999999991</c:v>
                </c:pt>
                <c:pt idx="151">
                  <c:v>75.677399000000008</c:v>
                </c:pt>
                <c:pt idx="152">
                  <c:v>75.912051000000005</c:v>
                </c:pt>
                <c:pt idx="153">
                  <c:v>76.066552000000001</c:v>
                </c:pt>
                <c:pt idx="154">
                  <c:v>77.560948999999994</c:v>
                </c:pt>
                <c:pt idx="155">
                  <c:v>79.218210000000013</c:v>
                </c:pt>
                <c:pt idx="156">
                  <c:v>79.703519</c:v>
                </c:pt>
                <c:pt idx="157">
                  <c:v>83.916561000000002</c:v>
                </c:pt>
                <c:pt idx="158">
                  <c:v>84.693928999999997</c:v>
                </c:pt>
                <c:pt idx="159">
                  <c:v>86.140634000000006</c:v>
                </c:pt>
                <c:pt idx="160">
                  <c:v>98.619609999999994</c:v>
                </c:pt>
                <c:pt idx="161">
                  <c:v>95.181572000000003</c:v>
                </c:pt>
                <c:pt idx="162">
                  <c:v>91.169047999999989</c:v>
                </c:pt>
                <c:pt idx="163">
                  <c:v>90.364304999999987</c:v>
                </c:pt>
                <c:pt idx="164">
                  <c:v>90.299591000000007</c:v>
                </c:pt>
                <c:pt idx="165">
                  <c:v>91.098642999999996</c:v>
                </c:pt>
                <c:pt idx="166">
                  <c:v>92.270248000000009</c:v>
                </c:pt>
                <c:pt idx="167">
                  <c:v>94.221553999999998</c:v>
                </c:pt>
                <c:pt idx="168">
                  <c:v>95.392296999999999</c:v>
                </c:pt>
                <c:pt idx="169">
                  <c:v>98.221693000000002</c:v>
                </c:pt>
                <c:pt idx="170">
                  <c:v>99.682240999999991</c:v>
                </c:pt>
                <c:pt idx="171">
                  <c:v>100.534325</c:v>
                </c:pt>
                <c:pt idx="172">
                  <c:v>112.142144</c:v>
                </c:pt>
                <c:pt idx="173">
                  <c:v>107.20347699999999</c:v>
                </c:pt>
                <c:pt idx="174">
                  <c:v>104.318887</c:v>
                </c:pt>
                <c:pt idx="175">
                  <c:v>101.098219</c:v>
                </c:pt>
                <c:pt idx="176">
                  <c:v>101.623041</c:v>
                </c:pt>
                <c:pt idx="177">
                  <c:v>102.41247</c:v>
                </c:pt>
                <c:pt idx="178">
                  <c:v>103.769902</c:v>
                </c:pt>
                <c:pt idx="179">
                  <c:v>104.92126300000001</c:v>
                </c:pt>
                <c:pt idx="180">
                  <c:v>106.23322400000001</c:v>
                </c:pt>
                <c:pt idx="181">
                  <c:v>110.261504</c:v>
                </c:pt>
                <c:pt idx="182">
                  <c:v>111.550652</c:v>
                </c:pt>
                <c:pt idx="183">
                  <c:v>113.68096899999999</c:v>
                </c:pt>
                <c:pt idx="184">
                  <c:v>128.16198</c:v>
                </c:pt>
                <c:pt idx="185">
                  <c:v>124.31650599999999</c:v>
                </c:pt>
                <c:pt idx="186">
                  <c:v>123.04586500000001</c:v>
                </c:pt>
                <c:pt idx="187">
                  <c:v>119.570547</c:v>
                </c:pt>
                <c:pt idx="188">
                  <c:v>119.462155</c:v>
                </c:pt>
                <c:pt idx="189">
                  <c:v>119.76372599999999</c:v>
                </c:pt>
                <c:pt idx="190">
                  <c:v>121.27486900000001</c:v>
                </c:pt>
                <c:pt idx="191">
                  <c:v>123.28699899999999</c:v>
                </c:pt>
                <c:pt idx="192">
                  <c:v>125.31766800000001</c:v>
                </c:pt>
                <c:pt idx="193">
                  <c:v>129.94148200000001</c:v>
                </c:pt>
                <c:pt idx="194">
                  <c:v>132.10459299999999</c:v>
                </c:pt>
                <c:pt idx="195">
                  <c:v>133.09299799999999</c:v>
                </c:pt>
                <c:pt idx="196">
                  <c:v>148.053707</c:v>
                </c:pt>
                <c:pt idx="197">
                  <c:v>142.41396900000001</c:v>
                </c:pt>
                <c:pt idx="198">
                  <c:v>137.58415199999999</c:v>
                </c:pt>
                <c:pt idx="199">
                  <c:v>135.529426</c:v>
                </c:pt>
                <c:pt idx="200">
                  <c:v>135.51467700000001</c:v>
                </c:pt>
                <c:pt idx="201">
                  <c:v>133.63600500000001</c:v>
                </c:pt>
                <c:pt idx="202">
                  <c:v>135.30943299999998</c:v>
                </c:pt>
                <c:pt idx="203">
                  <c:v>136.42458400000001</c:v>
                </c:pt>
                <c:pt idx="204">
                  <c:v>137.258127</c:v>
                </c:pt>
                <c:pt idx="205">
                  <c:v>141.88483400000001</c:v>
                </c:pt>
                <c:pt idx="206">
                  <c:v>143.73103400000002</c:v>
                </c:pt>
                <c:pt idx="207">
                  <c:v>144.81924100000001</c:v>
                </c:pt>
                <c:pt idx="208">
                  <c:v>160.16029399999999</c:v>
                </c:pt>
                <c:pt idx="209">
                  <c:v>153.97044699999998</c:v>
                </c:pt>
                <c:pt idx="210">
                  <c:v>151.62335400000001</c:v>
                </c:pt>
                <c:pt idx="211">
                  <c:v>147.90109200000001</c:v>
                </c:pt>
                <c:pt idx="212">
                  <c:v>147.51527100000001</c:v>
                </c:pt>
                <c:pt idx="213">
                  <c:v>148.007869</c:v>
                </c:pt>
                <c:pt idx="214">
                  <c:v>150.074702</c:v>
                </c:pt>
                <c:pt idx="215">
                  <c:v>153.47262700000002</c:v>
                </c:pt>
                <c:pt idx="216">
                  <c:v>154.18522000000002</c:v>
                </c:pt>
                <c:pt idx="217">
                  <c:v>160.84578500000001</c:v>
                </c:pt>
                <c:pt idx="218">
                  <c:v>161.89106200000001</c:v>
                </c:pt>
                <c:pt idx="219">
                  <c:v>161.76341300000001</c:v>
                </c:pt>
                <c:pt idx="220">
                  <c:v>180.41891800000002</c:v>
                </c:pt>
                <c:pt idx="221">
                  <c:v>172.61687499999999</c:v>
                </c:pt>
                <c:pt idx="222">
                  <c:v>169.063886</c:v>
                </c:pt>
                <c:pt idx="223">
                  <c:v>166.09520999999998</c:v>
                </c:pt>
                <c:pt idx="224">
                  <c:v>164.46414300000001</c:v>
                </c:pt>
                <c:pt idx="225">
                  <c:v>165.30979199999999</c:v>
                </c:pt>
                <c:pt idx="226">
                  <c:v>166.860422</c:v>
                </c:pt>
                <c:pt idx="227">
                  <c:v>169.29456999999999</c:v>
                </c:pt>
                <c:pt idx="228">
                  <c:v>170.53288000000001</c:v>
                </c:pt>
                <c:pt idx="229">
                  <c:v>176.11472599999999</c:v>
                </c:pt>
                <c:pt idx="230">
                  <c:v>176.67208199999999</c:v>
                </c:pt>
                <c:pt idx="231">
                  <c:v>179.57474400000001</c:v>
                </c:pt>
                <c:pt idx="232">
                  <c:v>198.43611300000001</c:v>
                </c:pt>
                <c:pt idx="233">
                  <c:v>189.95953</c:v>
                </c:pt>
                <c:pt idx="234">
                  <c:v>185.29826199999999</c:v>
                </c:pt>
                <c:pt idx="235">
                  <c:v>183.72672299999999</c:v>
                </c:pt>
                <c:pt idx="236">
                  <c:v>184.156733</c:v>
                </c:pt>
                <c:pt idx="237">
                  <c:v>181.53636600000002</c:v>
                </c:pt>
                <c:pt idx="238">
                  <c:v>185.288894</c:v>
                </c:pt>
                <c:pt idx="239">
                  <c:v>185.33098999999999</c:v>
                </c:pt>
                <c:pt idx="240">
                  <c:v>186.68202600000001</c:v>
                </c:pt>
                <c:pt idx="241">
                  <c:v>191.29657500000002</c:v>
                </c:pt>
                <c:pt idx="242">
                  <c:v>193.558086</c:v>
                </c:pt>
                <c:pt idx="243">
                  <c:v>195.742773</c:v>
                </c:pt>
                <c:pt idx="244">
                  <c:v>215.495441</c:v>
                </c:pt>
                <c:pt idx="245">
                  <c:v>206.61452199999999</c:v>
                </c:pt>
                <c:pt idx="246">
                  <c:v>202.01324199999999</c:v>
                </c:pt>
                <c:pt idx="247">
                  <c:v>199.49494000000001</c:v>
                </c:pt>
                <c:pt idx="248">
                  <c:v>198.81196199999999</c:v>
                </c:pt>
                <c:pt idx="249">
                  <c:v>196.24618100000001</c:v>
                </c:pt>
                <c:pt idx="250">
                  <c:v>196.863823</c:v>
                </c:pt>
                <c:pt idx="251">
                  <c:v>197.02225799999999</c:v>
                </c:pt>
                <c:pt idx="252">
                  <c:v>196.14245099999999</c:v>
                </c:pt>
                <c:pt idx="253">
                  <c:v>196.41410099999999</c:v>
                </c:pt>
                <c:pt idx="254">
                  <c:v>203.745644</c:v>
                </c:pt>
                <c:pt idx="255">
                  <c:v>202.74416699999998</c:v>
                </c:pt>
                <c:pt idx="256">
                  <c:v>221.478453</c:v>
                </c:pt>
                <c:pt idx="257">
                  <c:v>213.73800199999999</c:v>
                </c:pt>
                <c:pt idx="258">
                  <c:v>209.17082099999999</c:v>
                </c:pt>
                <c:pt idx="259">
                  <c:v>205.98642100000001</c:v>
                </c:pt>
                <c:pt idx="260">
                  <c:v>204.65541000000002</c:v>
                </c:pt>
                <c:pt idx="261">
                  <c:v>203.894991</c:v>
                </c:pt>
                <c:pt idx="262">
                  <c:v>202.89979399999999</c:v>
                </c:pt>
                <c:pt idx="263">
                  <c:v>203.97024100000002</c:v>
                </c:pt>
                <c:pt idx="264">
                  <c:v>203.464608</c:v>
                </c:pt>
                <c:pt idx="265">
                  <c:v>209.59934099999998</c:v>
                </c:pt>
                <c:pt idx="266">
                  <c:v>210.51315299999999</c:v>
                </c:pt>
                <c:pt idx="267">
                  <c:v>208.952271</c:v>
                </c:pt>
                <c:pt idx="268">
                  <c:v>227.76229699999999</c:v>
                </c:pt>
                <c:pt idx="269">
                  <c:v>219.62105400000002</c:v>
                </c:pt>
                <c:pt idx="270">
                  <c:v>215.58908</c:v>
                </c:pt>
                <c:pt idx="271">
                  <c:v>212.51476</c:v>
                </c:pt>
                <c:pt idx="272">
                  <c:v>214.29222899999999</c:v>
                </c:pt>
                <c:pt idx="273">
                  <c:v>212.96008300000003</c:v>
                </c:pt>
                <c:pt idx="274">
                  <c:v>213.87900299999998</c:v>
                </c:pt>
                <c:pt idx="275">
                  <c:v>215.92922300000001</c:v>
                </c:pt>
                <c:pt idx="276">
                  <c:v>214.30665900000002</c:v>
                </c:pt>
                <c:pt idx="277">
                  <c:v>219.06234599999999</c:v>
                </c:pt>
                <c:pt idx="278">
                  <c:v>219.06849</c:v>
                </c:pt>
                <c:pt idx="279">
                  <c:v>220.39973800000001</c:v>
                </c:pt>
                <c:pt idx="280">
                  <c:v>241.913297</c:v>
                </c:pt>
                <c:pt idx="281">
                  <c:v>234.289726</c:v>
                </c:pt>
                <c:pt idx="282">
                  <c:v>230.06382399999998</c:v>
                </c:pt>
                <c:pt idx="283">
                  <c:v>225.142627</c:v>
                </c:pt>
                <c:pt idx="284">
                  <c:v>223.767248</c:v>
                </c:pt>
                <c:pt idx="285">
                  <c:v>223.52953500000001</c:v>
                </c:pt>
                <c:pt idx="286">
                  <c:v>225.88201800000002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Sheet1!$A$2:$A$290</c:f>
              <c:numCache>
                <c:formatCode>mmm\-yy</c:formatCode>
                <c:ptCount val="289"/>
                <c:pt idx="0">
                  <c:v>34547</c:v>
                </c:pt>
                <c:pt idx="1">
                  <c:v>34578</c:v>
                </c:pt>
                <c:pt idx="2">
                  <c:v>34608</c:v>
                </c:pt>
                <c:pt idx="3">
                  <c:v>34639</c:v>
                </c:pt>
                <c:pt idx="4">
                  <c:v>34669</c:v>
                </c:pt>
                <c:pt idx="5">
                  <c:v>34700</c:v>
                </c:pt>
                <c:pt idx="6">
                  <c:v>34731</c:v>
                </c:pt>
                <c:pt idx="7">
                  <c:v>34759</c:v>
                </c:pt>
                <c:pt idx="8">
                  <c:v>34790</c:v>
                </c:pt>
                <c:pt idx="9">
                  <c:v>34820</c:v>
                </c:pt>
                <c:pt idx="10">
                  <c:v>34851</c:v>
                </c:pt>
                <c:pt idx="11">
                  <c:v>34881</c:v>
                </c:pt>
                <c:pt idx="12">
                  <c:v>34912</c:v>
                </c:pt>
                <c:pt idx="13">
                  <c:v>34943</c:v>
                </c:pt>
                <c:pt idx="14">
                  <c:v>34973</c:v>
                </c:pt>
                <c:pt idx="15">
                  <c:v>35004</c:v>
                </c:pt>
                <c:pt idx="16">
                  <c:v>35034</c:v>
                </c:pt>
                <c:pt idx="17">
                  <c:v>35065</c:v>
                </c:pt>
                <c:pt idx="18">
                  <c:v>35096</c:v>
                </c:pt>
                <c:pt idx="19">
                  <c:v>35125</c:v>
                </c:pt>
                <c:pt idx="20">
                  <c:v>35156</c:v>
                </c:pt>
                <c:pt idx="21">
                  <c:v>35186</c:v>
                </c:pt>
                <c:pt idx="22">
                  <c:v>35217</c:v>
                </c:pt>
                <c:pt idx="23">
                  <c:v>35247</c:v>
                </c:pt>
                <c:pt idx="24">
                  <c:v>35278</c:v>
                </c:pt>
                <c:pt idx="25">
                  <c:v>35309</c:v>
                </c:pt>
                <c:pt idx="26">
                  <c:v>35339</c:v>
                </c:pt>
                <c:pt idx="27">
                  <c:v>35370</c:v>
                </c:pt>
                <c:pt idx="28">
                  <c:v>35400</c:v>
                </c:pt>
                <c:pt idx="29">
                  <c:v>35431</c:v>
                </c:pt>
                <c:pt idx="30">
                  <c:v>35462</c:v>
                </c:pt>
                <c:pt idx="31">
                  <c:v>35490</c:v>
                </c:pt>
                <c:pt idx="32">
                  <c:v>35521</c:v>
                </c:pt>
                <c:pt idx="33">
                  <c:v>35551</c:v>
                </c:pt>
                <c:pt idx="34">
                  <c:v>35582</c:v>
                </c:pt>
                <c:pt idx="35">
                  <c:v>35612</c:v>
                </c:pt>
                <c:pt idx="36">
                  <c:v>35643</c:v>
                </c:pt>
                <c:pt idx="37">
                  <c:v>35674</c:v>
                </c:pt>
                <c:pt idx="38">
                  <c:v>35704</c:v>
                </c:pt>
                <c:pt idx="39">
                  <c:v>35735</c:v>
                </c:pt>
                <c:pt idx="40">
                  <c:v>35765</c:v>
                </c:pt>
                <c:pt idx="41">
                  <c:v>35796</c:v>
                </c:pt>
                <c:pt idx="42">
                  <c:v>35827</c:v>
                </c:pt>
                <c:pt idx="43">
                  <c:v>35855</c:v>
                </c:pt>
                <c:pt idx="44">
                  <c:v>35886</c:v>
                </c:pt>
                <c:pt idx="45">
                  <c:v>35916</c:v>
                </c:pt>
                <c:pt idx="46">
                  <c:v>35947</c:v>
                </c:pt>
                <c:pt idx="47">
                  <c:v>35977</c:v>
                </c:pt>
                <c:pt idx="48">
                  <c:v>36008</c:v>
                </c:pt>
                <c:pt idx="49">
                  <c:v>36039</c:v>
                </c:pt>
                <c:pt idx="50">
                  <c:v>36069</c:v>
                </c:pt>
                <c:pt idx="51">
                  <c:v>36100</c:v>
                </c:pt>
                <c:pt idx="52">
                  <c:v>36130</c:v>
                </c:pt>
                <c:pt idx="53">
                  <c:v>36161</c:v>
                </c:pt>
                <c:pt idx="54">
                  <c:v>36192</c:v>
                </c:pt>
                <c:pt idx="55">
                  <c:v>36220</c:v>
                </c:pt>
                <c:pt idx="56">
                  <c:v>36251</c:v>
                </c:pt>
                <c:pt idx="57">
                  <c:v>36281</c:v>
                </c:pt>
                <c:pt idx="58">
                  <c:v>36312</c:v>
                </c:pt>
                <c:pt idx="59">
                  <c:v>36342</c:v>
                </c:pt>
                <c:pt idx="60">
                  <c:v>36373</c:v>
                </c:pt>
                <c:pt idx="61">
                  <c:v>36404</c:v>
                </c:pt>
                <c:pt idx="62">
                  <c:v>36434</c:v>
                </c:pt>
                <c:pt idx="63">
                  <c:v>36465</c:v>
                </c:pt>
                <c:pt idx="64">
                  <c:v>36495</c:v>
                </c:pt>
                <c:pt idx="65">
                  <c:v>36526</c:v>
                </c:pt>
                <c:pt idx="66">
                  <c:v>36557</c:v>
                </c:pt>
                <c:pt idx="67">
                  <c:v>36586</c:v>
                </c:pt>
                <c:pt idx="68">
                  <c:v>36617</c:v>
                </c:pt>
                <c:pt idx="69">
                  <c:v>36647</c:v>
                </c:pt>
                <c:pt idx="70">
                  <c:v>36678</c:v>
                </c:pt>
                <c:pt idx="71">
                  <c:v>36708</c:v>
                </c:pt>
                <c:pt idx="72">
                  <c:v>36739</c:v>
                </c:pt>
                <c:pt idx="73">
                  <c:v>36770</c:v>
                </c:pt>
                <c:pt idx="74">
                  <c:v>36800</c:v>
                </c:pt>
                <c:pt idx="75">
                  <c:v>36831</c:v>
                </c:pt>
                <c:pt idx="76">
                  <c:v>36861</c:v>
                </c:pt>
                <c:pt idx="77">
                  <c:v>36892</c:v>
                </c:pt>
                <c:pt idx="78">
                  <c:v>36923</c:v>
                </c:pt>
                <c:pt idx="79">
                  <c:v>36951</c:v>
                </c:pt>
                <c:pt idx="80">
                  <c:v>36982</c:v>
                </c:pt>
                <c:pt idx="81">
                  <c:v>37012</c:v>
                </c:pt>
                <c:pt idx="82">
                  <c:v>37043</c:v>
                </c:pt>
                <c:pt idx="83">
                  <c:v>37073</c:v>
                </c:pt>
                <c:pt idx="84">
                  <c:v>37104</c:v>
                </c:pt>
                <c:pt idx="85">
                  <c:v>37135</c:v>
                </c:pt>
                <c:pt idx="86">
                  <c:v>37165</c:v>
                </c:pt>
                <c:pt idx="87">
                  <c:v>37196</c:v>
                </c:pt>
                <c:pt idx="88">
                  <c:v>37226</c:v>
                </c:pt>
                <c:pt idx="89">
                  <c:v>37257</c:v>
                </c:pt>
                <c:pt idx="90">
                  <c:v>37288</c:v>
                </c:pt>
                <c:pt idx="91">
                  <c:v>37316</c:v>
                </c:pt>
                <c:pt idx="92">
                  <c:v>37347</c:v>
                </c:pt>
                <c:pt idx="93">
                  <c:v>37377</c:v>
                </c:pt>
                <c:pt idx="94">
                  <c:v>37408</c:v>
                </c:pt>
                <c:pt idx="95">
                  <c:v>37438</c:v>
                </c:pt>
                <c:pt idx="96">
                  <c:v>37469</c:v>
                </c:pt>
                <c:pt idx="97">
                  <c:v>37500</c:v>
                </c:pt>
                <c:pt idx="98">
                  <c:v>37530</c:v>
                </c:pt>
                <c:pt idx="99">
                  <c:v>37561</c:v>
                </c:pt>
                <c:pt idx="100">
                  <c:v>37591</c:v>
                </c:pt>
                <c:pt idx="101">
                  <c:v>37622</c:v>
                </c:pt>
                <c:pt idx="102">
                  <c:v>37653</c:v>
                </c:pt>
                <c:pt idx="103">
                  <c:v>37681</c:v>
                </c:pt>
                <c:pt idx="104">
                  <c:v>37712</c:v>
                </c:pt>
                <c:pt idx="105">
                  <c:v>37742</c:v>
                </c:pt>
                <c:pt idx="106">
                  <c:v>37773</c:v>
                </c:pt>
                <c:pt idx="107">
                  <c:v>37803</c:v>
                </c:pt>
                <c:pt idx="108">
                  <c:v>37834</c:v>
                </c:pt>
                <c:pt idx="109">
                  <c:v>37865</c:v>
                </c:pt>
                <c:pt idx="110">
                  <c:v>37895</c:v>
                </c:pt>
                <c:pt idx="111">
                  <c:v>37926</c:v>
                </c:pt>
                <c:pt idx="112">
                  <c:v>37956</c:v>
                </c:pt>
                <c:pt idx="113">
                  <c:v>37987</c:v>
                </c:pt>
                <c:pt idx="114">
                  <c:v>38018</c:v>
                </c:pt>
                <c:pt idx="115">
                  <c:v>38047</c:v>
                </c:pt>
                <c:pt idx="116">
                  <c:v>38078</c:v>
                </c:pt>
                <c:pt idx="117">
                  <c:v>38108</c:v>
                </c:pt>
                <c:pt idx="118">
                  <c:v>38139</c:v>
                </c:pt>
                <c:pt idx="119">
                  <c:v>38169</c:v>
                </c:pt>
                <c:pt idx="120">
                  <c:v>38200</c:v>
                </c:pt>
                <c:pt idx="121">
                  <c:v>38231</c:v>
                </c:pt>
                <c:pt idx="122">
                  <c:v>38261</c:v>
                </c:pt>
                <c:pt idx="123">
                  <c:v>38292</c:v>
                </c:pt>
                <c:pt idx="124">
                  <c:v>38322</c:v>
                </c:pt>
                <c:pt idx="125">
                  <c:v>38353</c:v>
                </c:pt>
                <c:pt idx="126">
                  <c:v>38384</c:v>
                </c:pt>
                <c:pt idx="127">
                  <c:v>38412</c:v>
                </c:pt>
                <c:pt idx="128">
                  <c:v>38443</c:v>
                </c:pt>
                <c:pt idx="129">
                  <c:v>38473</c:v>
                </c:pt>
                <c:pt idx="130">
                  <c:v>38504</c:v>
                </c:pt>
                <c:pt idx="131">
                  <c:v>38534</c:v>
                </c:pt>
                <c:pt idx="132">
                  <c:v>38565</c:v>
                </c:pt>
                <c:pt idx="133">
                  <c:v>38596</c:v>
                </c:pt>
                <c:pt idx="134">
                  <c:v>38626</c:v>
                </c:pt>
                <c:pt idx="135">
                  <c:v>38657</c:v>
                </c:pt>
                <c:pt idx="136">
                  <c:v>38687</c:v>
                </c:pt>
                <c:pt idx="137">
                  <c:v>38718</c:v>
                </c:pt>
                <c:pt idx="138">
                  <c:v>38749</c:v>
                </c:pt>
                <c:pt idx="139">
                  <c:v>38777</c:v>
                </c:pt>
                <c:pt idx="140">
                  <c:v>38808</c:v>
                </c:pt>
                <c:pt idx="141">
                  <c:v>38838</c:v>
                </c:pt>
                <c:pt idx="142">
                  <c:v>38869</c:v>
                </c:pt>
                <c:pt idx="143">
                  <c:v>38899</c:v>
                </c:pt>
                <c:pt idx="144">
                  <c:v>38930</c:v>
                </c:pt>
                <c:pt idx="145">
                  <c:v>38961</c:v>
                </c:pt>
                <c:pt idx="146">
                  <c:v>38991</c:v>
                </c:pt>
                <c:pt idx="147">
                  <c:v>39022</c:v>
                </c:pt>
                <c:pt idx="148">
                  <c:v>39052</c:v>
                </c:pt>
                <c:pt idx="149">
                  <c:v>39083</c:v>
                </c:pt>
                <c:pt idx="150">
                  <c:v>39114</c:v>
                </c:pt>
                <c:pt idx="151">
                  <c:v>39142</c:v>
                </c:pt>
                <c:pt idx="152">
                  <c:v>39173</c:v>
                </c:pt>
                <c:pt idx="153">
                  <c:v>39203</c:v>
                </c:pt>
                <c:pt idx="154">
                  <c:v>39234</c:v>
                </c:pt>
                <c:pt idx="155">
                  <c:v>39264</c:v>
                </c:pt>
                <c:pt idx="156">
                  <c:v>39295</c:v>
                </c:pt>
                <c:pt idx="157">
                  <c:v>39326</c:v>
                </c:pt>
                <c:pt idx="158">
                  <c:v>39356</c:v>
                </c:pt>
                <c:pt idx="159">
                  <c:v>39387</c:v>
                </c:pt>
                <c:pt idx="160">
                  <c:v>39417</c:v>
                </c:pt>
                <c:pt idx="161">
                  <c:v>39448</c:v>
                </c:pt>
                <c:pt idx="162">
                  <c:v>39479</c:v>
                </c:pt>
                <c:pt idx="163">
                  <c:v>39508</c:v>
                </c:pt>
                <c:pt idx="164">
                  <c:v>39539</c:v>
                </c:pt>
                <c:pt idx="165">
                  <c:v>39569</c:v>
                </c:pt>
                <c:pt idx="166">
                  <c:v>39600</c:v>
                </c:pt>
                <c:pt idx="167">
                  <c:v>39630</c:v>
                </c:pt>
                <c:pt idx="168">
                  <c:v>39661</c:v>
                </c:pt>
                <c:pt idx="169">
                  <c:v>39692</c:v>
                </c:pt>
                <c:pt idx="170">
                  <c:v>39722</c:v>
                </c:pt>
                <c:pt idx="171">
                  <c:v>39753</c:v>
                </c:pt>
                <c:pt idx="172">
                  <c:v>39783</c:v>
                </c:pt>
                <c:pt idx="173">
                  <c:v>39814</c:v>
                </c:pt>
                <c:pt idx="174">
                  <c:v>39845</c:v>
                </c:pt>
                <c:pt idx="175">
                  <c:v>39873</c:v>
                </c:pt>
                <c:pt idx="176">
                  <c:v>39904</c:v>
                </c:pt>
                <c:pt idx="177">
                  <c:v>39934</c:v>
                </c:pt>
                <c:pt idx="178">
                  <c:v>39965</c:v>
                </c:pt>
                <c:pt idx="179">
                  <c:v>39995</c:v>
                </c:pt>
                <c:pt idx="180">
                  <c:v>40026</c:v>
                </c:pt>
                <c:pt idx="181">
                  <c:v>40057</c:v>
                </c:pt>
                <c:pt idx="182">
                  <c:v>40087</c:v>
                </c:pt>
                <c:pt idx="183">
                  <c:v>40118</c:v>
                </c:pt>
                <c:pt idx="184">
                  <c:v>40148</c:v>
                </c:pt>
                <c:pt idx="185">
                  <c:v>40179</c:v>
                </c:pt>
                <c:pt idx="186">
                  <c:v>40210</c:v>
                </c:pt>
                <c:pt idx="187">
                  <c:v>40238</c:v>
                </c:pt>
                <c:pt idx="188">
                  <c:v>40269</c:v>
                </c:pt>
                <c:pt idx="189">
                  <c:v>40299</c:v>
                </c:pt>
                <c:pt idx="190">
                  <c:v>40330</c:v>
                </c:pt>
                <c:pt idx="191">
                  <c:v>40360</c:v>
                </c:pt>
                <c:pt idx="192">
                  <c:v>40391</c:v>
                </c:pt>
                <c:pt idx="193">
                  <c:v>40422</c:v>
                </c:pt>
                <c:pt idx="194">
                  <c:v>40452</c:v>
                </c:pt>
                <c:pt idx="195">
                  <c:v>40483</c:v>
                </c:pt>
                <c:pt idx="196">
                  <c:v>40513</c:v>
                </c:pt>
                <c:pt idx="197">
                  <c:v>40544</c:v>
                </c:pt>
                <c:pt idx="198">
                  <c:v>40575</c:v>
                </c:pt>
                <c:pt idx="199">
                  <c:v>40603</c:v>
                </c:pt>
                <c:pt idx="200">
                  <c:v>40634</c:v>
                </c:pt>
                <c:pt idx="201">
                  <c:v>40664</c:v>
                </c:pt>
                <c:pt idx="202">
                  <c:v>40695</c:v>
                </c:pt>
                <c:pt idx="203">
                  <c:v>40725</c:v>
                </c:pt>
                <c:pt idx="204">
                  <c:v>40756</c:v>
                </c:pt>
                <c:pt idx="205">
                  <c:v>40787</c:v>
                </c:pt>
                <c:pt idx="206">
                  <c:v>40817</c:v>
                </c:pt>
                <c:pt idx="207">
                  <c:v>40848</c:v>
                </c:pt>
                <c:pt idx="208">
                  <c:v>40878</c:v>
                </c:pt>
                <c:pt idx="209">
                  <c:v>40909</c:v>
                </c:pt>
                <c:pt idx="210">
                  <c:v>40940</c:v>
                </c:pt>
                <c:pt idx="211">
                  <c:v>40969</c:v>
                </c:pt>
                <c:pt idx="212">
                  <c:v>41000</c:v>
                </c:pt>
                <c:pt idx="213">
                  <c:v>41030</c:v>
                </c:pt>
                <c:pt idx="214">
                  <c:v>41061</c:v>
                </c:pt>
                <c:pt idx="215">
                  <c:v>41091</c:v>
                </c:pt>
                <c:pt idx="216">
                  <c:v>41122</c:v>
                </c:pt>
                <c:pt idx="217">
                  <c:v>41153</c:v>
                </c:pt>
                <c:pt idx="218">
                  <c:v>41183</c:v>
                </c:pt>
                <c:pt idx="219">
                  <c:v>41214</c:v>
                </c:pt>
                <c:pt idx="220">
                  <c:v>41244</c:v>
                </c:pt>
                <c:pt idx="221">
                  <c:v>41275</c:v>
                </c:pt>
                <c:pt idx="222">
                  <c:v>41306</c:v>
                </c:pt>
                <c:pt idx="223">
                  <c:v>41334</c:v>
                </c:pt>
                <c:pt idx="224">
                  <c:v>41365</c:v>
                </c:pt>
                <c:pt idx="225">
                  <c:v>41395</c:v>
                </c:pt>
                <c:pt idx="226">
                  <c:v>41426</c:v>
                </c:pt>
                <c:pt idx="227">
                  <c:v>41456</c:v>
                </c:pt>
                <c:pt idx="228">
                  <c:v>41487</c:v>
                </c:pt>
                <c:pt idx="229">
                  <c:v>41518</c:v>
                </c:pt>
                <c:pt idx="230">
                  <c:v>41548</c:v>
                </c:pt>
                <c:pt idx="231">
                  <c:v>41579</c:v>
                </c:pt>
                <c:pt idx="232">
                  <c:v>41609</c:v>
                </c:pt>
                <c:pt idx="233">
                  <c:v>41640</c:v>
                </c:pt>
                <c:pt idx="234">
                  <c:v>41671</c:v>
                </c:pt>
                <c:pt idx="235">
                  <c:v>41699</c:v>
                </c:pt>
                <c:pt idx="236">
                  <c:v>41730</c:v>
                </c:pt>
                <c:pt idx="237">
                  <c:v>41760</c:v>
                </c:pt>
                <c:pt idx="238">
                  <c:v>41791</c:v>
                </c:pt>
                <c:pt idx="239">
                  <c:v>41821</c:v>
                </c:pt>
                <c:pt idx="240">
                  <c:v>41852</c:v>
                </c:pt>
                <c:pt idx="241">
                  <c:v>41883</c:v>
                </c:pt>
                <c:pt idx="242">
                  <c:v>41913</c:v>
                </c:pt>
                <c:pt idx="243">
                  <c:v>41944</c:v>
                </c:pt>
                <c:pt idx="244">
                  <c:v>41974</c:v>
                </c:pt>
                <c:pt idx="245">
                  <c:v>42005</c:v>
                </c:pt>
                <c:pt idx="246">
                  <c:v>42036</c:v>
                </c:pt>
                <c:pt idx="247">
                  <c:v>42064</c:v>
                </c:pt>
                <c:pt idx="248">
                  <c:v>42095</c:v>
                </c:pt>
                <c:pt idx="249">
                  <c:v>42125</c:v>
                </c:pt>
                <c:pt idx="250">
                  <c:v>42156</c:v>
                </c:pt>
                <c:pt idx="251">
                  <c:v>42186</c:v>
                </c:pt>
                <c:pt idx="252">
                  <c:v>42217</c:v>
                </c:pt>
                <c:pt idx="253">
                  <c:v>42248</c:v>
                </c:pt>
                <c:pt idx="254">
                  <c:v>42278</c:v>
                </c:pt>
                <c:pt idx="255">
                  <c:v>42309</c:v>
                </c:pt>
                <c:pt idx="256">
                  <c:v>42339</c:v>
                </c:pt>
                <c:pt idx="257">
                  <c:v>42370</c:v>
                </c:pt>
                <c:pt idx="258">
                  <c:v>42401</c:v>
                </c:pt>
                <c:pt idx="259">
                  <c:v>42430</c:v>
                </c:pt>
                <c:pt idx="260">
                  <c:v>42461</c:v>
                </c:pt>
                <c:pt idx="261">
                  <c:v>42491</c:v>
                </c:pt>
                <c:pt idx="262">
                  <c:v>42522</c:v>
                </c:pt>
                <c:pt idx="263">
                  <c:v>42552</c:v>
                </c:pt>
                <c:pt idx="264">
                  <c:v>42583</c:v>
                </c:pt>
                <c:pt idx="265">
                  <c:v>42614</c:v>
                </c:pt>
                <c:pt idx="266">
                  <c:v>42644</c:v>
                </c:pt>
                <c:pt idx="267">
                  <c:v>42675</c:v>
                </c:pt>
                <c:pt idx="268">
                  <c:v>42705</c:v>
                </c:pt>
                <c:pt idx="269">
                  <c:v>42736</c:v>
                </c:pt>
                <c:pt idx="270">
                  <c:v>42767</c:v>
                </c:pt>
                <c:pt idx="271">
                  <c:v>42795</c:v>
                </c:pt>
                <c:pt idx="272">
                  <c:v>42826</c:v>
                </c:pt>
                <c:pt idx="273">
                  <c:v>42856</c:v>
                </c:pt>
                <c:pt idx="274">
                  <c:v>42887</c:v>
                </c:pt>
                <c:pt idx="275">
                  <c:v>42917</c:v>
                </c:pt>
                <c:pt idx="276">
                  <c:v>42948</c:v>
                </c:pt>
                <c:pt idx="277">
                  <c:v>42979</c:v>
                </c:pt>
                <c:pt idx="278">
                  <c:v>43009</c:v>
                </c:pt>
                <c:pt idx="279">
                  <c:v>43040</c:v>
                </c:pt>
                <c:pt idx="280">
                  <c:v>43070</c:v>
                </c:pt>
                <c:pt idx="281">
                  <c:v>43101</c:v>
                </c:pt>
                <c:pt idx="282">
                  <c:v>43132</c:v>
                </c:pt>
                <c:pt idx="283">
                  <c:v>43160</c:v>
                </c:pt>
                <c:pt idx="284">
                  <c:v>43191</c:v>
                </c:pt>
                <c:pt idx="285">
                  <c:v>43221</c:v>
                </c:pt>
                <c:pt idx="286">
                  <c:v>43252</c:v>
                </c:pt>
                <c:pt idx="287">
                  <c:v>43282</c:v>
                </c:pt>
                <c:pt idx="288">
                  <c:v>43313</c:v>
                </c:pt>
              </c:numCache>
            </c:numRef>
          </c:cat>
          <c:val>
            <c:numRef>
              <c:f>Sheet1!$C$2:$C$290</c:f>
              <c:numCache>
                <c:formatCode>General</c:formatCode>
                <c:ptCount val="289"/>
                <c:pt idx="0">
                  <c:v>3.9632320000000001</c:v>
                </c:pt>
                <c:pt idx="1">
                  <c:v>5.2943739999999995</c:v>
                </c:pt>
                <c:pt idx="2">
                  <c:v>6.3301750000000006</c:v>
                </c:pt>
                <c:pt idx="3">
                  <c:v>7.0944989999999999</c:v>
                </c:pt>
                <c:pt idx="4">
                  <c:v>8.0949729999999995</c:v>
                </c:pt>
                <c:pt idx="5">
                  <c:v>8.1645389999999995</c:v>
                </c:pt>
                <c:pt idx="6">
                  <c:v>7.3257129999999995</c:v>
                </c:pt>
                <c:pt idx="7">
                  <c:v>7.5653300000000003</c:v>
                </c:pt>
                <c:pt idx="8">
                  <c:v>6.4589549999999996</c:v>
                </c:pt>
                <c:pt idx="9">
                  <c:v>6.5284840000000006</c:v>
                </c:pt>
                <c:pt idx="10">
                  <c:v>6.2197520000000006</c:v>
                </c:pt>
                <c:pt idx="11">
                  <c:v>6.4842040000000001</c:v>
                </c:pt>
                <c:pt idx="12">
                  <c:v>5.9839960000000003</c:v>
                </c:pt>
                <c:pt idx="13">
                  <c:v>5.6005270000000005</c:v>
                </c:pt>
                <c:pt idx="14">
                  <c:v>6.5574880000000002</c:v>
                </c:pt>
                <c:pt idx="15">
                  <c:v>6.5962800000000001</c:v>
                </c:pt>
                <c:pt idx="16">
                  <c:v>7.5909399999999998</c:v>
                </c:pt>
                <c:pt idx="17">
                  <c:v>8.2756799999999995</c:v>
                </c:pt>
                <c:pt idx="18">
                  <c:v>6.6680270000000004</c:v>
                </c:pt>
                <c:pt idx="19">
                  <c:v>6.591831</c:v>
                </c:pt>
                <c:pt idx="20">
                  <c:v>5.9660150000000005</c:v>
                </c:pt>
                <c:pt idx="21">
                  <c:v>6.0108480000000002</c:v>
                </c:pt>
                <c:pt idx="22">
                  <c:v>5.3611560000000003</c:v>
                </c:pt>
                <c:pt idx="23">
                  <c:v>5.2805090000000003</c:v>
                </c:pt>
                <c:pt idx="24">
                  <c:v>4.2286099999999998</c:v>
                </c:pt>
                <c:pt idx="25">
                  <c:v>4.1832750000000001</c:v>
                </c:pt>
                <c:pt idx="26">
                  <c:v>4.3374540000000001</c:v>
                </c:pt>
                <c:pt idx="27">
                  <c:v>3.2072539999999998</c:v>
                </c:pt>
                <c:pt idx="28">
                  <c:v>3.32599</c:v>
                </c:pt>
                <c:pt idx="29">
                  <c:v>4.354311</c:v>
                </c:pt>
                <c:pt idx="30">
                  <c:v>6.5966459999999998</c:v>
                </c:pt>
                <c:pt idx="31">
                  <c:v>8.859477</c:v>
                </c:pt>
                <c:pt idx="32">
                  <c:v>9.1928590000000003</c:v>
                </c:pt>
                <c:pt idx="33">
                  <c:v>8.9106690000000004</c:v>
                </c:pt>
                <c:pt idx="34">
                  <c:v>9.0936350000000008</c:v>
                </c:pt>
                <c:pt idx="35">
                  <c:v>9.9264729999999997</c:v>
                </c:pt>
                <c:pt idx="36">
                  <c:v>9.1304759999999998</c:v>
                </c:pt>
                <c:pt idx="37">
                  <c:v>10.190233000000001</c:v>
                </c:pt>
                <c:pt idx="38">
                  <c:v>10.535324000000001</c:v>
                </c:pt>
                <c:pt idx="39">
                  <c:v>9.6484030000000001</c:v>
                </c:pt>
                <c:pt idx="40">
                  <c:v>12.310772999999999</c:v>
                </c:pt>
                <c:pt idx="41">
                  <c:v>14.835743000000001</c:v>
                </c:pt>
                <c:pt idx="42">
                  <c:v>13.9497</c:v>
                </c:pt>
                <c:pt idx="43">
                  <c:v>13.605915999999999</c:v>
                </c:pt>
                <c:pt idx="44">
                  <c:v>13.523163</c:v>
                </c:pt>
                <c:pt idx="45">
                  <c:v>14.975349</c:v>
                </c:pt>
                <c:pt idx="46">
                  <c:v>15.240758</c:v>
                </c:pt>
                <c:pt idx="47">
                  <c:v>15.233502</c:v>
                </c:pt>
                <c:pt idx="48">
                  <c:v>15.581851</c:v>
                </c:pt>
                <c:pt idx="49">
                  <c:v>15.753836</c:v>
                </c:pt>
                <c:pt idx="50">
                  <c:v>15.357125</c:v>
                </c:pt>
                <c:pt idx="51">
                  <c:v>13.998462999999999</c:v>
                </c:pt>
                <c:pt idx="52">
                  <c:v>15.735378000000001</c:v>
                </c:pt>
                <c:pt idx="53">
                  <c:v>16.890224</c:v>
                </c:pt>
                <c:pt idx="54">
                  <c:v>16.827188</c:v>
                </c:pt>
                <c:pt idx="55">
                  <c:v>16.390792000000001</c:v>
                </c:pt>
                <c:pt idx="56">
                  <c:v>16.113309000000001</c:v>
                </c:pt>
                <c:pt idx="57">
                  <c:v>15.430050999999999</c:v>
                </c:pt>
                <c:pt idx="58">
                  <c:v>16.042856</c:v>
                </c:pt>
                <c:pt idx="59">
                  <c:v>17.882973000000003</c:v>
                </c:pt>
                <c:pt idx="60">
                  <c:v>18.035411</c:v>
                </c:pt>
                <c:pt idx="61">
                  <c:v>17.955891999999999</c:v>
                </c:pt>
                <c:pt idx="62">
                  <c:v>15.596225</c:v>
                </c:pt>
                <c:pt idx="63">
                  <c:v>16.153580000000002</c:v>
                </c:pt>
                <c:pt idx="64">
                  <c:v>18.100560000000002</c:v>
                </c:pt>
                <c:pt idx="65">
                  <c:v>19.350048999999999</c:v>
                </c:pt>
                <c:pt idx="66">
                  <c:v>17.912611000000002</c:v>
                </c:pt>
                <c:pt idx="67">
                  <c:v>17.26605</c:v>
                </c:pt>
                <c:pt idx="68">
                  <c:v>14.973612999999999</c:v>
                </c:pt>
                <c:pt idx="69">
                  <c:v>14.948240999999999</c:v>
                </c:pt>
                <c:pt idx="70">
                  <c:v>14.033602</c:v>
                </c:pt>
                <c:pt idx="71">
                  <c:v>12.823736999999999</c:v>
                </c:pt>
                <c:pt idx="72">
                  <c:v>13.564437</c:v>
                </c:pt>
                <c:pt idx="73">
                  <c:v>13.256045</c:v>
                </c:pt>
                <c:pt idx="74">
                  <c:v>14.056655000000001</c:v>
                </c:pt>
                <c:pt idx="75">
                  <c:v>14.411250000000001</c:v>
                </c:pt>
                <c:pt idx="76">
                  <c:v>15.488927</c:v>
                </c:pt>
                <c:pt idx="77">
                  <c:v>16.608594</c:v>
                </c:pt>
                <c:pt idx="78">
                  <c:v>15.752661</c:v>
                </c:pt>
                <c:pt idx="79">
                  <c:v>15.659660000000001</c:v>
                </c:pt>
                <c:pt idx="80">
                  <c:v>15.839778000000001</c:v>
                </c:pt>
                <c:pt idx="81">
                  <c:v>15.887996999999999</c:v>
                </c:pt>
                <c:pt idx="82">
                  <c:v>15.652412</c:v>
                </c:pt>
                <c:pt idx="83">
                  <c:v>16.133016999999999</c:v>
                </c:pt>
                <c:pt idx="84">
                  <c:v>16.168620000000001</c:v>
                </c:pt>
                <c:pt idx="85">
                  <c:v>15.860479</c:v>
                </c:pt>
                <c:pt idx="86">
                  <c:v>15.832013999999999</c:v>
                </c:pt>
                <c:pt idx="87">
                  <c:v>15.623818999999999</c:v>
                </c:pt>
                <c:pt idx="88">
                  <c:v>16.975624</c:v>
                </c:pt>
                <c:pt idx="89">
                  <c:v>17.665422</c:v>
                </c:pt>
                <c:pt idx="90">
                  <c:v>16.799932999999999</c:v>
                </c:pt>
                <c:pt idx="91">
                  <c:v>16.444527999999998</c:v>
                </c:pt>
                <c:pt idx="92">
                  <c:v>16.197576999999999</c:v>
                </c:pt>
                <c:pt idx="93">
                  <c:v>16.719583</c:v>
                </c:pt>
                <c:pt idx="94">
                  <c:v>16.861699999999999</c:v>
                </c:pt>
                <c:pt idx="95">
                  <c:v>18.746665</c:v>
                </c:pt>
                <c:pt idx="96">
                  <c:v>19.526927000000001</c:v>
                </c:pt>
                <c:pt idx="97">
                  <c:v>20.337175999999999</c:v>
                </c:pt>
                <c:pt idx="98">
                  <c:v>20.940947000000001</c:v>
                </c:pt>
                <c:pt idx="99">
                  <c:v>20.595776999999998</c:v>
                </c:pt>
                <c:pt idx="100">
                  <c:v>22.110638999999999</c:v>
                </c:pt>
                <c:pt idx="101">
                  <c:v>22.574878999999999</c:v>
                </c:pt>
                <c:pt idx="102">
                  <c:v>20.979603000000001</c:v>
                </c:pt>
                <c:pt idx="103">
                  <c:v>27.964089000000001</c:v>
                </c:pt>
                <c:pt idx="104">
                  <c:v>26.852151999999997</c:v>
                </c:pt>
                <c:pt idx="105">
                  <c:v>26.726818999999999</c:v>
                </c:pt>
                <c:pt idx="106">
                  <c:v>25.925673</c:v>
                </c:pt>
                <c:pt idx="107">
                  <c:v>26.235293000000002</c:v>
                </c:pt>
                <c:pt idx="108">
                  <c:v>23.993755</c:v>
                </c:pt>
                <c:pt idx="109">
                  <c:v>18.039596000000003</c:v>
                </c:pt>
                <c:pt idx="110">
                  <c:v>18.315173999999999</c:v>
                </c:pt>
                <c:pt idx="111">
                  <c:v>19.234633000000002</c:v>
                </c:pt>
                <c:pt idx="112">
                  <c:v>20.708766000000001</c:v>
                </c:pt>
                <c:pt idx="113">
                  <c:v>22.583318999999999</c:v>
                </c:pt>
                <c:pt idx="114">
                  <c:v>21.699619999999999</c:v>
                </c:pt>
                <c:pt idx="115">
                  <c:v>21.274082</c:v>
                </c:pt>
                <c:pt idx="116">
                  <c:v>21.727031999999998</c:v>
                </c:pt>
                <c:pt idx="117">
                  <c:v>22.031590000000001</c:v>
                </c:pt>
                <c:pt idx="118">
                  <c:v>22.950108</c:v>
                </c:pt>
                <c:pt idx="119">
                  <c:v>22.889887999999999</c:v>
                </c:pt>
                <c:pt idx="120">
                  <c:v>23.000122000000001</c:v>
                </c:pt>
                <c:pt idx="121">
                  <c:v>22.961415000000002</c:v>
                </c:pt>
                <c:pt idx="122">
                  <c:v>24.295090999999999</c:v>
                </c:pt>
                <c:pt idx="123">
                  <c:v>24.902051</c:v>
                </c:pt>
                <c:pt idx="124">
                  <c:v>26.146366</c:v>
                </c:pt>
                <c:pt idx="125">
                  <c:v>27.313610000000001</c:v>
                </c:pt>
                <c:pt idx="126">
                  <c:v>26.407585999999998</c:v>
                </c:pt>
                <c:pt idx="127">
                  <c:v>26.327220000000001</c:v>
                </c:pt>
                <c:pt idx="128">
                  <c:v>25.916508999999998</c:v>
                </c:pt>
                <c:pt idx="129">
                  <c:v>26.072324000000002</c:v>
                </c:pt>
                <c:pt idx="130">
                  <c:v>25.267268000000001</c:v>
                </c:pt>
                <c:pt idx="131">
                  <c:v>26.312926000000001</c:v>
                </c:pt>
                <c:pt idx="132">
                  <c:v>25.794008999999999</c:v>
                </c:pt>
                <c:pt idx="133">
                  <c:v>25.637734999999999</c:v>
                </c:pt>
                <c:pt idx="134">
                  <c:v>25.590311</c:v>
                </c:pt>
                <c:pt idx="135">
                  <c:v>26.596603999999999</c:v>
                </c:pt>
                <c:pt idx="136">
                  <c:v>29.163073000000001</c:v>
                </c:pt>
                <c:pt idx="137">
                  <c:v>30.716283000000001</c:v>
                </c:pt>
                <c:pt idx="138">
                  <c:v>28.526907999999999</c:v>
                </c:pt>
                <c:pt idx="139">
                  <c:v>28.485856999999999</c:v>
                </c:pt>
                <c:pt idx="140">
                  <c:v>28.383815999999999</c:v>
                </c:pt>
                <c:pt idx="141">
                  <c:v>28.241208</c:v>
                </c:pt>
                <c:pt idx="142">
                  <c:v>29.831136999999998</c:v>
                </c:pt>
                <c:pt idx="143">
                  <c:v>29.514598999999997</c:v>
                </c:pt>
                <c:pt idx="144">
                  <c:v>28.91647</c:v>
                </c:pt>
                <c:pt idx="145">
                  <c:v>29.592864000000002</c:v>
                </c:pt>
                <c:pt idx="146">
                  <c:v>29.86327</c:v>
                </c:pt>
                <c:pt idx="147">
                  <c:v>31.896483</c:v>
                </c:pt>
                <c:pt idx="148">
                  <c:v>35.423063999999997</c:v>
                </c:pt>
                <c:pt idx="149">
                  <c:v>35.829363999999998</c:v>
                </c:pt>
                <c:pt idx="150">
                  <c:v>33.465488999999998</c:v>
                </c:pt>
                <c:pt idx="151">
                  <c:v>33.345725000000002</c:v>
                </c:pt>
                <c:pt idx="152">
                  <c:v>34.781999000000006</c:v>
                </c:pt>
                <c:pt idx="153">
                  <c:v>35.234724999999997</c:v>
                </c:pt>
                <c:pt idx="154">
                  <c:v>35.633989999999997</c:v>
                </c:pt>
                <c:pt idx="155">
                  <c:v>37.239626999999999</c:v>
                </c:pt>
                <c:pt idx="156">
                  <c:v>37.721709000000004</c:v>
                </c:pt>
                <c:pt idx="157">
                  <c:v>39.264068000000002</c:v>
                </c:pt>
                <c:pt idx="158">
                  <c:v>39.651043999999999</c:v>
                </c:pt>
                <c:pt idx="159">
                  <c:v>41.252305</c:v>
                </c:pt>
                <c:pt idx="160">
                  <c:v>45.022434999999994</c:v>
                </c:pt>
                <c:pt idx="161">
                  <c:v>46.676212</c:v>
                </c:pt>
                <c:pt idx="162">
                  <c:v>41.355201999999998</c:v>
                </c:pt>
                <c:pt idx="163">
                  <c:v>40.446672</c:v>
                </c:pt>
                <c:pt idx="164">
                  <c:v>41.020125</c:v>
                </c:pt>
                <c:pt idx="165">
                  <c:v>41.559587000000001</c:v>
                </c:pt>
                <c:pt idx="166">
                  <c:v>38.796543</c:v>
                </c:pt>
                <c:pt idx="167">
                  <c:v>40.447335000000002</c:v>
                </c:pt>
                <c:pt idx="168">
                  <c:v>38.542900000000003</c:v>
                </c:pt>
                <c:pt idx="169">
                  <c:v>39.322639000000002</c:v>
                </c:pt>
                <c:pt idx="170">
                  <c:v>40.134010000000004</c:v>
                </c:pt>
                <c:pt idx="171">
                  <c:v>30.065899000000002</c:v>
                </c:pt>
                <c:pt idx="172">
                  <c:v>33.599522</c:v>
                </c:pt>
                <c:pt idx="173">
                  <c:v>34.838813000000002</c:v>
                </c:pt>
                <c:pt idx="174">
                  <c:v>31.542068</c:v>
                </c:pt>
                <c:pt idx="175">
                  <c:v>31.069595</c:v>
                </c:pt>
                <c:pt idx="176">
                  <c:v>30.799131000000003</c:v>
                </c:pt>
                <c:pt idx="177">
                  <c:v>32.359752</c:v>
                </c:pt>
                <c:pt idx="178">
                  <c:v>32.477392000000002</c:v>
                </c:pt>
                <c:pt idx="179">
                  <c:v>33.499648000000001</c:v>
                </c:pt>
                <c:pt idx="180">
                  <c:v>32.483325999999998</c:v>
                </c:pt>
                <c:pt idx="181">
                  <c:v>34.876727000000002</c:v>
                </c:pt>
                <c:pt idx="182">
                  <c:v>34.020161000000002</c:v>
                </c:pt>
                <c:pt idx="183">
                  <c:v>34.968057000000002</c:v>
                </c:pt>
                <c:pt idx="184">
                  <c:v>39.238499000000004</c:v>
                </c:pt>
                <c:pt idx="185">
                  <c:v>41.071531999999998</c:v>
                </c:pt>
                <c:pt idx="186">
                  <c:v>38.833197999999996</c:v>
                </c:pt>
                <c:pt idx="187">
                  <c:v>39.150106000000001</c:v>
                </c:pt>
                <c:pt idx="188">
                  <c:v>40.867171999999997</c:v>
                </c:pt>
                <c:pt idx="189">
                  <c:v>40.133345999999996</c:v>
                </c:pt>
                <c:pt idx="190">
                  <c:v>40.776035</c:v>
                </c:pt>
                <c:pt idx="191">
                  <c:v>43.086525000000002</c:v>
                </c:pt>
                <c:pt idx="192">
                  <c:v>43.30771</c:v>
                </c:pt>
                <c:pt idx="193">
                  <c:v>43.027732</c:v>
                </c:pt>
                <c:pt idx="194">
                  <c:v>44.837766000000002</c:v>
                </c:pt>
                <c:pt idx="195">
                  <c:v>44.740567000000006</c:v>
                </c:pt>
                <c:pt idx="196">
                  <c:v>49.334581</c:v>
                </c:pt>
                <c:pt idx="197">
                  <c:v>49.632906000000006</c:v>
                </c:pt>
                <c:pt idx="198">
                  <c:v>46.292779000000003</c:v>
                </c:pt>
                <c:pt idx="199">
                  <c:v>45.235375999999995</c:v>
                </c:pt>
                <c:pt idx="200">
                  <c:v>44.410870000000003</c:v>
                </c:pt>
                <c:pt idx="201">
                  <c:v>43.967402</c:v>
                </c:pt>
                <c:pt idx="202">
                  <c:v>44.716284000000002</c:v>
                </c:pt>
                <c:pt idx="203">
                  <c:v>43.530189</c:v>
                </c:pt>
                <c:pt idx="204">
                  <c:v>42.461608999999996</c:v>
                </c:pt>
                <c:pt idx="205">
                  <c:v>42.391563000000005</c:v>
                </c:pt>
                <c:pt idx="206">
                  <c:v>41.739680999999997</c:v>
                </c:pt>
                <c:pt idx="207">
                  <c:v>42.459955999999998</c:v>
                </c:pt>
                <c:pt idx="208">
                  <c:v>45.816885999999997</c:v>
                </c:pt>
                <c:pt idx="209">
                  <c:v>46.614094999999999</c:v>
                </c:pt>
                <c:pt idx="210">
                  <c:v>42.929658000000003</c:v>
                </c:pt>
                <c:pt idx="211">
                  <c:v>42.503127999999997</c:v>
                </c:pt>
                <c:pt idx="212">
                  <c:v>42.062877999999998</c:v>
                </c:pt>
                <c:pt idx="213">
                  <c:v>42.075991999999999</c:v>
                </c:pt>
                <c:pt idx="214">
                  <c:v>42.451724999999996</c:v>
                </c:pt>
                <c:pt idx="215">
                  <c:v>44.008986</c:v>
                </c:pt>
                <c:pt idx="216">
                  <c:v>42.803052000000001</c:v>
                </c:pt>
                <c:pt idx="217">
                  <c:v>44.709108000000001</c:v>
                </c:pt>
                <c:pt idx="218">
                  <c:v>44.133873000000001</c:v>
                </c:pt>
                <c:pt idx="219">
                  <c:v>44.744093999999997</c:v>
                </c:pt>
                <c:pt idx="220">
                  <c:v>50.450025000000004</c:v>
                </c:pt>
                <c:pt idx="221">
                  <c:v>54.143616999999999</c:v>
                </c:pt>
                <c:pt idx="222">
                  <c:v>45.882690000000004</c:v>
                </c:pt>
                <c:pt idx="223">
                  <c:v>39.547165</c:v>
                </c:pt>
                <c:pt idx="224">
                  <c:v>41.583851000000003</c:v>
                </c:pt>
                <c:pt idx="225">
                  <c:v>42.597959000000003</c:v>
                </c:pt>
                <c:pt idx="226">
                  <c:v>37.292816000000002</c:v>
                </c:pt>
                <c:pt idx="227">
                  <c:v>42.249207000000006</c:v>
                </c:pt>
                <c:pt idx="228">
                  <c:v>42.445166</c:v>
                </c:pt>
                <c:pt idx="229">
                  <c:v>38.849786000000002</c:v>
                </c:pt>
                <c:pt idx="230">
                  <c:v>40.347112000000003</c:v>
                </c:pt>
                <c:pt idx="231">
                  <c:v>41.972605999999999</c:v>
                </c:pt>
                <c:pt idx="232">
                  <c:v>41.911116</c:v>
                </c:pt>
                <c:pt idx="233">
                  <c:v>45.665807999999998</c:v>
                </c:pt>
                <c:pt idx="234">
                  <c:v>42.528417999999995</c:v>
                </c:pt>
                <c:pt idx="235">
                  <c:v>39.415225</c:v>
                </c:pt>
                <c:pt idx="236">
                  <c:v>40.908103000000004</c:v>
                </c:pt>
                <c:pt idx="237">
                  <c:v>41.352807999999996</c:v>
                </c:pt>
                <c:pt idx="238">
                  <c:v>38.078154999999995</c:v>
                </c:pt>
                <c:pt idx="239">
                  <c:v>40.663080999999998</c:v>
                </c:pt>
                <c:pt idx="240">
                  <c:v>39.660838000000005</c:v>
                </c:pt>
                <c:pt idx="241">
                  <c:v>40.517296000000002</c:v>
                </c:pt>
                <c:pt idx="242">
                  <c:v>40.629795999999999</c:v>
                </c:pt>
                <c:pt idx="243">
                  <c:v>40.299281000000001</c:v>
                </c:pt>
                <c:pt idx="244">
                  <c:v>43.523631000000002</c:v>
                </c:pt>
                <c:pt idx="245">
                  <c:v>46.528570000000002</c:v>
                </c:pt>
                <c:pt idx="246">
                  <c:v>39.922995999999998</c:v>
                </c:pt>
                <c:pt idx="247">
                  <c:v>41.247588</c:v>
                </c:pt>
                <c:pt idx="248">
                  <c:v>39.499517999999995</c:v>
                </c:pt>
                <c:pt idx="249">
                  <c:v>35.834303999999996</c:v>
                </c:pt>
                <c:pt idx="250">
                  <c:v>36.383733999999997</c:v>
                </c:pt>
                <c:pt idx="251">
                  <c:v>37.058158000000006</c:v>
                </c:pt>
                <c:pt idx="252">
                  <c:v>33.267877999999996</c:v>
                </c:pt>
                <c:pt idx="253">
                  <c:v>34.552699999999994</c:v>
                </c:pt>
                <c:pt idx="254">
                  <c:v>33.598742999999999</c:v>
                </c:pt>
                <c:pt idx="255">
                  <c:v>34.324469000000001</c:v>
                </c:pt>
                <c:pt idx="256">
                  <c:v>34.871906000000003</c:v>
                </c:pt>
                <c:pt idx="257">
                  <c:v>37.914817999999997</c:v>
                </c:pt>
                <c:pt idx="258">
                  <c:v>35.100328000000005</c:v>
                </c:pt>
                <c:pt idx="259">
                  <c:v>35.131360999999998</c:v>
                </c:pt>
                <c:pt idx="260">
                  <c:v>32.70729</c:v>
                </c:pt>
                <c:pt idx="261">
                  <c:v>34.480739999999997</c:v>
                </c:pt>
                <c:pt idx="262">
                  <c:v>33.609141000000001</c:v>
                </c:pt>
                <c:pt idx="263">
                  <c:v>33.538435</c:v>
                </c:pt>
                <c:pt idx="264">
                  <c:v>33.696853000000004</c:v>
                </c:pt>
                <c:pt idx="265">
                  <c:v>33.618943000000002</c:v>
                </c:pt>
                <c:pt idx="266">
                  <c:v>33.564296999999996</c:v>
                </c:pt>
                <c:pt idx="267">
                  <c:v>34.494237999999996</c:v>
                </c:pt>
                <c:pt idx="268">
                  <c:v>37.607423000000004</c:v>
                </c:pt>
                <c:pt idx="269">
                  <c:v>40.776317000000006</c:v>
                </c:pt>
                <c:pt idx="270">
                  <c:v>35.982188000000001</c:v>
                </c:pt>
                <c:pt idx="271">
                  <c:v>35.521165000000003</c:v>
                </c:pt>
                <c:pt idx="272">
                  <c:v>34.424688000000003</c:v>
                </c:pt>
                <c:pt idx="273">
                  <c:v>35.090536999999998</c:v>
                </c:pt>
                <c:pt idx="274">
                  <c:v>36.623230000000007</c:v>
                </c:pt>
                <c:pt idx="275">
                  <c:v>35.444874000000006</c:v>
                </c:pt>
                <c:pt idx="276">
                  <c:v>35.55885</c:v>
                </c:pt>
                <c:pt idx="277">
                  <c:v>35.382666999999998</c:v>
                </c:pt>
                <c:pt idx="278">
                  <c:v>35.232271999999995</c:v>
                </c:pt>
                <c:pt idx="279">
                  <c:v>36.211224000000001</c:v>
                </c:pt>
                <c:pt idx="280">
                  <c:v>40.378633000000001</c:v>
                </c:pt>
                <c:pt idx="281">
                  <c:v>42.801747000000006</c:v>
                </c:pt>
                <c:pt idx="282">
                  <c:v>38.610633</c:v>
                </c:pt>
                <c:pt idx="283">
                  <c:v>39.845672</c:v>
                </c:pt>
                <c:pt idx="284">
                  <c:v>38.382322000000002</c:v>
                </c:pt>
                <c:pt idx="285">
                  <c:v>39.894536000000002</c:v>
                </c:pt>
                <c:pt idx="286">
                  <c:v>39.200588000000003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494294960"/>
        <c:axId val="-494292240"/>
      </c:barChart>
      <c:dateAx>
        <c:axId val="-494294960"/>
        <c:scaling>
          <c:orientation val="minMax"/>
        </c:scaling>
        <c:delete val="0"/>
        <c:axPos val="b"/>
        <c:numFmt formatCode="mmm/yy" sourceLinked="0"/>
        <c:majorTickMark val="out"/>
        <c:minorTickMark val="none"/>
        <c:tickLblPos val="nextTo"/>
        <c:spPr>
          <a:noFill/>
          <a:ln w="9904" cap="flat" cmpd="sng" algn="ctr">
            <a:solidFill>
              <a:srgbClr val="FFFFFF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pt-BR"/>
          </a:p>
        </c:txPr>
        <c:crossAx val="-494292240"/>
        <c:crosses val="autoZero"/>
        <c:auto val="1"/>
        <c:lblOffset val="100"/>
        <c:baseTimeUnit val="months"/>
        <c:majorUnit val="1"/>
        <c:majorTimeUnit val="years"/>
        <c:minorUnit val="6"/>
        <c:minorTimeUnit val="months"/>
      </c:dateAx>
      <c:valAx>
        <c:axId val="-494292240"/>
        <c:scaling>
          <c:orientation val="minMax"/>
        </c:scaling>
        <c:delete val="0"/>
        <c:axPos val="l"/>
        <c:majorGridlines>
          <c:spPr>
            <a:ln w="9904" cap="flat" cmpd="sng" algn="ctr">
              <a:solidFill>
                <a:srgbClr val="CCFFFF"/>
              </a:solidFill>
              <a:prstDash val="lg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defRPr>
                </a:pPr>
                <a:r>
                  <a:rPr lang="pt-B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Bilhões de Reais</a:t>
                </a:r>
                <a:endParaRPr lang="pt-B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defRPr>
              </a:pPr>
              <a:endParaRPr lang="pt-BR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9904" cap="flat" cmpd="sng" algn="ctr">
            <a:solidFill>
              <a:srgbClr val="FFFFFF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pt-BR"/>
          </a:p>
        </c:txPr>
        <c:crossAx val="-494294960"/>
        <c:crosses val="autoZero"/>
        <c:crossBetween val="between"/>
      </c:valAx>
      <c:spPr>
        <a:noFill/>
        <a:ln w="9904">
          <a:solidFill>
            <a:srgbClr val="CCFFFF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89088958323048151"/>
          <c:y val="0.26870748299319724"/>
          <c:w val="7.6668315596615952E-2"/>
          <c:h val="0.16600244053897512"/>
        </c:manualLayout>
      </c:layout>
      <c:overlay val="0"/>
      <c:spPr>
        <a:noFill/>
        <a:ln w="9904">
          <a:solidFill>
            <a:srgbClr val="FFFFFF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98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19004029451155"/>
          <c:y val="6.2925170068027211E-2"/>
          <c:w val="0.74011848765672039"/>
          <c:h val="0.704935785226143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Pº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Sheet1!$A$2:$A$290</c:f>
              <c:numCache>
                <c:formatCode>mmm\-yy</c:formatCode>
                <c:ptCount val="289"/>
                <c:pt idx="0">
                  <c:v>34547</c:v>
                </c:pt>
                <c:pt idx="1">
                  <c:v>34578</c:v>
                </c:pt>
                <c:pt idx="2">
                  <c:v>34608</c:v>
                </c:pt>
                <c:pt idx="3">
                  <c:v>34639</c:v>
                </c:pt>
                <c:pt idx="4">
                  <c:v>34669</c:v>
                </c:pt>
                <c:pt idx="5">
                  <c:v>34700</c:v>
                </c:pt>
                <c:pt idx="6">
                  <c:v>34731</c:v>
                </c:pt>
                <c:pt idx="7">
                  <c:v>34759</c:v>
                </c:pt>
                <c:pt idx="8">
                  <c:v>34790</c:v>
                </c:pt>
                <c:pt idx="9">
                  <c:v>34820</c:v>
                </c:pt>
                <c:pt idx="10">
                  <c:v>34851</c:v>
                </c:pt>
                <c:pt idx="11">
                  <c:v>34881</c:v>
                </c:pt>
                <c:pt idx="12">
                  <c:v>34912</c:v>
                </c:pt>
                <c:pt idx="13">
                  <c:v>34943</c:v>
                </c:pt>
                <c:pt idx="14">
                  <c:v>34973</c:v>
                </c:pt>
                <c:pt idx="15">
                  <c:v>35004</c:v>
                </c:pt>
                <c:pt idx="16">
                  <c:v>35034</c:v>
                </c:pt>
                <c:pt idx="17">
                  <c:v>35065</c:v>
                </c:pt>
                <c:pt idx="18">
                  <c:v>35096</c:v>
                </c:pt>
                <c:pt idx="19">
                  <c:v>35125</c:v>
                </c:pt>
                <c:pt idx="20">
                  <c:v>35156</c:v>
                </c:pt>
                <c:pt idx="21">
                  <c:v>35186</c:v>
                </c:pt>
                <c:pt idx="22">
                  <c:v>35217</c:v>
                </c:pt>
                <c:pt idx="23">
                  <c:v>35247</c:v>
                </c:pt>
                <c:pt idx="24">
                  <c:v>35278</c:v>
                </c:pt>
                <c:pt idx="25">
                  <c:v>35309</c:v>
                </c:pt>
                <c:pt idx="26">
                  <c:v>35339</c:v>
                </c:pt>
                <c:pt idx="27">
                  <c:v>35370</c:v>
                </c:pt>
                <c:pt idx="28">
                  <c:v>35400</c:v>
                </c:pt>
                <c:pt idx="29">
                  <c:v>35431</c:v>
                </c:pt>
                <c:pt idx="30">
                  <c:v>35462</c:v>
                </c:pt>
                <c:pt idx="31">
                  <c:v>35490</c:v>
                </c:pt>
                <c:pt idx="32">
                  <c:v>35521</c:v>
                </c:pt>
                <c:pt idx="33">
                  <c:v>35551</c:v>
                </c:pt>
                <c:pt idx="34">
                  <c:v>35582</c:v>
                </c:pt>
                <c:pt idx="35">
                  <c:v>35612</c:v>
                </c:pt>
                <c:pt idx="36">
                  <c:v>35643</c:v>
                </c:pt>
                <c:pt idx="37">
                  <c:v>35674</c:v>
                </c:pt>
                <c:pt idx="38">
                  <c:v>35704</c:v>
                </c:pt>
                <c:pt idx="39">
                  <c:v>35735</c:v>
                </c:pt>
                <c:pt idx="40">
                  <c:v>35765</c:v>
                </c:pt>
                <c:pt idx="41">
                  <c:v>35796</c:v>
                </c:pt>
                <c:pt idx="42">
                  <c:v>35827</c:v>
                </c:pt>
                <c:pt idx="43">
                  <c:v>35855</c:v>
                </c:pt>
                <c:pt idx="44">
                  <c:v>35886</c:v>
                </c:pt>
                <c:pt idx="45">
                  <c:v>35916</c:v>
                </c:pt>
                <c:pt idx="46">
                  <c:v>35947</c:v>
                </c:pt>
                <c:pt idx="47">
                  <c:v>35977</c:v>
                </c:pt>
                <c:pt idx="48">
                  <c:v>36008</c:v>
                </c:pt>
                <c:pt idx="49">
                  <c:v>36039</c:v>
                </c:pt>
                <c:pt idx="50">
                  <c:v>36069</c:v>
                </c:pt>
                <c:pt idx="51">
                  <c:v>36100</c:v>
                </c:pt>
                <c:pt idx="52">
                  <c:v>36130</c:v>
                </c:pt>
                <c:pt idx="53">
                  <c:v>36161</c:v>
                </c:pt>
                <c:pt idx="54">
                  <c:v>36192</c:v>
                </c:pt>
                <c:pt idx="55">
                  <c:v>36220</c:v>
                </c:pt>
                <c:pt idx="56">
                  <c:v>36251</c:v>
                </c:pt>
                <c:pt idx="57">
                  <c:v>36281</c:v>
                </c:pt>
                <c:pt idx="58">
                  <c:v>36312</c:v>
                </c:pt>
                <c:pt idx="59">
                  <c:v>36342</c:v>
                </c:pt>
                <c:pt idx="60">
                  <c:v>36373</c:v>
                </c:pt>
                <c:pt idx="61">
                  <c:v>36404</c:v>
                </c:pt>
                <c:pt idx="62">
                  <c:v>36434</c:v>
                </c:pt>
                <c:pt idx="63">
                  <c:v>36465</c:v>
                </c:pt>
                <c:pt idx="64">
                  <c:v>36495</c:v>
                </c:pt>
                <c:pt idx="65">
                  <c:v>36526</c:v>
                </c:pt>
                <c:pt idx="66">
                  <c:v>36557</c:v>
                </c:pt>
                <c:pt idx="67">
                  <c:v>36586</c:v>
                </c:pt>
                <c:pt idx="68">
                  <c:v>36617</c:v>
                </c:pt>
                <c:pt idx="69">
                  <c:v>36647</c:v>
                </c:pt>
                <c:pt idx="70">
                  <c:v>36678</c:v>
                </c:pt>
                <c:pt idx="71">
                  <c:v>36708</c:v>
                </c:pt>
                <c:pt idx="72">
                  <c:v>36739</c:v>
                </c:pt>
                <c:pt idx="73">
                  <c:v>36770</c:v>
                </c:pt>
                <c:pt idx="74">
                  <c:v>36800</c:v>
                </c:pt>
                <c:pt idx="75">
                  <c:v>36831</c:v>
                </c:pt>
                <c:pt idx="76">
                  <c:v>36861</c:v>
                </c:pt>
                <c:pt idx="77">
                  <c:v>36892</c:v>
                </c:pt>
                <c:pt idx="78">
                  <c:v>36923</c:v>
                </c:pt>
                <c:pt idx="79">
                  <c:v>36951</c:v>
                </c:pt>
                <c:pt idx="80">
                  <c:v>36982</c:v>
                </c:pt>
                <c:pt idx="81">
                  <c:v>37012</c:v>
                </c:pt>
                <c:pt idx="82">
                  <c:v>37043</c:v>
                </c:pt>
                <c:pt idx="83">
                  <c:v>37073</c:v>
                </c:pt>
                <c:pt idx="84">
                  <c:v>37104</c:v>
                </c:pt>
                <c:pt idx="85">
                  <c:v>37135</c:v>
                </c:pt>
                <c:pt idx="86">
                  <c:v>37165</c:v>
                </c:pt>
                <c:pt idx="87">
                  <c:v>37196</c:v>
                </c:pt>
                <c:pt idx="88">
                  <c:v>37226</c:v>
                </c:pt>
                <c:pt idx="89">
                  <c:v>37257</c:v>
                </c:pt>
                <c:pt idx="90">
                  <c:v>37288</c:v>
                </c:pt>
                <c:pt idx="91">
                  <c:v>37316</c:v>
                </c:pt>
                <c:pt idx="92">
                  <c:v>37347</c:v>
                </c:pt>
                <c:pt idx="93">
                  <c:v>37377</c:v>
                </c:pt>
                <c:pt idx="94">
                  <c:v>37408</c:v>
                </c:pt>
                <c:pt idx="95">
                  <c:v>37438</c:v>
                </c:pt>
                <c:pt idx="96">
                  <c:v>37469</c:v>
                </c:pt>
                <c:pt idx="97">
                  <c:v>37500</c:v>
                </c:pt>
                <c:pt idx="98">
                  <c:v>37530</c:v>
                </c:pt>
                <c:pt idx="99">
                  <c:v>37561</c:v>
                </c:pt>
                <c:pt idx="100">
                  <c:v>37591</c:v>
                </c:pt>
                <c:pt idx="101">
                  <c:v>37622</c:v>
                </c:pt>
                <c:pt idx="102">
                  <c:v>37653</c:v>
                </c:pt>
                <c:pt idx="103">
                  <c:v>37681</c:v>
                </c:pt>
                <c:pt idx="104">
                  <c:v>37712</c:v>
                </c:pt>
                <c:pt idx="105">
                  <c:v>37742</c:v>
                </c:pt>
                <c:pt idx="106">
                  <c:v>37773</c:v>
                </c:pt>
                <c:pt idx="107">
                  <c:v>37803</c:v>
                </c:pt>
                <c:pt idx="108">
                  <c:v>37834</c:v>
                </c:pt>
                <c:pt idx="109">
                  <c:v>37865</c:v>
                </c:pt>
                <c:pt idx="110">
                  <c:v>37895</c:v>
                </c:pt>
                <c:pt idx="111">
                  <c:v>37926</c:v>
                </c:pt>
                <c:pt idx="112">
                  <c:v>37956</c:v>
                </c:pt>
                <c:pt idx="113">
                  <c:v>37987</c:v>
                </c:pt>
                <c:pt idx="114">
                  <c:v>38018</c:v>
                </c:pt>
                <c:pt idx="115">
                  <c:v>38047</c:v>
                </c:pt>
                <c:pt idx="116">
                  <c:v>38078</c:v>
                </c:pt>
                <c:pt idx="117">
                  <c:v>38108</c:v>
                </c:pt>
                <c:pt idx="118">
                  <c:v>38139</c:v>
                </c:pt>
                <c:pt idx="119">
                  <c:v>38169</c:v>
                </c:pt>
                <c:pt idx="120">
                  <c:v>38200</c:v>
                </c:pt>
                <c:pt idx="121">
                  <c:v>38231</c:v>
                </c:pt>
                <c:pt idx="122">
                  <c:v>38261</c:v>
                </c:pt>
                <c:pt idx="123">
                  <c:v>38292</c:v>
                </c:pt>
                <c:pt idx="124">
                  <c:v>38322</c:v>
                </c:pt>
                <c:pt idx="125">
                  <c:v>38353</c:v>
                </c:pt>
                <c:pt idx="126">
                  <c:v>38384</c:v>
                </c:pt>
                <c:pt idx="127">
                  <c:v>38412</c:v>
                </c:pt>
                <c:pt idx="128">
                  <c:v>38443</c:v>
                </c:pt>
                <c:pt idx="129">
                  <c:v>38473</c:v>
                </c:pt>
                <c:pt idx="130">
                  <c:v>38504</c:v>
                </c:pt>
                <c:pt idx="131">
                  <c:v>38534</c:v>
                </c:pt>
                <c:pt idx="132">
                  <c:v>38565</c:v>
                </c:pt>
                <c:pt idx="133">
                  <c:v>38596</c:v>
                </c:pt>
                <c:pt idx="134">
                  <c:v>38626</c:v>
                </c:pt>
                <c:pt idx="135">
                  <c:v>38657</c:v>
                </c:pt>
                <c:pt idx="136">
                  <c:v>38687</c:v>
                </c:pt>
                <c:pt idx="137">
                  <c:v>38718</c:v>
                </c:pt>
                <c:pt idx="138">
                  <c:v>38749</c:v>
                </c:pt>
                <c:pt idx="139">
                  <c:v>38777</c:v>
                </c:pt>
                <c:pt idx="140">
                  <c:v>38808</c:v>
                </c:pt>
                <c:pt idx="141">
                  <c:v>38838</c:v>
                </c:pt>
                <c:pt idx="142">
                  <c:v>38869</c:v>
                </c:pt>
                <c:pt idx="143">
                  <c:v>38899</c:v>
                </c:pt>
                <c:pt idx="144">
                  <c:v>38930</c:v>
                </c:pt>
                <c:pt idx="145">
                  <c:v>38961</c:v>
                </c:pt>
                <c:pt idx="146">
                  <c:v>38991</c:v>
                </c:pt>
                <c:pt idx="147">
                  <c:v>39022</c:v>
                </c:pt>
                <c:pt idx="148">
                  <c:v>39052</c:v>
                </c:pt>
                <c:pt idx="149">
                  <c:v>39083</c:v>
                </c:pt>
                <c:pt idx="150">
                  <c:v>39114</c:v>
                </c:pt>
                <c:pt idx="151">
                  <c:v>39142</c:v>
                </c:pt>
                <c:pt idx="152">
                  <c:v>39173</c:v>
                </c:pt>
                <c:pt idx="153">
                  <c:v>39203</c:v>
                </c:pt>
                <c:pt idx="154">
                  <c:v>39234</c:v>
                </c:pt>
                <c:pt idx="155">
                  <c:v>39264</c:v>
                </c:pt>
                <c:pt idx="156">
                  <c:v>39295</c:v>
                </c:pt>
                <c:pt idx="157">
                  <c:v>39326</c:v>
                </c:pt>
                <c:pt idx="158">
                  <c:v>39356</c:v>
                </c:pt>
                <c:pt idx="159">
                  <c:v>39387</c:v>
                </c:pt>
                <c:pt idx="160">
                  <c:v>39417</c:v>
                </c:pt>
                <c:pt idx="161">
                  <c:v>39448</c:v>
                </c:pt>
                <c:pt idx="162">
                  <c:v>39479</c:v>
                </c:pt>
                <c:pt idx="163">
                  <c:v>39508</c:v>
                </c:pt>
                <c:pt idx="164">
                  <c:v>39539</c:v>
                </c:pt>
                <c:pt idx="165">
                  <c:v>39569</c:v>
                </c:pt>
                <c:pt idx="166">
                  <c:v>39600</c:v>
                </c:pt>
                <c:pt idx="167">
                  <c:v>39630</c:v>
                </c:pt>
                <c:pt idx="168">
                  <c:v>39661</c:v>
                </c:pt>
                <c:pt idx="169">
                  <c:v>39692</c:v>
                </c:pt>
                <c:pt idx="170">
                  <c:v>39722</c:v>
                </c:pt>
                <c:pt idx="171">
                  <c:v>39753</c:v>
                </c:pt>
                <c:pt idx="172">
                  <c:v>39783</c:v>
                </c:pt>
                <c:pt idx="173">
                  <c:v>39814</c:v>
                </c:pt>
                <c:pt idx="174">
                  <c:v>39845</c:v>
                </c:pt>
                <c:pt idx="175">
                  <c:v>39873</c:v>
                </c:pt>
                <c:pt idx="176">
                  <c:v>39904</c:v>
                </c:pt>
                <c:pt idx="177">
                  <c:v>39934</c:v>
                </c:pt>
                <c:pt idx="178">
                  <c:v>39965</c:v>
                </c:pt>
                <c:pt idx="179">
                  <c:v>39995</c:v>
                </c:pt>
                <c:pt idx="180">
                  <c:v>40026</c:v>
                </c:pt>
                <c:pt idx="181">
                  <c:v>40057</c:v>
                </c:pt>
                <c:pt idx="182">
                  <c:v>40087</c:v>
                </c:pt>
                <c:pt idx="183">
                  <c:v>40118</c:v>
                </c:pt>
                <c:pt idx="184">
                  <c:v>40148</c:v>
                </c:pt>
                <c:pt idx="185">
                  <c:v>40179</c:v>
                </c:pt>
                <c:pt idx="186">
                  <c:v>40210</c:v>
                </c:pt>
                <c:pt idx="187">
                  <c:v>40238</c:v>
                </c:pt>
                <c:pt idx="188">
                  <c:v>40269</c:v>
                </c:pt>
                <c:pt idx="189">
                  <c:v>40299</c:v>
                </c:pt>
                <c:pt idx="190">
                  <c:v>40330</c:v>
                </c:pt>
                <c:pt idx="191">
                  <c:v>40360</c:v>
                </c:pt>
                <c:pt idx="192">
                  <c:v>40391</c:v>
                </c:pt>
                <c:pt idx="193">
                  <c:v>40422</c:v>
                </c:pt>
                <c:pt idx="194">
                  <c:v>40452</c:v>
                </c:pt>
                <c:pt idx="195">
                  <c:v>40483</c:v>
                </c:pt>
                <c:pt idx="196">
                  <c:v>40513</c:v>
                </c:pt>
                <c:pt idx="197">
                  <c:v>40544</c:v>
                </c:pt>
                <c:pt idx="198">
                  <c:v>40575</c:v>
                </c:pt>
                <c:pt idx="199">
                  <c:v>40603</c:v>
                </c:pt>
                <c:pt idx="200">
                  <c:v>40634</c:v>
                </c:pt>
                <c:pt idx="201">
                  <c:v>40664</c:v>
                </c:pt>
                <c:pt idx="202">
                  <c:v>40695</c:v>
                </c:pt>
                <c:pt idx="203">
                  <c:v>40725</c:v>
                </c:pt>
                <c:pt idx="204">
                  <c:v>40756</c:v>
                </c:pt>
                <c:pt idx="205">
                  <c:v>40787</c:v>
                </c:pt>
                <c:pt idx="206">
                  <c:v>40817</c:v>
                </c:pt>
                <c:pt idx="207">
                  <c:v>40848</c:v>
                </c:pt>
                <c:pt idx="208">
                  <c:v>40878</c:v>
                </c:pt>
                <c:pt idx="209">
                  <c:v>40909</c:v>
                </c:pt>
                <c:pt idx="210">
                  <c:v>40940</c:v>
                </c:pt>
                <c:pt idx="211">
                  <c:v>40969</c:v>
                </c:pt>
                <c:pt idx="212">
                  <c:v>41000</c:v>
                </c:pt>
                <c:pt idx="213">
                  <c:v>41030</c:v>
                </c:pt>
                <c:pt idx="214">
                  <c:v>41061</c:v>
                </c:pt>
                <c:pt idx="215">
                  <c:v>41091</c:v>
                </c:pt>
                <c:pt idx="216">
                  <c:v>41122</c:v>
                </c:pt>
                <c:pt idx="217">
                  <c:v>41153</c:v>
                </c:pt>
                <c:pt idx="218">
                  <c:v>41183</c:v>
                </c:pt>
                <c:pt idx="219">
                  <c:v>41214</c:v>
                </c:pt>
                <c:pt idx="220">
                  <c:v>41244</c:v>
                </c:pt>
                <c:pt idx="221">
                  <c:v>41275</c:v>
                </c:pt>
                <c:pt idx="222">
                  <c:v>41306</c:v>
                </c:pt>
                <c:pt idx="223">
                  <c:v>41334</c:v>
                </c:pt>
                <c:pt idx="224">
                  <c:v>41365</c:v>
                </c:pt>
                <c:pt idx="225">
                  <c:v>41395</c:v>
                </c:pt>
                <c:pt idx="226">
                  <c:v>41426</c:v>
                </c:pt>
                <c:pt idx="227">
                  <c:v>41456</c:v>
                </c:pt>
                <c:pt idx="228">
                  <c:v>41487</c:v>
                </c:pt>
                <c:pt idx="229">
                  <c:v>41518</c:v>
                </c:pt>
                <c:pt idx="230">
                  <c:v>41548</c:v>
                </c:pt>
                <c:pt idx="231">
                  <c:v>41579</c:v>
                </c:pt>
                <c:pt idx="232">
                  <c:v>41609</c:v>
                </c:pt>
                <c:pt idx="233">
                  <c:v>41640</c:v>
                </c:pt>
                <c:pt idx="234">
                  <c:v>41671</c:v>
                </c:pt>
                <c:pt idx="235">
                  <c:v>41699</c:v>
                </c:pt>
                <c:pt idx="236">
                  <c:v>41730</c:v>
                </c:pt>
                <c:pt idx="237">
                  <c:v>41760</c:v>
                </c:pt>
                <c:pt idx="238">
                  <c:v>41791</c:v>
                </c:pt>
                <c:pt idx="239">
                  <c:v>41821</c:v>
                </c:pt>
                <c:pt idx="240">
                  <c:v>41852</c:v>
                </c:pt>
                <c:pt idx="241">
                  <c:v>41883</c:v>
                </c:pt>
                <c:pt idx="242">
                  <c:v>41913</c:v>
                </c:pt>
                <c:pt idx="243">
                  <c:v>41944</c:v>
                </c:pt>
                <c:pt idx="244">
                  <c:v>41974</c:v>
                </c:pt>
                <c:pt idx="245">
                  <c:v>42005</c:v>
                </c:pt>
                <c:pt idx="246">
                  <c:v>42036</c:v>
                </c:pt>
                <c:pt idx="247">
                  <c:v>42064</c:v>
                </c:pt>
                <c:pt idx="248">
                  <c:v>42095</c:v>
                </c:pt>
                <c:pt idx="249">
                  <c:v>42125</c:v>
                </c:pt>
                <c:pt idx="250">
                  <c:v>42156</c:v>
                </c:pt>
                <c:pt idx="251">
                  <c:v>42186</c:v>
                </c:pt>
                <c:pt idx="252">
                  <c:v>42217</c:v>
                </c:pt>
                <c:pt idx="253">
                  <c:v>42248</c:v>
                </c:pt>
                <c:pt idx="254">
                  <c:v>42278</c:v>
                </c:pt>
                <c:pt idx="255">
                  <c:v>42309</c:v>
                </c:pt>
                <c:pt idx="256">
                  <c:v>42339</c:v>
                </c:pt>
                <c:pt idx="257">
                  <c:v>42370</c:v>
                </c:pt>
                <c:pt idx="258">
                  <c:v>42401</c:v>
                </c:pt>
                <c:pt idx="259">
                  <c:v>42430</c:v>
                </c:pt>
                <c:pt idx="260">
                  <c:v>42461</c:v>
                </c:pt>
                <c:pt idx="261">
                  <c:v>42491</c:v>
                </c:pt>
                <c:pt idx="262">
                  <c:v>42522</c:v>
                </c:pt>
                <c:pt idx="263">
                  <c:v>42552</c:v>
                </c:pt>
                <c:pt idx="264">
                  <c:v>42583</c:v>
                </c:pt>
                <c:pt idx="265">
                  <c:v>42614</c:v>
                </c:pt>
                <c:pt idx="266">
                  <c:v>42644</c:v>
                </c:pt>
                <c:pt idx="267">
                  <c:v>42675</c:v>
                </c:pt>
                <c:pt idx="268">
                  <c:v>42705</c:v>
                </c:pt>
                <c:pt idx="269">
                  <c:v>42736</c:v>
                </c:pt>
                <c:pt idx="270">
                  <c:v>42767</c:v>
                </c:pt>
                <c:pt idx="271">
                  <c:v>42795</c:v>
                </c:pt>
                <c:pt idx="272">
                  <c:v>42826</c:v>
                </c:pt>
                <c:pt idx="273">
                  <c:v>42856</c:v>
                </c:pt>
                <c:pt idx="274">
                  <c:v>42887</c:v>
                </c:pt>
                <c:pt idx="275">
                  <c:v>42917</c:v>
                </c:pt>
                <c:pt idx="276">
                  <c:v>42948</c:v>
                </c:pt>
                <c:pt idx="277">
                  <c:v>42979</c:v>
                </c:pt>
                <c:pt idx="278">
                  <c:v>43009</c:v>
                </c:pt>
                <c:pt idx="279">
                  <c:v>43040</c:v>
                </c:pt>
                <c:pt idx="280">
                  <c:v>43070</c:v>
                </c:pt>
                <c:pt idx="281">
                  <c:v>43101</c:v>
                </c:pt>
                <c:pt idx="282">
                  <c:v>43132</c:v>
                </c:pt>
                <c:pt idx="283">
                  <c:v>43160</c:v>
                </c:pt>
                <c:pt idx="284">
                  <c:v>43191</c:v>
                </c:pt>
                <c:pt idx="285">
                  <c:v>43221</c:v>
                </c:pt>
                <c:pt idx="286">
                  <c:v>43252</c:v>
                </c:pt>
                <c:pt idx="287">
                  <c:v>43282</c:v>
                </c:pt>
                <c:pt idx="288">
                  <c:v>43313</c:v>
                </c:pt>
              </c:numCache>
            </c:numRef>
          </c:cat>
          <c:val>
            <c:numRef>
              <c:f>Sheet1!$B$2:$B$290</c:f>
              <c:numCache>
                <c:formatCode>General</c:formatCode>
                <c:ptCount val="289"/>
                <c:pt idx="0">
                  <c:v>5.1072380000000006</c:v>
                </c:pt>
                <c:pt idx="1">
                  <c:v>5.9386719999999995</c:v>
                </c:pt>
                <c:pt idx="2">
                  <c:v>6.5049269999999995</c:v>
                </c:pt>
                <c:pt idx="3">
                  <c:v>6.9156120000000003</c:v>
                </c:pt>
                <c:pt idx="4">
                  <c:v>9.1700400000000002</c:v>
                </c:pt>
                <c:pt idx="5">
                  <c:v>8.6989490000000007</c:v>
                </c:pt>
                <c:pt idx="6">
                  <c:v>8.4748140000000003</c:v>
                </c:pt>
                <c:pt idx="7">
                  <c:v>8.0954999999999995</c:v>
                </c:pt>
                <c:pt idx="8">
                  <c:v>8.0762</c:v>
                </c:pt>
                <c:pt idx="9">
                  <c:v>7.9048109999999996</c:v>
                </c:pt>
                <c:pt idx="10">
                  <c:v>8.4466900000000003</c:v>
                </c:pt>
                <c:pt idx="11">
                  <c:v>8.898140999999999</c:v>
                </c:pt>
                <c:pt idx="12">
                  <c:v>8.9966340000000002</c:v>
                </c:pt>
                <c:pt idx="13">
                  <c:v>9.4188840000000003</c:v>
                </c:pt>
                <c:pt idx="14">
                  <c:v>9.7040959999999998</c:v>
                </c:pt>
                <c:pt idx="15">
                  <c:v>10.147015</c:v>
                </c:pt>
                <c:pt idx="16">
                  <c:v>13.154707</c:v>
                </c:pt>
                <c:pt idx="17">
                  <c:v>12.233881</c:v>
                </c:pt>
                <c:pt idx="18">
                  <c:v>11.809691999999998</c:v>
                </c:pt>
                <c:pt idx="19">
                  <c:v>11.435808000000002</c:v>
                </c:pt>
                <c:pt idx="20">
                  <c:v>11.476201999999999</c:v>
                </c:pt>
                <c:pt idx="21">
                  <c:v>11.594245000000001</c:v>
                </c:pt>
                <c:pt idx="22">
                  <c:v>12.087581</c:v>
                </c:pt>
                <c:pt idx="23">
                  <c:v>12.418299999999999</c:v>
                </c:pt>
                <c:pt idx="24">
                  <c:v>12.617155</c:v>
                </c:pt>
                <c:pt idx="25">
                  <c:v>13.059502</c:v>
                </c:pt>
                <c:pt idx="26">
                  <c:v>13.315699</c:v>
                </c:pt>
                <c:pt idx="27">
                  <c:v>13.651768000000001</c:v>
                </c:pt>
                <c:pt idx="28">
                  <c:v>16.779827000000001</c:v>
                </c:pt>
                <c:pt idx="29">
                  <c:v>16.265750000000001</c:v>
                </c:pt>
                <c:pt idx="30">
                  <c:v>16.013415000000002</c:v>
                </c:pt>
                <c:pt idx="31">
                  <c:v>15.837505999999999</c:v>
                </c:pt>
                <c:pt idx="32">
                  <c:v>15.478935</c:v>
                </c:pt>
                <c:pt idx="33">
                  <c:v>15.539641</c:v>
                </c:pt>
                <c:pt idx="34">
                  <c:v>15.613609</c:v>
                </c:pt>
                <c:pt idx="35">
                  <c:v>15.867419999999999</c:v>
                </c:pt>
                <c:pt idx="36">
                  <c:v>15.855679</c:v>
                </c:pt>
                <c:pt idx="37">
                  <c:v>15.961255999999999</c:v>
                </c:pt>
                <c:pt idx="38">
                  <c:v>16.120488999999999</c:v>
                </c:pt>
                <c:pt idx="39">
                  <c:v>16.368660999999999</c:v>
                </c:pt>
                <c:pt idx="40">
                  <c:v>19.972300000000001</c:v>
                </c:pt>
                <c:pt idx="41">
                  <c:v>18.745702000000001</c:v>
                </c:pt>
                <c:pt idx="42">
                  <c:v>17.984003000000001</c:v>
                </c:pt>
                <c:pt idx="43">
                  <c:v>17.24879</c:v>
                </c:pt>
                <c:pt idx="44">
                  <c:v>17.331081999999999</c:v>
                </c:pt>
                <c:pt idx="45">
                  <c:v>17.377384999999997</c:v>
                </c:pt>
                <c:pt idx="46">
                  <c:v>17.868453000000002</c:v>
                </c:pt>
                <c:pt idx="47">
                  <c:v>18.245486</c:v>
                </c:pt>
                <c:pt idx="48">
                  <c:v>18.352906999999998</c:v>
                </c:pt>
                <c:pt idx="49">
                  <c:v>18.850282</c:v>
                </c:pt>
                <c:pt idx="50">
                  <c:v>19.482631000000001</c:v>
                </c:pt>
                <c:pt idx="51">
                  <c:v>19.441273000000002</c:v>
                </c:pt>
                <c:pt idx="52">
                  <c:v>23.550014999999998</c:v>
                </c:pt>
                <c:pt idx="53">
                  <c:v>22.220552000000001</c:v>
                </c:pt>
                <c:pt idx="54">
                  <c:v>22.350435000000001</c:v>
                </c:pt>
                <c:pt idx="55">
                  <c:v>21.225722000000001</c:v>
                </c:pt>
                <c:pt idx="56">
                  <c:v>20.345329000000003</c:v>
                </c:pt>
                <c:pt idx="57">
                  <c:v>20.075669000000001</c:v>
                </c:pt>
                <c:pt idx="58">
                  <c:v>20.499858</c:v>
                </c:pt>
                <c:pt idx="59">
                  <c:v>21.171419999999998</c:v>
                </c:pt>
                <c:pt idx="60">
                  <c:v>21.015528999999997</c:v>
                </c:pt>
                <c:pt idx="61">
                  <c:v>21.085276999999998</c:v>
                </c:pt>
                <c:pt idx="62">
                  <c:v>21.415710999999998</c:v>
                </c:pt>
                <c:pt idx="63">
                  <c:v>21.808544000000001</c:v>
                </c:pt>
                <c:pt idx="64">
                  <c:v>27.306764999999999</c:v>
                </c:pt>
                <c:pt idx="65">
                  <c:v>26.403209999999998</c:v>
                </c:pt>
                <c:pt idx="66">
                  <c:v>24.284531999999999</c:v>
                </c:pt>
                <c:pt idx="67">
                  <c:v>23.639771</c:v>
                </c:pt>
                <c:pt idx="68">
                  <c:v>23.575634999999998</c:v>
                </c:pt>
                <c:pt idx="69">
                  <c:v>23.512130000000003</c:v>
                </c:pt>
                <c:pt idx="70">
                  <c:v>23.890103</c:v>
                </c:pt>
                <c:pt idx="71">
                  <c:v>24.317045999999998</c:v>
                </c:pt>
                <c:pt idx="72">
                  <c:v>24.290243999999998</c:v>
                </c:pt>
                <c:pt idx="73">
                  <c:v>24.804351</c:v>
                </c:pt>
                <c:pt idx="74">
                  <c:v>25.242073999999999</c:v>
                </c:pt>
                <c:pt idx="75">
                  <c:v>25.594312000000002</c:v>
                </c:pt>
                <c:pt idx="76">
                  <c:v>30.814599999999999</c:v>
                </c:pt>
                <c:pt idx="77">
                  <c:v>29.849943</c:v>
                </c:pt>
                <c:pt idx="78">
                  <c:v>28.547567000000001</c:v>
                </c:pt>
                <c:pt idx="79">
                  <c:v>27.646365000000003</c:v>
                </c:pt>
                <c:pt idx="80">
                  <c:v>27.703612</c:v>
                </c:pt>
                <c:pt idx="81">
                  <c:v>27.748048999999998</c:v>
                </c:pt>
                <c:pt idx="82">
                  <c:v>28.283707</c:v>
                </c:pt>
                <c:pt idx="83">
                  <c:v>28.870733999999999</c:v>
                </c:pt>
                <c:pt idx="84">
                  <c:v>28.841699000000002</c:v>
                </c:pt>
                <c:pt idx="85">
                  <c:v>29.272323</c:v>
                </c:pt>
                <c:pt idx="86">
                  <c:v>29.598363000000003</c:v>
                </c:pt>
                <c:pt idx="87">
                  <c:v>29.962868</c:v>
                </c:pt>
                <c:pt idx="88">
                  <c:v>35.870597000000004</c:v>
                </c:pt>
                <c:pt idx="89">
                  <c:v>34.632281999999996</c:v>
                </c:pt>
                <c:pt idx="90">
                  <c:v>33.256258000000003</c:v>
                </c:pt>
                <c:pt idx="91">
                  <c:v>32.926959000000004</c:v>
                </c:pt>
                <c:pt idx="92">
                  <c:v>32.400875999999997</c:v>
                </c:pt>
                <c:pt idx="93">
                  <c:v>32.544920999999995</c:v>
                </c:pt>
                <c:pt idx="94">
                  <c:v>33.715470000000003</c:v>
                </c:pt>
                <c:pt idx="95">
                  <c:v>35.472925000000004</c:v>
                </c:pt>
                <c:pt idx="96">
                  <c:v>36.739190000000001</c:v>
                </c:pt>
                <c:pt idx="97">
                  <c:v>37.827599999999997</c:v>
                </c:pt>
                <c:pt idx="98">
                  <c:v>39.665883999999998</c:v>
                </c:pt>
                <c:pt idx="99">
                  <c:v>40.748550000000002</c:v>
                </c:pt>
                <c:pt idx="100">
                  <c:v>47.789938999999997</c:v>
                </c:pt>
                <c:pt idx="101">
                  <c:v>46.311078999999999</c:v>
                </c:pt>
                <c:pt idx="102">
                  <c:v>43.112771000000002</c:v>
                </c:pt>
                <c:pt idx="103">
                  <c:v>41.326044000000003</c:v>
                </c:pt>
                <c:pt idx="104">
                  <c:v>40.519458</c:v>
                </c:pt>
                <c:pt idx="105">
                  <c:v>39.472319000000006</c:v>
                </c:pt>
                <c:pt idx="106">
                  <c:v>39.776877999999996</c:v>
                </c:pt>
                <c:pt idx="107">
                  <c:v>40.121663999999996</c:v>
                </c:pt>
                <c:pt idx="108">
                  <c:v>40.498785000000005</c:v>
                </c:pt>
                <c:pt idx="109">
                  <c:v>40.811089000000003</c:v>
                </c:pt>
                <c:pt idx="110">
                  <c:v>40.900356000000002</c:v>
                </c:pt>
                <c:pt idx="111">
                  <c:v>41.748117000000001</c:v>
                </c:pt>
                <c:pt idx="112">
                  <c:v>50.092790999999998</c:v>
                </c:pt>
                <c:pt idx="113">
                  <c:v>48.231324000000001</c:v>
                </c:pt>
                <c:pt idx="114">
                  <c:v>47.066181999999998</c:v>
                </c:pt>
                <c:pt idx="115">
                  <c:v>45.485388</c:v>
                </c:pt>
                <c:pt idx="116">
                  <c:v>46.339928</c:v>
                </c:pt>
                <c:pt idx="117">
                  <c:v>46.563584000000006</c:v>
                </c:pt>
                <c:pt idx="118">
                  <c:v>47.818993999999996</c:v>
                </c:pt>
                <c:pt idx="119">
                  <c:v>49.138781000000002</c:v>
                </c:pt>
                <c:pt idx="120">
                  <c:v>49.519387999999999</c:v>
                </c:pt>
                <c:pt idx="121">
                  <c:v>50.236495000000005</c:v>
                </c:pt>
                <c:pt idx="122">
                  <c:v>51.571092</c:v>
                </c:pt>
                <c:pt idx="123">
                  <c:v>52.075738999999999</c:v>
                </c:pt>
                <c:pt idx="124">
                  <c:v>61.197507999999999</c:v>
                </c:pt>
                <c:pt idx="125">
                  <c:v>58.670644999999993</c:v>
                </c:pt>
                <c:pt idx="126">
                  <c:v>56.503188999999999</c:v>
                </c:pt>
                <c:pt idx="127">
                  <c:v>55.093777000000003</c:v>
                </c:pt>
                <c:pt idx="128">
                  <c:v>54.547453999999995</c:v>
                </c:pt>
                <c:pt idx="129">
                  <c:v>54.335448</c:v>
                </c:pt>
                <c:pt idx="130">
                  <c:v>54.972146000000002</c:v>
                </c:pt>
                <c:pt idx="131">
                  <c:v>56.206009000000002</c:v>
                </c:pt>
                <c:pt idx="132">
                  <c:v>56.279772999999999</c:v>
                </c:pt>
                <c:pt idx="133">
                  <c:v>57.051857000000005</c:v>
                </c:pt>
                <c:pt idx="134">
                  <c:v>58.264877999999996</c:v>
                </c:pt>
                <c:pt idx="135">
                  <c:v>58.542473999999999</c:v>
                </c:pt>
                <c:pt idx="136">
                  <c:v>69.143357000000009</c:v>
                </c:pt>
                <c:pt idx="137">
                  <c:v>65.938396999999995</c:v>
                </c:pt>
                <c:pt idx="138">
                  <c:v>63.931144000000003</c:v>
                </c:pt>
                <c:pt idx="139">
                  <c:v>61.998224999999998</c:v>
                </c:pt>
                <c:pt idx="140">
                  <c:v>62.541846</c:v>
                </c:pt>
                <c:pt idx="141">
                  <c:v>62.516150000000003</c:v>
                </c:pt>
                <c:pt idx="142">
                  <c:v>63.958497999999999</c:v>
                </c:pt>
                <c:pt idx="143">
                  <c:v>66.013312999999997</c:v>
                </c:pt>
                <c:pt idx="144">
                  <c:v>67.092748999999998</c:v>
                </c:pt>
                <c:pt idx="145">
                  <c:v>70.880891000000005</c:v>
                </c:pt>
                <c:pt idx="146">
                  <c:v>72.039952</c:v>
                </c:pt>
                <c:pt idx="147">
                  <c:v>72.985782</c:v>
                </c:pt>
                <c:pt idx="148">
                  <c:v>82.881419999999991</c:v>
                </c:pt>
                <c:pt idx="149">
                  <c:v>80.49858900000001</c:v>
                </c:pt>
                <c:pt idx="150">
                  <c:v>78.485627999999991</c:v>
                </c:pt>
                <c:pt idx="151">
                  <c:v>75.677399000000008</c:v>
                </c:pt>
                <c:pt idx="152">
                  <c:v>75.912051000000005</c:v>
                </c:pt>
                <c:pt idx="153">
                  <c:v>76.066552000000001</c:v>
                </c:pt>
                <c:pt idx="154">
                  <c:v>77.560948999999994</c:v>
                </c:pt>
                <c:pt idx="155">
                  <c:v>79.218210000000013</c:v>
                </c:pt>
                <c:pt idx="156">
                  <c:v>79.703519</c:v>
                </c:pt>
                <c:pt idx="157">
                  <c:v>83.916561000000002</c:v>
                </c:pt>
                <c:pt idx="158">
                  <c:v>84.693928999999997</c:v>
                </c:pt>
                <c:pt idx="159">
                  <c:v>86.140634000000006</c:v>
                </c:pt>
                <c:pt idx="160">
                  <c:v>98.619609999999994</c:v>
                </c:pt>
                <c:pt idx="161">
                  <c:v>95.181572000000003</c:v>
                </c:pt>
                <c:pt idx="162">
                  <c:v>91.169047999999989</c:v>
                </c:pt>
                <c:pt idx="163">
                  <c:v>90.364304999999987</c:v>
                </c:pt>
                <c:pt idx="164">
                  <c:v>90.299591000000007</c:v>
                </c:pt>
                <c:pt idx="165">
                  <c:v>91.098642999999996</c:v>
                </c:pt>
                <c:pt idx="166">
                  <c:v>92.270248000000009</c:v>
                </c:pt>
                <c:pt idx="167">
                  <c:v>94.221553999999998</c:v>
                </c:pt>
                <c:pt idx="168">
                  <c:v>95.392296999999999</c:v>
                </c:pt>
                <c:pt idx="169">
                  <c:v>98.221693000000002</c:v>
                </c:pt>
                <c:pt idx="170">
                  <c:v>99.682240999999991</c:v>
                </c:pt>
                <c:pt idx="171">
                  <c:v>100.534325</c:v>
                </c:pt>
                <c:pt idx="172">
                  <c:v>112.142144</c:v>
                </c:pt>
                <c:pt idx="173">
                  <c:v>107.20347699999999</c:v>
                </c:pt>
                <c:pt idx="174">
                  <c:v>104.318887</c:v>
                </c:pt>
                <c:pt idx="175">
                  <c:v>101.098219</c:v>
                </c:pt>
                <c:pt idx="176">
                  <c:v>101.623041</c:v>
                </c:pt>
                <c:pt idx="177">
                  <c:v>102.41247</c:v>
                </c:pt>
                <c:pt idx="178">
                  <c:v>103.769902</c:v>
                </c:pt>
                <c:pt idx="179">
                  <c:v>104.92126300000001</c:v>
                </c:pt>
                <c:pt idx="180">
                  <c:v>106.23322400000001</c:v>
                </c:pt>
                <c:pt idx="181">
                  <c:v>110.261504</c:v>
                </c:pt>
                <c:pt idx="182">
                  <c:v>111.550652</c:v>
                </c:pt>
                <c:pt idx="183">
                  <c:v>113.68096899999999</c:v>
                </c:pt>
                <c:pt idx="184">
                  <c:v>128.16198</c:v>
                </c:pt>
                <c:pt idx="185">
                  <c:v>124.31650599999999</c:v>
                </c:pt>
                <c:pt idx="186">
                  <c:v>123.04586500000001</c:v>
                </c:pt>
                <c:pt idx="187">
                  <c:v>119.570547</c:v>
                </c:pt>
                <c:pt idx="188">
                  <c:v>119.462155</c:v>
                </c:pt>
                <c:pt idx="189">
                  <c:v>119.76372599999999</c:v>
                </c:pt>
                <c:pt idx="190">
                  <c:v>121.27486900000001</c:v>
                </c:pt>
                <c:pt idx="191">
                  <c:v>123.28699899999999</c:v>
                </c:pt>
                <c:pt idx="192">
                  <c:v>125.31766800000001</c:v>
                </c:pt>
                <c:pt idx="193">
                  <c:v>129.94148200000001</c:v>
                </c:pt>
                <c:pt idx="194">
                  <c:v>132.10459299999999</c:v>
                </c:pt>
                <c:pt idx="195">
                  <c:v>133.09299799999999</c:v>
                </c:pt>
                <c:pt idx="196">
                  <c:v>148.053707</c:v>
                </c:pt>
                <c:pt idx="197">
                  <c:v>142.41396900000001</c:v>
                </c:pt>
                <c:pt idx="198">
                  <c:v>137.58415199999999</c:v>
                </c:pt>
                <c:pt idx="199">
                  <c:v>135.529426</c:v>
                </c:pt>
                <c:pt idx="200">
                  <c:v>135.51467700000001</c:v>
                </c:pt>
                <c:pt idx="201">
                  <c:v>133.63600500000001</c:v>
                </c:pt>
                <c:pt idx="202">
                  <c:v>135.30943299999998</c:v>
                </c:pt>
                <c:pt idx="203">
                  <c:v>136.42458400000001</c:v>
                </c:pt>
                <c:pt idx="204">
                  <c:v>137.258127</c:v>
                </c:pt>
                <c:pt idx="205">
                  <c:v>141.88483400000001</c:v>
                </c:pt>
                <c:pt idx="206">
                  <c:v>143.73103400000002</c:v>
                </c:pt>
                <c:pt idx="207">
                  <c:v>144.81924100000001</c:v>
                </c:pt>
                <c:pt idx="208">
                  <c:v>160.16029399999999</c:v>
                </c:pt>
                <c:pt idx="209">
                  <c:v>153.97044699999998</c:v>
                </c:pt>
                <c:pt idx="210">
                  <c:v>151.62335400000001</c:v>
                </c:pt>
                <c:pt idx="211">
                  <c:v>147.90109200000001</c:v>
                </c:pt>
                <c:pt idx="212">
                  <c:v>147.51527100000001</c:v>
                </c:pt>
                <c:pt idx="213">
                  <c:v>148.007869</c:v>
                </c:pt>
                <c:pt idx="214">
                  <c:v>150.074702</c:v>
                </c:pt>
                <c:pt idx="215">
                  <c:v>153.47262700000002</c:v>
                </c:pt>
                <c:pt idx="216">
                  <c:v>154.18522000000002</c:v>
                </c:pt>
                <c:pt idx="217">
                  <c:v>160.84578500000001</c:v>
                </c:pt>
                <c:pt idx="218">
                  <c:v>161.89106200000001</c:v>
                </c:pt>
                <c:pt idx="219">
                  <c:v>161.76341300000001</c:v>
                </c:pt>
                <c:pt idx="220">
                  <c:v>180.41891800000002</c:v>
                </c:pt>
                <c:pt idx="221">
                  <c:v>172.61687499999999</c:v>
                </c:pt>
                <c:pt idx="222">
                  <c:v>169.063886</c:v>
                </c:pt>
                <c:pt idx="223">
                  <c:v>166.09520999999998</c:v>
                </c:pt>
                <c:pt idx="224">
                  <c:v>164.46414300000001</c:v>
                </c:pt>
                <c:pt idx="225">
                  <c:v>165.30979199999999</c:v>
                </c:pt>
                <c:pt idx="226">
                  <c:v>166.860422</c:v>
                </c:pt>
                <c:pt idx="227">
                  <c:v>169.29456999999999</c:v>
                </c:pt>
                <c:pt idx="228">
                  <c:v>170.53288000000001</c:v>
                </c:pt>
                <c:pt idx="229">
                  <c:v>176.11472599999999</c:v>
                </c:pt>
                <c:pt idx="230">
                  <c:v>176.67208199999999</c:v>
                </c:pt>
                <c:pt idx="231">
                  <c:v>179.57474400000001</c:v>
                </c:pt>
                <c:pt idx="232">
                  <c:v>198.43611300000001</c:v>
                </c:pt>
                <c:pt idx="233">
                  <c:v>189.95953</c:v>
                </c:pt>
                <c:pt idx="234">
                  <c:v>185.29826199999999</c:v>
                </c:pt>
                <c:pt idx="235">
                  <c:v>183.72672299999999</c:v>
                </c:pt>
                <c:pt idx="236">
                  <c:v>184.156733</c:v>
                </c:pt>
                <c:pt idx="237">
                  <c:v>181.53636600000002</c:v>
                </c:pt>
                <c:pt idx="238">
                  <c:v>185.288894</c:v>
                </c:pt>
                <c:pt idx="239">
                  <c:v>185.33098999999999</c:v>
                </c:pt>
                <c:pt idx="240">
                  <c:v>186.68202600000001</c:v>
                </c:pt>
                <c:pt idx="241">
                  <c:v>191.29657500000002</c:v>
                </c:pt>
                <c:pt idx="242">
                  <c:v>193.558086</c:v>
                </c:pt>
                <c:pt idx="243">
                  <c:v>195.742773</c:v>
                </c:pt>
                <c:pt idx="244">
                  <c:v>215.495441</c:v>
                </c:pt>
                <c:pt idx="245">
                  <c:v>206.61452199999999</c:v>
                </c:pt>
                <c:pt idx="246">
                  <c:v>202.01324199999999</c:v>
                </c:pt>
                <c:pt idx="247">
                  <c:v>199.49494000000001</c:v>
                </c:pt>
                <c:pt idx="248">
                  <c:v>198.81196199999999</c:v>
                </c:pt>
                <c:pt idx="249">
                  <c:v>196.24618100000001</c:v>
                </c:pt>
                <c:pt idx="250">
                  <c:v>196.863823</c:v>
                </c:pt>
                <c:pt idx="251">
                  <c:v>197.02225799999999</c:v>
                </c:pt>
                <c:pt idx="252">
                  <c:v>196.14245099999999</c:v>
                </c:pt>
                <c:pt idx="253">
                  <c:v>196.41410099999999</c:v>
                </c:pt>
                <c:pt idx="254">
                  <c:v>203.745644</c:v>
                </c:pt>
                <c:pt idx="255">
                  <c:v>202.74416699999998</c:v>
                </c:pt>
                <c:pt idx="256">
                  <c:v>221.478453</c:v>
                </c:pt>
                <c:pt idx="257">
                  <c:v>213.73800199999999</c:v>
                </c:pt>
                <c:pt idx="258">
                  <c:v>209.17082099999999</c:v>
                </c:pt>
                <c:pt idx="259">
                  <c:v>205.98642100000001</c:v>
                </c:pt>
                <c:pt idx="260">
                  <c:v>204.65541000000002</c:v>
                </c:pt>
                <c:pt idx="261">
                  <c:v>203.894991</c:v>
                </c:pt>
                <c:pt idx="262">
                  <c:v>202.89979399999999</c:v>
                </c:pt>
                <c:pt idx="263">
                  <c:v>203.97024100000002</c:v>
                </c:pt>
                <c:pt idx="264">
                  <c:v>203.464608</c:v>
                </c:pt>
                <c:pt idx="265">
                  <c:v>209.59934099999998</c:v>
                </c:pt>
                <c:pt idx="266">
                  <c:v>210.51315299999999</c:v>
                </c:pt>
                <c:pt idx="267">
                  <c:v>208.952271</c:v>
                </c:pt>
                <c:pt idx="268">
                  <c:v>227.76229699999999</c:v>
                </c:pt>
                <c:pt idx="269">
                  <c:v>219.62105400000002</c:v>
                </c:pt>
                <c:pt idx="270">
                  <c:v>215.58908</c:v>
                </c:pt>
                <c:pt idx="271">
                  <c:v>212.51476</c:v>
                </c:pt>
                <c:pt idx="272">
                  <c:v>214.29222899999999</c:v>
                </c:pt>
                <c:pt idx="273">
                  <c:v>212.96008300000003</c:v>
                </c:pt>
                <c:pt idx="274">
                  <c:v>213.87900299999998</c:v>
                </c:pt>
                <c:pt idx="275">
                  <c:v>215.92922300000001</c:v>
                </c:pt>
                <c:pt idx="276">
                  <c:v>214.30665900000002</c:v>
                </c:pt>
                <c:pt idx="277">
                  <c:v>219.06234599999999</c:v>
                </c:pt>
                <c:pt idx="278">
                  <c:v>219.06849</c:v>
                </c:pt>
                <c:pt idx="279">
                  <c:v>220.39973800000001</c:v>
                </c:pt>
                <c:pt idx="280">
                  <c:v>241.913297</c:v>
                </c:pt>
                <c:pt idx="281">
                  <c:v>234.289726</c:v>
                </c:pt>
                <c:pt idx="282">
                  <c:v>230.06382399999998</c:v>
                </c:pt>
                <c:pt idx="283">
                  <c:v>225.142627</c:v>
                </c:pt>
                <c:pt idx="284">
                  <c:v>223.767248</c:v>
                </c:pt>
                <c:pt idx="285">
                  <c:v>223.52953500000001</c:v>
                </c:pt>
                <c:pt idx="286">
                  <c:v>225.88201800000002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Sheet1!$A$2:$A$290</c:f>
              <c:numCache>
                <c:formatCode>mmm\-yy</c:formatCode>
                <c:ptCount val="289"/>
                <c:pt idx="0">
                  <c:v>34547</c:v>
                </c:pt>
                <c:pt idx="1">
                  <c:v>34578</c:v>
                </c:pt>
                <c:pt idx="2">
                  <c:v>34608</c:v>
                </c:pt>
                <c:pt idx="3">
                  <c:v>34639</c:v>
                </c:pt>
                <c:pt idx="4">
                  <c:v>34669</c:v>
                </c:pt>
                <c:pt idx="5">
                  <c:v>34700</c:v>
                </c:pt>
                <c:pt idx="6">
                  <c:v>34731</c:v>
                </c:pt>
                <c:pt idx="7">
                  <c:v>34759</c:v>
                </c:pt>
                <c:pt idx="8">
                  <c:v>34790</c:v>
                </c:pt>
                <c:pt idx="9">
                  <c:v>34820</c:v>
                </c:pt>
                <c:pt idx="10">
                  <c:v>34851</c:v>
                </c:pt>
                <c:pt idx="11">
                  <c:v>34881</c:v>
                </c:pt>
                <c:pt idx="12">
                  <c:v>34912</c:v>
                </c:pt>
                <c:pt idx="13">
                  <c:v>34943</c:v>
                </c:pt>
                <c:pt idx="14">
                  <c:v>34973</c:v>
                </c:pt>
                <c:pt idx="15">
                  <c:v>35004</c:v>
                </c:pt>
                <c:pt idx="16">
                  <c:v>35034</c:v>
                </c:pt>
                <c:pt idx="17">
                  <c:v>35065</c:v>
                </c:pt>
                <c:pt idx="18">
                  <c:v>35096</c:v>
                </c:pt>
                <c:pt idx="19">
                  <c:v>35125</c:v>
                </c:pt>
                <c:pt idx="20">
                  <c:v>35156</c:v>
                </c:pt>
                <c:pt idx="21">
                  <c:v>35186</c:v>
                </c:pt>
                <c:pt idx="22">
                  <c:v>35217</c:v>
                </c:pt>
                <c:pt idx="23">
                  <c:v>35247</c:v>
                </c:pt>
                <c:pt idx="24">
                  <c:v>35278</c:v>
                </c:pt>
                <c:pt idx="25">
                  <c:v>35309</c:v>
                </c:pt>
                <c:pt idx="26">
                  <c:v>35339</c:v>
                </c:pt>
                <c:pt idx="27">
                  <c:v>35370</c:v>
                </c:pt>
                <c:pt idx="28">
                  <c:v>35400</c:v>
                </c:pt>
                <c:pt idx="29">
                  <c:v>35431</c:v>
                </c:pt>
                <c:pt idx="30">
                  <c:v>35462</c:v>
                </c:pt>
                <c:pt idx="31">
                  <c:v>35490</c:v>
                </c:pt>
                <c:pt idx="32">
                  <c:v>35521</c:v>
                </c:pt>
                <c:pt idx="33">
                  <c:v>35551</c:v>
                </c:pt>
                <c:pt idx="34">
                  <c:v>35582</c:v>
                </c:pt>
                <c:pt idx="35">
                  <c:v>35612</c:v>
                </c:pt>
                <c:pt idx="36">
                  <c:v>35643</c:v>
                </c:pt>
                <c:pt idx="37">
                  <c:v>35674</c:v>
                </c:pt>
                <c:pt idx="38">
                  <c:v>35704</c:v>
                </c:pt>
                <c:pt idx="39">
                  <c:v>35735</c:v>
                </c:pt>
                <c:pt idx="40">
                  <c:v>35765</c:v>
                </c:pt>
                <c:pt idx="41">
                  <c:v>35796</c:v>
                </c:pt>
                <c:pt idx="42">
                  <c:v>35827</c:v>
                </c:pt>
                <c:pt idx="43">
                  <c:v>35855</c:v>
                </c:pt>
                <c:pt idx="44">
                  <c:v>35886</c:v>
                </c:pt>
                <c:pt idx="45">
                  <c:v>35916</c:v>
                </c:pt>
                <c:pt idx="46">
                  <c:v>35947</c:v>
                </c:pt>
                <c:pt idx="47">
                  <c:v>35977</c:v>
                </c:pt>
                <c:pt idx="48">
                  <c:v>36008</c:v>
                </c:pt>
                <c:pt idx="49">
                  <c:v>36039</c:v>
                </c:pt>
                <c:pt idx="50">
                  <c:v>36069</c:v>
                </c:pt>
                <c:pt idx="51">
                  <c:v>36100</c:v>
                </c:pt>
                <c:pt idx="52">
                  <c:v>36130</c:v>
                </c:pt>
                <c:pt idx="53">
                  <c:v>36161</c:v>
                </c:pt>
                <c:pt idx="54">
                  <c:v>36192</c:v>
                </c:pt>
                <c:pt idx="55">
                  <c:v>36220</c:v>
                </c:pt>
                <c:pt idx="56">
                  <c:v>36251</c:v>
                </c:pt>
                <c:pt idx="57">
                  <c:v>36281</c:v>
                </c:pt>
                <c:pt idx="58">
                  <c:v>36312</c:v>
                </c:pt>
                <c:pt idx="59">
                  <c:v>36342</c:v>
                </c:pt>
                <c:pt idx="60">
                  <c:v>36373</c:v>
                </c:pt>
                <c:pt idx="61">
                  <c:v>36404</c:v>
                </c:pt>
                <c:pt idx="62">
                  <c:v>36434</c:v>
                </c:pt>
                <c:pt idx="63">
                  <c:v>36465</c:v>
                </c:pt>
                <c:pt idx="64">
                  <c:v>36495</c:v>
                </c:pt>
                <c:pt idx="65">
                  <c:v>36526</c:v>
                </c:pt>
                <c:pt idx="66">
                  <c:v>36557</c:v>
                </c:pt>
                <c:pt idx="67">
                  <c:v>36586</c:v>
                </c:pt>
                <c:pt idx="68">
                  <c:v>36617</c:v>
                </c:pt>
                <c:pt idx="69">
                  <c:v>36647</c:v>
                </c:pt>
                <c:pt idx="70">
                  <c:v>36678</c:v>
                </c:pt>
                <c:pt idx="71">
                  <c:v>36708</c:v>
                </c:pt>
                <c:pt idx="72">
                  <c:v>36739</c:v>
                </c:pt>
                <c:pt idx="73">
                  <c:v>36770</c:v>
                </c:pt>
                <c:pt idx="74">
                  <c:v>36800</c:v>
                </c:pt>
                <c:pt idx="75">
                  <c:v>36831</c:v>
                </c:pt>
                <c:pt idx="76">
                  <c:v>36861</c:v>
                </c:pt>
                <c:pt idx="77">
                  <c:v>36892</c:v>
                </c:pt>
                <c:pt idx="78">
                  <c:v>36923</c:v>
                </c:pt>
                <c:pt idx="79">
                  <c:v>36951</c:v>
                </c:pt>
                <c:pt idx="80">
                  <c:v>36982</c:v>
                </c:pt>
                <c:pt idx="81">
                  <c:v>37012</c:v>
                </c:pt>
                <c:pt idx="82">
                  <c:v>37043</c:v>
                </c:pt>
                <c:pt idx="83">
                  <c:v>37073</c:v>
                </c:pt>
                <c:pt idx="84">
                  <c:v>37104</c:v>
                </c:pt>
                <c:pt idx="85">
                  <c:v>37135</c:v>
                </c:pt>
                <c:pt idx="86">
                  <c:v>37165</c:v>
                </c:pt>
                <c:pt idx="87">
                  <c:v>37196</c:v>
                </c:pt>
                <c:pt idx="88">
                  <c:v>37226</c:v>
                </c:pt>
                <c:pt idx="89">
                  <c:v>37257</c:v>
                </c:pt>
                <c:pt idx="90">
                  <c:v>37288</c:v>
                </c:pt>
                <c:pt idx="91">
                  <c:v>37316</c:v>
                </c:pt>
                <c:pt idx="92">
                  <c:v>37347</c:v>
                </c:pt>
                <c:pt idx="93">
                  <c:v>37377</c:v>
                </c:pt>
                <c:pt idx="94">
                  <c:v>37408</c:v>
                </c:pt>
                <c:pt idx="95">
                  <c:v>37438</c:v>
                </c:pt>
                <c:pt idx="96">
                  <c:v>37469</c:v>
                </c:pt>
                <c:pt idx="97">
                  <c:v>37500</c:v>
                </c:pt>
                <c:pt idx="98">
                  <c:v>37530</c:v>
                </c:pt>
                <c:pt idx="99">
                  <c:v>37561</c:v>
                </c:pt>
                <c:pt idx="100">
                  <c:v>37591</c:v>
                </c:pt>
                <c:pt idx="101">
                  <c:v>37622</c:v>
                </c:pt>
                <c:pt idx="102">
                  <c:v>37653</c:v>
                </c:pt>
                <c:pt idx="103">
                  <c:v>37681</c:v>
                </c:pt>
                <c:pt idx="104">
                  <c:v>37712</c:v>
                </c:pt>
                <c:pt idx="105">
                  <c:v>37742</c:v>
                </c:pt>
                <c:pt idx="106">
                  <c:v>37773</c:v>
                </c:pt>
                <c:pt idx="107">
                  <c:v>37803</c:v>
                </c:pt>
                <c:pt idx="108">
                  <c:v>37834</c:v>
                </c:pt>
                <c:pt idx="109">
                  <c:v>37865</c:v>
                </c:pt>
                <c:pt idx="110">
                  <c:v>37895</c:v>
                </c:pt>
                <c:pt idx="111">
                  <c:v>37926</c:v>
                </c:pt>
                <c:pt idx="112">
                  <c:v>37956</c:v>
                </c:pt>
                <c:pt idx="113">
                  <c:v>37987</c:v>
                </c:pt>
                <c:pt idx="114">
                  <c:v>38018</c:v>
                </c:pt>
                <c:pt idx="115">
                  <c:v>38047</c:v>
                </c:pt>
                <c:pt idx="116">
                  <c:v>38078</c:v>
                </c:pt>
                <c:pt idx="117">
                  <c:v>38108</c:v>
                </c:pt>
                <c:pt idx="118">
                  <c:v>38139</c:v>
                </c:pt>
                <c:pt idx="119">
                  <c:v>38169</c:v>
                </c:pt>
                <c:pt idx="120">
                  <c:v>38200</c:v>
                </c:pt>
                <c:pt idx="121">
                  <c:v>38231</c:v>
                </c:pt>
                <c:pt idx="122">
                  <c:v>38261</c:v>
                </c:pt>
                <c:pt idx="123">
                  <c:v>38292</c:v>
                </c:pt>
                <c:pt idx="124">
                  <c:v>38322</c:v>
                </c:pt>
                <c:pt idx="125">
                  <c:v>38353</c:v>
                </c:pt>
                <c:pt idx="126">
                  <c:v>38384</c:v>
                </c:pt>
                <c:pt idx="127">
                  <c:v>38412</c:v>
                </c:pt>
                <c:pt idx="128">
                  <c:v>38443</c:v>
                </c:pt>
                <c:pt idx="129">
                  <c:v>38473</c:v>
                </c:pt>
                <c:pt idx="130">
                  <c:v>38504</c:v>
                </c:pt>
                <c:pt idx="131">
                  <c:v>38534</c:v>
                </c:pt>
                <c:pt idx="132">
                  <c:v>38565</c:v>
                </c:pt>
                <c:pt idx="133">
                  <c:v>38596</c:v>
                </c:pt>
                <c:pt idx="134">
                  <c:v>38626</c:v>
                </c:pt>
                <c:pt idx="135">
                  <c:v>38657</c:v>
                </c:pt>
                <c:pt idx="136">
                  <c:v>38687</c:v>
                </c:pt>
                <c:pt idx="137">
                  <c:v>38718</c:v>
                </c:pt>
                <c:pt idx="138">
                  <c:v>38749</c:v>
                </c:pt>
                <c:pt idx="139">
                  <c:v>38777</c:v>
                </c:pt>
                <c:pt idx="140">
                  <c:v>38808</c:v>
                </c:pt>
                <c:pt idx="141">
                  <c:v>38838</c:v>
                </c:pt>
                <c:pt idx="142">
                  <c:v>38869</c:v>
                </c:pt>
                <c:pt idx="143">
                  <c:v>38899</c:v>
                </c:pt>
                <c:pt idx="144">
                  <c:v>38930</c:v>
                </c:pt>
                <c:pt idx="145">
                  <c:v>38961</c:v>
                </c:pt>
                <c:pt idx="146">
                  <c:v>38991</c:v>
                </c:pt>
                <c:pt idx="147">
                  <c:v>39022</c:v>
                </c:pt>
                <c:pt idx="148">
                  <c:v>39052</c:v>
                </c:pt>
                <c:pt idx="149">
                  <c:v>39083</c:v>
                </c:pt>
                <c:pt idx="150">
                  <c:v>39114</c:v>
                </c:pt>
                <c:pt idx="151">
                  <c:v>39142</c:v>
                </c:pt>
                <c:pt idx="152">
                  <c:v>39173</c:v>
                </c:pt>
                <c:pt idx="153">
                  <c:v>39203</c:v>
                </c:pt>
                <c:pt idx="154">
                  <c:v>39234</c:v>
                </c:pt>
                <c:pt idx="155">
                  <c:v>39264</c:v>
                </c:pt>
                <c:pt idx="156">
                  <c:v>39295</c:v>
                </c:pt>
                <c:pt idx="157">
                  <c:v>39326</c:v>
                </c:pt>
                <c:pt idx="158">
                  <c:v>39356</c:v>
                </c:pt>
                <c:pt idx="159">
                  <c:v>39387</c:v>
                </c:pt>
                <c:pt idx="160">
                  <c:v>39417</c:v>
                </c:pt>
                <c:pt idx="161">
                  <c:v>39448</c:v>
                </c:pt>
                <c:pt idx="162">
                  <c:v>39479</c:v>
                </c:pt>
                <c:pt idx="163">
                  <c:v>39508</c:v>
                </c:pt>
                <c:pt idx="164">
                  <c:v>39539</c:v>
                </c:pt>
                <c:pt idx="165">
                  <c:v>39569</c:v>
                </c:pt>
                <c:pt idx="166">
                  <c:v>39600</c:v>
                </c:pt>
                <c:pt idx="167">
                  <c:v>39630</c:v>
                </c:pt>
                <c:pt idx="168">
                  <c:v>39661</c:v>
                </c:pt>
                <c:pt idx="169">
                  <c:v>39692</c:v>
                </c:pt>
                <c:pt idx="170">
                  <c:v>39722</c:v>
                </c:pt>
                <c:pt idx="171">
                  <c:v>39753</c:v>
                </c:pt>
                <c:pt idx="172">
                  <c:v>39783</c:v>
                </c:pt>
                <c:pt idx="173">
                  <c:v>39814</c:v>
                </c:pt>
                <c:pt idx="174">
                  <c:v>39845</c:v>
                </c:pt>
                <c:pt idx="175">
                  <c:v>39873</c:v>
                </c:pt>
                <c:pt idx="176">
                  <c:v>39904</c:v>
                </c:pt>
                <c:pt idx="177">
                  <c:v>39934</c:v>
                </c:pt>
                <c:pt idx="178">
                  <c:v>39965</c:v>
                </c:pt>
                <c:pt idx="179">
                  <c:v>39995</c:v>
                </c:pt>
                <c:pt idx="180">
                  <c:v>40026</c:v>
                </c:pt>
                <c:pt idx="181">
                  <c:v>40057</c:v>
                </c:pt>
                <c:pt idx="182">
                  <c:v>40087</c:v>
                </c:pt>
                <c:pt idx="183">
                  <c:v>40118</c:v>
                </c:pt>
                <c:pt idx="184">
                  <c:v>40148</c:v>
                </c:pt>
                <c:pt idx="185">
                  <c:v>40179</c:v>
                </c:pt>
                <c:pt idx="186">
                  <c:v>40210</c:v>
                </c:pt>
                <c:pt idx="187">
                  <c:v>40238</c:v>
                </c:pt>
                <c:pt idx="188">
                  <c:v>40269</c:v>
                </c:pt>
                <c:pt idx="189">
                  <c:v>40299</c:v>
                </c:pt>
                <c:pt idx="190">
                  <c:v>40330</c:v>
                </c:pt>
                <c:pt idx="191">
                  <c:v>40360</c:v>
                </c:pt>
                <c:pt idx="192">
                  <c:v>40391</c:v>
                </c:pt>
                <c:pt idx="193">
                  <c:v>40422</c:v>
                </c:pt>
                <c:pt idx="194">
                  <c:v>40452</c:v>
                </c:pt>
                <c:pt idx="195">
                  <c:v>40483</c:v>
                </c:pt>
                <c:pt idx="196">
                  <c:v>40513</c:v>
                </c:pt>
                <c:pt idx="197">
                  <c:v>40544</c:v>
                </c:pt>
                <c:pt idx="198">
                  <c:v>40575</c:v>
                </c:pt>
                <c:pt idx="199">
                  <c:v>40603</c:v>
                </c:pt>
                <c:pt idx="200">
                  <c:v>40634</c:v>
                </c:pt>
                <c:pt idx="201">
                  <c:v>40664</c:v>
                </c:pt>
                <c:pt idx="202">
                  <c:v>40695</c:v>
                </c:pt>
                <c:pt idx="203">
                  <c:v>40725</c:v>
                </c:pt>
                <c:pt idx="204">
                  <c:v>40756</c:v>
                </c:pt>
                <c:pt idx="205">
                  <c:v>40787</c:v>
                </c:pt>
                <c:pt idx="206">
                  <c:v>40817</c:v>
                </c:pt>
                <c:pt idx="207">
                  <c:v>40848</c:v>
                </c:pt>
                <c:pt idx="208">
                  <c:v>40878</c:v>
                </c:pt>
                <c:pt idx="209">
                  <c:v>40909</c:v>
                </c:pt>
                <c:pt idx="210">
                  <c:v>40940</c:v>
                </c:pt>
                <c:pt idx="211">
                  <c:v>40969</c:v>
                </c:pt>
                <c:pt idx="212">
                  <c:v>41000</c:v>
                </c:pt>
                <c:pt idx="213">
                  <c:v>41030</c:v>
                </c:pt>
                <c:pt idx="214">
                  <c:v>41061</c:v>
                </c:pt>
                <c:pt idx="215">
                  <c:v>41091</c:v>
                </c:pt>
                <c:pt idx="216">
                  <c:v>41122</c:v>
                </c:pt>
                <c:pt idx="217">
                  <c:v>41153</c:v>
                </c:pt>
                <c:pt idx="218">
                  <c:v>41183</c:v>
                </c:pt>
                <c:pt idx="219">
                  <c:v>41214</c:v>
                </c:pt>
                <c:pt idx="220">
                  <c:v>41244</c:v>
                </c:pt>
                <c:pt idx="221">
                  <c:v>41275</c:v>
                </c:pt>
                <c:pt idx="222">
                  <c:v>41306</c:v>
                </c:pt>
                <c:pt idx="223">
                  <c:v>41334</c:v>
                </c:pt>
                <c:pt idx="224">
                  <c:v>41365</c:v>
                </c:pt>
                <c:pt idx="225">
                  <c:v>41395</c:v>
                </c:pt>
                <c:pt idx="226">
                  <c:v>41426</c:v>
                </c:pt>
                <c:pt idx="227">
                  <c:v>41456</c:v>
                </c:pt>
                <c:pt idx="228">
                  <c:v>41487</c:v>
                </c:pt>
                <c:pt idx="229">
                  <c:v>41518</c:v>
                </c:pt>
                <c:pt idx="230">
                  <c:v>41548</c:v>
                </c:pt>
                <c:pt idx="231">
                  <c:v>41579</c:v>
                </c:pt>
                <c:pt idx="232">
                  <c:v>41609</c:v>
                </c:pt>
                <c:pt idx="233">
                  <c:v>41640</c:v>
                </c:pt>
                <c:pt idx="234">
                  <c:v>41671</c:v>
                </c:pt>
                <c:pt idx="235">
                  <c:v>41699</c:v>
                </c:pt>
                <c:pt idx="236">
                  <c:v>41730</c:v>
                </c:pt>
                <c:pt idx="237">
                  <c:v>41760</c:v>
                </c:pt>
                <c:pt idx="238">
                  <c:v>41791</c:v>
                </c:pt>
                <c:pt idx="239">
                  <c:v>41821</c:v>
                </c:pt>
                <c:pt idx="240">
                  <c:v>41852</c:v>
                </c:pt>
                <c:pt idx="241">
                  <c:v>41883</c:v>
                </c:pt>
                <c:pt idx="242">
                  <c:v>41913</c:v>
                </c:pt>
                <c:pt idx="243">
                  <c:v>41944</c:v>
                </c:pt>
                <c:pt idx="244">
                  <c:v>41974</c:v>
                </c:pt>
                <c:pt idx="245">
                  <c:v>42005</c:v>
                </c:pt>
                <c:pt idx="246">
                  <c:v>42036</c:v>
                </c:pt>
                <c:pt idx="247">
                  <c:v>42064</c:v>
                </c:pt>
                <c:pt idx="248">
                  <c:v>42095</c:v>
                </c:pt>
                <c:pt idx="249">
                  <c:v>42125</c:v>
                </c:pt>
                <c:pt idx="250">
                  <c:v>42156</c:v>
                </c:pt>
                <c:pt idx="251">
                  <c:v>42186</c:v>
                </c:pt>
                <c:pt idx="252">
                  <c:v>42217</c:v>
                </c:pt>
                <c:pt idx="253">
                  <c:v>42248</c:v>
                </c:pt>
                <c:pt idx="254">
                  <c:v>42278</c:v>
                </c:pt>
                <c:pt idx="255">
                  <c:v>42309</c:v>
                </c:pt>
                <c:pt idx="256">
                  <c:v>42339</c:v>
                </c:pt>
                <c:pt idx="257">
                  <c:v>42370</c:v>
                </c:pt>
                <c:pt idx="258">
                  <c:v>42401</c:v>
                </c:pt>
                <c:pt idx="259">
                  <c:v>42430</c:v>
                </c:pt>
                <c:pt idx="260">
                  <c:v>42461</c:v>
                </c:pt>
                <c:pt idx="261">
                  <c:v>42491</c:v>
                </c:pt>
                <c:pt idx="262">
                  <c:v>42522</c:v>
                </c:pt>
                <c:pt idx="263">
                  <c:v>42552</c:v>
                </c:pt>
                <c:pt idx="264">
                  <c:v>42583</c:v>
                </c:pt>
                <c:pt idx="265">
                  <c:v>42614</c:v>
                </c:pt>
                <c:pt idx="266">
                  <c:v>42644</c:v>
                </c:pt>
                <c:pt idx="267">
                  <c:v>42675</c:v>
                </c:pt>
                <c:pt idx="268">
                  <c:v>42705</c:v>
                </c:pt>
                <c:pt idx="269">
                  <c:v>42736</c:v>
                </c:pt>
                <c:pt idx="270">
                  <c:v>42767</c:v>
                </c:pt>
                <c:pt idx="271">
                  <c:v>42795</c:v>
                </c:pt>
                <c:pt idx="272">
                  <c:v>42826</c:v>
                </c:pt>
                <c:pt idx="273">
                  <c:v>42856</c:v>
                </c:pt>
                <c:pt idx="274">
                  <c:v>42887</c:v>
                </c:pt>
                <c:pt idx="275">
                  <c:v>42917</c:v>
                </c:pt>
                <c:pt idx="276">
                  <c:v>42948</c:v>
                </c:pt>
                <c:pt idx="277">
                  <c:v>42979</c:v>
                </c:pt>
                <c:pt idx="278">
                  <c:v>43009</c:v>
                </c:pt>
                <c:pt idx="279">
                  <c:v>43040</c:v>
                </c:pt>
                <c:pt idx="280">
                  <c:v>43070</c:v>
                </c:pt>
                <c:pt idx="281">
                  <c:v>43101</c:v>
                </c:pt>
                <c:pt idx="282">
                  <c:v>43132</c:v>
                </c:pt>
                <c:pt idx="283">
                  <c:v>43160</c:v>
                </c:pt>
                <c:pt idx="284">
                  <c:v>43191</c:v>
                </c:pt>
                <c:pt idx="285">
                  <c:v>43221</c:v>
                </c:pt>
                <c:pt idx="286">
                  <c:v>43252</c:v>
                </c:pt>
                <c:pt idx="287">
                  <c:v>43282</c:v>
                </c:pt>
                <c:pt idx="288">
                  <c:v>43313</c:v>
                </c:pt>
              </c:numCache>
            </c:numRef>
          </c:cat>
          <c:val>
            <c:numRef>
              <c:f>Sheet1!$C$2:$C$290</c:f>
              <c:numCache>
                <c:formatCode>General</c:formatCode>
                <c:ptCount val="289"/>
                <c:pt idx="0">
                  <c:v>3.9632320000000001</c:v>
                </c:pt>
                <c:pt idx="1">
                  <c:v>5.2943739999999995</c:v>
                </c:pt>
                <c:pt idx="2">
                  <c:v>6.3301750000000006</c:v>
                </c:pt>
                <c:pt idx="3">
                  <c:v>7.0944989999999999</c:v>
                </c:pt>
                <c:pt idx="4">
                  <c:v>8.0949729999999995</c:v>
                </c:pt>
                <c:pt idx="5">
                  <c:v>8.1645389999999995</c:v>
                </c:pt>
                <c:pt idx="6">
                  <c:v>7.3257129999999995</c:v>
                </c:pt>
                <c:pt idx="7">
                  <c:v>7.5653300000000003</c:v>
                </c:pt>
                <c:pt idx="8">
                  <c:v>6.4589549999999996</c:v>
                </c:pt>
                <c:pt idx="9">
                  <c:v>6.5284840000000006</c:v>
                </c:pt>
                <c:pt idx="10">
                  <c:v>6.2197520000000006</c:v>
                </c:pt>
                <c:pt idx="11">
                  <c:v>6.4842040000000001</c:v>
                </c:pt>
                <c:pt idx="12">
                  <c:v>5.9839960000000003</c:v>
                </c:pt>
                <c:pt idx="13">
                  <c:v>5.6005270000000005</c:v>
                </c:pt>
                <c:pt idx="14">
                  <c:v>6.5574880000000002</c:v>
                </c:pt>
                <c:pt idx="15">
                  <c:v>6.5962800000000001</c:v>
                </c:pt>
                <c:pt idx="16">
                  <c:v>7.5909399999999998</c:v>
                </c:pt>
                <c:pt idx="17">
                  <c:v>8.2756799999999995</c:v>
                </c:pt>
                <c:pt idx="18">
                  <c:v>6.6680270000000004</c:v>
                </c:pt>
                <c:pt idx="19">
                  <c:v>6.591831</c:v>
                </c:pt>
                <c:pt idx="20">
                  <c:v>5.9660150000000005</c:v>
                </c:pt>
                <c:pt idx="21">
                  <c:v>6.0108480000000002</c:v>
                </c:pt>
                <c:pt idx="22">
                  <c:v>5.3611560000000003</c:v>
                </c:pt>
                <c:pt idx="23">
                  <c:v>5.2805090000000003</c:v>
                </c:pt>
                <c:pt idx="24">
                  <c:v>4.2286099999999998</c:v>
                </c:pt>
                <c:pt idx="25">
                  <c:v>4.1832750000000001</c:v>
                </c:pt>
                <c:pt idx="26">
                  <c:v>4.3374540000000001</c:v>
                </c:pt>
                <c:pt idx="27">
                  <c:v>3.2072539999999998</c:v>
                </c:pt>
                <c:pt idx="28">
                  <c:v>3.32599</c:v>
                </c:pt>
                <c:pt idx="29">
                  <c:v>4.354311</c:v>
                </c:pt>
                <c:pt idx="30">
                  <c:v>6.5966459999999998</c:v>
                </c:pt>
                <c:pt idx="31">
                  <c:v>8.859477</c:v>
                </c:pt>
                <c:pt idx="32">
                  <c:v>9.1928590000000003</c:v>
                </c:pt>
                <c:pt idx="33">
                  <c:v>8.9106690000000004</c:v>
                </c:pt>
                <c:pt idx="34">
                  <c:v>9.0936350000000008</c:v>
                </c:pt>
                <c:pt idx="35">
                  <c:v>9.9264729999999997</c:v>
                </c:pt>
                <c:pt idx="36">
                  <c:v>9.1304759999999998</c:v>
                </c:pt>
                <c:pt idx="37">
                  <c:v>10.190233000000001</c:v>
                </c:pt>
                <c:pt idx="38">
                  <c:v>10.535324000000001</c:v>
                </c:pt>
                <c:pt idx="39">
                  <c:v>9.6484030000000001</c:v>
                </c:pt>
                <c:pt idx="40">
                  <c:v>12.310772999999999</c:v>
                </c:pt>
                <c:pt idx="41">
                  <c:v>14.835743000000001</c:v>
                </c:pt>
                <c:pt idx="42">
                  <c:v>13.9497</c:v>
                </c:pt>
                <c:pt idx="43">
                  <c:v>13.605915999999999</c:v>
                </c:pt>
                <c:pt idx="44">
                  <c:v>13.523163</c:v>
                </c:pt>
                <c:pt idx="45">
                  <c:v>14.975349</c:v>
                </c:pt>
                <c:pt idx="46">
                  <c:v>15.240758</c:v>
                </c:pt>
                <c:pt idx="47">
                  <c:v>15.233502</c:v>
                </c:pt>
                <c:pt idx="48">
                  <c:v>15.581851</c:v>
                </c:pt>
                <c:pt idx="49">
                  <c:v>15.753836</c:v>
                </c:pt>
                <c:pt idx="50">
                  <c:v>15.357125</c:v>
                </c:pt>
                <c:pt idx="51">
                  <c:v>13.998462999999999</c:v>
                </c:pt>
                <c:pt idx="52">
                  <c:v>15.735378000000001</c:v>
                </c:pt>
                <c:pt idx="53">
                  <c:v>16.890224</c:v>
                </c:pt>
                <c:pt idx="54">
                  <c:v>16.827188</c:v>
                </c:pt>
                <c:pt idx="55">
                  <c:v>16.390792000000001</c:v>
                </c:pt>
                <c:pt idx="56">
                  <c:v>16.113309000000001</c:v>
                </c:pt>
                <c:pt idx="57">
                  <c:v>15.430050999999999</c:v>
                </c:pt>
                <c:pt idx="58">
                  <c:v>16.042856</c:v>
                </c:pt>
                <c:pt idx="59">
                  <c:v>17.882973000000003</c:v>
                </c:pt>
                <c:pt idx="60">
                  <c:v>18.035411</c:v>
                </c:pt>
                <c:pt idx="61">
                  <c:v>17.955891999999999</c:v>
                </c:pt>
                <c:pt idx="62">
                  <c:v>15.596225</c:v>
                </c:pt>
                <c:pt idx="63">
                  <c:v>16.153580000000002</c:v>
                </c:pt>
                <c:pt idx="64">
                  <c:v>18.100560000000002</c:v>
                </c:pt>
                <c:pt idx="65">
                  <c:v>19.350048999999999</c:v>
                </c:pt>
                <c:pt idx="66">
                  <c:v>17.912611000000002</c:v>
                </c:pt>
                <c:pt idx="67">
                  <c:v>17.26605</c:v>
                </c:pt>
                <c:pt idx="68">
                  <c:v>14.973612999999999</c:v>
                </c:pt>
                <c:pt idx="69">
                  <c:v>14.948240999999999</c:v>
                </c:pt>
                <c:pt idx="70">
                  <c:v>14.033602</c:v>
                </c:pt>
                <c:pt idx="71">
                  <c:v>12.823736999999999</c:v>
                </c:pt>
                <c:pt idx="72">
                  <c:v>13.564437</c:v>
                </c:pt>
                <c:pt idx="73">
                  <c:v>13.256045</c:v>
                </c:pt>
                <c:pt idx="74">
                  <c:v>14.056655000000001</c:v>
                </c:pt>
                <c:pt idx="75">
                  <c:v>14.411250000000001</c:v>
                </c:pt>
                <c:pt idx="76">
                  <c:v>15.488927</c:v>
                </c:pt>
                <c:pt idx="77">
                  <c:v>16.608594</c:v>
                </c:pt>
                <c:pt idx="78">
                  <c:v>15.752661</c:v>
                </c:pt>
                <c:pt idx="79">
                  <c:v>15.659660000000001</c:v>
                </c:pt>
                <c:pt idx="80">
                  <c:v>15.839778000000001</c:v>
                </c:pt>
                <c:pt idx="81">
                  <c:v>15.887996999999999</c:v>
                </c:pt>
                <c:pt idx="82">
                  <c:v>15.652412</c:v>
                </c:pt>
                <c:pt idx="83">
                  <c:v>16.133016999999999</c:v>
                </c:pt>
                <c:pt idx="84">
                  <c:v>16.168620000000001</c:v>
                </c:pt>
                <c:pt idx="85">
                  <c:v>15.860479</c:v>
                </c:pt>
                <c:pt idx="86">
                  <c:v>15.832013999999999</c:v>
                </c:pt>
                <c:pt idx="87">
                  <c:v>15.623818999999999</c:v>
                </c:pt>
                <c:pt idx="88">
                  <c:v>16.975624</c:v>
                </c:pt>
                <c:pt idx="89">
                  <c:v>17.665422</c:v>
                </c:pt>
                <c:pt idx="90">
                  <c:v>16.799932999999999</c:v>
                </c:pt>
                <c:pt idx="91">
                  <c:v>16.444527999999998</c:v>
                </c:pt>
                <c:pt idx="92">
                  <c:v>16.197576999999999</c:v>
                </c:pt>
                <c:pt idx="93">
                  <c:v>16.719583</c:v>
                </c:pt>
                <c:pt idx="94">
                  <c:v>16.861699999999999</c:v>
                </c:pt>
                <c:pt idx="95">
                  <c:v>18.746665</c:v>
                </c:pt>
                <c:pt idx="96">
                  <c:v>19.526927000000001</c:v>
                </c:pt>
                <c:pt idx="97">
                  <c:v>20.337175999999999</c:v>
                </c:pt>
                <c:pt idx="98">
                  <c:v>20.940947000000001</c:v>
                </c:pt>
                <c:pt idx="99">
                  <c:v>20.595776999999998</c:v>
                </c:pt>
                <c:pt idx="100">
                  <c:v>22.110638999999999</c:v>
                </c:pt>
                <c:pt idx="101">
                  <c:v>22.574878999999999</c:v>
                </c:pt>
                <c:pt idx="102">
                  <c:v>20.979603000000001</c:v>
                </c:pt>
                <c:pt idx="103">
                  <c:v>27.964089000000001</c:v>
                </c:pt>
                <c:pt idx="104">
                  <c:v>26.852151999999997</c:v>
                </c:pt>
                <c:pt idx="105">
                  <c:v>26.726818999999999</c:v>
                </c:pt>
                <c:pt idx="106">
                  <c:v>25.925673</c:v>
                </c:pt>
                <c:pt idx="107">
                  <c:v>26.235293000000002</c:v>
                </c:pt>
                <c:pt idx="108">
                  <c:v>23.993755</c:v>
                </c:pt>
                <c:pt idx="109">
                  <c:v>18.039596000000003</c:v>
                </c:pt>
                <c:pt idx="110">
                  <c:v>18.315173999999999</c:v>
                </c:pt>
                <c:pt idx="111">
                  <c:v>19.234633000000002</c:v>
                </c:pt>
                <c:pt idx="112">
                  <c:v>20.708766000000001</c:v>
                </c:pt>
                <c:pt idx="113">
                  <c:v>22.583318999999999</c:v>
                </c:pt>
                <c:pt idx="114">
                  <c:v>21.699619999999999</c:v>
                </c:pt>
                <c:pt idx="115">
                  <c:v>21.274082</c:v>
                </c:pt>
                <c:pt idx="116">
                  <c:v>21.727031999999998</c:v>
                </c:pt>
                <c:pt idx="117">
                  <c:v>22.031590000000001</c:v>
                </c:pt>
                <c:pt idx="118">
                  <c:v>22.950108</c:v>
                </c:pt>
                <c:pt idx="119">
                  <c:v>22.889887999999999</c:v>
                </c:pt>
                <c:pt idx="120">
                  <c:v>23.000122000000001</c:v>
                </c:pt>
                <c:pt idx="121">
                  <c:v>22.961415000000002</c:v>
                </c:pt>
                <c:pt idx="122">
                  <c:v>24.295090999999999</c:v>
                </c:pt>
                <c:pt idx="123">
                  <c:v>24.902051</c:v>
                </c:pt>
                <c:pt idx="124">
                  <c:v>26.146366</c:v>
                </c:pt>
                <c:pt idx="125">
                  <c:v>27.313610000000001</c:v>
                </c:pt>
                <c:pt idx="126">
                  <c:v>26.407585999999998</c:v>
                </c:pt>
                <c:pt idx="127">
                  <c:v>26.327220000000001</c:v>
                </c:pt>
                <c:pt idx="128">
                  <c:v>25.916508999999998</c:v>
                </c:pt>
                <c:pt idx="129">
                  <c:v>26.072324000000002</c:v>
                </c:pt>
                <c:pt idx="130">
                  <c:v>25.267268000000001</c:v>
                </c:pt>
                <c:pt idx="131">
                  <c:v>26.312926000000001</c:v>
                </c:pt>
                <c:pt idx="132">
                  <c:v>25.794008999999999</c:v>
                </c:pt>
                <c:pt idx="133">
                  <c:v>25.637734999999999</c:v>
                </c:pt>
                <c:pt idx="134">
                  <c:v>25.590311</c:v>
                </c:pt>
                <c:pt idx="135">
                  <c:v>26.596603999999999</c:v>
                </c:pt>
                <c:pt idx="136">
                  <c:v>29.163073000000001</c:v>
                </c:pt>
                <c:pt idx="137">
                  <c:v>30.716283000000001</c:v>
                </c:pt>
                <c:pt idx="138">
                  <c:v>28.526907999999999</c:v>
                </c:pt>
                <c:pt idx="139">
                  <c:v>28.485856999999999</c:v>
                </c:pt>
                <c:pt idx="140">
                  <c:v>28.383815999999999</c:v>
                </c:pt>
                <c:pt idx="141">
                  <c:v>28.241208</c:v>
                </c:pt>
                <c:pt idx="142">
                  <c:v>29.831136999999998</c:v>
                </c:pt>
                <c:pt idx="143">
                  <c:v>29.514598999999997</c:v>
                </c:pt>
                <c:pt idx="144">
                  <c:v>28.91647</c:v>
                </c:pt>
                <c:pt idx="145">
                  <c:v>29.592864000000002</c:v>
                </c:pt>
                <c:pt idx="146">
                  <c:v>29.86327</c:v>
                </c:pt>
                <c:pt idx="147">
                  <c:v>31.896483</c:v>
                </c:pt>
                <c:pt idx="148">
                  <c:v>35.423063999999997</c:v>
                </c:pt>
                <c:pt idx="149">
                  <c:v>35.829363999999998</c:v>
                </c:pt>
                <c:pt idx="150">
                  <c:v>33.465488999999998</c:v>
                </c:pt>
                <c:pt idx="151">
                  <c:v>33.345725000000002</c:v>
                </c:pt>
                <c:pt idx="152">
                  <c:v>34.781999000000006</c:v>
                </c:pt>
                <c:pt idx="153">
                  <c:v>35.234724999999997</c:v>
                </c:pt>
                <c:pt idx="154">
                  <c:v>35.633989999999997</c:v>
                </c:pt>
                <c:pt idx="155">
                  <c:v>37.239626999999999</c:v>
                </c:pt>
                <c:pt idx="156">
                  <c:v>37.721709000000004</c:v>
                </c:pt>
                <c:pt idx="157">
                  <c:v>39.264068000000002</c:v>
                </c:pt>
                <c:pt idx="158">
                  <c:v>39.651043999999999</c:v>
                </c:pt>
                <c:pt idx="159">
                  <c:v>41.252305</c:v>
                </c:pt>
                <c:pt idx="160">
                  <c:v>45.022434999999994</c:v>
                </c:pt>
                <c:pt idx="161">
                  <c:v>46.676212</c:v>
                </c:pt>
                <c:pt idx="162">
                  <c:v>41.355201999999998</c:v>
                </c:pt>
                <c:pt idx="163">
                  <c:v>40.446672</c:v>
                </c:pt>
                <c:pt idx="164">
                  <c:v>41.020125</c:v>
                </c:pt>
                <c:pt idx="165">
                  <c:v>41.559587000000001</c:v>
                </c:pt>
                <c:pt idx="166">
                  <c:v>38.796543</c:v>
                </c:pt>
                <c:pt idx="167">
                  <c:v>40.447335000000002</c:v>
                </c:pt>
                <c:pt idx="168">
                  <c:v>38.542900000000003</c:v>
                </c:pt>
                <c:pt idx="169">
                  <c:v>39.322639000000002</c:v>
                </c:pt>
                <c:pt idx="170">
                  <c:v>40.134010000000004</c:v>
                </c:pt>
                <c:pt idx="171">
                  <c:v>30.065899000000002</c:v>
                </c:pt>
                <c:pt idx="172">
                  <c:v>33.599522</c:v>
                </c:pt>
                <c:pt idx="173">
                  <c:v>34.838813000000002</c:v>
                </c:pt>
                <c:pt idx="174">
                  <c:v>31.542068</c:v>
                </c:pt>
                <c:pt idx="175">
                  <c:v>31.069595</c:v>
                </c:pt>
                <c:pt idx="176">
                  <c:v>30.799131000000003</c:v>
                </c:pt>
                <c:pt idx="177">
                  <c:v>32.359752</c:v>
                </c:pt>
                <c:pt idx="178">
                  <c:v>32.477392000000002</c:v>
                </c:pt>
                <c:pt idx="179">
                  <c:v>33.499648000000001</c:v>
                </c:pt>
                <c:pt idx="180">
                  <c:v>32.483325999999998</c:v>
                </c:pt>
                <c:pt idx="181">
                  <c:v>34.876727000000002</c:v>
                </c:pt>
                <c:pt idx="182">
                  <c:v>34.020161000000002</c:v>
                </c:pt>
                <c:pt idx="183">
                  <c:v>34.968057000000002</c:v>
                </c:pt>
                <c:pt idx="184">
                  <c:v>39.238499000000004</c:v>
                </c:pt>
                <c:pt idx="185">
                  <c:v>41.071531999999998</c:v>
                </c:pt>
                <c:pt idx="186">
                  <c:v>38.833197999999996</c:v>
                </c:pt>
                <c:pt idx="187">
                  <c:v>39.150106000000001</c:v>
                </c:pt>
                <c:pt idx="188">
                  <c:v>40.867171999999997</c:v>
                </c:pt>
                <c:pt idx="189">
                  <c:v>40.133345999999996</c:v>
                </c:pt>
                <c:pt idx="190">
                  <c:v>40.776035</c:v>
                </c:pt>
                <c:pt idx="191">
                  <c:v>43.086525000000002</c:v>
                </c:pt>
                <c:pt idx="192">
                  <c:v>43.30771</c:v>
                </c:pt>
                <c:pt idx="193">
                  <c:v>43.027732</c:v>
                </c:pt>
                <c:pt idx="194">
                  <c:v>44.837766000000002</c:v>
                </c:pt>
                <c:pt idx="195">
                  <c:v>44.740567000000006</c:v>
                </c:pt>
                <c:pt idx="196">
                  <c:v>49.334581</c:v>
                </c:pt>
                <c:pt idx="197">
                  <c:v>49.632906000000006</c:v>
                </c:pt>
                <c:pt idx="198">
                  <c:v>46.292779000000003</c:v>
                </c:pt>
                <c:pt idx="199">
                  <c:v>45.235375999999995</c:v>
                </c:pt>
                <c:pt idx="200">
                  <c:v>44.410870000000003</c:v>
                </c:pt>
                <c:pt idx="201">
                  <c:v>43.967402</c:v>
                </c:pt>
                <c:pt idx="202">
                  <c:v>44.716284000000002</c:v>
                </c:pt>
                <c:pt idx="203">
                  <c:v>43.530189</c:v>
                </c:pt>
                <c:pt idx="204">
                  <c:v>42.461608999999996</c:v>
                </c:pt>
                <c:pt idx="205">
                  <c:v>42.391563000000005</c:v>
                </c:pt>
                <c:pt idx="206">
                  <c:v>41.739680999999997</c:v>
                </c:pt>
                <c:pt idx="207">
                  <c:v>42.459955999999998</c:v>
                </c:pt>
                <c:pt idx="208">
                  <c:v>45.816885999999997</c:v>
                </c:pt>
                <c:pt idx="209">
                  <c:v>46.614094999999999</c:v>
                </c:pt>
                <c:pt idx="210">
                  <c:v>42.929658000000003</c:v>
                </c:pt>
                <c:pt idx="211">
                  <c:v>42.503127999999997</c:v>
                </c:pt>
                <c:pt idx="212">
                  <c:v>42.062877999999998</c:v>
                </c:pt>
                <c:pt idx="213">
                  <c:v>42.075991999999999</c:v>
                </c:pt>
                <c:pt idx="214">
                  <c:v>42.451724999999996</c:v>
                </c:pt>
                <c:pt idx="215">
                  <c:v>44.008986</c:v>
                </c:pt>
                <c:pt idx="216">
                  <c:v>42.803052000000001</c:v>
                </c:pt>
                <c:pt idx="217">
                  <c:v>44.709108000000001</c:v>
                </c:pt>
                <c:pt idx="218">
                  <c:v>44.133873000000001</c:v>
                </c:pt>
                <c:pt idx="219">
                  <c:v>44.744093999999997</c:v>
                </c:pt>
                <c:pt idx="220">
                  <c:v>50.450025000000004</c:v>
                </c:pt>
                <c:pt idx="221">
                  <c:v>54.143616999999999</c:v>
                </c:pt>
                <c:pt idx="222">
                  <c:v>45.882690000000004</c:v>
                </c:pt>
                <c:pt idx="223">
                  <c:v>39.547165</c:v>
                </c:pt>
                <c:pt idx="224">
                  <c:v>41.583851000000003</c:v>
                </c:pt>
                <c:pt idx="225">
                  <c:v>42.597959000000003</c:v>
                </c:pt>
                <c:pt idx="226">
                  <c:v>37.292816000000002</c:v>
                </c:pt>
                <c:pt idx="227">
                  <c:v>42.249207000000006</c:v>
                </c:pt>
                <c:pt idx="228">
                  <c:v>42.445166</c:v>
                </c:pt>
                <c:pt idx="229">
                  <c:v>38.849786000000002</c:v>
                </c:pt>
                <c:pt idx="230">
                  <c:v>40.347112000000003</c:v>
                </c:pt>
                <c:pt idx="231">
                  <c:v>41.972605999999999</c:v>
                </c:pt>
                <c:pt idx="232">
                  <c:v>41.911116</c:v>
                </c:pt>
                <c:pt idx="233">
                  <c:v>45.665807999999998</c:v>
                </c:pt>
                <c:pt idx="234">
                  <c:v>42.528417999999995</c:v>
                </c:pt>
                <c:pt idx="235">
                  <c:v>39.415225</c:v>
                </c:pt>
                <c:pt idx="236">
                  <c:v>40.908103000000004</c:v>
                </c:pt>
                <c:pt idx="237">
                  <c:v>41.352807999999996</c:v>
                </c:pt>
                <c:pt idx="238">
                  <c:v>38.078154999999995</c:v>
                </c:pt>
                <c:pt idx="239">
                  <c:v>40.663080999999998</c:v>
                </c:pt>
                <c:pt idx="240">
                  <c:v>39.660838000000005</c:v>
                </c:pt>
                <c:pt idx="241">
                  <c:v>40.517296000000002</c:v>
                </c:pt>
                <c:pt idx="242">
                  <c:v>40.629795999999999</c:v>
                </c:pt>
                <c:pt idx="243">
                  <c:v>40.299281000000001</c:v>
                </c:pt>
                <c:pt idx="244">
                  <c:v>43.523631000000002</c:v>
                </c:pt>
                <c:pt idx="245">
                  <c:v>46.528570000000002</c:v>
                </c:pt>
                <c:pt idx="246">
                  <c:v>39.922995999999998</c:v>
                </c:pt>
                <c:pt idx="247">
                  <c:v>41.247588</c:v>
                </c:pt>
                <c:pt idx="248">
                  <c:v>39.499517999999995</c:v>
                </c:pt>
                <c:pt idx="249">
                  <c:v>35.834303999999996</c:v>
                </c:pt>
                <c:pt idx="250">
                  <c:v>36.383733999999997</c:v>
                </c:pt>
                <c:pt idx="251">
                  <c:v>37.058158000000006</c:v>
                </c:pt>
                <c:pt idx="252">
                  <c:v>33.267877999999996</c:v>
                </c:pt>
                <c:pt idx="253">
                  <c:v>34.552699999999994</c:v>
                </c:pt>
                <c:pt idx="254">
                  <c:v>33.598742999999999</c:v>
                </c:pt>
                <c:pt idx="255">
                  <c:v>34.324469000000001</c:v>
                </c:pt>
                <c:pt idx="256">
                  <c:v>34.871906000000003</c:v>
                </c:pt>
                <c:pt idx="257">
                  <c:v>37.914817999999997</c:v>
                </c:pt>
                <c:pt idx="258">
                  <c:v>35.100328000000005</c:v>
                </c:pt>
                <c:pt idx="259">
                  <c:v>35.131360999999998</c:v>
                </c:pt>
                <c:pt idx="260">
                  <c:v>32.70729</c:v>
                </c:pt>
                <c:pt idx="261">
                  <c:v>34.480739999999997</c:v>
                </c:pt>
                <c:pt idx="262">
                  <c:v>33.609141000000001</c:v>
                </c:pt>
                <c:pt idx="263">
                  <c:v>33.538435</c:v>
                </c:pt>
                <c:pt idx="264">
                  <c:v>33.696853000000004</c:v>
                </c:pt>
                <c:pt idx="265">
                  <c:v>33.618943000000002</c:v>
                </c:pt>
                <c:pt idx="266">
                  <c:v>33.564296999999996</c:v>
                </c:pt>
                <c:pt idx="267">
                  <c:v>34.494237999999996</c:v>
                </c:pt>
                <c:pt idx="268">
                  <c:v>37.607423000000004</c:v>
                </c:pt>
                <c:pt idx="269">
                  <c:v>40.776317000000006</c:v>
                </c:pt>
                <c:pt idx="270">
                  <c:v>35.982188000000001</c:v>
                </c:pt>
                <c:pt idx="271">
                  <c:v>35.521165000000003</c:v>
                </c:pt>
                <c:pt idx="272">
                  <c:v>34.424688000000003</c:v>
                </c:pt>
                <c:pt idx="273">
                  <c:v>35.090536999999998</c:v>
                </c:pt>
                <c:pt idx="274">
                  <c:v>36.623230000000007</c:v>
                </c:pt>
                <c:pt idx="275">
                  <c:v>35.444874000000006</c:v>
                </c:pt>
                <c:pt idx="276">
                  <c:v>35.55885</c:v>
                </c:pt>
                <c:pt idx="277">
                  <c:v>35.382666999999998</c:v>
                </c:pt>
                <c:pt idx="278">
                  <c:v>35.232271999999995</c:v>
                </c:pt>
                <c:pt idx="279">
                  <c:v>36.211224000000001</c:v>
                </c:pt>
                <c:pt idx="280">
                  <c:v>40.378633000000001</c:v>
                </c:pt>
                <c:pt idx="281">
                  <c:v>42.801747000000006</c:v>
                </c:pt>
                <c:pt idx="282">
                  <c:v>38.610633</c:v>
                </c:pt>
                <c:pt idx="283">
                  <c:v>39.845672</c:v>
                </c:pt>
                <c:pt idx="284">
                  <c:v>38.382322000000002</c:v>
                </c:pt>
                <c:pt idx="285">
                  <c:v>39.894536000000002</c:v>
                </c:pt>
                <c:pt idx="286">
                  <c:v>39.200588000000003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87804352"/>
        <c:axId val="-287806528"/>
      </c:barChart>
      <c:dateAx>
        <c:axId val="-287804352"/>
        <c:scaling>
          <c:orientation val="minMax"/>
        </c:scaling>
        <c:delete val="0"/>
        <c:axPos val="b"/>
        <c:numFmt formatCode="mmm/yy" sourceLinked="0"/>
        <c:majorTickMark val="out"/>
        <c:minorTickMark val="none"/>
        <c:tickLblPos val="nextTo"/>
        <c:spPr>
          <a:noFill/>
          <a:ln w="9904" cap="flat" cmpd="sng" algn="ctr">
            <a:solidFill>
              <a:srgbClr val="FFFFFF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pt-BR"/>
          </a:p>
        </c:txPr>
        <c:crossAx val="-287806528"/>
        <c:crosses val="autoZero"/>
        <c:auto val="1"/>
        <c:lblOffset val="100"/>
        <c:baseTimeUnit val="months"/>
        <c:majorUnit val="1"/>
        <c:majorTimeUnit val="years"/>
        <c:minorUnit val="6"/>
        <c:minorTimeUnit val="months"/>
      </c:dateAx>
      <c:valAx>
        <c:axId val="-287806528"/>
        <c:scaling>
          <c:orientation val="minMax"/>
        </c:scaling>
        <c:delete val="0"/>
        <c:axPos val="l"/>
        <c:majorGridlines>
          <c:spPr>
            <a:ln w="9904" cap="flat" cmpd="sng" algn="ctr">
              <a:solidFill>
                <a:srgbClr val="CCFFFF"/>
              </a:solidFill>
              <a:prstDash val="lgDash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9904" cap="flat" cmpd="sng" algn="ctr">
            <a:solidFill>
              <a:srgbClr val="FFFFFF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pt-BR"/>
          </a:p>
        </c:txPr>
        <c:crossAx val="-287804352"/>
        <c:crosses val="autoZero"/>
        <c:crossBetween val="between"/>
      </c:valAx>
      <c:spPr>
        <a:noFill/>
        <a:ln w="9904">
          <a:solidFill>
            <a:srgbClr val="CCFFFF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89088958323048151"/>
          <c:y val="0.26870748299319724"/>
          <c:w val="7.6668315596615952E-2"/>
          <c:h val="0.16600244053897512"/>
        </c:manualLayout>
      </c:layout>
      <c:overlay val="0"/>
      <c:spPr>
        <a:noFill/>
        <a:ln w="9904">
          <a:solidFill>
            <a:srgbClr val="FFFFFF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98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19004029451155"/>
          <c:y val="6.2925170068027211E-2"/>
          <c:w val="0.74011848765672039"/>
          <c:h val="0.704935785226143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Pº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Sheet1!$A$2:$A$39</c:f>
              <c:numCache>
                <c:formatCode>mmm\-yy</c:formatCode>
                <c:ptCount val="38"/>
                <c:pt idx="0">
                  <c:v>42186</c:v>
                </c:pt>
                <c:pt idx="1">
                  <c:v>42217</c:v>
                </c:pt>
                <c:pt idx="2">
                  <c:v>42248</c:v>
                </c:pt>
                <c:pt idx="3">
                  <c:v>42278</c:v>
                </c:pt>
                <c:pt idx="4">
                  <c:v>42309</c:v>
                </c:pt>
                <c:pt idx="5">
                  <c:v>42339</c:v>
                </c:pt>
                <c:pt idx="6">
                  <c:v>42370</c:v>
                </c:pt>
                <c:pt idx="7">
                  <c:v>42401</c:v>
                </c:pt>
                <c:pt idx="8">
                  <c:v>42430</c:v>
                </c:pt>
                <c:pt idx="9">
                  <c:v>42461</c:v>
                </c:pt>
                <c:pt idx="10">
                  <c:v>42491</c:v>
                </c:pt>
                <c:pt idx="11">
                  <c:v>42522</c:v>
                </c:pt>
                <c:pt idx="12">
                  <c:v>42552</c:v>
                </c:pt>
                <c:pt idx="13">
                  <c:v>42583</c:v>
                </c:pt>
                <c:pt idx="14">
                  <c:v>42614</c:v>
                </c:pt>
                <c:pt idx="15">
                  <c:v>42644</c:v>
                </c:pt>
                <c:pt idx="16">
                  <c:v>42675</c:v>
                </c:pt>
                <c:pt idx="17">
                  <c:v>42705</c:v>
                </c:pt>
                <c:pt idx="18">
                  <c:v>42736</c:v>
                </c:pt>
                <c:pt idx="19">
                  <c:v>42767</c:v>
                </c:pt>
                <c:pt idx="20">
                  <c:v>42795</c:v>
                </c:pt>
                <c:pt idx="21">
                  <c:v>42826</c:v>
                </c:pt>
                <c:pt idx="22">
                  <c:v>42856</c:v>
                </c:pt>
                <c:pt idx="23">
                  <c:v>42887</c:v>
                </c:pt>
                <c:pt idx="24">
                  <c:v>42917</c:v>
                </c:pt>
                <c:pt idx="25">
                  <c:v>42948</c:v>
                </c:pt>
                <c:pt idx="26">
                  <c:v>42979</c:v>
                </c:pt>
                <c:pt idx="27">
                  <c:v>43009</c:v>
                </c:pt>
                <c:pt idx="28">
                  <c:v>43040</c:v>
                </c:pt>
                <c:pt idx="29">
                  <c:v>43070</c:v>
                </c:pt>
                <c:pt idx="30">
                  <c:v>43101</c:v>
                </c:pt>
                <c:pt idx="31">
                  <c:v>43132</c:v>
                </c:pt>
                <c:pt idx="32">
                  <c:v>43160</c:v>
                </c:pt>
                <c:pt idx="33">
                  <c:v>43191</c:v>
                </c:pt>
                <c:pt idx="34">
                  <c:v>43221</c:v>
                </c:pt>
                <c:pt idx="35">
                  <c:v>43252</c:v>
                </c:pt>
                <c:pt idx="36">
                  <c:v>43282</c:v>
                </c:pt>
                <c:pt idx="37">
                  <c:v>43313</c:v>
                </c:pt>
              </c:numCache>
            </c:num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197.02225799999999</c:v>
                </c:pt>
                <c:pt idx="1">
                  <c:v>196.14245099999999</c:v>
                </c:pt>
                <c:pt idx="2">
                  <c:v>196.41410099999999</c:v>
                </c:pt>
                <c:pt idx="3">
                  <c:v>203.745644</c:v>
                </c:pt>
                <c:pt idx="4">
                  <c:v>202.74416699999998</c:v>
                </c:pt>
                <c:pt idx="5">
                  <c:v>221.478453</c:v>
                </c:pt>
                <c:pt idx="6">
                  <c:v>213.73800199999999</c:v>
                </c:pt>
                <c:pt idx="7">
                  <c:v>209.17082099999999</c:v>
                </c:pt>
                <c:pt idx="8">
                  <c:v>205.98642100000001</c:v>
                </c:pt>
                <c:pt idx="9">
                  <c:v>204.65541000000002</c:v>
                </c:pt>
                <c:pt idx="10">
                  <c:v>203.894991</c:v>
                </c:pt>
                <c:pt idx="11">
                  <c:v>202.89979399999999</c:v>
                </c:pt>
                <c:pt idx="12">
                  <c:v>203.97024100000002</c:v>
                </c:pt>
                <c:pt idx="13">
                  <c:v>203.464608</c:v>
                </c:pt>
                <c:pt idx="14">
                  <c:v>209.59934099999998</c:v>
                </c:pt>
                <c:pt idx="15">
                  <c:v>210.51315299999999</c:v>
                </c:pt>
                <c:pt idx="16">
                  <c:v>208.952271</c:v>
                </c:pt>
                <c:pt idx="17">
                  <c:v>227.76229699999999</c:v>
                </c:pt>
                <c:pt idx="18">
                  <c:v>219.62105400000002</c:v>
                </c:pt>
                <c:pt idx="19">
                  <c:v>215.58908</c:v>
                </c:pt>
                <c:pt idx="20">
                  <c:v>212.51476</c:v>
                </c:pt>
                <c:pt idx="21">
                  <c:v>214.29222899999999</c:v>
                </c:pt>
                <c:pt idx="22">
                  <c:v>212.96008300000003</c:v>
                </c:pt>
                <c:pt idx="23">
                  <c:v>213.87900299999998</c:v>
                </c:pt>
                <c:pt idx="24">
                  <c:v>215.92922300000001</c:v>
                </c:pt>
                <c:pt idx="25">
                  <c:v>214.30665900000002</c:v>
                </c:pt>
                <c:pt idx="26">
                  <c:v>219.06234599999999</c:v>
                </c:pt>
                <c:pt idx="27">
                  <c:v>219.06849</c:v>
                </c:pt>
                <c:pt idx="28">
                  <c:v>220.39973800000001</c:v>
                </c:pt>
                <c:pt idx="29">
                  <c:v>241.913297</c:v>
                </c:pt>
                <c:pt idx="30">
                  <c:v>234.289726</c:v>
                </c:pt>
                <c:pt idx="31">
                  <c:v>230.06382399999998</c:v>
                </c:pt>
                <c:pt idx="32">
                  <c:v>225.142627</c:v>
                </c:pt>
                <c:pt idx="33">
                  <c:v>223.767248</c:v>
                </c:pt>
                <c:pt idx="34">
                  <c:v>223.52953500000001</c:v>
                </c:pt>
                <c:pt idx="35">
                  <c:v>225.88201800000002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Sheet1!$A$2:$A$39</c:f>
              <c:numCache>
                <c:formatCode>mmm\-yy</c:formatCode>
                <c:ptCount val="38"/>
                <c:pt idx="0">
                  <c:v>42186</c:v>
                </c:pt>
                <c:pt idx="1">
                  <c:v>42217</c:v>
                </c:pt>
                <c:pt idx="2">
                  <c:v>42248</c:v>
                </c:pt>
                <c:pt idx="3">
                  <c:v>42278</c:v>
                </c:pt>
                <c:pt idx="4">
                  <c:v>42309</c:v>
                </c:pt>
                <c:pt idx="5">
                  <c:v>42339</c:v>
                </c:pt>
                <c:pt idx="6">
                  <c:v>42370</c:v>
                </c:pt>
                <c:pt idx="7">
                  <c:v>42401</c:v>
                </c:pt>
                <c:pt idx="8">
                  <c:v>42430</c:v>
                </c:pt>
                <c:pt idx="9">
                  <c:v>42461</c:v>
                </c:pt>
                <c:pt idx="10">
                  <c:v>42491</c:v>
                </c:pt>
                <c:pt idx="11">
                  <c:v>42522</c:v>
                </c:pt>
                <c:pt idx="12">
                  <c:v>42552</c:v>
                </c:pt>
                <c:pt idx="13">
                  <c:v>42583</c:v>
                </c:pt>
                <c:pt idx="14">
                  <c:v>42614</c:v>
                </c:pt>
                <c:pt idx="15">
                  <c:v>42644</c:v>
                </c:pt>
                <c:pt idx="16">
                  <c:v>42675</c:v>
                </c:pt>
                <c:pt idx="17">
                  <c:v>42705</c:v>
                </c:pt>
                <c:pt idx="18">
                  <c:v>42736</c:v>
                </c:pt>
                <c:pt idx="19">
                  <c:v>42767</c:v>
                </c:pt>
                <c:pt idx="20">
                  <c:v>42795</c:v>
                </c:pt>
                <c:pt idx="21">
                  <c:v>42826</c:v>
                </c:pt>
                <c:pt idx="22">
                  <c:v>42856</c:v>
                </c:pt>
                <c:pt idx="23">
                  <c:v>42887</c:v>
                </c:pt>
                <c:pt idx="24">
                  <c:v>42917</c:v>
                </c:pt>
                <c:pt idx="25">
                  <c:v>42948</c:v>
                </c:pt>
                <c:pt idx="26">
                  <c:v>42979</c:v>
                </c:pt>
                <c:pt idx="27">
                  <c:v>43009</c:v>
                </c:pt>
                <c:pt idx="28">
                  <c:v>43040</c:v>
                </c:pt>
                <c:pt idx="29">
                  <c:v>43070</c:v>
                </c:pt>
                <c:pt idx="30">
                  <c:v>43101</c:v>
                </c:pt>
                <c:pt idx="31">
                  <c:v>43132</c:v>
                </c:pt>
                <c:pt idx="32">
                  <c:v>43160</c:v>
                </c:pt>
                <c:pt idx="33">
                  <c:v>43191</c:v>
                </c:pt>
                <c:pt idx="34">
                  <c:v>43221</c:v>
                </c:pt>
                <c:pt idx="35">
                  <c:v>43252</c:v>
                </c:pt>
                <c:pt idx="36">
                  <c:v>43282</c:v>
                </c:pt>
                <c:pt idx="37">
                  <c:v>43313</c:v>
                </c:pt>
              </c:numCache>
            </c:numRef>
          </c:cat>
          <c:val>
            <c:numRef>
              <c:f>Sheet1!$C$2:$C$39</c:f>
              <c:numCache>
                <c:formatCode>General</c:formatCode>
                <c:ptCount val="38"/>
                <c:pt idx="0">
                  <c:v>37.058158000000006</c:v>
                </c:pt>
                <c:pt idx="1">
                  <c:v>33.267877999999996</c:v>
                </c:pt>
                <c:pt idx="2">
                  <c:v>34.552699999999994</c:v>
                </c:pt>
                <c:pt idx="3">
                  <c:v>33.598742999999999</c:v>
                </c:pt>
                <c:pt idx="4">
                  <c:v>34.324469000000001</c:v>
                </c:pt>
                <c:pt idx="5">
                  <c:v>34.871906000000003</c:v>
                </c:pt>
                <c:pt idx="6">
                  <c:v>37.914817999999997</c:v>
                </c:pt>
                <c:pt idx="7">
                  <c:v>35.100328000000005</c:v>
                </c:pt>
                <c:pt idx="8">
                  <c:v>35.131360999999998</c:v>
                </c:pt>
                <c:pt idx="9">
                  <c:v>32.70729</c:v>
                </c:pt>
                <c:pt idx="10">
                  <c:v>34.480739999999997</c:v>
                </c:pt>
                <c:pt idx="11">
                  <c:v>33.609141000000001</c:v>
                </c:pt>
                <c:pt idx="12">
                  <c:v>33.538435</c:v>
                </c:pt>
                <c:pt idx="13">
                  <c:v>33.696853000000004</c:v>
                </c:pt>
                <c:pt idx="14">
                  <c:v>33.618943000000002</c:v>
                </c:pt>
                <c:pt idx="15">
                  <c:v>33.564296999999996</c:v>
                </c:pt>
                <c:pt idx="16">
                  <c:v>34.494237999999996</c:v>
                </c:pt>
                <c:pt idx="17">
                  <c:v>37.607423000000004</c:v>
                </c:pt>
                <c:pt idx="18">
                  <c:v>40.776317000000006</c:v>
                </c:pt>
                <c:pt idx="19">
                  <c:v>35.982188000000001</c:v>
                </c:pt>
                <c:pt idx="20">
                  <c:v>35.521165000000003</c:v>
                </c:pt>
                <c:pt idx="21">
                  <c:v>34.424688000000003</c:v>
                </c:pt>
                <c:pt idx="22">
                  <c:v>35.090536999999998</c:v>
                </c:pt>
                <c:pt idx="23">
                  <c:v>36.623230000000007</c:v>
                </c:pt>
                <c:pt idx="24">
                  <c:v>35.444874000000006</c:v>
                </c:pt>
                <c:pt idx="25">
                  <c:v>35.55885</c:v>
                </c:pt>
                <c:pt idx="26">
                  <c:v>35.382666999999998</c:v>
                </c:pt>
                <c:pt idx="27">
                  <c:v>35.232271999999995</c:v>
                </c:pt>
                <c:pt idx="28">
                  <c:v>36.211224000000001</c:v>
                </c:pt>
                <c:pt idx="29">
                  <c:v>40.378633000000001</c:v>
                </c:pt>
                <c:pt idx="30">
                  <c:v>42.801747000000006</c:v>
                </c:pt>
                <c:pt idx="31">
                  <c:v>38.610633</c:v>
                </c:pt>
                <c:pt idx="32">
                  <c:v>39.845672</c:v>
                </c:pt>
                <c:pt idx="33">
                  <c:v>38.382322000000002</c:v>
                </c:pt>
                <c:pt idx="34">
                  <c:v>39.894536000000002</c:v>
                </c:pt>
                <c:pt idx="35">
                  <c:v>39.200588000000003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-289339440"/>
        <c:axId val="-289346512"/>
      </c:barChart>
      <c:dateAx>
        <c:axId val="-289339440"/>
        <c:scaling>
          <c:orientation val="minMax"/>
        </c:scaling>
        <c:delete val="0"/>
        <c:axPos val="b"/>
        <c:numFmt formatCode="mmm/yy" sourceLinked="0"/>
        <c:majorTickMark val="out"/>
        <c:minorTickMark val="none"/>
        <c:tickLblPos val="nextTo"/>
        <c:spPr>
          <a:noFill/>
          <a:ln w="9904" cap="flat" cmpd="sng" algn="ctr">
            <a:solidFill>
              <a:srgbClr val="FFFFFF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pt-BR"/>
          </a:p>
        </c:txPr>
        <c:crossAx val="-289346512"/>
        <c:crosses val="autoZero"/>
        <c:auto val="1"/>
        <c:lblOffset val="100"/>
        <c:baseTimeUnit val="months"/>
        <c:majorUnit val="1"/>
        <c:majorTimeUnit val="years"/>
        <c:minorUnit val="6"/>
        <c:minorTimeUnit val="months"/>
      </c:dateAx>
      <c:valAx>
        <c:axId val="-289346512"/>
        <c:scaling>
          <c:orientation val="minMax"/>
          <c:min val="0"/>
        </c:scaling>
        <c:delete val="0"/>
        <c:axPos val="l"/>
        <c:majorGridlines>
          <c:spPr>
            <a:ln w="15875" cap="flat" cmpd="sng" algn="ctr">
              <a:solidFill>
                <a:srgbClr val="FFC000"/>
              </a:solidFill>
              <a:prstDash val="lgDash"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9904" cap="flat" cmpd="sng" algn="ctr">
            <a:solidFill>
              <a:srgbClr val="FFFFFF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pPr>
            <a:endParaRPr lang="pt-BR"/>
          </a:p>
        </c:txPr>
        <c:crossAx val="-289339440"/>
        <c:crosses val="autoZero"/>
        <c:crossBetween val="between"/>
      </c:valAx>
      <c:spPr>
        <a:noFill/>
        <a:ln w="9904">
          <a:solidFill>
            <a:srgbClr val="CCFFFF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89088958323048151"/>
          <c:y val="0.26870748299319724"/>
          <c:w val="7.6668315596615952E-2"/>
          <c:h val="0.16600244053897512"/>
        </c:manualLayout>
      </c:layout>
      <c:overlay val="0"/>
      <c:spPr>
        <a:noFill/>
        <a:ln w="9904">
          <a:solidFill>
            <a:srgbClr val="FFFFFF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98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0211640211642"/>
          <c:y val="6.2663185378590072E-2"/>
          <c:w val="0.85449735449735453"/>
          <c:h val="0.6501305483028723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</c:v>
                </c:pt>
              </c:strCache>
            </c:strRef>
          </c:tx>
          <c:spPr>
            <a:ln w="46854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Sheet1!$A$2:$A$290</c:f>
              <c:numCache>
                <c:formatCode>mmm\-yy</c:formatCode>
                <c:ptCount val="289"/>
                <c:pt idx="0">
                  <c:v>34547</c:v>
                </c:pt>
                <c:pt idx="1">
                  <c:v>34578</c:v>
                </c:pt>
                <c:pt idx="2">
                  <c:v>34608</c:v>
                </c:pt>
                <c:pt idx="3">
                  <c:v>34639</c:v>
                </c:pt>
                <c:pt idx="4">
                  <c:v>34669</c:v>
                </c:pt>
                <c:pt idx="5">
                  <c:v>34700</c:v>
                </c:pt>
                <c:pt idx="6">
                  <c:v>34731</c:v>
                </c:pt>
                <c:pt idx="7">
                  <c:v>34759</c:v>
                </c:pt>
                <c:pt idx="8">
                  <c:v>34790</c:v>
                </c:pt>
                <c:pt idx="9">
                  <c:v>34820</c:v>
                </c:pt>
                <c:pt idx="10">
                  <c:v>34851</c:v>
                </c:pt>
                <c:pt idx="11">
                  <c:v>34881</c:v>
                </c:pt>
                <c:pt idx="12">
                  <c:v>34912</c:v>
                </c:pt>
                <c:pt idx="13">
                  <c:v>34943</c:v>
                </c:pt>
                <c:pt idx="14">
                  <c:v>34973</c:v>
                </c:pt>
                <c:pt idx="15">
                  <c:v>35004</c:v>
                </c:pt>
                <c:pt idx="16">
                  <c:v>35034</c:v>
                </c:pt>
                <c:pt idx="17">
                  <c:v>35065</c:v>
                </c:pt>
                <c:pt idx="18">
                  <c:v>35096</c:v>
                </c:pt>
                <c:pt idx="19">
                  <c:v>35125</c:v>
                </c:pt>
                <c:pt idx="20">
                  <c:v>35156</c:v>
                </c:pt>
                <c:pt idx="21">
                  <c:v>35186</c:v>
                </c:pt>
                <c:pt idx="22">
                  <c:v>35217</c:v>
                </c:pt>
                <c:pt idx="23">
                  <c:v>35247</c:v>
                </c:pt>
                <c:pt idx="24">
                  <c:v>35278</c:v>
                </c:pt>
                <c:pt idx="25">
                  <c:v>35309</c:v>
                </c:pt>
                <c:pt idx="26">
                  <c:v>35339</c:v>
                </c:pt>
                <c:pt idx="27">
                  <c:v>35370</c:v>
                </c:pt>
                <c:pt idx="28">
                  <c:v>35400</c:v>
                </c:pt>
                <c:pt idx="29">
                  <c:v>35431</c:v>
                </c:pt>
                <c:pt idx="30">
                  <c:v>35462</c:v>
                </c:pt>
                <c:pt idx="31">
                  <c:v>35490</c:v>
                </c:pt>
                <c:pt idx="32">
                  <c:v>35521</c:v>
                </c:pt>
                <c:pt idx="33">
                  <c:v>35551</c:v>
                </c:pt>
                <c:pt idx="34">
                  <c:v>35582</c:v>
                </c:pt>
                <c:pt idx="35">
                  <c:v>35612</c:v>
                </c:pt>
                <c:pt idx="36">
                  <c:v>35643</c:v>
                </c:pt>
                <c:pt idx="37">
                  <c:v>35674</c:v>
                </c:pt>
                <c:pt idx="38">
                  <c:v>35704</c:v>
                </c:pt>
                <c:pt idx="39">
                  <c:v>35735</c:v>
                </c:pt>
                <c:pt idx="40">
                  <c:v>35765</c:v>
                </c:pt>
                <c:pt idx="41">
                  <c:v>35796</c:v>
                </c:pt>
                <c:pt idx="42">
                  <c:v>35827</c:v>
                </c:pt>
                <c:pt idx="43">
                  <c:v>35855</c:v>
                </c:pt>
                <c:pt idx="44">
                  <c:v>35886</c:v>
                </c:pt>
                <c:pt idx="45">
                  <c:v>35916</c:v>
                </c:pt>
                <c:pt idx="46">
                  <c:v>35947</c:v>
                </c:pt>
                <c:pt idx="47">
                  <c:v>35977</c:v>
                </c:pt>
                <c:pt idx="48">
                  <c:v>36008</c:v>
                </c:pt>
                <c:pt idx="49">
                  <c:v>36039</c:v>
                </c:pt>
                <c:pt idx="50">
                  <c:v>36069</c:v>
                </c:pt>
                <c:pt idx="51">
                  <c:v>36100</c:v>
                </c:pt>
                <c:pt idx="52">
                  <c:v>36130</c:v>
                </c:pt>
                <c:pt idx="53">
                  <c:v>36161</c:v>
                </c:pt>
                <c:pt idx="54">
                  <c:v>36192</c:v>
                </c:pt>
                <c:pt idx="55">
                  <c:v>36220</c:v>
                </c:pt>
                <c:pt idx="56">
                  <c:v>36251</c:v>
                </c:pt>
                <c:pt idx="57">
                  <c:v>36281</c:v>
                </c:pt>
                <c:pt idx="58">
                  <c:v>36312</c:v>
                </c:pt>
                <c:pt idx="59">
                  <c:v>36342</c:v>
                </c:pt>
                <c:pt idx="60">
                  <c:v>36373</c:v>
                </c:pt>
                <c:pt idx="61">
                  <c:v>36404</c:v>
                </c:pt>
                <c:pt idx="62">
                  <c:v>36434</c:v>
                </c:pt>
                <c:pt idx="63">
                  <c:v>36465</c:v>
                </c:pt>
                <c:pt idx="64">
                  <c:v>36495</c:v>
                </c:pt>
                <c:pt idx="65">
                  <c:v>36526</c:v>
                </c:pt>
                <c:pt idx="66">
                  <c:v>36557</c:v>
                </c:pt>
                <c:pt idx="67">
                  <c:v>36586</c:v>
                </c:pt>
                <c:pt idx="68">
                  <c:v>36617</c:v>
                </c:pt>
                <c:pt idx="69">
                  <c:v>36647</c:v>
                </c:pt>
                <c:pt idx="70">
                  <c:v>36678</c:v>
                </c:pt>
                <c:pt idx="71">
                  <c:v>36708</c:v>
                </c:pt>
                <c:pt idx="72">
                  <c:v>36739</c:v>
                </c:pt>
                <c:pt idx="73">
                  <c:v>36770</c:v>
                </c:pt>
                <c:pt idx="74">
                  <c:v>36800</c:v>
                </c:pt>
                <c:pt idx="75">
                  <c:v>36831</c:v>
                </c:pt>
                <c:pt idx="76">
                  <c:v>36861</c:v>
                </c:pt>
                <c:pt idx="77">
                  <c:v>36892</c:v>
                </c:pt>
                <c:pt idx="78">
                  <c:v>36923</c:v>
                </c:pt>
                <c:pt idx="79">
                  <c:v>36951</c:v>
                </c:pt>
                <c:pt idx="80">
                  <c:v>36982</c:v>
                </c:pt>
                <c:pt idx="81">
                  <c:v>37012</c:v>
                </c:pt>
                <c:pt idx="82">
                  <c:v>37043</c:v>
                </c:pt>
                <c:pt idx="83">
                  <c:v>37073</c:v>
                </c:pt>
                <c:pt idx="84">
                  <c:v>37104</c:v>
                </c:pt>
                <c:pt idx="85">
                  <c:v>37135</c:v>
                </c:pt>
                <c:pt idx="86">
                  <c:v>37165</c:v>
                </c:pt>
                <c:pt idx="87">
                  <c:v>37196</c:v>
                </c:pt>
                <c:pt idx="88">
                  <c:v>37226</c:v>
                </c:pt>
                <c:pt idx="89">
                  <c:v>37257</c:v>
                </c:pt>
                <c:pt idx="90">
                  <c:v>37288</c:v>
                </c:pt>
                <c:pt idx="91">
                  <c:v>37316</c:v>
                </c:pt>
                <c:pt idx="92">
                  <c:v>37347</c:v>
                </c:pt>
                <c:pt idx="93">
                  <c:v>37377</c:v>
                </c:pt>
                <c:pt idx="94">
                  <c:v>37408</c:v>
                </c:pt>
                <c:pt idx="95">
                  <c:v>37438</c:v>
                </c:pt>
                <c:pt idx="96">
                  <c:v>37469</c:v>
                </c:pt>
                <c:pt idx="97">
                  <c:v>37500</c:v>
                </c:pt>
                <c:pt idx="98">
                  <c:v>37530</c:v>
                </c:pt>
                <c:pt idx="99">
                  <c:v>37561</c:v>
                </c:pt>
                <c:pt idx="100">
                  <c:v>37591</c:v>
                </c:pt>
                <c:pt idx="101">
                  <c:v>37622</c:v>
                </c:pt>
                <c:pt idx="102">
                  <c:v>37653</c:v>
                </c:pt>
                <c:pt idx="103">
                  <c:v>37681</c:v>
                </c:pt>
                <c:pt idx="104">
                  <c:v>37712</c:v>
                </c:pt>
                <c:pt idx="105">
                  <c:v>37742</c:v>
                </c:pt>
                <c:pt idx="106">
                  <c:v>37773</c:v>
                </c:pt>
                <c:pt idx="107">
                  <c:v>37803</c:v>
                </c:pt>
                <c:pt idx="108">
                  <c:v>37834</c:v>
                </c:pt>
                <c:pt idx="109">
                  <c:v>37865</c:v>
                </c:pt>
                <c:pt idx="110">
                  <c:v>37895</c:v>
                </c:pt>
                <c:pt idx="111">
                  <c:v>37926</c:v>
                </c:pt>
                <c:pt idx="112">
                  <c:v>37956</c:v>
                </c:pt>
                <c:pt idx="113">
                  <c:v>37987</c:v>
                </c:pt>
                <c:pt idx="114">
                  <c:v>38018</c:v>
                </c:pt>
                <c:pt idx="115">
                  <c:v>38047</c:v>
                </c:pt>
                <c:pt idx="116">
                  <c:v>38078</c:v>
                </c:pt>
                <c:pt idx="117">
                  <c:v>38108</c:v>
                </c:pt>
                <c:pt idx="118">
                  <c:v>38139</c:v>
                </c:pt>
                <c:pt idx="119">
                  <c:v>38169</c:v>
                </c:pt>
                <c:pt idx="120">
                  <c:v>38200</c:v>
                </c:pt>
                <c:pt idx="121">
                  <c:v>38231</c:v>
                </c:pt>
                <c:pt idx="122">
                  <c:v>38261</c:v>
                </c:pt>
                <c:pt idx="123">
                  <c:v>38292</c:v>
                </c:pt>
                <c:pt idx="124">
                  <c:v>38322</c:v>
                </c:pt>
                <c:pt idx="125">
                  <c:v>38353</c:v>
                </c:pt>
                <c:pt idx="126">
                  <c:v>38384</c:v>
                </c:pt>
                <c:pt idx="127">
                  <c:v>38412</c:v>
                </c:pt>
                <c:pt idx="128">
                  <c:v>38443</c:v>
                </c:pt>
                <c:pt idx="129">
                  <c:v>38473</c:v>
                </c:pt>
                <c:pt idx="130">
                  <c:v>38504</c:v>
                </c:pt>
                <c:pt idx="131">
                  <c:v>38534</c:v>
                </c:pt>
                <c:pt idx="132">
                  <c:v>38565</c:v>
                </c:pt>
                <c:pt idx="133">
                  <c:v>38596</c:v>
                </c:pt>
                <c:pt idx="134">
                  <c:v>38626</c:v>
                </c:pt>
                <c:pt idx="135">
                  <c:v>38657</c:v>
                </c:pt>
                <c:pt idx="136">
                  <c:v>38687</c:v>
                </c:pt>
                <c:pt idx="137">
                  <c:v>38718</c:v>
                </c:pt>
                <c:pt idx="138">
                  <c:v>38749</c:v>
                </c:pt>
                <c:pt idx="139">
                  <c:v>38777</c:v>
                </c:pt>
                <c:pt idx="140">
                  <c:v>38808</c:v>
                </c:pt>
                <c:pt idx="141">
                  <c:v>38838</c:v>
                </c:pt>
                <c:pt idx="142">
                  <c:v>38869</c:v>
                </c:pt>
                <c:pt idx="143">
                  <c:v>38899</c:v>
                </c:pt>
                <c:pt idx="144">
                  <c:v>38930</c:v>
                </c:pt>
                <c:pt idx="145">
                  <c:v>38961</c:v>
                </c:pt>
                <c:pt idx="146">
                  <c:v>38991</c:v>
                </c:pt>
                <c:pt idx="147">
                  <c:v>39022</c:v>
                </c:pt>
                <c:pt idx="148">
                  <c:v>39052</c:v>
                </c:pt>
                <c:pt idx="149">
                  <c:v>39083</c:v>
                </c:pt>
                <c:pt idx="150">
                  <c:v>39114</c:v>
                </c:pt>
                <c:pt idx="151">
                  <c:v>39142</c:v>
                </c:pt>
                <c:pt idx="152">
                  <c:v>39173</c:v>
                </c:pt>
                <c:pt idx="153">
                  <c:v>39203</c:v>
                </c:pt>
                <c:pt idx="154">
                  <c:v>39234</c:v>
                </c:pt>
                <c:pt idx="155">
                  <c:v>39264</c:v>
                </c:pt>
                <c:pt idx="156">
                  <c:v>39295</c:v>
                </c:pt>
                <c:pt idx="157">
                  <c:v>39326</c:v>
                </c:pt>
                <c:pt idx="158">
                  <c:v>39356</c:v>
                </c:pt>
                <c:pt idx="159">
                  <c:v>39387</c:v>
                </c:pt>
                <c:pt idx="160">
                  <c:v>39417</c:v>
                </c:pt>
                <c:pt idx="161">
                  <c:v>39448</c:v>
                </c:pt>
                <c:pt idx="162">
                  <c:v>39479</c:v>
                </c:pt>
                <c:pt idx="163">
                  <c:v>39508</c:v>
                </c:pt>
                <c:pt idx="164">
                  <c:v>39539</c:v>
                </c:pt>
                <c:pt idx="165">
                  <c:v>39569</c:v>
                </c:pt>
                <c:pt idx="166">
                  <c:v>39600</c:v>
                </c:pt>
                <c:pt idx="167">
                  <c:v>39630</c:v>
                </c:pt>
                <c:pt idx="168">
                  <c:v>39661</c:v>
                </c:pt>
                <c:pt idx="169">
                  <c:v>39692</c:v>
                </c:pt>
                <c:pt idx="170">
                  <c:v>39722</c:v>
                </c:pt>
                <c:pt idx="171">
                  <c:v>39753</c:v>
                </c:pt>
                <c:pt idx="172">
                  <c:v>39783</c:v>
                </c:pt>
                <c:pt idx="173">
                  <c:v>39814</c:v>
                </c:pt>
                <c:pt idx="174">
                  <c:v>39845</c:v>
                </c:pt>
                <c:pt idx="175">
                  <c:v>39873</c:v>
                </c:pt>
                <c:pt idx="176">
                  <c:v>39904</c:v>
                </c:pt>
                <c:pt idx="177">
                  <c:v>39934</c:v>
                </c:pt>
                <c:pt idx="178">
                  <c:v>39965</c:v>
                </c:pt>
                <c:pt idx="179">
                  <c:v>39995</c:v>
                </c:pt>
                <c:pt idx="180">
                  <c:v>40026</c:v>
                </c:pt>
                <c:pt idx="181">
                  <c:v>40057</c:v>
                </c:pt>
                <c:pt idx="182">
                  <c:v>40087</c:v>
                </c:pt>
                <c:pt idx="183">
                  <c:v>40118</c:v>
                </c:pt>
                <c:pt idx="184">
                  <c:v>40148</c:v>
                </c:pt>
                <c:pt idx="185">
                  <c:v>40179</c:v>
                </c:pt>
                <c:pt idx="186">
                  <c:v>40210</c:v>
                </c:pt>
                <c:pt idx="187">
                  <c:v>40238</c:v>
                </c:pt>
                <c:pt idx="188">
                  <c:v>40269</c:v>
                </c:pt>
                <c:pt idx="189">
                  <c:v>40299</c:v>
                </c:pt>
                <c:pt idx="190">
                  <c:v>40330</c:v>
                </c:pt>
                <c:pt idx="191">
                  <c:v>40360</c:v>
                </c:pt>
                <c:pt idx="192">
                  <c:v>40391</c:v>
                </c:pt>
                <c:pt idx="193">
                  <c:v>40422</c:v>
                </c:pt>
                <c:pt idx="194">
                  <c:v>40452</c:v>
                </c:pt>
                <c:pt idx="195">
                  <c:v>40483</c:v>
                </c:pt>
                <c:pt idx="196">
                  <c:v>40513</c:v>
                </c:pt>
                <c:pt idx="197">
                  <c:v>40544</c:v>
                </c:pt>
                <c:pt idx="198">
                  <c:v>40575</c:v>
                </c:pt>
                <c:pt idx="199">
                  <c:v>40603</c:v>
                </c:pt>
                <c:pt idx="200">
                  <c:v>40634</c:v>
                </c:pt>
                <c:pt idx="201">
                  <c:v>40664</c:v>
                </c:pt>
                <c:pt idx="202">
                  <c:v>40695</c:v>
                </c:pt>
                <c:pt idx="203">
                  <c:v>40725</c:v>
                </c:pt>
                <c:pt idx="204">
                  <c:v>40756</c:v>
                </c:pt>
                <c:pt idx="205">
                  <c:v>40787</c:v>
                </c:pt>
                <c:pt idx="206">
                  <c:v>40817</c:v>
                </c:pt>
                <c:pt idx="207">
                  <c:v>40848</c:v>
                </c:pt>
                <c:pt idx="208">
                  <c:v>40878</c:v>
                </c:pt>
                <c:pt idx="209">
                  <c:v>40909</c:v>
                </c:pt>
                <c:pt idx="210">
                  <c:v>40940</c:v>
                </c:pt>
                <c:pt idx="211">
                  <c:v>40969</c:v>
                </c:pt>
                <c:pt idx="212">
                  <c:v>41000</c:v>
                </c:pt>
                <c:pt idx="213">
                  <c:v>41030</c:v>
                </c:pt>
                <c:pt idx="214">
                  <c:v>41061</c:v>
                </c:pt>
                <c:pt idx="215">
                  <c:v>41091</c:v>
                </c:pt>
                <c:pt idx="216">
                  <c:v>41122</c:v>
                </c:pt>
                <c:pt idx="217">
                  <c:v>41153</c:v>
                </c:pt>
                <c:pt idx="218">
                  <c:v>41183</c:v>
                </c:pt>
                <c:pt idx="219">
                  <c:v>41214</c:v>
                </c:pt>
                <c:pt idx="220">
                  <c:v>41244</c:v>
                </c:pt>
                <c:pt idx="221">
                  <c:v>41275</c:v>
                </c:pt>
                <c:pt idx="222">
                  <c:v>41306</c:v>
                </c:pt>
                <c:pt idx="223">
                  <c:v>41334</c:v>
                </c:pt>
                <c:pt idx="224">
                  <c:v>41365</c:v>
                </c:pt>
                <c:pt idx="225">
                  <c:v>41395</c:v>
                </c:pt>
                <c:pt idx="226">
                  <c:v>41426</c:v>
                </c:pt>
                <c:pt idx="227">
                  <c:v>41456</c:v>
                </c:pt>
                <c:pt idx="228">
                  <c:v>41487</c:v>
                </c:pt>
                <c:pt idx="229">
                  <c:v>41518</c:v>
                </c:pt>
                <c:pt idx="230">
                  <c:v>41548</c:v>
                </c:pt>
                <c:pt idx="231">
                  <c:v>41579</c:v>
                </c:pt>
                <c:pt idx="232">
                  <c:v>41609</c:v>
                </c:pt>
                <c:pt idx="233">
                  <c:v>41640</c:v>
                </c:pt>
                <c:pt idx="234">
                  <c:v>41671</c:v>
                </c:pt>
                <c:pt idx="235">
                  <c:v>41699</c:v>
                </c:pt>
                <c:pt idx="236">
                  <c:v>41730</c:v>
                </c:pt>
                <c:pt idx="237">
                  <c:v>41760</c:v>
                </c:pt>
                <c:pt idx="238">
                  <c:v>41791</c:v>
                </c:pt>
                <c:pt idx="239">
                  <c:v>41821</c:v>
                </c:pt>
                <c:pt idx="240">
                  <c:v>41852</c:v>
                </c:pt>
                <c:pt idx="241">
                  <c:v>41883</c:v>
                </c:pt>
                <c:pt idx="242">
                  <c:v>41913</c:v>
                </c:pt>
                <c:pt idx="243">
                  <c:v>41944</c:v>
                </c:pt>
                <c:pt idx="244">
                  <c:v>41974</c:v>
                </c:pt>
                <c:pt idx="245">
                  <c:v>42005</c:v>
                </c:pt>
                <c:pt idx="246">
                  <c:v>42036</c:v>
                </c:pt>
                <c:pt idx="247">
                  <c:v>42064</c:v>
                </c:pt>
                <c:pt idx="248">
                  <c:v>42095</c:v>
                </c:pt>
                <c:pt idx="249">
                  <c:v>42125</c:v>
                </c:pt>
                <c:pt idx="250">
                  <c:v>42156</c:v>
                </c:pt>
                <c:pt idx="251">
                  <c:v>42186</c:v>
                </c:pt>
                <c:pt idx="252">
                  <c:v>42217</c:v>
                </c:pt>
                <c:pt idx="253">
                  <c:v>42248</c:v>
                </c:pt>
                <c:pt idx="254">
                  <c:v>42278</c:v>
                </c:pt>
                <c:pt idx="255">
                  <c:v>42309</c:v>
                </c:pt>
                <c:pt idx="256">
                  <c:v>42339</c:v>
                </c:pt>
                <c:pt idx="257">
                  <c:v>42370</c:v>
                </c:pt>
                <c:pt idx="258">
                  <c:v>42401</c:v>
                </c:pt>
                <c:pt idx="259">
                  <c:v>42430</c:v>
                </c:pt>
                <c:pt idx="260">
                  <c:v>42461</c:v>
                </c:pt>
                <c:pt idx="261">
                  <c:v>42491</c:v>
                </c:pt>
                <c:pt idx="262">
                  <c:v>42522</c:v>
                </c:pt>
                <c:pt idx="263">
                  <c:v>42552</c:v>
                </c:pt>
                <c:pt idx="264">
                  <c:v>42583</c:v>
                </c:pt>
                <c:pt idx="265">
                  <c:v>42614</c:v>
                </c:pt>
                <c:pt idx="266">
                  <c:v>42644</c:v>
                </c:pt>
                <c:pt idx="267">
                  <c:v>42675</c:v>
                </c:pt>
                <c:pt idx="268">
                  <c:v>42705</c:v>
                </c:pt>
                <c:pt idx="269">
                  <c:v>42736</c:v>
                </c:pt>
                <c:pt idx="270">
                  <c:v>42767</c:v>
                </c:pt>
                <c:pt idx="271">
                  <c:v>42795</c:v>
                </c:pt>
                <c:pt idx="272">
                  <c:v>42826</c:v>
                </c:pt>
                <c:pt idx="273">
                  <c:v>42856</c:v>
                </c:pt>
                <c:pt idx="274">
                  <c:v>42887</c:v>
                </c:pt>
                <c:pt idx="275">
                  <c:v>42917</c:v>
                </c:pt>
                <c:pt idx="276">
                  <c:v>42948</c:v>
                </c:pt>
                <c:pt idx="277">
                  <c:v>42979</c:v>
                </c:pt>
                <c:pt idx="278">
                  <c:v>43009</c:v>
                </c:pt>
                <c:pt idx="279">
                  <c:v>43040</c:v>
                </c:pt>
                <c:pt idx="280">
                  <c:v>43070</c:v>
                </c:pt>
                <c:pt idx="281">
                  <c:v>43101</c:v>
                </c:pt>
                <c:pt idx="282">
                  <c:v>43132</c:v>
                </c:pt>
                <c:pt idx="283">
                  <c:v>43160</c:v>
                </c:pt>
                <c:pt idx="284">
                  <c:v>43191</c:v>
                </c:pt>
                <c:pt idx="285">
                  <c:v>43221</c:v>
                </c:pt>
                <c:pt idx="286">
                  <c:v>43252</c:v>
                </c:pt>
                <c:pt idx="287">
                  <c:v>43282</c:v>
                </c:pt>
                <c:pt idx="288">
                  <c:v>43313</c:v>
                </c:pt>
              </c:numCache>
            </c:numRef>
          </c:cat>
          <c:val>
            <c:numRef>
              <c:f>Sheet1!$B$2:$B$290</c:f>
              <c:numCache>
                <c:formatCode>0%</c:formatCode>
                <c:ptCount val="289"/>
                <c:pt idx="0">
                  <c:v>0.50947368908189683</c:v>
                </c:pt>
                <c:pt idx="1">
                  <c:v>0.55791323576196716</c:v>
                </c:pt>
                <c:pt idx="2">
                  <c:v>0.59131694225664777</c:v>
                </c:pt>
                <c:pt idx="3">
                  <c:v>0.64473061579802426</c:v>
                </c:pt>
                <c:pt idx="4">
                  <c:v>0.61964230559758171</c:v>
                </c:pt>
                <c:pt idx="5">
                  <c:v>0.6653568759368188</c:v>
                </c:pt>
                <c:pt idx="6">
                  <c:v>0.61852641074464509</c:v>
                </c:pt>
                <c:pt idx="7">
                  <c:v>0.6723625540699445</c:v>
                </c:pt>
                <c:pt idx="8">
                  <c:v>0.59183758741897918</c:v>
                </c:pt>
                <c:pt idx="9">
                  <c:v>0.61996490354743117</c:v>
                </c:pt>
                <c:pt idx="10">
                  <c:v>0.58741521333844593</c:v>
                </c:pt>
                <c:pt idx="11">
                  <c:v>0.58606713511396091</c:v>
                </c:pt>
                <c:pt idx="12">
                  <c:v>0.55366578530984167</c:v>
                </c:pt>
                <c:pt idx="13">
                  <c:v>0.50185057909003339</c:v>
                </c:pt>
                <c:pt idx="14">
                  <c:v>0.53661096922388274</c:v>
                </c:pt>
                <c:pt idx="15">
                  <c:v>0.52194844039310639</c:v>
                </c:pt>
                <c:pt idx="16">
                  <c:v>0.49758873058480735</c:v>
                </c:pt>
                <c:pt idx="17">
                  <c:v>0.56394797930702456</c:v>
                </c:pt>
                <c:pt idx="18">
                  <c:v>0.47787757568556127</c:v>
                </c:pt>
                <c:pt idx="19">
                  <c:v>0.48751509286912503</c:v>
                </c:pt>
                <c:pt idx="20">
                  <c:v>0.42685015214815775</c:v>
                </c:pt>
                <c:pt idx="21">
                  <c:v>0.45004386747127051</c:v>
                </c:pt>
                <c:pt idx="22">
                  <c:v>0.39783901264588123</c:v>
                </c:pt>
                <c:pt idx="23">
                  <c:v>0.39170003832059369</c:v>
                </c:pt>
                <c:pt idx="24">
                  <c:v>0.33792586761817806</c:v>
                </c:pt>
                <c:pt idx="25">
                  <c:v>0.32496234203599794</c:v>
                </c:pt>
                <c:pt idx="26">
                  <c:v>0.32204528208867234</c:v>
                </c:pt>
                <c:pt idx="27">
                  <c:v>0.2561295524780029</c:v>
                </c:pt>
                <c:pt idx="28">
                  <c:v>0.23174601006864884</c:v>
                </c:pt>
                <c:pt idx="29">
                  <c:v>0.27386628619121278</c:v>
                </c:pt>
                <c:pt idx="30">
                  <c:v>0.29718519834673807</c:v>
                </c:pt>
                <c:pt idx="31">
                  <c:v>0.3830884485398604</c:v>
                </c:pt>
                <c:pt idx="32">
                  <c:v>0.40121830302785894</c:v>
                </c:pt>
                <c:pt idx="33">
                  <c:v>0.38702380968927147</c:v>
                </c:pt>
                <c:pt idx="34">
                  <c:v>0.39328867924952632</c:v>
                </c:pt>
                <c:pt idx="35">
                  <c:v>0.4298353435816854</c:v>
                </c:pt>
                <c:pt idx="36">
                  <c:v>0.38054235419819282</c:v>
                </c:pt>
                <c:pt idx="37">
                  <c:v>0.41107166150478963</c:v>
                </c:pt>
                <c:pt idx="38">
                  <c:v>0.41193861892783123</c:v>
                </c:pt>
                <c:pt idx="39">
                  <c:v>0.38762159170993682</c:v>
                </c:pt>
                <c:pt idx="40">
                  <c:v>0.43852261567765599</c:v>
                </c:pt>
                <c:pt idx="41">
                  <c:v>0.52844656175013593</c:v>
                </c:pt>
                <c:pt idx="42">
                  <c:v>0.51849897303401682</c:v>
                </c:pt>
                <c:pt idx="43">
                  <c:v>0.51562773630484693</c:v>
                </c:pt>
                <c:pt idx="44">
                  <c:v>0.50844603162148039</c:v>
                </c:pt>
                <c:pt idx="45">
                  <c:v>0.56646947305684314</c:v>
                </c:pt>
                <c:pt idx="46">
                  <c:v>0.56746991563028193</c:v>
                </c:pt>
                <c:pt idx="47">
                  <c:v>0.56186823718534129</c:v>
                </c:pt>
                <c:pt idx="48">
                  <c:v>0.56911016389996205</c:v>
                </c:pt>
                <c:pt idx="49">
                  <c:v>0.58328795594097405</c:v>
                </c:pt>
                <c:pt idx="50">
                  <c:v>0.59166979476888337</c:v>
                </c:pt>
                <c:pt idx="51">
                  <c:v>0.54400978299165637</c:v>
                </c:pt>
                <c:pt idx="52">
                  <c:v>0.55178122342194891</c:v>
                </c:pt>
                <c:pt idx="53">
                  <c:v>0.59127111276342759</c:v>
                </c:pt>
                <c:pt idx="54">
                  <c:v>0.58204805642499746</c:v>
                </c:pt>
                <c:pt idx="55">
                  <c:v>0.58447483764847363</c:v>
                </c:pt>
                <c:pt idx="56">
                  <c:v>0.58942531347530358</c:v>
                </c:pt>
                <c:pt idx="57">
                  <c:v>0.57581490601112206</c:v>
                </c:pt>
                <c:pt idx="58">
                  <c:v>0.5832102078516147</c:v>
                </c:pt>
                <c:pt idx="59">
                  <c:v>0.60936580608623891</c:v>
                </c:pt>
                <c:pt idx="60">
                  <c:v>0.60767266034679035</c:v>
                </c:pt>
                <c:pt idx="61">
                  <c:v>0.61542999487972605</c:v>
                </c:pt>
                <c:pt idx="62">
                  <c:v>0.51223431143298304</c:v>
                </c:pt>
                <c:pt idx="63">
                  <c:v>0.517063772195125</c:v>
                </c:pt>
                <c:pt idx="64">
                  <c:v>0.51046934596686144</c:v>
                </c:pt>
                <c:pt idx="65">
                  <c:v>0.55064596869123161</c:v>
                </c:pt>
                <c:pt idx="66">
                  <c:v>0.53744998820692758</c:v>
                </c:pt>
                <c:pt idx="67">
                  <c:v>0.52269472721338672</c:v>
                </c:pt>
                <c:pt idx="68">
                  <c:v>0.44782540662275949</c:v>
                </c:pt>
                <c:pt idx="69">
                  <c:v>0.44310964640787875</c:v>
                </c:pt>
                <c:pt idx="70">
                  <c:v>0.41168187640733106</c:v>
                </c:pt>
                <c:pt idx="71">
                  <c:v>0.35998624253930472</c:v>
                </c:pt>
                <c:pt idx="72">
                  <c:v>0.37714320556447917</c:v>
                </c:pt>
                <c:pt idx="73">
                  <c:v>0.36079592683031181</c:v>
                </c:pt>
                <c:pt idx="74">
                  <c:v>0.36850334057250317</c:v>
                </c:pt>
                <c:pt idx="75">
                  <c:v>0.36842090193373772</c:v>
                </c:pt>
                <c:pt idx="76">
                  <c:v>0.35446369360644625</c:v>
                </c:pt>
                <c:pt idx="77">
                  <c:v>0.37991305362060918</c:v>
                </c:pt>
                <c:pt idx="78">
                  <c:v>0.36824750785888605</c:v>
                </c:pt>
                <c:pt idx="79">
                  <c:v>0.36564080479335148</c:v>
                </c:pt>
                <c:pt idx="80">
                  <c:v>0.37361170877766781</c:v>
                </c:pt>
                <c:pt idx="81">
                  <c:v>0.37662302258949187</c:v>
                </c:pt>
                <c:pt idx="82">
                  <c:v>0.36714650676401311</c:v>
                </c:pt>
                <c:pt idx="83">
                  <c:v>0.36885381375990861</c:v>
                </c:pt>
                <c:pt idx="84">
                  <c:v>0.37603913224622626</c:v>
                </c:pt>
                <c:pt idx="85">
                  <c:v>0.36558623982327737</c:v>
                </c:pt>
                <c:pt idx="86">
                  <c:v>0.36760478712399891</c:v>
                </c:pt>
                <c:pt idx="87">
                  <c:v>0.36214981145809011</c:v>
                </c:pt>
                <c:pt idx="88">
                  <c:v>0.35144237414022444</c:v>
                </c:pt>
                <c:pt idx="89">
                  <c:v>0.36823946779505412</c:v>
                </c:pt>
                <c:pt idx="90">
                  <c:v>0.36127812107101759</c:v>
                </c:pt>
                <c:pt idx="91">
                  <c:v>0.36012711439500594</c:v>
                </c:pt>
                <c:pt idx="92">
                  <c:v>0.35271506561427168</c:v>
                </c:pt>
                <c:pt idx="93">
                  <c:v>0.36005574973520055</c:v>
                </c:pt>
                <c:pt idx="94">
                  <c:v>0.33642473031123632</c:v>
                </c:pt>
                <c:pt idx="95">
                  <c:v>0.35625272522432</c:v>
                </c:pt>
                <c:pt idx="96">
                  <c:v>0.36209315361934102</c:v>
                </c:pt>
                <c:pt idx="97">
                  <c:v>0.37032499018884901</c:v>
                </c:pt>
                <c:pt idx="98">
                  <c:v>0.37269464570399768</c:v>
                </c:pt>
                <c:pt idx="99">
                  <c:v>0.36257584230082734</c:v>
                </c:pt>
                <c:pt idx="100">
                  <c:v>0.35723581724718612</c:v>
                </c:pt>
                <c:pt idx="101">
                  <c:v>0.38050735732406171</c:v>
                </c:pt>
                <c:pt idx="102">
                  <c:v>0.37923732520769149</c:v>
                </c:pt>
                <c:pt idx="103">
                  <c:v>0.5128546299434773</c:v>
                </c:pt>
                <c:pt idx="104">
                  <c:v>0.50323558295469839</c:v>
                </c:pt>
                <c:pt idx="105">
                  <c:v>0.51629289186769345</c:v>
                </c:pt>
                <c:pt idx="106">
                  <c:v>0.49933205838919059</c:v>
                </c:pt>
                <c:pt idx="107">
                  <c:v>0.50213201321395351</c:v>
                </c:pt>
                <c:pt idx="108">
                  <c:v>0.46328435001607826</c:v>
                </c:pt>
                <c:pt idx="109">
                  <c:v>0.34776431407514474</c:v>
                </c:pt>
                <c:pt idx="110">
                  <c:v>0.34555847804247197</c:v>
                </c:pt>
                <c:pt idx="111">
                  <c:v>0.34833012314786843</c:v>
                </c:pt>
                <c:pt idx="112">
                  <c:v>0.3274247950472966</c:v>
                </c:pt>
                <c:pt idx="113">
                  <c:v>0.36184078688708665</c:v>
                </c:pt>
                <c:pt idx="114">
                  <c:v>0.35444585381335292</c:v>
                </c:pt>
                <c:pt idx="115">
                  <c:v>0.3491125160489969</c:v>
                </c:pt>
                <c:pt idx="116">
                  <c:v>0.3504730879666153</c:v>
                </c:pt>
                <c:pt idx="117">
                  <c:v>0.34502528627319262</c:v>
                </c:pt>
                <c:pt idx="118">
                  <c:v>0.35786040899463167</c:v>
                </c:pt>
                <c:pt idx="119">
                  <c:v>0.34889863259265408</c:v>
                </c:pt>
                <c:pt idx="120">
                  <c:v>0.35295754061472384</c:v>
                </c:pt>
                <c:pt idx="121">
                  <c:v>0.33877633384739775</c:v>
                </c:pt>
                <c:pt idx="122">
                  <c:v>0.34496444387623454</c:v>
                </c:pt>
                <c:pt idx="123">
                  <c:v>0.35520000285277709</c:v>
                </c:pt>
                <c:pt idx="124">
                  <c:v>0.34355624192259615</c:v>
                </c:pt>
                <c:pt idx="125">
                  <c:v>0.36255756649224696</c:v>
                </c:pt>
                <c:pt idx="126">
                  <c:v>0.35755941993334028</c:v>
                </c:pt>
                <c:pt idx="127">
                  <c:v>0.35497538808886653</c:v>
                </c:pt>
                <c:pt idx="128">
                  <c:v>0.35608654557754371</c:v>
                </c:pt>
                <c:pt idx="129">
                  <c:v>0.36485819952216936</c:v>
                </c:pt>
                <c:pt idx="130">
                  <c:v>0.34805331959960478</c:v>
                </c:pt>
                <c:pt idx="131">
                  <c:v>0.35584897788033937</c:v>
                </c:pt>
                <c:pt idx="132">
                  <c:v>0.35021251432131623</c:v>
                </c:pt>
                <c:pt idx="133">
                  <c:v>0.35059837825445989</c:v>
                </c:pt>
                <c:pt idx="134">
                  <c:v>0.34214564480427134</c:v>
                </c:pt>
                <c:pt idx="135">
                  <c:v>0.34760302210674171</c:v>
                </c:pt>
                <c:pt idx="136">
                  <c:v>0.34148948175099086</c:v>
                </c:pt>
                <c:pt idx="137">
                  <c:v>0.36846125252256157</c:v>
                </c:pt>
                <c:pt idx="138">
                  <c:v>0.35798250414005273</c:v>
                </c:pt>
                <c:pt idx="139">
                  <c:v>0.35008218603396357</c:v>
                </c:pt>
                <c:pt idx="140">
                  <c:v>0.35340487396341813</c:v>
                </c:pt>
                <c:pt idx="141">
                  <c:v>0.34956817427832421</c:v>
                </c:pt>
                <c:pt idx="142">
                  <c:v>0.36653779068238701</c:v>
                </c:pt>
                <c:pt idx="143">
                  <c:v>0.35455595272875445</c:v>
                </c:pt>
                <c:pt idx="144">
                  <c:v>0.34703414243923836</c:v>
                </c:pt>
                <c:pt idx="145">
                  <c:v>0.34413452206213269</c:v>
                </c:pt>
                <c:pt idx="146">
                  <c:v>0.33852863858599852</c:v>
                </c:pt>
                <c:pt idx="147">
                  <c:v>0.34879364127414658</c:v>
                </c:pt>
                <c:pt idx="148">
                  <c:v>0.35381310868856769</c:v>
                </c:pt>
                <c:pt idx="149">
                  <c:v>0.36205857122340945</c:v>
                </c:pt>
                <c:pt idx="150">
                  <c:v>0.3529593811546492</c:v>
                </c:pt>
                <c:pt idx="151">
                  <c:v>0.34880421698215441</c:v>
                </c:pt>
                <c:pt idx="152">
                  <c:v>0.35698071487119593</c:v>
                </c:pt>
                <c:pt idx="153">
                  <c:v>0.3644523677466146</c:v>
                </c:pt>
                <c:pt idx="154">
                  <c:v>0.35758372638553398</c:v>
                </c:pt>
                <c:pt idx="155">
                  <c:v>0.36075992261990281</c:v>
                </c:pt>
                <c:pt idx="156">
                  <c:v>0.35775421939986873</c:v>
                </c:pt>
                <c:pt idx="157">
                  <c:v>0.36485675085664615</c:v>
                </c:pt>
                <c:pt idx="158">
                  <c:v>0.35796457798586101</c:v>
                </c:pt>
                <c:pt idx="159">
                  <c:v>0.36077106172217954</c:v>
                </c:pt>
                <c:pt idx="160">
                  <c:v>0.34304018779603995</c:v>
                </c:pt>
                <c:pt idx="161">
                  <c:v>0.38008299868847695</c:v>
                </c:pt>
                <c:pt idx="162">
                  <c:v>0.36289923755905135</c:v>
                </c:pt>
                <c:pt idx="163">
                  <c:v>0.35896798074076391</c:v>
                </c:pt>
                <c:pt idx="164">
                  <c:v>0.3603963740053196</c:v>
                </c:pt>
                <c:pt idx="165">
                  <c:v>0.36369634676253432</c:v>
                </c:pt>
                <c:pt idx="166">
                  <c:v>0.3472544316477939</c:v>
                </c:pt>
                <c:pt idx="167">
                  <c:v>0.35517486243706875</c:v>
                </c:pt>
                <c:pt idx="168">
                  <c:v>0.34710416680437822</c:v>
                </c:pt>
                <c:pt idx="169">
                  <c:v>0.34634104279442529</c:v>
                </c:pt>
                <c:pt idx="170">
                  <c:v>0.34800676215452814</c:v>
                </c:pt>
                <c:pt idx="171">
                  <c:v>0.26328350343968976</c:v>
                </c:pt>
                <c:pt idx="172">
                  <c:v>0.2631237953202924</c:v>
                </c:pt>
                <c:pt idx="173">
                  <c:v>0.28523016738292389</c:v>
                </c:pt>
                <c:pt idx="174">
                  <c:v>0.27480265710299956</c:v>
                </c:pt>
                <c:pt idx="175">
                  <c:v>0.27664098300201084</c:v>
                </c:pt>
                <c:pt idx="176">
                  <c:v>0.27057883215601425</c:v>
                </c:pt>
                <c:pt idx="177">
                  <c:v>0.28240914088246794</c:v>
                </c:pt>
                <c:pt idx="178">
                  <c:v>0.27959092253431128</c:v>
                </c:pt>
                <c:pt idx="179">
                  <c:v>0.28332518532283663</c:v>
                </c:pt>
                <c:pt idx="180">
                  <c:v>0.27924880032668076</c:v>
                </c:pt>
                <c:pt idx="181">
                  <c:v>0.2935752864256449</c:v>
                </c:pt>
                <c:pt idx="182">
                  <c:v>0.2796824939655006</c:v>
                </c:pt>
                <c:pt idx="183">
                  <c:v>0.28330736339898932</c:v>
                </c:pt>
                <c:pt idx="184">
                  <c:v>0.28611139347827591</c:v>
                </c:pt>
                <c:pt idx="185">
                  <c:v>0.3038805152348702</c:v>
                </c:pt>
                <c:pt idx="186">
                  <c:v>0.29612573913813989</c:v>
                </c:pt>
                <c:pt idx="187">
                  <c:v>0.29997299867215377</c:v>
                </c:pt>
                <c:pt idx="188">
                  <c:v>0.30828552232269502</c:v>
                </c:pt>
                <c:pt idx="189">
                  <c:v>0.29895335569324955</c:v>
                </c:pt>
                <c:pt idx="190">
                  <c:v>0.30007835912325148</c:v>
                </c:pt>
                <c:pt idx="191">
                  <c:v>0.31167023945713357</c:v>
                </c:pt>
                <c:pt idx="192">
                  <c:v>0.31280935662475146</c:v>
                </c:pt>
                <c:pt idx="193">
                  <c:v>0.30391549825140141</c:v>
                </c:pt>
                <c:pt idx="194">
                  <c:v>0.30846864360109327</c:v>
                </c:pt>
                <c:pt idx="195">
                  <c:v>0.30689912213078252</c:v>
                </c:pt>
                <c:pt idx="196">
                  <c:v>0.3082754184911059</c:v>
                </c:pt>
                <c:pt idx="197">
                  <c:v>0.32464245144531351</c:v>
                </c:pt>
                <c:pt idx="198">
                  <c:v>0.31753620497968399</c:v>
                </c:pt>
                <c:pt idx="199">
                  <c:v>0.3148605584072931</c:v>
                </c:pt>
                <c:pt idx="200">
                  <c:v>0.31160207203670781</c:v>
                </c:pt>
                <c:pt idx="201">
                  <c:v>0.31005358764692703</c:v>
                </c:pt>
                <c:pt idx="202">
                  <c:v>0.31506137845086579</c:v>
                </c:pt>
                <c:pt idx="203">
                  <c:v>0.30465141055825101</c:v>
                </c:pt>
                <c:pt idx="204">
                  <c:v>0.30436131299132801</c:v>
                </c:pt>
                <c:pt idx="205">
                  <c:v>0.3039705653760218</c:v>
                </c:pt>
                <c:pt idx="206">
                  <c:v>0.29632856537690311</c:v>
                </c:pt>
                <c:pt idx="207">
                  <c:v>0.30482697095752637</c:v>
                </c:pt>
                <c:pt idx="208">
                  <c:v>0.30254562363962423</c:v>
                </c:pt>
                <c:pt idx="209">
                  <c:v>0.321536686734192</c:v>
                </c:pt>
                <c:pt idx="210">
                  <c:v>0.30758059809692145</c:v>
                </c:pt>
                <c:pt idx="211">
                  <c:v>0.30892470635106306</c:v>
                </c:pt>
                <c:pt idx="212">
                  <c:v>0.30307244572874192</c:v>
                </c:pt>
                <c:pt idx="213">
                  <c:v>0.30247940711954535</c:v>
                </c:pt>
                <c:pt idx="214">
                  <c:v>0.30109227369822439</c:v>
                </c:pt>
                <c:pt idx="215">
                  <c:v>0.3049532449685366</c:v>
                </c:pt>
                <c:pt idx="216">
                  <c:v>0.303672005402706</c:v>
                </c:pt>
                <c:pt idx="217">
                  <c:v>0.30966278967952776</c:v>
                </c:pt>
                <c:pt idx="218">
                  <c:v>0.30514723693857826</c:v>
                </c:pt>
                <c:pt idx="219">
                  <c:v>0.30399466246716833</c:v>
                </c:pt>
                <c:pt idx="220">
                  <c:v>0.30130377632943539</c:v>
                </c:pt>
                <c:pt idx="221">
                  <c:v>0.33700506131728597</c:v>
                </c:pt>
                <c:pt idx="222">
                  <c:v>0.2964959701109261</c:v>
                </c:pt>
                <c:pt idx="223">
                  <c:v>0.25603800148240768</c:v>
                </c:pt>
                <c:pt idx="224">
                  <c:v>0.26694812427763615</c:v>
                </c:pt>
                <c:pt idx="225">
                  <c:v>0.2745244028345758</c:v>
                </c:pt>
                <c:pt idx="226">
                  <c:v>0.23369959819801575</c:v>
                </c:pt>
                <c:pt idx="227">
                  <c:v>0.26081719171284584</c:v>
                </c:pt>
                <c:pt idx="228">
                  <c:v>0.26955829066481596</c:v>
                </c:pt>
                <c:pt idx="229">
                  <c:v>0.24524632980059677</c:v>
                </c:pt>
                <c:pt idx="230">
                  <c:v>0.25595531871322286</c:v>
                </c:pt>
                <c:pt idx="231">
                  <c:v>0.26239774070630001</c:v>
                </c:pt>
                <c:pt idx="232">
                  <c:v>0.23707917678730497</c:v>
                </c:pt>
                <c:pt idx="233">
                  <c:v>0.27312778255032694</c:v>
                </c:pt>
                <c:pt idx="234">
                  <c:v>0.26652977736252259</c:v>
                </c:pt>
                <c:pt idx="235">
                  <c:v>0.24690033170649398</c:v>
                </c:pt>
                <c:pt idx="236">
                  <c:v>0.2532885919038575</c:v>
                </c:pt>
                <c:pt idx="237">
                  <c:v>0.26370309932387354</c:v>
                </c:pt>
                <c:pt idx="238">
                  <c:v>0.24466112381280275</c:v>
                </c:pt>
                <c:pt idx="239">
                  <c:v>0.26020393758936872</c:v>
                </c:pt>
                <c:pt idx="240">
                  <c:v>0.2598669191048556</c:v>
                </c:pt>
                <c:pt idx="241">
                  <c:v>0.25824710637815151</c:v>
                </c:pt>
                <c:pt idx="242">
                  <c:v>0.25849794962634137</c:v>
                </c:pt>
                <c:pt idx="243">
                  <c:v>0.25611078688545241</c:v>
                </c:pt>
                <c:pt idx="244">
                  <c:v>0.25150147346361035</c:v>
                </c:pt>
                <c:pt idx="245">
                  <c:v>0.28753385153926891</c:v>
                </c:pt>
                <c:pt idx="246">
                  <c:v>0.25548931712747297</c:v>
                </c:pt>
                <c:pt idx="247">
                  <c:v>0.27462631625770612</c:v>
                </c:pt>
                <c:pt idx="248">
                  <c:v>0.26920005409964826</c:v>
                </c:pt>
                <c:pt idx="249">
                  <c:v>0.24999393577649298</c:v>
                </c:pt>
                <c:pt idx="250">
                  <c:v>0.25901931143187923</c:v>
                </c:pt>
                <c:pt idx="251">
                  <c:v>0.26215751717275454</c:v>
                </c:pt>
                <c:pt idx="252">
                  <c:v>0.2441808100498343</c:v>
                </c:pt>
                <c:pt idx="253">
                  <c:v>0.25674137155220861</c:v>
                </c:pt>
                <c:pt idx="254">
                  <c:v>0.25097637383612353</c:v>
                </c:pt>
                <c:pt idx="255">
                  <c:v>0.25640388219933941</c:v>
                </c:pt>
                <c:pt idx="256">
                  <c:v>0.23582064052634619</c:v>
                </c:pt>
                <c:pt idx="257">
                  <c:v>0.26927109466849408</c:v>
                </c:pt>
                <c:pt idx="258">
                  <c:v>0.25777603519868758</c:v>
                </c:pt>
                <c:pt idx="259">
                  <c:v>0.26544745548020576</c:v>
                </c:pt>
                <c:pt idx="260">
                  <c:v>0.24717269686901766</c:v>
                </c:pt>
                <c:pt idx="261">
                  <c:v>0.26134274413815045</c:v>
                </c:pt>
                <c:pt idx="262">
                  <c:v>0.26042301977344667</c:v>
                </c:pt>
                <c:pt idx="263">
                  <c:v>0.25188679069568187</c:v>
                </c:pt>
                <c:pt idx="264">
                  <c:v>0.25638186058429696</c:v>
                </c:pt>
                <c:pt idx="265">
                  <c:v>0.25402282191022824</c:v>
                </c:pt>
                <c:pt idx="266">
                  <c:v>0.24602245412204501</c:v>
                </c:pt>
                <c:pt idx="267">
                  <c:v>0.25339271098351235</c:v>
                </c:pt>
                <c:pt idx="268">
                  <c:v>0.25087372712133826</c:v>
                </c:pt>
                <c:pt idx="269">
                  <c:v>0.28921461231992612</c:v>
                </c:pt>
                <c:pt idx="270">
                  <c:v>0.26593137884374318</c:v>
                </c:pt>
                <c:pt idx="271">
                  <c:v>0.26489445115185117</c:v>
                </c:pt>
                <c:pt idx="272">
                  <c:v>0.25256320039601682</c:v>
                </c:pt>
                <c:pt idx="273">
                  <c:v>0.25997322487160529</c:v>
                </c:pt>
                <c:pt idx="274">
                  <c:v>0.27014828224597787</c:v>
                </c:pt>
                <c:pt idx="275">
                  <c:v>0.25680270762087298</c:v>
                </c:pt>
                <c:pt idx="276">
                  <c:v>0.26575874385381265</c:v>
                </c:pt>
                <c:pt idx="277">
                  <c:v>0.26169677165670446</c:v>
                </c:pt>
                <c:pt idx="278">
                  <c:v>0.25820049000405315</c:v>
                </c:pt>
                <c:pt idx="279">
                  <c:v>0.26220747611880046</c:v>
                </c:pt>
                <c:pt idx="280">
                  <c:v>0.25914188606409821</c:v>
                </c:pt>
                <c:pt idx="281">
                  <c:v>0.29496891302720379</c:v>
                </c:pt>
                <c:pt idx="282">
                  <c:v>0.2720664677995096</c:v>
                </c:pt>
                <c:pt idx="283">
                  <c:v>0.28043136224741055</c:v>
                </c:pt>
                <c:pt idx="284">
                  <c:v>0.26575344683282426</c:v>
                </c:pt>
                <c:pt idx="285">
                  <c:v>0.27816164383890207</c:v>
                </c:pt>
                <c:pt idx="286">
                  <c:v>0.27118540182176576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89342704"/>
        <c:axId val="-289341616"/>
      </c:lineChart>
      <c:dateAx>
        <c:axId val="-289342704"/>
        <c:scaling>
          <c:orientation val="minMax"/>
        </c:scaling>
        <c:delete val="0"/>
        <c:axPos val="b"/>
        <c:numFmt formatCode="mmm/yy" sourceLinked="0"/>
        <c:majorTickMark val="out"/>
        <c:minorTickMark val="none"/>
        <c:tickLblPos val="nextTo"/>
        <c:spPr>
          <a:ln w="390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24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289341616"/>
        <c:crosses val="autoZero"/>
        <c:auto val="1"/>
        <c:lblOffset val="100"/>
        <c:baseTimeUnit val="months"/>
        <c:majorUnit val="1"/>
        <c:majorTimeUnit val="years"/>
        <c:minorUnit val="6"/>
        <c:minorTimeUnit val="months"/>
      </c:dateAx>
      <c:valAx>
        <c:axId val="-289341616"/>
        <c:scaling>
          <c:orientation val="minMax"/>
        </c:scaling>
        <c:delete val="0"/>
        <c:axPos val="l"/>
        <c:majorGridlines>
          <c:spPr>
            <a:ln w="15618">
              <a:solidFill>
                <a:schemeClr val="bg1">
                  <a:lumMod val="75000"/>
                </a:schemeClr>
              </a:solidFill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spPr>
          <a:ln w="39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289342704"/>
        <c:crosses val="autoZero"/>
        <c:crossBetween val="between"/>
      </c:valAx>
      <c:spPr>
        <a:noFill/>
        <a:ln w="1561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F2298-7949-49A6-BAB4-24426F5F04D6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1D284-4ECE-49C7-BFC5-46A1F80D73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61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235825" y="63817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7ED1F1-7AA1-49C1-83F1-E2A5717AFF1F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675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DE44-930A-4582-BE77-939E5F62ACE9}" type="slidenum">
              <a:rPr lang="pt-PT"/>
              <a:pPr/>
              <a:t>1</a:t>
            </a:fld>
            <a:endParaRPr lang="pt-PT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451100"/>
          </a:xfrm>
        </p:spPr>
        <p:txBody>
          <a:bodyPr/>
          <a:lstStyle/>
          <a:p>
            <a:r>
              <a:rPr lang="pt-BR" b="1">
                <a:latin typeface="Arial" charset="0"/>
              </a:rPr>
              <a:t>Capítulo 13</a:t>
            </a:r>
            <a:br>
              <a:rPr lang="pt-BR" b="1">
                <a:latin typeface="Arial" charset="0"/>
              </a:rPr>
            </a:br>
            <a:r>
              <a:rPr lang="pt-BR" b="1">
                <a:latin typeface="Arial" charset="0"/>
              </a:rPr>
              <a:t>A Função Oferta de Moeda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42128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2160" y="1628800"/>
            <a:ext cx="2771775" cy="471487"/>
          </a:xfrm>
          <a:noFill/>
          <a:ln/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pt-BR" sz="2800" dirty="0">
                <a:latin typeface="Arial" charset="0"/>
              </a:rPr>
              <a:t>função da oferta de moeda</a:t>
            </a:r>
          </a:p>
        </p:txBody>
      </p:sp>
      <p:graphicFrame>
        <p:nvGraphicFramePr>
          <p:cNvPr id="8427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438487"/>
              </p:ext>
            </p:extLst>
          </p:nvPr>
        </p:nvGraphicFramePr>
        <p:xfrm>
          <a:off x="2536730" y="1484785"/>
          <a:ext cx="3246533" cy="122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ção" r:id="rId3" imgW="1143000" imgH="419040" progId="Equation.3">
                  <p:embed/>
                </p:oleObj>
              </mc:Choice>
              <mc:Fallback>
                <p:oleObj name="Equação" r:id="rId3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730" y="1484785"/>
                        <a:ext cx="3246533" cy="122190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2757" name="Rectangle 5"/>
          <p:cNvSpPr>
            <a:spLocks noChangeArrowheads="1"/>
          </p:cNvSpPr>
          <p:nvPr/>
        </p:nvSpPr>
        <p:spPr bwMode="auto">
          <a:xfrm>
            <a:off x="1001713" y="3186113"/>
            <a:ext cx="714375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M</a:t>
            </a:r>
            <a:r>
              <a:rPr lang="pt-BR" sz="2800" b="0" baseline="-25000" dirty="0">
                <a:latin typeface="Arial" charset="0"/>
              </a:rPr>
              <a:t>1</a:t>
            </a:r>
            <a:r>
              <a:rPr lang="pt-BR" sz="2800" b="0" dirty="0">
                <a:latin typeface="Arial" charset="0"/>
              </a:rPr>
              <a:t> sobe se:</a:t>
            </a:r>
          </a:p>
          <a:p>
            <a:pPr marL="1162050" lvl="1" indent="-354013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B subir</a:t>
            </a:r>
          </a:p>
          <a:p>
            <a:pPr marL="1162050" lvl="1" indent="-354013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R diminuir</a:t>
            </a:r>
          </a:p>
          <a:p>
            <a:pPr marL="1162050" lvl="1" indent="-354013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d subir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Para se alterar R deve-se analisar como se compõem os encaixes bancários (Z). </a:t>
            </a:r>
          </a:p>
        </p:txBody>
      </p:sp>
    </p:spTree>
    <p:extLst>
      <p:ext uri="{BB962C8B-B14F-4D97-AF65-F5344CB8AC3E}">
        <p14:creationId xmlns:p14="http://schemas.microsoft.com/office/powerpoint/2010/main" val="15931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427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84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42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842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842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842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5" grpId="0" build="p" animBg="1"/>
      <p:bldP spid="84275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43779" name="Rectangle 3"/>
          <p:cNvSpPr>
            <a:spLocks noChangeArrowheads="1"/>
          </p:cNvSpPr>
          <p:nvPr/>
        </p:nvSpPr>
        <p:spPr bwMode="auto">
          <a:xfrm>
            <a:off x="392113" y="1624013"/>
            <a:ext cx="714375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Encaixes:</a:t>
            </a:r>
          </a:p>
        </p:txBody>
      </p:sp>
      <p:sp>
        <p:nvSpPr>
          <p:cNvPr id="84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0500" y="2371725"/>
            <a:ext cx="7772400" cy="647700"/>
          </a:xfrm>
          <a:noFill/>
          <a:ln/>
        </p:spPr>
        <p:txBody>
          <a:bodyPr/>
          <a:lstStyle/>
          <a:p>
            <a:pPr marL="190500" indent="-190500">
              <a:buFontTx/>
              <a:buNone/>
            </a:pPr>
            <a:r>
              <a:rPr lang="pt-BR" sz="2800">
                <a:latin typeface="Arial" charset="0"/>
              </a:rPr>
              <a:t>	Z</a:t>
            </a:r>
            <a:r>
              <a:rPr lang="pt-BR" sz="2800" baseline="-25000">
                <a:latin typeface="Arial" charset="0"/>
              </a:rPr>
              <a:t>1</a:t>
            </a:r>
            <a:r>
              <a:rPr lang="pt-BR" sz="2800">
                <a:latin typeface="Arial" charset="0"/>
              </a:rPr>
              <a:t> = caixa dos bancos			</a:t>
            </a:r>
          </a:p>
        </p:txBody>
      </p:sp>
      <p:sp>
        <p:nvSpPr>
          <p:cNvPr id="843781" name="Text Box 5"/>
          <p:cNvSpPr txBox="1">
            <a:spLocks noChangeArrowheads="1"/>
          </p:cNvSpPr>
          <p:nvPr/>
        </p:nvSpPr>
        <p:spPr bwMode="auto">
          <a:xfrm>
            <a:off x="2438400" y="3133725"/>
            <a:ext cx="952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0">
                <a:latin typeface="Arial" charset="0"/>
              </a:rPr>
              <a:t>R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=</a:t>
            </a:r>
          </a:p>
        </p:txBody>
      </p:sp>
      <p:sp>
        <p:nvSpPr>
          <p:cNvPr id="843782" name="Rectangle 6"/>
          <p:cNvSpPr>
            <a:spLocks noChangeArrowheads="1"/>
          </p:cNvSpPr>
          <p:nvPr/>
        </p:nvSpPr>
        <p:spPr bwMode="auto">
          <a:xfrm>
            <a:off x="3371850" y="2833688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Z</a:t>
            </a:r>
            <a:r>
              <a:rPr lang="pt-BR" sz="2800" b="0" baseline="-25000">
                <a:latin typeface="Arial" charset="0"/>
              </a:rPr>
              <a:t>1</a:t>
            </a:r>
            <a:endParaRPr lang="pt-BR" sz="2800" b="0">
              <a:latin typeface="Arial" charset="0"/>
            </a:endParaRPr>
          </a:p>
        </p:txBody>
      </p:sp>
      <p:sp>
        <p:nvSpPr>
          <p:cNvPr id="843783" name="Rectangle 7"/>
          <p:cNvSpPr>
            <a:spLocks noChangeArrowheads="1"/>
          </p:cNvSpPr>
          <p:nvPr/>
        </p:nvSpPr>
        <p:spPr bwMode="auto">
          <a:xfrm>
            <a:off x="3371850" y="33099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D</a:t>
            </a:r>
          </a:p>
        </p:txBody>
      </p:sp>
      <p:sp>
        <p:nvSpPr>
          <p:cNvPr id="843784" name="Line 8"/>
          <p:cNvSpPr>
            <a:spLocks noChangeShapeType="1"/>
          </p:cNvSpPr>
          <p:nvPr/>
        </p:nvSpPr>
        <p:spPr bwMode="auto">
          <a:xfrm>
            <a:off x="3352800" y="3381375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800"/>
          </a:p>
        </p:txBody>
      </p:sp>
      <p:sp>
        <p:nvSpPr>
          <p:cNvPr id="843785" name="Rectangle 9"/>
          <p:cNvSpPr>
            <a:spLocks noChangeArrowheads="1"/>
          </p:cNvSpPr>
          <p:nvPr/>
        </p:nvSpPr>
        <p:spPr bwMode="auto">
          <a:xfrm>
            <a:off x="4800600" y="3151188"/>
            <a:ext cx="3531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D = depósitos a vista</a:t>
            </a:r>
          </a:p>
        </p:txBody>
      </p:sp>
      <p:sp>
        <p:nvSpPr>
          <p:cNvPr id="843786" name="Rectangle 10"/>
          <p:cNvSpPr>
            <a:spLocks noChangeArrowheads="1"/>
          </p:cNvSpPr>
          <p:nvPr/>
        </p:nvSpPr>
        <p:spPr bwMode="auto">
          <a:xfrm>
            <a:off x="190500" y="3819525"/>
            <a:ext cx="88582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90500" indent="-190500">
              <a:spcBef>
                <a:spcPct val="20000"/>
              </a:spcBef>
            </a:pPr>
            <a:r>
              <a:rPr lang="pt-BR" sz="2800" b="0">
                <a:latin typeface="Arial" charset="0"/>
              </a:rPr>
              <a:t>	Z</a:t>
            </a:r>
            <a:r>
              <a:rPr lang="pt-BR" sz="2800" b="0" baseline="-25000">
                <a:latin typeface="Arial" charset="0"/>
              </a:rPr>
              <a:t>2</a:t>
            </a:r>
            <a:r>
              <a:rPr lang="pt-BR" sz="2800" b="0">
                <a:latin typeface="Arial" charset="0"/>
              </a:rPr>
              <a:t> = depósitos voluntários dos bancos comerciais</a:t>
            </a:r>
          </a:p>
        </p:txBody>
      </p:sp>
      <p:sp>
        <p:nvSpPr>
          <p:cNvPr id="843787" name="Rectangle 11"/>
          <p:cNvSpPr>
            <a:spLocks noChangeArrowheads="1"/>
          </p:cNvSpPr>
          <p:nvPr/>
        </p:nvSpPr>
        <p:spPr bwMode="auto">
          <a:xfrm>
            <a:off x="190500" y="5305425"/>
            <a:ext cx="88582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90500" indent="-190500">
              <a:spcBef>
                <a:spcPct val="20000"/>
              </a:spcBef>
            </a:pPr>
            <a:r>
              <a:rPr lang="pt-BR" sz="2800" b="0">
                <a:latin typeface="Arial" charset="0"/>
              </a:rPr>
              <a:t>	Z</a:t>
            </a:r>
            <a:r>
              <a:rPr lang="pt-BR" sz="2800" b="0" baseline="-25000">
                <a:latin typeface="Arial" charset="0"/>
              </a:rPr>
              <a:t>3</a:t>
            </a:r>
            <a:r>
              <a:rPr lang="pt-BR" sz="2800" b="0">
                <a:latin typeface="Arial" charset="0"/>
              </a:rPr>
              <a:t> = depósitos compulsórios dos bancos comerciais</a:t>
            </a:r>
          </a:p>
        </p:txBody>
      </p:sp>
      <p:sp>
        <p:nvSpPr>
          <p:cNvPr id="843788" name="Text Box 12"/>
          <p:cNvSpPr txBox="1">
            <a:spLocks noChangeArrowheads="1"/>
          </p:cNvSpPr>
          <p:nvPr/>
        </p:nvSpPr>
        <p:spPr bwMode="auto">
          <a:xfrm>
            <a:off x="2457450" y="4600575"/>
            <a:ext cx="971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0">
                <a:latin typeface="Arial" charset="0"/>
              </a:rPr>
              <a:t>R</a:t>
            </a:r>
            <a:r>
              <a:rPr lang="pt-BR" sz="2800" b="0" baseline="-25000">
                <a:latin typeface="Arial" charset="0"/>
              </a:rPr>
              <a:t>2</a:t>
            </a:r>
            <a:r>
              <a:rPr lang="pt-BR" sz="2800" b="0">
                <a:latin typeface="Arial" charset="0"/>
              </a:rPr>
              <a:t> =</a:t>
            </a:r>
          </a:p>
        </p:txBody>
      </p:sp>
      <p:sp>
        <p:nvSpPr>
          <p:cNvPr id="843789" name="Rectangle 13"/>
          <p:cNvSpPr>
            <a:spLocks noChangeArrowheads="1"/>
          </p:cNvSpPr>
          <p:nvPr/>
        </p:nvSpPr>
        <p:spPr bwMode="auto">
          <a:xfrm>
            <a:off x="3429000" y="4338638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Z</a:t>
            </a:r>
            <a:r>
              <a:rPr lang="pt-BR" sz="2800" b="0" baseline="-25000">
                <a:latin typeface="Arial" charset="0"/>
              </a:rPr>
              <a:t>2</a:t>
            </a:r>
            <a:endParaRPr lang="pt-BR" sz="2800" b="0">
              <a:latin typeface="Arial" charset="0"/>
            </a:endParaRPr>
          </a:p>
        </p:txBody>
      </p:sp>
      <p:sp>
        <p:nvSpPr>
          <p:cNvPr id="843790" name="Rectangle 14"/>
          <p:cNvSpPr>
            <a:spLocks noChangeArrowheads="1"/>
          </p:cNvSpPr>
          <p:nvPr/>
        </p:nvSpPr>
        <p:spPr bwMode="auto">
          <a:xfrm>
            <a:off x="3467100" y="47958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D</a:t>
            </a:r>
          </a:p>
        </p:txBody>
      </p:sp>
      <p:sp>
        <p:nvSpPr>
          <p:cNvPr id="843791" name="Line 15"/>
          <p:cNvSpPr>
            <a:spLocks noChangeShapeType="1"/>
          </p:cNvSpPr>
          <p:nvPr/>
        </p:nvSpPr>
        <p:spPr bwMode="auto">
          <a:xfrm>
            <a:off x="3448050" y="4867275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800"/>
          </a:p>
        </p:txBody>
      </p:sp>
      <p:sp>
        <p:nvSpPr>
          <p:cNvPr id="843792" name="Text Box 16"/>
          <p:cNvSpPr txBox="1">
            <a:spLocks noChangeArrowheads="1"/>
          </p:cNvSpPr>
          <p:nvPr/>
        </p:nvSpPr>
        <p:spPr bwMode="auto">
          <a:xfrm>
            <a:off x="2533650" y="612457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0">
                <a:latin typeface="Arial" charset="0"/>
              </a:rPr>
              <a:t>R</a:t>
            </a:r>
            <a:r>
              <a:rPr lang="pt-BR" sz="2800" b="0" baseline="-25000">
                <a:latin typeface="Arial" charset="0"/>
              </a:rPr>
              <a:t>3</a:t>
            </a:r>
            <a:r>
              <a:rPr lang="pt-BR" sz="2800" b="0">
                <a:latin typeface="Arial" charset="0"/>
              </a:rPr>
              <a:t> =</a:t>
            </a:r>
          </a:p>
        </p:txBody>
      </p:sp>
      <p:sp>
        <p:nvSpPr>
          <p:cNvPr id="843793" name="Rectangle 17"/>
          <p:cNvSpPr>
            <a:spLocks noChangeArrowheads="1"/>
          </p:cNvSpPr>
          <p:nvPr/>
        </p:nvSpPr>
        <p:spPr bwMode="auto">
          <a:xfrm>
            <a:off x="3467100" y="5843588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Z</a:t>
            </a:r>
            <a:r>
              <a:rPr lang="pt-BR" sz="2800" b="0" baseline="-25000">
                <a:latin typeface="Arial" charset="0"/>
              </a:rPr>
              <a:t>3</a:t>
            </a:r>
            <a:endParaRPr lang="pt-BR" sz="2800" b="0">
              <a:latin typeface="Arial" charset="0"/>
            </a:endParaRPr>
          </a:p>
        </p:txBody>
      </p:sp>
      <p:sp>
        <p:nvSpPr>
          <p:cNvPr id="843794" name="Rectangle 18"/>
          <p:cNvSpPr>
            <a:spLocks noChangeArrowheads="1"/>
          </p:cNvSpPr>
          <p:nvPr/>
        </p:nvSpPr>
        <p:spPr bwMode="auto">
          <a:xfrm>
            <a:off x="3505200" y="63198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D</a:t>
            </a:r>
          </a:p>
        </p:txBody>
      </p:sp>
      <p:sp>
        <p:nvSpPr>
          <p:cNvPr id="843795" name="Line 19"/>
          <p:cNvSpPr>
            <a:spLocks noChangeShapeType="1"/>
          </p:cNvSpPr>
          <p:nvPr/>
        </p:nvSpPr>
        <p:spPr bwMode="auto">
          <a:xfrm>
            <a:off x="3486150" y="6391275"/>
            <a:ext cx="495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210285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4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4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4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84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84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8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84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84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84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84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84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84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84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84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84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84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79" grpId="0"/>
      <p:bldP spid="843780" grpId="0" build="p"/>
      <p:bldP spid="843781" grpId="0"/>
      <p:bldP spid="843782" grpId="0"/>
      <p:bldP spid="843783" grpId="0"/>
      <p:bldP spid="843784" grpId="0" animBg="1"/>
      <p:bldP spid="843785" grpId="0"/>
      <p:bldP spid="843786" grpId="0"/>
      <p:bldP spid="843787" grpId="0"/>
      <p:bldP spid="843788" grpId="0"/>
      <p:bldP spid="843789" grpId="0"/>
      <p:bldP spid="843790" grpId="0"/>
      <p:bldP spid="843791" grpId="0" animBg="1"/>
      <p:bldP spid="843792" grpId="0"/>
      <p:bldP spid="843793" grpId="0"/>
      <p:bldP spid="843794" grpId="0"/>
      <p:bldP spid="8437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graphicFrame>
        <p:nvGraphicFramePr>
          <p:cNvPr id="8448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324462"/>
              </p:ext>
            </p:extLst>
          </p:nvPr>
        </p:nvGraphicFramePr>
        <p:xfrm>
          <a:off x="3059832" y="1412776"/>
          <a:ext cx="2977216" cy="112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ção" r:id="rId3" imgW="1143000" imgH="419040" progId="Equation.3">
                  <p:embed/>
                </p:oleObj>
              </mc:Choice>
              <mc:Fallback>
                <p:oleObj name="Equação" r:id="rId3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412776"/>
                        <a:ext cx="2977216" cy="112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4804" name="Rectangle 4"/>
          <p:cNvSpPr>
            <a:spLocks noChangeArrowheads="1"/>
          </p:cNvSpPr>
          <p:nvPr/>
        </p:nvSpPr>
        <p:spPr bwMode="auto">
          <a:xfrm>
            <a:off x="49213" y="4252913"/>
            <a:ext cx="9056687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pt-BR" sz="2800" b="0">
                <a:latin typeface="Arial" charset="0"/>
              </a:rPr>
              <a:t>As alterações de B e R</a:t>
            </a:r>
            <a:r>
              <a:rPr lang="pt-BR" sz="2800" b="0" baseline="-25000">
                <a:latin typeface="Arial" charset="0"/>
              </a:rPr>
              <a:t>3</a:t>
            </a:r>
            <a:r>
              <a:rPr lang="pt-BR" sz="2800" b="0">
                <a:latin typeface="Arial" charset="0"/>
              </a:rPr>
              <a:t> são decisões de política econômica e, portanto, os valores dessas variáveis são determinados fora do modelo macroeconômico.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pt-BR" sz="2800" b="0">
                <a:latin typeface="Arial" charset="0"/>
              </a:rPr>
              <a:t>Z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e Z</a:t>
            </a:r>
            <a:r>
              <a:rPr lang="pt-BR" sz="2800" b="0" baseline="-25000">
                <a:latin typeface="Arial" charset="0"/>
              </a:rPr>
              <a:t>2</a:t>
            </a:r>
            <a:r>
              <a:rPr lang="pt-BR" sz="2800" b="0">
                <a:latin typeface="Arial" charset="0"/>
              </a:rPr>
              <a:t>  são encaixes voluntários dos bancos comerciais. </a:t>
            </a:r>
          </a:p>
        </p:txBody>
      </p:sp>
      <p:graphicFrame>
        <p:nvGraphicFramePr>
          <p:cNvPr id="8448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574899"/>
              </p:ext>
            </p:extLst>
          </p:nvPr>
        </p:nvGraphicFramePr>
        <p:xfrm>
          <a:off x="855888" y="2965450"/>
          <a:ext cx="7460528" cy="1039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ção" r:id="rId5" imgW="2869920" imgH="393480" progId="Equation.3">
                  <p:embed/>
                </p:oleObj>
              </mc:Choice>
              <mc:Fallback>
                <p:oleObj name="Equação" r:id="rId5" imgW="286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88" y="2965450"/>
                        <a:ext cx="7460528" cy="1039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86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4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84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graphicFrame>
        <p:nvGraphicFramePr>
          <p:cNvPr id="8458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423324"/>
              </p:ext>
            </p:extLst>
          </p:nvPr>
        </p:nvGraphicFramePr>
        <p:xfrm>
          <a:off x="3011223" y="1322388"/>
          <a:ext cx="3216961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ção" r:id="rId3" imgW="1143000" imgH="419040" progId="Equation.3">
                  <p:embed/>
                </p:oleObj>
              </mc:Choice>
              <mc:Fallback>
                <p:oleObj name="Equação" r:id="rId3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223" y="1322388"/>
                        <a:ext cx="3216961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5828" name="Rectangle 4"/>
          <p:cNvSpPr>
            <a:spLocks noChangeArrowheads="1"/>
          </p:cNvSpPr>
          <p:nvPr/>
        </p:nvSpPr>
        <p:spPr bwMode="auto">
          <a:xfrm>
            <a:off x="125413" y="4043363"/>
            <a:ext cx="8847137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Dependendo da taxa de juros, os bancos poderão manter (Z</a:t>
            </a:r>
            <a:r>
              <a:rPr lang="pt-BR" sz="2800" b="0" baseline="-25000" dirty="0">
                <a:latin typeface="Arial" charset="0"/>
              </a:rPr>
              <a:t>1</a:t>
            </a:r>
            <a:r>
              <a:rPr lang="pt-BR" sz="2800" b="0" dirty="0">
                <a:latin typeface="Arial" charset="0"/>
              </a:rPr>
              <a:t> + Z</a:t>
            </a:r>
            <a:r>
              <a:rPr lang="pt-BR" sz="2800" b="0" baseline="-25000" dirty="0">
                <a:latin typeface="Arial" charset="0"/>
              </a:rPr>
              <a:t>2</a:t>
            </a:r>
            <a:r>
              <a:rPr lang="pt-BR" sz="2800" b="0" dirty="0">
                <a:latin typeface="Arial" charset="0"/>
              </a:rPr>
              <a:t>) em volume alto ou baixo. 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A alternativa dos bancos é colocar parte dos recursos em títulos e apelar para o redesconto junto ao Banco Central se houver falta de liquidez.</a:t>
            </a:r>
          </a:p>
        </p:txBody>
      </p:sp>
      <p:graphicFrame>
        <p:nvGraphicFramePr>
          <p:cNvPr id="8458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907671"/>
              </p:ext>
            </p:extLst>
          </p:nvPr>
        </p:nvGraphicFramePr>
        <p:xfrm>
          <a:off x="600611" y="2708920"/>
          <a:ext cx="7981380" cy="1112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ção" r:id="rId5" imgW="2869920" imgH="393480" progId="Equation.3">
                  <p:embed/>
                </p:oleObj>
              </mc:Choice>
              <mc:Fallback>
                <p:oleObj name="Equação" r:id="rId5" imgW="286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11" y="2708920"/>
                        <a:ext cx="7981380" cy="1112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5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4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58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>
                <a:latin typeface="Arial" charset="0"/>
              </a:rPr>
              <a:t>A função oferta de moeda</a:t>
            </a:r>
          </a:p>
        </p:txBody>
      </p:sp>
      <p:graphicFrame>
        <p:nvGraphicFramePr>
          <p:cNvPr id="8468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686573"/>
              </p:ext>
            </p:extLst>
          </p:nvPr>
        </p:nvGraphicFramePr>
        <p:xfrm>
          <a:off x="2939215" y="1268760"/>
          <a:ext cx="3216961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ção" r:id="rId3" imgW="1143000" imgH="419040" progId="Equation.3">
                  <p:embed/>
                </p:oleObj>
              </mc:Choice>
              <mc:Fallback>
                <p:oleObj name="Equação" r:id="rId3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215" y="1268760"/>
                        <a:ext cx="3216961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6852" name="Rectangle 4"/>
          <p:cNvSpPr>
            <a:spLocks noChangeArrowheads="1"/>
          </p:cNvSpPr>
          <p:nvPr/>
        </p:nvSpPr>
        <p:spPr bwMode="auto">
          <a:xfrm>
            <a:off x="125413" y="4043363"/>
            <a:ext cx="8847137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pt-BR" sz="2800" b="0">
                <a:latin typeface="Arial" charset="0"/>
              </a:rPr>
              <a:t>Assim, Z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+ Z</a:t>
            </a:r>
            <a:r>
              <a:rPr lang="pt-BR" sz="2800" b="0" baseline="-25000">
                <a:latin typeface="Arial" charset="0"/>
              </a:rPr>
              <a:t>2</a:t>
            </a:r>
            <a:r>
              <a:rPr lang="pt-BR" sz="2800" b="0">
                <a:latin typeface="Arial" charset="0"/>
              </a:rPr>
              <a:t>  = f(r – rd) em que r = taxa de juros de mercado e rd = taxa de redesconto de liquidez. </a:t>
            </a:r>
          </a:p>
          <a:p>
            <a:pPr marL="457200" indent="-457200" algn="just">
              <a:spcBef>
                <a:spcPct val="20000"/>
              </a:spcBef>
              <a:buFontTx/>
              <a:buChar char="•"/>
            </a:pPr>
            <a:r>
              <a:rPr lang="pt-BR" sz="2800" b="0">
                <a:latin typeface="Arial" charset="0"/>
              </a:rPr>
              <a:t>Quanto maior for r, para dada rd, menor será       (Z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+ Z</a:t>
            </a:r>
            <a:r>
              <a:rPr lang="pt-BR" sz="2800" b="0" baseline="-25000">
                <a:latin typeface="Arial" charset="0"/>
              </a:rPr>
              <a:t>2</a:t>
            </a:r>
            <a:r>
              <a:rPr lang="pt-BR" sz="2800" b="0">
                <a:latin typeface="Arial" charset="0"/>
              </a:rPr>
              <a:t>), pois os bancos preferem colocar os recursos na forma de títulos que pagam juros. </a:t>
            </a:r>
          </a:p>
        </p:txBody>
      </p:sp>
      <p:graphicFrame>
        <p:nvGraphicFramePr>
          <p:cNvPr id="8468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75880"/>
              </p:ext>
            </p:extLst>
          </p:nvPr>
        </p:nvGraphicFramePr>
        <p:xfrm>
          <a:off x="323528" y="2673597"/>
          <a:ext cx="8521442" cy="1187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ção" r:id="rId5" imgW="2869920" imgH="393480" progId="Equation.3">
                  <p:embed/>
                </p:oleObj>
              </mc:Choice>
              <mc:Fallback>
                <p:oleObj name="Equação" r:id="rId5" imgW="286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673597"/>
                        <a:ext cx="8521442" cy="1187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65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46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85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graphicFrame>
        <p:nvGraphicFramePr>
          <p:cNvPr id="8478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07913"/>
              </p:ext>
            </p:extLst>
          </p:nvPr>
        </p:nvGraphicFramePr>
        <p:xfrm>
          <a:off x="3059832" y="1268760"/>
          <a:ext cx="2977216" cy="112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ção" r:id="rId3" imgW="1143000" imgH="419040" progId="Equation.3">
                  <p:embed/>
                </p:oleObj>
              </mc:Choice>
              <mc:Fallback>
                <p:oleObj name="Equação" r:id="rId3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268760"/>
                        <a:ext cx="2977216" cy="112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7876" name="Rectangle 4"/>
          <p:cNvSpPr>
            <a:spLocks noChangeArrowheads="1"/>
          </p:cNvSpPr>
          <p:nvPr/>
        </p:nvSpPr>
        <p:spPr bwMode="auto">
          <a:xfrm>
            <a:off x="125413" y="4214813"/>
            <a:ext cx="8847137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Logo, quanto maior for r, maior será M</a:t>
            </a:r>
            <a:r>
              <a:rPr lang="pt-BR" sz="2800" b="0" baseline="-25000" dirty="0">
                <a:latin typeface="Arial" charset="0"/>
              </a:rPr>
              <a:t>1</a:t>
            </a:r>
            <a:r>
              <a:rPr lang="pt-BR" sz="2800" b="0" dirty="0">
                <a:latin typeface="Arial" charset="0"/>
              </a:rPr>
              <a:t>. Então, o aumento de r causa o aumento de M</a:t>
            </a:r>
            <a:r>
              <a:rPr lang="pt-BR" sz="2800" b="0" baseline="-25000" dirty="0">
                <a:latin typeface="Arial" charset="0"/>
              </a:rPr>
              <a:t>1</a:t>
            </a:r>
            <a:r>
              <a:rPr lang="pt-BR" sz="2800" b="0" dirty="0">
                <a:latin typeface="Arial" charset="0"/>
              </a:rPr>
              <a:t> (ou seja,       r </a:t>
            </a:r>
            <a:r>
              <a:rPr lang="pt-BR" sz="2800" b="0" dirty="0">
                <a:latin typeface="Arial" charset="0"/>
                <a:sym typeface="Symbol" pitchFamily="18" charset="2"/>
              </a:rPr>
              <a:t> </a:t>
            </a:r>
            <a:r>
              <a:rPr lang="pt-BR" sz="2800" b="0" dirty="0">
                <a:latin typeface="Arial" charset="0"/>
              </a:rPr>
              <a:t>  M</a:t>
            </a:r>
            <a:r>
              <a:rPr lang="pt-BR" sz="2800" b="0" baseline="-25000" dirty="0">
                <a:latin typeface="Arial" charset="0"/>
              </a:rPr>
              <a:t>1</a:t>
            </a:r>
            <a:r>
              <a:rPr lang="pt-BR" sz="2800" b="0" dirty="0">
                <a:latin typeface="Arial" charset="0"/>
                <a:sym typeface="Symbol" pitchFamily="18" charset="2"/>
              </a:rPr>
              <a:t></a:t>
            </a:r>
            <a:r>
              <a:rPr lang="pt-BR" sz="2800" b="0" dirty="0">
                <a:latin typeface="Arial" charset="0"/>
              </a:rPr>
              <a:t>). 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endParaRPr lang="pt-BR" sz="2800" b="0" dirty="0">
              <a:latin typeface="Arial" charset="0"/>
            </a:endParaRPr>
          </a:p>
          <a:p>
            <a:pPr marL="457200" indent="-457200" algn="ctr">
              <a:spcBef>
                <a:spcPct val="20000"/>
              </a:spcBef>
            </a:pPr>
            <a:r>
              <a:rPr lang="pt-BR" sz="2800" dirty="0">
                <a:latin typeface="Arial" charset="0"/>
              </a:rPr>
              <a:t>M</a:t>
            </a:r>
            <a:r>
              <a:rPr lang="pt-BR" sz="2800" baseline="-25000" dirty="0">
                <a:latin typeface="Arial" charset="0"/>
              </a:rPr>
              <a:t>1</a:t>
            </a:r>
            <a:r>
              <a:rPr lang="pt-BR" sz="2800" dirty="0">
                <a:latin typeface="Arial" charset="0"/>
              </a:rPr>
              <a:t> = M(B, r, rd, R</a:t>
            </a:r>
            <a:r>
              <a:rPr lang="pt-BR" sz="2800" baseline="-25000" dirty="0">
                <a:latin typeface="Arial" charset="0"/>
              </a:rPr>
              <a:t>3</a:t>
            </a:r>
            <a:r>
              <a:rPr lang="pt-BR" sz="2800" dirty="0">
                <a:latin typeface="Arial" charset="0"/>
              </a:rPr>
              <a:t>) </a:t>
            </a:r>
          </a:p>
        </p:txBody>
      </p:sp>
      <p:graphicFrame>
        <p:nvGraphicFramePr>
          <p:cNvPr id="8478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125242"/>
              </p:ext>
            </p:extLst>
          </p:nvPr>
        </p:nvGraphicFramePr>
        <p:xfrm>
          <a:off x="755576" y="2687248"/>
          <a:ext cx="8136904" cy="1133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ção" r:id="rId5" imgW="2869920" imgH="393480" progId="Equation.3">
                  <p:embed/>
                </p:oleObj>
              </mc:Choice>
              <mc:Fallback>
                <p:oleObj name="Equação" r:id="rId5" imgW="286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87248"/>
                        <a:ext cx="8136904" cy="1133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30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4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>
                <a:latin typeface="Arial" charset="0"/>
              </a:rPr>
              <a:t>A função oferta de moeda</a:t>
            </a:r>
          </a:p>
        </p:txBody>
      </p:sp>
      <p:sp>
        <p:nvSpPr>
          <p:cNvPr id="848899" name="Rectangle 3"/>
          <p:cNvSpPr>
            <a:spLocks noChangeArrowheads="1"/>
          </p:cNvSpPr>
          <p:nvPr/>
        </p:nvSpPr>
        <p:spPr bwMode="auto">
          <a:xfrm>
            <a:off x="125413" y="1985963"/>
            <a:ext cx="8847137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ctr">
              <a:spcBef>
                <a:spcPct val="20000"/>
              </a:spcBef>
            </a:pPr>
            <a:r>
              <a:rPr lang="pt-BR" sz="2800" b="0">
                <a:latin typeface="Arial" charset="0"/>
              </a:rPr>
              <a:t>M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= M(B, r, rd, R</a:t>
            </a:r>
            <a:r>
              <a:rPr lang="pt-BR" sz="2800" b="0" baseline="-25000">
                <a:latin typeface="Arial" charset="0"/>
              </a:rPr>
              <a:t>3</a:t>
            </a:r>
            <a:r>
              <a:rPr lang="pt-BR" sz="2800" b="0">
                <a:latin typeface="Arial" charset="0"/>
              </a:rPr>
              <a:t>) </a:t>
            </a:r>
          </a:p>
        </p:txBody>
      </p:sp>
      <p:graphicFrame>
        <p:nvGraphicFramePr>
          <p:cNvPr id="8489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01236"/>
              </p:ext>
            </p:extLst>
          </p:nvPr>
        </p:nvGraphicFramePr>
        <p:xfrm>
          <a:off x="971600" y="3000758"/>
          <a:ext cx="1260425" cy="94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Equação" r:id="rId3" imgW="520560" imgH="393480" progId="Equation.3">
                  <p:embed/>
                </p:oleObj>
              </mc:Choice>
              <mc:Fallback>
                <p:oleObj name="Equação" r:id="rId3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000758"/>
                        <a:ext cx="1260425" cy="943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89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223347"/>
              </p:ext>
            </p:extLst>
          </p:nvPr>
        </p:nvGraphicFramePr>
        <p:xfrm>
          <a:off x="2843808" y="3006328"/>
          <a:ext cx="1261467" cy="944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ção" r:id="rId5" imgW="520560" imgH="393480" progId="Equation.3">
                  <p:embed/>
                </p:oleObj>
              </mc:Choice>
              <mc:Fallback>
                <p:oleObj name="Equação" r:id="rId5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006328"/>
                        <a:ext cx="1261467" cy="9447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89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344769"/>
              </p:ext>
            </p:extLst>
          </p:nvPr>
        </p:nvGraphicFramePr>
        <p:xfrm>
          <a:off x="4932362" y="2996953"/>
          <a:ext cx="1355175" cy="104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0" name="Equação" r:id="rId7" imgW="520560" imgH="393480" progId="Equation.3">
                  <p:embed/>
                </p:oleObj>
              </mc:Choice>
              <mc:Fallback>
                <p:oleObj name="Equação" r:id="rId7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2" y="2996953"/>
                        <a:ext cx="1355175" cy="10477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89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762577"/>
              </p:ext>
            </p:extLst>
          </p:nvPr>
        </p:nvGraphicFramePr>
        <p:xfrm>
          <a:off x="6813550" y="2996952"/>
          <a:ext cx="1358850" cy="1138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1" name="Equação" r:id="rId9" imgW="520560" imgH="431640" progId="Equation.3">
                  <p:embed/>
                </p:oleObj>
              </mc:Choice>
              <mc:Fallback>
                <p:oleObj name="Equação" r:id="rId9" imgW="52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2996952"/>
                        <a:ext cx="1358850" cy="11382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8904" name="Rectangle 8"/>
          <p:cNvSpPr>
            <a:spLocks noChangeArrowheads="1"/>
          </p:cNvSpPr>
          <p:nvPr/>
        </p:nvSpPr>
        <p:spPr bwMode="auto">
          <a:xfrm>
            <a:off x="247650" y="4458266"/>
            <a:ext cx="85915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2800" b="0">
                <a:latin typeface="Arial" charset="0"/>
              </a:rPr>
              <a:t>Essa função define que parte da oferta de moeda é exógena ao modelo (e depende dos valores de B, rd e R</a:t>
            </a:r>
            <a:r>
              <a:rPr lang="pt-BR" sz="2800" b="0" baseline="-25000">
                <a:latin typeface="Arial" charset="0"/>
              </a:rPr>
              <a:t>3</a:t>
            </a:r>
            <a:r>
              <a:rPr lang="pt-BR" sz="2800" b="0">
                <a:latin typeface="Arial" charset="0"/>
              </a:rPr>
              <a:t>) e a outra parte é endógena ao modelo (pois depende da taxa de juros, r, que é determinada no modelo). </a:t>
            </a:r>
          </a:p>
        </p:txBody>
      </p:sp>
    </p:spTree>
    <p:extLst>
      <p:ext uri="{BB962C8B-B14F-4D97-AF65-F5344CB8AC3E}">
        <p14:creationId xmlns:p14="http://schemas.microsoft.com/office/powerpoint/2010/main" val="222460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4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4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84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899" grpId="0" build="p"/>
      <p:bldP spid="8489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50947" name="Rectangle 3"/>
          <p:cNvSpPr>
            <a:spLocks noChangeArrowheads="1"/>
          </p:cNvSpPr>
          <p:nvPr/>
        </p:nvSpPr>
        <p:spPr bwMode="auto">
          <a:xfrm>
            <a:off x="361950" y="5822828"/>
            <a:ext cx="4057650" cy="100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800" b="0" dirty="0">
                <a:latin typeface="Arial" charset="0"/>
              </a:rPr>
              <a:t>Curvas de oferta e demanda de moeda</a:t>
            </a:r>
          </a:p>
        </p:txBody>
      </p:sp>
      <p:sp>
        <p:nvSpPr>
          <p:cNvPr id="850948" name="Rectangle 4"/>
          <p:cNvSpPr>
            <a:spLocks noChangeArrowheads="1"/>
          </p:cNvSpPr>
          <p:nvPr/>
        </p:nvSpPr>
        <p:spPr bwMode="auto">
          <a:xfrm>
            <a:off x="4570413" y="6084422"/>
            <a:ext cx="3925887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800" b="0">
                <a:latin typeface="Arial" charset="0"/>
              </a:rPr>
              <a:t>Curvas LM</a:t>
            </a:r>
          </a:p>
        </p:txBody>
      </p:sp>
      <p:sp>
        <p:nvSpPr>
          <p:cNvPr id="850949" name="Line 5"/>
          <p:cNvSpPr>
            <a:spLocks noChangeShapeType="1"/>
          </p:cNvSpPr>
          <p:nvPr/>
        </p:nvSpPr>
        <p:spPr bwMode="auto">
          <a:xfrm>
            <a:off x="896938" y="5167313"/>
            <a:ext cx="3328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50" name="Line 6"/>
          <p:cNvSpPr>
            <a:spLocks noChangeShapeType="1"/>
          </p:cNvSpPr>
          <p:nvPr/>
        </p:nvSpPr>
        <p:spPr bwMode="auto">
          <a:xfrm flipV="1">
            <a:off x="896938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51" name="Line 7"/>
          <p:cNvSpPr>
            <a:spLocks noChangeShapeType="1"/>
          </p:cNvSpPr>
          <p:nvPr/>
        </p:nvSpPr>
        <p:spPr bwMode="auto">
          <a:xfrm>
            <a:off x="912813" y="3573463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52" name="Text Box 8"/>
          <p:cNvSpPr txBox="1">
            <a:spLocks noChangeArrowheads="1"/>
          </p:cNvSpPr>
          <p:nvPr/>
        </p:nvSpPr>
        <p:spPr bwMode="auto">
          <a:xfrm>
            <a:off x="530225" y="40243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0953" name="Text Box 9"/>
          <p:cNvSpPr txBox="1">
            <a:spLocks noChangeArrowheads="1"/>
          </p:cNvSpPr>
          <p:nvPr/>
        </p:nvSpPr>
        <p:spPr bwMode="auto">
          <a:xfrm>
            <a:off x="530225" y="31369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0954" name="Text Box 10"/>
          <p:cNvSpPr txBox="1">
            <a:spLocks noChangeArrowheads="1"/>
          </p:cNvSpPr>
          <p:nvPr/>
        </p:nvSpPr>
        <p:spPr bwMode="auto">
          <a:xfrm>
            <a:off x="530225" y="20447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0955" name="Text Box 11"/>
          <p:cNvSpPr txBox="1">
            <a:spLocks noChangeArrowheads="1"/>
          </p:cNvSpPr>
          <p:nvPr/>
        </p:nvSpPr>
        <p:spPr bwMode="auto">
          <a:xfrm>
            <a:off x="2378075" y="1847850"/>
            <a:ext cx="5810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0956" name="Text Box 12"/>
          <p:cNvSpPr txBox="1">
            <a:spLocks noChangeArrowheads="1"/>
          </p:cNvSpPr>
          <p:nvPr/>
        </p:nvSpPr>
        <p:spPr bwMode="auto">
          <a:xfrm>
            <a:off x="2195513" y="5140325"/>
            <a:ext cx="625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0957" name="Text Box 13"/>
          <p:cNvSpPr txBox="1">
            <a:spLocks noChangeArrowheads="1"/>
          </p:cNvSpPr>
          <p:nvPr/>
        </p:nvSpPr>
        <p:spPr bwMode="auto">
          <a:xfrm>
            <a:off x="3729038" y="3644900"/>
            <a:ext cx="1223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B050"/>
                </a:solidFill>
                <a:latin typeface="Arial" charset="0"/>
              </a:rPr>
              <a:t>m(y</a:t>
            </a:r>
            <a:r>
              <a:rPr lang="pt-BR" sz="2400" b="0" baseline="-25000" dirty="0">
                <a:solidFill>
                  <a:srgbClr val="00B050"/>
                </a:solidFill>
                <a:latin typeface="Arial" charset="0"/>
              </a:rPr>
              <a:t>1</a:t>
            </a:r>
            <a:r>
              <a:rPr lang="pt-BR" sz="2400" b="0" dirty="0">
                <a:solidFill>
                  <a:srgbClr val="00B050"/>
                </a:solidFill>
                <a:latin typeface="Arial" charset="0"/>
              </a:rPr>
              <a:t>)</a:t>
            </a:r>
          </a:p>
        </p:txBody>
      </p:sp>
      <p:sp>
        <p:nvSpPr>
          <p:cNvPr id="850958" name="Line 14"/>
          <p:cNvSpPr>
            <a:spLocks noChangeShapeType="1"/>
          </p:cNvSpPr>
          <p:nvPr/>
        </p:nvSpPr>
        <p:spPr bwMode="auto">
          <a:xfrm>
            <a:off x="5127625" y="5167313"/>
            <a:ext cx="3328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59" name="Line 15"/>
          <p:cNvSpPr>
            <a:spLocks noChangeShapeType="1"/>
          </p:cNvSpPr>
          <p:nvPr/>
        </p:nvSpPr>
        <p:spPr bwMode="auto">
          <a:xfrm flipV="1">
            <a:off x="5127625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60" name="Text Box 16"/>
          <p:cNvSpPr txBox="1">
            <a:spLocks noChangeArrowheads="1"/>
          </p:cNvSpPr>
          <p:nvPr/>
        </p:nvSpPr>
        <p:spPr bwMode="auto">
          <a:xfrm>
            <a:off x="6165850" y="51038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0961" name="Text Box 17"/>
          <p:cNvSpPr txBox="1">
            <a:spLocks noChangeArrowheads="1"/>
          </p:cNvSpPr>
          <p:nvPr/>
        </p:nvSpPr>
        <p:spPr bwMode="auto">
          <a:xfrm>
            <a:off x="8075613" y="512445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y</a:t>
            </a:r>
          </a:p>
        </p:txBody>
      </p:sp>
      <p:sp>
        <p:nvSpPr>
          <p:cNvPr id="850962" name="Text Box 18"/>
          <p:cNvSpPr txBox="1">
            <a:spLocks noChangeArrowheads="1"/>
          </p:cNvSpPr>
          <p:nvPr/>
        </p:nvSpPr>
        <p:spPr bwMode="auto">
          <a:xfrm>
            <a:off x="6802438" y="510857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0963" name="Text Box 19"/>
          <p:cNvSpPr txBox="1">
            <a:spLocks noChangeArrowheads="1"/>
          </p:cNvSpPr>
          <p:nvPr/>
        </p:nvSpPr>
        <p:spPr bwMode="auto">
          <a:xfrm>
            <a:off x="4760913" y="204470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0964" name="Text Box 20"/>
          <p:cNvSpPr txBox="1">
            <a:spLocks noChangeArrowheads="1"/>
          </p:cNvSpPr>
          <p:nvPr/>
        </p:nvSpPr>
        <p:spPr bwMode="auto">
          <a:xfrm>
            <a:off x="5365750" y="4614863"/>
            <a:ext cx="5048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L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0965" name="Line 21"/>
          <p:cNvSpPr>
            <a:spLocks noChangeShapeType="1"/>
          </p:cNvSpPr>
          <p:nvPr/>
        </p:nvSpPr>
        <p:spPr bwMode="auto">
          <a:xfrm flipV="1">
            <a:off x="2424113" y="2220913"/>
            <a:ext cx="0" cy="294798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66" name="Freeform 22"/>
          <p:cNvSpPr>
            <a:spLocks/>
          </p:cNvSpPr>
          <p:nvPr/>
        </p:nvSpPr>
        <p:spPr bwMode="auto">
          <a:xfrm>
            <a:off x="1323975" y="23082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67" name="Freeform 23"/>
          <p:cNvSpPr>
            <a:spLocks/>
          </p:cNvSpPr>
          <p:nvPr/>
        </p:nvSpPr>
        <p:spPr bwMode="auto">
          <a:xfrm>
            <a:off x="1247775" y="30067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68" name="Line 24"/>
          <p:cNvSpPr>
            <a:spLocks noChangeShapeType="1"/>
          </p:cNvSpPr>
          <p:nvPr/>
        </p:nvSpPr>
        <p:spPr bwMode="auto">
          <a:xfrm>
            <a:off x="892175" y="4330700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69" name="Text Box 25"/>
          <p:cNvSpPr txBox="1">
            <a:spLocks noChangeArrowheads="1"/>
          </p:cNvSpPr>
          <p:nvPr/>
        </p:nvSpPr>
        <p:spPr bwMode="auto">
          <a:xfrm>
            <a:off x="3711575" y="4392613"/>
            <a:ext cx="1127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m(y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)</a:t>
            </a:r>
          </a:p>
        </p:txBody>
      </p:sp>
      <p:grpSp>
        <p:nvGrpSpPr>
          <p:cNvPr id="850970" name="Group 26"/>
          <p:cNvGrpSpPr>
            <a:grpSpLocks/>
          </p:cNvGrpSpPr>
          <p:nvPr/>
        </p:nvGrpSpPr>
        <p:grpSpPr bwMode="auto">
          <a:xfrm>
            <a:off x="3844925" y="5167313"/>
            <a:ext cx="503238" cy="903287"/>
            <a:chOff x="2422" y="3135"/>
            <a:chExt cx="317" cy="569"/>
          </a:xfrm>
        </p:grpSpPr>
        <p:sp>
          <p:nvSpPr>
            <p:cNvPr id="850971" name="Text Box 27"/>
            <p:cNvSpPr txBox="1">
              <a:spLocks noChangeArrowheads="1"/>
            </p:cNvSpPr>
            <p:nvPr/>
          </p:nvSpPr>
          <p:spPr bwMode="auto">
            <a:xfrm>
              <a:off x="2422" y="3135"/>
              <a:ext cx="317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 dirty="0">
                  <a:latin typeface="Arial" charset="0"/>
                </a:rPr>
                <a:t>MP</a:t>
              </a:r>
            </a:p>
          </p:txBody>
        </p:sp>
        <p:sp>
          <p:nvSpPr>
            <p:cNvPr id="850972" name="Line 28"/>
            <p:cNvSpPr>
              <a:spLocks noChangeShapeType="1"/>
            </p:cNvSpPr>
            <p:nvPr/>
          </p:nvSpPr>
          <p:spPr bwMode="auto">
            <a:xfrm>
              <a:off x="2495" y="3394"/>
              <a:ext cx="1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50973" name="Line 29"/>
          <p:cNvSpPr>
            <a:spLocks noChangeShapeType="1"/>
          </p:cNvSpPr>
          <p:nvPr/>
        </p:nvSpPr>
        <p:spPr bwMode="auto">
          <a:xfrm>
            <a:off x="5137150" y="3559175"/>
            <a:ext cx="1843088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74" name="Text Box 30"/>
          <p:cNvSpPr txBox="1">
            <a:spLocks noChangeArrowheads="1"/>
          </p:cNvSpPr>
          <p:nvPr/>
        </p:nvSpPr>
        <p:spPr bwMode="auto">
          <a:xfrm>
            <a:off x="4756150" y="40100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0975" name="Text Box 31"/>
          <p:cNvSpPr txBox="1">
            <a:spLocks noChangeArrowheads="1"/>
          </p:cNvSpPr>
          <p:nvPr/>
        </p:nvSpPr>
        <p:spPr bwMode="auto">
          <a:xfrm>
            <a:off x="4756150" y="3122613"/>
            <a:ext cx="5032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0976" name="Line 32"/>
          <p:cNvSpPr>
            <a:spLocks noChangeShapeType="1"/>
          </p:cNvSpPr>
          <p:nvPr/>
        </p:nvSpPr>
        <p:spPr bwMode="auto">
          <a:xfrm>
            <a:off x="5116513" y="4316413"/>
            <a:ext cx="1252537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77" name="Freeform 33"/>
          <p:cNvSpPr>
            <a:spLocks/>
          </p:cNvSpPr>
          <p:nvPr/>
        </p:nvSpPr>
        <p:spPr bwMode="auto">
          <a:xfrm>
            <a:off x="5713413" y="2679700"/>
            <a:ext cx="1903412" cy="2154238"/>
          </a:xfrm>
          <a:custGeom>
            <a:avLst/>
            <a:gdLst>
              <a:gd name="T0" fmla="*/ 0 w 1870"/>
              <a:gd name="T1" fmla="*/ 1480 h 1480"/>
              <a:gd name="T2" fmla="*/ 910 w 1870"/>
              <a:gd name="T3" fmla="*/ 930 h 1480"/>
              <a:gd name="T4" fmla="*/ 1870 w 1870"/>
              <a:gd name="T5" fmla="*/ 0 h 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0" h="1480">
                <a:moveTo>
                  <a:pt x="0" y="1480"/>
                </a:moveTo>
                <a:cubicBezTo>
                  <a:pt x="299" y="1328"/>
                  <a:pt x="598" y="1177"/>
                  <a:pt x="910" y="930"/>
                </a:cubicBezTo>
                <a:cubicBezTo>
                  <a:pt x="1222" y="683"/>
                  <a:pt x="1546" y="341"/>
                  <a:pt x="187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78" name="Line 34"/>
          <p:cNvSpPr>
            <a:spLocks noChangeShapeType="1"/>
          </p:cNvSpPr>
          <p:nvPr/>
        </p:nvSpPr>
        <p:spPr bwMode="auto">
          <a:xfrm>
            <a:off x="7005638" y="3552825"/>
            <a:ext cx="0" cy="1616075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79" name="Line 35"/>
          <p:cNvSpPr>
            <a:spLocks noChangeShapeType="1"/>
          </p:cNvSpPr>
          <p:nvPr/>
        </p:nvSpPr>
        <p:spPr bwMode="auto">
          <a:xfrm>
            <a:off x="6394450" y="4310063"/>
            <a:ext cx="0" cy="858837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0980" name="Text Box 36"/>
          <p:cNvSpPr txBox="1">
            <a:spLocks noChangeArrowheads="1"/>
          </p:cNvSpPr>
          <p:nvPr/>
        </p:nvSpPr>
        <p:spPr bwMode="auto">
          <a:xfrm>
            <a:off x="7504113" y="2219325"/>
            <a:ext cx="6365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0981" name="Text Box 37"/>
          <p:cNvSpPr txBox="1">
            <a:spLocks noChangeArrowheads="1"/>
          </p:cNvSpPr>
          <p:nvPr/>
        </p:nvSpPr>
        <p:spPr bwMode="auto">
          <a:xfrm>
            <a:off x="514350" y="1143000"/>
            <a:ext cx="8115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0">
                <a:latin typeface="Arial" charset="0"/>
              </a:rPr>
              <a:t>Considerado a oferta de moeda como sendo fixa </a:t>
            </a:r>
          </a:p>
        </p:txBody>
      </p:sp>
      <p:sp>
        <p:nvSpPr>
          <p:cNvPr id="850982" name="Text Box 38"/>
          <p:cNvSpPr txBox="1">
            <a:spLocks noChangeArrowheads="1"/>
          </p:cNvSpPr>
          <p:nvPr/>
        </p:nvSpPr>
        <p:spPr bwMode="auto">
          <a:xfrm>
            <a:off x="2457450" y="4019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0983" name="Text Box 39"/>
          <p:cNvSpPr txBox="1">
            <a:spLocks noChangeArrowheads="1"/>
          </p:cNvSpPr>
          <p:nvPr/>
        </p:nvSpPr>
        <p:spPr bwMode="auto">
          <a:xfrm>
            <a:off x="6064250" y="39306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0984" name="Text Box 40"/>
          <p:cNvSpPr txBox="1">
            <a:spLocks noChangeArrowheads="1"/>
          </p:cNvSpPr>
          <p:nvPr/>
        </p:nvSpPr>
        <p:spPr bwMode="auto">
          <a:xfrm>
            <a:off x="2406650" y="3187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0985" name="Text Box 41"/>
          <p:cNvSpPr txBox="1">
            <a:spLocks noChangeArrowheads="1"/>
          </p:cNvSpPr>
          <p:nvPr/>
        </p:nvSpPr>
        <p:spPr bwMode="auto">
          <a:xfrm>
            <a:off x="6623050" y="31559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6684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0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0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5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5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5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5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0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50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85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5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5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5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5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5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5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5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5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5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5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5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0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0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85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85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5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5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5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5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85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85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85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85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5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50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50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85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85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85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85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85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5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5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5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4" dur="1000"/>
                                        <p:tgtEl>
                                          <p:spTgt spid="85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85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85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47" grpId="0"/>
      <p:bldP spid="850948" grpId="0"/>
      <p:bldP spid="850949" grpId="0" animBg="1"/>
      <p:bldP spid="850950" grpId="0" animBg="1"/>
      <p:bldP spid="850951" grpId="0" animBg="1"/>
      <p:bldP spid="850952" grpId="0"/>
      <p:bldP spid="850953" grpId="0"/>
      <p:bldP spid="850954" grpId="0"/>
      <p:bldP spid="850955" grpId="0"/>
      <p:bldP spid="850956" grpId="0"/>
      <p:bldP spid="850957" grpId="0"/>
      <p:bldP spid="850958" grpId="0" animBg="1"/>
      <p:bldP spid="850959" grpId="0" animBg="1"/>
      <p:bldP spid="850960" grpId="0"/>
      <p:bldP spid="850961" grpId="0"/>
      <p:bldP spid="850962" grpId="0"/>
      <p:bldP spid="850963" grpId="0"/>
      <p:bldP spid="850964" grpId="0"/>
      <p:bldP spid="850965" grpId="0" animBg="1"/>
      <p:bldP spid="850966" grpId="0" animBg="1"/>
      <p:bldP spid="850967" grpId="0" animBg="1"/>
      <p:bldP spid="850968" grpId="0" animBg="1"/>
      <p:bldP spid="850969" grpId="0"/>
      <p:bldP spid="850973" grpId="0" animBg="1"/>
      <p:bldP spid="850974" grpId="0"/>
      <p:bldP spid="850975" grpId="0"/>
      <p:bldP spid="850976" grpId="0" animBg="1"/>
      <p:bldP spid="850977" grpId="0" animBg="1"/>
      <p:bldP spid="850978" grpId="0" animBg="1"/>
      <p:bldP spid="850979" grpId="0" animBg="1"/>
      <p:bldP spid="850980" grpId="0"/>
      <p:bldP spid="850981" grpId="0"/>
      <p:bldP spid="850982" grpId="0"/>
      <p:bldP spid="850983" grpId="0"/>
      <p:bldP spid="850984" grpId="0"/>
      <p:bldP spid="8509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025" name="Text Box 57"/>
          <p:cNvSpPr txBox="1">
            <a:spLocks noChangeArrowheads="1"/>
          </p:cNvSpPr>
          <p:nvPr/>
        </p:nvSpPr>
        <p:spPr bwMode="auto">
          <a:xfrm>
            <a:off x="6805067" y="511492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361950" y="5804457"/>
            <a:ext cx="4057650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800" b="0" dirty="0">
                <a:latin typeface="Arial" charset="0"/>
              </a:rPr>
              <a:t>Curvas de oferta e demanda de moeda</a:t>
            </a:r>
          </a:p>
        </p:txBody>
      </p:sp>
      <p:sp>
        <p:nvSpPr>
          <p:cNvPr id="851972" name="Rectangle 4"/>
          <p:cNvSpPr>
            <a:spLocks noChangeArrowheads="1"/>
          </p:cNvSpPr>
          <p:nvPr/>
        </p:nvSpPr>
        <p:spPr bwMode="auto">
          <a:xfrm>
            <a:off x="4570413" y="6066052"/>
            <a:ext cx="3925887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800" b="0">
                <a:latin typeface="Arial" charset="0"/>
              </a:rPr>
              <a:t>Curvas LM</a:t>
            </a:r>
          </a:p>
        </p:txBody>
      </p:sp>
      <p:sp>
        <p:nvSpPr>
          <p:cNvPr id="851973" name="Line 5"/>
          <p:cNvSpPr>
            <a:spLocks noChangeShapeType="1"/>
          </p:cNvSpPr>
          <p:nvPr/>
        </p:nvSpPr>
        <p:spPr bwMode="auto">
          <a:xfrm>
            <a:off x="896938" y="5167313"/>
            <a:ext cx="3328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74" name="Line 6"/>
          <p:cNvSpPr>
            <a:spLocks noChangeShapeType="1"/>
          </p:cNvSpPr>
          <p:nvPr/>
        </p:nvSpPr>
        <p:spPr bwMode="auto">
          <a:xfrm flipV="1">
            <a:off x="896938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75" name="Line 7"/>
          <p:cNvSpPr>
            <a:spLocks noChangeShapeType="1"/>
          </p:cNvSpPr>
          <p:nvPr/>
        </p:nvSpPr>
        <p:spPr bwMode="auto">
          <a:xfrm>
            <a:off x="912813" y="3573463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76" name="Line 8"/>
          <p:cNvSpPr>
            <a:spLocks noChangeShapeType="1"/>
          </p:cNvSpPr>
          <p:nvPr/>
        </p:nvSpPr>
        <p:spPr bwMode="auto">
          <a:xfrm>
            <a:off x="2887663" y="3792538"/>
            <a:ext cx="0" cy="134620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77" name="Line 9"/>
          <p:cNvSpPr>
            <a:spLocks noChangeShapeType="1"/>
          </p:cNvSpPr>
          <p:nvPr/>
        </p:nvSpPr>
        <p:spPr bwMode="auto">
          <a:xfrm flipH="1">
            <a:off x="917575" y="3806825"/>
            <a:ext cx="1965325" cy="14288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78" name="Text Box 10"/>
          <p:cNvSpPr txBox="1">
            <a:spLocks noChangeArrowheads="1"/>
          </p:cNvSpPr>
          <p:nvPr/>
        </p:nvSpPr>
        <p:spPr bwMode="auto">
          <a:xfrm>
            <a:off x="2673350" y="5137150"/>
            <a:ext cx="5857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1979" name="Text Box 11"/>
          <p:cNvSpPr txBox="1">
            <a:spLocks noChangeArrowheads="1"/>
          </p:cNvSpPr>
          <p:nvPr/>
        </p:nvSpPr>
        <p:spPr bwMode="auto">
          <a:xfrm>
            <a:off x="530225" y="40243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1980" name="Text Box 12"/>
          <p:cNvSpPr txBox="1">
            <a:spLocks noChangeArrowheads="1"/>
          </p:cNvSpPr>
          <p:nvPr/>
        </p:nvSpPr>
        <p:spPr bwMode="auto">
          <a:xfrm>
            <a:off x="530225" y="31369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1981" name="Text Box 13"/>
          <p:cNvSpPr txBox="1">
            <a:spLocks noChangeArrowheads="1"/>
          </p:cNvSpPr>
          <p:nvPr/>
        </p:nvSpPr>
        <p:spPr bwMode="auto">
          <a:xfrm>
            <a:off x="530225" y="20447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1982" name="Text Box 14"/>
          <p:cNvSpPr txBox="1">
            <a:spLocks noChangeArrowheads="1"/>
          </p:cNvSpPr>
          <p:nvPr/>
        </p:nvSpPr>
        <p:spPr bwMode="auto">
          <a:xfrm>
            <a:off x="2378075" y="1847850"/>
            <a:ext cx="5810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1983" name="Text Box 15"/>
          <p:cNvSpPr txBox="1">
            <a:spLocks noChangeArrowheads="1"/>
          </p:cNvSpPr>
          <p:nvPr/>
        </p:nvSpPr>
        <p:spPr bwMode="auto">
          <a:xfrm>
            <a:off x="530225" y="34782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1984" name="Text Box 16"/>
          <p:cNvSpPr txBox="1">
            <a:spLocks noChangeArrowheads="1"/>
          </p:cNvSpPr>
          <p:nvPr/>
        </p:nvSpPr>
        <p:spPr bwMode="auto">
          <a:xfrm>
            <a:off x="2195513" y="5140325"/>
            <a:ext cx="625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1985" name="Text Box 17"/>
          <p:cNvSpPr txBox="1">
            <a:spLocks noChangeArrowheads="1"/>
          </p:cNvSpPr>
          <p:nvPr/>
        </p:nvSpPr>
        <p:spPr bwMode="auto">
          <a:xfrm>
            <a:off x="3729038" y="3644900"/>
            <a:ext cx="1223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B050"/>
                </a:solidFill>
                <a:latin typeface="Arial" charset="0"/>
              </a:rPr>
              <a:t>m(y</a:t>
            </a:r>
            <a:r>
              <a:rPr lang="pt-BR" sz="2400" b="0" baseline="-25000" dirty="0">
                <a:solidFill>
                  <a:srgbClr val="00B050"/>
                </a:solidFill>
                <a:latin typeface="Arial" charset="0"/>
              </a:rPr>
              <a:t>1</a:t>
            </a:r>
            <a:r>
              <a:rPr lang="pt-BR" sz="2400" b="0" dirty="0">
                <a:solidFill>
                  <a:srgbClr val="00B050"/>
                </a:solidFill>
                <a:latin typeface="Arial" charset="0"/>
              </a:rPr>
              <a:t>)</a:t>
            </a:r>
          </a:p>
        </p:txBody>
      </p:sp>
      <p:sp>
        <p:nvSpPr>
          <p:cNvPr id="851986" name="Line 18"/>
          <p:cNvSpPr>
            <a:spLocks noChangeShapeType="1"/>
          </p:cNvSpPr>
          <p:nvPr/>
        </p:nvSpPr>
        <p:spPr bwMode="auto">
          <a:xfrm>
            <a:off x="5127625" y="5167313"/>
            <a:ext cx="3328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87" name="Line 19"/>
          <p:cNvSpPr>
            <a:spLocks noChangeShapeType="1"/>
          </p:cNvSpPr>
          <p:nvPr/>
        </p:nvSpPr>
        <p:spPr bwMode="auto">
          <a:xfrm flipV="1">
            <a:off x="5127625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88" name="Text Box 20"/>
          <p:cNvSpPr txBox="1">
            <a:spLocks noChangeArrowheads="1"/>
          </p:cNvSpPr>
          <p:nvPr/>
        </p:nvSpPr>
        <p:spPr bwMode="auto">
          <a:xfrm>
            <a:off x="6165850" y="51038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1989" name="Text Box 21"/>
          <p:cNvSpPr txBox="1">
            <a:spLocks noChangeArrowheads="1"/>
          </p:cNvSpPr>
          <p:nvPr/>
        </p:nvSpPr>
        <p:spPr bwMode="auto">
          <a:xfrm>
            <a:off x="8075613" y="512445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y</a:t>
            </a:r>
          </a:p>
        </p:txBody>
      </p:sp>
      <p:sp>
        <p:nvSpPr>
          <p:cNvPr id="851990" name="Text Box 22"/>
          <p:cNvSpPr txBox="1">
            <a:spLocks noChangeArrowheads="1"/>
          </p:cNvSpPr>
          <p:nvPr/>
        </p:nvSpPr>
        <p:spPr bwMode="auto">
          <a:xfrm>
            <a:off x="6802438" y="510857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1991" name="Text Box 23"/>
          <p:cNvSpPr txBox="1">
            <a:spLocks noChangeArrowheads="1"/>
          </p:cNvSpPr>
          <p:nvPr/>
        </p:nvSpPr>
        <p:spPr bwMode="auto">
          <a:xfrm>
            <a:off x="4760913" y="204470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1992" name="Text Box 24"/>
          <p:cNvSpPr txBox="1">
            <a:spLocks noChangeArrowheads="1"/>
          </p:cNvSpPr>
          <p:nvPr/>
        </p:nvSpPr>
        <p:spPr bwMode="auto">
          <a:xfrm>
            <a:off x="5365750" y="4614863"/>
            <a:ext cx="5048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L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1993" name="Text Box 25"/>
          <p:cNvSpPr txBox="1">
            <a:spLocks noChangeArrowheads="1"/>
          </p:cNvSpPr>
          <p:nvPr/>
        </p:nvSpPr>
        <p:spPr bwMode="auto">
          <a:xfrm>
            <a:off x="5102225" y="4319588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L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1994" name="Line 26"/>
          <p:cNvSpPr>
            <a:spLocks noChangeShapeType="1"/>
          </p:cNvSpPr>
          <p:nvPr/>
        </p:nvSpPr>
        <p:spPr bwMode="auto">
          <a:xfrm flipV="1">
            <a:off x="2424113" y="2220913"/>
            <a:ext cx="0" cy="294798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95" name="Freeform 27"/>
          <p:cNvSpPr>
            <a:spLocks/>
          </p:cNvSpPr>
          <p:nvPr/>
        </p:nvSpPr>
        <p:spPr bwMode="auto">
          <a:xfrm>
            <a:off x="1323975" y="23082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96" name="Freeform 28"/>
          <p:cNvSpPr>
            <a:spLocks/>
          </p:cNvSpPr>
          <p:nvPr/>
        </p:nvSpPr>
        <p:spPr bwMode="auto">
          <a:xfrm>
            <a:off x="1247775" y="30067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97" name="Line 29"/>
          <p:cNvSpPr>
            <a:spLocks noChangeShapeType="1"/>
          </p:cNvSpPr>
          <p:nvPr/>
        </p:nvSpPr>
        <p:spPr bwMode="auto">
          <a:xfrm flipV="1">
            <a:off x="2133600" y="3116263"/>
            <a:ext cx="1314450" cy="1573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98" name="Line 30"/>
          <p:cNvSpPr>
            <a:spLocks noChangeShapeType="1"/>
          </p:cNvSpPr>
          <p:nvPr/>
        </p:nvSpPr>
        <p:spPr bwMode="auto">
          <a:xfrm>
            <a:off x="892175" y="4330700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3711575" y="4392613"/>
            <a:ext cx="1127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m(y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)</a:t>
            </a:r>
          </a:p>
        </p:txBody>
      </p:sp>
      <p:grpSp>
        <p:nvGrpSpPr>
          <p:cNvPr id="852000" name="Group 32"/>
          <p:cNvGrpSpPr>
            <a:grpSpLocks/>
          </p:cNvGrpSpPr>
          <p:nvPr/>
        </p:nvGrpSpPr>
        <p:grpSpPr bwMode="auto">
          <a:xfrm>
            <a:off x="3092450" y="2497138"/>
            <a:ext cx="1555750" cy="852487"/>
            <a:chOff x="1948" y="1573"/>
            <a:chExt cx="980" cy="537"/>
          </a:xfrm>
        </p:grpSpPr>
        <p:sp>
          <p:nvSpPr>
            <p:cNvPr id="852001" name="Text Box 33"/>
            <p:cNvSpPr txBox="1">
              <a:spLocks noChangeArrowheads="1"/>
            </p:cNvSpPr>
            <p:nvPr/>
          </p:nvSpPr>
          <p:spPr bwMode="auto">
            <a:xfrm>
              <a:off x="1948" y="1573"/>
              <a:ext cx="980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>
                  <a:solidFill>
                    <a:srgbClr val="FF0000"/>
                  </a:solidFill>
                  <a:latin typeface="Arial" charset="0"/>
                </a:rPr>
                <a:t>M(r – rd) P</a:t>
              </a:r>
            </a:p>
          </p:txBody>
        </p:sp>
        <p:sp>
          <p:nvSpPr>
            <p:cNvPr id="852002" name="Line 34"/>
            <p:cNvSpPr>
              <a:spLocks noChangeShapeType="1"/>
            </p:cNvSpPr>
            <p:nvPr/>
          </p:nvSpPr>
          <p:spPr bwMode="auto">
            <a:xfrm>
              <a:off x="2023" y="1838"/>
              <a:ext cx="76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rgbClr val="FF0000"/>
                </a:solidFill>
              </a:endParaRPr>
            </a:p>
          </p:txBody>
        </p:sp>
      </p:grpSp>
      <p:grpSp>
        <p:nvGrpSpPr>
          <p:cNvPr id="852003" name="Group 35"/>
          <p:cNvGrpSpPr>
            <a:grpSpLocks/>
          </p:cNvGrpSpPr>
          <p:nvPr/>
        </p:nvGrpSpPr>
        <p:grpSpPr bwMode="auto">
          <a:xfrm>
            <a:off x="3844925" y="5167313"/>
            <a:ext cx="503238" cy="903287"/>
            <a:chOff x="2422" y="3135"/>
            <a:chExt cx="317" cy="569"/>
          </a:xfrm>
        </p:grpSpPr>
        <p:sp>
          <p:nvSpPr>
            <p:cNvPr id="852004" name="Text Box 36"/>
            <p:cNvSpPr txBox="1">
              <a:spLocks noChangeArrowheads="1"/>
            </p:cNvSpPr>
            <p:nvPr/>
          </p:nvSpPr>
          <p:spPr bwMode="auto">
            <a:xfrm>
              <a:off x="2422" y="3135"/>
              <a:ext cx="317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>
                  <a:latin typeface="Arial" charset="0"/>
                </a:rPr>
                <a:t>MP</a:t>
              </a:r>
            </a:p>
          </p:txBody>
        </p:sp>
        <p:sp>
          <p:nvSpPr>
            <p:cNvPr id="852005" name="Line 37"/>
            <p:cNvSpPr>
              <a:spLocks noChangeShapeType="1"/>
            </p:cNvSpPr>
            <p:nvPr/>
          </p:nvSpPr>
          <p:spPr bwMode="auto">
            <a:xfrm>
              <a:off x="2495" y="3394"/>
              <a:ext cx="1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52006" name="Line 38"/>
          <p:cNvSpPr>
            <a:spLocks noChangeShapeType="1"/>
          </p:cNvSpPr>
          <p:nvPr/>
        </p:nvSpPr>
        <p:spPr bwMode="auto">
          <a:xfrm>
            <a:off x="5137150" y="3559175"/>
            <a:ext cx="1843088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007" name="Line 39"/>
          <p:cNvSpPr>
            <a:spLocks noChangeShapeType="1"/>
          </p:cNvSpPr>
          <p:nvPr/>
        </p:nvSpPr>
        <p:spPr bwMode="auto">
          <a:xfrm flipH="1">
            <a:off x="5141913" y="3792538"/>
            <a:ext cx="1863725" cy="14287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008" name="Text Box 40"/>
          <p:cNvSpPr txBox="1">
            <a:spLocks noChangeArrowheads="1"/>
          </p:cNvSpPr>
          <p:nvPr/>
        </p:nvSpPr>
        <p:spPr bwMode="auto">
          <a:xfrm>
            <a:off x="4756150" y="40100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2009" name="Text Box 41"/>
          <p:cNvSpPr txBox="1">
            <a:spLocks noChangeArrowheads="1"/>
          </p:cNvSpPr>
          <p:nvPr/>
        </p:nvSpPr>
        <p:spPr bwMode="auto">
          <a:xfrm>
            <a:off x="4756150" y="3122613"/>
            <a:ext cx="5032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2010" name="Text Box 42"/>
          <p:cNvSpPr txBox="1">
            <a:spLocks noChangeArrowheads="1"/>
          </p:cNvSpPr>
          <p:nvPr/>
        </p:nvSpPr>
        <p:spPr bwMode="auto">
          <a:xfrm>
            <a:off x="4756150" y="34639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2011" name="Line 43"/>
          <p:cNvSpPr>
            <a:spLocks noChangeShapeType="1"/>
          </p:cNvSpPr>
          <p:nvPr/>
        </p:nvSpPr>
        <p:spPr bwMode="auto">
          <a:xfrm>
            <a:off x="5116513" y="4316413"/>
            <a:ext cx="1252537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012" name="Freeform 44"/>
          <p:cNvSpPr>
            <a:spLocks/>
          </p:cNvSpPr>
          <p:nvPr/>
        </p:nvSpPr>
        <p:spPr bwMode="auto">
          <a:xfrm>
            <a:off x="5713413" y="2679700"/>
            <a:ext cx="1903412" cy="2154238"/>
          </a:xfrm>
          <a:custGeom>
            <a:avLst/>
            <a:gdLst>
              <a:gd name="T0" fmla="*/ 0 w 1870"/>
              <a:gd name="T1" fmla="*/ 1480 h 1480"/>
              <a:gd name="T2" fmla="*/ 910 w 1870"/>
              <a:gd name="T3" fmla="*/ 930 h 1480"/>
              <a:gd name="T4" fmla="*/ 1870 w 1870"/>
              <a:gd name="T5" fmla="*/ 0 h 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0" h="1480">
                <a:moveTo>
                  <a:pt x="0" y="1480"/>
                </a:moveTo>
                <a:cubicBezTo>
                  <a:pt x="299" y="1328"/>
                  <a:pt x="598" y="1177"/>
                  <a:pt x="910" y="930"/>
                </a:cubicBezTo>
                <a:cubicBezTo>
                  <a:pt x="1222" y="683"/>
                  <a:pt x="1546" y="341"/>
                  <a:pt x="187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013" name="Line 45"/>
          <p:cNvSpPr>
            <a:spLocks noChangeShapeType="1"/>
          </p:cNvSpPr>
          <p:nvPr/>
        </p:nvSpPr>
        <p:spPr bwMode="auto">
          <a:xfrm>
            <a:off x="7005638" y="3552825"/>
            <a:ext cx="0" cy="1616075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014" name="Freeform 46"/>
          <p:cNvSpPr>
            <a:spLocks/>
          </p:cNvSpPr>
          <p:nvPr/>
        </p:nvSpPr>
        <p:spPr bwMode="auto">
          <a:xfrm>
            <a:off x="5457825" y="3028950"/>
            <a:ext cx="2230438" cy="1514475"/>
          </a:xfrm>
          <a:custGeom>
            <a:avLst/>
            <a:gdLst>
              <a:gd name="T0" fmla="*/ 0 w 2190"/>
              <a:gd name="T1" fmla="*/ 1040 h 1040"/>
              <a:gd name="T2" fmla="*/ 910 w 2190"/>
              <a:gd name="T3" fmla="*/ 870 h 1040"/>
              <a:gd name="T4" fmla="*/ 1520 w 2190"/>
              <a:gd name="T5" fmla="*/ 520 h 1040"/>
              <a:gd name="T6" fmla="*/ 2190 w 2190"/>
              <a:gd name="T7" fmla="*/ 0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0" h="1040">
                <a:moveTo>
                  <a:pt x="0" y="1040"/>
                </a:moveTo>
                <a:cubicBezTo>
                  <a:pt x="328" y="998"/>
                  <a:pt x="657" y="957"/>
                  <a:pt x="910" y="870"/>
                </a:cubicBezTo>
                <a:cubicBezTo>
                  <a:pt x="1163" y="783"/>
                  <a:pt x="1307" y="665"/>
                  <a:pt x="1520" y="520"/>
                </a:cubicBezTo>
                <a:cubicBezTo>
                  <a:pt x="1733" y="375"/>
                  <a:pt x="1961" y="187"/>
                  <a:pt x="219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015" name="Line 47"/>
          <p:cNvSpPr>
            <a:spLocks noChangeShapeType="1"/>
          </p:cNvSpPr>
          <p:nvPr/>
        </p:nvSpPr>
        <p:spPr bwMode="auto">
          <a:xfrm>
            <a:off x="6394450" y="4310063"/>
            <a:ext cx="0" cy="858837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016" name="Text Box 48"/>
          <p:cNvSpPr txBox="1">
            <a:spLocks noChangeArrowheads="1"/>
          </p:cNvSpPr>
          <p:nvPr/>
        </p:nvSpPr>
        <p:spPr bwMode="auto">
          <a:xfrm>
            <a:off x="7669213" y="2728913"/>
            <a:ext cx="6365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2017" name="Text Box 49"/>
          <p:cNvSpPr txBox="1">
            <a:spLocks noChangeArrowheads="1"/>
          </p:cNvSpPr>
          <p:nvPr/>
        </p:nvSpPr>
        <p:spPr bwMode="auto">
          <a:xfrm>
            <a:off x="7504113" y="2219325"/>
            <a:ext cx="6365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2018" name="Text Box 50"/>
          <p:cNvSpPr txBox="1">
            <a:spLocks noChangeArrowheads="1"/>
          </p:cNvSpPr>
          <p:nvPr/>
        </p:nvSpPr>
        <p:spPr bwMode="auto">
          <a:xfrm>
            <a:off x="514350" y="1066800"/>
            <a:ext cx="81153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0" dirty="0">
                <a:latin typeface="Arial" charset="0"/>
              </a:rPr>
              <a:t>Considerado que a oferta de moeda é positivamente relacionada à taxa de juros </a:t>
            </a:r>
          </a:p>
        </p:txBody>
      </p:sp>
      <p:sp>
        <p:nvSpPr>
          <p:cNvPr id="852019" name="Text Box 51"/>
          <p:cNvSpPr txBox="1">
            <a:spLocks noChangeArrowheads="1"/>
          </p:cNvSpPr>
          <p:nvPr/>
        </p:nvSpPr>
        <p:spPr bwMode="auto">
          <a:xfrm>
            <a:off x="2457450" y="4019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2020" name="Text Box 52"/>
          <p:cNvSpPr txBox="1">
            <a:spLocks noChangeArrowheads="1"/>
          </p:cNvSpPr>
          <p:nvPr/>
        </p:nvSpPr>
        <p:spPr bwMode="auto">
          <a:xfrm>
            <a:off x="6064250" y="39306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2021" name="Text Box 53"/>
          <p:cNvSpPr txBox="1">
            <a:spLocks noChangeArrowheads="1"/>
          </p:cNvSpPr>
          <p:nvPr/>
        </p:nvSpPr>
        <p:spPr bwMode="auto">
          <a:xfrm>
            <a:off x="2406650" y="3187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2022" name="Text Box 54"/>
          <p:cNvSpPr txBox="1">
            <a:spLocks noChangeArrowheads="1"/>
          </p:cNvSpPr>
          <p:nvPr/>
        </p:nvSpPr>
        <p:spPr bwMode="auto">
          <a:xfrm>
            <a:off x="6623050" y="31559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2023" name="Text Box 55"/>
          <p:cNvSpPr txBox="1">
            <a:spLocks noChangeArrowheads="1"/>
          </p:cNvSpPr>
          <p:nvPr/>
        </p:nvSpPr>
        <p:spPr bwMode="auto">
          <a:xfrm>
            <a:off x="2908300" y="3517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852024" name="Text Box 56"/>
          <p:cNvSpPr txBox="1">
            <a:spLocks noChangeArrowheads="1"/>
          </p:cNvSpPr>
          <p:nvPr/>
        </p:nvSpPr>
        <p:spPr bwMode="auto">
          <a:xfrm>
            <a:off x="6972300" y="3638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014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5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5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5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5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5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5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52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52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5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5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5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5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5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5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5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52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2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1000"/>
                                        <p:tgtEl>
                                          <p:spTgt spid="85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5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5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6" grpId="0" animBg="1"/>
      <p:bldP spid="851977" grpId="0" animBg="1"/>
      <p:bldP spid="851978" grpId="0"/>
      <p:bldP spid="851983" grpId="0"/>
      <p:bldP spid="851985" grpId="0"/>
      <p:bldP spid="851990" grpId="0"/>
      <p:bldP spid="851993" grpId="0"/>
      <p:bldP spid="851995" grpId="0" animBg="1"/>
      <p:bldP spid="851997" grpId="0" animBg="1"/>
      <p:bldP spid="852007" grpId="0" animBg="1"/>
      <p:bldP spid="852010" grpId="0"/>
      <p:bldP spid="852014" grpId="0" animBg="1"/>
      <p:bldP spid="852016" grpId="0"/>
      <p:bldP spid="852018" grpId="0"/>
      <p:bldP spid="852023" grpId="0"/>
      <p:bldP spid="8520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>
                <a:latin typeface="Arial" charset="0"/>
              </a:rPr>
              <a:t>A função oferta de moeda</a:t>
            </a:r>
          </a:p>
        </p:txBody>
      </p:sp>
      <p:sp>
        <p:nvSpPr>
          <p:cNvPr id="852995" name="Rectangle 3"/>
          <p:cNvSpPr>
            <a:spLocks noChangeArrowheads="1"/>
          </p:cNvSpPr>
          <p:nvPr/>
        </p:nvSpPr>
        <p:spPr bwMode="auto">
          <a:xfrm>
            <a:off x="361950" y="5822828"/>
            <a:ext cx="4057650" cy="100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800" b="0" dirty="0">
                <a:latin typeface="Arial" charset="0"/>
              </a:rPr>
              <a:t>Curvas de oferta e demanda de moeda</a:t>
            </a:r>
          </a:p>
        </p:txBody>
      </p:sp>
      <p:sp>
        <p:nvSpPr>
          <p:cNvPr id="852996" name="Rectangle 4"/>
          <p:cNvSpPr>
            <a:spLocks noChangeArrowheads="1"/>
          </p:cNvSpPr>
          <p:nvPr/>
        </p:nvSpPr>
        <p:spPr bwMode="auto">
          <a:xfrm>
            <a:off x="4570413" y="6084422"/>
            <a:ext cx="3925887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800" b="0">
                <a:latin typeface="Arial" charset="0"/>
              </a:rPr>
              <a:t>Curvas LM</a:t>
            </a:r>
          </a:p>
        </p:txBody>
      </p:sp>
      <p:sp>
        <p:nvSpPr>
          <p:cNvPr id="852997" name="Line 5"/>
          <p:cNvSpPr>
            <a:spLocks noChangeShapeType="1"/>
          </p:cNvSpPr>
          <p:nvPr/>
        </p:nvSpPr>
        <p:spPr bwMode="auto">
          <a:xfrm>
            <a:off x="896938" y="5167313"/>
            <a:ext cx="3328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998" name="Line 6"/>
          <p:cNvSpPr>
            <a:spLocks noChangeShapeType="1"/>
          </p:cNvSpPr>
          <p:nvPr/>
        </p:nvSpPr>
        <p:spPr bwMode="auto">
          <a:xfrm flipV="1">
            <a:off x="896938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2999" name="Line 7"/>
          <p:cNvSpPr>
            <a:spLocks noChangeShapeType="1"/>
          </p:cNvSpPr>
          <p:nvPr/>
        </p:nvSpPr>
        <p:spPr bwMode="auto">
          <a:xfrm>
            <a:off x="912813" y="3573463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00" name="Line 8"/>
          <p:cNvSpPr>
            <a:spLocks noChangeShapeType="1"/>
          </p:cNvSpPr>
          <p:nvPr/>
        </p:nvSpPr>
        <p:spPr bwMode="auto">
          <a:xfrm>
            <a:off x="2887663" y="3792538"/>
            <a:ext cx="0" cy="134620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01" name="Line 9"/>
          <p:cNvSpPr>
            <a:spLocks noChangeShapeType="1"/>
          </p:cNvSpPr>
          <p:nvPr/>
        </p:nvSpPr>
        <p:spPr bwMode="auto">
          <a:xfrm flipH="1">
            <a:off x="917575" y="3806825"/>
            <a:ext cx="1965325" cy="14288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02" name="Text Box 10"/>
          <p:cNvSpPr txBox="1">
            <a:spLocks noChangeArrowheads="1"/>
          </p:cNvSpPr>
          <p:nvPr/>
        </p:nvSpPr>
        <p:spPr bwMode="auto">
          <a:xfrm>
            <a:off x="2673350" y="5137150"/>
            <a:ext cx="5857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3003" name="Text Box 11"/>
          <p:cNvSpPr txBox="1">
            <a:spLocks noChangeArrowheads="1"/>
          </p:cNvSpPr>
          <p:nvPr/>
        </p:nvSpPr>
        <p:spPr bwMode="auto">
          <a:xfrm>
            <a:off x="530225" y="40243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3004" name="Text Box 12"/>
          <p:cNvSpPr txBox="1">
            <a:spLocks noChangeArrowheads="1"/>
          </p:cNvSpPr>
          <p:nvPr/>
        </p:nvSpPr>
        <p:spPr bwMode="auto">
          <a:xfrm>
            <a:off x="530225" y="31369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3005" name="Text Box 13"/>
          <p:cNvSpPr txBox="1">
            <a:spLocks noChangeArrowheads="1"/>
          </p:cNvSpPr>
          <p:nvPr/>
        </p:nvSpPr>
        <p:spPr bwMode="auto">
          <a:xfrm>
            <a:off x="530225" y="20447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3006" name="Text Box 14"/>
          <p:cNvSpPr txBox="1">
            <a:spLocks noChangeArrowheads="1"/>
          </p:cNvSpPr>
          <p:nvPr/>
        </p:nvSpPr>
        <p:spPr bwMode="auto">
          <a:xfrm>
            <a:off x="2378075" y="1847850"/>
            <a:ext cx="5810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3007" name="Text Box 15"/>
          <p:cNvSpPr txBox="1">
            <a:spLocks noChangeArrowheads="1"/>
          </p:cNvSpPr>
          <p:nvPr/>
        </p:nvSpPr>
        <p:spPr bwMode="auto">
          <a:xfrm>
            <a:off x="530225" y="34782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3008" name="Text Box 16"/>
          <p:cNvSpPr txBox="1">
            <a:spLocks noChangeArrowheads="1"/>
          </p:cNvSpPr>
          <p:nvPr/>
        </p:nvSpPr>
        <p:spPr bwMode="auto">
          <a:xfrm>
            <a:off x="2195513" y="5140325"/>
            <a:ext cx="625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3009" name="Text Box 17"/>
          <p:cNvSpPr txBox="1">
            <a:spLocks noChangeArrowheads="1"/>
          </p:cNvSpPr>
          <p:nvPr/>
        </p:nvSpPr>
        <p:spPr bwMode="auto">
          <a:xfrm>
            <a:off x="3729038" y="3644900"/>
            <a:ext cx="1223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m(y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r>
              <a:rPr lang="pt-BR" sz="2400" b="0">
                <a:solidFill>
                  <a:srgbClr val="00B050"/>
                </a:solidFill>
                <a:latin typeface="Arial" charset="0"/>
              </a:rPr>
              <a:t>)</a:t>
            </a:r>
          </a:p>
        </p:txBody>
      </p:sp>
      <p:sp>
        <p:nvSpPr>
          <p:cNvPr id="853010" name="Line 18"/>
          <p:cNvSpPr>
            <a:spLocks noChangeShapeType="1"/>
          </p:cNvSpPr>
          <p:nvPr/>
        </p:nvSpPr>
        <p:spPr bwMode="auto">
          <a:xfrm>
            <a:off x="5127625" y="5167313"/>
            <a:ext cx="3328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11" name="Line 19"/>
          <p:cNvSpPr>
            <a:spLocks noChangeShapeType="1"/>
          </p:cNvSpPr>
          <p:nvPr/>
        </p:nvSpPr>
        <p:spPr bwMode="auto">
          <a:xfrm flipV="1">
            <a:off x="5127625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12" name="Text Box 20"/>
          <p:cNvSpPr txBox="1">
            <a:spLocks noChangeArrowheads="1"/>
          </p:cNvSpPr>
          <p:nvPr/>
        </p:nvSpPr>
        <p:spPr bwMode="auto">
          <a:xfrm>
            <a:off x="6165850" y="51038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3013" name="Text Box 21"/>
          <p:cNvSpPr txBox="1">
            <a:spLocks noChangeArrowheads="1"/>
          </p:cNvSpPr>
          <p:nvPr/>
        </p:nvSpPr>
        <p:spPr bwMode="auto">
          <a:xfrm>
            <a:off x="8075613" y="512445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y</a:t>
            </a:r>
          </a:p>
        </p:txBody>
      </p:sp>
      <p:sp>
        <p:nvSpPr>
          <p:cNvPr id="853014" name="Text Box 22"/>
          <p:cNvSpPr txBox="1">
            <a:spLocks noChangeArrowheads="1"/>
          </p:cNvSpPr>
          <p:nvPr/>
        </p:nvSpPr>
        <p:spPr bwMode="auto">
          <a:xfrm>
            <a:off x="6802438" y="510857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3015" name="Text Box 23"/>
          <p:cNvSpPr txBox="1">
            <a:spLocks noChangeArrowheads="1"/>
          </p:cNvSpPr>
          <p:nvPr/>
        </p:nvSpPr>
        <p:spPr bwMode="auto">
          <a:xfrm>
            <a:off x="4760913" y="2044700"/>
            <a:ext cx="503237" cy="6556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3016" name="Text Box 24"/>
          <p:cNvSpPr txBox="1">
            <a:spLocks noChangeArrowheads="1"/>
          </p:cNvSpPr>
          <p:nvPr/>
        </p:nvSpPr>
        <p:spPr bwMode="auto">
          <a:xfrm>
            <a:off x="5365750" y="4614863"/>
            <a:ext cx="5048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L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3017" name="Text Box 25"/>
          <p:cNvSpPr txBox="1">
            <a:spLocks noChangeArrowheads="1"/>
          </p:cNvSpPr>
          <p:nvPr/>
        </p:nvSpPr>
        <p:spPr bwMode="auto">
          <a:xfrm>
            <a:off x="5102225" y="4319588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FF0000"/>
                </a:solidFill>
                <a:latin typeface="Arial" charset="0"/>
              </a:rPr>
              <a:t>L</a:t>
            </a:r>
            <a:r>
              <a:rPr lang="pt-BR" sz="2400" b="0" baseline="-25000" dirty="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3018" name="Line 26"/>
          <p:cNvSpPr>
            <a:spLocks noChangeShapeType="1"/>
          </p:cNvSpPr>
          <p:nvPr/>
        </p:nvSpPr>
        <p:spPr bwMode="auto">
          <a:xfrm flipV="1">
            <a:off x="2424113" y="2220913"/>
            <a:ext cx="0" cy="294798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19" name="Freeform 27"/>
          <p:cNvSpPr>
            <a:spLocks/>
          </p:cNvSpPr>
          <p:nvPr/>
        </p:nvSpPr>
        <p:spPr bwMode="auto">
          <a:xfrm>
            <a:off x="1323975" y="23082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20" name="Freeform 28"/>
          <p:cNvSpPr>
            <a:spLocks/>
          </p:cNvSpPr>
          <p:nvPr/>
        </p:nvSpPr>
        <p:spPr bwMode="auto">
          <a:xfrm>
            <a:off x="1247775" y="30067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21" name="Line 29"/>
          <p:cNvSpPr>
            <a:spLocks noChangeShapeType="1"/>
          </p:cNvSpPr>
          <p:nvPr/>
        </p:nvSpPr>
        <p:spPr bwMode="auto">
          <a:xfrm flipV="1">
            <a:off x="2133600" y="3116263"/>
            <a:ext cx="1314450" cy="1573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22" name="Line 30"/>
          <p:cNvSpPr>
            <a:spLocks noChangeShapeType="1"/>
          </p:cNvSpPr>
          <p:nvPr/>
        </p:nvSpPr>
        <p:spPr bwMode="auto">
          <a:xfrm>
            <a:off x="892175" y="4330700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23" name="Text Box 31"/>
          <p:cNvSpPr txBox="1">
            <a:spLocks noChangeArrowheads="1"/>
          </p:cNvSpPr>
          <p:nvPr/>
        </p:nvSpPr>
        <p:spPr bwMode="auto">
          <a:xfrm>
            <a:off x="3711575" y="4392613"/>
            <a:ext cx="1127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m(y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)</a:t>
            </a:r>
          </a:p>
        </p:txBody>
      </p:sp>
      <p:grpSp>
        <p:nvGrpSpPr>
          <p:cNvPr id="853024" name="Group 32"/>
          <p:cNvGrpSpPr>
            <a:grpSpLocks/>
          </p:cNvGrpSpPr>
          <p:nvPr/>
        </p:nvGrpSpPr>
        <p:grpSpPr bwMode="auto">
          <a:xfrm>
            <a:off x="3092450" y="2497138"/>
            <a:ext cx="1555750" cy="852487"/>
            <a:chOff x="1948" y="1573"/>
            <a:chExt cx="980" cy="537"/>
          </a:xfrm>
        </p:grpSpPr>
        <p:sp>
          <p:nvSpPr>
            <p:cNvPr id="853025" name="Text Box 33"/>
            <p:cNvSpPr txBox="1">
              <a:spLocks noChangeArrowheads="1"/>
            </p:cNvSpPr>
            <p:nvPr/>
          </p:nvSpPr>
          <p:spPr bwMode="auto">
            <a:xfrm>
              <a:off x="1948" y="1573"/>
              <a:ext cx="980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>
                  <a:solidFill>
                    <a:srgbClr val="FF0000"/>
                  </a:solidFill>
                  <a:latin typeface="Arial" charset="0"/>
                </a:rPr>
                <a:t>M(r – rd) P</a:t>
              </a:r>
            </a:p>
          </p:txBody>
        </p:sp>
        <p:sp>
          <p:nvSpPr>
            <p:cNvPr id="853026" name="Line 34"/>
            <p:cNvSpPr>
              <a:spLocks noChangeShapeType="1"/>
            </p:cNvSpPr>
            <p:nvPr/>
          </p:nvSpPr>
          <p:spPr bwMode="auto">
            <a:xfrm>
              <a:off x="2023" y="1838"/>
              <a:ext cx="76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rgbClr val="FF0000"/>
                </a:solidFill>
              </a:endParaRPr>
            </a:p>
          </p:txBody>
        </p:sp>
      </p:grpSp>
      <p:grpSp>
        <p:nvGrpSpPr>
          <p:cNvPr id="853027" name="Group 35"/>
          <p:cNvGrpSpPr>
            <a:grpSpLocks/>
          </p:cNvGrpSpPr>
          <p:nvPr/>
        </p:nvGrpSpPr>
        <p:grpSpPr bwMode="auto">
          <a:xfrm>
            <a:off x="3844925" y="5167313"/>
            <a:ext cx="503238" cy="903287"/>
            <a:chOff x="2422" y="3135"/>
            <a:chExt cx="317" cy="569"/>
          </a:xfrm>
        </p:grpSpPr>
        <p:sp>
          <p:nvSpPr>
            <p:cNvPr id="853028" name="Text Box 36"/>
            <p:cNvSpPr txBox="1">
              <a:spLocks noChangeArrowheads="1"/>
            </p:cNvSpPr>
            <p:nvPr/>
          </p:nvSpPr>
          <p:spPr bwMode="auto">
            <a:xfrm>
              <a:off x="2422" y="3135"/>
              <a:ext cx="317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>
                  <a:latin typeface="Arial" charset="0"/>
                </a:rPr>
                <a:t>MP</a:t>
              </a:r>
            </a:p>
          </p:txBody>
        </p:sp>
        <p:sp>
          <p:nvSpPr>
            <p:cNvPr id="853029" name="Line 37"/>
            <p:cNvSpPr>
              <a:spLocks noChangeShapeType="1"/>
            </p:cNvSpPr>
            <p:nvPr/>
          </p:nvSpPr>
          <p:spPr bwMode="auto">
            <a:xfrm>
              <a:off x="2495" y="3394"/>
              <a:ext cx="1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53030" name="Line 38"/>
          <p:cNvSpPr>
            <a:spLocks noChangeShapeType="1"/>
          </p:cNvSpPr>
          <p:nvPr/>
        </p:nvSpPr>
        <p:spPr bwMode="auto">
          <a:xfrm>
            <a:off x="5137150" y="3559175"/>
            <a:ext cx="1843088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31" name="Line 39"/>
          <p:cNvSpPr>
            <a:spLocks noChangeShapeType="1"/>
          </p:cNvSpPr>
          <p:nvPr/>
        </p:nvSpPr>
        <p:spPr bwMode="auto">
          <a:xfrm flipH="1">
            <a:off x="5141913" y="3792538"/>
            <a:ext cx="1863725" cy="14287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32" name="Text Box 40"/>
          <p:cNvSpPr txBox="1">
            <a:spLocks noChangeArrowheads="1"/>
          </p:cNvSpPr>
          <p:nvPr/>
        </p:nvSpPr>
        <p:spPr bwMode="auto">
          <a:xfrm>
            <a:off x="4756150" y="40100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3033" name="Text Box 41"/>
          <p:cNvSpPr txBox="1">
            <a:spLocks noChangeArrowheads="1"/>
          </p:cNvSpPr>
          <p:nvPr/>
        </p:nvSpPr>
        <p:spPr bwMode="auto">
          <a:xfrm>
            <a:off x="4756150" y="3122613"/>
            <a:ext cx="5032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 dirty="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3034" name="Text Box 42"/>
          <p:cNvSpPr txBox="1">
            <a:spLocks noChangeArrowheads="1"/>
          </p:cNvSpPr>
          <p:nvPr/>
        </p:nvSpPr>
        <p:spPr bwMode="auto">
          <a:xfrm>
            <a:off x="4756150" y="34639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3035" name="Line 43"/>
          <p:cNvSpPr>
            <a:spLocks noChangeShapeType="1"/>
          </p:cNvSpPr>
          <p:nvPr/>
        </p:nvSpPr>
        <p:spPr bwMode="auto">
          <a:xfrm>
            <a:off x="5116513" y="4316413"/>
            <a:ext cx="1252537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36" name="Freeform 44"/>
          <p:cNvSpPr>
            <a:spLocks/>
          </p:cNvSpPr>
          <p:nvPr/>
        </p:nvSpPr>
        <p:spPr bwMode="auto">
          <a:xfrm>
            <a:off x="5713413" y="2679700"/>
            <a:ext cx="1903412" cy="2154238"/>
          </a:xfrm>
          <a:custGeom>
            <a:avLst/>
            <a:gdLst>
              <a:gd name="T0" fmla="*/ 0 w 1870"/>
              <a:gd name="T1" fmla="*/ 1480 h 1480"/>
              <a:gd name="T2" fmla="*/ 910 w 1870"/>
              <a:gd name="T3" fmla="*/ 930 h 1480"/>
              <a:gd name="T4" fmla="*/ 1870 w 1870"/>
              <a:gd name="T5" fmla="*/ 0 h 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0" h="1480">
                <a:moveTo>
                  <a:pt x="0" y="1480"/>
                </a:moveTo>
                <a:cubicBezTo>
                  <a:pt x="299" y="1328"/>
                  <a:pt x="598" y="1177"/>
                  <a:pt x="910" y="930"/>
                </a:cubicBezTo>
                <a:cubicBezTo>
                  <a:pt x="1222" y="683"/>
                  <a:pt x="1546" y="341"/>
                  <a:pt x="187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37" name="Line 45"/>
          <p:cNvSpPr>
            <a:spLocks noChangeShapeType="1"/>
          </p:cNvSpPr>
          <p:nvPr/>
        </p:nvSpPr>
        <p:spPr bwMode="auto">
          <a:xfrm>
            <a:off x="7005638" y="3552825"/>
            <a:ext cx="0" cy="1616075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38" name="Freeform 46"/>
          <p:cNvSpPr>
            <a:spLocks/>
          </p:cNvSpPr>
          <p:nvPr/>
        </p:nvSpPr>
        <p:spPr bwMode="auto">
          <a:xfrm>
            <a:off x="5457825" y="3028950"/>
            <a:ext cx="2230438" cy="1514475"/>
          </a:xfrm>
          <a:custGeom>
            <a:avLst/>
            <a:gdLst>
              <a:gd name="T0" fmla="*/ 0 w 2190"/>
              <a:gd name="T1" fmla="*/ 1040 h 1040"/>
              <a:gd name="T2" fmla="*/ 910 w 2190"/>
              <a:gd name="T3" fmla="*/ 870 h 1040"/>
              <a:gd name="T4" fmla="*/ 1520 w 2190"/>
              <a:gd name="T5" fmla="*/ 520 h 1040"/>
              <a:gd name="T6" fmla="*/ 2190 w 2190"/>
              <a:gd name="T7" fmla="*/ 0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0" h="1040">
                <a:moveTo>
                  <a:pt x="0" y="1040"/>
                </a:moveTo>
                <a:cubicBezTo>
                  <a:pt x="328" y="998"/>
                  <a:pt x="657" y="957"/>
                  <a:pt x="910" y="870"/>
                </a:cubicBezTo>
                <a:cubicBezTo>
                  <a:pt x="1163" y="783"/>
                  <a:pt x="1307" y="665"/>
                  <a:pt x="1520" y="520"/>
                </a:cubicBezTo>
                <a:cubicBezTo>
                  <a:pt x="1733" y="375"/>
                  <a:pt x="1961" y="187"/>
                  <a:pt x="219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39" name="Line 47"/>
          <p:cNvSpPr>
            <a:spLocks noChangeShapeType="1"/>
          </p:cNvSpPr>
          <p:nvPr/>
        </p:nvSpPr>
        <p:spPr bwMode="auto">
          <a:xfrm>
            <a:off x="6394450" y="4310063"/>
            <a:ext cx="0" cy="858837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3040" name="Text Box 48"/>
          <p:cNvSpPr txBox="1">
            <a:spLocks noChangeArrowheads="1"/>
          </p:cNvSpPr>
          <p:nvPr/>
        </p:nvSpPr>
        <p:spPr bwMode="auto">
          <a:xfrm>
            <a:off x="7669213" y="2728913"/>
            <a:ext cx="6365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3041" name="Text Box 49"/>
          <p:cNvSpPr txBox="1">
            <a:spLocks noChangeArrowheads="1"/>
          </p:cNvSpPr>
          <p:nvPr/>
        </p:nvSpPr>
        <p:spPr bwMode="auto">
          <a:xfrm>
            <a:off x="7504113" y="2219325"/>
            <a:ext cx="6365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3042" name="Text Box 50"/>
          <p:cNvSpPr txBox="1">
            <a:spLocks noChangeArrowheads="1"/>
          </p:cNvSpPr>
          <p:nvPr/>
        </p:nvSpPr>
        <p:spPr bwMode="auto">
          <a:xfrm>
            <a:off x="0" y="105273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0" dirty="0">
                <a:solidFill>
                  <a:srgbClr val="C00000"/>
                </a:solidFill>
                <a:latin typeface="Arial" charset="0"/>
              </a:rPr>
              <a:t>Um dos efeitos de se fazer a oferta de moeda depender da taxa de juros é tornar a curva LM menos inclinada </a:t>
            </a:r>
          </a:p>
        </p:txBody>
      </p:sp>
      <p:sp>
        <p:nvSpPr>
          <p:cNvPr id="853043" name="Text Box 51"/>
          <p:cNvSpPr txBox="1">
            <a:spLocks noChangeArrowheads="1"/>
          </p:cNvSpPr>
          <p:nvPr/>
        </p:nvSpPr>
        <p:spPr bwMode="auto">
          <a:xfrm>
            <a:off x="2457450" y="4019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3044" name="Text Box 52"/>
          <p:cNvSpPr txBox="1">
            <a:spLocks noChangeArrowheads="1"/>
          </p:cNvSpPr>
          <p:nvPr/>
        </p:nvSpPr>
        <p:spPr bwMode="auto">
          <a:xfrm>
            <a:off x="6064250" y="39306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3045" name="Text Box 53"/>
          <p:cNvSpPr txBox="1">
            <a:spLocks noChangeArrowheads="1"/>
          </p:cNvSpPr>
          <p:nvPr/>
        </p:nvSpPr>
        <p:spPr bwMode="auto">
          <a:xfrm>
            <a:off x="2406650" y="3187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3046" name="Text Box 54"/>
          <p:cNvSpPr txBox="1">
            <a:spLocks noChangeArrowheads="1"/>
          </p:cNvSpPr>
          <p:nvPr/>
        </p:nvSpPr>
        <p:spPr bwMode="auto">
          <a:xfrm>
            <a:off x="6623050" y="31559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3047" name="Text Box 55"/>
          <p:cNvSpPr txBox="1">
            <a:spLocks noChangeArrowheads="1"/>
          </p:cNvSpPr>
          <p:nvPr/>
        </p:nvSpPr>
        <p:spPr bwMode="auto">
          <a:xfrm>
            <a:off x="2908300" y="3517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853048" name="Text Box 56"/>
          <p:cNvSpPr txBox="1">
            <a:spLocks noChangeArrowheads="1"/>
          </p:cNvSpPr>
          <p:nvPr/>
        </p:nvSpPr>
        <p:spPr bwMode="auto">
          <a:xfrm>
            <a:off x="6972300" y="3638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6522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5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5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30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0088" y="1543050"/>
            <a:ext cx="7708900" cy="3282950"/>
          </a:xfrm>
        </p:spPr>
        <p:txBody>
          <a:bodyPr/>
          <a:lstStyle/>
          <a:p>
            <a:pPr marL="361950" indent="-361950" algn="just">
              <a:lnSpc>
                <a:spcPct val="110000"/>
              </a:lnSpc>
            </a:pPr>
            <a:r>
              <a:rPr lang="pt-BR" dirty="0" smtClean="0">
                <a:latin typeface="Arial" charset="0"/>
              </a:rPr>
              <a:t>Nos modelos macroeconômicos a oferta de moeda é uma constante, uma variável exógena ou uma variável endógena?</a:t>
            </a:r>
            <a:endParaRPr lang="pt-BR" dirty="0">
              <a:latin typeface="Arial" charset="0"/>
            </a:endParaRPr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/>
          <a:lstStyle/>
          <a:p>
            <a:r>
              <a:rPr lang="pt-BR" sz="4000">
                <a:latin typeface="Arial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125798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54019" name="Text Box 3"/>
          <p:cNvSpPr txBox="1">
            <a:spLocks noChangeArrowheads="1"/>
          </p:cNvSpPr>
          <p:nvPr/>
        </p:nvSpPr>
        <p:spPr bwMode="auto">
          <a:xfrm>
            <a:off x="247650" y="1466850"/>
            <a:ext cx="8629650" cy="436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Considere que a demanda de moeda se faz para fins de transação e para especulação.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A demanda de moeda para transação tem a seguinte especificação:                 , em que k &gt; 0.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E a demanda de moeda para especulação tem a seguinte especificação:                , em que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pt-BR" sz="2800" b="0" dirty="0">
              <a:latin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pt-BR" sz="2800" b="0" dirty="0">
              <a:latin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Portanto, a demanda total por moeda é:</a:t>
            </a:r>
          </a:p>
        </p:txBody>
      </p:sp>
      <p:graphicFrame>
        <p:nvGraphicFramePr>
          <p:cNvPr id="8540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491219"/>
              </p:ext>
            </p:extLst>
          </p:nvPr>
        </p:nvGraphicFramePr>
        <p:xfrm>
          <a:off x="4427984" y="2763105"/>
          <a:ext cx="1728192" cy="64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Equação" r:id="rId3" imgW="634680" imgH="228600" progId="Equation.3">
                  <p:embed/>
                </p:oleObj>
              </mc:Choice>
              <mc:Fallback>
                <p:oleObj name="Equação" r:id="rId3" imgW="634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763105"/>
                        <a:ext cx="1728192" cy="641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40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232851"/>
              </p:ext>
            </p:extLst>
          </p:nvPr>
        </p:nvGraphicFramePr>
        <p:xfrm>
          <a:off x="4510534" y="3717032"/>
          <a:ext cx="1501626" cy="589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ção" r:id="rId5" imgW="596880" imgH="228600" progId="Equation.3">
                  <p:embed/>
                </p:oleObj>
              </mc:Choice>
              <mc:Fallback>
                <p:oleObj name="Equação" r:id="rId5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534" y="3717032"/>
                        <a:ext cx="1501626" cy="5893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40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20129"/>
              </p:ext>
            </p:extLst>
          </p:nvPr>
        </p:nvGraphicFramePr>
        <p:xfrm>
          <a:off x="806450" y="4306380"/>
          <a:ext cx="2220767" cy="897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Equação" r:id="rId7" imgW="977760" imgH="393480" progId="Equation.3">
                  <p:embed/>
                </p:oleObj>
              </mc:Choice>
              <mc:Fallback>
                <p:oleObj name="Equação" r:id="rId7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4306380"/>
                        <a:ext cx="2220767" cy="8974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40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944069"/>
              </p:ext>
            </p:extLst>
          </p:nvPr>
        </p:nvGraphicFramePr>
        <p:xfrm>
          <a:off x="3021210" y="5860658"/>
          <a:ext cx="3062958" cy="808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ção" r:id="rId9" imgW="977760" imgH="253800" progId="Equation.3">
                  <p:embed/>
                </p:oleObj>
              </mc:Choice>
              <mc:Fallback>
                <p:oleObj name="Equação" r:id="rId9" imgW="977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210" y="5860658"/>
                        <a:ext cx="3062958" cy="8087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82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5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5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5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5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85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5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85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85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>
                <a:latin typeface="Arial" charset="0"/>
              </a:rPr>
              <a:t>A função oferta de moeda</a:t>
            </a:r>
          </a:p>
        </p:txBody>
      </p:sp>
      <p:sp>
        <p:nvSpPr>
          <p:cNvPr id="855043" name="Text Box 3"/>
          <p:cNvSpPr txBox="1">
            <a:spLocks noChangeArrowheads="1"/>
          </p:cNvSpPr>
          <p:nvPr/>
        </p:nvSpPr>
        <p:spPr bwMode="auto">
          <a:xfrm>
            <a:off x="247650" y="2381250"/>
            <a:ext cx="8629650" cy="42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>
                <a:latin typeface="Arial" charset="0"/>
              </a:rPr>
              <a:t>Uma variação em y (</a:t>
            </a:r>
            <a:r>
              <a:rPr lang="pt-BR" sz="2800" b="0">
                <a:latin typeface="Arial" charset="0"/>
                <a:sym typeface="Symbol" pitchFamily="18" charset="2"/>
              </a:rPr>
              <a:t></a:t>
            </a:r>
            <a:r>
              <a:rPr lang="pt-BR" sz="2800" b="0">
                <a:latin typeface="Arial" charset="0"/>
              </a:rPr>
              <a:t>y) alterará a demanda de moeda em k</a:t>
            </a:r>
            <a:r>
              <a:rPr lang="pt-BR" sz="2800" b="0">
                <a:latin typeface="Arial" charset="0"/>
                <a:sym typeface="Symbol" pitchFamily="18" charset="2"/>
              </a:rPr>
              <a:t></a:t>
            </a:r>
            <a:r>
              <a:rPr lang="pt-BR" sz="2800" b="0">
                <a:latin typeface="Arial" charset="0"/>
              </a:rPr>
              <a:t>y.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>
                <a:latin typeface="Arial" charset="0"/>
              </a:rPr>
              <a:t>Uma variação em r (</a:t>
            </a:r>
            <a:r>
              <a:rPr lang="pt-BR" sz="2800" b="0">
                <a:latin typeface="Arial" charset="0"/>
                <a:sym typeface="Symbol" pitchFamily="18" charset="2"/>
              </a:rPr>
              <a:t></a:t>
            </a:r>
            <a:r>
              <a:rPr lang="pt-BR" sz="2800" b="0">
                <a:latin typeface="Arial" charset="0"/>
              </a:rPr>
              <a:t>r) leva à variação na demanda de moeda de l´(r)</a:t>
            </a:r>
            <a:r>
              <a:rPr lang="pt-BR" sz="2800" b="0">
                <a:latin typeface="Arial" charset="0"/>
                <a:sym typeface="Symbol" pitchFamily="18" charset="2"/>
              </a:rPr>
              <a:t></a:t>
            </a:r>
            <a:r>
              <a:rPr lang="pt-BR" sz="2800" b="0">
                <a:latin typeface="Arial" charset="0"/>
              </a:rPr>
              <a:t>r.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>
                <a:latin typeface="Arial" charset="0"/>
              </a:rPr>
              <a:t>Se a oferta de moeda não variar, tem-se a seguinte expressão necessária para manter o mercado de moeda em equilíbrio:</a:t>
            </a:r>
          </a:p>
          <a:p>
            <a:pPr algn="ctr">
              <a:spcBef>
                <a:spcPct val="20000"/>
              </a:spcBef>
            </a:pPr>
            <a:r>
              <a:rPr lang="pt-BR" sz="2800" b="0">
                <a:latin typeface="Arial" charset="0"/>
              </a:rPr>
              <a:t>k</a:t>
            </a:r>
            <a:r>
              <a:rPr lang="pt-BR" sz="2800" b="0">
                <a:latin typeface="Arial" charset="0"/>
                <a:sym typeface="Symbol" pitchFamily="18" charset="2"/>
              </a:rPr>
              <a:t></a:t>
            </a:r>
            <a:r>
              <a:rPr lang="pt-BR" sz="2800" b="0">
                <a:latin typeface="Arial" charset="0"/>
              </a:rPr>
              <a:t>y + l´(r)</a:t>
            </a:r>
            <a:r>
              <a:rPr lang="pt-BR" sz="2800" b="0">
                <a:latin typeface="Arial" charset="0"/>
                <a:sym typeface="Symbol" pitchFamily="18" charset="2"/>
              </a:rPr>
              <a:t></a:t>
            </a:r>
            <a:r>
              <a:rPr lang="pt-BR" sz="2800" b="0">
                <a:latin typeface="Arial" charset="0"/>
              </a:rPr>
              <a:t>r = 0</a:t>
            </a:r>
          </a:p>
          <a:p>
            <a:pPr>
              <a:spcBef>
                <a:spcPct val="20000"/>
              </a:spcBef>
            </a:pPr>
            <a:r>
              <a:rPr lang="pt-BR" sz="2800" b="0">
                <a:latin typeface="Arial" charset="0"/>
              </a:rPr>
              <a:t>	em que    k &gt; 0  e  l´(r)  &lt; 0</a:t>
            </a:r>
          </a:p>
        </p:txBody>
      </p:sp>
      <p:graphicFrame>
        <p:nvGraphicFramePr>
          <p:cNvPr id="8550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063541"/>
              </p:ext>
            </p:extLst>
          </p:nvPr>
        </p:nvGraphicFramePr>
        <p:xfrm>
          <a:off x="2915816" y="1322389"/>
          <a:ext cx="333213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ção" r:id="rId3" imgW="977760" imgH="253800" progId="Equation.3">
                  <p:embed/>
                </p:oleObj>
              </mc:Choice>
              <mc:Fallback>
                <p:oleObj name="Equação" r:id="rId3" imgW="977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322389"/>
                        <a:ext cx="3332135" cy="876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82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5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5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5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0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56067" name="Text Box 3"/>
          <p:cNvSpPr txBox="1">
            <a:spLocks noChangeArrowheads="1"/>
          </p:cNvSpPr>
          <p:nvPr/>
        </p:nvSpPr>
        <p:spPr bwMode="auto">
          <a:xfrm>
            <a:off x="247650" y="1695450"/>
            <a:ext cx="8629650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sz="2800" b="0" dirty="0">
                <a:latin typeface="Arial" charset="0"/>
              </a:rPr>
              <a:t>k</a:t>
            </a:r>
            <a:r>
              <a:rPr lang="pt-BR" sz="2800" b="0" dirty="0">
                <a:latin typeface="Arial" charset="0"/>
                <a:sym typeface="Symbol" pitchFamily="18" charset="2"/>
              </a:rPr>
              <a:t></a:t>
            </a:r>
            <a:r>
              <a:rPr lang="pt-BR" sz="2800" b="0" dirty="0">
                <a:latin typeface="Arial" charset="0"/>
              </a:rPr>
              <a:t>y + l´(r)</a:t>
            </a:r>
            <a:r>
              <a:rPr lang="pt-BR" sz="2800" b="0" dirty="0">
                <a:latin typeface="Arial" charset="0"/>
                <a:sym typeface="Symbol" pitchFamily="18" charset="2"/>
              </a:rPr>
              <a:t></a:t>
            </a:r>
            <a:r>
              <a:rPr lang="pt-BR" sz="2800" b="0" dirty="0">
                <a:latin typeface="Arial" charset="0"/>
              </a:rPr>
              <a:t>r = 0</a:t>
            </a:r>
          </a:p>
          <a:p>
            <a:pPr>
              <a:spcBef>
                <a:spcPct val="40000"/>
              </a:spcBef>
              <a:buFontTx/>
              <a:buChar char="•"/>
            </a:pPr>
            <a:endParaRPr lang="pt-BR" sz="2800" b="0" dirty="0">
              <a:latin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A inclinação da curva LM é       . </a:t>
            </a:r>
          </a:p>
          <a:p>
            <a:pPr>
              <a:spcBef>
                <a:spcPct val="40000"/>
              </a:spcBef>
              <a:buFontTx/>
              <a:buChar char="•"/>
            </a:pPr>
            <a:endParaRPr lang="pt-BR" sz="2800" b="0" dirty="0">
              <a:latin typeface="Arial" charset="0"/>
            </a:endParaRPr>
          </a:p>
          <a:p>
            <a:pPr>
              <a:spcBef>
                <a:spcPct val="40000"/>
              </a:spcBef>
              <a:buFontTx/>
              <a:buChar char="•"/>
            </a:pPr>
            <a:r>
              <a:rPr lang="pt-BR" sz="2800" b="0" dirty="0">
                <a:latin typeface="Arial" charset="0"/>
              </a:rPr>
              <a:t>No caso da expressão acima tem-se:</a:t>
            </a:r>
          </a:p>
          <a:p>
            <a:pPr algn="ctr">
              <a:spcBef>
                <a:spcPct val="20000"/>
              </a:spcBef>
            </a:pPr>
            <a:r>
              <a:rPr lang="pt-BR" sz="2800" b="0" dirty="0">
                <a:latin typeface="Arial" charset="0"/>
              </a:rPr>
              <a:t>l´(r) </a:t>
            </a:r>
            <a:r>
              <a:rPr lang="pt-BR" sz="2800" b="0" dirty="0">
                <a:latin typeface="Arial" charset="0"/>
                <a:sym typeface="Symbol" pitchFamily="18" charset="2"/>
              </a:rPr>
              <a:t></a:t>
            </a:r>
            <a:r>
              <a:rPr lang="pt-BR" sz="2800" b="0" dirty="0">
                <a:latin typeface="Arial" charset="0"/>
              </a:rPr>
              <a:t> </a:t>
            </a:r>
            <a:r>
              <a:rPr lang="pt-BR" sz="2800" b="0" dirty="0">
                <a:latin typeface="Arial" charset="0"/>
                <a:sym typeface="Symbol" pitchFamily="18" charset="2"/>
              </a:rPr>
              <a:t></a:t>
            </a:r>
            <a:r>
              <a:rPr lang="pt-BR" sz="2800" b="0" dirty="0">
                <a:latin typeface="Arial" charset="0"/>
              </a:rPr>
              <a:t>r = </a:t>
            </a:r>
            <a:r>
              <a:rPr lang="pt-BR" sz="2800" b="0" dirty="0">
                <a:latin typeface="Arial" charset="0"/>
                <a:sym typeface="Symbol" pitchFamily="18" charset="2"/>
              </a:rPr>
              <a:t></a:t>
            </a:r>
            <a:r>
              <a:rPr lang="pt-BR" sz="2800" b="0" dirty="0">
                <a:latin typeface="Arial" charset="0"/>
              </a:rPr>
              <a:t> k </a:t>
            </a:r>
            <a:r>
              <a:rPr lang="pt-BR" sz="2800" b="0" dirty="0">
                <a:latin typeface="Arial" charset="0"/>
                <a:sym typeface="Symbol" pitchFamily="18" charset="2"/>
              </a:rPr>
              <a:t> </a:t>
            </a:r>
            <a:r>
              <a:rPr lang="pt-BR" sz="2800" b="0" dirty="0">
                <a:latin typeface="Arial" charset="0"/>
              </a:rPr>
              <a:t>y</a:t>
            </a:r>
          </a:p>
          <a:p>
            <a:pPr>
              <a:spcBef>
                <a:spcPct val="20000"/>
              </a:spcBef>
            </a:pPr>
            <a:r>
              <a:rPr lang="pt-BR" sz="2800" b="0" dirty="0">
                <a:latin typeface="Arial" charset="0"/>
              </a:rPr>
              <a:t>		    ou</a:t>
            </a:r>
          </a:p>
        </p:txBody>
      </p:sp>
      <p:graphicFrame>
        <p:nvGraphicFramePr>
          <p:cNvPr id="8560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348383"/>
              </p:ext>
            </p:extLst>
          </p:nvPr>
        </p:nvGraphicFramePr>
        <p:xfrm>
          <a:off x="5025455" y="2584356"/>
          <a:ext cx="626665" cy="1060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ção" r:id="rId3" imgW="241200" imgH="419040" progId="Equation.3">
                  <p:embed/>
                </p:oleObj>
              </mc:Choice>
              <mc:Fallback>
                <p:oleObj name="Equação" r:id="rId3" imgW="241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455" y="2584356"/>
                        <a:ext cx="626665" cy="10606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6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208724"/>
              </p:ext>
            </p:extLst>
          </p:nvPr>
        </p:nvGraphicFramePr>
        <p:xfrm>
          <a:off x="3707904" y="5373216"/>
          <a:ext cx="1823099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ção" r:id="rId5" imgW="660240" imgH="419040" progId="Equation.3">
                  <p:embed/>
                </p:oleObj>
              </mc:Choice>
              <mc:Fallback>
                <p:oleObj name="Equação" r:id="rId5" imgW="660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373216"/>
                        <a:ext cx="1823099" cy="11521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627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5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5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/>
          <a:lstStyle/>
          <a:p>
            <a:r>
              <a:rPr lang="pt-BR" sz="4000">
                <a:latin typeface="Arial" charset="0"/>
              </a:rPr>
              <a:t>A função oferta de moeda</a:t>
            </a:r>
          </a:p>
        </p:txBody>
      </p:sp>
      <p:sp>
        <p:nvSpPr>
          <p:cNvPr id="857091" name="Rectangle 3"/>
          <p:cNvSpPr>
            <a:spLocks noChangeArrowheads="1"/>
          </p:cNvSpPr>
          <p:nvPr/>
        </p:nvSpPr>
        <p:spPr bwMode="auto">
          <a:xfrm>
            <a:off x="361950" y="5876925"/>
            <a:ext cx="40576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400" b="0">
                <a:latin typeface="Arial" charset="0"/>
              </a:rPr>
              <a:t>Curvas de oferta e demanda de moeda</a:t>
            </a:r>
          </a:p>
        </p:txBody>
      </p:sp>
      <p:sp>
        <p:nvSpPr>
          <p:cNvPr id="857092" name="Rectangle 4"/>
          <p:cNvSpPr>
            <a:spLocks noChangeArrowheads="1"/>
          </p:cNvSpPr>
          <p:nvPr/>
        </p:nvSpPr>
        <p:spPr bwMode="auto">
          <a:xfrm>
            <a:off x="4570413" y="6102350"/>
            <a:ext cx="39258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400" b="0">
                <a:latin typeface="Arial" charset="0"/>
              </a:rPr>
              <a:t>Curvas LM</a:t>
            </a:r>
          </a:p>
        </p:txBody>
      </p:sp>
      <p:sp>
        <p:nvSpPr>
          <p:cNvPr id="857093" name="Line 5"/>
          <p:cNvSpPr>
            <a:spLocks noChangeShapeType="1"/>
          </p:cNvSpPr>
          <p:nvPr/>
        </p:nvSpPr>
        <p:spPr bwMode="auto">
          <a:xfrm>
            <a:off x="896938" y="5167313"/>
            <a:ext cx="3328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094" name="Line 6"/>
          <p:cNvSpPr>
            <a:spLocks noChangeShapeType="1"/>
          </p:cNvSpPr>
          <p:nvPr/>
        </p:nvSpPr>
        <p:spPr bwMode="auto">
          <a:xfrm flipV="1">
            <a:off x="896938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095" name="Line 7"/>
          <p:cNvSpPr>
            <a:spLocks noChangeShapeType="1"/>
          </p:cNvSpPr>
          <p:nvPr/>
        </p:nvSpPr>
        <p:spPr bwMode="auto">
          <a:xfrm>
            <a:off x="912813" y="3573463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096" name="Line 8"/>
          <p:cNvSpPr>
            <a:spLocks noChangeShapeType="1"/>
          </p:cNvSpPr>
          <p:nvPr/>
        </p:nvSpPr>
        <p:spPr bwMode="auto">
          <a:xfrm>
            <a:off x="2887663" y="3792538"/>
            <a:ext cx="0" cy="13462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097" name="Line 9"/>
          <p:cNvSpPr>
            <a:spLocks noChangeShapeType="1"/>
          </p:cNvSpPr>
          <p:nvPr/>
        </p:nvSpPr>
        <p:spPr bwMode="auto">
          <a:xfrm flipH="1">
            <a:off x="917575" y="3806825"/>
            <a:ext cx="1965325" cy="14288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098" name="Text Box 10"/>
          <p:cNvSpPr txBox="1">
            <a:spLocks noChangeArrowheads="1"/>
          </p:cNvSpPr>
          <p:nvPr/>
        </p:nvSpPr>
        <p:spPr bwMode="auto">
          <a:xfrm>
            <a:off x="2673350" y="5137150"/>
            <a:ext cx="5857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7099" name="Text Box 11"/>
          <p:cNvSpPr txBox="1">
            <a:spLocks noChangeArrowheads="1"/>
          </p:cNvSpPr>
          <p:nvPr/>
        </p:nvSpPr>
        <p:spPr bwMode="auto">
          <a:xfrm>
            <a:off x="530225" y="40243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7100" name="Text Box 12"/>
          <p:cNvSpPr txBox="1">
            <a:spLocks noChangeArrowheads="1"/>
          </p:cNvSpPr>
          <p:nvPr/>
        </p:nvSpPr>
        <p:spPr bwMode="auto">
          <a:xfrm>
            <a:off x="530225" y="31369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7101" name="Text Box 13"/>
          <p:cNvSpPr txBox="1">
            <a:spLocks noChangeArrowheads="1"/>
          </p:cNvSpPr>
          <p:nvPr/>
        </p:nvSpPr>
        <p:spPr bwMode="auto">
          <a:xfrm>
            <a:off x="530225" y="20447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7102" name="Text Box 14"/>
          <p:cNvSpPr txBox="1">
            <a:spLocks noChangeArrowheads="1"/>
          </p:cNvSpPr>
          <p:nvPr/>
        </p:nvSpPr>
        <p:spPr bwMode="auto">
          <a:xfrm>
            <a:off x="2378075" y="1847850"/>
            <a:ext cx="5810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7103" name="Text Box 15"/>
          <p:cNvSpPr txBox="1">
            <a:spLocks noChangeArrowheads="1"/>
          </p:cNvSpPr>
          <p:nvPr/>
        </p:nvSpPr>
        <p:spPr bwMode="auto">
          <a:xfrm>
            <a:off x="530225" y="34782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="0" baseline="-25000" dirty="0">
                <a:solidFill>
                  <a:srgbClr val="FF0000"/>
                </a:solidFill>
                <a:latin typeface="Arial" charset="0"/>
              </a:rPr>
              <a:t>2</a:t>
            </a:r>
            <a:endParaRPr lang="pt-BR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7104" name="Text Box 16"/>
          <p:cNvSpPr txBox="1">
            <a:spLocks noChangeArrowheads="1"/>
          </p:cNvSpPr>
          <p:nvPr/>
        </p:nvSpPr>
        <p:spPr bwMode="auto">
          <a:xfrm>
            <a:off x="2195513" y="5140325"/>
            <a:ext cx="625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7105" name="Text Box 17"/>
          <p:cNvSpPr txBox="1">
            <a:spLocks noChangeArrowheads="1"/>
          </p:cNvSpPr>
          <p:nvPr/>
        </p:nvSpPr>
        <p:spPr bwMode="auto">
          <a:xfrm>
            <a:off x="3729038" y="3644900"/>
            <a:ext cx="1223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B050"/>
                </a:solidFill>
                <a:latin typeface="Arial" charset="0"/>
              </a:rPr>
              <a:t>m(y</a:t>
            </a:r>
            <a:r>
              <a:rPr lang="pt-BR" sz="2400" b="0" baseline="-25000" dirty="0">
                <a:solidFill>
                  <a:srgbClr val="00B050"/>
                </a:solidFill>
                <a:latin typeface="Arial" charset="0"/>
              </a:rPr>
              <a:t>1</a:t>
            </a:r>
            <a:r>
              <a:rPr lang="pt-BR" sz="2400" b="0" dirty="0">
                <a:solidFill>
                  <a:srgbClr val="00B050"/>
                </a:solidFill>
                <a:latin typeface="Arial" charset="0"/>
              </a:rPr>
              <a:t>)</a:t>
            </a:r>
          </a:p>
        </p:txBody>
      </p:sp>
      <p:sp>
        <p:nvSpPr>
          <p:cNvPr id="857106" name="Line 18"/>
          <p:cNvSpPr>
            <a:spLocks noChangeShapeType="1"/>
          </p:cNvSpPr>
          <p:nvPr/>
        </p:nvSpPr>
        <p:spPr bwMode="auto">
          <a:xfrm>
            <a:off x="5127625" y="5167313"/>
            <a:ext cx="3328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07" name="Line 19"/>
          <p:cNvSpPr>
            <a:spLocks noChangeShapeType="1"/>
          </p:cNvSpPr>
          <p:nvPr/>
        </p:nvSpPr>
        <p:spPr bwMode="auto">
          <a:xfrm flipV="1">
            <a:off x="5127625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08" name="Text Box 20"/>
          <p:cNvSpPr txBox="1">
            <a:spLocks noChangeArrowheads="1"/>
          </p:cNvSpPr>
          <p:nvPr/>
        </p:nvSpPr>
        <p:spPr bwMode="auto">
          <a:xfrm>
            <a:off x="6165850" y="51038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y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7109" name="Text Box 21"/>
          <p:cNvSpPr txBox="1">
            <a:spLocks noChangeArrowheads="1"/>
          </p:cNvSpPr>
          <p:nvPr/>
        </p:nvSpPr>
        <p:spPr bwMode="auto">
          <a:xfrm>
            <a:off x="8075613" y="512445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y</a:t>
            </a:r>
          </a:p>
        </p:txBody>
      </p:sp>
      <p:sp>
        <p:nvSpPr>
          <p:cNvPr id="857110" name="Text Box 22"/>
          <p:cNvSpPr txBox="1">
            <a:spLocks noChangeArrowheads="1"/>
          </p:cNvSpPr>
          <p:nvPr/>
        </p:nvSpPr>
        <p:spPr bwMode="auto">
          <a:xfrm>
            <a:off x="6802438" y="510857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7111" name="Text Box 23"/>
          <p:cNvSpPr txBox="1">
            <a:spLocks noChangeArrowheads="1"/>
          </p:cNvSpPr>
          <p:nvPr/>
        </p:nvSpPr>
        <p:spPr bwMode="auto">
          <a:xfrm>
            <a:off x="4760913" y="204470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latin typeface="Arial" charset="0"/>
              </a:rPr>
              <a:t>r</a:t>
            </a:r>
          </a:p>
        </p:txBody>
      </p:sp>
      <p:sp>
        <p:nvSpPr>
          <p:cNvPr id="857112" name="Text Box 24"/>
          <p:cNvSpPr txBox="1">
            <a:spLocks noChangeArrowheads="1"/>
          </p:cNvSpPr>
          <p:nvPr/>
        </p:nvSpPr>
        <p:spPr bwMode="auto">
          <a:xfrm>
            <a:off x="5365750" y="4614863"/>
            <a:ext cx="5048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L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7113" name="Text Box 25"/>
          <p:cNvSpPr txBox="1">
            <a:spLocks noChangeArrowheads="1"/>
          </p:cNvSpPr>
          <p:nvPr/>
        </p:nvSpPr>
        <p:spPr bwMode="auto">
          <a:xfrm>
            <a:off x="5102225" y="4319588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L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7114" name="Line 26"/>
          <p:cNvSpPr>
            <a:spLocks noChangeShapeType="1"/>
          </p:cNvSpPr>
          <p:nvPr/>
        </p:nvSpPr>
        <p:spPr bwMode="auto">
          <a:xfrm flipV="1">
            <a:off x="2424113" y="2220913"/>
            <a:ext cx="0" cy="294798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15" name="Freeform 27"/>
          <p:cNvSpPr>
            <a:spLocks/>
          </p:cNvSpPr>
          <p:nvPr/>
        </p:nvSpPr>
        <p:spPr bwMode="auto">
          <a:xfrm>
            <a:off x="1323975" y="23082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16" name="Freeform 28"/>
          <p:cNvSpPr>
            <a:spLocks/>
          </p:cNvSpPr>
          <p:nvPr/>
        </p:nvSpPr>
        <p:spPr bwMode="auto">
          <a:xfrm>
            <a:off x="1247775" y="30067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17" name="Line 29"/>
          <p:cNvSpPr>
            <a:spLocks noChangeShapeType="1"/>
          </p:cNvSpPr>
          <p:nvPr/>
        </p:nvSpPr>
        <p:spPr bwMode="auto">
          <a:xfrm flipV="1">
            <a:off x="2133600" y="3116263"/>
            <a:ext cx="1314450" cy="1573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18" name="Line 30"/>
          <p:cNvSpPr>
            <a:spLocks noChangeShapeType="1"/>
          </p:cNvSpPr>
          <p:nvPr/>
        </p:nvSpPr>
        <p:spPr bwMode="auto">
          <a:xfrm>
            <a:off x="892175" y="4330700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19" name="Text Box 31"/>
          <p:cNvSpPr txBox="1">
            <a:spLocks noChangeArrowheads="1"/>
          </p:cNvSpPr>
          <p:nvPr/>
        </p:nvSpPr>
        <p:spPr bwMode="auto">
          <a:xfrm>
            <a:off x="3711575" y="4392613"/>
            <a:ext cx="1127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m(y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)</a:t>
            </a:r>
          </a:p>
        </p:txBody>
      </p:sp>
      <p:grpSp>
        <p:nvGrpSpPr>
          <p:cNvPr id="857120" name="Group 32"/>
          <p:cNvGrpSpPr>
            <a:grpSpLocks/>
          </p:cNvGrpSpPr>
          <p:nvPr/>
        </p:nvGrpSpPr>
        <p:grpSpPr bwMode="auto">
          <a:xfrm>
            <a:off x="3092450" y="2497138"/>
            <a:ext cx="1555750" cy="852487"/>
            <a:chOff x="1948" y="1573"/>
            <a:chExt cx="980" cy="537"/>
          </a:xfrm>
        </p:grpSpPr>
        <p:sp>
          <p:nvSpPr>
            <p:cNvPr id="857121" name="Text Box 33"/>
            <p:cNvSpPr txBox="1">
              <a:spLocks noChangeArrowheads="1"/>
            </p:cNvSpPr>
            <p:nvPr/>
          </p:nvSpPr>
          <p:spPr bwMode="auto">
            <a:xfrm>
              <a:off x="1948" y="1573"/>
              <a:ext cx="980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>
                  <a:solidFill>
                    <a:srgbClr val="FF0000"/>
                  </a:solidFill>
                  <a:latin typeface="Arial" charset="0"/>
                </a:rPr>
                <a:t>M(r – rd) P</a:t>
              </a:r>
            </a:p>
          </p:txBody>
        </p:sp>
        <p:sp>
          <p:nvSpPr>
            <p:cNvPr id="857122" name="Line 34"/>
            <p:cNvSpPr>
              <a:spLocks noChangeShapeType="1"/>
            </p:cNvSpPr>
            <p:nvPr/>
          </p:nvSpPr>
          <p:spPr bwMode="auto">
            <a:xfrm>
              <a:off x="2023" y="1838"/>
              <a:ext cx="76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rgbClr val="FF0000"/>
                </a:solidFill>
              </a:endParaRPr>
            </a:p>
          </p:txBody>
        </p:sp>
      </p:grpSp>
      <p:grpSp>
        <p:nvGrpSpPr>
          <p:cNvPr id="857123" name="Group 35"/>
          <p:cNvGrpSpPr>
            <a:grpSpLocks/>
          </p:cNvGrpSpPr>
          <p:nvPr/>
        </p:nvGrpSpPr>
        <p:grpSpPr bwMode="auto">
          <a:xfrm>
            <a:off x="3844925" y="5167313"/>
            <a:ext cx="503238" cy="903287"/>
            <a:chOff x="2422" y="3135"/>
            <a:chExt cx="317" cy="569"/>
          </a:xfrm>
        </p:grpSpPr>
        <p:sp>
          <p:nvSpPr>
            <p:cNvPr id="857124" name="Text Box 36"/>
            <p:cNvSpPr txBox="1">
              <a:spLocks noChangeArrowheads="1"/>
            </p:cNvSpPr>
            <p:nvPr/>
          </p:nvSpPr>
          <p:spPr bwMode="auto">
            <a:xfrm>
              <a:off x="2422" y="3135"/>
              <a:ext cx="317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>
                  <a:latin typeface="Arial" charset="0"/>
                </a:rPr>
                <a:t>MP</a:t>
              </a:r>
            </a:p>
          </p:txBody>
        </p:sp>
        <p:sp>
          <p:nvSpPr>
            <p:cNvPr id="857125" name="Line 37"/>
            <p:cNvSpPr>
              <a:spLocks noChangeShapeType="1"/>
            </p:cNvSpPr>
            <p:nvPr/>
          </p:nvSpPr>
          <p:spPr bwMode="auto">
            <a:xfrm>
              <a:off x="2495" y="3394"/>
              <a:ext cx="1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57126" name="Line 38"/>
          <p:cNvSpPr>
            <a:spLocks noChangeShapeType="1"/>
          </p:cNvSpPr>
          <p:nvPr/>
        </p:nvSpPr>
        <p:spPr bwMode="auto">
          <a:xfrm>
            <a:off x="5137150" y="3559175"/>
            <a:ext cx="18430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27" name="Line 39"/>
          <p:cNvSpPr>
            <a:spLocks noChangeShapeType="1"/>
          </p:cNvSpPr>
          <p:nvPr/>
        </p:nvSpPr>
        <p:spPr bwMode="auto">
          <a:xfrm flipH="1">
            <a:off x="5141913" y="3792538"/>
            <a:ext cx="1863725" cy="14287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28" name="Text Box 40"/>
          <p:cNvSpPr txBox="1">
            <a:spLocks noChangeArrowheads="1"/>
          </p:cNvSpPr>
          <p:nvPr/>
        </p:nvSpPr>
        <p:spPr bwMode="auto">
          <a:xfrm>
            <a:off x="4756150" y="40100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7129" name="Text Box 41"/>
          <p:cNvSpPr txBox="1">
            <a:spLocks noChangeArrowheads="1"/>
          </p:cNvSpPr>
          <p:nvPr/>
        </p:nvSpPr>
        <p:spPr bwMode="auto">
          <a:xfrm>
            <a:off x="4756150" y="3122613"/>
            <a:ext cx="5032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7130" name="Text Box 42"/>
          <p:cNvSpPr txBox="1">
            <a:spLocks noChangeArrowheads="1"/>
          </p:cNvSpPr>
          <p:nvPr/>
        </p:nvSpPr>
        <p:spPr bwMode="auto">
          <a:xfrm>
            <a:off x="4756150" y="34639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7131" name="Line 43"/>
          <p:cNvSpPr>
            <a:spLocks noChangeShapeType="1"/>
          </p:cNvSpPr>
          <p:nvPr/>
        </p:nvSpPr>
        <p:spPr bwMode="auto">
          <a:xfrm>
            <a:off x="5116513" y="4316413"/>
            <a:ext cx="1252537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32" name="Freeform 44"/>
          <p:cNvSpPr>
            <a:spLocks/>
          </p:cNvSpPr>
          <p:nvPr/>
        </p:nvSpPr>
        <p:spPr bwMode="auto">
          <a:xfrm>
            <a:off x="5713413" y="2679700"/>
            <a:ext cx="1903412" cy="2154238"/>
          </a:xfrm>
          <a:custGeom>
            <a:avLst/>
            <a:gdLst>
              <a:gd name="T0" fmla="*/ 0 w 1870"/>
              <a:gd name="T1" fmla="*/ 1480 h 1480"/>
              <a:gd name="T2" fmla="*/ 910 w 1870"/>
              <a:gd name="T3" fmla="*/ 930 h 1480"/>
              <a:gd name="T4" fmla="*/ 1870 w 1870"/>
              <a:gd name="T5" fmla="*/ 0 h 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0" h="1480">
                <a:moveTo>
                  <a:pt x="0" y="1480"/>
                </a:moveTo>
                <a:cubicBezTo>
                  <a:pt x="299" y="1328"/>
                  <a:pt x="598" y="1177"/>
                  <a:pt x="910" y="930"/>
                </a:cubicBezTo>
                <a:cubicBezTo>
                  <a:pt x="1222" y="683"/>
                  <a:pt x="1546" y="341"/>
                  <a:pt x="187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33" name="Line 45"/>
          <p:cNvSpPr>
            <a:spLocks noChangeShapeType="1"/>
          </p:cNvSpPr>
          <p:nvPr/>
        </p:nvSpPr>
        <p:spPr bwMode="auto">
          <a:xfrm>
            <a:off x="7005638" y="3552825"/>
            <a:ext cx="0" cy="1616075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34" name="Freeform 46"/>
          <p:cNvSpPr>
            <a:spLocks/>
          </p:cNvSpPr>
          <p:nvPr/>
        </p:nvSpPr>
        <p:spPr bwMode="auto">
          <a:xfrm>
            <a:off x="5457825" y="3028950"/>
            <a:ext cx="2230438" cy="1514475"/>
          </a:xfrm>
          <a:custGeom>
            <a:avLst/>
            <a:gdLst>
              <a:gd name="T0" fmla="*/ 0 w 2190"/>
              <a:gd name="T1" fmla="*/ 1040 h 1040"/>
              <a:gd name="T2" fmla="*/ 910 w 2190"/>
              <a:gd name="T3" fmla="*/ 870 h 1040"/>
              <a:gd name="T4" fmla="*/ 1520 w 2190"/>
              <a:gd name="T5" fmla="*/ 520 h 1040"/>
              <a:gd name="T6" fmla="*/ 2190 w 2190"/>
              <a:gd name="T7" fmla="*/ 0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0" h="1040">
                <a:moveTo>
                  <a:pt x="0" y="1040"/>
                </a:moveTo>
                <a:cubicBezTo>
                  <a:pt x="328" y="998"/>
                  <a:pt x="657" y="957"/>
                  <a:pt x="910" y="870"/>
                </a:cubicBezTo>
                <a:cubicBezTo>
                  <a:pt x="1163" y="783"/>
                  <a:pt x="1307" y="665"/>
                  <a:pt x="1520" y="520"/>
                </a:cubicBezTo>
                <a:cubicBezTo>
                  <a:pt x="1733" y="375"/>
                  <a:pt x="1961" y="187"/>
                  <a:pt x="219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35" name="Line 47"/>
          <p:cNvSpPr>
            <a:spLocks noChangeShapeType="1"/>
          </p:cNvSpPr>
          <p:nvPr/>
        </p:nvSpPr>
        <p:spPr bwMode="auto">
          <a:xfrm>
            <a:off x="6394450" y="4310063"/>
            <a:ext cx="0" cy="858837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7136" name="Text Box 48"/>
          <p:cNvSpPr txBox="1">
            <a:spLocks noChangeArrowheads="1"/>
          </p:cNvSpPr>
          <p:nvPr/>
        </p:nvSpPr>
        <p:spPr bwMode="auto">
          <a:xfrm>
            <a:off x="7669213" y="2728913"/>
            <a:ext cx="6365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7137" name="Text Box 49"/>
          <p:cNvSpPr txBox="1">
            <a:spLocks noChangeArrowheads="1"/>
          </p:cNvSpPr>
          <p:nvPr/>
        </p:nvSpPr>
        <p:spPr bwMode="auto">
          <a:xfrm>
            <a:off x="7504113" y="2219325"/>
            <a:ext cx="6365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7138" name="Text Box 50"/>
          <p:cNvSpPr txBox="1">
            <a:spLocks noChangeArrowheads="1"/>
          </p:cNvSpPr>
          <p:nvPr/>
        </p:nvSpPr>
        <p:spPr bwMode="auto">
          <a:xfrm>
            <a:off x="2457450" y="4019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7139" name="Text Box 51"/>
          <p:cNvSpPr txBox="1">
            <a:spLocks noChangeArrowheads="1"/>
          </p:cNvSpPr>
          <p:nvPr/>
        </p:nvSpPr>
        <p:spPr bwMode="auto">
          <a:xfrm>
            <a:off x="6064250" y="39306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7140" name="Text Box 52"/>
          <p:cNvSpPr txBox="1">
            <a:spLocks noChangeArrowheads="1"/>
          </p:cNvSpPr>
          <p:nvPr/>
        </p:nvSpPr>
        <p:spPr bwMode="auto">
          <a:xfrm>
            <a:off x="2406650" y="3187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7141" name="Text Box 53"/>
          <p:cNvSpPr txBox="1">
            <a:spLocks noChangeArrowheads="1"/>
          </p:cNvSpPr>
          <p:nvPr/>
        </p:nvSpPr>
        <p:spPr bwMode="auto">
          <a:xfrm>
            <a:off x="6623050" y="31559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7142" name="Text Box 54"/>
          <p:cNvSpPr txBox="1">
            <a:spLocks noChangeArrowheads="1"/>
          </p:cNvSpPr>
          <p:nvPr/>
        </p:nvSpPr>
        <p:spPr bwMode="auto">
          <a:xfrm>
            <a:off x="2908300" y="3517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857143" name="Text Box 55"/>
          <p:cNvSpPr txBox="1">
            <a:spLocks noChangeArrowheads="1"/>
          </p:cNvSpPr>
          <p:nvPr/>
        </p:nvSpPr>
        <p:spPr bwMode="auto">
          <a:xfrm>
            <a:off x="6972300" y="3638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graphicFrame>
        <p:nvGraphicFramePr>
          <p:cNvPr id="857144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84346"/>
              </p:ext>
            </p:extLst>
          </p:nvPr>
        </p:nvGraphicFramePr>
        <p:xfrm>
          <a:off x="5652120" y="1184216"/>
          <a:ext cx="1545490" cy="102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ção" r:id="rId3" imgW="634680" imgH="419040" progId="Equation.3">
                  <p:embed/>
                </p:oleObj>
              </mc:Choice>
              <mc:Fallback>
                <p:oleObj name="Equação" r:id="rId3" imgW="634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184216"/>
                        <a:ext cx="1545490" cy="10206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7145" name="Text Box 57"/>
          <p:cNvSpPr txBox="1">
            <a:spLocks noChangeArrowheads="1"/>
          </p:cNvSpPr>
          <p:nvPr/>
        </p:nvSpPr>
        <p:spPr bwMode="auto">
          <a:xfrm>
            <a:off x="3635896" y="1390650"/>
            <a:ext cx="21218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0" dirty="0">
                <a:latin typeface="Arial" charset="0"/>
              </a:rPr>
              <a:t>Inclinação =</a:t>
            </a:r>
          </a:p>
        </p:txBody>
      </p:sp>
      <p:sp>
        <p:nvSpPr>
          <p:cNvPr id="857146" name="Freeform 58"/>
          <p:cNvSpPr>
            <a:spLocks/>
          </p:cNvSpPr>
          <p:nvPr/>
        </p:nvSpPr>
        <p:spPr bwMode="auto">
          <a:xfrm>
            <a:off x="6969125" y="1619250"/>
            <a:ext cx="603250" cy="1143000"/>
          </a:xfrm>
          <a:custGeom>
            <a:avLst/>
            <a:gdLst>
              <a:gd name="T0" fmla="*/ 122 w 380"/>
              <a:gd name="T1" fmla="*/ 0 h 720"/>
              <a:gd name="T2" fmla="*/ 362 w 380"/>
              <a:gd name="T3" fmla="*/ 156 h 720"/>
              <a:gd name="T4" fmla="*/ 14 w 380"/>
              <a:gd name="T5" fmla="*/ 492 h 720"/>
              <a:gd name="T6" fmla="*/ 278 w 380"/>
              <a:gd name="T7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720">
                <a:moveTo>
                  <a:pt x="122" y="0"/>
                </a:moveTo>
                <a:cubicBezTo>
                  <a:pt x="251" y="37"/>
                  <a:pt x="380" y="74"/>
                  <a:pt x="362" y="156"/>
                </a:cubicBezTo>
                <a:cubicBezTo>
                  <a:pt x="344" y="238"/>
                  <a:pt x="28" y="398"/>
                  <a:pt x="14" y="492"/>
                </a:cubicBezTo>
                <a:cubicBezTo>
                  <a:pt x="0" y="586"/>
                  <a:pt x="139" y="653"/>
                  <a:pt x="278" y="720"/>
                </a:cubicBez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33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5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145" grpId="0"/>
      <p:bldP spid="8571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/>
          <a:lstStyle/>
          <a:p>
            <a:r>
              <a:rPr lang="pt-BR" sz="4000">
                <a:latin typeface="Arial" charset="0"/>
              </a:rPr>
              <a:t>A função oferta de moeda</a:t>
            </a:r>
          </a:p>
        </p:txBody>
      </p:sp>
      <p:sp>
        <p:nvSpPr>
          <p:cNvPr id="858115" name="Text Box 3"/>
          <p:cNvSpPr txBox="1">
            <a:spLocks noChangeArrowheads="1"/>
          </p:cNvSpPr>
          <p:nvPr/>
        </p:nvSpPr>
        <p:spPr bwMode="auto">
          <a:xfrm>
            <a:off x="247650" y="1695450"/>
            <a:ext cx="862965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13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pt-BR" sz="2800" b="0">
                <a:latin typeface="Arial" charset="0"/>
              </a:rPr>
              <a:t>Se a oferta de moeda variar com a taxa de juros:</a:t>
            </a:r>
          </a:p>
          <a:p>
            <a:pPr algn="ctr">
              <a:spcBef>
                <a:spcPct val="20000"/>
              </a:spcBef>
            </a:pPr>
            <a:r>
              <a:rPr lang="pt-BR" sz="2800" b="0">
                <a:latin typeface="Arial" charset="0"/>
              </a:rPr>
              <a:t>Ms = M(r – rd)</a:t>
            </a:r>
          </a:p>
          <a:p>
            <a:pPr>
              <a:spcBef>
                <a:spcPct val="20000"/>
              </a:spcBef>
            </a:pPr>
            <a:endParaRPr lang="pt-BR" sz="2800" b="0">
              <a:latin typeface="Arial" charset="0"/>
            </a:endParaRPr>
          </a:p>
          <a:p>
            <a:r>
              <a:rPr lang="pt-BR" sz="2800" b="0">
                <a:latin typeface="Arial" charset="0"/>
              </a:rPr>
              <a:t>                                                               M’ &gt; 0</a:t>
            </a:r>
          </a:p>
          <a:p>
            <a:pPr>
              <a:buFontTx/>
              <a:buChar char="•"/>
            </a:pPr>
            <a:endParaRPr lang="pt-BR" sz="2800" b="0">
              <a:latin typeface="Arial" charset="0"/>
            </a:endParaRPr>
          </a:p>
          <a:p>
            <a:pPr>
              <a:buFontTx/>
              <a:buChar char="•"/>
            </a:pPr>
            <a:r>
              <a:rPr lang="pt-BR" sz="2800" b="0">
                <a:latin typeface="Arial" charset="0"/>
              </a:rPr>
              <a:t>Tem-se a seguinte expressão necessária para manter o mercado de moeda em equilíbrio:</a:t>
            </a:r>
          </a:p>
          <a:p>
            <a:pPr algn="ctr">
              <a:spcBef>
                <a:spcPct val="40000"/>
              </a:spcBef>
            </a:pPr>
            <a:r>
              <a:rPr lang="pt-BR" sz="2800" b="0">
                <a:latin typeface="Arial" charset="0"/>
              </a:rPr>
              <a:t>k </a:t>
            </a:r>
            <a:r>
              <a:rPr lang="pt-BR" sz="2800" b="0">
                <a:latin typeface="Arial" charset="0"/>
                <a:sym typeface="Symbol" pitchFamily="18" charset="2"/>
              </a:rPr>
              <a:t> </a:t>
            </a:r>
            <a:r>
              <a:rPr lang="pt-BR" sz="2800" b="0">
                <a:latin typeface="Arial" charset="0"/>
              </a:rPr>
              <a:t>y + l´(r) </a:t>
            </a:r>
            <a:r>
              <a:rPr lang="pt-BR" sz="2800" b="0">
                <a:latin typeface="Arial" charset="0"/>
                <a:sym typeface="Symbol" pitchFamily="18" charset="2"/>
              </a:rPr>
              <a:t> </a:t>
            </a:r>
            <a:r>
              <a:rPr lang="pt-BR" sz="2800" b="0">
                <a:latin typeface="Arial" charset="0"/>
              </a:rPr>
              <a:t>r = M´(r) </a:t>
            </a:r>
            <a:r>
              <a:rPr lang="pt-BR" sz="2800" b="0">
                <a:latin typeface="Arial" charset="0"/>
                <a:sym typeface="Symbol" pitchFamily="18" charset="2"/>
              </a:rPr>
              <a:t> </a:t>
            </a:r>
            <a:r>
              <a:rPr lang="pt-BR" sz="2800" b="0">
                <a:latin typeface="Arial" charset="0"/>
              </a:rPr>
              <a:t>r</a:t>
            </a:r>
          </a:p>
          <a:p>
            <a:pPr>
              <a:spcBef>
                <a:spcPct val="80000"/>
              </a:spcBef>
            </a:pPr>
            <a:r>
              <a:rPr lang="pt-BR" sz="2800" b="0">
                <a:latin typeface="Arial" charset="0"/>
              </a:rPr>
              <a:t>Logo, [l´(r) – M´(r)] </a:t>
            </a:r>
            <a:r>
              <a:rPr lang="pt-BR" sz="2800" b="0">
                <a:latin typeface="Arial" charset="0"/>
                <a:sym typeface="Symbol" pitchFamily="18" charset="2"/>
              </a:rPr>
              <a:t> </a:t>
            </a:r>
            <a:r>
              <a:rPr lang="pt-BR" sz="2800" b="0">
                <a:latin typeface="Arial" charset="0"/>
              </a:rPr>
              <a:t>r = </a:t>
            </a:r>
            <a:r>
              <a:rPr lang="pt-BR" sz="2800" b="0">
                <a:latin typeface="Arial" charset="0"/>
                <a:sym typeface="Symbol" pitchFamily="18" charset="2"/>
              </a:rPr>
              <a:t></a:t>
            </a:r>
            <a:r>
              <a:rPr lang="pt-BR" sz="2800" b="0">
                <a:latin typeface="Arial" charset="0"/>
              </a:rPr>
              <a:t>k </a:t>
            </a:r>
            <a:r>
              <a:rPr lang="pt-BR" sz="2800" b="0">
                <a:latin typeface="Arial" charset="0"/>
                <a:sym typeface="Symbol" pitchFamily="18" charset="2"/>
              </a:rPr>
              <a:t> </a:t>
            </a:r>
            <a:r>
              <a:rPr lang="pt-BR" sz="2800" b="0">
                <a:latin typeface="Arial" charset="0"/>
              </a:rPr>
              <a:t>y, ou                                                                                                        </a:t>
            </a:r>
          </a:p>
        </p:txBody>
      </p:sp>
      <p:graphicFrame>
        <p:nvGraphicFramePr>
          <p:cNvPr id="8581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057277"/>
              </p:ext>
            </p:extLst>
          </p:nvPr>
        </p:nvGraphicFramePr>
        <p:xfrm>
          <a:off x="3172182" y="2924944"/>
          <a:ext cx="273747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quação" r:id="rId3" imgW="1079280" imgH="393480" progId="Equation.3">
                  <p:embed/>
                </p:oleObj>
              </mc:Choice>
              <mc:Fallback>
                <p:oleObj name="Equação" r:id="rId3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182" y="2924944"/>
                        <a:ext cx="2737475" cy="1008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81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50032"/>
              </p:ext>
            </p:extLst>
          </p:nvPr>
        </p:nvGraphicFramePr>
        <p:xfrm>
          <a:off x="6213475" y="5589240"/>
          <a:ext cx="2482179" cy="916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ção" r:id="rId5" imgW="1143000" imgH="419040" progId="Equation.3">
                  <p:embed/>
                </p:oleObj>
              </mc:Choice>
              <mc:Fallback>
                <p:oleObj name="Equação" r:id="rId5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5589240"/>
                        <a:ext cx="2482179" cy="9163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30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5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5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5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/>
          <a:lstStyle/>
          <a:p>
            <a:r>
              <a:rPr lang="pt-BR" sz="4000" dirty="0">
                <a:latin typeface="Arial" charset="0"/>
              </a:rPr>
              <a:t>A função oferta de </a:t>
            </a:r>
            <a:r>
              <a:rPr lang="pt-BR" sz="3600" dirty="0">
                <a:latin typeface="Arial" charset="0"/>
              </a:rPr>
              <a:t>moeda</a:t>
            </a:r>
            <a:endParaRPr lang="pt-BR" sz="4000" dirty="0">
              <a:latin typeface="Arial" charset="0"/>
            </a:endParaRPr>
          </a:p>
        </p:txBody>
      </p:sp>
      <p:sp>
        <p:nvSpPr>
          <p:cNvPr id="859139" name="Rectangle 3"/>
          <p:cNvSpPr>
            <a:spLocks noChangeArrowheads="1"/>
          </p:cNvSpPr>
          <p:nvPr/>
        </p:nvSpPr>
        <p:spPr bwMode="auto">
          <a:xfrm>
            <a:off x="361950" y="5822828"/>
            <a:ext cx="4057650" cy="100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800" b="0">
                <a:latin typeface="Arial" charset="0"/>
              </a:rPr>
              <a:t>Curvas de oferta e demanda de moeda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4570413" y="6066052"/>
            <a:ext cx="3925887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2800" b="0">
                <a:latin typeface="Arial" charset="0"/>
              </a:rPr>
              <a:t>Curvas LM</a:t>
            </a:r>
          </a:p>
        </p:txBody>
      </p:sp>
      <p:sp>
        <p:nvSpPr>
          <p:cNvPr id="859141" name="Line 5"/>
          <p:cNvSpPr>
            <a:spLocks noChangeShapeType="1"/>
          </p:cNvSpPr>
          <p:nvPr/>
        </p:nvSpPr>
        <p:spPr bwMode="auto">
          <a:xfrm>
            <a:off x="896938" y="5167313"/>
            <a:ext cx="3328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42" name="Line 6"/>
          <p:cNvSpPr>
            <a:spLocks noChangeShapeType="1"/>
          </p:cNvSpPr>
          <p:nvPr/>
        </p:nvSpPr>
        <p:spPr bwMode="auto">
          <a:xfrm flipV="1">
            <a:off x="896938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43" name="Line 7"/>
          <p:cNvSpPr>
            <a:spLocks noChangeShapeType="1"/>
          </p:cNvSpPr>
          <p:nvPr/>
        </p:nvSpPr>
        <p:spPr bwMode="auto">
          <a:xfrm>
            <a:off x="912813" y="3573463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44" name="Line 8"/>
          <p:cNvSpPr>
            <a:spLocks noChangeShapeType="1"/>
          </p:cNvSpPr>
          <p:nvPr/>
        </p:nvSpPr>
        <p:spPr bwMode="auto">
          <a:xfrm>
            <a:off x="2887663" y="3792538"/>
            <a:ext cx="0" cy="13462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45" name="Line 9"/>
          <p:cNvSpPr>
            <a:spLocks noChangeShapeType="1"/>
          </p:cNvSpPr>
          <p:nvPr/>
        </p:nvSpPr>
        <p:spPr bwMode="auto">
          <a:xfrm flipH="1">
            <a:off x="917575" y="3806825"/>
            <a:ext cx="1965325" cy="14288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46" name="Text Box 10"/>
          <p:cNvSpPr txBox="1">
            <a:spLocks noChangeArrowheads="1"/>
          </p:cNvSpPr>
          <p:nvPr/>
        </p:nvSpPr>
        <p:spPr bwMode="auto">
          <a:xfrm>
            <a:off x="2673350" y="5137150"/>
            <a:ext cx="5857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9147" name="Text Box 11"/>
          <p:cNvSpPr txBox="1">
            <a:spLocks noChangeArrowheads="1"/>
          </p:cNvSpPr>
          <p:nvPr/>
        </p:nvSpPr>
        <p:spPr bwMode="auto">
          <a:xfrm>
            <a:off x="530225" y="40243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9148" name="Text Box 12"/>
          <p:cNvSpPr txBox="1">
            <a:spLocks noChangeArrowheads="1"/>
          </p:cNvSpPr>
          <p:nvPr/>
        </p:nvSpPr>
        <p:spPr bwMode="auto">
          <a:xfrm>
            <a:off x="530225" y="31369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9149" name="Text Box 13"/>
          <p:cNvSpPr txBox="1">
            <a:spLocks noChangeArrowheads="1"/>
          </p:cNvSpPr>
          <p:nvPr/>
        </p:nvSpPr>
        <p:spPr bwMode="auto">
          <a:xfrm>
            <a:off x="530225" y="2044700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9150" name="Text Box 14"/>
          <p:cNvSpPr txBox="1">
            <a:spLocks noChangeArrowheads="1"/>
          </p:cNvSpPr>
          <p:nvPr/>
        </p:nvSpPr>
        <p:spPr bwMode="auto">
          <a:xfrm>
            <a:off x="2378075" y="1847850"/>
            <a:ext cx="58102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9151" name="Text Box 15"/>
          <p:cNvSpPr txBox="1">
            <a:spLocks noChangeArrowheads="1"/>
          </p:cNvSpPr>
          <p:nvPr/>
        </p:nvSpPr>
        <p:spPr bwMode="auto">
          <a:xfrm>
            <a:off x="530225" y="34782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9152" name="Text Box 16"/>
          <p:cNvSpPr txBox="1">
            <a:spLocks noChangeArrowheads="1"/>
          </p:cNvSpPr>
          <p:nvPr/>
        </p:nvSpPr>
        <p:spPr bwMode="auto">
          <a:xfrm>
            <a:off x="2195513" y="5140325"/>
            <a:ext cx="625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9153" name="Text Box 17"/>
          <p:cNvSpPr txBox="1">
            <a:spLocks noChangeArrowheads="1"/>
          </p:cNvSpPr>
          <p:nvPr/>
        </p:nvSpPr>
        <p:spPr bwMode="auto">
          <a:xfrm>
            <a:off x="3729038" y="3644900"/>
            <a:ext cx="122396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m(y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r>
              <a:rPr lang="pt-BR" sz="2400" b="0">
                <a:solidFill>
                  <a:srgbClr val="00B050"/>
                </a:solidFill>
                <a:latin typeface="Arial" charset="0"/>
              </a:rPr>
              <a:t>)</a:t>
            </a:r>
          </a:p>
        </p:txBody>
      </p:sp>
      <p:sp>
        <p:nvSpPr>
          <p:cNvPr id="859154" name="Line 18"/>
          <p:cNvSpPr>
            <a:spLocks noChangeShapeType="1"/>
          </p:cNvSpPr>
          <p:nvPr/>
        </p:nvSpPr>
        <p:spPr bwMode="auto">
          <a:xfrm>
            <a:off x="5127625" y="5167313"/>
            <a:ext cx="33289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55" name="Line 19"/>
          <p:cNvSpPr>
            <a:spLocks noChangeShapeType="1"/>
          </p:cNvSpPr>
          <p:nvPr/>
        </p:nvSpPr>
        <p:spPr bwMode="auto">
          <a:xfrm flipV="1">
            <a:off x="5127625" y="2022475"/>
            <a:ext cx="0" cy="314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56" name="Text Box 20"/>
          <p:cNvSpPr txBox="1">
            <a:spLocks noChangeArrowheads="1"/>
          </p:cNvSpPr>
          <p:nvPr/>
        </p:nvSpPr>
        <p:spPr bwMode="auto">
          <a:xfrm>
            <a:off x="6165850" y="5103813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9157" name="Text Box 21"/>
          <p:cNvSpPr txBox="1">
            <a:spLocks noChangeArrowheads="1"/>
          </p:cNvSpPr>
          <p:nvPr/>
        </p:nvSpPr>
        <p:spPr bwMode="auto">
          <a:xfrm>
            <a:off x="8075613" y="512445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y</a:t>
            </a:r>
          </a:p>
        </p:txBody>
      </p:sp>
      <p:sp>
        <p:nvSpPr>
          <p:cNvPr id="859158" name="Text Box 22"/>
          <p:cNvSpPr txBox="1">
            <a:spLocks noChangeArrowheads="1"/>
          </p:cNvSpPr>
          <p:nvPr/>
        </p:nvSpPr>
        <p:spPr bwMode="auto">
          <a:xfrm>
            <a:off x="6802438" y="5108575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B050"/>
                </a:solidFill>
                <a:latin typeface="Arial" charset="0"/>
              </a:rPr>
              <a:t>y</a:t>
            </a:r>
            <a:r>
              <a:rPr lang="pt-BR" sz="2400" b="0" baseline="-2500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9159" name="Text Box 23"/>
          <p:cNvSpPr txBox="1">
            <a:spLocks noChangeArrowheads="1"/>
          </p:cNvSpPr>
          <p:nvPr/>
        </p:nvSpPr>
        <p:spPr bwMode="auto">
          <a:xfrm>
            <a:off x="4760913" y="2044700"/>
            <a:ext cx="50323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latin typeface="Arial" charset="0"/>
              </a:rPr>
              <a:t>r</a:t>
            </a:r>
          </a:p>
        </p:txBody>
      </p:sp>
      <p:sp>
        <p:nvSpPr>
          <p:cNvPr id="859160" name="Text Box 24"/>
          <p:cNvSpPr txBox="1">
            <a:spLocks noChangeArrowheads="1"/>
          </p:cNvSpPr>
          <p:nvPr/>
        </p:nvSpPr>
        <p:spPr bwMode="auto">
          <a:xfrm>
            <a:off x="5365750" y="4614863"/>
            <a:ext cx="5048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L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9161" name="Text Box 25"/>
          <p:cNvSpPr txBox="1">
            <a:spLocks noChangeArrowheads="1"/>
          </p:cNvSpPr>
          <p:nvPr/>
        </p:nvSpPr>
        <p:spPr bwMode="auto">
          <a:xfrm>
            <a:off x="5102225" y="4319588"/>
            <a:ext cx="5032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L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9162" name="Line 26"/>
          <p:cNvSpPr>
            <a:spLocks noChangeShapeType="1"/>
          </p:cNvSpPr>
          <p:nvPr/>
        </p:nvSpPr>
        <p:spPr bwMode="auto">
          <a:xfrm flipV="1">
            <a:off x="2424113" y="2220913"/>
            <a:ext cx="0" cy="294798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63" name="Freeform 27"/>
          <p:cNvSpPr>
            <a:spLocks/>
          </p:cNvSpPr>
          <p:nvPr/>
        </p:nvSpPr>
        <p:spPr bwMode="auto">
          <a:xfrm>
            <a:off x="1323975" y="23082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64" name="Freeform 28"/>
          <p:cNvSpPr>
            <a:spLocks/>
          </p:cNvSpPr>
          <p:nvPr/>
        </p:nvSpPr>
        <p:spPr bwMode="auto">
          <a:xfrm>
            <a:off x="1247775" y="3006725"/>
            <a:ext cx="2657475" cy="1790700"/>
          </a:xfrm>
          <a:custGeom>
            <a:avLst/>
            <a:gdLst>
              <a:gd name="T0" fmla="*/ 0 w 2610"/>
              <a:gd name="T1" fmla="*/ 0 h 1230"/>
              <a:gd name="T2" fmla="*/ 1125 w 2610"/>
              <a:gd name="T3" fmla="*/ 885 h 1230"/>
              <a:gd name="T4" fmla="*/ 2610 w 2610"/>
              <a:gd name="T5" fmla="*/ 1230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10" h="1230">
                <a:moveTo>
                  <a:pt x="0" y="0"/>
                </a:moveTo>
                <a:cubicBezTo>
                  <a:pt x="345" y="340"/>
                  <a:pt x="690" y="680"/>
                  <a:pt x="1125" y="885"/>
                </a:cubicBezTo>
                <a:cubicBezTo>
                  <a:pt x="1560" y="1090"/>
                  <a:pt x="2085" y="1160"/>
                  <a:pt x="2610" y="123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65" name="Line 29"/>
          <p:cNvSpPr>
            <a:spLocks noChangeShapeType="1"/>
          </p:cNvSpPr>
          <p:nvPr/>
        </p:nvSpPr>
        <p:spPr bwMode="auto">
          <a:xfrm flipV="1">
            <a:off x="2133600" y="3116263"/>
            <a:ext cx="1314450" cy="15732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66" name="Line 30"/>
          <p:cNvSpPr>
            <a:spLocks noChangeShapeType="1"/>
          </p:cNvSpPr>
          <p:nvPr/>
        </p:nvSpPr>
        <p:spPr bwMode="auto">
          <a:xfrm>
            <a:off x="892175" y="4330700"/>
            <a:ext cx="1527175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67" name="Text Box 31"/>
          <p:cNvSpPr txBox="1">
            <a:spLocks noChangeArrowheads="1"/>
          </p:cNvSpPr>
          <p:nvPr/>
        </p:nvSpPr>
        <p:spPr bwMode="auto">
          <a:xfrm>
            <a:off x="3711575" y="4392613"/>
            <a:ext cx="11271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m(y</a:t>
            </a:r>
            <a:r>
              <a:rPr lang="pt-BR" sz="2400" b="0" baseline="-25000" dirty="0">
                <a:solidFill>
                  <a:srgbClr val="0070C0"/>
                </a:solidFill>
                <a:latin typeface="Arial" charset="0"/>
              </a:rPr>
              <a:t>0</a:t>
            </a:r>
            <a:r>
              <a:rPr lang="pt-BR" sz="2400" b="0" dirty="0">
                <a:solidFill>
                  <a:srgbClr val="0070C0"/>
                </a:solidFill>
                <a:latin typeface="Arial" charset="0"/>
              </a:rPr>
              <a:t>)</a:t>
            </a:r>
          </a:p>
        </p:txBody>
      </p:sp>
      <p:grpSp>
        <p:nvGrpSpPr>
          <p:cNvPr id="859168" name="Group 32"/>
          <p:cNvGrpSpPr>
            <a:grpSpLocks/>
          </p:cNvGrpSpPr>
          <p:nvPr/>
        </p:nvGrpSpPr>
        <p:grpSpPr bwMode="auto">
          <a:xfrm>
            <a:off x="3092450" y="2497138"/>
            <a:ext cx="1555750" cy="852487"/>
            <a:chOff x="1948" y="1573"/>
            <a:chExt cx="980" cy="537"/>
          </a:xfrm>
        </p:grpSpPr>
        <p:sp>
          <p:nvSpPr>
            <p:cNvPr id="859169" name="Text Box 33"/>
            <p:cNvSpPr txBox="1">
              <a:spLocks noChangeArrowheads="1"/>
            </p:cNvSpPr>
            <p:nvPr/>
          </p:nvSpPr>
          <p:spPr bwMode="auto">
            <a:xfrm>
              <a:off x="1948" y="1573"/>
              <a:ext cx="980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>
                  <a:solidFill>
                    <a:srgbClr val="FF0000"/>
                  </a:solidFill>
                  <a:latin typeface="Arial" charset="0"/>
                </a:rPr>
                <a:t>M(r – rd) P</a:t>
              </a:r>
            </a:p>
          </p:txBody>
        </p:sp>
        <p:sp>
          <p:nvSpPr>
            <p:cNvPr id="859170" name="Line 34"/>
            <p:cNvSpPr>
              <a:spLocks noChangeShapeType="1"/>
            </p:cNvSpPr>
            <p:nvPr/>
          </p:nvSpPr>
          <p:spPr bwMode="auto">
            <a:xfrm>
              <a:off x="2023" y="1838"/>
              <a:ext cx="76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rgbClr val="FF0000"/>
                </a:solidFill>
              </a:endParaRPr>
            </a:p>
          </p:txBody>
        </p:sp>
      </p:grpSp>
      <p:grpSp>
        <p:nvGrpSpPr>
          <p:cNvPr id="859171" name="Group 35"/>
          <p:cNvGrpSpPr>
            <a:grpSpLocks/>
          </p:cNvGrpSpPr>
          <p:nvPr/>
        </p:nvGrpSpPr>
        <p:grpSpPr bwMode="auto">
          <a:xfrm>
            <a:off x="3844925" y="5167313"/>
            <a:ext cx="503238" cy="903287"/>
            <a:chOff x="2422" y="3135"/>
            <a:chExt cx="317" cy="569"/>
          </a:xfrm>
        </p:grpSpPr>
        <p:sp>
          <p:nvSpPr>
            <p:cNvPr id="859172" name="Text Box 36"/>
            <p:cNvSpPr txBox="1">
              <a:spLocks noChangeArrowheads="1"/>
            </p:cNvSpPr>
            <p:nvPr/>
          </p:nvSpPr>
          <p:spPr bwMode="auto">
            <a:xfrm>
              <a:off x="2422" y="3135"/>
              <a:ext cx="317" cy="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pt-BR" sz="2400" b="0">
                  <a:latin typeface="Arial" charset="0"/>
                </a:rPr>
                <a:t>MP</a:t>
              </a:r>
            </a:p>
          </p:txBody>
        </p:sp>
        <p:sp>
          <p:nvSpPr>
            <p:cNvPr id="859173" name="Line 37"/>
            <p:cNvSpPr>
              <a:spLocks noChangeShapeType="1"/>
            </p:cNvSpPr>
            <p:nvPr/>
          </p:nvSpPr>
          <p:spPr bwMode="auto">
            <a:xfrm>
              <a:off x="2495" y="3394"/>
              <a:ext cx="1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59174" name="Line 38"/>
          <p:cNvSpPr>
            <a:spLocks noChangeShapeType="1"/>
          </p:cNvSpPr>
          <p:nvPr/>
        </p:nvSpPr>
        <p:spPr bwMode="auto">
          <a:xfrm>
            <a:off x="5137150" y="3559175"/>
            <a:ext cx="1843088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75" name="Line 39"/>
          <p:cNvSpPr>
            <a:spLocks noChangeShapeType="1"/>
          </p:cNvSpPr>
          <p:nvPr/>
        </p:nvSpPr>
        <p:spPr bwMode="auto">
          <a:xfrm flipH="1">
            <a:off x="5141913" y="3792538"/>
            <a:ext cx="1863725" cy="14287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76" name="Text Box 40"/>
          <p:cNvSpPr txBox="1">
            <a:spLocks noChangeArrowheads="1"/>
          </p:cNvSpPr>
          <p:nvPr/>
        </p:nvSpPr>
        <p:spPr bwMode="auto">
          <a:xfrm>
            <a:off x="4756150" y="40100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9177" name="Text Box 41"/>
          <p:cNvSpPr txBox="1">
            <a:spLocks noChangeArrowheads="1"/>
          </p:cNvSpPr>
          <p:nvPr/>
        </p:nvSpPr>
        <p:spPr bwMode="auto">
          <a:xfrm>
            <a:off x="4756150" y="3122613"/>
            <a:ext cx="5032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00B050"/>
                </a:solidFill>
                <a:latin typeface="Arial" charset="0"/>
              </a:rPr>
              <a:t>r</a:t>
            </a:r>
            <a:r>
              <a:rPr lang="pt-BR" sz="2400" b="0" baseline="-25000" dirty="0">
                <a:solidFill>
                  <a:srgbClr val="00B050"/>
                </a:solidFill>
                <a:latin typeface="Arial" charset="0"/>
              </a:rPr>
              <a:t>1</a:t>
            </a:r>
            <a:endParaRPr lang="pt-BR" sz="2400" b="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859178" name="Text Box 42"/>
          <p:cNvSpPr txBox="1">
            <a:spLocks noChangeArrowheads="1"/>
          </p:cNvSpPr>
          <p:nvPr/>
        </p:nvSpPr>
        <p:spPr bwMode="auto">
          <a:xfrm>
            <a:off x="4756150" y="3463925"/>
            <a:ext cx="50323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="0" baseline="-25000">
                <a:solidFill>
                  <a:srgbClr val="FF0000"/>
                </a:solidFill>
                <a:latin typeface="Arial" charset="0"/>
              </a:rPr>
              <a:t>2</a:t>
            </a:r>
            <a:endParaRPr lang="pt-BR" sz="2400" b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9179" name="Line 43"/>
          <p:cNvSpPr>
            <a:spLocks noChangeShapeType="1"/>
          </p:cNvSpPr>
          <p:nvPr/>
        </p:nvSpPr>
        <p:spPr bwMode="auto">
          <a:xfrm>
            <a:off x="5116513" y="4316413"/>
            <a:ext cx="1252537" cy="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80" name="Freeform 44"/>
          <p:cNvSpPr>
            <a:spLocks/>
          </p:cNvSpPr>
          <p:nvPr/>
        </p:nvSpPr>
        <p:spPr bwMode="auto">
          <a:xfrm>
            <a:off x="5713413" y="2679700"/>
            <a:ext cx="1903412" cy="2154238"/>
          </a:xfrm>
          <a:custGeom>
            <a:avLst/>
            <a:gdLst>
              <a:gd name="T0" fmla="*/ 0 w 1870"/>
              <a:gd name="T1" fmla="*/ 1480 h 1480"/>
              <a:gd name="T2" fmla="*/ 910 w 1870"/>
              <a:gd name="T3" fmla="*/ 930 h 1480"/>
              <a:gd name="T4" fmla="*/ 1870 w 1870"/>
              <a:gd name="T5" fmla="*/ 0 h 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0" h="1480">
                <a:moveTo>
                  <a:pt x="0" y="1480"/>
                </a:moveTo>
                <a:cubicBezTo>
                  <a:pt x="299" y="1328"/>
                  <a:pt x="598" y="1177"/>
                  <a:pt x="910" y="930"/>
                </a:cubicBezTo>
                <a:cubicBezTo>
                  <a:pt x="1222" y="683"/>
                  <a:pt x="1546" y="341"/>
                  <a:pt x="187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81" name="Line 45"/>
          <p:cNvSpPr>
            <a:spLocks noChangeShapeType="1"/>
          </p:cNvSpPr>
          <p:nvPr/>
        </p:nvSpPr>
        <p:spPr bwMode="auto">
          <a:xfrm>
            <a:off x="7005638" y="3552825"/>
            <a:ext cx="0" cy="1616075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82" name="Freeform 46"/>
          <p:cNvSpPr>
            <a:spLocks/>
          </p:cNvSpPr>
          <p:nvPr/>
        </p:nvSpPr>
        <p:spPr bwMode="auto">
          <a:xfrm>
            <a:off x="5457825" y="3028950"/>
            <a:ext cx="2230438" cy="1514475"/>
          </a:xfrm>
          <a:custGeom>
            <a:avLst/>
            <a:gdLst>
              <a:gd name="T0" fmla="*/ 0 w 2190"/>
              <a:gd name="T1" fmla="*/ 1040 h 1040"/>
              <a:gd name="T2" fmla="*/ 910 w 2190"/>
              <a:gd name="T3" fmla="*/ 870 h 1040"/>
              <a:gd name="T4" fmla="*/ 1520 w 2190"/>
              <a:gd name="T5" fmla="*/ 520 h 1040"/>
              <a:gd name="T6" fmla="*/ 2190 w 2190"/>
              <a:gd name="T7" fmla="*/ 0 h 1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0" h="1040">
                <a:moveTo>
                  <a:pt x="0" y="1040"/>
                </a:moveTo>
                <a:cubicBezTo>
                  <a:pt x="328" y="998"/>
                  <a:pt x="657" y="957"/>
                  <a:pt x="910" y="870"/>
                </a:cubicBezTo>
                <a:cubicBezTo>
                  <a:pt x="1163" y="783"/>
                  <a:pt x="1307" y="665"/>
                  <a:pt x="1520" y="520"/>
                </a:cubicBezTo>
                <a:cubicBezTo>
                  <a:pt x="1733" y="375"/>
                  <a:pt x="1961" y="187"/>
                  <a:pt x="219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83" name="Line 47"/>
          <p:cNvSpPr>
            <a:spLocks noChangeShapeType="1"/>
          </p:cNvSpPr>
          <p:nvPr/>
        </p:nvSpPr>
        <p:spPr bwMode="auto">
          <a:xfrm>
            <a:off x="6394450" y="4310063"/>
            <a:ext cx="0" cy="858837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59184" name="Text Box 48"/>
          <p:cNvSpPr txBox="1">
            <a:spLocks noChangeArrowheads="1"/>
          </p:cNvSpPr>
          <p:nvPr/>
        </p:nvSpPr>
        <p:spPr bwMode="auto">
          <a:xfrm>
            <a:off x="7669213" y="2728913"/>
            <a:ext cx="6365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 dirty="0">
                <a:solidFill>
                  <a:srgbClr val="FF0000"/>
                </a:solidFill>
                <a:latin typeface="Arial" charset="0"/>
              </a:rPr>
              <a:t>M</a:t>
            </a:r>
            <a:r>
              <a:rPr lang="pt-BR" sz="2400" b="0" baseline="-25000" dirty="0">
                <a:solidFill>
                  <a:srgbClr val="FF0000"/>
                </a:solidFill>
                <a:latin typeface="Arial" charset="0"/>
              </a:rPr>
              <a:t>1</a:t>
            </a:r>
            <a:endParaRPr lang="pt-BR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59185" name="Text Box 49"/>
          <p:cNvSpPr txBox="1">
            <a:spLocks noChangeArrowheads="1"/>
          </p:cNvSpPr>
          <p:nvPr/>
        </p:nvSpPr>
        <p:spPr bwMode="auto">
          <a:xfrm>
            <a:off x="7504113" y="2219325"/>
            <a:ext cx="636587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2400" b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pt-BR" sz="2400" b="0" baseline="-25000">
                <a:solidFill>
                  <a:srgbClr val="0070C0"/>
                </a:solidFill>
                <a:latin typeface="Arial" charset="0"/>
              </a:rPr>
              <a:t>0</a:t>
            </a:r>
            <a:endParaRPr lang="pt-BR" sz="2400" b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59186" name="Text Box 50"/>
          <p:cNvSpPr txBox="1">
            <a:spLocks noChangeArrowheads="1"/>
          </p:cNvSpPr>
          <p:nvPr/>
        </p:nvSpPr>
        <p:spPr bwMode="auto">
          <a:xfrm>
            <a:off x="2457450" y="4019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9187" name="Text Box 51"/>
          <p:cNvSpPr txBox="1">
            <a:spLocks noChangeArrowheads="1"/>
          </p:cNvSpPr>
          <p:nvPr/>
        </p:nvSpPr>
        <p:spPr bwMode="auto">
          <a:xfrm>
            <a:off x="6064250" y="39306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0070C0"/>
                </a:solidFill>
                <a:latin typeface="Arial" charset="0"/>
              </a:rPr>
              <a:t>A</a:t>
            </a:r>
          </a:p>
        </p:txBody>
      </p:sp>
      <p:sp>
        <p:nvSpPr>
          <p:cNvPr id="859188" name="Text Box 52"/>
          <p:cNvSpPr txBox="1">
            <a:spLocks noChangeArrowheads="1"/>
          </p:cNvSpPr>
          <p:nvPr/>
        </p:nvSpPr>
        <p:spPr bwMode="auto">
          <a:xfrm>
            <a:off x="2406650" y="3187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9189" name="Text Box 53"/>
          <p:cNvSpPr txBox="1">
            <a:spLocks noChangeArrowheads="1"/>
          </p:cNvSpPr>
          <p:nvPr/>
        </p:nvSpPr>
        <p:spPr bwMode="auto">
          <a:xfrm>
            <a:off x="6623050" y="31559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00B050"/>
                </a:solidFill>
                <a:latin typeface="Arial" charset="0"/>
              </a:rPr>
              <a:t>B</a:t>
            </a:r>
          </a:p>
        </p:txBody>
      </p:sp>
      <p:sp>
        <p:nvSpPr>
          <p:cNvPr id="859190" name="Text Box 54"/>
          <p:cNvSpPr txBox="1">
            <a:spLocks noChangeArrowheads="1"/>
          </p:cNvSpPr>
          <p:nvPr/>
        </p:nvSpPr>
        <p:spPr bwMode="auto">
          <a:xfrm>
            <a:off x="2908300" y="3517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859191" name="Text Box 55"/>
          <p:cNvSpPr txBox="1">
            <a:spLocks noChangeArrowheads="1"/>
          </p:cNvSpPr>
          <p:nvPr/>
        </p:nvSpPr>
        <p:spPr bwMode="auto">
          <a:xfrm>
            <a:off x="6972300" y="36385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graphicFrame>
        <p:nvGraphicFramePr>
          <p:cNvPr id="85919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747489"/>
              </p:ext>
            </p:extLst>
          </p:nvPr>
        </p:nvGraphicFramePr>
        <p:xfrm>
          <a:off x="5668222" y="1152524"/>
          <a:ext cx="2504178" cy="941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ção" r:id="rId3" imgW="1117440" imgH="419040" progId="Equation.3">
                  <p:embed/>
                </p:oleObj>
              </mc:Choice>
              <mc:Fallback>
                <p:oleObj name="Equação" r:id="rId3" imgW="1117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222" y="1152524"/>
                        <a:ext cx="2504178" cy="9413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9193" name="Text Box 57"/>
          <p:cNvSpPr txBox="1">
            <a:spLocks noChangeArrowheads="1"/>
          </p:cNvSpPr>
          <p:nvPr/>
        </p:nvSpPr>
        <p:spPr bwMode="auto">
          <a:xfrm>
            <a:off x="3544046" y="1340768"/>
            <a:ext cx="23240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0" dirty="0">
                <a:latin typeface="Arial" charset="0"/>
              </a:rPr>
              <a:t>Inclinação =</a:t>
            </a:r>
          </a:p>
        </p:txBody>
      </p:sp>
      <p:sp>
        <p:nvSpPr>
          <p:cNvPr id="859194" name="Freeform 58"/>
          <p:cNvSpPr>
            <a:spLocks/>
          </p:cNvSpPr>
          <p:nvPr/>
        </p:nvSpPr>
        <p:spPr bwMode="auto">
          <a:xfrm>
            <a:off x="7505700" y="1600200"/>
            <a:ext cx="1524000" cy="1866900"/>
          </a:xfrm>
          <a:custGeom>
            <a:avLst/>
            <a:gdLst>
              <a:gd name="T0" fmla="*/ 444 w 960"/>
              <a:gd name="T1" fmla="*/ 24 h 1176"/>
              <a:gd name="T2" fmla="*/ 696 w 960"/>
              <a:gd name="T3" fmla="*/ 108 h 1176"/>
              <a:gd name="T4" fmla="*/ 936 w 960"/>
              <a:gd name="T5" fmla="*/ 672 h 1176"/>
              <a:gd name="T6" fmla="*/ 552 w 960"/>
              <a:gd name="T7" fmla="*/ 1092 h 1176"/>
              <a:gd name="T8" fmla="*/ 0 w 960"/>
              <a:gd name="T9" fmla="*/ 117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0" h="1176">
                <a:moveTo>
                  <a:pt x="444" y="24"/>
                </a:moveTo>
                <a:cubicBezTo>
                  <a:pt x="529" y="12"/>
                  <a:pt x="614" y="0"/>
                  <a:pt x="696" y="108"/>
                </a:cubicBezTo>
                <a:cubicBezTo>
                  <a:pt x="778" y="216"/>
                  <a:pt x="960" y="508"/>
                  <a:pt x="936" y="672"/>
                </a:cubicBezTo>
                <a:cubicBezTo>
                  <a:pt x="912" y="836"/>
                  <a:pt x="708" y="1008"/>
                  <a:pt x="552" y="1092"/>
                </a:cubicBezTo>
                <a:cubicBezTo>
                  <a:pt x="396" y="1176"/>
                  <a:pt x="198" y="1176"/>
                  <a:pt x="0" y="1176"/>
                </a:cubicBez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8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5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5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93" grpId="0"/>
      <p:bldP spid="85919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/>
          <a:lstStyle/>
          <a:p>
            <a:r>
              <a:rPr lang="pt-BR" sz="4000" dirty="0">
                <a:latin typeface="Arial" charset="0"/>
              </a:rPr>
              <a:t>A função oferta de moeda</a:t>
            </a:r>
          </a:p>
        </p:txBody>
      </p:sp>
      <p:grpSp>
        <p:nvGrpSpPr>
          <p:cNvPr id="860163" name="Group 3"/>
          <p:cNvGrpSpPr>
            <a:grpSpLocks/>
          </p:cNvGrpSpPr>
          <p:nvPr/>
        </p:nvGrpSpPr>
        <p:grpSpPr bwMode="auto">
          <a:xfrm>
            <a:off x="417513" y="2022475"/>
            <a:ext cx="4008437" cy="4592638"/>
            <a:chOff x="263" y="1274"/>
            <a:chExt cx="2525" cy="2893"/>
          </a:xfrm>
        </p:grpSpPr>
        <p:sp>
          <p:nvSpPr>
            <p:cNvPr id="860164" name="Rectangle 4"/>
            <p:cNvSpPr>
              <a:spLocks noChangeArrowheads="1"/>
            </p:cNvSpPr>
            <p:nvPr/>
          </p:nvSpPr>
          <p:spPr bwMode="auto">
            <a:xfrm>
              <a:off x="263" y="3833"/>
              <a:ext cx="2473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pt-BR" sz="2800" b="0" dirty="0">
                  <a:latin typeface="Arial" charset="0"/>
                </a:rPr>
                <a:t>Curvas LM</a:t>
              </a:r>
            </a:p>
          </p:txBody>
        </p:sp>
        <p:sp>
          <p:nvSpPr>
            <p:cNvPr id="860165" name="Line 5"/>
            <p:cNvSpPr>
              <a:spLocks noChangeShapeType="1"/>
            </p:cNvSpPr>
            <p:nvPr/>
          </p:nvSpPr>
          <p:spPr bwMode="auto">
            <a:xfrm>
              <a:off x="614" y="3255"/>
              <a:ext cx="20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66" name="Line 6"/>
            <p:cNvSpPr>
              <a:spLocks noChangeShapeType="1"/>
            </p:cNvSpPr>
            <p:nvPr/>
          </p:nvSpPr>
          <p:spPr bwMode="auto">
            <a:xfrm flipV="1">
              <a:off x="614" y="1274"/>
              <a:ext cx="0" cy="19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67" name="Text Box 7"/>
            <p:cNvSpPr txBox="1">
              <a:spLocks noChangeArrowheads="1"/>
            </p:cNvSpPr>
            <p:nvPr/>
          </p:nvSpPr>
          <p:spPr bwMode="auto">
            <a:xfrm>
              <a:off x="1268" y="3215"/>
              <a:ext cx="31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>
                  <a:solidFill>
                    <a:srgbClr val="0070C0"/>
                  </a:solidFill>
                  <a:latin typeface="Arial" charset="0"/>
                </a:rPr>
                <a:t>y</a:t>
              </a:r>
              <a:r>
                <a:rPr lang="pt-BR" sz="2400" b="0" baseline="-25000">
                  <a:solidFill>
                    <a:srgbClr val="0070C0"/>
                  </a:solidFill>
                  <a:latin typeface="Arial" charset="0"/>
                </a:rPr>
                <a:t>0</a:t>
              </a:r>
              <a:endParaRPr lang="pt-BR" sz="2400" b="0">
                <a:solidFill>
                  <a:srgbClr val="0070C0"/>
                </a:solidFill>
                <a:latin typeface="Arial" charset="0"/>
              </a:endParaRPr>
            </a:p>
          </p:txBody>
        </p:sp>
        <p:sp>
          <p:nvSpPr>
            <p:cNvPr id="860168" name="Text Box 8"/>
            <p:cNvSpPr txBox="1">
              <a:spLocks noChangeArrowheads="1"/>
            </p:cNvSpPr>
            <p:nvPr/>
          </p:nvSpPr>
          <p:spPr bwMode="auto">
            <a:xfrm>
              <a:off x="2471" y="3228"/>
              <a:ext cx="31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>
                  <a:latin typeface="Arial" charset="0"/>
                </a:rPr>
                <a:t>y</a:t>
              </a:r>
            </a:p>
          </p:txBody>
        </p:sp>
        <p:sp>
          <p:nvSpPr>
            <p:cNvPr id="860169" name="Text Box 9"/>
            <p:cNvSpPr txBox="1">
              <a:spLocks noChangeArrowheads="1"/>
            </p:cNvSpPr>
            <p:nvPr/>
          </p:nvSpPr>
          <p:spPr bwMode="auto">
            <a:xfrm>
              <a:off x="1669" y="3218"/>
              <a:ext cx="31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>
                  <a:solidFill>
                    <a:srgbClr val="00B050"/>
                  </a:solidFill>
                  <a:latin typeface="Arial" charset="0"/>
                </a:rPr>
                <a:t>y</a:t>
              </a:r>
              <a:r>
                <a:rPr lang="pt-BR" sz="2400" b="0" baseline="-25000">
                  <a:solidFill>
                    <a:srgbClr val="00B050"/>
                  </a:solidFill>
                  <a:latin typeface="Arial" charset="0"/>
                </a:rPr>
                <a:t>1</a:t>
              </a:r>
              <a:endParaRPr lang="pt-BR" sz="2400" b="0">
                <a:solidFill>
                  <a:srgbClr val="00B050"/>
                </a:solidFill>
                <a:latin typeface="Arial" charset="0"/>
              </a:endParaRPr>
            </a:p>
          </p:txBody>
        </p:sp>
        <p:sp>
          <p:nvSpPr>
            <p:cNvPr id="860170" name="Text Box 10"/>
            <p:cNvSpPr txBox="1">
              <a:spLocks noChangeArrowheads="1"/>
            </p:cNvSpPr>
            <p:nvPr/>
          </p:nvSpPr>
          <p:spPr bwMode="auto">
            <a:xfrm>
              <a:off x="383" y="1288"/>
              <a:ext cx="31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 dirty="0">
                  <a:latin typeface="Arial" charset="0"/>
                </a:rPr>
                <a:t>r</a:t>
              </a:r>
            </a:p>
          </p:txBody>
        </p:sp>
        <p:sp>
          <p:nvSpPr>
            <p:cNvPr id="860171" name="Text Box 11"/>
            <p:cNvSpPr txBox="1">
              <a:spLocks noChangeArrowheads="1"/>
            </p:cNvSpPr>
            <p:nvPr/>
          </p:nvSpPr>
          <p:spPr bwMode="auto">
            <a:xfrm>
              <a:off x="764" y="2907"/>
              <a:ext cx="318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>
                  <a:solidFill>
                    <a:srgbClr val="0070C0"/>
                  </a:solidFill>
                  <a:latin typeface="Arial" charset="0"/>
                </a:rPr>
                <a:t>L</a:t>
              </a:r>
              <a:r>
                <a:rPr lang="pt-BR" sz="2400" b="0" baseline="-25000">
                  <a:solidFill>
                    <a:srgbClr val="0070C0"/>
                  </a:solidFill>
                  <a:latin typeface="Arial" charset="0"/>
                </a:rPr>
                <a:t>0</a:t>
              </a:r>
              <a:endParaRPr lang="pt-BR" sz="2400" b="0">
                <a:solidFill>
                  <a:srgbClr val="0070C0"/>
                </a:solidFill>
                <a:latin typeface="Arial" charset="0"/>
              </a:endParaRPr>
            </a:p>
          </p:txBody>
        </p:sp>
        <p:sp>
          <p:nvSpPr>
            <p:cNvPr id="860172" name="Text Box 12"/>
            <p:cNvSpPr txBox="1">
              <a:spLocks noChangeArrowheads="1"/>
            </p:cNvSpPr>
            <p:nvPr/>
          </p:nvSpPr>
          <p:spPr bwMode="auto">
            <a:xfrm>
              <a:off x="598" y="2721"/>
              <a:ext cx="31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>
                  <a:solidFill>
                    <a:srgbClr val="FF0000"/>
                  </a:solidFill>
                  <a:latin typeface="Arial" charset="0"/>
                </a:rPr>
                <a:t>L</a:t>
              </a:r>
              <a:r>
                <a:rPr lang="pt-BR" sz="2400" b="0" baseline="-250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pt-BR" sz="2400" b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860173" name="Line 13"/>
            <p:cNvSpPr>
              <a:spLocks noChangeShapeType="1"/>
            </p:cNvSpPr>
            <p:nvPr/>
          </p:nvSpPr>
          <p:spPr bwMode="auto">
            <a:xfrm>
              <a:off x="620" y="2242"/>
              <a:ext cx="1161" cy="0"/>
            </a:xfrm>
            <a:prstGeom prst="lin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74" name="Line 14"/>
            <p:cNvSpPr>
              <a:spLocks noChangeShapeType="1"/>
            </p:cNvSpPr>
            <p:nvPr/>
          </p:nvSpPr>
          <p:spPr bwMode="auto">
            <a:xfrm flipH="1">
              <a:off x="623" y="2389"/>
              <a:ext cx="1174" cy="9"/>
            </a:xfrm>
            <a:prstGeom prst="lin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75" name="Text Box 15"/>
            <p:cNvSpPr txBox="1">
              <a:spLocks noChangeArrowheads="1"/>
            </p:cNvSpPr>
            <p:nvPr/>
          </p:nvSpPr>
          <p:spPr bwMode="auto">
            <a:xfrm>
              <a:off x="380" y="2526"/>
              <a:ext cx="31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 dirty="0">
                  <a:solidFill>
                    <a:srgbClr val="0070C0"/>
                  </a:solidFill>
                  <a:latin typeface="Arial" charset="0"/>
                </a:rPr>
                <a:t>r</a:t>
              </a:r>
              <a:r>
                <a:rPr lang="pt-BR" sz="2400" b="0" baseline="-25000" dirty="0">
                  <a:solidFill>
                    <a:srgbClr val="0070C0"/>
                  </a:solidFill>
                  <a:latin typeface="Arial" charset="0"/>
                </a:rPr>
                <a:t>0</a:t>
              </a:r>
              <a:endParaRPr lang="pt-BR" sz="2400" b="0" dirty="0">
                <a:solidFill>
                  <a:srgbClr val="0070C0"/>
                </a:solidFill>
                <a:latin typeface="Arial" charset="0"/>
              </a:endParaRPr>
            </a:p>
          </p:txBody>
        </p:sp>
        <p:sp>
          <p:nvSpPr>
            <p:cNvPr id="860176" name="Text Box 16"/>
            <p:cNvSpPr txBox="1">
              <a:spLocks noChangeArrowheads="1"/>
            </p:cNvSpPr>
            <p:nvPr/>
          </p:nvSpPr>
          <p:spPr bwMode="auto">
            <a:xfrm>
              <a:off x="380" y="1967"/>
              <a:ext cx="31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 dirty="0">
                  <a:solidFill>
                    <a:srgbClr val="00B050"/>
                  </a:solidFill>
                  <a:latin typeface="Arial" charset="0"/>
                </a:rPr>
                <a:t>r</a:t>
              </a:r>
              <a:r>
                <a:rPr lang="pt-BR" sz="2400" b="0" baseline="-25000" dirty="0">
                  <a:solidFill>
                    <a:srgbClr val="00B050"/>
                  </a:solidFill>
                  <a:latin typeface="Arial" charset="0"/>
                </a:rPr>
                <a:t>1</a:t>
              </a:r>
              <a:endParaRPr lang="pt-BR" sz="2400" b="0" dirty="0">
                <a:solidFill>
                  <a:srgbClr val="00B050"/>
                </a:solidFill>
                <a:latin typeface="Arial" charset="0"/>
              </a:endParaRPr>
            </a:p>
          </p:txBody>
        </p:sp>
        <p:sp>
          <p:nvSpPr>
            <p:cNvPr id="860177" name="Text Box 17"/>
            <p:cNvSpPr txBox="1">
              <a:spLocks noChangeArrowheads="1"/>
            </p:cNvSpPr>
            <p:nvPr/>
          </p:nvSpPr>
          <p:spPr bwMode="auto">
            <a:xfrm>
              <a:off x="380" y="2182"/>
              <a:ext cx="317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>
                  <a:solidFill>
                    <a:srgbClr val="FF0000"/>
                  </a:solidFill>
                  <a:latin typeface="Arial" charset="0"/>
                </a:rPr>
                <a:t>r</a:t>
              </a:r>
              <a:r>
                <a:rPr lang="pt-BR" sz="2400" b="0" baseline="-250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pt-BR" sz="2400" b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860178" name="Line 18"/>
            <p:cNvSpPr>
              <a:spLocks noChangeShapeType="1"/>
            </p:cNvSpPr>
            <p:nvPr/>
          </p:nvSpPr>
          <p:spPr bwMode="auto">
            <a:xfrm>
              <a:off x="607" y="2719"/>
              <a:ext cx="789" cy="0"/>
            </a:xfrm>
            <a:prstGeom prst="lin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79" name="Freeform 19"/>
            <p:cNvSpPr>
              <a:spLocks/>
            </p:cNvSpPr>
            <p:nvPr/>
          </p:nvSpPr>
          <p:spPr bwMode="auto">
            <a:xfrm>
              <a:off x="983" y="1688"/>
              <a:ext cx="1199" cy="1357"/>
            </a:xfrm>
            <a:custGeom>
              <a:avLst/>
              <a:gdLst>
                <a:gd name="T0" fmla="*/ 0 w 1870"/>
                <a:gd name="T1" fmla="*/ 1480 h 1480"/>
                <a:gd name="T2" fmla="*/ 910 w 1870"/>
                <a:gd name="T3" fmla="*/ 930 h 1480"/>
                <a:gd name="T4" fmla="*/ 1870 w 1870"/>
                <a:gd name="T5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0" h="1480">
                  <a:moveTo>
                    <a:pt x="0" y="1480"/>
                  </a:moveTo>
                  <a:cubicBezTo>
                    <a:pt x="299" y="1328"/>
                    <a:pt x="598" y="1177"/>
                    <a:pt x="910" y="930"/>
                  </a:cubicBezTo>
                  <a:cubicBezTo>
                    <a:pt x="1222" y="683"/>
                    <a:pt x="1546" y="341"/>
                    <a:pt x="1870" y="0"/>
                  </a:cubicBezTo>
                </a:path>
              </a:pathLst>
            </a:custGeom>
            <a:noFill/>
            <a:ln w="38100" cmpd="sng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80" name="Line 20"/>
            <p:cNvSpPr>
              <a:spLocks noChangeShapeType="1"/>
            </p:cNvSpPr>
            <p:nvPr/>
          </p:nvSpPr>
          <p:spPr bwMode="auto">
            <a:xfrm>
              <a:off x="1797" y="2238"/>
              <a:ext cx="0" cy="1018"/>
            </a:xfrm>
            <a:prstGeom prst="lin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81" name="Freeform 21"/>
            <p:cNvSpPr>
              <a:spLocks/>
            </p:cNvSpPr>
            <p:nvPr/>
          </p:nvSpPr>
          <p:spPr bwMode="auto">
            <a:xfrm>
              <a:off x="822" y="1908"/>
              <a:ext cx="1405" cy="954"/>
            </a:xfrm>
            <a:custGeom>
              <a:avLst/>
              <a:gdLst>
                <a:gd name="T0" fmla="*/ 0 w 2190"/>
                <a:gd name="T1" fmla="*/ 1040 h 1040"/>
                <a:gd name="T2" fmla="*/ 910 w 2190"/>
                <a:gd name="T3" fmla="*/ 870 h 1040"/>
                <a:gd name="T4" fmla="*/ 1520 w 2190"/>
                <a:gd name="T5" fmla="*/ 520 h 1040"/>
                <a:gd name="T6" fmla="*/ 2190 w 2190"/>
                <a:gd name="T7" fmla="*/ 0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90" h="1040">
                  <a:moveTo>
                    <a:pt x="0" y="1040"/>
                  </a:moveTo>
                  <a:cubicBezTo>
                    <a:pt x="328" y="998"/>
                    <a:pt x="657" y="957"/>
                    <a:pt x="910" y="870"/>
                  </a:cubicBezTo>
                  <a:cubicBezTo>
                    <a:pt x="1163" y="783"/>
                    <a:pt x="1307" y="665"/>
                    <a:pt x="1520" y="520"/>
                  </a:cubicBezTo>
                  <a:cubicBezTo>
                    <a:pt x="1733" y="375"/>
                    <a:pt x="1961" y="187"/>
                    <a:pt x="2190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82" name="Line 22"/>
            <p:cNvSpPr>
              <a:spLocks noChangeShapeType="1"/>
            </p:cNvSpPr>
            <p:nvPr/>
          </p:nvSpPr>
          <p:spPr bwMode="auto">
            <a:xfrm>
              <a:off x="1412" y="2715"/>
              <a:ext cx="0" cy="541"/>
            </a:xfrm>
            <a:prstGeom prst="lin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183" name="Text Box 23"/>
            <p:cNvSpPr txBox="1">
              <a:spLocks noChangeArrowheads="1"/>
            </p:cNvSpPr>
            <p:nvPr/>
          </p:nvSpPr>
          <p:spPr bwMode="auto">
            <a:xfrm>
              <a:off x="2215" y="1719"/>
              <a:ext cx="401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>
                  <a:solidFill>
                    <a:srgbClr val="FF0000"/>
                  </a:solidFill>
                  <a:latin typeface="Arial" charset="0"/>
                </a:rPr>
                <a:t>M</a:t>
              </a:r>
              <a:r>
                <a:rPr lang="pt-BR" sz="2400" b="0" baseline="-250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pt-BR" sz="2400" b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860184" name="Text Box 24"/>
            <p:cNvSpPr txBox="1">
              <a:spLocks noChangeArrowheads="1"/>
            </p:cNvSpPr>
            <p:nvPr/>
          </p:nvSpPr>
          <p:spPr bwMode="auto">
            <a:xfrm>
              <a:off x="2111" y="1398"/>
              <a:ext cx="401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pt-BR" sz="2400" b="0" dirty="0">
                  <a:solidFill>
                    <a:srgbClr val="0070C0"/>
                  </a:solidFill>
                  <a:latin typeface="Arial" charset="0"/>
                </a:rPr>
                <a:t>M</a:t>
              </a:r>
              <a:r>
                <a:rPr lang="pt-BR" sz="2400" b="0" baseline="-25000" dirty="0">
                  <a:solidFill>
                    <a:srgbClr val="0070C0"/>
                  </a:solidFill>
                  <a:latin typeface="Arial" charset="0"/>
                </a:rPr>
                <a:t>0</a:t>
              </a:r>
              <a:endParaRPr lang="pt-BR" sz="2400" b="0" dirty="0">
                <a:solidFill>
                  <a:srgbClr val="0070C0"/>
                </a:solidFill>
                <a:latin typeface="Arial" charset="0"/>
              </a:endParaRPr>
            </a:p>
          </p:txBody>
        </p:sp>
        <p:sp>
          <p:nvSpPr>
            <p:cNvPr id="860185" name="Text Box 25"/>
            <p:cNvSpPr txBox="1">
              <a:spLocks noChangeArrowheads="1"/>
            </p:cNvSpPr>
            <p:nvPr/>
          </p:nvSpPr>
          <p:spPr bwMode="auto">
            <a:xfrm>
              <a:off x="1204" y="247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dirty="0">
                  <a:solidFill>
                    <a:srgbClr val="0070C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860186" name="Text Box 26"/>
            <p:cNvSpPr txBox="1">
              <a:spLocks noChangeArrowheads="1"/>
            </p:cNvSpPr>
            <p:nvPr/>
          </p:nvSpPr>
          <p:spPr bwMode="auto">
            <a:xfrm>
              <a:off x="1556" y="198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>
                  <a:solidFill>
                    <a:srgbClr val="00B05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860187" name="Text Box 27"/>
            <p:cNvSpPr txBox="1">
              <a:spLocks noChangeArrowheads="1"/>
            </p:cNvSpPr>
            <p:nvPr/>
          </p:nvSpPr>
          <p:spPr bwMode="auto">
            <a:xfrm>
              <a:off x="1776" y="229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dirty="0">
                  <a:solidFill>
                    <a:srgbClr val="FF0000"/>
                  </a:solidFill>
                  <a:latin typeface="Arial" charset="0"/>
                </a:rPr>
                <a:t>C</a:t>
              </a:r>
            </a:p>
          </p:txBody>
        </p:sp>
      </p:grpSp>
      <p:graphicFrame>
        <p:nvGraphicFramePr>
          <p:cNvPr id="86018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468183"/>
              </p:ext>
            </p:extLst>
          </p:nvPr>
        </p:nvGraphicFramePr>
        <p:xfrm>
          <a:off x="5891178" y="1196752"/>
          <a:ext cx="2578594" cy="909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Equação" r:id="rId3" imgW="1218960" imgH="419040" progId="Equation.3">
                  <p:embed/>
                </p:oleObj>
              </mc:Choice>
              <mc:Fallback>
                <p:oleObj name="Equação" r:id="rId3" imgW="1218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178" y="1196752"/>
                        <a:ext cx="2578594" cy="9098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89" name="Text Box 29"/>
          <p:cNvSpPr txBox="1">
            <a:spLocks noChangeArrowheads="1"/>
          </p:cNvSpPr>
          <p:nvPr/>
        </p:nvSpPr>
        <p:spPr bwMode="auto">
          <a:xfrm>
            <a:off x="4494213" y="2286000"/>
            <a:ext cx="1411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Inclinação</a:t>
            </a:r>
          </a:p>
        </p:txBody>
      </p:sp>
      <p:sp>
        <p:nvSpPr>
          <p:cNvPr id="860190" name="Freeform 30"/>
          <p:cNvSpPr>
            <a:spLocks/>
          </p:cNvSpPr>
          <p:nvPr/>
        </p:nvSpPr>
        <p:spPr bwMode="auto">
          <a:xfrm>
            <a:off x="3600450" y="2190750"/>
            <a:ext cx="2759075" cy="571500"/>
          </a:xfrm>
          <a:custGeom>
            <a:avLst/>
            <a:gdLst>
              <a:gd name="T0" fmla="*/ 1572 w 1738"/>
              <a:gd name="T1" fmla="*/ 0 h 360"/>
              <a:gd name="T2" fmla="*/ 1476 w 1738"/>
              <a:gd name="T3" fmla="*/ 240 h 360"/>
              <a:gd name="T4" fmla="*/ 0 w 1738"/>
              <a:gd name="T5" fmla="*/ 360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8" h="360">
                <a:moveTo>
                  <a:pt x="1572" y="0"/>
                </a:moveTo>
                <a:cubicBezTo>
                  <a:pt x="1655" y="90"/>
                  <a:pt x="1738" y="180"/>
                  <a:pt x="1476" y="240"/>
                </a:cubicBezTo>
                <a:cubicBezTo>
                  <a:pt x="1214" y="300"/>
                  <a:pt x="607" y="330"/>
                  <a:pt x="0" y="360"/>
                </a:cubicBez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91" name="Freeform 31"/>
          <p:cNvSpPr>
            <a:spLocks/>
          </p:cNvSpPr>
          <p:nvPr/>
        </p:nvSpPr>
        <p:spPr bwMode="auto">
          <a:xfrm>
            <a:off x="3448050" y="2266950"/>
            <a:ext cx="4648200" cy="1085850"/>
          </a:xfrm>
          <a:custGeom>
            <a:avLst/>
            <a:gdLst>
              <a:gd name="T0" fmla="*/ 2592 w 2928"/>
              <a:gd name="T1" fmla="*/ 0 h 684"/>
              <a:gd name="T2" fmla="*/ 2496 w 2928"/>
              <a:gd name="T3" fmla="*/ 396 h 684"/>
              <a:gd name="T4" fmla="*/ 0 w 2928"/>
              <a:gd name="T5" fmla="*/ 684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8" h="684">
                <a:moveTo>
                  <a:pt x="2592" y="0"/>
                </a:moveTo>
                <a:cubicBezTo>
                  <a:pt x="2760" y="141"/>
                  <a:pt x="2928" y="282"/>
                  <a:pt x="2496" y="396"/>
                </a:cubicBezTo>
                <a:cubicBezTo>
                  <a:pt x="2064" y="510"/>
                  <a:pt x="1032" y="597"/>
                  <a:pt x="0" y="684"/>
                </a:cubicBez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4957763" y="2768600"/>
            <a:ext cx="1411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Inclinação</a:t>
            </a:r>
          </a:p>
        </p:txBody>
      </p:sp>
      <p:graphicFrame>
        <p:nvGraphicFramePr>
          <p:cNvPr id="86019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331832"/>
              </p:ext>
            </p:extLst>
          </p:nvPr>
        </p:nvGraphicFramePr>
        <p:xfrm>
          <a:off x="7884368" y="2787650"/>
          <a:ext cx="1140570" cy="412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Equação" r:id="rId5" imgW="622080" imgH="215640" progId="Equation.3">
                  <p:embed/>
                </p:oleObj>
              </mc:Choice>
              <mc:Fallback>
                <p:oleObj name="Equação" r:id="rId5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2787650"/>
                        <a:ext cx="1140570" cy="4126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084117"/>
              </p:ext>
            </p:extLst>
          </p:nvPr>
        </p:nvGraphicFramePr>
        <p:xfrm>
          <a:off x="8148638" y="2336800"/>
          <a:ext cx="8763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Equação" r:id="rId7" imgW="507960" imgH="215640" progId="Equation.3">
                  <p:embed/>
                </p:oleObj>
              </mc:Choice>
              <mc:Fallback>
                <p:oleObj name="Equação" r:id="rId7" imgW="507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8638" y="2336800"/>
                        <a:ext cx="8763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95" name="Text Box 35"/>
          <p:cNvSpPr txBox="1">
            <a:spLocks noChangeArrowheads="1"/>
          </p:cNvSpPr>
          <p:nvPr/>
        </p:nvSpPr>
        <p:spPr bwMode="auto">
          <a:xfrm>
            <a:off x="4583113" y="3479800"/>
            <a:ext cx="447833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0" dirty="0">
                <a:solidFill>
                  <a:srgbClr val="C00000"/>
                </a:solidFill>
                <a:latin typeface="Arial" charset="0"/>
              </a:rPr>
              <a:t>O fato da curva LM ser menos inclinada – quando a oferta de moeda depende da taxa de juros – do que quando a oferta de moeda é fixa provoca mudança na eficácia da política fiscal. </a:t>
            </a:r>
          </a:p>
          <a:p>
            <a:pPr>
              <a:spcBef>
                <a:spcPct val="50000"/>
              </a:spcBef>
            </a:pPr>
            <a:r>
              <a:rPr lang="pt-BR" sz="2000" b="0" dirty="0">
                <a:solidFill>
                  <a:srgbClr val="C00000"/>
                </a:solidFill>
                <a:latin typeface="Arial" charset="0"/>
              </a:rPr>
              <a:t>(Ver exercício 3 do livro)</a:t>
            </a:r>
          </a:p>
        </p:txBody>
      </p:sp>
    </p:spTree>
    <p:extLst>
      <p:ext uri="{BB962C8B-B14F-4D97-AF65-F5344CB8AC3E}">
        <p14:creationId xmlns:p14="http://schemas.microsoft.com/office/powerpoint/2010/main" val="341821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6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6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6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6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6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6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86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9" grpId="0"/>
      <p:bldP spid="860190" grpId="0" animBg="1"/>
      <p:bldP spid="860191" grpId="0" animBg="1"/>
      <p:bldP spid="860192" grpId="0"/>
      <p:bldP spid="8601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C7052-DE3B-4C78-BF03-CB8375CC84AE}" type="slidenum">
              <a:rPr lang="pt-PT"/>
              <a:pPr/>
              <a:t>3</a:t>
            </a:fld>
            <a:endParaRPr lang="pt-PT"/>
          </a:p>
        </p:txBody>
      </p:sp>
      <p:sp>
        <p:nvSpPr>
          <p:cNvPr id="839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5463" y="1295400"/>
            <a:ext cx="7981950" cy="4868863"/>
          </a:xfrm>
        </p:spPr>
        <p:txBody>
          <a:bodyPr>
            <a:noAutofit/>
          </a:bodyPr>
          <a:lstStyle/>
          <a:p>
            <a:pPr marL="361950" indent="-361950" algn="just"/>
            <a:r>
              <a:rPr lang="pt-BR" sz="2800" dirty="0">
                <a:latin typeface="Arial" charset="0"/>
              </a:rPr>
              <a:t>Por definição, tem-se:</a:t>
            </a:r>
          </a:p>
          <a:p>
            <a:pPr marL="361950" indent="-361950" algn="ctr">
              <a:buFontTx/>
              <a:buNone/>
            </a:pPr>
            <a:r>
              <a:rPr lang="pt-BR" sz="2800" dirty="0">
                <a:latin typeface="Arial" charset="0"/>
              </a:rPr>
              <a:t>	M</a:t>
            </a:r>
            <a:r>
              <a:rPr lang="pt-BR" sz="2800" baseline="-25000" dirty="0">
                <a:latin typeface="Arial" charset="0"/>
              </a:rPr>
              <a:t>1</a:t>
            </a:r>
            <a:r>
              <a:rPr lang="pt-BR" sz="2800" dirty="0">
                <a:latin typeface="Arial" charset="0"/>
              </a:rPr>
              <a:t> = P</a:t>
            </a:r>
            <a:r>
              <a:rPr lang="pt-BR" sz="2800" baseline="30000" dirty="0">
                <a:latin typeface="Arial" charset="0"/>
              </a:rPr>
              <a:t>0</a:t>
            </a:r>
            <a:r>
              <a:rPr lang="pt-BR" sz="2800" dirty="0">
                <a:latin typeface="Arial" charset="0"/>
              </a:rPr>
              <a:t> + D        e        B = P</a:t>
            </a:r>
            <a:r>
              <a:rPr lang="pt-BR" sz="2800" baseline="30000" dirty="0">
                <a:latin typeface="Arial" charset="0"/>
              </a:rPr>
              <a:t>0</a:t>
            </a:r>
            <a:r>
              <a:rPr lang="pt-BR" sz="2800" dirty="0">
                <a:latin typeface="Arial" charset="0"/>
              </a:rPr>
              <a:t> + Z</a:t>
            </a:r>
          </a:p>
          <a:p>
            <a:pPr marL="361950" indent="-361950">
              <a:buFontTx/>
              <a:buNone/>
            </a:pPr>
            <a:r>
              <a:rPr lang="pt-BR" sz="2800" dirty="0">
                <a:latin typeface="Arial" charset="0"/>
              </a:rPr>
              <a:t>	Em que </a:t>
            </a:r>
          </a:p>
          <a:p>
            <a:pPr marL="1352550" lvl="1" indent="-811213">
              <a:buFontTx/>
              <a:buNone/>
            </a:pPr>
            <a:r>
              <a:rPr lang="pt-BR" dirty="0">
                <a:latin typeface="Arial" charset="0"/>
              </a:rPr>
              <a:t>M</a:t>
            </a:r>
            <a:r>
              <a:rPr lang="pt-BR" baseline="-25000" dirty="0">
                <a:latin typeface="Arial" charset="0"/>
              </a:rPr>
              <a:t>1</a:t>
            </a:r>
            <a:r>
              <a:rPr lang="pt-BR" dirty="0">
                <a:latin typeface="Arial" charset="0"/>
              </a:rPr>
              <a:t> = papel-moeda em poder do público não-bancário mais depósitos a vista nos bancos comerciais </a:t>
            </a:r>
          </a:p>
          <a:p>
            <a:pPr marL="1352550" lvl="1" indent="-811213">
              <a:buFontTx/>
              <a:buNone/>
            </a:pPr>
            <a:r>
              <a:rPr lang="pt-BR" dirty="0">
                <a:latin typeface="Arial" charset="0"/>
              </a:rPr>
              <a:t>P</a:t>
            </a:r>
            <a:r>
              <a:rPr lang="pt-BR" baseline="30000" dirty="0">
                <a:latin typeface="Arial" charset="0"/>
              </a:rPr>
              <a:t>0</a:t>
            </a:r>
            <a:r>
              <a:rPr lang="pt-BR" dirty="0">
                <a:latin typeface="Arial" charset="0"/>
              </a:rPr>
              <a:t> = papel-moeda em poder do público não-bancário</a:t>
            </a:r>
          </a:p>
          <a:p>
            <a:pPr marL="1352550" lvl="1" indent="-811213">
              <a:buFontTx/>
              <a:buNone/>
            </a:pPr>
            <a:r>
              <a:rPr lang="pt-BR" dirty="0">
                <a:latin typeface="Arial" charset="0"/>
              </a:rPr>
              <a:t>D = depósitos a vista nos bancos comerciais </a:t>
            </a:r>
          </a:p>
          <a:p>
            <a:pPr marL="1352550" lvl="1" indent="-811213">
              <a:buFontTx/>
              <a:buNone/>
            </a:pPr>
            <a:r>
              <a:rPr lang="pt-BR" dirty="0">
                <a:latin typeface="Arial" charset="0"/>
              </a:rPr>
              <a:t>B = base monetária</a:t>
            </a:r>
          </a:p>
          <a:p>
            <a:pPr marL="1352550" lvl="1" indent="-811213">
              <a:buFontTx/>
              <a:buNone/>
            </a:pPr>
            <a:r>
              <a:rPr lang="pt-BR" dirty="0">
                <a:latin typeface="Arial" charset="0"/>
              </a:rPr>
              <a:t>Z = encaixes dos bancos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</p:spTree>
    <p:extLst>
      <p:ext uri="{BB962C8B-B14F-4D97-AF65-F5344CB8AC3E}">
        <p14:creationId xmlns:p14="http://schemas.microsoft.com/office/powerpoint/2010/main" val="161010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3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3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39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39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39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4538" y="1200150"/>
            <a:ext cx="7618412" cy="723900"/>
          </a:xfrm>
        </p:spPr>
        <p:txBody>
          <a:bodyPr>
            <a:normAutofit/>
          </a:bodyPr>
          <a:lstStyle/>
          <a:p>
            <a:pPr marL="361950" indent="-361950" algn="ctr">
              <a:buFontTx/>
              <a:buNone/>
            </a:pPr>
            <a:r>
              <a:rPr lang="pt-BR">
                <a:latin typeface="Arial" charset="0"/>
              </a:rPr>
              <a:t>B = P</a:t>
            </a:r>
            <a:r>
              <a:rPr lang="pt-BR" baseline="30000">
                <a:latin typeface="Arial" charset="0"/>
              </a:rPr>
              <a:t>0</a:t>
            </a:r>
            <a:r>
              <a:rPr lang="pt-BR">
                <a:latin typeface="Arial" charset="0"/>
              </a:rPr>
              <a:t> + Z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6685060"/>
              </p:ext>
            </p:extLst>
          </p:nvPr>
        </p:nvGraphicFramePr>
        <p:xfrm>
          <a:off x="24606" y="1562100"/>
          <a:ext cx="9094787" cy="497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504950" y="6400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Agosto 1994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junho 2018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379" grpId="0" build="p" autoUpdateAnimBg="0"/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4538" y="1200150"/>
            <a:ext cx="7618412" cy="723900"/>
          </a:xfrm>
        </p:spPr>
        <p:txBody>
          <a:bodyPr>
            <a:normAutofit/>
          </a:bodyPr>
          <a:lstStyle/>
          <a:p>
            <a:pPr marL="361950" indent="-361950" algn="ctr">
              <a:buFontTx/>
              <a:buNone/>
            </a:pPr>
            <a:r>
              <a:rPr lang="pt-BR">
                <a:latin typeface="Arial" charset="0"/>
              </a:rPr>
              <a:t>B = P</a:t>
            </a:r>
            <a:r>
              <a:rPr lang="pt-BR" baseline="30000">
                <a:latin typeface="Arial" charset="0"/>
              </a:rPr>
              <a:t>0</a:t>
            </a:r>
            <a:r>
              <a:rPr lang="pt-BR">
                <a:latin typeface="Arial" charset="0"/>
              </a:rPr>
              <a:t> + Z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4794224"/>
              </p:ext>
            </p:extLst>
          </p:nvPr>
        </p:nvGraphicFramePr>
        <p:xfrm>
          <a:off x="24606" y="1562100"/>
          <a:ext cx="9094787" cy="497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504950" y="6400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Agosto 1994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junho 2018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4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379" grpId="0" build="p" autoUpdateAnimBg="0"/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69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4538" y="1200150"/>
            <a:ext cx="7618412" cy="723900"/>
          </a:xfrm>
        </p:spPr>
        <p:txBody>
          <a:bodyPr>
            <a:normAutofit/>
          </a:bodyPr>
          <a:lstStyle/>
          <a:p>
            <a:pPr marL="361950" indent="-361950" algn="ctr">
              <a:buFontTx/>
              <a:buNone/>
            </a:pPr>
            <a:r>
              <a:rPr lang="pt-BR">
                <a:latin typeface="Arial" charset="0"/>
              </a:rPr>
              <a:t>B = P</a:t>
            </a:r>
            <a:r>
              <a:rPr lang="pt-BR" baseline="30000">
                <a:latin typeface="Arial" charset="0"/>
              </a:rPr>
              <a:t>0</a:t>
            </a:r>
            <a:r>
              <a:rPr lang="pt-BR">
                <a:latin typeface="Arial" charset="0"/>
              </a:rPr>
              <a:t> + Z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6213765"/>
              </p:ext>
            </p:extLst>
          </p:nvPr>
        </p:nvGraphicFramePr>
        <p:xfrm>
          <a:off x="24606" y="1562100"/>
          <a:ext cx="9094787" cy="497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504950" y="6400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Julho 2015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junho 2018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1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379" grpId="0" build="p" autoUpdateAnimBg="0"/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610A-3C7C-4945-8399-1BC3D6D17B25}" type="slidenum">
              <a:rPr lang="pt-PT"/>
              <a:pPr/>
              <a:t>7</a:t>
            </a:fld>
            <a:endParaRPr lang="pt-PT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450" y="1600200"/>
            <a:ext cx="7981950" cy="4868863"/>
          </a:xfrm>
        </p:spPr>
        <p:txBody>
          <a:bodyPr>
            <a:normAutofit lnSpcReduction="10000"/>
          </a:bodyPr>
          <a:lstStyle/>
          <a:p>
            <a:pPr marL="361950" indent="-361950">
              <a:spcBef>
                <a:spcPct val="40000"/>
              </a:spcBef>
            </a:pPr>
            <a:r>
              <a:rPr lang="pt-BR" sz="2800">
                <a:latin typeface="Arial" charset="0"/>
              </a:rPr>
              <a:t>Considere as seguintes relações:</a:t>
            </a:r>
          </a:p>
          <a:p>
            <a:pPr marL="2514600" lvl="1" indent="-1973263">
              <a:spcBef>
                <a:spcPct val="40000"/>
              </a:spcBef>
              <a:buFontTx/>
              <a:buNone/>
            </a:pPr>
            <a:r>
              <a:rPr lang="pt-BR">
                <a:latin typeface="Arial" charset="0"/>
              </a:rPr>
              <a:t>c = P</a:t>
            </a:r>
            <a:r>
              <a:rPr lang="pt-BR" baseline="30000">
                <a:latin typeface="Arial" charset="0"/>
              </a:rPr>
              <a:t>0</a:t>
            </a:r>
            <a:r>
              <a:rPr lang="pt-BR">
                <a:latin typeface="Arial" charset="0"/>
              </a:rPr>
              <a:t>/M</a:t>
            </a:r>
            <a:r>
              <a:rPr lang="pt-BR" baseline="-25000">
                <a:latin typeface="Arial" charset="0"/>
              </a:rPr>
              <a:t>1</a:t>
            </a:r>
            <a:r>
              <a:rPr lang="pt-BR">
                <a:latin typeface="Arial" charset="0"/>
              </a:rPr>
              <a:t> 	(papel-moeda em poder do público não-bancário/meios de pagamento)</a:t>
            </a:r>
          </a:p>
          <a:p>
            <a:pPr marL="2514600" lvl="1" indent="-1973263">
              <a:spcBef>
                <a:spcPct val="40000"/>
              </a:spcBef>
              <a:buFontTx/>
              <a:buNone/>
            </a:pPr>
            <a:r>
              <a:rPr lang="pt-BR">
                <a:latin typeface="Arial" charset="0"/>
              </a:rPr>
              <a:t>d = D/M</a:t>
            </a:r>
            <a:r>
              <a:rPr lang="pt-BR" baseline="-25000">
                <a:latin typeface="Arial" charset="0"/>
              </a:rPr>
              <a:t>1</a:t>
            </a:r>
            <a:r>
              <a:rPr lang="pt-BR">
                <a:latin typeface="Arial" charset="0"/>
              </a:rPr>
              <a:t> 	(depósitos a vista nos bancos comerciais/meios de pagamento)</a:t>
            </a:r>
          </a:p>
          <a:p>
            <a:pPr marL="2514600" lvl="1" indent="-1973263">
              <a:spcBef>
                <a:spcPct val="40000"/>
              </a:spcBef>
              <a:buFontTx/>
              <a:buNone/>
            </a:pPr>
            <a:r>
              <a:rPr lang="pt-BR">
                <a:latin typeface="Arial" charset="0"/>
              </a:rPr>
              <a:t>R = Z/D 	(encaixe total dos bancos comerciais/depósitos a vista nos bancos comerciais)</a:t>
            </a:r>
          </a:p>
          <a:p>
            <a:pPr marL="361950" indent="-361950">
              <a:spcBef>
                <a:spcPct val="40000"/>
              </a:spcBef>
            </a:pPr>
            <a:r>
              <a:rPr lang="pt-BR" sz="2800">
                <a:latin typeface="Arial" charset="0"/>
              </a:rPr>
              <a:t>Observe que  c + d = 1 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>
                <a:latin typeface="Arial" charset="0"/>
              </a:rPr>
              <a:t>A função oferta de moeda</a:t>
            </a:r>
          </a:p>
        </p:txBody>
      </p:sp>
    </p:spTree>
    <p:extLst>
      <p:ext uri="{BB962C8B-B14F-4D97-AF65-F5344CB8AC3E}">
        <p14:creationId xmlns:p14="http://schemas.microsoft.com/office/powerpoint/2010/main" val="6839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0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0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40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40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0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875-16C8-4BF2-8D6D-982D8C0307BA}" type="slidenum">
              <a:rPr lang="pt-PT"/>
              <a:pPr/>
              <a:t>8</a:t>
            </a:fld>
            <a:endParaRPr lang="pt-PT"/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714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62050"/>
            <a:ext cx="7713663" cy="819150"/>
          </a:xfrm>
        </p:spPr>
        <p:txBody>
          <a:bodyPr/>
          <a:lstStyle/>
          <a:p>
            <a:pPr marL="1524000" indent="-1524000">
              <a:spcBef>
                <a:spcPct val="40000"/>
              </a:spcBef>
              <a:buFontTx/>
              <a:buNone/>
            </a:pPr>
            <a:r>
              <a:rPr lang="pt-BR" sz="2400" b="1" dirty="0">
                <a:latin typeface="Arial" charset="0"/>
              </a:rPr>
              <a:t>R = Z/D 	</a:t>
            </a:r>
            <a:r>
              <a:rPr lang="pt-BR" sz="2000" b="1" dirty="0">
                <a:latin typeface="Arial" charset="0"/>
              </a:rPr>
              <a:t>(encaixe total dos bancos comerciais  / depósitos a vista nos bancos comerciais)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2674298"/>
              </p:ext>
            </p:extLst>
          </p:nvPr>
        </p:nvGraphicFramePr>
        <p:xfrm>
          <a:off x="0" y="1884363"/>
          <a:ext cx="8870950" cy="457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04950" y="6400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Agosto 1994 a maio 2014</a:t>
            </a:r>
            <a:endParaRPr lang="pt-BR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7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26" grpId="0" build="p" autoUpdateAnimBg="0"/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" y="179388"/>
            <a:ext cx="9144000" cy="1143000"/>
          </a:xfrm>
          <a:noFill/>
          <a:ln/>
        </p:spPr>
        <p:txBody>
          <a:bodyPr>
            <a:normAutofit/>
          </a:bodyPr>
          <a:lstStyle/>
          <a:p>
            <a:r>
              <a:rPr lang="pt-BR" sz="3600" dirty="0">
                <a:latin typeface="Arial" charset="0"/>
              </a:rPr>
              <a:t>A função oferta de moeda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4363" y="5789613"/>
            <a:ext cx="2114550" cy="681037"/>
          </a:xfrm>
          <a:noFill/>
          <a:ln/>
        </p:spPr>
        <p:txBody>
          <a:bodyPr/>
          <a:lstStyle/>
          <a:p>
            <a:pPr marL="0" indent="0" algn="ctr">
              <a:buFontTx/>
              <a:buNone/>
            </a:pPr>
            <a:r>
              <a:rPr lang="pt-BR" sz="2800" dirty="0">
                <a:latin typeface="Arial" charset="0"/>
              </a:rPr>
              <a:t>1  =  c  +  d</a:t>
            </a:r>
          </a:p>
        </p:txBody>
      </p:sp>
      <p:sp>
        <p:nvSpPr>
          <p:cNvPr id="841732" name="Text Box 4"/>
          <p:cNvSpPr txBox="1">
            <a:spLocks noChangeArrowheads="1"/>
          </p:cNvSpPr>
          <p:nvPr/>
        </p:nvSpPr>
        <p:spPr bwMode="auto">
          <a:xfrm>
            <a:off x="287338" y="2174875"/>
            <a:ext cx="16748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          P</a:t>
            </a:r>
            <a:r>
              <a:rPr lang="pt-BR" sz="2800" b="0" baseline="30000">
                <a:latin typeface="Arial" charset="0"/>
              </a:rPr>
              <a:t>0</a:t>
            </a:r>
          </a:p>
          <a:p>
            <a:pPr eaLnBrk="0" hangingPunct="0"/>
            <a:r>
              <a:rPr lang="pt-BR" sz="2800" b="0">
                <a:latin typeface="Arial" charset="0"/>
              </a:rPr>
              <a:t>          M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</a:t>
            </a:r>
          </a:p>
        </p:txBody>
      </p:sp>
      <p:sp>
        <p:nvSpPr>
          <p:cNvPr id="841733" name="Text Box 5"/>
          <p:cNvSpPr txBox="1">
            <a:spLocks noChangeArrowheads="1"/>
          </p:cNvSpPr>
          <p:nvPr/>
        </p:nvSpPr>
        <p:spPr bwMode="auto">
          <a:xfrm>
            <a:off x="593725" y="2376488"/>
            <a:ext cx="668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c =</a:t>
            </a:r>
          </a:p>
        </p:txBody>
      </p:sp>
      <p:sp>
        <p:nvSpPr>
          <p:cNvPr id="841734" name="Text Box 6"/>
          <p:cNvSpPr txBox="1">
            <a:spLocks noChangeArrowheads="1"/>
          </p:cNvSpPr>
          <p:nvPr/>
        </p:nvSpPr>
        <p:spPr bwMode="auto">
          <a:xfrm>
            <a:off x="320675" y="3206750"/>
            <a:ext cx="16430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          Z</a:t>
            </a:r>
            <a:endParaRPr lang="pt-BR" sz="2800" b="0" baseline="30000">
              <a:latin typeface="Arial" charset="0"/>
            </a:endParaRPr>
          </a:p>
          <a:p>
            <a:pPr eaLnBrk="0" hangingPunct="0"/>
            <a:r>
              <a:rPr lang="pt-BR" sz="2800" b="0">
                <a:latin typeface="Arial" charset="0"/>
              </a:rPr>
              <a:t>          D 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560388" y="3427413"/>
            <a:ext cx="747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R =</a:t>
            </a:r>
          </a:p>
        </p:txBody>
      </p:sp>
      <p:sp>
        <p:nvSpPr>
          <p:cNvPr id="841736" name="Line 8"/>
          <p:cNvSpPr>
            <a:spLocks noChangeShapeType="1"/>
          </p:cNvSpPr>
          <p:nvPr/>
        </p:nvSpPr>
        <p:spPr bwMode="auto">
          <a:xfrm flipV="1">
            <a:off x="1290638" y="3711575"/>
            <a:ext cx="51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800"/>
          </a:p>
        </p:txBody>
      </p:sp>
      <p:sp>
        <p:nvSpPr>
          <p:cNvPr id="841737" name="Text Box 9"/>
          <p:cNvSpPr txBox="1">
            <a:spLocks noChangeArrowheads="1"/>
          </p:cNvSpPr>
          <p:nvPr/>
        </p:nvSpPr>
        <p:spPr bwMode="auto">
          <a:xfrm>
            <a:off x="5122863" y="3409950"/>
            <a:ext cx="40211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0" dirty="0">
                <a:latin typeface="Arial" charset="0"/>
              </a:rPr>
              <a:t>B = </a:t>
            </a:r>
            <a:r>
              <a:rPr lang="pt-BR" sz="2800" b="0" dirty="0">
                <a:latin typeface="Arial" charset="0"/>
                <a:sym typeface="Symbol" pitchFamily="18" charset="2"/>
              </a:rPr>
              <a:t>c </a:t>
            </a:r>
            <a:r>
              <a:rPr lang="en-US" sz="2800" b="0" dirty="0">
                <a:latin typeface="Arial" charset="0"/>
                <a:cs typeface="Times New Roman" pitchFamily="18" charset="0"/>
                <a:sym typeface="Symbol" pitchFamily="18" charset="2"/>
              </a:rPr>
              <a:t>·</a:t>
            </a:r>
            <a:r>
              <a:rPr lang="pt-BR" sz="2800" b="0" dirty="0">
                <a:latin typeface="Arial" charset="0"/>
                <a:sym typeface="Symbol" pitchFamily="18" charset="2"/>
              </a:rPr>
              <a:t> </a:t>
            </a:r>
            <a:r>
              <a:rPr lang="pt-BR" sz="2800" b="0" dirty="0">
                <a:latin typeface="Arial" charset="0"/>
              </a:rPr>
              <a:t>M</a:t>
            </a:r>
            <a:r>
              <a:rPr lang="pt-BR" sz="2800" b="0" baseline="-25000" dirty="0">
                <a:latin typeface="Arial" charset="0"/>
              </a:rPr>
              <a:t>1</a:t>
            </a:r>
            <a:r>
              <a:rPr lang="pt-BR" sz="2800" b="0" dirty="0">
                <a:latin typeface="Arial" charset="0"/>
              </a:rPr>
              <a:t> + R </a:t>
            </a:r>
            <a:r>
              <a:rPr lang="en-US" sz="2800" b="0" dirty="0">
                <a:latin typeface="Arial" charset="0"/>
                <a:sym typeface="Symbol" pitchFamily="18" charset="2"/>
              </a:rPr>
              <a:t>·</a:t>
            </a:r>
            <a:r>
              <a:rPr lang="pt-BR" sz="2800" b="0" dirty="0">
                <a:latin typeface="Arial" charset="0"/>
                <a:sym typeface="Symbol" pitchFamily="18" charset="2"/>
              </a:rPr>
              <a:t> d </a:t>
            </a:r>
            <a:r>
              <a:rPr lang="en-US" sz="2800" b="0" dirty="0">
                <a:latin typeface="Arial" charset="0"/>
                <a:sym typeface="Symbol" pitchFamily="18" charset="2"/>
              </a:rPr>
              <a:t>·</a:t>
            </a:r>
            <a:r>
              <a:rPr lang="pt-BR" sz="2800" b="0" dirty="0">
                <a:latin typeface="Arial" charset="0"/>
                <a:sym typeface="Symbol" pitchFamily="18" charset="2"/>
              </a:rPr>
              <a:t> </a:t>
            </a:r>
            <a:r>
              <a:rPr lang="pt-BR" sz="2800" b="0" dirty="0">
                <a:latin typeface="Arial" charset="0"/>
              </a:rPr>
              <a:t>M</a:t>
            </a:r>
            <a:r>
              <a:rPr lang="pt-BR" sz="2800" b="0" baseline="-25000" dirty="0">
                <a:latin typeface="Arial" charset="0"/>
              </a:rPr>
              <a:t>1</a:t>
            </a:r>
          </a:p>
        </p:txBody>
      </p:sp>
      <p:sp>
        <p:nvSpPr>
          <p:cNvPr id="841738" name="AutoShape 10"/>
          <p:cNvSpPr>
            <a:spLocks/>
          </p:cNvSpPr>
          <p:nvPr/>
        </p:nvSpPr>
        <p:spPr bwMode="auto">
          <a:xfrm>
            <a:off x="4649788" y="2268538"/>
            <a:ext cx="201612" cy="2819400"/>
          </a:xfrm>
          <a:prstGeom prst="rightBrace">
            <a:avLst>
              <a:gd name="adj1" fmla="val 11653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800"/>
          </a:p>
        </p:txBody>
      </p:sp>
      <p:sp>
        <p:nvSpPr>
          <p:cNvPr id="841739" name="Rectangle 11"/>
          <p:cNvSpPr>
            <a:spLocks noChangeArrowheads="1"/>
          </p:cNvSpPr>
          <p:nvPr/>
        </p:nvSpPr>
        <p:spPr bwMode="auto">
          <a:xfrm>
            <a:off x="487363" y="1268760"/>
            <a:ext cx="79819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1950" indent="-361950" algn="ctr">
              <a:spcBef>
                <a:spcPct val="20000"/>
              </a:spcBef>
            </a:pPr>
            <a:r>
              <a:rPr lang="pt-BR" sz="2800" b="0" dirty="0">
                <a:latin typeface="Arial" charset="0"/>
              </a:rPr>
              <a:t>B = P</a:t>
            </a:r>
            <a:r>
              <a:rPr lang="pt-BR" sz="2800" b="0" baseline="30000" dirty="0">
                <a:latin typeface="Arial" charset="0"/>
              </a:rPr>
              <a:t>0</a:t>
            </a:r>
            <a:r>
              <a:rPr lang="pt-BR" sz="2800" b="0" dirty="0">
                <a:latin typeface="Arial" charset="0"/>
              </a:rPr>
              <a:t> + Z</a:t>
            </a:r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1992313" y="2371725"/>
            <a:ext cx="2684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  <a:sym typeface="Symbol" pitchFamily="18" charset="2"/>
              </a:rPr>
              <a:t>   </a:t>
            </a:r>
            <a:r>
              <a:rPr lang="pt-BR" sz="2800" b="0">
                <a:latin typeface="Arial" charset="0"/>
              </a:rPr>
              <a:t>P</a:t>
            </a:r>
            <a:r>
              <a:rPr lang="pt-BR" sz="2800" b="0" baseline="30000">
                <a:latin typeface="Arial" charset="0"/>
              </a:rPr>
              <a:t>0</a:t>
            </a:r>
            <a:r>
              <a:rPr lang="pt-BR" sz="2800" b="0">
                <a:latin typeface="Arial" charset="0"/>
              </a:rPr>
              <a:t> =  c </a:t>
            </a:r>
            <a:r>
              <a:rPr lang="en-US" sz="2800" b="0">
                <a:latin typeface="Arial" charset="0"/>
                <a:cs typeface="Arial" charset="0"/>
              </a:rPr>
              <a:t>· </a:t>
            </a:r>
            <a:r>
              <a:rPr lang="pt-BR" sz="2800" b="0">
                <a:latin typeface="Arial" charset="0"/>
              </a:rPr>
              <a:t>M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</a:t>
            </a: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1976438" y="3406775"/>
            <a:ext cx="2684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  <a:sym typeface="Symbol" pitchFamily="18" charset="2"/>
              </a:rPr>
              <a:t>   Z</a:t>
            </a:r>
            <a:r>
              <a:rPr lang="pt-BR" sz="2800" b="0">
                <a:latin typeface="Arial" charset="0"/>
              </a:rPr>
              <a:t> =  R </a:t>
            </a:r>
            <a:r>
              <a:rPr lang="en-US" sz="2800" b="0">
                <a:latin typeface="Arial" charset="0"/>
                <a:cs typeface="Arial" charset="0"/>
              </a:rPr>
              <a:t>· D</a:t>
            </a:r>
            <a:r>
              <a:rPr lang="pt-BR" sz="2800" b="0">
                <a:latin typeface="Arial" charset="0"/>
              </a:rPr>
              <a:t> </a:t>
            </a:r>
          </a:p>
        </p:txBody>
      </p:sp>
      <p:sp>
        <p:nvSpPr>
          <p:cNvPr id="841742" name="Line 14"/>
          <p:cNvSpPr>
            <a:spLocks noChangeShapeType="1"/>
          </p:cNvSpPr>
          <p:nvPr/>
        </p:nvSpPr>
        <p:spPr bwMode="auto">
          <a:xfrm flipV="1">
            <a:off x="1277938" y="2651125"/>
            <a:ext cx="51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800"/>
          </a:p>
        </p:txBody>
      </p:sp>
      <p:sp>
        <p:nvSpPr>
          <p:cNvPr id="841743" name="Text Box 15"/>
          <p:cNvSpPr txBox="1">
            <a:spLocks noChangeArrowheads="1"/>
          </p:cNvSpPr>
          <p:nvPr/>
        </p:nvSpPr>
        <p:spPr bwMode="auto">
          <a:xfrm>
            <a:off x="307975" y="4241800"/>
            <a:ext cx="16430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          D</a:t>
            </a:r>
            <a:endParaRPr lang="pt-BR" sz="2800" b="0" baseline="30000">
              <a:latin typeface="Arial" charset="0"/>
            </a:endParaRPr>
          </a:p>
          <a:p>
            <a:pPr eaLnBrk="0" hangingPunct="0"/>
            <a:r>
              <a:rPr lang="pt-BR" sz="2800" b="0">
                <a:latin typeface="Arial" charset="0"/>
              </a:rPr>
              <a:t>          M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</a:t>
            </a:r>
          </a:p>
        </p:txBody>
      </p:sp>
      <p:sp>
        <p:nvSpPr>
          <p:cNvPr id="841744" name="Text Box 16"/>
          <p:cNvSpPr txBox="1">
            <a:spLocks noChangeArrowheads="1"/>
          </p:cNvSpPr>
          <p:nvPr/>
        </p:nvSpPr>
        <p:spPr bwMode="auto">
          <a:xfrm>
            <a:off x="547688" y="4462463"/>
            <a:ext cx="688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</a:rPr>
              <a:t>d =</a:t>
            </a:r>
          </a:p>
        </p:txBody>
      </p:sp>
      <p:sp>
        <p:nvSpPr>
          <p:cNvPr id="841745" name="Line 17"/>
          <p:cNvSpPr>
            <a:spLocks noChangeShapeType="1"/>
          </p:cNvSpPr>
          <p:nvPr/>
        </p:nvSpPr>
        <p:spPr bwMode="auto">
          <a:xfrm flipV="1">
            <a:off x="1296988" y="4708525"/>
            <a:ext cx="519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800"/>
          </a:p>
        </p:txBody>
      </p:sp>
      <p:sp>
        <p:nvSpPr>
          <p:cNvPr id="841746" name="Text Box 18"/>
          <p:cNvSpPr txBox="1">
            <a:spLocks noChangeArrowheads="1"/>
          </p:cNvSpPr>
          <p:nvPr/>
        </p:nvSpPr>
        <p:spPr bwMode="auto">
          <a:xfrm>
            <a:off x="1963738" y="4441825"/>
            <a:ext cx="2684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sz="2800" b="0">
                <a:latin typeface="Arial" charset="0"/>
                <a:sym typeface="Symbol" pitchFamily="18" charset="2"/>
              </a:rPr>
              <a:t>   D</a:t>
            </a:r>
            <a:r>
              <a:rPr lang="pt-BR" sz="2800" b="0">
                <a:latin typeface="Arial" charset="0"/>
              </a:rPr>
              <a:t> =  d </a:t>
            </a:r>
            <a:r>
              <a:rPr lang="en-US" sz="2800" b="0">
                <a:latin typeface="Arial" charset="0"/>
                <a:cs typeface="Arial" charset="0"/>
              </a:rPr>
              <a:t>· </a:t>
            </a:r>
            <a:r>
              <a:rPr lang="pt-BR" sz="2800" b="0">
                <a:latin typeface="Arial" charset="0"/>
              </a:rPr>
              <a:t>M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</a:t>
            </a:r>
          </a:p>
        </p:txBody>
      </p:sp>
      <p:sp>
        <p:nvSpPr>
          <p:cNvPr id="841747" name="Text Box 19"/>
          <p:cNvSpPr txBox="1">
            <a:spLocks noChangeArrowheads="1"/>
          </p:cNvSpPr>
          <p:nvPr/>
        </p:nvSpPr>
        <p:spPr bwMode="auto">
          <a:xfrm>
            <a:off x="5129213" y="4140200"/>
            <a:ext cx="36401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0">
                <a:latin typeface="Arial" charset="0"/>
              </a:rPr>
              <a:t>B = M</a:t>
            </a:r>
            <a:r>
              <a:rPr lang="pt-BR" sz="2800" b="0" baseline="-25000">
                <a:latin typeface="Arial" charset="0"/>
              </a:rPr>
              <a:t>1</a:t>
            </a:r>
            <a:r>
              <a:rPr lang="pt-BR" sz="2800" b="0">
                <a:latin typeface="Arial" charset="0"/>
              </a:rPr>
              <a:t> (c + R </a:t>
            </a:r>
            <a:r>
              <a:rPr lang="en-US" sz="2800" b="0">
                <a:latin typeface="Arial" charset="0"/>
                <a:sym typeface="Symbol" pitchFamily="18" charset="2"/>
              </a:rPr>
              <a:t>·</a:t>
            </a:r>
            <a:r>
              <a:rPr lang="pt-BR" sz="2800" b="0">
                <a:latin typeface="Arial" charset="0"/>
                <a:sym typeface="Symbol" pitchFamily="18" charset="2"/>
              </a:rPr>
              <a:t> d)</a:t>
            </a:r>
            <a:endParaRPr lang="pt-BR" sz="2800" b="0" baseline="-25000">
              <a:latin typeface="Arial" charset="0"/>
            </a:endParaRPr>
          </a:p>
        </p:txBody>
      </p:sp>
      <p:graphicFrame>
        <p:nvGraphicFramePr>
          <p:cNvPr id="8417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527875"/>
              </p:ext>
            </p:extLst>
          </p:nvPr>
        </p:nvGraphicFramePr>
        <p:xfrm>
          <a:off x="454049" y="5408613"/>
          <a:ext cx="2710946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ção" r:id="rId3" imgW="888840" imgH="393480" progId="Equation.3">
                  <p:embed/>
                </p:oleObj>
              </mc:Choice>
              <mc:Fallback>
                <p:oleObj name="Equação" r:id="rId3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49" y="5408613"/>
                        <a:ext cx="2710946" cy="1212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174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716784"/>
              </p:ext>
            </p:extLst>
          </p:nvPr>
        </p:nvGraphicFramePr>
        <p:xfrm>
          <a:off x="5453980" y="5456510"/>
          <a:ext cx="3222476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ção" r:id="rId5" imgW="1143000" imgH="419040" progId="Equation.3">
                  <p:embed/>
                </p:oleObj>
              </mc:Choice>
              <mc:Fallback>
                <p:oleObj name="Equação" r:id="rId5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980" y="5456510"/>
                        <a:ext cx="3222476" cy="1212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442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4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4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4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4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4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84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84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84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84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84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84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84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84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84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84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4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4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build="p"/>
      <p:bldP spid="841732" grpId="0"/>
      <p:bldP spid="841733" grpId="0"/>
      <p:bldP spid="841734" grpId="0"/>
      <p:bldP spid="841735" grpId="0"/>
      <p:bldP spid="841736" grpId="0" animBg="1"/>
      <p:bldP spid="841737" grpId="0"/>
      <p:bldP spid="841738" grpId="0" animBg="1"/>
      <p:bldP spid="841739" grpId="0"/>
      <p:bldP spid="841740" grpId="0"/>
      <p:bldP spid="841741" grpId="0"/>
      <p:bldP spid="841742" grpId="0" animBg="1"/>
      <p:bldP spid="841743" grpId="0"/>
      <p:bldP spid="841744" grpId="0"/>
      <p:bldP spid="841745" grpId="0" animBg="1"/>
      <p:bldP spid="841746" grpId="0"/>
      <p:bldP spid="84174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13808</TotalTime>
  <Words>1124</Words>
  <Application>Microsoft Office PowerPoint</Application>
  <PresentationFormat>Apresentação na tela (4:3)</PresentationFormat>
  <Paragraphs>293</Paragraphs>
  <Slides>26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Tema do Office</vt:lpstr>
      <vt:lpstr>Equação</vt:lpstr>
      <vt:lpstr>Capítulo 13 A Função Oferta de Moeda</vt:lpstr>
      <vt:lpstr>Introdução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  <vt:lpstr>A função oferta de moeda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USP</cp:lastModifiedBy>
  <cp:revision>99</cp:revision>
  <dcterms:created xsi:type="dcterms:W3CDTF">2015-02-20T17:46:23Z</dcterms:created>
  <dcterms:modified xsi:type="dcterms:W3CDTF">2018-08-13T01:34:58Z</dcterms:modified>
</cp:coreProperties>
</file>