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62" r:id="rId3"/>
    <p:sldId id="346" r:id="rId4"/>
    <p:sldId id="347" r:id="rId5"/>
    <p:sldId id="348" r:id="rId6"/>
    <p:sldId id="682" r:id="rId7"/>
    <p:sldId id="350" r:id="rId8"/>
    <p:sldId id="351" r:id="rId9"/>
    <p:sldId id="379" r:id="rId10"/>
    <p:sldId id="354" r:id="rId11"/>
    <p:sldId id="355" r:id="rId12"/>
    <p:sldId id="356" r:id="rId13"/>
    <p:sldId id="357" r:id="rId14"/>
    <p:sldId id="358" r:id="rId15"/>
    <p:sldId id="359" r:id="rId16"/>
    <p:sldId id="360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55C5A-B3DE-4BBC-A75E-373F890C0F2E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52160-89A5-428F-9E04-A7155EEFF8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866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>
            <a:extLst>
              <a:ext uri="{FF2B5EF4-FFF2-40B4-BE49-F238E27FC236}">
                <a16:creationId xmlns:a16="http://schemas.microsoft.com/office/drawing/2014/main" id="{5288D96D-C2C9-4E3E-BA46-E59A55F110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ce réservé des commentaires 2">
            <a:extLst>
              <a:ext uri="{FF2B5EF4-FFF2-40B4-BE49-F238E27FC236}">
                <a16:creationId xmlns:a16="http://schemas.microsoft.com/office/drawing/2014/main" id="{FD0EBFEC-2024-45CA-98AC-3354BAA6D7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4516" name="Espace réservé du numéro de diapositive 3">
            <a:extLst>
              <a:ext uri="{FF2B5EF4-FFF2-40B4-BE49-F238E27FC236}">
                <a16:creationId xmlns:a16="http://schemas.microsoft.com/office/drawing/2014/main" id="{84B9CFE3-D465-4688-9EA4-67920600F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DA3676-A51C-4FB2-8551-AD978C0B7ACE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>
            <a:extLst>
              <a:ext uri="{FF2B5EF4-FFF2-40B4-BE49-F238E27FC236}">
                <a16:creationId xmlns:a16="http://schemas.microsoft.com/office/drawing/2014/main" id="{DB54B054-5732-49BD-862D-39D47050F0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ce réservé des commentaires 2">
            <a:extLst>
              <a:ext uri="{FF2B5EF4-FFF2-40B4-BE49-F238E27FC236}">
                <a16:creationId xmlns:a16="http://schemas.microsoft.com/office/drawing/2014/main" id="{2DC60B5E-1E35-4E52-9676-E2ECD9DB88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6020" name="Espace réservé du numéro de diapositive 3">
            <a:extLst>
              <a:ext uri="{FF2B5EF4-FFF2-40B4-BE49-F238E27FC236}">
                <a16:creationId xmlns:a16="http://schemas.microsoft.com/office/drawing/2014/main" id="{D75BB82E-7B0C-4F72-ACAC-BD1F4FA0B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0D3F0D-D785-4200-9DFA-E77D4FC1E01F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>
            <a:extLst>
              <a:ext uri="{FF2B5EF4-FFF2-40B4-BE49-F238E27FC236}">
                <a16:creationId xmlns:a16="http://schemas.microsoft.com/office/drawing/2014/main" id="{3DD5B6F9-AD1B-478E-A6CF-544A70633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ce réservé des commentaires 2">
            <a:extLst>
              <a:ext uri="{FF2B5EF4-FFF2-40B4-BE49-F238E27FC236}">
                <a16:creationId xmlns:a16="http://schemas.microsoft.com/office/drawing/2014/main" id="{38698D92-F4DA-44B4-A90F-7A97EE0BD7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8068" name="Espace réservé du numéro de diapositive 3">
            <a:extLst>
              <a:ext uri="{FF2B5EF4-FFF2-40B4-BE49-F238E27FC236}">
                <a16:creationId xmlns:a16="http://schemas.microsoft.com/office/drawing/2014/main" id="{81B9CF50-7C67-4F3A-B7D2-F3049CF3BD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7940F7-879B-422D-B23F-B8BCF9EE738D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ce réservé de l'image des diapositives 1">
            <a:extLst>
              <a:ext uri="{FF2B5EF4-FFF2-40B4-BE49-F238E27FC236}">
                <a16:creationId xmlns:a16="http://schemas.microsoft.com/office/drawing/2014/main" id="{4200FEF9-BC95-4D08-975C-A901DB7FCC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ce réservé des commentaires 2">
            <a:extLst>
              <a:ext uri="{FF2B5EF4-FFF2-40B4-BE49-F238E27FC236}">
                <a16:creationId xmlns:a16="http://schemas.microsoft.com/office/drawing/2014/main" id="{732AA702-3385-4E79-BF5B-0A22EE436A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0116" name="Espace réservé du numéro de diapositive 3">
            <a:extLst>
              <a:ext uri="{FF2B5EF4-FFF2-40B4-BE49-F238E27FC236}">
                <a16:creationId xmlns:a16="http://schemas.microsoft.com/office/drawing/2014/main" id="{18330FDD-0EB0-4914-AA39-05565AC362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1028EC-078B-4D3F-8B4B-0B0B323FC805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>
            <a:extLst>
              <a:ext uri="{FF2B5EF4-FFF2-40B4-BE49-F238E27FC236}">
                <a16:creationId xmlns:a16="http://schemas.microsoft.com/office/drawing/2014/main" id="{94A4FE50-BBEE-4C1C-9DDB-B23577BC4E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ce réservé des commentaires 2">
            <a:extLst>
              <a:ext uri="{FF2B5EF4-FFF2-40B4-BE49-F238E27FC236}">
                <a16:creationId xmlns:a16="http://schemas.microsoft.com/office/drawing/2014/main" id="{A8D46F65-0140-4887-BC66-BB68FB1C39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6564" name="Espace réservé du numéro de diapositive 3">
            <a:extLst>
              <a:ext uri="{FF2B5EF4-FFF2-40B4-BE49-F238E27FC236}">
                <a16:creationId xmlns:a16="http://schemas.microsoft.com/office/drawing/2014/main" id="{0E278FB9-FAD3-48B8-8C99-310431D55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B43F50-B4C3-43CC-98EB-BD2CE3330374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>
            <a:extLst>
              <a:ext uri="{FF2B5EF4-FFF2-40B4-BE49-F238E27FC236}">
                <a16:creationId xmlns:a16="http://schemas.microsoft.com/office/drawing/2014/main" id="{C08E4BED-7FB7-4E83-B8EB-1B39D4EB14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ce réservé des commentaires 2">
            <a:extLst>
              <a:ext uri="{FF2B5EF4-FFF2-40B4-BE49-F238E27FC236}">
                <a16:creationId xmlns:a16="http://schemas.microsoft.com/office/drawing/2014/main" id="{224DEFC3-2314-45AB-8D11-C30A8B709C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8612" name="Espace réservé du numéro de diapositive 3">
            <a:extLst>
              <a:ext uri="{FF2B5EF4-FFF2-40B4-BE49-F238E27FC236}">
                <a16:creationId xmlns:a16="http://schemas.microsoft.com/office/drawing/2014/main" id="{4B233C15-8DB6-48B7-B3D0-310A0C7315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2AAF0E-0A30-40FC-8B9B-5E5280C567F7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>
            <a:extLst>
              <a:ext uri="{FF2B5EF4-FFF2-40B4-BE49-F238E27FC236}">
                <a16:creationId xmlns:a16="http://schemas.microsoft.com/office/drawing/2014/main" id="{33D2A835-F3D7-4DD1-9830-B7ECBFEB33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ce réservé des commentaires 2">
            <a:extLst>
              <a:ext uri="{FF2B5EF4-FFF2-40B4-BE49-F238E27FC236}">
                <a16:creationId xmlns:a16="http://schemas.microsoft.com/office/drawing/2014/main" id="{E8C50B68-685C-41BD-93E6-7C8572FF5E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2708" name="Espace réservé du numéro de diapositive 3">
            <a:extLst>
              <a:ext uri="{FF2B5EF4-FFF2-40B4-BE49-F238E27FC236}">
                <a16:creationId xmlns:a16="http://schemas.microsoft.com/office/drawing/2014/main" id="{BF5A4F41-FD7A-471D-82F6-6E7633A48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8B8D07-60E6-4DD5-8C0F-F8BAAD91CD73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>
            <a:extLst>
              <a:ext uri="{FF2B5EF4-FFF2-40B4-BE49-F238E27FC236}">
                <a16:creationId xmlns:a16="http://schemas.microsoft.com/office/drawing/2014/main" id="{ADBA5A8C-2B0C-4A4B-A4EE-F8CF52694A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ce réservé des commentaires 2">
            <a:extLst>
              <a:ext uri="{FF2B5EF4-FFF2-40B4-BE49-F238E27FC236}">
                <a16:creationId xmlns:a16="http://schemas.microsoft.com/office/drawing/2014/main" id="{4777E006-E1F9-4AEC-B08C-90F6FF26FA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4756" name="Espace réservé du numéro de diapositive 3">
            <a:extLst>
              <a:ext uri="{FF2B5EF4-FFF2-40B4-BE49-F238E27FC236}">
                <a16:creationId xmlns:a16="http://schemas.microsoft.com/office/drawing/2014/main" id="{FF5102CD-89DE-4EEA-B0B9-0BE282B3A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C25ED5-FE4D-4E22-AEE1-16A12130E72E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>
            <a:extLst>
              <a:ext uri="{FF2B5EF4-FFF2-40B4-BE49-F238E27FC236}">
                <a16:creationId xmlns:a16="http://schemas.microsoft.com/office/drawing/2014/main" id="{4B7C0D16-3B40-47A7-8DAD-384BDA9A79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ce réservé des commentaires 2">
            <a:extLst>
              <a:ext uri="{FF2B5EF4-FFF2-40B4-BE49-F238E27FC236}">
                <a16:creationId xmlns:a16="http://schemas.microsoft.com/office/drawing/2014/main" id="{E1A2FD0C-8C95-4F11-A6DA-37F26DB18C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7828" name="Espace réservé du numéro de diapositive 3">
            <a:extLst>
              <a:ext uri="{FF2B5EF4-FFF2-40B4-BE49-F238E27FC236}">
                <a16:creationId xmlns:a16="http://schemas.microsoft.com/office/drawing/2014/main" id="{4EA07350-C1D9-4DEA-B209-418C66F2F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03D099-B558-45E7-A985-E63748853F54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>
            <a:extLst>
              <a:ext uri="{FF2B5EF4-FFF2-40B4-BE49-F238E27FC236}">
                <a16:creationId xmlns:a16="http://schemas.microsoft.com/office/drawing/2014/main" id="{98B84A38-D306-49BA-A4AB-0B84F9FD74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ce réservé des commentaires 2">
            <a:extLst>
              <a:ext uri="{FF2B5EF4-FFF2-40B4-BE49-F238E27FC236}">
                <a16:creationId xmlns:a16="http://schemas.microsoft.com/office/drawing/2014/main" id="{DFF90BD1-E8F2-4555-9454-FF466369EF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9876" name="Espace réservé du numéro de diapositive 3">
            <a:extLst>
              <a:ext uri="{FF2B5EF4-FFF2-40B4-BE49-F238E27FC236}">
                <a16:creationId xmlns:a16="http://schemas.microsoft.com/office/drawing/2014/main" id="{0BBCF03A-E64C-4F26-8E71-157AABB793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8DA488-35EF-49B6-A980-5507AD4C9AF2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>
            <a:extLst>
              <a:ext uri="{FF2B5EF4-FFF2-40B4-BE49-F238E27FC236}">
                <a16:creationId xmlns:a16="http://schemas.microsoft.com/office/drawing/2014/main" id="{0768E8E3-30CD-44FF-81E8-7D267E297E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ce réservé des commentaires 2">
            <a:extLst>
              <a:ext uri="{FF2B5EF4-FFF2-40B4-BE49-F238E27FC236}">
                <a16:creationId xmlns:a16="http://schemas.microsoft.com/office/drawing/2014/main" id="{F1AA6227-504E-43D3-A6DA-D7EA3D0669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1924" name="Espace réservé du numéro de diapositive 3">
            <a:extLst>
              <a:ext uri="{FF2B5EF4-FFF2-40B4-BE49-F238E27FC236}">
                <a16:creationId xmlns:a16="http://schemas.microsoft.com/office/drawing/2014/main" id="{9B9F2266-30B8-4A53-BD7E-7240DDCCFC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F83A81-C44E-4BE2-9AD1-8FB4EDFA7C23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e l'image des diapositives 1">
            <a:extLst>
              <a:ext uri="{FF2B5EF4-FFF2-40B4-BE49-F238E27FC236}">
                <a16:creationId xmlns:a16="http://schemas.microsoft.com/office/drawing/2014/main" id="{838653BB-6F42-436A-A8FE-2224EFECB1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Espace réservé des commentaires 2">
            <a:extLst>
              <a:ext uri="{FF2B5EF4-FFF2-40B4-BE49-F238E27FC236}">
                <a16:creationId xmlns:a16="http://schemas.microsoft.com/office/drawing/2014/main" id="{48C12F91-0EB3-4E82-B6F8-8341AD87BF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3972" name="Espace réservé du numéro de diapositive 3">
            <a:extLst>
              <a:ext uri="{FF2B5EF4-FFF2-40B4-BE49-F238E27FC236}">
                <a16:creationId xmlns:a16="http://schemas.microsoft.com/office/drawing/2014/main" id="{8973A09C-C7CB-4930-B39C-A31974512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C81071-EAAC-4DF3-B5CB-640A91CC6FDA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F8C7D-C8A9-4012-8085-99864A16B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2DC852-E240-402A-99A6-BFD5B5B38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BC1B18-A675-4273-9828-779E8A7BE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DC3BD5-ED06-44EF-8AA5-4796A6C9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E98941-1D69-4223-9295-0CA2CB6A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60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60F022-918A-4055-B104-8EC73F459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F6B17F3-E565-467E-B1D5-A2DF2483F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D10610-BCDB-4718-A41E-F89B6EB3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9635EE-63C1-4D4A-8DBB-E5A50346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50F6AC-D7F6-443A-80E5-5321C0A2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95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0CB39D-635E-4880-99D5-E83FEB6861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D84E5F7-36A1-4BC5-9F69-4AFE4CE3B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FAA64E-75AF-4513-86E5-3332F1B34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495EAC-95BF-487F-8A18-AF8464F6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A90BE2-AC43-4B74-8E1B-5CF3172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68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EA4CB-7906-446A-910D-97443687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6F71EB-C7FA-4660-B396-A0C35C8EA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E21120-D716-4FF4-88B2-8B1D0C772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9CCF4E-8E4F-4D25-8398-4283D82D1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09505B-49B6-42C9-BEE8-57A93A8AB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32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DBEE4-869E-43E5-8416-BF7A1CF4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D86D90-CD86-45BC-8D11-5587940E4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E65720-A081-423B-9941-200DF4945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DF823B-552E-4A38-A2CD-483E574A0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BD70F3-BDE8-4593-8DD9-1C9BA751C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61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1FF03E-9754-42E6-9F21-9E511952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8512F9-8160-4641-9BDB-47FC1D54F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64069A-F729-4851-8645-EC8AC86D8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DA78F1-15C4-49FE-8027-43685495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FD0764-9F43-44AB-909C-AE6131F0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D4F0793-E3BE-47D0-86CD-292CE1C3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7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A2101-FC5F-4791-89F0-82B9B286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D58085-5BE9-4811-B32C-1A5E4C35D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09D1812-E62B-4A11-8797-6C7B50414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4E59EC2-E519-4087-859C-1F960B40B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2B769C7-C6A9-4D2A-B4D0-02E2CC416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E719E33-750D-4EFF-A073-4148E5D51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2915B4F-BC6E-4EBA-8399-F15C5C9F1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4792A82-3B9C-4423-BE44-12753058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577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DBC39-651E-4D89-AEE3-7B3936ECF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DE1E703-35BC-472B-AE19-5F8B2373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C4DFCEE-AAAB-4B37-8A72-A6F2D0C08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8BEA1A6-40A4-4A33-902C-CDD047A5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07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1EF8827-C4B7-42FF-8288-B88463B5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5B5555D-8F75-40AC-A18C-4AE25CFA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7539B02-C3E9-4E55-8505-5F4304C8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71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9C7515-6A99-4E95-A039-38961154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DB8015-DB28-46E2-9448-9B54924EB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FC3FB6E-CAED-40F8-90E9-AEA155329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4E7170-11E3-4D76-8254-A07CED656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BECD393-DBF7-471B-AF15-FB6E988C3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33CE0D-AB4C-42FA-8353-F9F99A1C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1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32419-965F-408D-A624-70E064551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299FDDF-CD12-423C-A6DC-09EF9DD0B5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84DD2C-0BEF-4ABD-A060-B9C3BA632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1E4EAA-6BF7-41D3-BAAB-E63FF1AE0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8A5B88-721E-40E6-827D-67B0C5BA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5CB389-B926-4798-BD63-22B1AA7B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07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81F3657-B5F5-45DE-BF2D-3013EB47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A841AC-FCCF-476C-BF28-0FB36B4C5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BA03F3-EA94-4746-B465-374911D3F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CDAC0-F3FF-4143-B021-0C0AF0B602FF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05FDE2-C626-4424-AAE3-A39E5C2ED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BE53BB-D716-4A86-AEC9-288F82EED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11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09C161-240A-433D-88B3-9BEB23607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620" y="1471351"/>
            <a:ext cx="7108911" cy="4016621"/>
          </a:xfrm>
        </p:spPr>
        <p:txBody>
          <a:bodyPr anchor="ctr">
            <a:normAutofit/>
          </a:bodyPr>
          <a:lstStyle/>
          <a:p>
            <a:pPr algn="l"/>
            <a:r>
              <a:rPr lang="pt-BR" sz="6600"/>
              <a:t>Estratégias mais comuns no ensino da escrita e seus produtos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81A580-DE44-49B1-BA4A-FFDB588FB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3178" y="1845264"/>
            <a:ext cx="3000907" cy="3268794"/>
          </a:xfrm>
        </p:spPr>
        <p:txBody>
          <a:bodyPr anchor="ctr">
            <a:normAutofit/>
          </a:bodyPr>
          <a:lstStyle/>
          <a:p>
            <a:pPr algn="l"/>
            <a:r>
              <a:rPr lang="pt-BR" sz="2200"/>
              <a:t>Aula 08/15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09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02" name="Título 1">
            <a:extLst>
              <a:ext uri="{FF2B5EF4-FFF2-40B4-BE49-F238E27FC236}">
                <a16:creationId xmlns:a16="http://schemas.microsoft.com/office/drawing/2014/main" id="{3688209B-F399-4712-861E-005653CED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55C61F-C034-4E9C-BB4F-5105C5E03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r>
              <a:rPr lang="pt-BR" dirty="0"/>
              <a:t>d) Solicitar a escrita a partir de uma gravura instigante</a:t>
            </a:r>
            <a:endParaRPr lang="pt-BR"/>
          </a:p>
          <a:p>
            <a:pPr>
              <a:defRPr/>
            </a:pPr>
            <a:endParaRPr lang="pt-BR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0" name="Título 3">
            <a:extLst>
              <a:ext uri="{FF2B5EF4-FFF2-40B4-BE49-F238E27FC236}">
                <a16:creationId xmlns:a16="http://schemas.microsoft.com/office/drawing/2014/main" id="{42F68766-FA2B-4F82-B0CF-C09CED33D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pt-BR" sz="3700"/>
              <a:t>Material adotado pela professora: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1" name="Espaço Reservado para Conteúdo 4">
            <a:extLst>
              <a:ext uri="{FF2B5EF4-FFF2-40B4-BE49-F238E27FC236}">
                <a16:creationId xmlns:a16="http://schemas.microsoft.com/office/drawing/2014/main" id="{39ACE2DB-0676-417A-B39D-7B695994E85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altLang="pt-BR" sz="2000"/>
              <a:t>MARCHETTI, Greta,  e SOARES, Jairo J. Batista. </a:t>
            </a:r>
            <a:r>
              <a:rPr lang="en-US" altLang="pt-BR" sz="2000" i="1"/>
              <a:t>Para viver juntos Português </a:t>
            </a:r>
            <a:r>
              <a:rPr lang="en-US" altLang="pt-BR" sz="2000"/>
              <a:t>- 5ª série - 6º ano. São Paulo: Edições SM, 2008.</a:t>
            </a:r>
          </a:p>
          <a:p>
            <a:pPr marL="0"/>
            <a:endParaRPr lang="en-US" altLang="pt-BR" sz="2000"/>
          </a:p>
          <a:p>
            <a:pPr marL="0"/>
            <a:r>
              <a:rPr lang="en-US" altLang="pt-BR" sz="2000"/>
              <a:t>O capítulo se chamava “Narrativa de aventura”</a:t>
            </a:r>
          </a:p>
          <a:p>
            <a:pPr marL="0"/>
            <a:endParaRPr lang="en-US" altLang="pt-BR" sz="2000"/>
          </a:p>
          <a:p>
            <a:pPr marL="0"/>
            <a:r>
              <a:rPr lang="en-US" altLang="pt-BR" sz="2000"/>
              <a:t>Foi atribuída nota 9,5 ao texto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Espaço Reservado para Conteúdo 1">
            <a:extLst>
              <a:ext uri="{FF2B5EF4-FFF2-40B4-BE49-F238E27FC236}">
                <a16:creationId xmlns:a16="http://schemas.microsoft.com/office/drawing/2014/main" id="{5A6CA0F2-3C66-4113-AB48-251AA509B1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3062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98" name="Título 1">
            <a:extLst>
              <a:ext uri="{FF2B5EF4-FFF2-40B4-BE49-F238E27FC236}">
                <a16:creationId xmlns:a16="http://schemas.microsoft.com/office/drawing/2014/main" id="{2FC1E5F3-A78A-4EAA-9FB2-C21AFD937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pt-BR" sz="4000" b="1"/>
              <a:t>A proposta: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57620C-D312-4027-A711-322CC35168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5278066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  <a:defRPr/>
            </a:pPr>
            <a:r>
              <a:rPr lang="en-US" sz="2000" dirty="0" err="1"/>
              <a:t>Instrução</a:t>
            </a:r>
            <a:r>
              <a:rPr lang="en-US" sz="2000" dirty="0"/>
              <a:t>: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r>
              <a:rPr lang="en-US" sz="2000" dirty="0" err="1"/>
              <a:t>Escreva</a:t>
            </a:r>
            <a:r>
              <a:rPr lang="en-US" sz="2000" dirty="0"/>
              <a:t> </a:t>
            </a:r>
            <a:r>
              <a:rPr lang="en-US" sz="2000" dirty="0" err="1"/>
              <a:t>sua</a:t>
            </a:r>
            <a:r>
              <a:rPr lang="en-US" sz="2000" dirty="0"/>
              <a:t> </a:t>
            </a:r>
            <a:r>
              <a:rPr lang="en-US" sz="2000" dirty="0" err="1"/>
              <a:t>história</a:t>
            </a:r>
            <a:r>
              <a:rPr lang="en-US" sz="2000" dirty="0"/>
              <a:t> com base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imagem</a:t>
            </a:r>
            <a:r>
              <a:rPr lang="en-US" sz="2000" dirty="0"/>
              <a:t> a </a:t>
            </a:r>
            <a:r>
              <a:rPr lang="en-US" sz="2000" dirty="0" err="1"/>
              <a:t>seguir</a:t>
            </a:r>
            <a:r>
              <a:rPr lang="en-US" sz="2000" dirty="0"/>
              <a:t>.</a:t>
            </a:r>
          </a:p>
          <a:p>
            <a:pPr indent="0">
              <a:buNone/>
              <a:defRPr/>
            </a:pPr>
            <a:r>
              <a:rPr lang="en-US" sz="2000" dirty="0"/>
              <a:t>Observe a </a:t>
            </a:r>
            <a:r>
              <a:rPr lang="en-US" sz="2000" dirty="0" err="1"/>
              <a:t>cena</a:t>
            </a:r>
            <a:r>
              <a:rPr lang="en-US" sz="2000" dirty="0"/>
              <a:t> </a:t>
            </a:r>
            <a:r>
              <a:rPr lang="en-US" sz="2000" dirty="0" err="1"/>
              <a:t>detalhadamente</a:t>
            </a:r>
            <a:r>
              <a:rPr lang="en-US" sz="2000" dirty="0"/>
              <a:t>.</a:t>
            </a:r>
          </a:p>
          <a:p>
            <a:pPr indent="0">
              <a:buNone/>
              <a:defRPr/>
            </a:pPr>
            <a:r>
              <a:rPr lang="en-US" sz="2000" dirty="0" err="1"/>
              <a:t>Onde</a:t>
            </a:r>
            <a:r>
              <a:rPr lang="en-US" sz="2000" dirty="0"/>
              <a:t> o </a:t>
            </a:r>
            <a:r>
              <a:rPr lang="en-US" sz="2000" dirty="0" err="1"/>
              <a:t>menino</a:t>
            </a:r>
            <a:r>
              <a:rPr lang="en-US" sz="2000" dirty="0"/>
              <a:t> </a:t>
            </a:r>
            <a:r>
              <a:rPr lang="en-US" sz="2000" dirty="0" err="1"/>
              <a:t>está</a:t>
            </a:r>
            <a:r>
              <a:rPr lang="en-US" sz="2000" dirty="0"/>
              <a:t>? O que </a:t>
            </a:r>
            <a:r>
              <a:rPr lang="en-US" sz="2000" dirty="0" err="1"/>
              <a:t>ele</a:t>
            </a:r>
            <a:r>
              <a:rPr lang="en-US" sz="2000" dirty="0"/>
              <a:t> </a:t>
            </a:r>
            <a:r>
              <a:rPr lang="en-US" sz="2000" dirty="0" err="1"/>
              <a:t>está</a:t>
            </a:r>
            <a:r>
              <a:rPr lang="en-US" sz="2000" dirty="0"/>
              <a:t> </a:t>
            </a:r>
            <a:r>
              <a:rPr lang="en-US" sz="2000" dirty="0" err="1"/>
              <a:t>vendo</a:t>
            </a:r>
            <a:r>
              <a:rPr lang="en-US" sz="2000" dirty="0"/>
              <a:t>?</a:t>
            </a:r>
          </a:p>
          <a:p>
            <a:pPr marL="0">
              <a:defRPr/>
            </a:pPr>
            <a:endParaRPr lang="en-US" sz="20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901" name="Picture 2">
            <a:extLst>
              <a:ext uri="{FF2B5EF4-FFF2-40B4-BE49-F238E27FC236}">
                <a16:creationId xmlns:a16="http://schemas.microsoft.com/office/drawing/2014/main" id="{026C1FE7-69C9-4198-B711-795A0BD08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3991" y="581892"/>
            <a:ext cx="3816296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679C6E6-0487-433D-B0BA-8BCF880A97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380260" y="3707894"/>
            <a:ext cx="3801895" cy="25187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0ECA3978-0A57-499C-932D-23816FD3BA34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524000" y="260350"/>
          <a:ext cx="8713787" cy="64087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7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249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James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1942 Segunda Guerra Mundial, Inglaterra.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indent="900113"/>
                      <a:r>
                        <a:rPr lang="pt-BR" sz="2000" dirty="0"/>
                        <a:t>James andava pelo </a:t>
                      </a:r>
                      <a:r>
                        <a:rPr lang="pt-BR" sz="2000" dirty="0" err="1"/>
                        <a:t>ma</a:t>
                      </a:r>
                      <a:r>
                        <a:rPr lang="pt-BR" sz="2000" dirty="0"/>
                        <a:t>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tagal</a:t>
                      </a:r>
                      <a:r>
                        <a:rPr lang="pt-BR" sz="2000" dirty="0"/>
                        <a:t> próximo ao lito-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4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ral</a:t>
                      </a:r>
                      <a:r>
                        <a:rPr lang="pt-BR" sz="2000" baseline="0" dirty="0"/>
                        <a:t> quando avistou al-</a:t>
                      </a:r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5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guns</a:t>
                      </a:r>
                      <a:r>
                        <a:rPr lang="pt-BR" sz="2000" dirty="0"/>
                        <a:t> homens </a:t>
                      </a:r>
                      <a:r>
                        <a:rPr lang="pt-BR" sz="2000" dirty="0" err="1"/>
                        <a:t>desembar</a:t>
                      </a:r>
                      <a:r>
                        <a:rPr lang="pt-BR" sz="2000" dirty="0"/>
                        <a:t>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6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cando</a:t>
                      </a:r>
                      <a:r>
                        <a:rPr lang="pt-BR" sz="2000" dirty="0"/>
                        <a:t> ao longe, portando armas pesadas.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7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indent="900113"/>
                      <a:r>
                        <a:rPr lang="pt-BR" sz="2000" dirty="0"/>
                        <a:t>Estranhando essa </a:t>
                      </a:r>
                      <a:r>
                        <a:rPr lang="pt-BR" sz="2000" dirty="0" err="1"/>
                        <a:t>mo</a:t>
                      </a:r>
                      <a:r>
                        <a:rPr lang="pt-BR" sz="2000" dirty="0"/>
                        <a:t>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8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vimentação</a:t>
                      </a:r>
                      <a:r>
                        <a:rPr lang="pt-BR" sz="2000" dirty="0"/>
                        <a:t>, James se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9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abaixou e pegou o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10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binoculo.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11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Com</a:t>
                      </a:r>
                      <a:r>
                        <a:rPr lang="pt-BR" sz="2000" baseline="0" dirty="0"/>
                        <a:t> o binóculo em</a:t>
                      </a:r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12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mãos, conseguiu </a:t>
                      </a:r>
                      <a:r>
                        <a:rPr lang="pt-BR" sz="2000" dirty="0" err="1"/>
                        <a:t>reconhe</a:t>
                      </a:r>
                      <a:r>
                        <a:rPr lang="pt-BR" sz="2000" dirty="0"/>
                        <a:t>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13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cer</a:t>
                      </a:r>
                      <a:r>
                        <a:rPr lang="pt-BR" sz="2000" dirty="0"/>
                        <a:t> o símbolo no braço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1F7ACB91-1F7E-4DA5-8070-BB02C2E233D1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524000" y="260350"/>
          <a:ext cx="8713787" cy="64087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6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7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14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dos home</a:t>
                      </a:r>
                      <a:r>
                        <a:rPr lang="pt-BR" sz="2000" baseline="0" dirty="0"/>
                        <a:t>ns:</a:t>
                      </a:r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15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eram nazistas ou seja,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16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era um ataque </a:t>
                      </a:r>
                      <a:r>
                        <a:rPr lang="pt-BR" sz="2000" dirty="0" err="1"/>
                        <a:t>sur</a:t>
                      </a:r>
                      <a:r>
                        <a:rPr lang="pt-BR" sz="2000" dirty="0"/>
                        <a:t>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17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presa.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18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James sem pensar </a:t>
                      </a:r>
                      <a:r>
                        <a:rPr lang="pt-BR" sz="2000" dirty="0" err="1"/>
                        <a:t>pe</a:t>
                      </a:r>
                      <a:r>
                        <a:rPr lang="pt-BR" sz="2000" dirty="0"/>
                        <a:t>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19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gou</a:t>
                      </a:r>
                      <a:r>
                        <a:rPr lang="pt-BR" sz="2000" dirty="0"/>
                        <a:t> seu </a:t>
                      </a:r>
                      <a:r>
                        <a:rPr lang="pt-BR" sz="2000" dirty="0" err="1"/>
                        <a:t>ca</a:t>
                      </a:r>
                      <a:r>
                        <a:rPr lang="pt-BR" sz="2000" dirty="0"/>
                        <a:t>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20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nivetinho</a:t>
                      </a:r>
                      <a:r>
                        <a:rPr lang="pt-BR" sz="2000" baseline="0" dirty="0"/>
                        <a:t> prateado</a:t>
                      </a:r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21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e</a:t>
                      </a:r>
                      <a:r>
                        <a:rPr lang="pt-BR" sz="2000" baseline="0" dirty="0"/>
                        <a:t> mandou uma mensagem</a:t>
                      </a:r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22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em </a:t>
                      </a:r>
                      <a:r>
                        <a:rPr lang="pt-BR" sz="2000" dirty="0" err="1"/>
                        <a:t>codigo</a:t>
                      </a:r>
                      <a:r>
                        <a:rPr lang="pt-BR" sz="2000" dirty="0"/>
                        <a:t> </a:t>
                      </a:r>
                      <a:r>
                        <a:rPr lang="pt-BR" sz="2000" dirty="0" err="1"/>
                        <a:t>morse</a:t>
                      </a:r>
                      <a:r>
                        <a:rPr lang="pt-BR" sz="2000" dirty="0"/>
                        <a:t>.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23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Logo depois</a:t>
                      </a:r>
                      <a:r>
                        <a:rPr lang="pt-BR" sz="2000" baseline="0" dirty="0"/>
                        <a:t> James começou</a:t>
                      </a:r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24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a correr.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25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indent="900113"/>
                      <a:r>
                        <a:rPr lang="pt-BR" sz="2000" dirty="0"/>
                        <a:t>Os nazistas</a:t>
                      </a:r>
                      <a:r>
                        <a:rPr lang="pt-BR" sz="2000" baseline="0" dirty="0"/>
                        <a:t> o viram </a:t>
                      </a:r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26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e já começavam a per-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27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seguí-lo</a:t>
                      </a:r>
                      <a:r>
                        <a:rPr lang="pt-BR" sz="2000" dirty="0"/>
                        <a:t>!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28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indent="900113"/>
                      <a:r>
                        <a:rPr lang="pt-BR" sz="2000" dirty="0"/>
                        <a:t>James corria como </a:t>
                      </a:r>
                      <a:r>
                        <a:rPr lang="pt-BR" sz="2000" dirty="0" err="1"/>
                        <a:t>nun</a:t>
                      </a:r>
                      <a:r>
                        <a:rPr lang="pt-BR" sz="2000" dirty="0"/>
                        <a:t>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D025AAE4-E3C3-4E0B-8B7B-059FA88723D2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524000" y="260350"/>
          <a:ext cx="8713787" cy="64087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6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7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29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ca</a:t>
                      </a:r>
                      <a:r>
                        <a:rPr lang="pt-BR" sz="2000" dirty="0"/>
                        <a:t> até que avistou </a:t>
                      </a:r>
                      <a:r>
                        <a:rPr lang="pt-BR" sz="2000" dirty="0" err="1"/>
                        <a:t>polici</a:t>
                      </a:r>
                      <a:r>
                        <a:rPr lang="pt-BR" sz="2000" dirty="0"/>
                        <a:t>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30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ais vindo</a:t>
                      </a:r>
                      <a:r>
                        <a:rPr lang="pt-BR" sz="2000" baseline="0" dirty="0"/>
                        <a:t> em sua </a:t>
                      </a:r>
                      <a:r>
                        <a:rPr lang="pt-BR" sz="2000" baseline="0" dirty="0" err="1"/>
                        <a:t>dire</a:t>
                      </a:r>
                      <a:r>
                        <a:rPr lang="pt-BR" sz="2000" baseline="0" dirty="0"/>
                        <a:t>-</a:t>
                      </a:r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31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ção</a:t>
                      </a:r>
                      <a:r>
                        <a:rPr lang="pt-BR" sz="2000" dirty="0"/>
                        <a:t>.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32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indent="900113"/>
                      <a:r>
                        <a:rPr lang="pt-BR" sz="2000" dirty="0"/>
                        <a:t>Os policiais sacaram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33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suas armas.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34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Já haviam avistado os nazistas.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35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indent="900113"/>
                      <a:r>
                        <a:rPr lang="pt-BR" sz="2000" dirty="0"/>
                        <a:t>James se atirou</a:t>
                      </a:r>
                      <a:r>
                        <a:rPr lang="pt-BR" sz="2000" baseline="0" dirty="0"/>
                        <a:t> no</a:t>
                      </a:r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36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chão pois um tiroteio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37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começara.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38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Depois de alguns minuto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39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s</a:t>
                      </a:r>
                      <a:r>
                        <a:rPr lang="pt-BR" sz="2000" baseline="0" dirty="0"/>
                        <a:t> no chão</a:t>
                      </a:r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40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James se levantou o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41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tiroteio acabara e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42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todos os nazistas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43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mortos ou aviam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1F94579-7474-4200-B948-D60330E57BCB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524001" y="1190625"/>
          <a:ext cx="7777163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6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1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598">
                <a:tc>
                  <a:txBody>
                    <a:bodyPr/>
                    <a:lstStyle/>
                    <a:p>
                      <a:r>
                        <a:rPr lang="pt-BR" sz="2400" dirty="0"/>
                        <a:t>44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se rendido.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598">
                <a:tc>
                  <a:txBody>
                    <a:bodyPr/>
                    <a:lstStyle/>
                    <a:p>
                      <a:r>
                        <a:rPr lang="pt-BR" sz="2400" dirty="0"/>
                        <a:t>45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indent="900113"/>
                      <a:r>
                        <a:rPr lang="pt-BR" sz="2400" dirty="0"/>
                        <a:t>James foi para casa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598">
                <a:tc>
                  <a:txBody>
                    <a:bodyPr/>
                    <a:lstStyle/>
                    <a:p>
                      <a:r>
                        <a:rPr lang="pt-BR" sz="2400" dirty="0"/>
                        <a:t>46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junto aos policiais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598">
                <a:tc>
                  <a:txBody>
                    <a:bodyPr/>
                    <a:lstStyle/>
                    <a:p>
                      <a:r>
                        <a:rPr lang="pt-BR" sz="2400" dirty="0"/>
                        <a:t>47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que o aclamavam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598">
                <a:tc>
                  <a:txBody>
                    <a:bodyPr/>
                    <a:lstStyle/>
                    <a:p>
                      <a:r>
                        <a:rPr lang="pt-BR" sz="2400" dirty="0"/>
                        <a:t>48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dizendo que ele</a:t>
                      </a:r>
                      <a:r>
                        <a:rPr lang="pt-BR" sz="2400" baseline="0" dirty="0"/>
                        <a:t> era</a:t>
                      </a:r>
                      <a:endParaRPr lang="pt-BR" sz="2400" dirty="0"/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598">
                <a:tc>
                  <a:txBody>
                    <a:bodyPr/>
                    <a:lstStyle/>
                    <a:p>
                      <a:r>
                        <a:rPr lang="pt-BR" sz="2400" dirty="0"/>
                        <a:t>49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muito corajoso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598">
                <a:tc>
                  <a:txBody>
                    <a:bodyPr/>
                    <a:lstStyle/>
                    <a:p>
                      <a:r>
                        <a:rPr lang="pt-BR" sz="2400" dirty="0"/>
                        <a:t>50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e que sua mãe devia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598">
                <a:tc>
                  <a:txBody>
                    <a:bodyPr/>
                    <a:lstStyle/>
                    <a:p>
                      <a:r>
                        <a:rPr lang="pt-BR" sz="2400" dirty="0"/>
                        <a:t>51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ficar muito </a:t>
                      </a:r>
                      <a:r>
                        <a:rPr lang="pt-BR" sz="2400" dirty="0" err="1"/>
                        <a:t>orgu</a:t>
                      </a:r>
                      <a:r>
                        <a:rPr lang="pt-BR" sz="2400" dirty="0"/>
                        <a:t>-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598">
                <a:tc>
                  <a:txBody>
                    <a:bodyPr/>
                    <a:lstStyle/>
                    <a:p>
                      <a:r>
                        <a:rPr lang="pt-BR" sz="2400" dirty="0"/>
                        <a:t>52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pt-BR" sz="2400" dirty="0" err="1"/>
                        <a:t>lhosa</a:t>
                      </a:r>
                      <a:r>
                        <a:rPr lang="pt-BR" sz="2400" dirty="0"/>
                        <a:t> com a coragem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598">
                <a:tc>
                  <a:txBody>
                    <a:bodyPr/>
                    <a:lstStyle/>
                    <a:p>
                      <a:r>
                        <a:rPr lang="pt-BR" sz="2400" dirty="0"/>
                        <a:t>53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do filho.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66" name="Título 1">
            <a:extLst>
              <a:ext uri="{FF2B5EF4-FFF2-40B4-BE49-F238E27FC236}">
                <a16:creationId xmlns:a16="http://schemas.microsoft.com/office/drawing/2014/main" id="{0957E3F3-43FC-45AC-A2D7-8649BB57C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pt-BR" altLang="pt-BR">
                <a:solidFill>
                  <a:srgbClr val="FFFFFF"/>
                </a:solidFill>
              </a:rPr>
              <a:t>Objetivo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467" name="Espaço Reservado para Conteúdo 2">
            <a:extLst>
              <a:ext uri="{FF2B5EF4-FFF2-40B4-BE49-F238E27FC236}">
                <a16:creationId xmlns:a16="http://schemas.microsoft.com/office/drawing/2014/main" id="{89E240D3-3CA4-447D-B4BA-4DE5C9AEB9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pt-BR" altLang="pt-BR"/>
          </a:p>
          <a:p>
            <a:pPr marL="0" indent="0">
              <a:buNone/>
            </a:pPr>
            <a:endParaRPr lang="pt-BR" altLang="pt-BR"/>
          </a:p>
          <a:p>
            <a:pPr marL="0" indent="0">
              <a:buNone/>
            </a:pPr>
            <a:r>
              <a:rPr lang="pt-BR" altLang="pt-BR" dirty="0"/>
              <a:t>Refletir a respeito das práticas mais comuns no ensino da escrita e dos  resultados mais corriqueiramente alcançados com elas</a:t>
            </a:r>
            <a:endParaRPr lang="pt-BR" altLang="pt-BR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90" name="Título 1">
            <a:extLst>
              <a:ext uri="{FF2B5EF4-FFF2-40B4-BE49-F238E27FC236}">
                <a16:creationId xmlns:a16="http://schemas.microsoft.com/office/drawing/2014/main" id="{87ED9A02-7D33-4266-8294-241A0994B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pt-BR" altLang="pt-BR" b="1">
                <a:solidFill>
                  <a:srgbClr val="FFFFFF"/>
                </a:solidFill>
              </a:rPr>
              <a:t>Práticas mais comuns para motivar a escrita de narrativas: 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491" name="Espaço Reservado para Conteúdo 2">
            <a:extLst>
              <a:ext uri="{FF2B5EF4-FFF2-40B4-BE49-F238E27FC236}">
                <a16:creationId xmlns:a16="http://schemas.microsoft.com/office/drawing/2014/main" id="{731C7F4A-5FD6-4D22-8420-3212936C9B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514350" indent="-514350">
              <a:buFont typeface="Wingdings" panose="05000000000000000000" pitchFamily="2" charset="2"/>
              <a:buAutoNum type="alphaLcParenR"/>
            </a:pPr>
            <a:endParaRPr lang="pt-BR" altLang="pt-BR" sz="2600"/>
          </a:p>
          <a:p>
            <a:pPr marL="514350" indent="-514350">
              <a:buFont typeface="Wingdings" panose="05000000000000000000" pitchFamily="2" charset="2"/>
              <a:buAutoNum type="alphaLcParenR"/>
            </a:pPr>
            <a:endParaRPr lang="pt-BR" altLang="pt-BR" sz="2600"/>
          </a:p>
          <a:p>
            <a:pPr marL="514350" indent="-514350">
              <a:buFont typeface="Wingdings" panose="05000000000000000000" pitchFamily="2" charset="2"/>
              <a:buAutoNum type="alphaLcParenR"/>
            </a:pPr>
            <a:r>
              <a:rPr lang="pt-BR" altLang="pt-BR" sz="2600"/>
              <a:t>Solicitar a escrita a partir de uma situação previamente estabelecida</a:t>
            </a:r>
          </a:p>
          <a:p>
            <a:pPr marL="514350" indent="-514350">
              <a:buFont typeface="Wingdings" panose="05000000000000000000" pitchFamily="2" charset="2"/>
              <a:buAutoNum type="alphaLcParenR"/>
            </a:pPr>
            <a:r>
              <a:rPr lang="pt-BR" altLang="pt-BR" sz="2600"/>
              <a:t>Solicitar a escrita de uma história sem palavras</a:t>
            </a:r>
          </a:p>
          <a:p>
            <a:pPr marL="514350" indent="-514350">
              <a:buFont typeface="Wingdings" panose="05000000000000000000" pitchFamily="2" charset="2"/>
              <a:buAutoNum type="alphaLcParenR"/>
            </a:pPr>
            <a:r>
              <a:rPr lang="pt-BR" altLang="pt-BR" sz="2600"/>
              <a:t>Solicitar a escrita de um elemento autobiográfico</a:t>
            </a:r>
          </a:p>
          <a:p>
            <a:pPr marL="514350" indent="-514350">
              <a:buFont typeface="Wingdings" panose="05000000000000000000" pitchFamily="2" charset="2"/>
              <a:buAutoNum type="alphaLcParenR"/>
            </a:pPr>
            <a:r>
              <a:rPr lang="pt-BR" altLang="pt-BR" sz="2600"/>
              <a:t>Solicitar a escrita a partir de uma gravura instigante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39" name="Título 2">
            <a:extLst>
              <a:ext uri="{FF2B5EF4-FFF2-40B4-BE49-F238E27FC236}">
                <a16:creationId xmlns:a16="http://schemas.microsoft.com/office/drawing/2014/main" id="{9E4C3E7B-A475-4958-9221-64EE95BB34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/>
            <a:r>
              <a:rPr lang="en-US" altLang="pt-BR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a) Solicitar a escrita a partir de uma situação previamente estabelecida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540" name="Espaço Reservado para Conteúdo 3">
            <a:extLst>
              <a:ext uri="{FF2B5EF4-FFF2-40B4-BE49-F238E27FC236}">
                <a16:creationId xmlns:a16="http://schemas.microsoft.com/office/drawing/2014/main" id="{103D78D9-353C-4AD6-90BA-BE1747A00F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pt-BR" sz="2400" dirty="0" err="1"/>
              <a:t>Passeando</a:t>
            </a:r>
            <a:r>
              <a:rPr lang="en-US" altLang="pt-BR" sz="2400" dirty="0"/>
              <a:t> por </a:t>
            </a:r>
            <a:r>
              <a:rPr lang="en-US" altLang="pt-BR" sz="2400" dirty="0" err="1"/>
              <a:t>uma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rua</a:t>
            </a:r>
            <a:r>
              <a:rPr lang="en-US" altLang="pt-BR" sz="2400" dirty="0"/>
              <a:t>, </a:t>
            </a:r>
            <a:r>
              <a:rPr lang="en-US" altLang="pt-BR" sz="2400" dirty="0" err="1"/>
              <a:t>você</a:t>
            </a:r>
            <a:r>
              <a:rPr lang="en-US" altLang="pt-BR" sz="2400" dirty="0"/>
              <a:t> </a:t>
            </a:r>
            <a:r>
              <a:rPr lang="en-US" altLang="pt-BR" sz="2400" dirty="0" err="1"/>
              <a:t>vê</a:t>
            </a:r>
            <a:r>
              <a:rPr lang="en-US" altLang="pt-BR" sz="2400" dirty="0"/>
              <a:t> o</a:t>
            </a:r>
          </a:p>
          <a:p>
            <a:pPr marL="0" indent="0">
              <a:buNone/>
            </a:pPr>
            <a:r>
              <a:rPr lang="en-US" altLang="pt-BR" sz="2400" dirty="0" err="1"/>
              <a:t>cartaz</a:t>
            </a:r>
            <a:r>
              <a:rPr lang="en-US" altLang="pt-BR" sz="2400" dirty="0"/>
              <a:t> </a:t>
            </a:r>
            <a:r>
              <a:rPr lang="en-US" altLang="pt-BR" sz="2400" dirty="0" err="1"/>
              <a:t>abaixo</a:t>
            </a:r>
            <a:r>
              <a:rPr lang="en-US" altLang="pt-BR" sz="2400" dirty="0"/>
              <a:t>:</a:t>
            </a:r>
          </a:p>
          <a:p>
            <a:pPr marL="0" indent="0">
              <a:buNone/>
            </a:pPr>
            <a:endParaRPr lang="en-US" altLang="pt-BR" sz="2400" dirty="0"/>
          </a:p>
          <a:p>
            <a:pPr marL="0" indent="0">
              <a:buNone/>
            </a:pPr>
            <a:r>
              <a:rPr lang="en-US" altLang="pt-BR" sz="2400" dirty="0"/>
              <a:t>PROCURO!</a:t>
            </a:r>
          </a:p>
          <a:p>
            <a:pPr marL="0" indent="0">
              <a:buNone/>
            </a:pPr>
            <a:r>
              <a:rPr lang="en-US" altLang="pt-BR" sz="2400" dirty="0"/>
              <a:t>PERIQUITO AZUL</a:t>
            </a:r>
          </a:p>
          <a:p>
            <a:pPr marL="0" indent="0">
              <a:buNone/>
            </a:pPr>
            <a:r>
              <a:rPr lang="en-US" altLang="pt-BR" sz="2400" dirty="0"/>
              <a:t>ATENDE PELO NOME DE FERNANDO</a:t>
            </a:r>
          </a:p>
          <a:p>
            <a:pPr marL="0" indent="0">
              <a:buNone/>
            </a:pPr>
            <a:r>
              <a:rPr lang="en-US" altLang="pt-BR" sz="2400" dirty="0"/>
              <a:t>Tel.: 3666.9464/9595.7668</a:t>
            </a:r>
          </a:p>
          <a:p>
            <a:pPr marL="0" indent="0">
              <a:buNone/>
            </a:pPr>
            <a:r>
              <a:rPr lang="en-US" altLang="pt-BR" sz="2400" dirty="0"/>
              <a:t>OBRIGADA, ROSANA</a:t>
            </a:r>
          </a:p>
          <a:p>
            <a:pPr marL="0" indent="0">
              <a:buNone/>
            </a:pPr>
            <a:endParaRPr lang="en-US" altLang="pt-BR" sz="2400" dirty="0"/>
          </a:p>
          <a:p>
            <a:pPr marL="0" indent="0">
              <a:buNone/>
            </a:pPr>
            <a:r>
              <a:rPr lang="en-US" altLang="pt-BR" sz="2400" dirty="0"/>
              <a:t>(O Estado de </a:t>
            </a:r>
            <a:r>
              <a:rPr lang="en-US" altLang="pt-BR" sz="2400" dirty="0" err="1"/>
              <a:t>S.Paulo</a:t>
            </a:r>
            <a:r>
              <a:rPr lang="en-US" altLang="pt-BR" sz="2400" dirty="0"/>
              <a:t>, </a:t>
            </a:r>
            <a:r>
              <a:rPr lang="en-US" altLang="pt-BR" sz="2400" dirty="0" err="1"/>
              <a:t>caderno</a:t>
            </a:r>
            <a:r>
              <a:rPr lang="en-US" altLang="pt-BR" sz="2400" dirty="0"/>
              <a:t> 6, 19 set. 2003)</a:t>
            </a: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6" name="Título 1">
            <a:extLst>
              <a:ext uri="{FF2B5EF4-FFF2-40B4-BE49-F238E27FC236}">
                <a16:creationId xmlns:a16="http://schemas.microsoft.com/office/drawing/2014/main" id="{3E41A53A-3294-4DA0-AAC9-6E460B4A3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pt-BR" altLang="pt-BR" dirty="0">
                <a:solidFill>
                  <a:srgbClr val="FFFFFF"/>
                </a:solidFill>
              </a:rPr>
              <a:t>Sem título </a:t>
            </a:r>
            <a:br>
              <a:rPr lang="pt-BR" altLang="pt-BR" dirty="0">
                <a:solidFill>
                  <a:srgbClr val="FFFFFF"/>
                </a:solidFill>
              </a:rPr>
            </a:br>
            <a:r>
              <a:rPr lang="pt-BR" altLang="pt-BR" dirty="0">
                <a:solidFill>
                  <a:srgbClr val="FFFFFF"/>
                </a:solidFill>
              </a:rPr>
              <a:t>(e sem explicação)...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51EE56-CE88-4AFF-AC64-E2B39B6AE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  <a:defRPr/>
            </a:pPr>
            <a:r>
              <a:rPr lang="pt-BR" sz="2400"/>
              <a:t>1 Era uma </a:t>
            </a:r>
            <a:r>
              <a:rPr lang="pt-BR" sz="2400" err="1"/>
              <a:t>veiz</a:t>
            </a:r>
            <a:r>
              <a:rPr lang="pt-BR" sz="2400"/>
              <a:t> uma menina muito</a:t>
            </a:r>
          </a:p>
          <a:p>
            <a:pPr marL="0" indent="0">
              <a:buNone/>
              <a:defRPr/>
            </a:pPr>
            <a:r>
              <a:rPr lang="pt-BR" sz="2400"/>
              <a:t>2 </a:t>
            </a:r>
            <a:r>
              <a:rPr lang="pt-BR" sz="2400" err="1"/>
              <a:t>imteligete</a:t>
            </a:r>
            <a:r>
              <a:rPr lang="pt-BR" sz="2400"/>
              <a:t> que a </a:t>
            </a:r>
            <a:r>
              <a:rPr lang="pt-BR" sz="2400" err="1"/>
              <a:t>dorava</a:t>
            </a:r>
            <a:r>
              <a:rPr lang="pt-BR" sz="2400"/>
              <a:t> estuda com</a:t>
            </a:r>
          </a:p>
          <a:p>
            <a:pPr marL="0" indent="0">
              <a:buNone/>
              <a:defRPr/>
            </a:pPr>
            <a:r>
              <a:rPr lang="pt-BR" sz="2400"/>
              <a:t>3 as amiga e na escola a </a:t>
            </a:r>
            <a:r>
              <a:rPr lang="pt-BR" sz="2400" err="1"/>
              <a:t>dorava</a:t>
            </a:r>
            <a:r>
              <a:rPr lang="pt-BR" sz="2400"/>
              <a:t> </a:t>
            </a:r>
            <a:r>
              <a:rPr lang="pt-BR" sz="2400" err="1"/>
              <a:t>brinça</a:t>
            </a:r>
            <a:endParaRPr lang="pt-BR" sz="2400"/>
          </a:p>
          <a:p>
            <a:pPr marL="0" indent="0">
              <a:buNone/>
              <a:defRPr/>
            </a:pPr>
            <a:r>
              <a:rPr lang="pt-BR" sz="2400"/>
              <a:t>4 </a:t>
            </a:r>
            <a:r>
              <a:rPr lang="pt-BR" sz="2400" err="1"/>
              <a:t>coen</a:t>
            </a:r>
            <a:r>
              <a:rPr lang="pt-BR" sz="2400"/>
              <a:t> as colega e era uma criança muito</a:t>
            </a:r>
          </a:p>
          <a:p>
            <a:pPr marL="0" indent="0">
              <a:buNone/>
              <a:defRPr/>
            </a:pPr>
            <a:r>
              <a:rPr lang="pt-BR" sz="2400"/>
              <a:t>5 feliz e todo dia a </a:t>
            </a:r>
            <a:r>
              <a:rPr lang="pt-BR" sz="2400" err="1"/>
              <a:t>codava</a:t>
            </a:r>
            <a:r>
              <a:rPr lang="pt-BR" sz="2400"/>
              <a:t> muito feliz</a:t>
            </a:r>
          </a:p>
          <a:p>
            <a:pPr marL="0" indent="0">
              <a:buNone/>
              <a:defRPr/>
            </a:pPr>
            <a:r>
              <a:rPr lang="pt-BR" sz="2400"/>
              <a:t>6 Ela queria a </a:t>
            </a:r>
            <a:r>
              <a:rPr lang="pt-BR" sz="2400" err="1"/>
              <a:t>judá</a:t>
            </a:r>
            <a:r>
              <a:rPr lang="pt-BR" sz="2400"/>
              <a:t> o pais estuda e</a:t>
            </a:r>
          </a:p>
          <a:p>
            <a:pPr marL="0" indent="0">
              <a:buNone/>
              <a:defRPr/>
            </a:pPr>
            <a:r>
              <a:rPr lang="pt-BR" sz="2400"/>
              <a:t>7 trabalha ela queria tem um futuro </a:t>
            </a:r>
            <a:r>
              <a:rPr lang="pt-BR" sz="2400" err="1"/>
              <a:t>meilo</a:t>
            </a:r>
            <a:endParaRPr lang="pt-BR" sz="2400"/>
          </a:p>
          <a:p>
            <a:pPr marL="0" indent="0">
              <a:buNone/>
              <a:defRPr/>
            </a:pPr>
            <a:r>
              <a:rPr lang="pt-BR" sz="2400"/>
              <a:t>8 uma criança feliz pote sua mãe e ais</a:t>
            </a:r>
          </a:p>
          <a:p>
            <a:pPr marL="0" indent="0">
              <a:buNone/>
              <a:defRPr/>
            </a:pPr>
            <a:r>
              <a:rPr lang="pt-BR" sz="2400"/>
              <a:t>9 pai e a mãe a </a:t>
            </a:r>
            <a:r>
              <a:rPr lang="pt-BR" sz="2400" err="1"/>
              <a:t>juda</a:t>
            </a:r>
            <a:r>
              <a:rPr lang="pt-BR" sz="2400"/>
              <a:t> muito nas</a:t>
            </a:r>
          </a:p>
          <a:p>
            <a:pPr marL="0" indent="0">
              <a:buNone/>
              <a:defRPr/>
            </a:pPr>
            <a:r>
              <a:rPr lang="pt-BR" sz="2400"/>
              <a:t>10 lição de casa.</a:t>
            </a:r>
          </a:p>
          <a:p>
            <a:pPr>
              <a:defRPr/>
            </a:pPr>
            <a:endParaRPr lang="pt-BR" sz="240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BABA77-CCDA-4F09-9412-6C12F7A5D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87479"/>
            <a:ext cx="3444240" cy="15748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b) As histórias sem palavras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6D899CB-FA81-4787-8FDD-37419FE73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60" y="3155626"/>
            <a:ext cx="3444240" cy="2935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 dirty="0"/>
              <a:t>(</a:t>
            </a:r>
            <a:r>
              <a:rPr lang="en-US" sz="1800" dirty="0" err="1"/>
              <a:t>Ideia</a:t>
            </a:r>
            <a:r>
              <a:rPr lang="en-US" sz="1800" dirty="0"/>
              <a:t> boa, </a:t>
            </a:r>
            <a:r>
              <a:rPr lang="en-US" sz="1800" dirty="0" err="1"/>
              <a:t>execução</a:t>
            </a:r>
            <a:r>
              <a:rPr lang="en-US" sz="1800" dirty="0"/>
              <a:t> </a:t>
            </a:r>
            <a:r>
              <a:rPr lang="en-US" sz="1800" dirty="0" err="1"/>
              <a:t>nem</a:t>
            </a:r>
            <a:r>
              <a:rPr lang="en-US" sz="1800" dirty="0"/>
              <a:t> tanto…)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CD69C987-BD91-487C-AE0A-AC1656EDB8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" r="8246" b="1"/>
          <a:stretch/>
        </p:blipFill>
        <p:spPr>
          <a:xfrm>
            <a:off x="4466900" y="531074"/>
            <a:ext cx="3566160" cy="5577118"/>
          </a:xfrm>
          <a:prstGeom prst="rect">
            <a:avLst/>
          </a:prstGeom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417AAA1E-92D5-46FE-BD43-5FA6700E6D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506" r="5491" b="1"/>
          <a:stretch/>
        </p:blipFill>
        <p:spPr>
          <a:xfrm>
            <a:off x="8321044" y="531074"/>
            <a:ext cx="3566160" cy="557711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43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82" name="Título 1">
            <a:extLst>
              <a:ext uri="{FF2B5EF4-FFF2-40B4-BE49-F238E27FC236}">
                <a16:creationId xmlns:a16="http://schemas.microsoft.com/office/drawing/2014/main" id="{18D874A9-C684-45AD-8AA5-73457D2AF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pt-BR" altLang="pt-BR">
                <a:solidFill>
                  <a:srgbClr val="FFFFFF"/>
                </a:solidFill>
              </a:rPr>
              <a:t>SEM TÍTULO: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0E5813-14B3-4E48-AB0A-4A32560C9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  <a:defRPr/>
            </a:pPr>
            <a:r>
              <a:rPr lang="pt-BR" sz="1800"/>
              <a:t>1 era uma vez uma Bruxa </a:t>
            </a:r>
            <a:r>
              <a:rPr lang="pt-BR" sz="1800" err="1"/>
              <a:t>qui</a:t>
            </a:r>
            <a:r>
              <a:rPr lang="pt-BR" sz="1800"/>
              <a:t> estava abrindo a </a:t>
            </a:r>
            <a:r>
              <a:rPr lang="pt-BR" sz="1800" err="1"/>
              <a:t>porda</a:t>
            </a:r>
            <a:endParaRPr lang="pt-BR" sz="1800"/>
          </a:p>
          <a:p>
            <a:pPr marL="0" indent="0">
              <a:buNone/>
              <a:defRPr/>
            </a:pPr>
            <a:r>
              <a:rPr lang="pt-BR" sz="1800"/>
              <a:t>2 e ela </a:t>
            </a:r>
            <a:r>
              <a:rPr lang="pt-BR" sz="1800" err="1"/>
              <a:t>consegiu</a:t>
            </a:r>
            <a:r>
              <a:rPr lang="pt-BR" sz="1800"/>
              <a:t> e </a:t>
            </a:r>
            <a:r>
              <a:rPr lang="pt-BR" sz="1800" err="1"/>
              <a:t>emtrou</a:t>
            </a:r>
            <a:r>
              <a:rPr lang="pt-BR" sz="1800"/>
              <a:t> e o gato também e ela </a:t>
            </a:r>
            <a:r>
              <a:rPr lang="pt-BR" sz="1800" err="1"/>
              <a:t>emtrou</a:t>
            </a:r>
            <a:endParaRPr lang="pt-BR" sz="1800"/>
          </a:p>
          <a:p>
            <a:pPr marL="0" indent="0">
              <a:buNone/>
              <a:defRPr/>
            </a:pPr>
            <a:r>
              <a:rPr lang="pt-BR" sz="1800"/>
              <a:t>3 e viu tudo azul e ai ela vez uma mágica e colocou</a:t>
            </a:r>
          </a:p>
          <a:p>
            <a:pPr marL="0" indent="0">
              <a:buNone/>
              <a:defRPr/>
            </a:pPr>
            <a:r>
              <a:rPr lang="pt-BR" sz="1800"/>
              <a:t>4 estrela e a lua e ai ela vez uma mágica e colocou </a:t>
            </a:r>
          </a:p>
          <a:p>
            <a:pPr marL="0" indent="0">
              <a:buNone/>
              <a:defRPr/>
            </a:pPr>
            <a:r>
              <a:rPr lang="pt-BR" sz="1800"/>
              <a:t>5 estrela e a lua e ela ficou </a:t>
            </a:r>
            <a:r>
              <a:rPr lang="pt-BR" sz="1800" err="1"/>
              <a:t>olhamdo</a:t>
            </a:r>
            <a:r>
              <a:rPr lang="pt-BR" sz="1800"/>
              <a:t> a lua e</a:t>
            </a:r>
          </a:p>
          <a:p>
            <a:pPr marL="0" indent="0">
              <a:buNone/>
              <a:defRPr/>
            </a:pPr>
            <a:r>
              <a:rPr lang="pt-BR" sz="1800"/>
              <a:t>6 as estrela e ela vez outra mágica e colocou</a:t>
            </a:r>
          </a:p>
          <a:p>
            <a:pPr marL="0" indent="0">
              <a:buNone/>
              <a:defRPr/>
            </a:pPr>
            <a:r>
              <a:rPr lang="pt-BR" sz="1800"/>
              <a:t>7 o mato e falou – eu vou colocar o mato para </a:t>
            </a:r>
          </a:p>
          <a:p>
            <a:pPr marL="0" indent="0">
              <a:buNone/>
              <a:defRPr/>
            </a:pPr>
            <a:r>
              <a:rPr lang="pt-BR" sz="1800"/>
              <a:t>8 viera uma cama e ela vez uma came</a:t>
            </a:r>
          </a:p>
          <a:p>
            <a:pPr marL="0" indent="0">
              <a:buNone/>
              <a:defRPr/>
            </a:pPr>
            <a:r>
              <a:rPr lang="pt-BR" sz="1800"/>
              <a:t>9 e ela ficou olhando para came e deitou</a:t>
            </a:r>
          </a:p>
          <a:p>
            <a:pPr marL="0" indent="0">
              <a:buNone/>
              <a:defRPr/>
            </a:pPr>
            <a:r>
              <a:rPr lang="pt-BR" sz="1800"/>
              <a:t>10 e </a:t>
            </a:r>
            <a:r>
              <a:rPr lang="pt-BR" sz="1800" err="1"/>
              <a:t>dormil</a:t>
            </a:r>
            <a:r>
              <a:rPr lang="pt-BR" sz="1800"/>
              <a:t> e Fim da Historia</a:t>
            </a:r>
          </a:p>
          <a:p>
            <a:pPr marL="0" indent="0">
              <a:buNone/>
              <a:defRPr/>
            </a:pPr>
            <a:r>
              <a:rPr lang="pt-BR" sz="1800"/>
              <a:t>11 FIM</a:t>
            </a:r>
          </a:p>
          <a:p>
            <a:pPr>
              <a:defRPr/>
            </a:pPr>
            <a:endParaRPr lang="pt-BR" sz="180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30" name="Título 1">
            <a:extLst>
              <a:ext uri="{FF2B5EF4-FFF2-40B4-BE49-F238E27FC236}">
                <a16:creationId xmlns:a16="http://schemas.microsoft.com/office/drawing/2014/main" id="{84E06BA5-BF36-4690-8784-8E0D22594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pt-BR" altLang="pt-BR">
                <a:solidFill>
                  <a:srgbClr val="FFFFFF"/>
                </a:solidFill>
              </a:rPr>
              <a:t>c) Solicitar a escrita de um elemento autobiográfico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731" name="Espaço Reservado para Conteúdo 2">
            <a:extLst>
              <a:ext uri="{FF2B5EF4-FFF2-40B4-BE49-F238E27FC236}">
                <a16:creationId xmlns:a16="http://schemas.microsoft.com/office/drawing/2014/main" id="{55DE2D81-278B-4DCE-9DB6-5F20DF0096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altLang="pt-BR" dirty="0"/>
              <a:t>Texto coletado por Priscila Motta </a:t>
            </a:r>
            <a:r>
              <a:rPr lang="pt-BR" altLang="pt-BR" dirty="0" err="1"/>
              <a:t>Grauso</a:t>
            </a:r>
            <a:r>
              <a:rPr lang="pt-BR" altLang="pt-BR" dirty="0"/>
              <a:t>, redigido por um aluno de escola estadual na Zona Oeste na capital, cursando a sexta série </a:t>
            </a:r>
          </a:p>
          <a:p>
            <a:pPr marL="0" indent="0">
              <a:buNone/>
            </a:pPr>
            <a:r>
              <a:rPr lang="pt-BR" altLang="pt-BR" dirty="0"/>
              <a:t>Foi feito como lição de casa, no mês de março de 2011</a:t>
            </a:r>
          </a:p>
          <a:p>
            <a:pPr marL="0" indent="0">
              <a:buNone/>
            </a:pPr>
            <a:r>
              <a:rPr lang="pt-BR" altLang="pt-BR" dirty="0"/>
              <a:t>Professora orientou para os alunos terem “objetividade, síntese, riqueza de detalhes e sequência de fatos”</a:t>
            </a:r>
          </a:p>
          <a:p>
            <a:pPr>
              <a:buFont typeface="Wingdings" panose="05000000000000000000" pitchFamily="2" charset="2"/>
              <a:buNone/>
            </a:pPr>
            <a:endParaRPr lang="pt-BR" altLang="pt-BR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ítulo 3">
            <a:extLst>
              <a:ext uri="{FF2B5EF4-FFF2-40B4-BE49-F238E27FC236}">
                <a16:creationId xmlns:a16="http://schemas.microsoft.com/office/drawing/2014/main" id="{563E47AF-D234-496E-993F-35225CEFA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 b="1"/>
              <a:t>Minha vida</a:t>
            </a:r>
            <a:endParaRPr lang="pt-BR" altLang="pt-BR" sz="36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235365-5B14-4827-9379-CF84883802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71463" indent="-271463">
              <a:buNone/>
              <a:defRPr/>
            </a:pPr>
            <a:r>
              <a:rPr lang="pt-BR" sz="1800"/>
              <a:t>1. Minha era muito boa eu ficava</a:t>
            </a:r>
          </a:p>
          <a:p>
            <a:pPr marL="271463" indent="-271463">
              <a:buNone/>
              <a:defRPr/>
            </a:pPr>
            <a:r>
              <a:rPr lang="pt-BR" sz="1800"/>
              <a:t>2. na creche de 2 ate os 7 anos gostava</a:t>
            </a:r>
          </a:p>
          <a:p>
            <a:pPr marL="271463" indent="-271463">
              <a:buNone/>
              <a:defRPr/>
            </a:pPr>
            <a:r>
              <a:rPr lang="pt-BR" sz="1800"/>
              <a:t>3. muito a minha mãe ia me levar</a:t>
            </a:r>
          </a:p>
          <a:p>
            <a:pPr marL="271463" indent="-271463">
              <a:buNone/>
              <a:defRPr/>
            </a:pPr>
            <a:r>
              <a:rPr lang="pt-BR" sz="1800"/>
              <a:t>4. e mi pegar todos os dias brincava</a:t>
            </a:r>
          </a:p>
          <a:p>
            <a:pPr marL="271463" indent="-271463">
              <a:buNone/>
              <a:defRPr/>
            </a:pPr>
            <a:r>
              <a:rPr lang="pt-BR" sz="1800"/>
              <a:t>5. com meus amico quando chegaria</a:t>
            </a:r>
          </a:p>
          <a:p>
            <a:pPr marL="271463" indent="-271463">
              <a:buNone/>
              <a:defRPr/>
            </a:pPr>
            <a:r>
              <a:rPr lang="pt-BR" sz="1800"/>
              <a:t>6. casa assistian televisão com minha</a:t>
            </a:r>
          </a:p>
          <a:p>
            <a:pPr marL="271463" indent="-271463">
              <a:buNone/>
              <a:defRPr/>
            </a:pPr>
            <a:r>
              <a:rPr lang="pt-BR" sz="1800"/>
              <a:t>7. mãe ia pro campo jogar bola, meus</a:t>
            </a:r>
          </a:p>
          <a:p>
            <a:pPr marL="0" indent="0">
              <a:buNone/>
              <a:defRPr/>
            </a:pP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121F83D-B2CB-4DA0-A274-BB334BC719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57188" indent="-357188">
              <a:buNone/>
              <a:defRPr/>
            </a:pPr>
            <a:r>
              <a:rPr lang="pt-BR" sz="1800"/>
              <a:t>8. tios me levava pra passear no</a:t>
            </a:r>
          </a:p>
          <a:p>
            <a:pPr marL="357188" indent="-357188">
              <a:buNone/>
              <a:defRPr/>
            </a:pPr>
            <a:r>
              <a:rPr lang="pt-BR" sz="1800"/>
              <a:t>9. shoping? ferias das minha mãe ia</a:t>
            </a:r>
          </a:p>
          <a:p>
            <a:pPr marL="357188" indent="-357188">
              <a:buNone/>
              <a:defRPr/>
            </a:pPr>
            <a:r>
              <a:rPr lang="pt-BR" sz="1800"/>
              <a:t>10. a Bahia passava um mes la</a:t>
            </a:r>
          </a:p>
          <a:p>
            <a:pPr marL="357188" indent="-357188">
              <a:buNone/>
              <a:defRPr/>
            </a:pPr>
            <a:r>
              <a:rPr lang="pt-BR" sz="1800"/>
              <a:t>11. Gosto miuito de jogar bola e</a:t>
            </a:r>
          </a:p>
          <a:p>
            <a:pPr marL="357188" indent="-357188">
              <a:buNone/>
              <a:defRPr/>
            </a:pPr>
            <a:r>
              <a:rPr lang="pt-BR" sz="1800"/>
              <a:t>12. to imdo no Campo sabado e</a:t>
            </a:r>
          </a:p>
          <a:p>
            <a:pPr marL="357188" indent="-357188">
              <a:buNone/>
              <a:defRPr/>
            </a:pPr>
            <a:r>
              <a:rPr lang="pt-BR" sz="1800"/>
              <a:t>13. Com os meues colegas vizinhos</a:t>
            </a:r>
          </a:p>
          <a:p>
            <a:pPr marL="357188" indent="-357188">
              <a:buNone/>
              <a:defRPr/>
            </a:pPr>
            <a:r>
              <a:rPr lang="pt-BR" sz="1800"/>
              <a:t>14. meu irmão qui mera na Bahia</a:t>
            </a:r>
          </a:p>
          <a:p>
            <a:pPr marL="357188" indent="-357188">
              <a:buNone/>
              <a:defRPr/>
            </a:pPr>
            <a:r>
              <a:rPr lang="pt-BR" sz="1800"/>
              <a:t>15. usisitar gemte brinca muito</a:t>
            </a:r>
          </a:p>
          <a:p>
            <a:pPr marL="357188" indent="-357188">
              <a:buNone/>
              <a:defRPr/>
            </a:pPr>
            <a:r>
              <a:rPr lang="pt-BR" sz="1800"/>
              <a:t>16. saudade do meu, iamão.</a:t>
            </a:r>
          </a:p>
          <a:p>
            <a:pPr marL="0" indent="0">
              <a:buNone/>
              <a:defRPr/>
            </a:pP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901</Words>
  <Application>Microsoft Office PowerPoint</Application>
  <PresentationFormat>Widescreen</PresentationFormat>
  <Paragraphs>204</Paragraphs>
  <Slides>16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Tema do Office</vt:lpstr>
      <vt:lpstr>Estratégias mais comuns no ensino da escrita e seus produtos</vt:lpstr>
      <vt:lpstr>Objetivo</vt:lpstr>
      <vt:lpstr>Práticas mais comuns para motivar a escrita de narrativas: </vt:lpstr>
      <vt:lpstr>a) Solicitar a escrita a partir de uma situação previamente estabelecida</vt:lpstr>
      <vt:lpstr>Sem título  (e sem explicação)...</vt:lpstr>
      <vt:lpstr>b) As histórias sem palavras</vt:lpstr>
      <vt:lpstr>SEM TÍTULO:</vt:lpstr>
      <vt:lpstr>c) Solicitar a escrita de um elemento autobiográfico</vt:lpstr>
      <vt:lpstr>Minha vida</vt:lpstr>
      <vt:lpstr>Apresentação do PowerPoint</vt:lpstr>
      <vt:lpstr>Material adotado pela professora:</vt:lpstr>
      <vt:lpstr>A proposta: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Estratégias mais comuns no ensino da escrita e seus produtos</dc:title>
  <dc:creator>Claudia Riolfi</dc:creator>
  <cp:lastModifiedBy>Claudia Riolfi</cp:lastModifiedBy>
  <cp:revision>1</cp:revision>
  <dcterms:created xsi:type="dcterms:W3CDTF">2020-04-22T13:38:43Z</dcterms:created>
  <dcterms:modified xsi:type="dcterms:W3CDTF">2020-04-22T17:35:50Z</dcterms:modified>
</cp:coreProperties>
</file>