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6" r:id="rId28"/>
    <p:sldId id="303" r:id="rId29"/>
    <p:sldId id="302" r:id="rId30"/>
    <p:sldId id="300" r:id="rId31"/>
    <p:sldId id="301" r:id="rId32"/>
    <p:sldId id="304" r:id="rId33"/>
    <p:sldId id="305" r:id="rId34"/>
    <p:sldId id="299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-108" y="-1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1CD9-BDD2-4614-8FFB-CD4782B722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A966-44F0-46FE-9504-FC5E5F15081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619" y="4342686"/>
            <a:ext cx="5028763" cy="4115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551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47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085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3491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757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852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365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92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39058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2BE802F-B36A-4942-8D38-0E2324F4DFD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68E8892-D99B-45FE-B8D3-BA087AC4015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551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747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53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61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906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552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10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82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1B1F4D-D290-4455-9E98-C8EC25482F3C}" type="datetimeFigureOut">
              <a:rPr lang="pt-BR" smtClean="0"/>
              <a:pPr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05F938-9635-407F-837E-2B147931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077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volutionanalytics.com/2017/05/the-datasaurus-doze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nscombe's_quarte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noProof="0" smtClean="0"/>
              <a:t>Estatística Descritiva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4288296"/>
            <a:ext cx="9440034" cy="2065612"/>
          </a:xfrm>
        </p:spPr>
        <p:txBody>
          <a:bodyPr>
            <a:normAutofit/>
          </a:bodyPr>
          <a:lstStyle/>
          <a:p>
            <a:r>
              <a:rPr lang="pt-BR" sz="2800" noProof="0" smtClean="0"/>
              <a:t>Prof. Dr. José </a:t>
            </a:r>
            <a:r>
              <a:rPr lang="pt-BR" sz="2800" b="1" noProof="0" smtClean="0"/>
              <a:t>Zé</a:t>
            </a:r>
            <a:r>
              <a:rPr lang="pt-BR" sz="2800" noProof="0" smtClean="0"/>
              <a:t> Henrique Hildebrand </a:t>
            </a:r>
            <a:r>
              <a:rPr lang="pt-BR" sz="2800" b="1" noProof="0" smtClean="0"/>
              <a:t>Grisi</a:t>
            </a:r>
            <a:r>
              <a:rPr lang="pt-BR" sz="2800" noProof="0" smtClean="0"/>
              <a:t> Filho / </a:t>
            </a:r>
            <a:r>
              <a:rPr lang="pt-BR" sz="2800" b="1" noProof="0" smtClean="0"/>
              <a:t>Skato</a:t>
            </a:r>
            <a:endParaRPr lang="pt-BR" sz="2800" noProof="0" smtClean="0"/>
          </a:p>
          <a:p>
            <a:r>
              <a:rPr lang="pt-BR" sz="2800" noProof="0" smtClean="0"/>
              <a:t>Universidade de São Paulo</a:t>
            </a:r>
            <a:endParaRPr lang="pt-BR" sz="2800" noProof="0"/>
          </a:p>
        </p:txBody>
      </p:sp>
    </p:spTree>
    <p:extLst>
      <p:ext uri="{BB962C8B-B14F-4D97-AF65-F5344CB8AC3E}">
        <p14:creationId xmlns="" xmlns:p14="http://schemas.microsoft.com/office/powerpoint/2010/main" val="44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Amplitude interquartil</a:t>
            </a:r>
            <a:endParaRPr lang="pt-BR" noProof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Q=Q3-Q1: É a amplitude de valores que abrange os dados centrais (50%) das observações (diferença entre o terceiro e o primeiro quartil)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não é influenciada pela presença de outliers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ignora a maioria das observações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Variância</a:t>
            </a:r>
            <a:endParaRPr lang="pt-BR" noProof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1134" y="1844676"/>
            <a:ext cx="9505951" cy="2016125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smtClean="0"/>
              <a:t>Variância mede a dispersão dos dados em torno da média</a:t>
            </a:r>
          </a:p>
          <a:p>
            <a:pPr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smtClean="0"/>
              <a:t>Utiliza todas as observações</a:t>
            </a:r>
          </a:p>
          <a:p>
            <a:pPr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smtClean="0"/>
              <a:t>É uma medida sensível de dispersão</a:t>
            </a:r>
            <a:endParaRPr lang="pt-BR" sz="2800" noProof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03084" y="4292601"/>
          <a:ext cx="5080000" cy="1560513"/>
        </p:xfrm>
        <a:graphic>
          <a:graphicData uri="http://schemas.openxmlformats.org/presentationml/2006/ole">
            <p:oleObj spid="_x0000_s1026" r:id="rId4" imgW="1095480" imgH="44784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Desvio padrão (</a:t>
            </a:r>
            <a:r>
              <a:rPr lang="pt-BR" i="1" noProof="0" smtClean="0"/>
              <a:t>s</a:t>
            </a:r>
            <a:r>
              <a:rPr lang="pt-BR" noProof="0" smtClean="0"/>
              <a:t>)</a:t>
            </a:r>
            <a:endParaRPr lang="pt-BR" noProof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Raiz quadrada da variância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apresenta a mesma dimensão que os dados originais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muito útil para distribuições simétricas (p.ex. gaussiana)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Estatística Descritiva - Tabelas</a:t>
            </a:r>
            <a:endParaRPr lang="pt-BR" noProof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Dicas para construção de uma tabela: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 título (informativo, conciso, sem ambigüidade)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 cabeçalho curto para cada linha e coluna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 incluir unidades de medida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 números com grau de acurácia adequado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 é mais fácil olhar informações dispostas em colunas do que em linhas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24418" y="260350"/>
            <a:ext cx="10974916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Tabelas</a:t>
            </a:r>
            <a:endParaRPr lang="pt-BR" noProof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6867" y="2636839"/>
            <a:ext cx="7876117" cy="3332162"/>
            <a:chOff x="1156" y="1661"/>
            <a:chExt cx="3721" cy="2099"/>
          </a:xfrm>
        </p:grpSpPr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156" y="1661"/>
              <a:ext cx="3720" cy="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636" y="3383"/>
              <a:ext cx="1240" cy="376"/>
              <a:chOff x="3636" y="3383"/>
              <a:chExt cx="1240" cy="376"/>
            </a:xfrm>
          </p:grpSpPr>
          <p:sp>
            <p:nvSpPr>
              <p:cNvPr id="8197" name="AutoShape 5"/>
              <p:cNvSpPr>
                <a:spLocks noChangeArrowheads="1"/>
              </p:cNvSpPr>
              <p:nvPr/>
            </p:nvSpPr>
            <p:spPr bwMode="auto">
              <a:xfrm>
                <a:off x="3636" y="3383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3636" y="3383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100,0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396" y="3383"/>
              <a:ext cx="1240" cy="376"/>
              <a:chOff x="2396" y="3383"/>
              <a:chExt cx="1240" cy="376"/>
            </a:xfrm>
          </p:grpSpPr>
          <p:sp>
            <p:nvSpPr>
              <p:cNvPr id="8200" name="AutoShape 8"/>
              <p:cNvSpPr>
                <a:spLocks noChangeArrowheads="1"/>
              </p:cNvSpPr>
              <p:nvPr/>
            </p:nvSpPr>
            <p:spPr bwMode="auto">
              <a:xfrm>
                <a:off x="2396" y="3383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396" y="3383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109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156" y="3383"/>
              <a:ext cx="1240" cy="376"/>
              <a:chOff x="1156" y="3383"/>
              <a:chExt cx="1240" cy="376"/>
            </a:xfrm>
          </p:grpSpPr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1156" y="3383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1156" y="3383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Total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636" y="3008"/>
              <a:ext cx="1240" cy="375"/>
              <a:chOff x="3636" y="3008"/>
              <a:chExt cx="1240" cy="375"/>
            </a:xfrm>
          </p:grpSpPr>
          <p:sp>
            <p:nvSpPr>
              <p:cNvPr id="8206" name="AutoShape 14"/>
              <p:cNvSpPr>
                <a:spLocks noChangeArrowheads="1"/>
              </p:cNvSpPr>
              <p:nvPr/>
            </p:nvSpPr>
            <p:spPr bwMode="auto">
              <a:xfrm>
                <a:off x="3636" y="3008"/>
                <a:ext cx="1240" cy="375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636" y="3008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4,6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396" y="3008"/>
              <a:ext cx="1240" cy="375"/>
              <a:chOff x="2396" y="3008"/>
              <a:chExt cx="1240" cy="375"/>
            </a:xfrm>
          </p:grpSpPr>
          <p:sp>
            <p:nvSpPr>
              <p:cNvPr id="8209" name="AutoShape 17"/>
              <p:cNvSpPr>
                <a:spLocks noChangeArrowheads="1"/>
              </p:cNvSpPr>
              <p:nvPr/>
            </p:nvSpPr>
            <p:spPr bwMode="auto">
              <a:xfrm>
                <a:off x="2396" y="3008"/>
                <a:ext cx="1240" cy="375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" name="Text Box 18"/>
              <p:cNvSpPr txBox="1">
                <a:spLocks noChangeArrowheads="1"/>
              </p:cNvSpPr>
              <p:nvPr/>
            </p:nvSpPr>
            <p:spPr bwMode="auto">
              <a:xfrm>
                <a:off x="2396" y="3008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5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156" y="3008"/>
              <a:ext cx="1240" cy="375"/>
              <a:chOff x="1156" y="3008"/>
              <a:chExt cx="1240" cy="375"/>
            </a:xfrm>
          </p:grpSpPr>
          <p:sp>
            <p:nvSpPr>
              <p:cNvPr id="8212" name="AutoShape 20"/>
              <p:cNvSpPr>
                <a:spLocks noChangeArrowheads="1"/>
              </p:cNvSpPr>
              <p:nvPr/>
            </p:nvSpPr>
            <p:spPr bwMode="auto">
              <a:xfrm>
                <a:off x="1156" y="3008"/>
                <a:ext cx="1240" cy="375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1156" y="3008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Vegetal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636" y="2632"/>
              <a:ext cx="1240" cy="376"/>
              <a:chOff x="3636" y="2632"/>
              <a:chExt cx="1240" cy="376"/>
            </a:xfrm>
          </p:grpSpPr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3636" y="2632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3636" y="2632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29,4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396" y="2632"/>
              <a:ext cx="1240" cy="376"/>
              <a:chOff x="2396" y="2632"/>
              <a:chExt cx="1240" cy="376"/>
            </a:xfrm>
          </p:grpSpPr>
          <p:sp>
            <p:nvSpPr>
              <p:cNvPr id="8218" name="AutoShape 26"/>
              <p:cNvSpPr>
                <a:spLocks noChangeArrowheads="1"/>
              </p:cNvSpPr>
              <p:nvPr/>
            </p:nvSpPr>
            <p:spPr bwMode="auto">
              <a:xfrm>
                <a:off x="2396" y="2632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" name="Text Box 27"/>
              <p:cNvSpPr txBox="1">
                <a:spLocks noChangeArrowheads="1"/>
              </p:cNvSpPr>
              <p:nvPr/>
            </p:nvSpPr>
            <p:spPr bwMode="auto">
              <a:xfrm>
                <a:off x="2396" y="2632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32</a:t>
                </a: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156" y="2632"/>
              <a:ext cx="1240" cy="376"/>
              <a:chOff x="1156" y="2632"/>
              <a:chExt cx="1240" cy="376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auto">
              <a:xfrm>
                <a:off x="1156" y="2632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" name="Text Box 30"/>
              <p:cNvSpPr txBox="1">
                <a:spLocks noChangeArrowheads="1"/>
              </p:cNvSpPr>
              <p:nvPr/>
            </p:nvSpPr>
            <p:spPr bwMode="auto">
              <a:xfrm>
                <a:off x="1156" y="2632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Animal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636" y="2256"/>
              <a:ext cx="1240" cy="376"/>
              <a:chOff x="3636" y="2256"/>
              <a:chExt cx="1240" cy="376"/>
            </a:xfrm>
          </p:grpSpPr>
          <p:sp>
            <p:nvSpPr>
              <p:cNvPr id="8224" name="AutoShape 32"/>
              <p:cNvSpPr>
                <a:spLocks noChangeArrowheads="1"/>
              </p:cNvSpPr>
              <p:nvPr/>
            </p:nvSpPr>
            <p:spPr bwMode="auto">
              <a:xfrm>
                <a:off x="3636" y="2256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" name="Text Box 33"/>
              <p:cNvSpPr txBox="1">
                <a:spLocks noChangeArrowheads="1"/>
              </p:cNvSpPr>
              <p:nvPr/>
            </p:nvSpPr>
            <p:spPr bwMode="auto">
              <a:xfrm>
                <a:off x="3636" y="2256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66,1</a:t>
                </a: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396" y="2256"/>
              <a:ext cx="1240" cy="376"/>
              <a:chOff x="2396" y="2256"/>
              <a:chExt cx="1240" cy="376"/>
            </a:xfrm>
          </p:grpSpPr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>
                <a:off x="2396" y="2256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2396" y="2256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72</a:t>
                </a:r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1156" y="2256"/>
              <a:ext cx="1240" cy="376"/>
              <a:chOff x="1156" y="2256"/>
              <a:chExt cx="1240" cy="376"/>
            </a:xfrm>
          </p:grpSpPr>
          <p:sp>
            <p:nvSpPr>
              <p:cNvPr id="8230" name="AutoShape 38"/>
              <p:cNvSpPr>
                <a:spLocks noChangeArrowheads="1"/>
              </p:cNvSpPr>
              <p:nvPr/>
            </p:nvSpPr>
            <p:spPr bwMode="auto">
              <a:xfrm>
                <a:off x="1156" y="2256"/>
                <a:ext cx="1240" cy="376"/>
              </a:xfrm>
              <a:prstGeom prst="roundRect">
                <a:avLst>
                  <a:gd name="adj" fmla="val 26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" name="Text Box 39"/>
              <p:cNvSpPr txBox="1">
                <a:spLocks noChangeArrowheads="1"/>
              </p:cNvSpPr>
              <p:nvPr/>
            </p:nvSpPr>
            <p:spPr bwMode="auto">
              <a:xfrm>
                <a:off x="1156" y="2256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Mista</a:t>
                </a:r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636" y="1661"/>
              <a:ext cx="1240" cy="595"/>
              <a:chOff x="3636" y="1661"/>
              <a:chExt cx="1240" cy="595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auto">
              <a:xfrm>
                <a:off x="3636" y="1661"/>
                <a:ext cx="1240" cy="595"/>
              </a:xfrm>
              <a:prstGeom prst="roundRect">
                <a:avLst>
                  <a:gd name="adj" fmla="val 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4" name="Text Box 42"/>
              <p:cNvSpPr txBox="1">
                <a:spLocks noChangeArrowheads="1"/>
              </p:cNvSpPr>
              <p:nvPr/>
            </p:nvSpPr>
            <p:spPr bwMode="auto">
              <a:xfrm>
                <a:off x="3636" y="1661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%</a:t>
                </a:r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2396" y="1661"/>
              <a:ext cx="1240" cy="595"/>
              <a:chOff x="2396" y="1661"/>
              <a:chExt cx="1240" cy="595"/>
            </a:xfrm>
          </p:grpSpPr>
          <p:sp>
            <p:nvSpPr>
              <p:cNvPr id="8236" name="AutoShape 44"/>
              <p:cNvSpPr>
                <a:spLocks noChangeArrowheads="1"/>
              </p:cNvSpPr>
              <p:nvPr/>
            </p:nvSpPr>
            <p:spPr bwMode="auto">
              <a:xfrm>
                <a:off x="2396" y="1661"/>
                <a:ext cx="1240" cy="595"/>
              </a:xfrm>
              <a:prstGeom prst="roundRect">
                <a:avLst>
                  <a:gd name="adj" fmla="val 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" name="Text Box 45"/>
              <p:cNvSpPr txBox="1">
                <a:spLocks noChangeArrowheads="1"/>
              </p:cNvSpPr>
              <p:nvPr/>
            </p:nvSpPr>
            <p:spPr bwMode="auto">
              <a:xfrm>
                <a:off x="2396" y="1661"/>
                <a:ext cx="1240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/>
                  <a:t>N</a:t>
                </a:r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1156" y="1661"/>
              <a:ext cx="1239" cy="594"/>
              <a:chOff x="1156" y="1661"/>
              <a:chExt cx="1239" cy="594"/>
            </a:xfrm>
          </p:grpSpPr>
          <p:sp>
            <p:nvSpPr>
              <p:cNvPr id="8239" name="AutoShape 47"/>
              <p:cNvSpPr>
                <a:spLocks noChangeArrowheads="1"/>
              </p:cNvSpPr>
              <p:nvPr/>
            </p:nvSpPr>
            <p:spPr bwMode="auto">
              <a:xfrm>
                <a:off x="1156" y="1661"/>
                <a:ext cx="1240" cy="595"/>
              </a:xfrm>
              <a:prstGeom prst="roundRect">
                <a:avLst>
                  <a:gd name="adj" fmla="val 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" name="Text Box 48"/>
              <p:cNvSpPr txBox="1">
                <a:spLocks noChangeArrowheads="1"/>
              </p:cNvSpPr>
              <p:nvPr/>
            </p:nvSpPr>
            <p:spPr bwMode="auto">
              <a:xfrm>
                <a:off x="1156" y="1661"/>
                <a:ext cx="1240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7000"/>
                  </a:lnSpc>
                  <a:spcBef>
                    <a:spcPts val="688"/>
                  </a:spcBef>
                  <a:buClr>
                    <a:srgbClr val="0099CC"/>
                  </a:buClr>
                  <a:buSzPct val="70000"/>
                  <a:buFont typeface="Monotype Sort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</a:pPr>
                <a:r>
                  <a:rPr lang="en-GB" sz="2800" dirty="0" err="1"/>
                  <a:t>Origem</a:t>
                </a:r>
                <a:r>
                  <a:rPr lang="en-GB" sz="2800" dirty="0"/>
                  <a:t> do </a:t>
                </a:r>
                <a:r>
                  <a:rPr lang="en-GB" sz="2800" dirty="0" err="1"/>
                  <a:t>alimento</a:t>
                </a:r>
                <a:endParaRPr lang="en-GB" sz="2800" dirty="0"/>
              </a:p>
            </p:txBody>
          </p:sp>
        </p:grp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156" y="1661"/>
              <a:ext cx="37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>
              <a:off x="1156" y="3759"/>
              <a:ext cx="37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1156" y="1661"/>
              <a:ext cx="1" cy="59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4876" y="1661"/>
              <a:ext cx="1" cy="59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1156" y="2256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>
              <a:off x="4876" y="2256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1156" y="2632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4876" y="2632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1156" y="3008"/>
              <a:ext cx="1" cy="3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4876" y="3008"/>
              <a:ext cx="1" cy="3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>
              <a:off x="1156" y="3383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52" name="Line 60"/>
            <p:cNvSpPr>
              <a:spLocks noChangeShapeType="1"/>
            </p:cNvSpPr>
            <p:nvPr/>
          </p:nvSpPr>
          <p:spPr bwMode="auto">
            <a:xfrm>
              <a:off x="4876" y="3383"/>
              <a:ext cx="1" cy="37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53" name="Line 61"/>
            <p:cNvSpPr>
              <a:spLocks noChangeShapeType="1"/>
            </p:cNvSpPr>
            <p:nvPr/>
          </p:nvSpPr>
          <p:spPr bwMode="auto">
            <a:xfrm>
              <a:off x="1156" y="2256"/>
              <a:ext cx="37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2159001" y="6237288"/>
            <a:ext cx="864023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1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</a:rPr>
              <a:t>(Zoli JA </a:t>
            </a:r>
            <a:r>
              <a:rPr lang="en-GB" i="1">
                <a:latin typeface="Times New Roman" pitchFamily="18" charset="0"/>
              </a:rPr>
              <a:t>et al</a:t>
            </a:r>
            <a:r>
              <a:rPr lang="en-GB">
                <a:latin typeface="Times New Roman" pitchFamily="18" charset="0"/>
              </a:rPr>
              <a:t>., </a:t>
            </a:r>
            <a:r>
              <a:rPr lang="en-GB" i="1">
                <a:latin typeface="Times New Roman" pitchFamily="18" charset="0"/>
              </a:rPr>
              <a:t>Higiene Alimentar</a:t>
            </a:r>
            <a:r>
              <a:rPr lang="en-GB">
                <a:latin typeface="Times New Roman" pitchFamily="18" charset="0"/>
              </a:rPr>
              <a:t>, vol. 16, n. 95, pp. 62-71 (2002))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2351617" y="1412876"/>
            <a:ext cx="8161867" cy="6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2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</a:rPr>
              <a:t>Tabela 1 – Número e percentual de alimentos segundo a origem, incriminados em surtos de doenças transmitidas por alimentos (Paraná, 1998)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Quarteto de Anscombe</a:t>
            </a:r>
            <a:endParaRPr lang="pt-BR" noProof="0"/>
          </a:p>
        </p:txBody>
      </p:sp>
      <p:pic>
        <p:nvPicPr>
          <p:cNvPr id="98306" name="Picture 2" descr="C:\Users\ze\Downloads\990px-Anscombe's_quartet_3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772817"/>
            <a:ext cx="7629128" cy="416134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99456" y="5949281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http://blog.revolutionanalytics.com/2017/05/the-datasaurus-dozen.html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4"/>
              </a:rPr>
              <a:t>https://en.wikipedia.org/wiki/Anscombe%27s_quartet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Gráficos</a:t>
            </a:r>
            <a:endParaRPr lang="pt-BR" noProof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Dicas para fazer um gráfico:</a:t>
            </a:r>
          </a:p>
          <a:p>
            <a:pPr lvl="1">
              <a:spcBef>
                <a:spcPts val="5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noProof="0" smtClean="0"/>
              <a:t>simplicidade</a:t>
            </a:r>
          </a:p>
          <a:p>
            <a:pPr lvl="1">
              <a:spcBef>
                <a:spcPts val="5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noProof="0" smtClean="0"/>
              <a:t> título (informativo, conciso, sem ambigüidade)</a:t>
            </a:r>
          </a:p>
          <a:p>
            <a:pPr lvl="1">
              <a:spcBef>
                <a:spcPts val="5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noProof="0" smtClean="0"/>
              <a:t> nomear eixos, segmentos, barras, usando legendas que descrevam os símbolos usados</a:t>
            </a:r>
          </a:p>
          <a:p>
            <a:pPr lvl="1">
              <a:spcBef>
                <a:spcPts val="5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noProof="0" smtClean="0"/>
              <a:t> apresentar as unidades</a:t>
            </a:r>
          </a:p>
          <a:p>
            <a:pPr lvl="1">
              <a:spcBef>
                <a:spcPts val="5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200" noProof="0" smtClean="0"/>
              <a:t> a escolha  do tipo de gráfico deve assegurar que toda informação relevante seja mostrada</a:t>
            </a:r>
            <a:endParaRPr lang="pt-BR" sz="2200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Gráficos - Dados qualitativos</a:t>
            </a:r>
            <a:endParaRPr lang="pt-BR" noProof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4217" y="1981200"/>
            <a:ext cx="10363200" cy="4419600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Para dados qualitativos, cada observação pertence a uma dentre várias categorias ou classes distintas.</a:t>
            </a:r>
          </a:p>
          <a:p>
            <a:pP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noProof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São utilizados, entre outros:</a:t>
            </a:r>
          </a:p>
          <a:p>
            <a:pP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	- gráfico de barras (comprimento) </a:t>
            </a:r>
          </a:p>
          <a:p>
            <a:pP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	- gráfico de setores (ângulo)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Gráfico de setores (pizza, torta)</a:t>
            </a:r>
            <a:endParaRPr lang="pt-BR" noProof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1" y="1412875"/>
            <a:ext cx="8646583" cy="5056188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63752" y="6491288"/>
            <a:ext cx="864023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1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</a:rPr>
              <a:t>(Zoli JA </a:t>
            </a:r>
            <a:r>
              <a:rPr lang="en-GB" i="1">
                <a:latin typeface="Times New Roman" pitchFamily="18" charset="0"/>
              </a:rPr>
              <a:t>et al</a:t>
            </a:r>
            <a:r>
              <a:rPr lang="en-GB">
                <a:latin typeface="Times New Roman" pitchFamily="18" charset="0"/>
              </a:rPr>
              <a:t>., </a:t>
            </a:r>
            <a:r>
              <a:rPr lang="en-GB" i="1">
                <a:latin typeface="Times New Roman" pitchFamily="18" charset="0"/>
              </a:rPr>
              <a:t>Higiene Alimentar</a:t>
            </a:r>
            <a:r>
              <a:rPr lang="en-GB">
                <a:latin typeface="Times New Roman" pitchFamily="18" charset="0"/>
              </a:rPr>
              <a:t>, vol. 16, n. 95, pp. 62-71 (2002))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Gráfico de barras</a:t>
            </a:r>
            <a:endParaRPr lang="pt-BR" noProof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101" y="1557338"/>
            <a:ext cx="8108951" cy="4775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Roteiro da aula</a:t>
            </a:r>
            <a:endParaRPr lang="pt-BR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Medidas de tendência central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Medidas de dispersão</a:t>
            </a:r>
          </a:p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Tabelas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Gráficos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Gráficos - Dados quantitativos</a:t>
            </a:r>
            <a:endParaRPr lang="pt-BR" noProof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1"/>
            <a:ext cx="7916333" cy="2697163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Diagrama de pontos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Histogramas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Boxplot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Gráficos de dispersão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83267" y="260350"/>
            <a:ext cx="103632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Diagrama de pontos</a:t>
            </a:r>
            <a:endParaRPr lang="pt-BR" noProof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1" y="1341438"/>
            <a:ext cx="10312400" cy="53086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68501" y="1700214"/>
            <a:ext cx="9311217" cy="7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Figura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</a:rPr>
              <a:t>3(a):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Idades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cães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segundo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o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sexo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obtidas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levantamento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feito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uma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escola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Shimozako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2002)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88017" y="260350"/>
            <a:ext cx="103632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“Boxplot”</a:t>
            </a:r>
            <a:endParaRPr lang="pt-BR" noProof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8" y="1484313"/>
            <a:ext cx="7992533" cy="41148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113184" y="3429000"/>
            <a:ext cx="191981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363"/>
              </a:spcBef>
              <a:buClr>
                <a:srgbClr val="3366CC"/>
              </a:buClr>
              <a:buSzPct val="91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3366CC"/>
                </a:solidFill>
                <a:latin typeface="Times New Roman" pitchFamily="18" charset="0"/>
              </a:rPr>
              <a:t>mediana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03084" y="5084764"/>
            <a:ext cx="65278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pitchFamily="18" charset="0"/>
              </a:rPr>
              <a:t>Limite inferior: Q1 – 1,5 (Q3 - Q1)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>
              <a:latin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pitchFamily="18" charset="0"/>
              </a:rPr>
              <a:t>Limite superior: Q3 + 1,5 (Q3 - Q1)</a:t>
            </a:r>
          </a:p>
          <a:p>
            <a:pPr eaLnBrk="0" hangingPunct="0">
              <a:spcBef>
                <a:spcPts val="9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pitchFamily="18" charset="0"/>
              </a:rPr>
              <a:t>“Outliers” (dados discrepantes): dados fora dos limites superior e inferior, indicados com asteriscos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15818" y="3789364"/>
            <a:ext cx="3841749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363"/>
              </a:spcBef>
              <a:buClr>
                <a:srgbClr val="3366CC"/>
              </a:buClr>
              <a:buSzPct val="91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3366CC"/>
                </a:solidFill>
                <a:latin typeface="Times New Roman" pitchFamily="18" charset="0"/>
              </a:rPr>
              <a:t>primeiro quartil (Q1)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015818" y="2997200"/>
            <a:ext cx="3841749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363"/>
              </a:spcBef>
              <a:buClr>
                <a:srgbClr val="3366CC"/>
              </a:buClr>
              <a:buSzPct val="91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3366CC"/>
                </a:solidFill>
                <a:latin typeface="Times New Roman" pitchFamily="18" charset="0"/>
              </a:rPr>
              <a:t>terceiro quartil (Q3)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113185" y="4292600"/>
            <a:ext cx="3839633" cy="7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363"/>
              </a:spcBef>
              <a:buClr>
                <a:srgbClr val="3366CC"/>
              </a:buClr>
              <a:buSzPct val="91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3366CC"/>
                </a:solidFill>
                <a:latin typeface="Times New Roman" pitchFamily="18" charset="0"/>
              </a:rPr>
              <a:t>valor mais próximo do limite inferior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113184" y="2133600"/>
            <a:ext cx="3647016" cy="7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363"/>
              </a:spcBef>
              <a:buClr>
                <a:srgbClr val="3366CC"/>
              </a:buClr>
              <a:buSzPct val="91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3366CC"/>
                </a:solidFill>
                <a:latin typeface="Times New Roman" pitchFamily="18" charset="0"/>
              </a:rPr>
              <a:t>valor mais próximo do limite superior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766984" y="3644900"/>
            <a:ext cx="1250949" cy="1588"/>
          </a:xfrm>
          <a:prstGeom prst="line">
            <a:avLst/>
          </a:prstGeom>
          <a:noFill/>
          <a:ln w="9398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6766984" y="4005263"/>
            <a:ext cx="1250949" cy="1587"/>
          </a:xfrm>
          <a:prstGeom prst="line">
            <a:avLst/>
          </a:prstGeom>
          <a:noFill/>
          <a:ln w="9398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6766984" y="3284539"/>
            <a:ext cx="1250949" cy="1587"/>
          </a:xfrm>
          <a:prstGeom prst="line">
            <a:avLst/>
          </a:prstGeom>
          <a:noFill/>
          <a:ln w="9398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5710767" y="2565400"/>
            <a:ext cx="2404533" cy="1588"/>
          </a:xfrm>
          <a:prstGeom prst="line">
            <a:avLst/>
          </a:prstGeom>
          <a:noFill/>
          <a:ln w="9398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5710767" y="4437064"/>
            <a:ext cx="2404533" cy="1587"/>
          </a:xfrm>
          <a:prstGeom prst="line">
            <a:avLst/>
          </a:prstGeom>
          <a:noFill/>
          <a:ln w="9398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583267" y="333375"/>
            <a:ext cx="103632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dirty="0" smtClean="0"/>
              <a:t>“</a:t>
            </a:r>
            <a:r>
              <a:rPr lang="pt-BR" noProof="0" dirty="0" err="1" smtClean="0"/>
              <a:t>Boxplot</a:t>
            </a:r>
            <a:r>
              <a:rPr lang="pt-BR" noProof="0" dirty="0" smtClean="0"/>
              <a:t>”</a:t>
            </a:r>
            <a:endParaRPr lang="pt-BR" noProof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267" y="1268413"/>
            <a:ext cx="10312400" cy="530860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68500" y="1268414"/>
            <a:ext cx="9696451" cy="7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Figura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3(b):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Idades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cães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segundo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o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sexo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obtidas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levantamento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feito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uma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escola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Shimozako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, 2002)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24418" y="260350"/>
            <a:ext cx="10974916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Diagrama de dispersão</a:t>
            </a:r>
            <a:endParaRPr lang="pt-BR" noProof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3" y="1341438"/>
            <a:ext cx="10312400" cy="5308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518" y="2997201"/>
            <a:ext cx="6843183" cy="3522663"/>
          </a:xfrm>
          <a:prstGeom prst="rect">
            <a:avLst/>
          </a:prstGeom>
          <a:noFill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496267" y="4077073"/>
            <a:ext cx="3168352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Times New Roman" pitchFamily="18" charset="0"/>
              </a:rPr>
              <a:t>25 </a:t>
            </a:r>
            <a:r>
              <a:rPr lang="en-GB" sz="2400" baseline="30000" dirty="0" err="1" smtClean="0">
                <a:latin typeface="Times New Roman" pitchFamily="18" charset="0"/>
              </a:rPr>
              <a:t>o</a:t>
            </a:r>
            <a:r>
              <a:rPr lang="en-GB" sz="2400" dirty="0" err="1" smtClean="0">
                <a:latin typeface="Times New Roman" pitchFamily="18" charset="0"/>
              </a:rPr>
              <a:t>C</a:t>
            </a:r>
            <a:r>
              <a:rPr lang="en-GB" sz="2400" dirty="0" smtClean="0">
                <a:latin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err="1" smtClean="0">
                <a:latin typeface="Times New Roman" pitchFamily="18" charset="0"/>
              </a:rPr>
              <a:t>Média</a:t>
            </a:r>
            <a:r>
              <a:rPr lang="en-GB" sz="2400" dirty="0" smtClean="0">
                <a:latin typeface="Times New Roman" pitchFamily="18" charset="0"/>
              </a:rPr>
              <a:t> = 18,77</a:t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</a:rPr>
              <a:t>DP = 0,89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496301" y="908052"/>
            <a:ext cx="3168319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Times New Roman" pitchFamily="18" charset="0"/>
              </a:rPr>
              <a:t>23 </a:t>
            </a:r>
            <a:r>
              <a:rPr lang="en-GB" sz="2400" baseline="30000" dirty="0" err="1" smtClean="0">
                <a:latin typeface="Times New Roman" pitchFamily="18" charset="0"/>
              </a:rPr>
              <a:t>o</a:t>
            </a:r>
            <a:r>
              <a:rPr lang="en-GB" sz="2400" dirty="0" err="1" smtClean="0">
                <a:latin typeface="Times New Roman" pitchFamily="18" charset="0"/>
              </a:rPr>
              <a:t>C</a:t>
            </a:r>
            <a:r>
              <a:rPr lang="en-GB" sz="2400" dirty="0" smtClean="0">
                <a:latin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err="1" smtClean="0">
                <a:latin typeface="Times New Roman" pitchFamily="18" charset="0"/>
              </a:rPr>
              <a:t>Média</a:t>
            </a:r>
            <a:r>
              <a:rPr lang="en-GB" sz="2400" dirty="0" smtClean="0">
                <a:latin typeface="Times New Roman" pitchFamily="18" charset="0"/>
              </a:rPr>
              <a:t> = 25,00</a:t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</a:rPr>
              <a:t>DP = 2,02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440085" y="5516564"/>
            <a:ext cx="4032249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Times New Roman" pitchFamily="18" charset="0"/>
              </a:rPr>
              <a:t>Período de pré-muda de ninfa de carrapatos (dados hipotéticos)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518" y="1"/>
            <a:ext cx="6843183" cy="3522663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03084" y="1"/>
            <a:ext cx="4222749" cy="4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Times New Roman" pitchFamily="18" charset="0"/>
              </a:rPr>
              <a:t>Histogramas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159752" y="5516564"/>
            <a:ext cx="4032249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Times New Roman" pitchFamily="18" charset="0"/>
              </a:rPr>
              <a:t>Período de pré-muda de ninfa de carrapatos (dados hipotéticos)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785" y="2924176"/>
            <a:ext cx="6843183" cy="3522663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785" y="1"/>
            <a:ext cx="6843183" cy="3522663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32101" y="1"/>
            <a:ext cx="4222751" cy="4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Times New Roman" pitchFamily="18" charset="0"/>
              </a:rPr>
              <a:t>Histogramas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016213" y="1124745"/>
            <a:ext cx="3168352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Times New Roman" pitchFamily="18" charset="0"/>
              </a:rPr>
              <a:t>25 </a:t>
            </a:r>
            <a:r>
              <a:rPr lang="en-GB" sz="2400" baseline="30000" dirty="0" err="1" smtClean="0">
                <a:latin typeface="Times New Roman" pitchFamily="18" charset="0"/>
              </a:rPr>
              <a:t>o</a:t>
            </a:r>
            <a:r>
              <a:rPr lang="en-GB" sz="2400" dirty="0" err="1" smtClean="0">
                <a:latin typeface="Times New Roman" pitchFamily="18" charset="0"/>
              </a:rPr>
              <a:t>C</a:t>
            </a:r>
            <a:r>
              <a:rPr lang="en-GB" sz="2400" dirty="0" smtClean="0">
                <a:latin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err="1" smtClean="0">
                <a:latin typeface="Times New Roman" pitchFamily="18" charset="0"/>
              </a:rPr>
              <a:t>Média</a:t>
            </a:r>
            <a:r>
              <a:rPr lang="en-GB" sz="2400" dirty="0" smtClean="0">
                <a:latin typeface="Times New Roman" pitchFamily="18" charset="0"/>
              </a:rPr>
              <a:t> = 18,77</a:t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</a:rPr>
              <a:t>DP = 0,89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112224" y="4005065"/>
            <a:ext cx="3168352" cy="11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4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Times New Roman" pitchFamily="18" charset="0"/>
              </a:rPr>
              <a:t>27 </a:t>
            </a:r>
            <a:r>
              <a:rPr lang="en-GB" sz="2400" baseline="30000" dirty="0" err="1" smtClean="0">
                <a:latin typeface="Times New Roman" pitchFamily="18" charset="0"/>
              </a:rPr>
              <a:t>o</a:t>
            </a:r>
            <a:r>
              <a:rPr lang="en-GB" sz="2400" dirty="0" err="1" smtClean="0">
                <a:latin typeface="Times New Roman" pitchFamily="18" charset="0"/>
              </a:rPr>
              <a:t>C</a:t>
            </a:r>
            <a:r>
              <a:rPr lang="en-GB" sz="2400" dirty="0" smtClean="0">
                <a:latin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err="1" smtClean="0">
                <a:latin typeface="Times New Roman" pitchFamily="18" charset="0"/>
              </a:rPr>
              <a:t>Média</a:t>
            </a:r>
            <a:r>
              <a:rPr lang="en-GB" sz="2400" dirty="0" smtClean="0">
                <a:latin typeface="Times New Roman" pitchFamily="18" charset="0"/>
              </a:rPr>
              <a:t> = 16,53</a:t>
            </a:r>
            <a:br>
              <a:rPr lang="en-GB" sz="2400" dirty="0" smtClean="0">
                <a:latin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</a:rPr>
              <a:t>DP = 0,70</a:t>
            </a:r>
            <a:endParaRPr lang="en-GB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\Downloads\Screensho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674"/>
            <a:ext cx="12161200" cy="3865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\driveusp\disciplinas\vps1201\ideias\.facebook_1523612043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097" y="432261"/>
            <a:ext cx="4572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e\driveusp\disciplinas\vps1201\ideias\pos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794" y="615139"/>
            <a:ext cx="3146050" cy="539063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491344" y="1512916"/>
            <a:ext cx="253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Meme</a:t>
            </a:r>
            <a:r>
              <a:rPr lang="pt-BR" b="1" dirty="0" smtClean="0"/>
              <a:t> de política a </a:t>
            </a:r>
          </a:p>
          <a:p>
            <a:r>
              <a:rPr lang="pt-BR" b="1" dirty="0" smtClean="0"/>
              <a:t>favor de desarmamento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8146" y="6001789"/>
            <a:ext cx="450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“Vocês tem </a:t>
            </a:r>
            <a:r>
              <a:rPr lang="pt-BR" b="1" dirty="0" err="1" smtClean="0"/>
              <a:t>achismo</a:t>
            </a:r>
            <a:r>
              <a:rPr lang="pt-BR" b="1" dirty="0" smtClean="0"/>
              <a:t>, eu tenho números” </a:t>
            </a:r>
            <a:br>
              <a:rPr lang="pt-BR" b="1" dirty="0" smtClean="0"/>
            </a:br>
            <a:r>
              <a:rPr lang="pt-BR" b="1" dirty="0" smtClean="0"/>
              <a:t>– usuário da internet</a:t>
            </a:r>
            <a:endParaRPr lang="pt-BR" b="1" dirty="0"/>
          </a:p>
        </p:txBody>
      </p:sp>
      <p:pic>
        <p:nvPicPr>
          <p:cNvPr id="4102" name="Picture 6" descr="C:\Users\ze\driveusp\disciplinas\vps1201\ideias\post_graf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636" y="0"/>
            <a:ext cx="6891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488017" y="476251"/>
            <a:ext cx="10363200" cy="1374775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Medidas de tendência central</a:t>
            </a:r>
            <a:br>
              <a:rPr lang="pt-BR" noProof="0" smtClean="0"/>
            </a:br>
            <a:r>
              <a:rPr lang="pt-BR" noProof="0" smtClean="0"/>
              <a:t>(de localização ou de posição)</a:t>
            </a:r>
            <a:endParaRPr lang="pt-BR" noProof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1" y="2349500"/>
            <a:ext cx="10974916" cy="3887788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média aritmética (ou simplesmente média)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mediana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moda</a:t>
            </a:r>
            <a:endParaRPr lang="pt-BR" sz="2800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ze\driveusp\disciplinas\vps1201\ideias\í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356" y="-1240442"/>
            <a:ext cx="4555374" cy="809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ze\driveusp\disciplinas\vps1201\ideias\índic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963" y="1340254"/>
            <a:ext cx="590550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\driveusp\disciplinas\vps1201\ideias\14257487_1169181219809274_3387541742088165935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865" y="232092"/>
            <a:ext cx="6384175" cy="638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3317" y="4729634"/>
            <a:ext cx="977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https://www.nexojornal.com.br/grafico/2018/03/31/Como-mentir-com-gr%C3%A1ficos-7-detalhes-que-podem-te-enganar</a:t>
            </a:r>
            <a:endParaRPr lang="pt-BR" dirty="0"/>
          </a:p>
        </p:txBody>
      </p:sp>
      <p:pic>
        <p:nvPicPr>
          <p:cNvPr id="7170" name="Picture 2" descr="C:\Users\ze\Downloads\Screensho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3" y="1150331"/>
            <a:ext cx="1103947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27051" y="765176"/>
            <a:ext cx="11377083" cy="1374775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dirty="0" smtClean="0"/>
              <a:t>“A mediana não é a  mensagem”</a:t>
            </a:r>
            <a:br>
              <a:rPr lang="pt-BR" noProof="0" dirty="0" smtClean="0"/>
            </a:br>
            <a:r>
              <a:rPr lang="pt-BR" noProof="0" dirty="0" smtClean="0"/>
              <a:t>(Stephen </a:t>
            </a:r>
            <a:r>
              <a:rPr lang="pt-BR" noProof="0" dirty="0" err="1" smtClean="0"/>
              <a:t>Jay</a:t>
            </a:r>
            <a:r>
              <a:rPr lang="pt-BR" noProof="0" dirty="0" smtClean="0"/>
              <a:t> </a:t>
            </a:r>
            <a:r>
              <a:rPr lang="pt-BR" noProof="0" dirty="0" err="1" smtClean="0"/>
              <a:t>Gould</a:t>
            </a:r>
            <a:r>
              <a:rPr lang="pt-BR" noProof="0" dirty="0" smtClean="0"/>
              <a:t>)</a:t>
            </a:r>
            <a:endParaRPr lang="pt-BR" noProof="0" dirty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00151" y="3213100"/>
            <a:ext cx="104669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1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latin typeface="Times New Roman" pitchFamily="18" charset="0"/>
              </a:rPr>
              <a:t>http://www.phoenix5.org/articles/GouldMessage.html</a:t>
            </a:r>
          </a:p>
          <a:p>
            <a:pPr eaLnBrk="0" hangingPunct="0">
              <a:spcBef>
                <a:spcPts val="16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latin typeface="Times New Roman" pitchFamily="18" charset="0"/>
              </a:rPr>
              <a:t>http://www.cancerguide.org/median_not_msg.html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Média aritmética</a:t>
            </a:r>
            <a:endParaRPr lang="pt-BR" noProof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mais comum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somam-se todos os valores e divide-se pelo número total de observações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desvantagem: é influenciada por “</a:t>
            </a:r>
            <a:r>
              <a:rPr lang="pt-BR" sz="2800" noProof="0" dirty="0" err="1" smtClean="0"/>
              <a:t>outliers</a:t>
            </a:r>
            <a:r>
              <a:rPr lang="pt-BR" sz="2800" noProof="0" dirty="0" smtClean="0"/>
              <a:t>” (dados discrepantes)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é apropriada se a distribuição dos dados é simétrica</a:t>
            </a:r>
            <a:endParaRPr lang="pt-BR" sz="2800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dirty="0" smtClean="0"/>
              <a:t>Mediana</a:t>
            </a:r>
            <a:endParaRPr lang="pt-BR" noProof="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é o valor central em um conjunto de </a:t>
            </a:r>
            <a:r>
              <a:rPr lang="pt-BR" sz="2800" i="1" noProof="0" dirty="0" smtClean="0"/>
              <a:t>N </a:t>
            </a:r>
            <a:r>
              <a:rPr lang="pt-BR" sz="2800" noProof="0" dirty="0" smtClean="0"/>
              <a:t>observações colocadas em ordem de magnitude crescente (ou decrescente)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mesmo número de observações acima e abaixo da mediana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vantagem da mediana: não é afetada por “</a:t>
            </a:r>
            <a:r>
              <a:rPr lang="pt-BR" sz="2800" noProof="0" dirty="0" err="1" smtClean="0"/>
              <a:t>outliers</a:t>
            </a:r>
            <a:r>
              <a:rPr lang="pt-BR" sz="2800" noProof="0" dirty="0" smtClean="0"/>
              <a:t>” ou se a distribuição de dados é assimétrica</a:t>
            </a:r>
            <a:endParaRPr lang="pt-BR" sz="2800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Moda</a:t>
            </a:r>
            <a:endParaRPr lang="pt-BR" noProof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Bastante conhecida, pouco utilizada</a:t>
            </a:r>
          </a:p>
          <a:p>
            <a:pPr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É a observação mais comum (que ocorre com maior </a:t>
            </a:r>
            <a:r>
              <a:rPr lang="pt-BR" sz="2800" noProof="0" dirty="0" err="1" smtClean="0"/>
              <a:t>freqüência</a:t>
            </a:r>
            <a:r>
              <a:rPr lang="pt-BR" sz="2800" noProof="0" dirty="0" smtClean="0"/>
              <a:t>) em um conjunto de dados</a:t>
            </a:r>
          </a:p>
          <a:p>
            <a:pPr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Desvantagem: a moda é determinada sem se considerar a maioria das observações</a:t>
            </a:r>
          </a:p>
          <a:p>
            <a:pPr>
              <a:spcBef>
                <a:spcPts val="6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noProof="0" dirty="0" smtClean="0"/>
              <a:t>Há distribuições com mais de uma moda</a:t>
            </a:r>
            <a:endParaRPr lang="pt-BR" sz="2800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C:\Users\ze\Downloads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163" y="1953317"/>
            <a:ext cx="4971012" cy="3799760"/>
          </a:xfrm>
          <a:prstGeom prst="rect">
            <a:avLst/>
          </a:prstGeom>
          <a:noFill/>
        </p:spPr>
      </p:pic>
      <p:pic>
        <p:nvPicPr>
          <p:cNvPr id="2069" name="Picture 21" descr="C:\Users\ze\Downloads\Screensho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938" y="1961803"/>
            <a:ext cx="4760422" cy="3782347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Distribuições assimétricas</a:t>
            </a:r>
            <a:endParaRPr lang="pt-BR" noProof="0"/>
          </a:p>
        </p:txBody>
      </p:sp>
      <p:sp>
        <p:nvSpPr>
          <p:cNvPr id="86016" name="Text Box 0"/>
          <p:cNvSpPr txBox="1">
            <a:spLocks noChangeArrowheads="1"/>
          </p:cNvSpPr>
          <p:nvPr/>
        </p:nvSpPr>
        <p:spPr bwMode="auto">
          <a:xfrm rot="18900000">
            <a:off x="3236343" y="2199651"/>
            <a:ext cx="21124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média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 rot="2700000">
            <a:off x="9136064" y="2633147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média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 rot="18900000">
            <a:off x="2563242" y="1478926"/>
            <a:ext cx="21124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moda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 rot="2700000">
            <a:off x="9245337" y="2235478"/>
            <a:ext cx="12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mediana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18900000">
            <a:off x="2948476" y="1910726"/>
            <a:ext cx="21124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mediana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 rot="2700000">
            <a:off x="10097030" y="205688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moda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" grpId="0"/>
      <p:bldP spid="86017" grpId="0"/>
      <p:bldP spid="86018" grpId="0"/>
      <p:bldP spid="86019" grpId="0"/>
      <p:bldP spid="86020" grpId="0"/>
      <p:bldP spid="860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564217" y="341314"/>
            <a:ext cx="10363200" cy="1374775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Medidas de dispersão (ou espalhamento)</a:t>
            </a:r>
            <a:endParaRPr lang="pt-BR" noProof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974917" cy="3887788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Amplitude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Amplitude interquartil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Variância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Desvio Padrão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4917" cy="1373188"/>
          </a:xfrm>
          <a:ln/>
        </p:spPr>
        <p:txBody>
          <a:bodyPr lIns="90000" tIns="46800" rIns="90000" bIns="46800"/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noProof="0" smtClean="0"/>
              <a:t>Amplitude</a:t>
            </a:r>
            <a:endParaRPr lang="pt-BR" noProof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3267" y="1557338"/>
            <a:ext cx="10363200" cy="4114800"/>
          </a:xfrm>
          <a:ln/>
        </p:spPr>
        <p:txBody>
          <a:bodyPr lIns="90000" tIns="46800" rIns="90000" bIns="46800"/>
          <a:lstStyle/>
          <a:p>
            <a:pPr>
              <a:lnSpc>
                <a:spcPct val="97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Diferença entre o maior e o menor dado observado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Simples de calcular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noProof="0" smtClean="0"/>
              <a:t>Não é uma boa medida de dispersão, porque seu cálculo se baseia nos valores extremos da amostra e não em todos os dados</a:t>
            </a:r>
            <a:endParaRPr lang="pt-BR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1652</TotalTime>
  <Words>754</Words>
  <Application>Microsoft Office PowerPoint</Application>
  <PresentationFormat>Personalizar</PresentationFormat>
  <Paragraphs>132</Paragraphs>
  <Slides>34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Ardósia</vt:lpstr>
      <vt:lpstr>Estatística Descritiva</vt:lpstr>
      <vt:lpstr>Roteiro da aula</vt:lpstr>
      <vt:lpstr>Medidas de tendência central (de localização ou de posição)</vt:lpstr>
      <vt:lpstr>Média aritmética</vt:lpstr>
      <vt:lpstr>Mediana</vt:lpstr>
      <vt:lpstr>Moda</vt:lpstr>
      <vt:lpstr>Distribuições assimétricas</vt:lpstr>
      <vt:lpstr>Medidas de dispersão (ou espalhamento)</vt:lpstr>
      <vt:lpstr>Amplitude</vt:lpstr>
      <vt:lpstr>Amplitude interquartil</vt:lpstr>
      <vt:lpstr>Variância</vt:lpstr>
      <vt:lpstr>Desvio padrão (s)</vt:lpstr>
      <vt:lpstr>Estatística Descritiva - Tabelas</vt:lpstr>
      <vt:lpstr>Tabelas</vt:lpstr>
      <vt:lpstr>Quarteto de Anscombe</vt:lpstr>
      <vt:lpstr>Gráficos</vt:lpstr>
      <vt:lpstr>Gráficos - Dados qualitativos</vt:lpstr>
      <vt:lpstr>Gráfico de setores (pizza, torta)</vt:lpstr>
      <vt:lpstr>Gráfico de barras</vt:lpstr>
      <vt:lpstr>Gráficos - Dados quantitativos</vt:lpstr>
      <vt:lpstr>Diagrama de pontos</vt:lpstr>
      <vt:lpstr>“Boxplot”</vt:lpstr>
      <vt:lpstr>“Boxplot”</vt:lpstr>
      <vt:lpstr>Diagrama de dispersão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“A mediana não é a  mensagem” (Stephen Jay Gould)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da qualidade dos dados Bloco I</dc:title>
  <dc:creator>Zé Grisi</dc:creator>
  <cp:lastModifiedBy>ze</cp:lastModifiedBy>
  <cp:revision>121</cp:revision>
  <dcterms:created xsi:type="dcterms:W3CDTF">2018-06-27T18:24:57Z</dcterms:created>
  <dcterms:modified xsi:type="dcterms:W3CDTF">2018-08-16T16:39:38Z</dcterms:modified>
</cp:coreProperties>
</file>