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3" r:id="rId2"/>
    <p:sldId id="294" r:id="rId3"/>
    <p:sldId id="338" r:id="rId4"/>
    <p:sldId id="318" r:id="rId5"/>
    <p:sldId id="320" r:id="rId6"/>
    <p:sldId id="321" r:id="rId7"/>
    <p:sldId id="322" r:id="rId8"/>
    <p:sldId id="323" r:id="rId9"/>
    <p:sldId id="324" r:id="rId10"/>
    <p:sldId id="327" r:id="rId11"/>
    <p:sldId id="329" r:id="rId12"/>
    <p:sldId id="326" r:id="rId13"/>
    <p:sldId id="330" r:id="rId14"/>
    <p:sldId id="331" r:id="rId15"/>
    <p:sldId id="336" r:id="rId16"/>
    <p:sldId id="332" r:id="rId17"/>
    <p:sldId id="339" r:id="rId18"/>
    <p:sldId id="340" r:id="rId19"/>
    <p:sldId id="341" r:id="rId20"/>
    <p:sldId id="345" r:id="rId21"/>
    <p:sldId id="346" r:id="rId22"/>
    <p:sldId id="347" r:id="rId23"/>
    <p:sldId id="343" r:id="rId24"/>
    <p:sldId id="344" r:id="rId25"/>
    <p:sldId id="348" r:id="rId26"/>
    <p:sldId id="349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 Cherem" initials="RC" lastIdx="1" clrIdx="0">
    <p:extLst>
      <p:ext uri="{19B8F6BF-5375-455C-9EA6-DF929625EA0E}">
        <p15:presenceInfo xmlns:p15="http://schemas.microsoft.com/office/powerpoint/2012/main" userId="ee9b49f7377b40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576" autoAdjust="0"/>
  </p:normalViewPr>
  <p:slideViewPr>
    <p:cSldViewPr snapToGrid="0">
      <p:cViewPr varScale="1">
        <p:scale>
          <a:sx n="58" d="100"/>
          <a:sy n="58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45279-BDAB-47EA-80C3-3C752810114D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F0E63-9F0C-4302-AEA8-3468303E5C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2412" y="8694918"/>
            <a:ext cx="3002380" cy="42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71" tIns="45235" rIns="90471" bIns="45235" anchor="b"/>
          <a:lstStyle/>
          <a:p>
            <a:pPr algn="r" defTabSz="904875"/>
            <a:fld id="{7588A1E9-7AB6-4084-B567-F8283FBA7A42}" type="slidenum">
              <a:rPr lang="pt-BR" altLang="pt-BR" sz="1200" b="0">
                <a:solidFill>
                  <a:schemeClr val="tx1"/>
                </a:solidFill>
                <a:latin typeface="Times New Roman" pitchFamily="18" charset="0"/>
              </a:rPr>
              <a:pPr algn="r" defTabSz="904875"/>
              <a:t>1</a:t>
            </a:fld>
            <a:endParaRPr lang="pt-BR" altLang="pt-BR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922981" y="8671513"/>
            <a:ext cx="2901339" cy="49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76" tIns="46438" rIns="92876" bIns="46438" anchor="b"/>
          <a:lstStyle/>
          <a:p>
            <a:pPr algn="r" defTabSz="928688"/>
            <a:fld id="{EEA9A65A-6CF7-49F0-A6B1-A781CF45787A}" type="slidenum">
              <a:rPr lang="en-US" altLang="pt-BR" sz="1200" b="0">
                <a:solidFill>
                  <a:schemeClr val="tx1"/>
                </a:solidFill>
                <a:latin typeface="Times New Roman" pitchFamily="18" charset="0"/>
              </a:rPr>
              <a:pPr algn="r" defTabSz="928688"/>
              <a:t>1</a:t>
            </a:fld>
            <a:endParaRPr lang="en-US" altLang="pt-BR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11200"/>
            <a:ext cx="6064250" cy="341153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52" y="4335757"/>
            <a:ext cx="5020005" cy="4123650"/>
          </a:xfrm>
          <a:noFill/>
          <a:ln/>
        </p:spPr>
        <p:txBody>
          <a:bodyPr lIns="92876" tIns="46438" rIns="92876" bIns="46438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/>
          </a:p>
        </p:txBody>
      </p:sp>
      <p:sp>
        <p:nvSpPr>
          <p:cNvPr id="16388" name="Espaço Reservado para Número de Slide 3"/>
          <p:cNvSpPr txBox="1">
            <a:spLocks noGrp="1" noChangeArrowheads="1"/>
          </p:cNvSpPr>
          <p:nvPr/>
        </p:nvSpPr>
        <p:spPr bwMode="auto">
          <a:xfrm>
            <a:off x="3884489" y="8684679"/>
            <a:ext cx="2971907" cy="45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03EDCC-50BD-438A-A278-C44E5705529A}" type="slidenum">
              <a:rPr lang="pt-BR" altLang="pt-BR" sz="1200">
                <a:latin typeface="Calibri" pitchFamily="34" charset="0"/>
              </a:rPr>
              <a:pPr algn="r"/>
              <a:t>2</a:t>
            </a:fld>
            <a:endParaRPr lang="pt-BR" alt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21378" y="8671513"/>
            <a:ext cx="2902942" cy="49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68" tIns="45784" rIns="91568" bIns="45784" anchor="b"/>
          <a:lstStyle/>
          <a:p>
            <a:pPr algn="r" defTabSz="915988"/>
            <a:fld id="{5B25548D-B8A8-42A7-BCF6-95C1D21AE1DF}" type="slidenum">
              <a:rPr lang="pt-BR" altLang="pt-BR" sz="1200" b="0">
                <a:solidFill>
                  <a:schemeClr val="tx1"/>
                </a:solidFill>
                <a:latin typeface="Times New Roman" pitchFamily="18" charset="0"/>
              </a:rPr>
              <a:pPr algn="r" defTabSz="915988"/>
              <a:t>4</a:t>
            </a:fld>
            <a:endParaRPr lang="pt-BR" altLang="pt-BR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11200"/>
            <a:ext cx="6062663" cy="3411538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53" y="4335757"/>
            <a:ext cx="5018400" cy="4122187"/>
          </a:xfrm>
          <a:noFill/>
          <a:ln/>
        </p:spPr>
        <p:txBody>
          <a:bodyPr lIns="90432" tIns="45216" rIns="90432" bIns="45216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21378" y="8671513"/>
            <a:ext cx="2902942" cy="49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68" tIns="45784" rIns="91568" bIns="45784" anchor="b"/>
          <a:lstStyle/>
          <a:p>
            <a:pPr algn="r" defTabSz="915988"/>
            <a:fld id="{5B25548D-B8A8-42A7-BCF6-95C1D21AE1DF}" type="slidenum">
              <a:rPr lang="pt-BR" altLang="pt-BR" sz="1200" b="0">
                <a:solidFill>
                  <a:schemeClr val="tx1"/>
                </a:solidFill>
                <a:latin typeface="Times New Roman" pitchFamily="18" charset="0"/>
              </a:rPr>
              <a:pPr algn="r" defTabSz="915988"/>
              <a:t>5</a:t>
            </a:fld>
            <a:endParaRPr lang="pt-BR" altLang="pt-BR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711200"/>
            <a:ext cx="6062663" cy="3411538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53" y="4335757"/>
            <a:ext cx="5018400" cy="4122187"/>
          </a:xfrm>
          <a:noFill/>
          <a:ln/>
        </p:spPr>
        <p:txBody>
          <a:bodyPr lIns="90432" tIns="45216" rIns="90432" bIns="45216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315926-A7A6-4E8D-9005-7186E04DD034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t-B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68941-13AD-48D9-B113-E88E0B897115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8C1D0-40F0-471F-95E8-3E3DE4983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298828-DAC8-4A6C-B40E-EDBAC7CA6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BF5089-CA54-45E4-B2E7-F3EAB199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61DF80-DB19-42EC-B301-A5E4B6F2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0204A9-95F3-4866-9825-E23A78F6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3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09441-C2DE-4C3E-BA2C-82FE443E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D7D8711-F777-412E-9B55-05228592A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B0D35C-D01D-4865-8691-924157385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7B5931-06EF-4E1D-B57F-51BE6D572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4A9577-6D35-456E-9E25-8672D502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3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2F3303-B05A-496A-8F75-51053F0E1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BC44A7-CA66-4654-9ADE-8324768BB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574D65-31B4-4100-AE03-328E14F8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270056-D222-4121-9CE3-46BA59BB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7A1EEF-D738-447F-A975-FB54494E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66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3685" y="388939"/>
            <a:ext cx="9806516" cy="104457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9317" y="1628775"/>
            <a:ext cx="11300883" cy="4711700"/>
          </a:xfrm>
        </p:spPr>
        <p:txBody>
          <a:bodyPr rtlCol="0"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Número de Slid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245C-B614-452B-8DDF-7F86D4A056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4BB2B-237D-4F90-8E36-591A0E96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E950DF-2A74-4D67-8337-3F5AF3D83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A82552-54C9-4BE5-8DA9-3F9402801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FD1AF8-046E-4862-9845-80AB57DA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01B62B-FA8E-4D54-81CF-01C4E485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13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1CA2D-513D-4F48-A688-2EED946D2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11CE1F-A0E9-49F5-8CCA-6A8258452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9EC1BA-CF3A-4F97-AC6E-AD516FD9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954FB1-4758-4DF2-995A-B0458C07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5A6DA3-F351-4FC6-95D0-60C70E72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68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E8129-E07C-4F73-BFC9-1B38CEF2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A68067-92A4-4806-A805-3E3AC5326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1C9CB8-773C-4390-B872-3ACE84515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CB82FF-9CC7-496A-9948-FDD90C51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4E5A60-14C3-4694-B32A-1F147ADF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BE41A1-7E5C-4DDB-8CE0-F538FF22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4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DDF51-DF43-4C65-8689-3F210BF3E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94D0A9-AF96-4B3B-8CC0-D4C96397F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5181C3-945B-47A6-965C-E8ABF878F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5AA7461-7F26-4556-A7BC-2A7A1AF56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6EDEE3E-1CB9-4EC7-8FC8-6032E2300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8177C43-AFBB-4B18-A8E9-0CFBBABC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7A23E7-1DF2-4919-9223-1AF5CC5F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73D38C2-3B07-4B8A-A486-52D9017E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61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C1AD8-ED54-4442-8350-28B76A13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8AF709-244B-4573-B9E6-ED100B66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F0304A6-19EB-4A45-AA06-2ED022D7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86BD7B9-5B25-45EC-9D78-5A239489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41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E0F9B02-91A9-4567-8C7C-F36C62DA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B81DEC6-1D79-42D3-8D4B-1AFB5F309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5AC1C6-676E-4882-9B7D-6F1FEE3EA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04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C271A-2697-4EEE-BEA8-48ADA3A7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6D064E-B854-489F-893E-E26B1D5DC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845077-5354-4FD0-ACBE-6B2A0B47C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1DCE27-8B1F-43C1-9B3D-18086C44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B55DA5-5510-434D-A6C2-70417B14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58FB67-5FDB-4B39-AC54-241E7046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88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07D72-639A-4799-A593-8F3B1DF3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4F9E1AF-5E1C-4671-AF67-C9EA2FD07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DBAB63-7374-4579-A173-EE8838AA2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3AE99F-99DD-4862-8E67-BA86A146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1D4B21-8EC3-4A91-9169-45649B2E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7A68E2-B165-4525-B37F-5AD85A58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10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721E94-6C26-496C-9C6A-40045019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4FBAF2-3F96-4F85-B60A-97272768A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4802C-15F1-4AC5-9C2F-51E8DE2EF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FEC5A-F835-4C0B-8FFF-E2B212CC8741}" type="datetimeFigureOut">
              <a:rPr lang="pt-BR" smtClean="0"/>
              <a:pPr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FA56B9-60EF-4B79-8B53-F21F75431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FA3C00-D737-4779-B984-43E0E4B69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28051-5CC9-44B2-B1F2-0C845348698E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3794" name="Picture 2" descr="Resultado de imagem para simbolo usp fea r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82300" y="0"/>
            <a:ext cx="1409700" cy="622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410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353984" y="5426076"/>
            <a:ext cx="2553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altLang="pt-BR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Módulo 12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8880379" y="5521759"/>
            <a:ext cx="3311621" cy="64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2200" b="0" dirty="0">
                <a:solidFill>
                  <a:schemeClr val="tx1"/>
                </a:solidFill>
                <a:cs typeface="Times New Roman" pitchFamily="18" charset="0"/>
              </a:rPr>
              <a:t>Renata Cherém</a:t>
            </a:r>
          </a:p>
          <a:p>
            <a:pPr algn="ctr">
              <a:lnSpc>
                <a:spcPct val="80000"/>
              </a:lnSpc>
            </a:pPr>
            <a:r>
              <a:rPr lang="pt-BR" altLang="pt-BR" sz="2200" dirty="0">
                <a:cs typeface="Times New Roman" pitchFamily="18" charset="0"/>
              </a:rPr>
              <a:t>renatacherem</a:t>
            </a:r>
            <a:r>
              <a:rPr lang="pt-BR" altLang="pt-BR" sz="2200" b="0" dirty="0">
                <a:solidFill>
                  <a:schemeClr val="tx1"/>
                </a:solidFill>
                <a:cs typeface="Times New Roman" pitchFamily="18" charset="0"/>
              </a:rPr>
              <a:t>@usp.br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535738" y="593179"/>
            <a:ext cx="912052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altLang="pt-BR" sz="5000" dirty="0">
                <a:solidFill>
                  <a:schemeClr val="tx1"/>
                </a:solidFill>
                <a:cs typeface="Times New Roman" pitchFamily="18" charset="0"/>
              </a:rPr>
              <a:t>Administração de Recursos Humanos II</a:t>
            </a:r>
          </a:p>
        </p:txBody>
      </p:sp>
      <p:sp>
        <p:nvSpPr>
          <p:cNvPr id="3077" name="AutoShape 7" descr="Resultado de imagem para ética"/>
          <p:cNvSpPr>
            <a:spLocks noChangeAspect="1" noChangeArrowheads="1"/>
          </p:cNvSpPr>
          <p:nvPr/>
        </p:nvSpPr>
        <p:spPr bwMode="auto">
          <a:xfrm>
            <a:off x="262467" y="-182563"/>
            <a:ext cx="4064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altLang="pt-BR"/>
          </a:p>
        </p:txBody>
      </p:sp>
      <p:sp>
        <p:nvSpPr>
          <p:cNvPr id="3078" name="AutoShape 9" descr="Resultado de imagem para ética"/>
          <p:cNvSpPr>
            <a:spLocks noChangeAspect="1" noChangeArrowheads="1"/>
          </p:cNvSpPr>
          <p:nvPr/>
        </p:nvSpPr>
        <p:spPr bwMode="auto">
          <a:xfrm>
            <a:off x="262467" y="-182563"/>
            <a:ext cx="4064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altLang="pt-BR"/>
          </a:p>
        </p:txBody>
      </p:sp>
      <p:pic>
        <p:nvPicPr>
          <p:cNvPr id="47106" name="Picture 2" descr="Resultado de imagem para grupos e equip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599" y="3034145"/>
            <a:ext cx="5929745" cy="3061855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003956" y="2224395"/>
            <a:ext cx="3990109" cy="57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3800" b="1" dirty="0">
                <a:solidFill>
                  <a:schemeClr val="tx1"/>
                </a:solidFill>
                <a:cs typeface="Times New Roman" pitchFamily="18" charset="0"/>
              </a:rPr>
              <a:t>Grupos e Equipes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75" y="731837"/>
            <a:ext cx="77248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800" dirty="0">
                <a:latin typeface="Times New Roman" pitchFamily="18" charset="0"/>
              </a:rPr>
              <a:t>ESTRUTURA DOS GRUPOS: STATUS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6E0937-29D1-41CF-9530-475248812308}"/>
              </a:ext>
            </a:extLst>
          </p:cNvPr>
          <p:cNvSpPr txBox="1">
            <a:spLocks noChangeArrowheads="1"/>
          </p:cNvSpPr>
          <p:nvPr/>
        </p:nvSpPr>
        <p:spPr>
          <a:xfrm>
            <a:off x="717688" y="1628775"/>
            <a:ext cx="8351837" cy="4537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b="1" dirty="0"/>
              <a:t>Status</a:t>
            </a:r>
            <a:r>
              <a:rPr lang="pt-BR" altLang="pt-BR" dirty="0"/>
              <a:t>: posição social do grupo como um todo e de seus membros individualmente.</a:t>
            </a:r>
          </a:p>
          <a:p>
            <a:endParaRPr lang="pt-BR" altLang="pt-BR" dirty="0"/>
          </a:p>
          <a:p>
            <a:r>
              <a:rPr lang="pt-BR" altLang="pt-BR" b="1" dirty="0"/>
              <a:t>Fontes de status</a:t>
            </a:r>
            <a:r>
              <a:rPr lang="pt-BR" altLang="pt-BR" dirty="0"/>
              <a:t>:</a:t>
            </a:r>
          </a:p>
          <a:p>
            <a:pPr lvl="1"/>
            <a:r>
              <a:rPr lang="pt-BR" altLang="pt-BR" dirty="0"/>
              <a:t>hierarquia formal;</a:t>
            </a:r>
          </a:p>
          <a:p>
            <a:pPr lvl="1"/>
            <a:r>
              <a:rPr lang="pt-BR" altLang="pt-BR" dirty="0"/>
              <a:t>poder de influência;</a:t>
            </a:r>
          </a:p>
          <a:p>
            <a:pPr lvl="1"/>
            <a:r>
              <a:rPr lang="pt-BR" altLang="pt-BR" dirty="0"/>
              <a:t>competências e domínio dos recursos;</a:t>
            </a:r>
          </a:p>
          <a:p>
            <a:pPr lvl="1"/>
            <a:r>
              <a:rPr lang="pt-BR" altLang="pt-BR" dirty="0"/>
              <a:t>características pessoais admiradas por outros.</a:t>
            </a:r>
          </a:p>
        </p:txBody>
      </p:sp>
    </p:spTree>
    <p:extLst>
      <p:ext uri="{BB962C8B-B14F-4D97-AF65-F5344CB8AC3E}">
        <p14:creationId xmlns:p14="http://schemas.microsoft.com/office/powerpoint/2010/main" val="11470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75" y="731837"/>
            <a:ext cx="77248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800" dirty="0">
                <a:latin typeface="Times New Roman" pitchFamily="18" charset="0"/>
              </a:rPr>
              <a:t>ESTRUTURA DOS GRUPOS: STATUS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9335217-2201-450C-A080-DB7E09F52A39}"/>
              </a:ext>
            </a:extLst>
          </p:cNvPr>
          <p:cNvSpPr txBox="1">
            <a:spLocks noChangeArrowheads="1"/>
          </p:cNvSpPr>
          <p:nvPr/>
        </p:nvSpPr>
        <p:spPr>
          <a:xfrm>
            <a:off x="706575" y="1924472"/>
            <a:ext cx="9795134" cy="4537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0"/>
              </a:spcBef>
            </a:pPr>
            <a:r>
              <a:rPr lang="pt-BR" altLang="pt-BR" b="1" dirty="0"/>
              <a:t>Símbolos de status</a:t>
            </a:r>
            <a:r>
              <a:rPr lang="pt-BR" altLang="pt-BR" dirty="0"/>
              <a:t> dependem da cultura:</a:t>
            </a:r>
          </a:p>
          <a:p>
            <a:pPr lvl="1">
              <a:spcBef>
                <a:spcPct val="100000"/>
              </a:spcBef>
            </a:pPr>
            <a:r>
              <a:rPr lang="pt-BR" altLang="pt-BR" b="1" dirty="0"/>
              <a:t>Norte-americana</a:t>
            </a:r>
            <a:r>
              <a:rPr lang="pt-BR" altLang="pt-BR" dirty="0"/>
              <a:t>: aparência, conquistas e posses pessoais ("ser o nº 1").</a:t>
            </a:r>
          </a:p>
          <a:p>
            <a:pPr lvl="1">
              <a:spcBef>
                <a:spcPct val="100000"/>
              </a:spcBef>
            </a:pPr>
            <a:r>
              <a:rPr lang="pt-BR" altLang="pt-BR" b="1" dirty="0"/>
              <a:t>Britânica</a:t>
            </a:r>
            <a:r>
              <a:rPr lang="pt-BR" altLang="pt-BR" dirty="0"/>
              <a:t>: classe social (ter "procedência").</a:t>
            </a:r>
          </a:p>
          <a:p>
            <a:pPr lvl="1">
              <a:spcBef>
                <a:spcPct val="100000"/>
              </a:spcBef>
            </a:pPr>
            <a:r>
              <a:rPr lang="pt-BR" altLang="pt-BR" b="1" dirty="0"/>
              <a:t>Latina e asiática</a:t>
            </a:r>
            <a:r>
              <a:rPr lang="pt-BR" altLang="pt-BR" dirty="0"/>
              <a:t>: hierarquia e afiliação familiar e social (ser “apadrinhado” do chefe).</a:t>
            </a:r>
          </a:p>
        </p:txBody>
      </p:sp>
    </p:spTree>
    <p:extLst>
      <p:ext uri="{BB962C8B-B14F-4D97-AF65-F5344CB8AC3E}">
        <p14:creationId xmlns:p14="http://schemas.microsoft.com/office/powerpoint/2010/main" val="165799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75" y="731837"/>
            <a:ext cx="77248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800" dirty="0">
                <a:latin typeface="Times New Roman" pitchFamily="18" charset="0"/>
              </a:rPr>
              <a:t>ESTRUTURA DOS GRUPOS: TAMANHO</a:t>
            </a:r>
          </a:p>
        </p:txBody>
      </p:sp>
      <p:graphicFrame>
        <p:nvGraphicFramePr>
          <p:cNvPr id="5" name="Group 98">
            <a:extLst>
              <a:ext uri="{FF2B5EF4-FFF2-40B4-BE49-F238E27FC236}">
                <a16:creationId xmlns:a16="http://schemas.microsoft.com/office/drawing/2014/main" id="{F4BD3CB0-1C0B-4033-BB3C-8959E06F6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784351"/>
              </p:ext>
            </p:extLst>
          </p:nvPr>
        </p:nvGraphicFramePr>
        <p:xfrm>
          <a:off x="1471346" y="1502035"/>
          <a:ext cx="8569325" cy="4785324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3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Grupos grandes  (&gt; 12 membros)</a:t>
                      </a:r>
                    </a:p>
                  </a:txBody>
                  <a:tcPr marT="45714" marB="45714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Grupos pequenos </a:t>
                      </a:r>
                      <a:b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(&lt; 5 membros)</a:t>
                      </a:r>
                    </a:p>
                  </a:txBody>
                  <a:tcPr marT="45714" marB="45714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1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Possíveis vantagens</a:t>
                      </a:r>
                    </a:p>
                  </a:txBody>
                  <a:tcPr marT="45714" marB="45714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Mais diversidade de visões e de contribuições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Decisões mais democráticas ou representativas em relação ao coletivo amplo</a:t>
                      </a:r>
                    </a:p>
                  </a:txBody>
                  <a:tcPr marT="45714" marB="45714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Mais rapidez na tomada de decisão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Mais rapidez de 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Maior coesão</a:t>
                      </a:r>
                      <a:b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Maior esforço individual (menor folga social)</a:t>
                      </a:r>
                    </a:p>
                  </a:txBody>
                  <a:tcPr marT="45714" marB="45714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Possíveis desvan-tagens</a:t>
                      </a:r>
                    </a:p>
                  </a:txBody>
                  <a:tcPr marT="45714" marB="45714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Dificuldade para chegar a consenso e tomar decisão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Domínio de alguns membros ou “panelas” (subgrupos)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Menor esforço individual (maior folga social)</a:t>
                      </a:r>
                    </a:p>
                  </a:txBody>
                  <a:tcPr marT="45714" marB="45714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Menor diversidade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Menor representatividade em relação ao coletivo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778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75" y="731837"/>
            <a:ext cx="77248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800" dirty="0">
                <a:latin typeface="Times New Roman" pitchFamily="18" charset="0"/>
              </a:rPr>
              <a:t>ESTRUTURA DOS GRUPOS: TAMANHO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39EC801-4516-461F-8700-51C1FD5EB23F}"/>
              </a:ext>
            </a:extLst>
          </p:cNvPr>
          <p:cNvSpPr txBox="1">
            <a:spLocks noChangeArrowheads="1"/>
          </p:cNvSpPr>
          <p:nvPr/>
        </p:nvSpPr>
        <p:spPr>
          <a:xfrm>
            <a:off x="706575" y="1628775"/>
            <a:ext cx="8351837" cy="47529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400" b="1" dirty="0"/>
              <a:t>Folga social</a:t>
            </a:r>
            <a:r>
              <a:rPr lang="pt-BR" altLang="pt-BR" sz="2400" dirty="0"/>
              <a:t>: tendência à diminuição do esforço individual dos membros do grupo</a:t>
            </a:r>
          </a:p>
          <a:p>
            <a:pPr lvl="1"/>
            <a:r>
              <a:rPr lang="pt-BR" altLang="pt-BR" dirty="0"/>
              <a:t>Possíveis causas:</a:t>
            </a:r>
          </a:p>
          <a:p>
            <a:pPr lvl="2"/>
            <a:r>
              <a:rPr lang="pt-BR" altLang="pt-BR" dirty="0"/>
              <a:t>Diluição das responsabilidades</a:t>
            </a:r>
          </a:p>
          <a:p>
            <a:pPr lvl="2"/>
            <a:r>
              <a:rPr lang="pt-BR" altLang="pt-BR" dirty="0"/>
              <a:t>Menor pressão sobre o desempenho individual</a:t>
            </a:r>
          </a:p>
          <a:p>
            <a:pPr lvl="2"/>
            <a:r>
              <a:rPr lang="pt-BR" altLang="pt-BR" dirty="0"/>
              <a:t>Nivelamento “por baixo” e “pacto da mediocridade”: </a:t>
            </a:r>
            <a:br>
              <a:rPr lang="pt-BR" altLang="pt-BR" dirty="0"/>
            </a:br>
            <a:r>
              <a:rPr lang="pt-BR" altLang="pt-BR" dirty="0"/>
              <a:t>esforçar-se mais do que os outros gera iniquidades</a:t>
            </a:r>
          </a:p>
          <a:p>
            <a:pPr lvl="1"/>
            <a:r>
              <a:rPr lang="pt-BR" altLang="pt-BR" dirty="0"/>
              <a:t>A folga é maior em culturas individualistas</a:t>
            </a:r>
          </a:p>
        </p:txBody>
      </p:sp>
    </p:spTree>
    <p:extLst>
      <p:ext uri="{BB962C8B-B14F-4D97-AF65-F5344CB8AC3E}">
        <p14:creationId xmlns:p14="http://schemas.microsoft.com/office/powerpoint/2010/main" val="332361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75" y="459621"/>
            <a:ext cx="77248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800" dirty="0">
                <a:latin typeface="Times New Roman" pitchFamily="18" charset="0"/>
              </a:rPr>
              <a:t>ESTRUTURA DOS GRUPOS: COESÃO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A53AD33-B19E-451B-A8C3-24006528476D}"/>
              </a:ext>
            </a:extLst>
          </p:cNvPr>
          <p:cNvSpPr txBox="1">
            <a:spLocks noChangeArrowheads="1"/>
          </p:cNvSpPr>
          <p:nvPr/>
        </p:nvSpPr>
        <p:spPr>
          <a:xfrm>
            <a:off x="706575" y="1183965"/>
            <a:ext cx="8351837" cy="11476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b="1" dirty="0"/>
              <a:t>Coesão</a:t>
            </a:r>
            <a:r>
              <a:rPr lang="pt-BR" altLang="pt-BR" dirty="0"/>
              <a:t>: grau de identificação, motivação e consenso para com os objetivos, visões e normas do grupo</a:t>
            </a:r>
          </a:p>
          <a:p>
            <a:pPr lvl="1"/>
            <a:r>
              <a:rPr lang="pt-BR" altLang="pt-BR" dirty="0"/>
              <a:t>Coesão nem sempre implica em produtividade!!</a:t>
            </a:r>
          </a:p>
          <a:p>
            <a:pPr lvl="1">
              <a:buFontTx/>
              <a:buNone/>
            </a:pPr>
            <a:endParaRPr lang="pt-BR" altLang="pt-BR" dirty="0"/>
          </a:p>
          <a:p>
            <a:pPr lvl="1"/>
            <a:endParaRPr lang="pt-BR" altLang="pt-BR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09782C8-2AF5-4506-8C8A-42238E26369F}"/>
              </a:ext>
            </a:extLst>
          </p:cNvPr>
          <p:cNvSpPr txBox="1">
            <a:spLocks noChangeArrowheads="1"/>
          </p:cNvSpPr>
          <p:nvPr/>
        </p:nvSpPr>
        <p:spPr>
          <a:xfrm>
            <a:off x="703560" y="2526560"/>
            <a:ext cx="8229600" cy="40192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pt-BR" altLang="pt-BR" b="1" dirty="0"/>
              <a:t>Para aumentar a coesão do grupo: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Reduzir o tamanho do grupo.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Trabalhar a integração dos membros: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recepção, apresentação e ambientação dos novos membros;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aumentar o tempo de convivência dos membros.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Reforçar a identidade do grupo: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criar um espaço, símbolos e identidade para o grupo;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aumentar o status e dificultar o acesso de novos membros;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diferenciar as características do grupo (“Nós vs. Os outros”);</a:t>
            </a:r>
          </a:p>
          <a:p>
            <a:pPr lvl="2">
              <a:lnSpc>
                <a:spcPct val="80000"/>
              </a:lnSpc>
            </a:pPr>
            <a:r>
              <a:rPr lang="pt-BR" altLang="pt-BR" dirty="0"/>
              <a:t>estimular a competição com outros grupos.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Recompensar o desempenho coletivo do grupo.</a:t>
            </a:r>
            <a:endParaRPr lang="pt-BR" altLang="pt-BR" b="1" dirty="0"/>
          </a:p>
        </p:txBody>
      </p:sp>
    </p:spTree>
    <p:extLst>
      <p:ext uri="{BB962C8B-B14F-4D97-AF65-F5344CB8AC3E}">
        <p14:creationId xmlns:p14="http://schemas.microsoft.com/office/powerpoint/2010/main" val="213152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de cantos arredondados 10"/>
          <p:cNvSpPr/>
          <p:nvPr/>
        </p:nvSpPr>
        <p:spPr>
          <a:xfrm>
            <a:off x="1590479" y="235527"/>
            <a:ext cx="8686800" cy="58327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 dirty="0">
                <a:solidFill>
                  <a:schemeClr val="tx1"/>
                </a:solidFill>
              </a:rPr>
              <a:t>Exercício em grupo</a:t>
            </a:r>
          </a:p>
          <a:p>
            <a:pPr lvl="0"/>
            <a:r>
              <a:rPr lang="pt-BR" sz="2000" dirty="0">
                <a:solidFill>
                  <a:schemeClr val="tx1"/>
                </a:solidFill>
              </a:rPr>
              <a:t>1- Se os membros do grupo acabam por fazer o trabalho no lugar dos folgados, você acha que essa informação deveria ser comunicada ao professor ou superior, de modo que a contribuição do indivíduo ao projeto seja julgada mais justamente? Nesse caso, o grupo tem uma responsabilidade ética de comunicar isso a seu membro?</a:t>
            </a:r>
          </a:p>
          <a:p>
            <a:r>
              <a:rPr lang="pt-BR" sz="20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pt-BR" sz="2000" dirty="0">
                <a:solidFill>
                  <a:schemeClr val="tx1"/>
                </a:solidFill>
              </a:rPr>
              <a:t>2- A folga social parece ser maior em nações individualistas no Ocidente do que em outros países. Você acha que isso significa que deveríamos tolerar mais a folga social de um norte americano que a de um japonês, que normalmente, preocupa-se mais com o grupo?</a:t>
            </a:r>
          </a:p>
          <a:p>
            <a:r>
              <a:rPr lang="pt-BR" sz="20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pt-BR" sz="2000" dirty="0">
                <a:solidFill>
                  <a:schemeClr val="tx1"/>
                </a:solidFill>
              </a:rPr>
              <a:t>3 - No Brasil, parece que a folga social é algo típico do comportamento dos brasileiros. Por que você acha que isso acontece em nosso país?</a:t>
            </a:r>
          </a:p>
          <a:p>
            <a:pPr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dirty="0">
              <a:solidFill>
                <a:schemeClr val="tx1"/>
              </a:solidFill>
            </a:endParaRPr>
          </a:p>
          <a:p>
            <a:pPr lvl="0" algn="just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29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00" y="1346979"/>
            <a:ext cx="847067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800" dirty="0">
                <a:latin typeface="Times New Roman" pitchFamily="18" charset="0"/>
              </a:rPr>
              <a:t>TÉCNICAS DE TOMADA DE DECISÕES EM GRUPO</a:t>
            </a:r>
          </a:p>
        </p:txBody>
      </p:sp>
      <p:sp>
        <p:nvSpPr>
          <p:cNvPr id="4" name="Text Box 19">
            <a:extLst>
              <a:ext uri="{FF2B5EF4-FFF2-40B4-BE49-F238E27FC236}">
                <a16:creationId xmlns:a16="http://schemas.microsoft.com/office/drawing/2014/main" id="{D62C10CD-6E7D-46BB-85CF-84FBB64E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00" y="3307154"/>
            <a:ext cx="847067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dirty="0">
                <a:latin typeface="Times New Roman" pitchFamily="18" charset="0"/>
              </a:rPr>
              <a:t>Brainstorming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7B7B6DAA-9FDA-4147-A8D6-F22BBC74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00" y="4203302"/>
            <a:ext cx="847067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dirty="0">
                <a:latin typeface="Times New Roman" pitchFamily="18" charset="0"/>
              </a:rPr>
              <a:t>Técnica de grupo nominal</a:t>
            </a: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17D7BB46-DC0B-4534-954E-9076E6B14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00" y="2411006"/>
            <a:ext cx="847067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dirty="0">
                <a:latin typeface="Times New Roman" pitchFamily="18" charset="0"/>
              </a:rPr>
              <a:t>Grupos de interação</a:t>
            </a:r>
          </a:p>
        </p:txBody>
      </p:sp>
    </p:spTree>
    <p:extLst>
      <p:ext uri="{BB962C8B-B14F-4D97-AF65-F5344CB8AC3E}">
        <p14:creationId xmlns:p14="http://schemas.microsoft.com/office/powerpoint/2010/main" val="1579486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de cantos arredondados 10"/>
          <p:cNvSpPr/>
          <p:nvPr/>
        </p:nvSpPr>
        <p:spPr>
          <a:xfrm>
            <a:off x="2590799" y="1764719"/>
            <a:ext cx="7256989" cy="291292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6000" dirty="0">
                <a:solidFill>
                  <a:schemeClr val="tx1"/>
                </a:solidFill>
              </a:rPr>
              <a:t>EQUIPES</a:t>
            </a:r>
          </a:p>
          <a:p>
            <a:pPr lvl="0" algn="just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17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156" y="413183"/>
            <a:ext cx="847067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800" dirty="0"/>
              <a:t>DIFERENÇA ENTRE GRUPOS E EQUIPES</a:t>
            </a:r>
          </a:p>
        </p:txBody>
      </p:sp>
      <p:sp>
        <p:nvSpPr>
          <p:cNvPr id="4" name="Text Box 19">
            <a:extLst>
              <a:ext uri="{FF2B5EF4-FFF2-40B4-BE49-F238E27FC236}">
                <a16:creationId xmlns:a16="http://schemas.microsoft.com/office/drawing/2014/main" id="{D62C10CD-6E7D-46BB-85CF-84FBB64E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75" y="1627985"/>
            <a:ext cx="4558152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pt-BR" altLang="pt-BR" sz="2800" b="1" dirty="0"/>
              <a:t>Grupo de trabalho</a:t>
            </a:r>
            <a:r>
              <a:rPr lang="pt-BR" altLang="pt-BR" sz="2800" dirty="0"/>
              <a:t>: grupo que interage, basicamente, para compartilhar informações e toma decisões para ajudar cada membro em seu desempenho. O desempenho do grupo de trabalho é o somatório das contribuições individuais de seus membros. 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7B7B6DAA-9FDA-4147-A8D6-F22BBC74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2851" y="1706716"/>
            <a:ext cx="4716094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pt-BR" altLang="pt-BR" sz="2800" b="1" dirty="0"/>
              <a:t>Equipe de trabalho</a:t>
            </a:r>
            <a:r>
              <a:rPr lang="pt-BR" altLang="pt-BR" sz="2800" dirty="0"/>
              <a:t>: grupo em que os esforços individuais resultam em um nível  de desempenho maior do que a soma das contribuições individuais</a:t>
            </a:r>
            <a:r>
              <a:rPr lang="pt-BR" altLang="pt-BR" sz="2800" dirty="0">
                <a:latin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9486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45" name="Freeform 1185"/>
          <p:cNvSpPr>
            <a:spLocks/>
          </p:cNvSpPr>
          <p:nvPr/>
        </p:nvSpPr>
        <p:spPr bwMode="auto">
          <a:xfrm>
            <a:off x="8570384" y="1331914"/>
            <a:ext cx="2072216" cy="1279525"/>
          </a:xfrm>
          <a:custGeom>
            <a:avLst/>
            <a:gdLst>
              <a:gd name="T0" fmla="*/ 2147483647 w 2706"/>
              <a:gd name="T1" fmla="*/ 2147483647 h 2353"/>
              <a:gd name="T2" fmla="*/ 2147483647 w 2706"/>
              <a:gd name="T3" fmla="*/ 2147483647 h 2353"/>
              <a:gd name="T4" fmla="*/ 2147483647 w 2706"/>
              <a:gd name="T5" fmla="*/ 2147483647 h 2353"/>
              <a:gd name="T6" fmla="*/ 2147483647 w 2706"/>
              <a:gd name="T7" fmla="*/ 2147483647 h 2353"/>
              <a:gd name="T8" fmla="*/ 2147483647 w 2706"/>
              <a:gd name="T9" fmla="*/ 2147483647 h 2353"/>
              <a:gd name="T10" fmla="*/ 2147483647 w 2706"/>
              <a:gd name="T11" fmla="*/ 2147483647 h 2353"/>
              <a:gd name="T12" fmla="*/ 2147483647 w 2706"/>
              <a:gd name="T13" fmla="*/ 2147483647 h 2353"/>
              <a:gd name="T14" fmla="*/ 2147483647 w 2706"/>
              <a:gd name="T15" fmla="*/ 2147483647 h 2353"/>
              <a:gd name="T16" fmla="*/ 2147483647 w 2706"/>
              <a:gd name="T17" fmla="*/ 2147483647 h 2353"/>
              <a:gd name="T18" fmla="*/ 2147483647 w 2706"/>
              <a:gd name="T19" fmla="*/ 2147483647 h 2353"/>
              <a:gd name="T20" fmla="*/ 2147483647 w 2706"/>
              <a:gd name="T21" fmla="*/ 2147483647 h 2353"/>
              <a:gd name="T22" fmla="*/ 2147483647 w 2706"/>
              <a:gd name="T23" fmla="*/ 2147483647 h 2353"/>
              <a:gd name="T24" fmla="*/ 2147483647 w 2706"/>
              <a:gd name="T25" fmla="*/ 2147483647 h 2353"/>
              <a:gd name="T26" fmla="*/ 2147483647 w 2706"/>
              <a:gd name="T27" fmla="*/ 2147483647 h 2353"/>
              <a:gd name="T28" fmla="*/ 2147483647 w 2706"/>
              <a:gd name="T29" fmla="*/ 2147483647 h 2353"/>
              <a:gd name="T30" fmla="*/ 2147483647 w 2706"/>
              <a:gd name="T31" fmla="*/ 2147483647 h 2353"/>
              <a:gd name="T32" fmla="*/ 2147483647 w 2706"/>
              <a:gd name="T33" fmla="*/ 2147483647 h 2353"/>
              <a:gd name="T34" fmla="*/ 2147483647 w 2706"/>
              <a:gd name="T35" fmla="*/ 2147483647 h 2353"/>
              <a:gd name="T36" fmla="*/ 2147483647 w 2706"/>
              <a:gd name="T37" fmla="*/ 2147483647 h 2353"/>
              <a:gd name="T38" fmla="*/ 2147483647 w 2706"/>
              <a:gd name="T39" fmla="*/ 2147483647 h 2353"/>
              <a:gd name="T40" fmla="*/ 2147483647 w 2706"/>
              <a:gd name="T41" fmla="*/ 2147483647 h 2353"/>
              <a:gd name="T42" fmla="*/ 2147483647 w 2706"/>
              <a:gd name="T43" fmla="*/ 2147483647 h 2353"/>
              <a:gd name="T44" fmla="*/ 2147483647 w 2706"/>
              <a:gd name="T45" fmla="*/ 2147483647 h 2353"/>
              <a:gd name="T46" fmla="*/ 2147483647 w 2706"/>
              <a:gd name="T47" fmla="*/ 2147483647 h 2353"/>
              <a:gd name="T48" fmla="*/ 2147483647 w 2706"/>
              <a:gd name="T49" fmla="*/ 2147483647 h 2353"/>
              <a:gd name="T50" fmla="*/ 2147483647 w 2706"/>
              <a:gd name="T51" fmla="*/ 2147483647 h 2353"/>
              <a:gd name="T52" fmla="*/ 2147483647 w 2706"/>
              <a:gd name="T53" fmla="*/ 2147483647 h 2353"/>
              <a:gd name="T54" fmla="*/ 2147483647 w 2706"/>
              <a:gd name="T55" fmla="*/ 2147483647 h 2353"/>
              <a:gd name="T56" fmla="*/ 2147483647 w 2706"/>
              <a:gd name="T57" fmla="*/ 2147483647 h 2353"/>
              <a:gd name="T58" fmla="*/ 2147483647 w 2706"/>
              <a:gd name="T59" fmla="*/ 2147483647 h 2353"/>
              <a:gd name="T60" fmla="*/ 2147483647 w 2706"/>
              <a:gd name="T61" fmla="*/ 2147483647 h 2353"/>
              <a:gd name="T62" fmla="*/ 2147483647 w 2706"/>
              <a:gd name="T63" fmla="*/ 2147483647 h 2353"/>
              <a:gd name="T64" fmla="*/ 2147483647 w 2706"/>
              <a:gd name="T65" fmla="*/ 2147483647 h 2353"/>
              <a:gd name="T66" fmla="*/ 2147483647 w 2706"/>
              <a:gd name="T67" fmla="*/ 2147483647 h 2353"/>
              <a:gd name="T68" fmla="*/ 2147483647 w 2706"/>
              <a:gd name="T69" fmla="*/ 2147483647 h 2353"/>
              <a:gd name="T70" fmla="*/ 2147483647 w 2706"/>
              <a:gd name="T71" fmla="*/ 2147483647 h 2353"/>
              <a:gd name="T72" fmla="*/ 2147483647 w 2706"/>
              <a:gd name="T73" fmla="*/ 2147483647 h 2353"/>
              <a:gd name="T74" fmla="*/ 2147483647 w 2706"/>
              <a:gd name="T75" fmla="*/ 2147483647 h 2353"/>
              <a:gd name="T76" fmla="*/ 2147483647 w 2706"/>
              <a:gd name="T77" fmla="*/ 2147483647 h 2353"/>
              <a:gd name="T78" fmla="*/ 2147483647 w 2706"/>
              <a:gd name="T79" fmla="*/ 2147483647 h 2353"/>
              <a:gd name="T80" fmla="*/ 2147483647 w 2706"/>
              <a:gd name="T81" fmla="*/ 2147483647 h 235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706"/>
              <a:gd name="T124" fmla="*/ 0 h 2353"/>
              <a:gd name="T125" fmla="*/ 2706 w 2706"/>
              <a:gd name="T126" fmla="*/ 2353 h 235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706" h="2353">
                <a:moveTo>
                  <a:pt x="0" y="0"/>
                </a:moveTo>
                <a:lnTo>
                  <a:pt x="167" y="15"/>
                </a:lnTo>
                <a:lnTo>
                  <a:pt x="250" y="30"/>
                </a:lnTo>
                <a:lnTo>
                  <a:pt x="347" y="60"/>
                </a:lnTo>
                <a:lnTo>
                  <a:pt x="444" y="90"/>
                </a:lnTo>
                <a:lnTo>
                  <a:pt x="528" y="105"/>
                </a:lnTo>
                <a:lnTo>
                  <a:pt x="611" y="151"/>
                </a:lnTo>
                <a:lnTo>
                  <a:pt x="680" y="181"/>
                </a:lnTo>
                <a:lnTo>
                  <a:pt x="777" y="226"/>
                </a:lnTo>
                <a:lnTo>
                  <a:pt x="874" y="286"/>
                </a:lnTo>
                <a:lnTo>
                  <a:pt x="958" y="347"/>
                </a:lnTo>
                <a:lnTo>
                  <a:pt x="1041" y="407"/>
                </a:lnTo>
                <a:lnTo>
                  <a:pt x="1138" y="468"/>
                </a:lnTo>
                <a:lnTo>
                  <a:pt x="1221" y="543"/>
                </a:lnTo>
                <a:lnTo>
                  <a:pt x="1305" y="633"/>
                </a:lnTo>
                <a:lnTo>
                  <a:pt x="1374" y="694"/>
                </a:lnTo>
                <a:lnTo>
                  <a:pt x="1457" y="769"/>
                </a:lnTo>
                <a:lnTo>
                  <a:pt x="1527" y="845"/>
                </a:lnTo>
                <a:lnTo>
                  <a:pt x="1596" y="920"/>
                </a:lnTo>
                <a:lnTo>
                  <a:pt x="1665" y="1011"/>
                </a:lnTo>
                <a:lnTo>
                  <a:pt x="1735" y="1101"/>
                </a:lnTo>
                <a:lnTo>
                  <a:pt x="1804" y="1177"/>
                </a:lnTo>
                <a:lnTo>
                  <a:pt x="1860" y="1282"/>
                </a:lnTo>
                <a:lnTo>
                  <a:pt x="1915" y="1373"/>
                </a:lnTo>
                <a:lnTo>
                  <a:pt x="1971" y="1478"/>
                </a:lnTo>
                <a:lnTo>
                  <a:pt x="2012" y="1569"/>
                </a:lnTo>
                <a:lnTo>
                  <a:pt x="2054" y="1659"/>
                </a:lnTo>
                <a:lnTo>
                  <a:pt x="2068" y="1735"/>
                </a:lnTo>
                <a:lnTo>
                  <a:pt x="2706" y="1780"/>
                </a:lnTo>
                <a:lnTo>
                  <a:pt x="2609" y="1810"/>
                </a:lnTo>
                <a:lnTo>
                  <a:pt x="2498" y="1840"/>
                </a:lnTo>
                <a:lnTo>
                  <a:pt x="2415" y="1870"/>
                </a:lnTo>
                <a:lnTo>
                  <a:pt x="2331" y="1901"/>
                </a:lnTo>
                <a:lnTo>
                  <a:pt x="2262" y="1931"/>
                </a:lnTo>
                <a:lnTo>
                  <a:pt x="2206" y="1961"/>
                </a:lnTo>
                <a:lnTo>
                  <a:pt x="2137" y="1991"/>
                </a:lnTo>
                <a:lnTo>
                  <a:pt x="2082" y="2036"/>
                </a:lnTo>
                <a:lnTo>
                  <a:pt x="2026" y="2067"/>
                </a:lnTo>
                <a:lnTo>
                  <a:pt x="1943" y="2127"/>
                </a:lnTo>
                <a:lnTo>
                  <a:pt x="1873" y="2187"/>
                </a:lnTo>
                <a:lnTo>
                  <a:pt x="1804" y="2233"/>
                </a:lnTo>
                <a:lnTo>
                  <a:pt x="1735" y="2308"/>
                </a:lnTo>
                <a:lnTo>
                  <a:pt x="1665" y="2353"/>
                </a:lnTo>
                <a:lnTo>
                  <a:pt x="1624" y="2323"/>
                </a:lnTo>
                <a:lnTo>
                  <a:pt x="1582" y="2263"/>
                </a:lnTo>
                <a:lnTo>
                  <a:pt x="1540" y="2233"/>
                </a:lnTo>
                <a:lnTo>
                  <a:pt x="1485" y="2187"/>
                </a:lnTo>
                <a:lnTo>
                  <a:pt x="1429" y="2142"/>
                </a:lnTo>
                <a:lnTo>
                  <a:pt x="1388" y="2097"/>
                </a:lnTo>
                <a:lnTo>
                  <a:pt x="1332" y="2067"/>
                </a:lnTo>
                <a:lnTo>
                  <a:pt x="1277" y="2021"/>
                </a:lnTo>
                <a:lnTo>
                  <a:pt x="1207" y="1991"/>
                </a:lnTo>
                <a:lnTo>
                  <a:pt x="1152" y="1946"/>
                </a:lnTo>
                <a:lnTo>
                  <a:pt x="1083" y="1916"/>
                </a:lnTo>
                <a:lnTo>
                  <a:pt x="1027" y="1886"/>
                </a:lnTo>
                <a:lnTo>
                  <a:pt x="972" y="1855"/>
                </a:lnTo>
                <a:lnTo>
                  <a:pt x="916" y="1810"/>
                </a:lnTo>
                <a:lnTo>
                  <a:pt x="861" y="1795"/>
                </a:lnTo>
                <a:lnTo>
                  <a:pt x="791" y="1750"/>
                </a:lnTo>
                <a:lnTo>
                  <a:pt x="694" y="1720"/>
                </a:lnTo>
                <a:lnTo>
                  <a:pt x="1374" y="1720"/>
                </a:lnTo>
                <a:lnTo>
                  <a:pt x="1346" y="1599"/>
                </a:lnTo>
                <a:lnTo>
                  <a:pt x="1318" y="1508"/>
                </a:lnTo>
                <a:lnTo>
                  <a:pt x="1263" y="1327"/>
                </a:lnTo>
                <a:lnTo>
                  <a:pt x="1221" y="1237"/>
                </a:lnTo>
                <a:lnTo>
                  <a:pt x="1180" y="1161"/>
                </a:lnTo>
                <a:lnTo>
                  <a:pt x="1110" y="1026"/>
                </a:lnTo>
                <a:lnTo>
                  <a:pt x="1055" y="935"/>
                </a:lnTo>
                <a:lnTo>
                  <a:pt x="1013" y="845"/>
                </a:lnTo>
                <a:lnTo>
                  <a:pt x="958" y="769"/>
                </a:lnTo>
                <a:lnTo>
                  <a:pt x="916" y="694"/>
                </a:lnTo>
                <a:lnTo>
                  <a:pt x="874" y="633"/>
                </a:lnTo>
                <a:lnTo>
                  <a:pt x="819" y="558"/>
                </a:lnTo>
                <a:lnTo>
                  <a:pt x="763" y="483"/>
                </a:lnTo>
                <a:lnTo>
                  <a:pt x="694" y="437"/>
                </a:lnTo>
                <a:lnTo>
                  <a:pt x="639" y="377"/>
                </a:lnTo>
                <a:lnTo>
                  <a:pt x="569" y="317"/>
                </a:lnTo>
                <a:lnTo>
                  <a:pt x="500" y="256"/>
                </a:lnTo>
                <a:lnTo>
                  <a:pt x="417" y="211"/>
                </a:lnTo>
                <a:lnTo>
                  <a:pt x="333" y="166"/>
                </a:lnTo>
                <a:lnTo>
                  <a:pt x="250" y="121"/>
                </a:lnTo>
                <a:lnTo>
                  <a:pt x="153" y="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5746" name="Freeform 1186"/>
          <p:cNvSpPr>
            <a:spLocks/>
          </p:cNvSpPr>
          <p:nvPr/>
        </p:nvSpPr>
        <p:spPr bwMode="auto">
          <a:xfrm rot="5306656">
            <a:off x="8766441" y="4799278"/>
            <a:ext cx="1550988" cy="1223433"/>
          </a:xfrm>
          <a:custGeom>
            <a:avLst/>
            <a:gdLst>
              <a:gd name="T0" fmla="*/ 2147483647 w 2706"/>
              <a:gd name="T1" fmla="*/ 2147483647 h 2353"/>
              <a:gd name="T2" fmla="*/ 2147483647 w 2706"/>
              <a:gd name="T3" fmla="*/ 2147483647 h 2353"/>
              <a:gd name="T4" fmla="*/ 2147483647 w 2706"/>
              <a:gd name="T5" fmla="*/ 2147483647 h 2353"/>
              <a:gd name="T6" fmla="*/ 2147483647 w 2706"/>
              <a:gd name="T7" fmla="*/ 2147483647 h 2353"/>
              <a:gd name="T8" fmla="*/ 2147483647 w 2706"/>
              <a:gd name="T9" fmla="*/ 2147483647 h 2353"/>
              <a:gd name="T10" fmla="*/ 2147483647 w 2706"/>
              <a:gd name="T11" fmla="*/ 2147483647 h 2353"/>
              <a:gd name="T12" fmla="*/ 2147483647 w 2706"/>
              <a:gd name="T13" fmla="*/ 2147483647 h 2353"/>
              <a:gd name="T14" fmla="*/ 2147483647 w 2706"/>
              <a:gd name="T15" fmla="*/ 2147483647 h 2353"/>
              <a:gd name="T16" fmla="*/ 2147483647 w 2706"/>
              <a:gd name="T17" fmla="*/ 2147483647 h 2353"/>
              <a:gd name="T18" fmla="*/ 2147483647 w 2706"/>
              <a:gd name="T19" fmla="*/ 2147483647 h 2353"/>
              <a:gd name="T20" fmla="*/ 2147483647 w 2706"/>
              <a:gd name="T21" fmla="*/ 2147483647 h 2353"/>
              <a:gd name="T22" fmla="*/ 2147483647 w 2706"/>
              <a:gd name="T23" fmla="*/ 2147483647 h 2353"/>
              <a:gd name="T24" fmla="*/ 2147483647 w 2706"/>
              <a:gd name="T25" fmla="*/ 2147483647 h 2353"/>
              <a:gd name="T26" fmla="*/ 2147483647 w 2706"/>
              <a:gd name="T27" fmla="*/ 2147483647 h 2353"/>
              <a:gd name="T28" fmla="*/ 2147483647 w 2706"/>
              <a:gd name="T29" fmla="*/ 2147483647 h 2353"/>
              <a:gd name="T30" fmla="*/ 2147483647 w 2706"/>
              <a:gd name="T31" fmla="*/ 2147483647 h 2353"/>
              <a:gd name="T32" fmla="*/ 2147483647 w 2706"/>
              <a:gd name="T33" fmla="*/ 2147483647 h 2353"/>
              <a:gd name="T34" fmla="*/ 2147483647 w 2706"/>
              <a:gd name="T35" fmla="*/ 2147483647 h 2353"/>
              <a:gd name="T36" fmla="*/ 2147483647 w 2706"/>
              <a:gd name="T37" fmla="*/ 2147483647 h 2353"/>
              <a:gd name="T38" fmla="*/ 2147483647 w 2706"/>
              <a:gd name="T39" fmla="*/ 2147483647 h 2353"/>
              <a:gd name="T40" fmla="*/ 2147483647 w 2706"/>
              <a:gd name="T41" fmla="*/ 2147483647 h 2353"/>
              <a:gd name="T42" fmla="*/ 2147483647 w 2706"/>
              <a:gd name="T43" fmla="*/ 2147483647 h 2353"/>
              <a:gd name="T44" fmla="*/ 2147483647 w 2706"/>
              <a:gd name="T45" fmla="*/ 2147483647 h 2353"/>
              <a:gd name="T46" fmla="*/ 2147483647 w 2706"/>
              <a:gd name="T47" fmla="*/ 2147483647 h 2353"/>
              <a:gd name="T48" fmla="*/ 2147483647 w 2706"/>
              <a:gd name="T49" fmla="*/ 2147483647 h 2353"/>
              <a:gd name="T50" fmla="*/ 2147483647 w 2706"/>
              <a:gd name="T51" fmla="*/ 2147483647 h 2353"/>
              <a:gd name="T52" fmla="*/ 2147483647 w 2706"/>
              <a:gd name="T53" fmla="*/ 2147483647 h 2353"/>
              <a:gd name="T54" fmla="*/ 2147483647 w 2706"/>
              <a:gd name="T55" fmla="*/ 2147483647 h 2353"/>
              <a:gd name="T56" fmla="*/ 2147483647 w 2706"/>
              <a:gd name="T57" fmla="*/ 2147483647 h 2353"/>
              <a:gd name="T58" fmla="*/ 2147483647 w 2706"/>
              <a:gd name="T59" fmla="*/ 2147483647 h 2353"/>
              <a:gd name="T60" fmla="*/ 2147483647 w 2706"/>
              <a:gd name="T61" fmla="*/ 2147483647 h 2353"/>
              <a:gd name="T62" fmla="*/ 2147483647 w 2706"/>
              <a:gd name="T63" fmla="*/ 2147483647 h 2353"/>
              <a:gd name="T64" fmla="*/ 2147483647 w 2706"/>
              <a:gd name="T65" fmla="*/ 2147483647 h 2353"/>
              <a:gd name="T66" fmla="*/ 2147483647 w 2706"/>
              <a:gd name="T67" fmla="*/ 2147483647 h 2353"/>
              <a:gd name="T68" fmla="*/ 2147483647 w 2706"/>
              <a:gd name="T69" fmla="*/ 2147483647 h 2353"/>
              <a:gd name="T70" fmla="*/ 2147483647 w 2706"/>
              <a:gd name="T71" fmla="*/ 2147483647 h 2353"/>
              <a:gd name="T72" fmla="*/ 2147483647 w 2706"/>
              <a:gd name="T73" fmla="*/ 2147483647 h 2353"/>
              <a:gd name="T74" fmla="*/ 2147483647 w 2706"/>
              <a:gd name="T75" fmla="*/ 2147483647 h 2353"/>
              <a:gd name="T76" fmla="*/ 2147483647 w 2706"/>
              <a:gd name="T77" fmla="*/ 2147483647 h 2353"/>
              <a:gd name="T78" fmla="*/ 2147483647 w 2706"/>
              <a:gd name="T79" fmla="*/ 2147483647 h 2353"/>
              <a:gd name="T80" fmla="*/ 2147483647 w 2706"/>
              <a:gd name="T81" fmla="*/ 2147483647 h 235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706"/>
              <a:gd name="T124" fmla="*/ 0 h 2353"/>
              <a:gd name="T125" fmla="*/ 2706 w 2706"/>
              <a:gd name="T126" fmla="*/ 2353 h 235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706" h="2353">
                <a:moveTo>
                  <a:pt x="0" y="0"/>
                </a:moveTo>
                <a:lnTo>
                  <a:pt x="167" y="15"/>
                </a:lnTo>
                <a:lnTo>
                  <a:pt x="250" y="30"/>
                </a:lnTo>
                <a:lnTo>
                  <a:pt x="347" y="60"/>
                </a:lnTo>
                <a:lnTo>
                  <a:pt x="444" y="90"/>
                </a:lnTo>
                <a:lnTo>
                  <a:pt x="528" y="105"/>
                </a:lnTo>
                <a:lnTo>
                  <a:pt x="611" y="151"/>
                </a:lnTo>
                <a:lnTo>
                  <a:pt x="680" y="181"/>
                </a:lnTo>
                <a:lnTo>
                  <a:pt x="777" y="226"/>
                </a:lnTo>
                <a:lnTo>
                  <a:pt x="874" y="286"/>
                </a:lnTo>
                <a:lnTo>
                  <a:pt x="958" y="347"/>
                </a:lnTo>
                <a:lnTo>
                  <a:pt x="1041" y="407"/>
                </a:lnTo>
                <a:lnTo>
                  <a:pt x="1138" y="468"/>
                </a:lnTo>
                <a:lnTo>
                  <a:pt x="1221" y="543"/>
                </a:lnTo>
                <a:lnTo>
                  <a:pt x="1305" y="633"/>
                </a:lnTo>
                <a:lnTo>
                  <a:pt x="1374" y="694"/>
                </a:lnTo>
                <a:lnTo>
                  <a:pt x="1457" y="769"/>
                </a:lnTo>
                <a:lnTo>
                  <a:pt x="1527" y="845"/>
                </a:lnTo>
                <a:lnTo>
                  <a:pt x="1596" y="920"/>
                </a:lnTo>
                <a:lnTo>
                  <a:pt x="1665" y="1011"/>
                </a:lnTo>
                <a:lnTo>
                  <a:pt x="1735" y="1101"/>
                </a:lnTo>
                <a:lnTo>
                  <a:pt x="1804" y="1177"/>
                </a:lnTo>
                <a:lnTo>
                  <a:pt x="1860" y="1282"/>
                </a:lnTo>
                <a:lnTo>
                  <a:pt x="1915" y="1373"/>
                </a:lnTo>
                <a:lnTo>
                  <a:pt x="1971" y="1478"/>
                </a:lnTo>
                <a:lnTo>
                  <a:pt x="2012" y="1569"/>
                </a:lnTo>
                <a:lnTo>
                  <a:pt x="2054" y="1659"/>
                </a:lnTo>
                <a:lnTo>
                  <a:pt x="2068" y="1735"/>
                </a:lnTo>
                <a:lnTo>
                  <a:pt x="2706" y="1780"/>
                </a:lnTo>
                <a:lnTo>
                  <a:pt x="2609" y="1810"/>
                </a:lnTo>
                <a:lnTo>
                  <a:pt x="2498" y="1840"/>
                </a:lnTo>
                <a:lnTo>
                  <a:pt x="2415" y="1870"/>
                </a:lnTo>
                <a:lnTo>
                  <a:pt x="2331" y="1901"/>
                </a:lnTo>
                <a:lnTo>
                  <a:pt x="2262" y="1931"/>
                </a:lnTo>
                <a:lnTo>
                  <a:pt x="2206" y="1961"/>
                </a:lnTo>
                <a:lnTo>
                  <a:pt x="2137" y="1991"/>
                </a:lnTo>
                <a:lnTo>
                  <a:pt x="2082" y="2036"/>
                </a:lnTo>
                <a:lnTo>
                  <a:pt x="2026" y="2067"/>
                </a:lnTo>
                <a:lnTo>
                  <a:pt x="1943" y="2127"/>
                </a:lnTo>
                <a:lnTo>
                  <a:pt x="1873" y="2187"/>
                </a:lnTo>
                <a:lnTo>
                  <a:pt x="1804" y="2233"/>
                </a:lnTo>
                <a:lnTo>
                  <a:pt x="1735" y="2308"/>
                </a:lnTo>
                <a:lnTo>
                  <a:pt x="1665" y="2353"/>
                </a:lnTo>
                <a:lnTo>
                  <a:pt x="1624" y="2323"/>
                </a:lnTo>
                <a:lnTo>
                  <a:pt x="1582" y="2263"/>
                </a:lnTo>
                <a:lnTo>
                  <a:pt x="1540" y="2233"/>
                </a:lnTo>
                <a:lnTo>
                  <a:pt x="1485" y="2187"/>
                </a:lnTo>
                <a:lnTo>
                  <a:pt x="1429" y="2142"/>
                </a:lnTo>
                <a:lnTo>
                  <a:pt x="1388" y="2097"/>
                </a:lnTo>
                <a:lnTo>
                  <a:pt x="1332" y="2067"/>
                </a:lnTo>
                <a:lnTo>
                  <a:pt x="1277" y="2021"/>
                </a:lnTo>
                <a:lnTo>
                  <a:pt x="1207" y="1991"/>
                </a:lnTo>
                <a:lnTo>
                  <a:pt x="1152" y="1946"/>
                </a:lnTo>
                <a:lnTo>
                  <a:pt x="1083" y="1916"/>
                </a:lnTo>
                <a:lnTo>
                  <a:pt x="1027" y="1886"/>
                </a:lnTo>
                <a:lnTo>
                  <a:pt x="972" y="1855"/>
                </a:lnTo>
                <a:lnTo>
                  <a:pt x="916" y="1810"/>
                </a:lnTo>
                <a:lnTo>
                  <a:pt x="861" y="1795"/>
                </a:lnTo>
                <a:lnTo>
                  <a:pt x="791" y="1750"/>
                </a:lnTo>
                <a:lnTo>
                  <a:pt x="694" y="1720"/>
                </a:lnTo>
                <a:lnTo>
                  <a:pt x="1374" y="1720"/>
                </a:lnTo>
                <a:lnTo>
                  <a:pt x="1346" y="1599"/>
                </a:lnTo>
                <a:lnTo>
                  <a:pt x="1318" y="1508"/>
                </a:lnTo>
                <a:lnTo>
                  <a:pt x="1263" y="1327"/>
                </a:lnTo>
                <a:lnTo>
                  <a:pt x="1221" y="1237"/>
                </a:lnTo>
                <a:lnTo>
                  <a:pt x="1180" y="1161"/>
                </a:lnTo>
                <a:lnTo>
                  <a:pt x="1110" y="1026"/>
                </a:lnTo>
                <a:lnTo>
                  <a:pt x="1055" y="935"/>
                </a:lnTo>
                <a:lnTo>
                  <a:pt x="1013" y="845"/>
                </a:lnTo>
                <a:lnTo>
                  <a:pt x="958" y="769"/>
                </a:lnTo>
                <a:lnTo>
                  <a:pt x="916" y="694"/>
                </a:lnTo>
                <a:lnTo>
                  <a:pt x="874" y="633"/>
                </a:lnTo>
                <a:lnTo>
                  <a:pt x="819" y="558"/>
                </a:lnTo>
                <a:lnTo>
                  <a:pt x="763" y="483"/>
                </a:lnTo>
                <a:lnTo>
                  <a:pt x="694" y="437"/>
                </a:lnTo>
                <a:lnTo>
                  <a:pt x="639" y="377"/>
                </a:lnTo>
                <a:lnTo>
                  <a:pt x="569" y="317"/>
                </a:lnTo>
                <a:lnTo>
                  <a:pt x="500" y="256"/>
                </a:lnTo>
                <a:lnTo>
                  <a:pt x="417" y="211"/>
                </a:lnTo>
                <a:lnTo>
                  <a:pt x="333" y="166"/>
                </a:lnTo>
                <a:lnTo>
                  <a:pt x="250" y="121"/>
                </a:lnTo>
                <a:lnTo>
                  <a:pt x="153" y="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5747" name="Text Box 1187"/>
          <p:cNvSpPr txBox="1">
            <a:spLocks noChangeArrowheads="1"/>
          </p:cNvSpPr>
          <p:nvPr/>
        </p:nvSpPr>
        <p:spPr bwMode="auto">
          <a:xfrm>
            <a:off x="558800" y="244476"/>
            <a:ext cx="55002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BR" sz="2400" b="1">
                <a:latin typeface="Times New Roman" pitchFamily="18" charset="0"/>
              </a:rPr>
              <a:t>ESTÁGIOS DE DESENVOLVIMENTO</a:t>
            </a:r>
          </a:p>
        </p:txBody>
      </p:sp>
      <p:grpSp>
        <p:nvGrpSpPr>
          <p:cNvPr id="2" name="Group 1188"/>
          <p:cNvGrpSpPr>
            <a:grpSpLocks/>
          </p:cNvGrpSpPr>
          <p:nvPr/>
        </p:nvGrpSpPr>
        <p:grpSpPr bwMode="auto">
          <a:xfrm>
            <a:off x="768351" y="1331913"/>
            <a:ext cx="4165600" cy="1644650"/>
            <a:chOff x="960" y="828"/>
            <a:chExt cx="1968" cy="1152"/>
          </a:xfrm>
        </p:grpSpPr>
        <p:sp>
          <p:nvSpPr>
            <p:cNvPr id="7192" name="Rectangle 1189"/>
            <p:cNvSpPr>
              <a:spLocks noChangeArrowheads="1"/>
            </p:cNvSpPr>
            <p:nvPr/>
          </p:nvSpPr>
          <p:spPr bwMode="auto">
            <a:xfrm>
              <a:off x="960" y="828"/>
              <a:ext cx="1968" cy="115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endParaRPr lang="pt-BR" sz="2400">
                <a:latin typeface="Times" pitchFamily="18" charset="0"/>
              </a:endParaRPr>
            </a:p>
          </p:txBody>
        </p:sp>
        <p:sp>
          <p:nvSpPr>
            <p:cNvPr id="7193" name="Text Box 1190"/>
            <p:cNvSpPr txBox="1">
              <a:spLocks noChangeArrowheads="1"/>
            </p:cNvSpPr>
            <p:nvPr/>
          </p:nvSpPr>
          <p:spPr bwMode="auto">
            <a:xfrm>
              <a:off x="1056" y="864"/>
              <a:ext cx="1824" cy="1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AGRUPAMENTO</a:t>
              </a:r>
              <a:endParaRPr lang="en-US">
                <a:latin typeface="Times New Roman" pitchFamily="18" charset="0"/>
              </a:endParaRPr>
            </a:p>
            <a:p>
              <a:pPr eaLnBrk="0" hangingPunct="0"/>
              <a:r>
                <a:rPr lang="en-US" sz="1200" b="1">
                  <a:latin typeface="Times New Roman" pitchFamily="18" charset="0"/>
                </a:rPr>
                <a:t>(TEMPO 1)</a:t>
              </a:r>
            </a:p>
            <a:p>
              <a:pPr eaLnBrk="0" hangingPunct="0"/>
              <a:endParaRPr lang="en-US" sz="900">
                <a:latin typeface="Times New Roman" pitchFamily="18" charset="0"/>
              </a:endParaRPr>
            </a:p>
            <a:p>
              <a:pPr eaLnBrk="0" hangingPunct="0"/>
              <a:r>
                <a:rPr lang="pt-BR" sz="1500" b="1">
                  <a:latin typeface="Times New Roman" pitchFamily="18" charset="0"/>
                </a:rPr>
                <a:t>PESSOAS OCUPANDO MESMO ESPAÇO, COM ATIVIDADES SIMILARES</a:t>
              </a:r>
              <a:endParaRPr lang="pt-BR" sz="1600" b="1">
                <a:latin typeface="Times New Roman" pitchFamily="18" charset="0"/>
              </a:endParaRPr>
            </a:p>
          </p:txBody>
        </p:sp>
      </p:grpSp>
      <p:grpSp>
        <p:nvGrpSpPr>
          <p:cNvPr id="3" name="Group 1191"/>
          <p:cNvGrpSpPr>
            <a:grpSpLocks/>
          </p:cNvGrpSpPr>
          <p:nvPr/>
        </p:nvGrpSpPr>
        <p:grpSpPr bwMode="auto">
          <a:xfrm>
            <a:off x="4070351" y="2806700"/>
            <a:ext cx="3683000" cy="1524000"/>
            <a:chOff x="2520" y="1776"/>
            <a:chExt cx="1740" cy="960"/>
          </a:xfrm>
        </p:grpSpPr>
        <p:sp>
          <p:nvSpPr>
            <p:cNvPr id="7187" name="Rectangle 1192"/>
            <p:cNvSpPr>
              <a:spLocks noChangeArrowheads="1"/>
            </p:cNvSpPr>
            <p:nvPr/>
          </p:nvSpPr>
          <p:spPr bwMode="auto">
            <a:xfrm>
              <a:off x="2520" y="1776"/>
              <a:ext cx="1740" cy="960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endParaRPr lang="pt-BR" sz="2400">
                <a:latin typeface="Times" pitchFamily="18" charset="0"/>
              </a:endParaRPr>
            </a:p>
          </p:txBody>
        </p:sp>
        <p:sp>
          <p:nvSpPr>
            <p:cNvPr id="7188" name="Text Box 1193"/>
            <p:cNvSpPr txBox="1">
              <a:spLocks noChangeArrowheads="1"/>
            </p:cNvSpPr>
            <p:nvPr/>
          </p:nvSpPr>
          <p:spPr bwMode="auto">
            <a:xfrm>
              <a:off x="2633" y="1776"/>
              <a:ext cx="1555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GRUPO</a:t>
              </a:r>
            </a:p>
            <a:p>
              <a:pPr eaLnBrk="0" hangingPunct="0"/>
              <a:r>
                <a:rPr lang="en-US" sz="1200" b="1">
                  <a:latin typeface="Times New Roman" pitchFamily="18" charset="0"/>
                </a:rPr>
                <a:t>(TEMPO 2)</a:t>
              </a:r>
            </a:p>
          </p:txBody>
        </p:sp>
        <p:sp>
          <p:nvSpPr>
            <p:cNvPr id="7189" name="Rectangle 1194"/>
            <p:cNvSpPr>
              <a:spLocks noChangeArrowheads="1"/>
            </p:cNvSpPr>
            <p:nvPr/>
          </p:nvSpPr>
          <p:spPr bwMode="auto">
            <a:xfrm>
              <a:off x="2628" y="2160"/>
              <a:ext cx="107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latin typeface="Times New Roman" pitchFamily="18" charset="0"/>
                </a:rPr>
                <a:t>IDENTIDADE COLETIVA</a:t>
              </a:r>
              <a:endParaRPr lang="pt-BR" sz="1500" b="1">
                <a:latin typeface="Times New Roman" pitchFamily="18" charset="0"/>
              </a:endParaRPr>
            </a:p>
          </p:txBody>
        </p:sp>
        <p:sp>
          <p:nvSpPr>
            <p:cNvPr id="7190" name="Rectangle 1195"/>
            <p:cNvSpPr>
              <a:spLocks noChangeArrowheads="1"/>
            </p:cNvSpPr>
            <p:nvPr/>
          </p:nvSpPr>
          <p:spPr bwMode="auto">
            <a:xfrm>
              <a:off x="2628" y="2304"/>
              <a:ext cx="85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latin typeface="Times New Roman" pitchFamily="18" charset="0"/>
                </a:rPr>
                <a:t>TAREFA COLETIVA</a:t>
              </a:r>
              <a:endParaRPr lang="pt-BR" sz="1500" b="1">
                <a:latin typeface="Times New Roman" pitchFamily="18" charset="0"/>
              </a:endParaRPr>
            </a:p>
          </p:txBody>
        </p:sp>
        <p:sp>
          <p:nvSpPr>
            <p:cNvPr id="7191" name="Rectangle 1196"/>
            <p:cNvSpPr>
              <a:spLocks noChangeArrowheads="1"/>
            </p:cNvSpPr>
            <p:nvPr/>
          </p:nvSpPr>
          <p:spPr bwMode="auto">
            <a:xfrm>
              <a:off x="2628" y="2496"/>
              <a:ext cx="946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latin typeface="Times New Roman" pitchFamily="18" charset="0"/>
                </a:rPr>
                <a:t>OBJETIVOS COMUNS</a:t>
              </a:r>
              <a:endParaRPr lang="pt-BR" sz="1500" b="1">
                <a:latin typeface="Times New Roman" pitchFamily="18" charset="0"/>
              </a:endParaRPr>
            </a:p>
          </p:txBody>
        </p:sp>
      </p:grpSp>
      <p:sp>
        <p:nvSpPr>
          <p:cNvPr id="195852" name="Line 1292"/>
          <p:cNvSpPr>
            <a:spLocks noChangeShapeType="1"/>
          </p:cNvSpPr>
          <p:nvPr/>
        </p:nvSpPr>
        <p:spPr bwMode="auto">
          <a:xfrm flipV="1">
            <a:off x="2815167" y="3276601"/>
            <a:ext cx="0" cy="874713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lg" len="med"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oup 1293"/>
          <p:cNvGrpSpPr>
            <a:grpSpLocks/>
          </p:cNvGrpSpPr>
          <p:nvPr/>
        </p:nvGrpSpPr>
        <p:grpSpPr bwMode="auto">
          <a:xfrm>
            <a:off x="774700" y="4303714"/>
            <a:ext cx="4064000" cy="2071687"/>
            <a:chOff x="1008" y="2736"/>
            <a:chExt cx="1920" cy="1479"/>
          </a:xfrm>
        </p:grpSpPr>
        <p:sp>
          <p:nvSpPr>
            <p:cNvPr id="7184" name="Rectangle 1294"/>
            <p:cNvSpPr>
              <a:spLocks noChangeArrowheads="1"/>
            </p:cNvSpPr>
            <p:nvPr/>
          </p:nvSpPr>
          <p:spPr bwMode="auto">
            <a:xfrm>
              <a:off x="1008" y="2736"/>
              <a:ext cx="1776" cy="144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endParaRPr lang="pt-BR" sz="2400">
                <a:latin typeface="Times" pitchFamily="18" charset="0"/>
              </a:endParaRPr>
            </a:p>
          </p:txBody>
        </p:sp>
        <p:sp>
          <p:nvSpPr>
            <p:cNvPr id="7185" name="Text Box 1295"/>
            <p:cNvSpPr txBox="1">
              <a:spLocks noChangeArrowheads="1"/>
            </p:cNvSpPr>
            <p:nvPr/>
          </p:nvSpPr>
          <p:spPr bwMode="auto">
            <a:xfrm>
              <a:off x="1123" y="2784"/>
              <a:ext cx="155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EQUIPE</a:t>
              </a:r>
              <a:endParaRPr lang="en-US" sz="2000">
                <a:latin typeface="Times New Roman" pitchFamily="18" charset="0"/>
              </a:endParaRPr>
            </a:p>
            <a:p>
              <a:pPr eaLnBrk="0" hangingPunct="0"/>
              <a:r>
                <a:rPr lang="en-US" sz="1200" b="1">
                  <a:latin typeface="Times New Roman" pitchFamily="18" charset="0"/>
                </a:rPr>
                <a:t>(TEMPO 3)</a:t>
              </a:r>
              <a:endParaRPr lang="en-US" sz="2000" b="1">
                <a:latin typeface="Times New Roman" pitchFamily="18" charset="0"/>
              </a:endParaRPr>
            </a:p>
          </p:txBody>
        </p:sp>
        <p:sp>
          <p:nvSpPr>
            <p:cNvPr id="7186" name="Text Box 1296"/>
            <p:cNvSpPr txBox="1">
              <a:spLocks noChangeArrowheads="1"/>
            </p:cNvSpPr>
            <p:nvPr/>
          </p:nvSpPr>
          <p:spPr bwMode="auto">
            <a:xfrm>
              <a:off x="1113" y="3078"/>
              <a:ext cx="1815" cy="1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pt-BR" sz="1500" b="1">
                  <a:latin typeface="Times New Roman" pitchFamily="18" charset="0"/>
                </a:rPr>
                <a:t>UM GRUPO “APURADO” (DESENVOLVIDO), IDENTIFICADO A UM PROJETO COLETIVO, COM VÍNCULOS MAIS SÓLIDOS </a:t>
              </a:r>
            </a:p>
            <a:p>
              <a:pPr eaLnBrk="0" hangingPunct="0"/>
              <a:r>
                <a:rPr lang="pt-BR" sz="1500" b="1">
                  <a:latin typeface="Times New Roman" pitchFamily="18" charset="0"/>
                </a:rPr>
                <a:t>E DISSEMINADOS</a:t>
              </a:r>
            </a:p>
          </p:txBody>
        </p:sp>
      </p:grpSp>
      <p:pic>
        <p:nvPicPr>
          <p:cNvPr id="7177" name="Imagem 272" descr="Agrupamento.png"/>
          <p:cNvPicPr>
            <a:picLocks noChangeAspect="1"/>
          </p:cNvPicPr>
          <p:nvPr/>
        </p:nvPicPr>
        <p:blipFill>
          <a:blip r:embed="rId2"/>
          <a:srcRect l="40559" t="5125" r="12411"/>
          <a:stretch>
            <a:fillRect/>
          </a:stretch>
        </p:blipFill>
        <p:spPr bwMode="auto">
          <a:xfrm>
            <a:off x="5213351" y="1122363"/>
            <a:ext cx="30480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Imagem 273" descr="vector_people_3.gif"/>
          <p:cNvPicPr>
            <a:picLocks noChangeAspect="1"/>
          </p:cNvPicPr>
          <p:nvPr/>
        </p:nvPicPr>
        <p:blipFill>
          <a:blip r:embed="rId3"/>
          <a:srcRect l="7520" t="9950" r="8159" b="20389"/>
          <a:stretch>
            <a:fillRect/>
          </a:stretch>
        </p:blipFill>
        <p:spPr bwMode="auto">
          <a:xfrm>
            <a:off x="4739217" y="4500563"/>
            <a:ext cx="3810000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o 286"/>
          <p:cNvGrpSpPr>
            <a:grpSpLocks/>
          </p:cNvGrpSpPr>
          <p:nvPr/>
        </p:nvGrpSpPr>
        <p:grpSpPr bwMode="auto">
          <a:xfrm>
            <a:off x="8166100" y="2693989"/>
            <a:ext cx="3166533" cy="1660525"/>
            <a:chOff x="6215073" y="2643182"/>
            <a:chExt cx="2375212" cy="1660222"/>
          </a:xfrm>
        </p:grpSpPr>
        <p:pic>
          <p:nvPicPr>
            <p:cNvPr id="7180" name="Picture 28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29454" y="2741408"/>
              <a:ext cx="714380" cy="1401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279"/>
            <p:cNvPicPr>
              <a:picLocks noChangeAspect="1" noChangeArrowheads="1"/>
            </p:cNvPicPr>
            <p:nvPr/>
          </p:nvPicPr>
          <p:blipFill>
            <a:blip r:embed="rId5"/>
            <a:srcRect l="1488"/>
            <a:stretch>
              <a:fillRect/>
            </a:stretch>
          </p:blipFill>
          <p:spPr bwMode="auto">
            <a:xfrm rot="203072">
              <a:off x="7500958" y="3000372"/>
              <a:ext cx="640637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2" name="Picture 28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02764">
              <a:off x="8168648" y="2952446"/>
              <a:ext cx="421637" cy="1350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28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-341486">
              <a:off x="6215073" y="2643182"/>
              <a:ext cx="645055" cy="1514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9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9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9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745" grpId="0" animBg="1"/>
      <p:bldP spid="195746" grpId="0" animBg="1"/>
      <p:bldP spid="195747" grpId="0" autoUpdateAnimBg="0"/>
      <p:bldP spid="1958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 noChangeArrowheads="1"/>
          </p:cNvSpPr>
          <p:nvPr/>
        </p:nvSpPr>
        <p:spPr>
          <a:xfrm>
            <a:off x="1025237" y="568036"/>
            <a:ext cx="9836728" cy="597130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Wingdings" panose="05000000000000000000" pitchFamily="2" charset="2"/>
              <a:buChar char="ü"/>
              <a:defRPr/>
            </a:pPr>
            <a:endParaRPr lang="pt-BR" altLang="pt-BR" b="0" kern="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BR" altLang="pt-BR" b="0" kern="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AA220DE-7DCB-4828-B41A-918D12FB7486}"/>
              </a:ext>
            </a:extLst>
          </p:cNvPr>
          <p:cNvSpPr/>
          <p:nvPr/>
        </p:nvSpPr>
        <p:spPr>
          <a:xfrm>
            <a:off x="2593571" y="1905506"/>
            <a:ext cx="73013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/>
              <a:t>É a colaboração, o “fazer junto”, que sustentará as competências essenciais que nos diferenciam das máquinas, como pensar criticamente, usar a criatividade, solucionar problemas complexos e desenvolver a inteligência emocional.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4418" y="388939"/>
            <a:ext cx="11135783" cy="1044575"/>
          </a:xfrm>
        </p:spPr>
        <p:txBody>
          <a:bodyPr>
            <a:normAutofit/>
          </a:bodyPr>
          <a:lstStyle/>
          <a:p>
            <a:r>
              <a:rPr lang="pt-BR" sz="3600" dirty="0"/>
              <a:t>Grupos, Equipes e Times</a:t>
            </a:r>
          </a:p>
        </p:txBody>
      </p:sp>
      <p:sp>
        <p:nvSpPr>
          <p:cNvPr id="128056" name="Rectangle 56"/>
          <p:cNvSpPr>
            <a:spLocks noChangeArrowheads="1"/>
          </p:cNvSpPr>
          <p:nvPr/>
        </p:nvSpPr>
        <p:spPr bwMode="auto">
          <a:xfrm>
            <a:off x="624418" y="1557338"/>
            <a:ext cx="1113578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pt-BR" sz="2800" dirty="0">
                <a:latin typeface="Calibri" pitchFamily="34" charset="0"/>
              </a:rPr>
              <a:t>As definições variam de autor para autor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pt-BR" sz="2800" dirty="0">
                <a:latin typeface="Calibri" pitchFamily="34" charset="0"/>
              </a:rPr>
              <a:t>As fronteiras entre os conceitos não são definidas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pt-BR" sz="2800" dirty="0">
                <a:latin typeface="Calibri" pitchFamily="34" charset="0"/>
              </a:rPr>
              <a:t>Depende da Intensificação de fatores...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390651" y="2852739"/>
            <a:ext cx="10176933" cy="3362325"/>
            <a:chOff x="748" y="1675"/>
            <a:chExt cx="4808" cy="2118"/>
          </a:xfrm>
        </p:grpSpPr>
        <p:sp>
          <p:nvSpPr>
            <p:cNvPr id="27653" name="AutoShape 62"/>
            <p:cNvSpPr>
              <a:spLocks noChangeArrowheads="1"/>
            </p:cNvSpPr>
            <p:nvPr/>
          </p:nvSpPr>
          <p:spPr bwMode="auto">
            <a:xfrm flipH="1">
              <a:off x="775" y="1888"/>
              <a:ext cx="4762" cy="1905"/>
            </a:xfrm>
            <a:prstGeom prst="rtTriangle">
              <a:avLst/>
            </a:prstGeom>
            <a:solidFill>
              <a:srgbClr val="E1F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7654" name="Text Box 58"/>
            <p:cNvSpPr txBox="1">
              <a:spLocks noChangeArrowheads="1"/>
            </p:cNvSpPr>
            <p:nvPr/>
          </p:nvSpPr>
          <p:spPr bwMode="auto">
            <a:xfrm>
              <a:off x="3914" y="2160"/>
              <a:ext cx="1642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pt-BR" sz="2000" dirty="0">
                  <a:latin typeface="Calibri" pitchFamily="34" charset="0"/>
                </a:rPr>
                <a:t>Coesão </a:t>
              </a:r>
            </a:p>
            <a:p>
              <a:pPr algn="r"/>
              <a:r>
                <a:rPr lang="pt-BR" sz="2000" dirty="0">
                  <a:latin typeface="Calibri" pitchFamily="34" charset="0"/>
                </a:rPr>
                <a:t>Integração</a:t>
              </a:r>
            </a:p>
            <a:p>
              <a:pPr algn="r"/>
              <a:r>
                <a:rPr lang="pt-BR" sz="2000" dirty="0">
                  <a:latin typeface="Calibri" pitchFamily="34" charset="0"/>
                </a:rPr>
                <a:t>Interdependência</a:t>
              </a:r>
            </a:p>
            <a:p>
              <a:pPr algn="r"/>
              <a:r>
                <a:rPr lang="pt-BR" sz="2000" dirty="0">
                  <a:latin typeface="Calibri" pitchFamily="34" charset="0"/>
                </a:rPr>
                <a:t>Objetivos comuns</a:t>
              </a:r>
            </a:p>
            <a:p>
              <a:pPr algn="r"/>
              <a:r>
                <a:rPr lang="pt-BR" sz="2000" dirty="0">
                  <a:latin typeface="Calibri" pitchFamily="34" charset="0"/>
                </a:rPr>
                <a:t>Trabalho em conjunto, sinergia</a:t>
              </a:r>
            </a:p>
            <a:p>
              <a:pPr algn="r"/>
              <a:r>
                <a:rPr lang="pt-BR" sz="2000" dirty="0">
                  <a:latin typeface="Calibri" pitchFamily="34" charset="0"/>
                </a:rPr>
                <a:t>Liderança compartilhada</a:t>
              </a:r>
            </a:p>
            <a:p>
              <a:pPr algn="r"/>
              <a:r>
                <a:rPr lang="pt-BR" sz="2000" dirty="0">
                  <a:latin typeface="Calibri" pitchFamily="34" charset="0"/>
                </a:rPr>
                <a:t>Alto desempenho</a:t>
              </a:r>
            </a:p>
            <a:p>
              <a:pPr algn="r"/>
              <a:r>
                <a:rPr lang="pt-BR" sz="2000" dirty="0">
                  <a:latin typeface="Calibri" pitchFamily="34" charset="0"/>
                </a:rPr>
                <a:t>Competências complementares</a:t>
              </a:r>
            </a:p>
          </p:txBody>
        </p:sp>
        <p:sp>
          <p:nvSpPr>
            <p:cNvPr id="27655" name="Text Box 59"/>
            <p:cNvSpPr txBox="1">
              <a:spLocks noChangeArrowheads="1"/>
            </p:cNvSpPr>
            <p:nvPr/>
          </p:nvSpPr>
          <p:spPr bwMode="auto">
            <a:xfrm>
              <a:off x="748" y="3156"/>
              <a:ext cx="5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800">
                  <a:solidFill>
                    <a:srgbClr val="000099"/>
                  </a:solidFill>
                  <a:latin typeface="Calibri" pitchFamily="34" charset="0"/>
                </a:rPr>
                <a:t>Grupos</a:t>
              </a:r>
            </a:p>
          </p:txBody>
        </p:sp>
        <p:sp>
          <p:nvSpPr>
            <p:cNvPr id="27656" name="Text Box 60"/>
            <p:cNvSpPr txBox="1">
              <a:spLocks noChangeArrowheads="1"/>
            </p:cNvSpPr>
            <p:nvPr/>
          </p:nvSpPr>
          <p:spPr bwMode="auto">
            <a:xfrm>
              <a:off x="2699" y="2355"/>
              <a:ext cx="62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800">
                  <a:solidFill>
                    <a:srgbClr val="000099"/>
                  </a:solidFill>
                  <a:latin typeface="Calibri" pitchFamily="34" charset="0"/>
                </a:rPr>
                <a:t>Equipes</a:t>
              </a:r>
            </a:p>
          </p:txBody>
        </p:sp>
        <p:sp>
          <p:nvSpPr>
            <p:cNvPr id="27657" name="Text Box 61"/>
            <p:cNvSpPr txBox="1">
              <a:spLocks noChangeArrowheads="1"/>
            </p:cNvSpPr>
            <p:nvPr/>
          </p:nvSpPr>
          <p:spPr bwMode="auto">
            <a:xfrm>
              <a:off x="4613" y="1675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800">
                  <a:solidFill>
                    <a:srgbClr val="000099"/>
                  </a:solidFill>
                  <a:latin typeface="Calibri" pitchFamily="34" charset="0"/>
                </a:rPr>
                <a:t>Times</a:t>
              </a:r>
            </a:p>
          </p:txBody>
        </p:sp>
        <p:sp>
          <p:nvSpPr>
            <p:cNvPr id="27658" name="Line 63"/>
            <p:cNvSpPr>
              <a:spLocks noChangeShapeType="1"/>
            </p:cNvSpPr>
            <p:nvPr/>
          </p:nvSpPr>
          <p:spPr bwMode="auto">
            <a:xfrm flipV="1">
              <a:off x="1655" y="3113"/>
              <a:ext cx="1360" cy="5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7659" name="Oval 73"/>
            <p:cNvSpPr>
              <a:spLocks noChangeArrowheads="1"/>
            </p:cNvSpPr>
            <p:nvPr/>
          </p:nvSpPr>
          <p:spPr bwMode="auto">
            <a:xfrm>
              <a:off x="1247" y="3521"/>
              <a:ext cx="91" cy="91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7660" name="Oval 74"/>
            <p:cNvSpPr>
              <a:spLocks noChangeArrowheads="1"/>
            </p:cNvSpPr>
            <p:nvPr/>
          </p:nvSpPr>
          <p:spPr bwMode="auto">
            <a:xfrm>
              <a:off x="3288" y="2704"/>
              <a:ext cx="91" cy="91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7661" name="Oval 75"/>
            <p:cNvSpPr>
              <a:spLocks noChangeArrowheads="1"/>
            </p:cNvSpPr>
            <p:nvPr/>
          </p:nvSpPr>
          <p:spPr bwMode="auto">
            <a:xfrm>
              <a:off x="5012" y="2024"/>
              <a:ext cx="91" cy="91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5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327561" y="1729046"/>
            <a:ext cx="8298873" cy="33112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</a:pPr>
            <a:endParaRPr lang="pt-BR" sz="4000" b="1" dirty="0">
              <a:solidFill>
                <a:schemeClr val="bg2"/>
              </a:solidFill>
              <a:latin typeface="Tahoma" pitchFamily="34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pt-BR" sz="3000" dirty="0">
                <a:solidFill>
                  <a:srgbClr val="080808"/>
                </a:solidFill>
              </a:rPr>
              <a:t>Pessoas com habilidades complementares, comprometidas com objetivos, metas de desempenho e abordagens comuns pelos quais se consideram </a:t>
            </a:r>
            <a:r>
              <a:rPr lang="pt-BR" sz="3000" i="1" dirty="0">
                <a:solidFill>
                  <a:srgbClr val="080808"/>
                </a:solidFill>
              </a:rPr>
              <a:t>mutuamente</a:t>
            </a:r>
            <a:r>
              <a:rPr lang="pt-BR" sz="3000" dirty="0">
                <a:solidFill>
                  <a:srgbClr val="080808"/>
                </a:solidFill>
              </a:rPr>
              <a:t> responsáveis</a:t>
            </a:r>
            <a:r>
              <a:rPr lang="pt-BR" sz="3200" dirty="0">
                <a:solidFill>
                  <a:srgbClr val="080808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3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941" y="1729046"/>
            <a:ext cx="6525498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600" dirty="0">
                <a:latin typeface="Times New Roman" pitchFamily="18" charset="0"/>
              </a:rPr>
              <a:t>DE QUE É COMPOSTA UMA EQUIPE?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531671" y="505693"/>
            <a:ext cx="8432222" cy="7689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3200" b="1" dirty="0">
                <a:latin typeface="Tahoma" pitchFamily="34" charset="0"/>
              </a:rPr>
              <a:t>Os Fundamentos Críticos (EQUIPE)</a:t>
            </a:r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1029856" y="1704101"/>
            <a:ext cx="9971617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pt-BR" sz="2400" dirty="0">
                <a:latin typeface="Tahoma" pitchFamily="34" charset="0"/>
              </a:rPr>
              <a:t>Objetivos Claros (o que queremos realizar?)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None/>
            </a:pPr>
            <a:endParaRPr lang="pt-BR" sz="2400" dirty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pt-BR" sz="2400" dirty="0">
                <a:latin typeface="Tahoma" pitchFamily="34" charset="0"/>
              </a:rPr>
              <a:t>Atributos dos integrantes (Do que precisamos saber para nos sairmos bem?)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pt-BR" sz="2400" dirty="0">
                <a:latin typeface="Tahoma" pitchFamily="34" charset="0"/>
              </a:rPr>
              <a:t>Função dos integrantes (Quem é o responsável pelo quê?)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pt-BR" sz="2400" dirty="0">
                <a:latin typeface="Tahoma" pitchFamily="34" charset="0"/>
              </a:rPr>
              <a:t>Comunicação (Como informaremos uns aos outros daquilo que precisamos saber?)</a:t>
            </a:r>
          </a:p>
        </p:txBody>
      </p:sp>
      <p:sp>
        <p:nvSpPr>
          <p:cNvPr id="25604" name="Text Box 1028"/>
          <p:cNvSpPr txBox="1">
            <a:spLocks noChangeArrowheads="1"/>
          </p:cNvSpPr>
          <p:nvPr/>
        </p:nvSpPr>
        <p:spPr bwMode="auto">
          <a:xfrm>
            <a:off x="8445500" y="6127750"/>
            <a:ext cx="215219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1400" dirty="0">
                <a:latin typeface="Tahoma" pitchFamily="34" charset="0"/>
              </a:rPr>
              <a:t>Fonte: </a:t>
            </a:r>
            <a:r>
              <a:rPr lang="pt-BR" sz="1400" dirty="0" err="1">
                <a:latin typeface="Tahoma" pitchFamily="34" charset="0"/>
              </a:rPr>
              <a:t>Katzenbach</a:t>
            </a:r>
            <a:r>
              <a:rPr lang="pt-BR" sz="1400" dirty="0">
                <a:latin typeface="Tahoma" pitchFamily="34" charset="0"/>
              </a:rPr>
              <a:t>, 2002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3"/>
          <p:cNvSpPr txBox="1">
            <a:spLocks noChangeArrowheads="1"/>
          </p:cNvSpPr>
          <p:nvPr/>
        </p:nvSpPr>
        <p:spPr bwMode="auto">
          <a:xfrm>
            <a:off x="789709" y="2604642"/>
            <a:ext cx="4971473" cy="66747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30000"/>
              </a:lnSpc>
            </a:pP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AUTOGERENCIADAS (10 a 15)</a:t>
            </a:r>
          </a:p>
        </p:txBody>
      </p:sp>
      <p:sp>
        <p:nvSpPr>
          <p:cNvPr id="460805" name="Text Box 6"/>
          <p:cNvSpPr txBox="1">
            <a:spLocks noChangeArrowheads="1"/>
          </p:cNvSpPr>
          <p:nvPr/>
        </p:nvSpPr>
        <p:spPr bwMode="auto">
          <a:xfrm>
            <a:off x="802412" y="3867556"/>
            <a:ext cx="4889500" cy="6096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0" hangingPunct="0"/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MULTIFUNCIONAIS</a:t>
            </a:r>
          </a:p>
        </p:txBody>
      </p:sp>
      <p:sp>
        <p:nvSpPr>
          <p:cNvPr id="460806" name="Text Box 7"/>
          <p:cNvSpPr txBox="1">
            <a:spLocks noChangeArrowheads="1"/>
          </p:cNvSpPr>
          <p:nvPr/>
        </p:nvSpPr>
        <p:spPr bwMode="auto">
          <a:xfrm>
            <a:off x="843974" y="1432912"/>
            <a:ext cx="4889500" cy="6096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lnSpc>
                <a:spcPct val="30000"/>
              </a:lnSpc>
            </a:pP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/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0" hangingPunct="0"/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RESOLUÇÃO DE PROBLEMAS (5 a 12)</a:t>
            </a:r>
          </a:p>
        </p:txBody>
      </p:sp>
      <p:sp>
        <p:nvSpPr>
          <p:cNvPr id="460807" name="Text Box 8"/>
          <p:cNvSpPr txBox="1">
            <a:spLocks noChangeArrowheads="1"/>
          </p:cNvSpPr>
          <p:nvPr/>
        </p:nvSpPr>
        <p:spPr bwMode="auto">
          <a:xfrm>
            <a:off x="816266" y="5067280"/>
            <a:ext cx="4889500" cy="6096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lnSpc>
                <a:spcPct val="30000"/>
              </a:lnSpc>
            </a:pP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/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0" hangingPunct="0"/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VIRTUAIS</a:t>
            </a:r>
          </a:p>
        </p:txBody>
      </p:sp>
      <p:sp>
        <p:nvSpPr>
          <p:cNvPr id="460810" name="Text Box 11"/>
          <p:cNvSpPr txBox="1">
            <a:spLocks noChangeArrowheads="1"/>
          </p:cNvSpPr>
          <p:nvPr/>
        </p:nvSpPr>
        <p:spPr bwMode="auto">
          <a:xfrm>
            <a:off x="6479118" y="1249491"/>
            <a:ext cx="49995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b="1" dirty="0">
                <a:latin typeface="Times New Roman" pitchFamily="18" charset="0"/>
                <a:cs typeface="Times New Roman" pitchFamily="18" charset="0"/>
              </a:rPr>
              <a:t>Os membros do mesmo setor trocam ideias ou oferecerem sugestões sobre os processo e métodos de trabalho que podem ser melhorados.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729817" y="1355569"/>
            <a:ext cx="711200" cy="720725"/>
            <a:chOff x="2880" y="720"/>
            <a:chExt cx="336" cy="673"/>
          </a:xfrm>
        </p:grpSpPr>
        <p:sp>
          <p:nvSpPr>
            <p:cNvPr id="14365" name="Line 13"/>
            <p:cNvSpPr>
              <a:spLocks noChangeShapeType="1"/>
            </p:cNvSpPr>
            <p:nvPr/>
          </p:nvSpPr>
          <p:spPr bwMode="auto">
            <a:xfrm>
              <a:off x="3215" y="720"/>
              <a:ext cx="1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6" name="Line 14"/>
            <p:cNvSpPr>
              <a:spLocks noChangeShapeType="1"/>
            </p:cNvSpPr>
            <p:nvPr/>
          </p:nvSpPr>
          <p:spPr bwMode="auto">
            <a:xfrm flipH="1">
              <a:off x="2880" y="1392"/>
              <a:ext cx="33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7" name="Line 15"/>
            <p:cNvSpPr>
              <a:spLocks noChangeShapeType="1"/>
            </p:cNvSpPr>
            <p:nvPr/>
          </p:nvSpPr>
          <p:spPr bwMode="auto">
            <a:xfrm flipH="1">
              <a:off x="2880" y="720"/>
              <a:ext cx="33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60815" name="Text Box 16"/>
          <p:cNvSpPr txBox="1">
            <a:spLocks noChangeArrowheads="1"/>
          </p:cNvSpPr>
          <p:nvPr/>
        </p:nvSpPr>
        <p:spPr bwMode="auto">
          <a:xfrm>
            <a:off x="6492010" y="2480378"/>
            <a:ext cx="52810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BR" b="1" dirty="0">
                <a:latin typeface="Times New Roman" pitchFamily="18" charset="0"/>
                <a:cs typeface="Times New Roman" pitchFamily="18" charset="0"/>
              </a:rPr>
              <a:t>Os membros do mesmo setor não apenas solucionam os problemas, mas também implantam as soluções e assumem as responsabilidades pelos resultados.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742710" y="2605064"/>
            <a:ext cx="711200" cy="712787"/>
            <a:chOff x="2873" y="1778"/>
            <a:chExt cx="336" cy="673"/>
          </a:xfrm>
        </p:grpSpPr>
        <p:sp>
          <p:nvSpPr>
            <p:cNvPr id="14362" name="Line 18"/>
            <p:cNvSpPr>
              <a:spLocks noChangeShapeType="1"/>
            </p:cNvSpPr>
            <p:nvPr/>
          </p:nvSpPr>
          <p:spPr bwMode="auto">
            <a:xfrm>
              <a:off x="3208" y="1778"/>
              <a:ext cx="1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3" name="Line 19"/>
            <p:cNvSpPr>
              <a:spLocks noChangeShapeType="1"/>
            </p:cNvSpPr>
            <p:nvPr/>
          </p:nvSpPr>
          <p:spPr bwMode="auto">
            <a:xfrm flipH="1">
              <a:off x="2873" y="2450"/>
              <a:ext cx="33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4" name="Line 20"/>
            <p:cNvSpPr>
              <a:spLocks noChangeShapeType="1"/>
            </p:cNvSpPr>
            <p:nvPr/>
          </p:nvSpPr>
          <p:spPr bwMode="auto">
            <a:xfrm flipH="1">
              <a:off x="2873" y="1778"/>
              <a:ext cx="33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771383" y="3828014"/>
            <a:ext cx="713316" cy="708025"/>
            <a:chOff x="2880" y="2761"/>
            <a:chExt cx="337" cy="446"/>
          </a:xfrm>
        </p:grpSpPr>
        <p:sp>
          <p:nvSpPr>
            <p:cNvPr id="14359" name="Line 22"/>
            <p:cNvSpPr>
              <a:spLocks noChangeShapeType="1"/>
            </p:cNvSpPr>
            <p:nvPr/>
          </p:nvSpPr>
          <p:spPr bwMode="auto">
            <a:xfrm>
              <a:off x="3216" y="2774"/>
              <a:ext cx="1" cy="43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0" name="Line 23"/>
            <p:cNvSpPr>
              <a:spLocks noChangeShapeType="1"/>
            </p:cNvSpPr>
            <p:nvPr/>
          </p:nvSpPr>
          <p:spPr bwMode="auto">
            <a:xfrm flipH="1">
              <a:off x="2880" y="3206"/>
              <a:ext cx="33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1" name="Line 24"/>
            <p:cNvSpPr>
              <a:spLocks noChangeShapeType="1"/>
            </p:cNvSpPr>
            <p:nvPr/>
          </p:nvSpPr>
          <p:spPr bwMode="auto">
            <a:xfrm flipH="1">
              <a:off x="2880" y="2761"/>
              <a:ext cx="33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60824" name="Text Box 25"/>
          <p:cNvSpPr txBox="1">
            <a:spLocks noChangeArrowheads="1"/>
          </p:cNvSpPr>
          <p:nvPr/>
        </p:nvSpPr>
        <p:spPr bwMode="auto">
          <a:xfrm>
            <a:off x="6531266" y="3726266"/>
            <a:ext cx="5092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b="1" dirty="0">
                <a:latin typeface="Times New Roman" pitchFamily="18" charset="0"/>
                <a:cs typeface="Times New Roman" pitchFamily="18" charset="0"/>
              </a:rPr>
              <a:t>Formada por funcionários do mesmo nível hierárquico, mas de diferentes setores da empresa, que se juntam pra cumprir uma tarefa.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771383" y="5018069"/>
            <a:ext cx="713316" cy="687387"/>
            <a:chOff x="2880" y="3431"/>
            <a:chExt cx="337" cy="433"/>
          </a:xfrm>
        </p:grpSpPr>
        <p:sp>
          <p:nvSpPr>
            <p:cNvPr id="14356" name="Line 27"/>
            <p:cNvSpPr>
              <a:spLocks noChangeShapeType="1"/>
            </p:cNvSpPr>
            <p:nvPr/>
          </p:nvSpPr>
          <p:spPr bwMode="auto">
            <a:xfrm>
              <a:off x="3216" y="3431"/>
              <a:ext cx="1" cy="43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7" name="Line 28"/>
            <p:cNvSpPr>
              <a:spLocks noChangeShapeType="1"/>
            </p:cNvSpPr>
            <p:nvPr/>
          </p:nvSpPr>
          <p:spPr bwMode="auto">
            <a:xfrm flipH="1">
              <a:off x="2880" y="3863"/>
              <a:ext cx="33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8" name="Line 29"/>
            <p:cNvSpPr>
              <a:spLocks noChangeShapeType="1"/>
            </p:cNvSpPr>
            <p:nvPr/>
          </p:nvSpPr>
          <p:spPr bwMode="auto">
            <a:xfrm flipH="1">
              <a:off x="2880" y="3442"/>
              <a:ext cx="33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60829" name="Text Box 30"/>
          <p:cNvSpPr txBox="1">
            <a:spLocks noChangeArrowheads="1"/>
          </p:cNvSpPr>
          <p:nvPr/>
        </p:nvSpPr>
        <p:spPr bwMode="auto">
          <a:xfrm>
            <a:off x="6531266" y="5014894"/>
            <a:ext cx="52874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b="1" dirty="0">
                <a:latin typeface="Times New Roman" pitchFamily="18" charset="0"/>
                <a:cs typeface="Times New Roman" pitchFamily="18" charset="0"/>
              </a:rPr>
              <a:t>Usam a tecnologia para reunir seus membros fisicamente dispersos e atingir um objeto comum.</a:t>
            </a: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738" y="246928"/>
            <a:ext cx="3602189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600" dirty="0">
                <a:latin typeface="Times New Roman" pitchFamily="18" charset="0"/>
              </a:rPr>
              <a:t>TIPOS DE EQUIPES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67154" y="212851"/>
            <a:ext cx="5942637" cy="78740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100" dirty="0"/>
              <a:t>Criando equipes eficazes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130299" y="1200237"/>
            <a:ext cx="8911532" cy="5037496"/>
            <a:chOff x="327" y="1049"/>
            <a:chExt cx="2862" cy="2997"/>
          </a:xfrm>
        </p:grpSpPr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327" y="1084"/>
              <a:ext cx="1037" cy="1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u="sng" dirty="0">
                  <a:latin typeface="Calibri" pitchFamily="34" charset="0"/>
                </a:rPr>
                <a:t>Contexto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Recursos adequados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Liderança eficaz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Clima de confiança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Avaliação de desempenho e</a:t>
              </a:r>
              <a:br>
                <a:rPr lang="pt-BR" dirty="0">
                  <a:latin typeface="Calibri" pitchFamily="34" charset="0"/>
                </a:rPr>
              </a:br>
              <a:r>
                <a:rPr lang="pt-BR" dirty="0">
                  <a:latin typeface="Calibri" pitchFamily="34" charset="0"/>
                </a:rPr>
                <a:t>  sistema de recompensas</a:t>
              </a:r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340" y="2341"/>
              <a:ext cx="1058" cy="1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u="sng" dirty="0">
                  <a:latin typeface="Calibri" pitchFamily="34" charset="0"/>
                </a:rPr>
                <a:t>Composição</a:t>
              </a:r>
            </a:p>
            <a:p>
              <a:pPr>
                <a:buFontTx/>
                <a:buChar char="•"/>
              </a:pPr>
              <a:r>
                <a:rPr lang="pt-BR" b="1" dirty="0">
                  <a:solidFill>
                    <a:srgbClr val="000099"/>
                  </a:solidFill>
                  <a:latin typeface="Calibri" pitchFamily="34" charset="0"/>
                </a:rPr>
                <a:t> </a:t>
              </a:r>
              <a:r>
                <a:rPr lang="pt-BR" dirty="0">
                  <a:latin typeface="Calibri" pitchFamily="34" charset="0"/>
                </a:rPr>
                <a:t>Capacidade dos membros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Personalidade e flexibilidade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Distribuição de papéis e</a:t>
              </a:r>
              <a:br>
                <a:rPr lang="pt-BR" dirty="0">
                  <a:latin typeface="Calibri" pitchFamily="34" charset="0"/>
                </a:rPr>
              </a:br>
              <a:r>
                <a:rPr lang="pt-BR" dirty="0">
                  <a:latin typeface="Calibri" pitchFamily="34" charset="0"/>
                </a:rPr>
                <a:t>  responsabilidades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Diversidade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Tamanho adequado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Preferências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2324" y="2673"/>
              <a:ext cx="865" cy="1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u="sng" dirty="0">
                  <a:latin typeface="Calibri" pitchFamily="34" charset="0"/>
                </a:rPr>
                <a:t>Processo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Propósito comum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Metas específicas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Autoconfiança da equipe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Níveis de conflito</a:t>
              </a:r>
            </a:p>
            <a:p>
              <a:pPr>
                <a:buFontTx/>
                <a:buChar char="•"/>
              </a:pPr>
              <a:r>
                <a:rPr lang="pt-BR" dirty="0">
                  <a:latin typeface="Calibri" pitchFamily="34" charset="0"/>
                </a:rPr>
                <a:t> Folga social</a:t>
              </a:r>
            </a:p>
            <a:p>
              <a:pPr>
                <a:buFontTx/>
                <a:buChar char="•"/>
              </a:pPr>
              <a:endParaRPr lang="pt-BR" dirty="0">
                <a:solidFill>
                  <a:srgbClr val="000099"/>
                </a:solidFill>
                <a:latin typeface="Calibri" pitchFamily="34" charset="0"/>
              </a:endParaRPr>
            </a:p>
            <a:p>
              <a:endParaRPr lang="pt-BR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2570" y="1049"/>
              <a:ext cx="619" cy="879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3000" b="1" dirty="0">
                  <a:latin typeface="Calibri" pitchFamily="34" charset="0"/>
                </a:rPr>
                <a:t>EFICÁCIA</a:t>
              </a:r>
            </a:p>
            <a:p>
              <a:pPr algn="ctr"/>
              <a:r>
                <a:rPr lang="pt-BR" sz="3000" b="1" dirty="0">
                  <a:latin typeface="Calibri" pitchFamily="34" charset="0"/>
                </a:rPr>
                <a:t>DA EQUIPE</a:t>
              </a:r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 flipV="1">
              <a:off x="1616" y="2144"/>
              <a:ext cx="625" cy="597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 flipV="1">
              <a:off x="1525" y="1532"/>
              <a:ext cx="815" cy="252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V="1">
              <a:off x="2520" y="2060"/>
              <a:ext cx="308" cy="476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 dirty="0"/>
            </a:p>
          </p:txBody>
        </p:sp>
      </p:grp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3"/>
          <p:cNvSpPr txBox="1">
            <a:spLocks noChangeArrowheads="1"/>
          </p:cNvSpPr>
          <p:nvPr/>
        </p:nvSpPr>
        <p:spPr bwMode="auto">
          <a:xfrm>
            <a:off x="845116" y="3184098"/>
            <a:ext cx="10580495" cy="66747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30000"/>
              </a:lnSpc>
            </a:pP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t-BR" sz="2300" b="1" dirty="0">
                <a:cs typeface="Times New Roman" pitchFamily="18" charset="0"/>
              </a:rPr>
              <a:t>TREINANDO: criando pessoas que sabem trabalhar em equipe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60805" name="Text Box 6"/>
          <p:cNvSpPr txBox="1">
            <a:spLocks noChangeArrowheads="1"/>
          </p:cNvSpPr>
          <p:nvPr/>
        </p:nvSpPr>
        <p:spPr bwMode="auto">
          <a:xfrm>
            <a:off x="845116" y="4412157"/>
            <a:ext cx="10580495" cy="66747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>
              <a:lnSpc>
                <a:spcPct val="30000"/>
              </a:lnSpc>
            </a:pPr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0" hangingPunct="0"/>
            <a:r>
              <a:rPr lang="pt-BR" sz="23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t-BR" sz="2300" b="1" dirty="0">
                <a:cs typeface="Times New Roman" pitchFamily="18" charset="0"/>
              </a:rPr>
              <a:t>RECOMPENSADO: oferecendo incentivos para ser um bom trabalhador em equipe.</a:t>
            </a:r>
          </a:p>
        </p:txBody>
      </p:sp>
      <p:sp>
        <p:nvSpPr>
          <p:cNvPr id="460806" name="Text Box 7"/>
          <p:cNvSpPr txBox="1">
            <a:spLocks noChangeArrowheads="1"/>
          </p:cNvSpPr>
          <p:nvPr/>
        </p:nvSpPr>
        <p:spPr bwMode="auto">
          <a:xfrm>
            <a:off x="845117" y="2001240"/>
            <a:ext cx="10580494" cy="6096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lnSpc>
                <a:spcPct val="30000"/>
              </a:lnSpc>
            </a:pP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 eaLnBrk="0" hangingPunct="0"/>
            <a:endParaRPr lang="pt-BR" sz="5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0" hangingPunct="0"/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t-BR" sz="2300" b="1" dirty="0">
                <a:cs typeface="Times New Roman" pitchFamily="18" charset="0"/>
              </a:rPr>
              <a:t>SELECIONANDO: contratando pessoas que sabem trabalhar em equipe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87" y="745691"/>
            <a:ext cx="9811797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600" dirty="0"/>
              <a:t>TRANSFORMANDO INDIVÍDUOS EM MEMBROS DE EQUIPES</a:t>
            </a:r>
          </a:p>
        </p:txBody>
      </p:sp>
    </p:spTree>
    <p:extLst>
      <p:ext uri="{BB962C8B-B14F-4D97-AF65-F5344CB8AC3E}">
        <p14:creationId xmlns:p14="http://schemas.microsoft.com/office/powerpoint/2010/main" val="5610717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de cantos arredondados 10"/>
          <p:cNvSpPr/>
          <p:nvPr/>
        </p:nvSpPr>
        <p:spPr>
          <a:xfrm>
            <a:off x="1752600" y="415636"/>
            <a:ext cx="8686800" cy="59297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 dirty="0">
                <a:solidFill>
                  <a:schemeClr val="tx1"/>
                </a:solidFill>
              </a:rPr>
              <a:t>Exercício individual</a:t>
            </a:r>
          </a:p>
          <a:p>
            <a:pPr lvl="0"/>
            <a:r>
              <a:rPr lang="pt-BR" sz="2000" b="1" dirty="0">
                <a:solidFill>
                  <a:schemeClr val="tx1"/>
                </a:solidFill>
              </a:rPr>
              <a:t>1- Como se explica a popularidade crescente das equipes nas organizações?</a:t>
            </a:r>
          </a:p>
          <a:p>
            <a:r>
              <a:rPr lang="pt-BR" sz="2000" b="1" dirty="0">
                <a:solidFill>
                  <a:schemeClr val="tx1"/>
                </a:solidFill>
              </a:rPr>
              <a:t>  </a:t>
            </a:r>
          </a:p>
          <a:p>
            <a:pPr lvl="0"/>
            <a:r>
              <a:rPr lang="pt-BR" sz="2000" b="1" dirty="0">
                <a:solidFill>
                  <a:schemeClr val="tx1"/>
                </a:solidFill>
              </a:rPr>
              <a:t>2 –</a:t>
            </a:r>
            <a:r>
              <a:rPr lang="pt-BR" altLang="pt-BR" sz="2000" b="1" dirty="0">
                <a:solidFill>
                  <a:schemeClr val="tx1"/>
                </a:solidFill>
              </a:rPr>
              <a:t> Quais as condições ou fatores contextuais que determinam se as equipes são eficazes?</a:t>
            </a:r>
          </a:p>
          <a:p>
            <a:pPr lvl="0"/>
            <a:endParaRPr lang="pt-BR" altLang="pt-BR" sz="2000" b="1" dirty="0">
              <a:solidFill>
                <a:schemeClr val="tx1"/>
              </a:solidFill>
            </a:endParaRPr>
          </a:p>
          <a:p>
            <a:pPr lvl="0"/>
            <a:r>
              <a:rPr lang="pt-BR" altLang="pt-BR" sz="2000" b="1" dirty="0">
                <a:solidFill>
                  <a:schemeClr val="tx1"/>
                </a:solidFill>
              </a:rPr>
              <a:t>3 – Como as organizações podem desenvolver pessoas que sabem trabalhar em equipe?</a:t>
            </a:r>
          </a:p>
          <a:p>
            <a:pPr lvl="0"/>
            <a:endParaRPr lang="pt-BR" altLang="pt-BR" sz="2000" b="1" dirty="0">
              <a:solidFill>
                <a:schemeClr val="tx1"/>
              </a:solidFill>
            </a:endParaRPr>
          </a:p>
          <a:p>
            <a:pPr lvl="0"/>
            <a:r>
              <a:rPr lang="pt-BR" altLang="pt-BR" sz="2000" b="1" dirty="0">
                <a:solidFill>
                  <a:schemeClr val="tx1"/>
                </a:solidFill>
              </a:rPr>
              <a:t>4 – Quando o trabalho realizado por indivíduos é preferível ao trabalho realizado em equipe? </a:t>
            </a:r>
            <a:endParaRPr lang="pt-BR" altLang="pt-BR" sz="4000" b="1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solidFill>
                <a:schemeClr val="tx1"/>
              </a:solidFill>
            </a:endParaRPr>
          </a:p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dirty="0">
              <a:solidFill>
                <a:schemeClr val="tx1"/>
              </a:solidFill>
            </a:endParaRPr>
          </a:p>
          <a:p>
            <a:pPr lvl="0" algn="just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1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de cantos arredondados 10"/>
          <p:cNvSpPr/>
          <p:nvPr/>
        </p:nvSpPr>
        <p:spPr>
          <a:xfrm>
            <a:off x="2521527" y="1958682"/>
            <a:ext cx="6979898" cy="291292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5000" dirty="0">
                <a:solidFill>
                  <a:schemeClr val="tx1"/>
                </a:solidFill>
              </a:rPr>
              <a:t>GRUPOS</a:t>
            </a:r>
          </a:p>
          <a:p>
            <a:pPr lvl="0" algn="just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1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9"/>
          <p:cNvSpPr txBox="1">
            <a:spLocks noChangeArrowheads="1"/>
          </p:cNvSpPr>
          <p:nvPr/>
        </p:nvSpPr>
        <p:spPr bwMode="auto">
          <a:xfrm>
            <a:off x="885345" y="142625"/>
            <a:ext cx="5335346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500" dirty="0"/>
              <a:t>DEFINIÇÃO</a:t>
            </a:r>
          </a:p>
        </p:txBody>
      </p:sp>
      <p:sp>
        <p:nvSpPr>
          <p:cNvPr id="7" name="Retângulo de cantos arredondados 10">
            <a:extLst>
              <a:ext uri="{FF2B5EF4-FFF2-40B4-BE49-F238E27FC236}">
                <a16:creationId xmlns:a16="http://schemas.microsoft.com/office/drawing/2014/main" id="{E946EF84-9392-41E8-999D-FEAABD57032B}"/>
              </a:ext>
            </a:extLst>
          </p:cNvPr>
          <p:cNvSpPr/>
          <p:nvPr/>
        </p:nvSpPr>
        <p:spPr>
          <a:xfrm>
            <a:off x="1579419" y="859903"/>
            <a:ext cx="8783780" cy="8174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200" b="1" dirty="0">
                <a:solidFill>
                  <a:schemeClr val="tx1"/>
                </a:solidFill>
                <a:cs typeface="Times New Roman" pitchFamily="18" charset="0"/>
              </a:rPr>
              <a:t>Grupo são dois ou mais indivíduos que se reúnem </a:t>
            </a:r>
          </a:p>
          <a:p>
            <a:pPr lvl="0" algn="ctr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200" b="1" dirty="0">
                <a:solidFill>
                  <a:schemeClr val="tx1"/>
                </a:solidFill>
                <a:cs typeface="Times New Roman" pitchFamily="18" charset="0"/>
              </a:rPr>
              <a:t>visando atingir determinado objetivo.</a:t>
            </a:r>
          </a:p>
        </p:txBody>
      </p:sp>
      <p:graphicFrame>
        <p:nvGraphicFramePr>
          <p:cNvPr id="47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376837"/>
              </p:ext>
            </p:extLst>
          </p:nvPr>
        </p:nvGraphicFramePr>
        <p:xfrm>
          <a:off x="1149927" y="1917556"/>
          <a:ext cx="9836728" cy="4379475"/>
        </p:xfrm>
        <a:graphic>
          <a:graphicData uri="http://schemas.openxmlformats.org/drawingml/2006/table">
            <a:tbl>
              <a:tblPr/>
              <a:tblGrid>
                <a:gridCol w="1385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7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3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Possíveis vantagens</a:t>
                      </a:r>
                    </a:p>
                  </a:txBody>
                  <a:tcPr marL="121920" marR="12192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Possíveis desvantagens</a:t>
                      </a:r>
                    </a:p>
                  </a:txBody>
                  <a:tcPr marL="121920" marR="12192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6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Em grupo</a:t>
                      </a:r>
                    </a:p>
                  </a:txBody>
                  <a:tcPr marL="121920" marR="12192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Melhor para pesquisar, gerar ou analisar quantidade e diversidade  de informações e pontos de vista.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Maior aceitação e comprometimento do grupo com as decisões tomadas.</a:t>
                      </a:r>
                    </a:p>
                  </a:txBody>
                  <a:tcPr marL="121920" marR="12192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Interação e decisão em grupo consomem mais tempo.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Pressão para conformidade.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Inibição da participação.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Diluição das responsabilidades.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Domínio de subgrupos.</a:t>
                      </a:r>
                    </a:p>
                  </a:txBody>
                  <a:tcPr marL="121920" marR="12192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1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Individual</a:t>
                      </a:r>
                    </a:p>
                  </a:txBody>
                  <a:tcPr marL="121920" marR="12192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Eficiência e rapidez.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Potencializa a criatividade individual.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Melhor para tarefas mais simples e independentes.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Melhor para decisão centralizada.</a:t>
                      </a:r>
                    </a:p>
                  </a:txBody>
                  <a:tcPr marL="121920" marR="12192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Tomada de decisão prematura.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Visão unilateral.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Centralização, autoritarismo das decisões.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Trabalho isolado e desarticulado dos demais.</a:t>
                      </a:r>
                    </a:p>
                  </a:txBody>
                  <a:tcPr marL="121920" marR="121920"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9"/>
          <p:cNvSpPr txBox="1">
            <a:spLocks noChangeArrowheads="1"/>
          </p:cNvSpPr>
          <p:nvPr/>
        </p:nvSpPr>
        <p:spPr bwMode="auto">
          <a:xfrm>
            <a:off x="719091" y="489532"/>
            <a:ext cx="2730692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500" dirty="0"/>
              <a:t>TIPOS DE GRUPO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10779" y="2290227"/>
            <a:ext cx="5153891" cy="11387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  <a:defRPr/>
            </a:pPr>
            <a:r>
              <a:rPr lang="pt-BR" sz="2000" b="1" dirty="0">
                <a:solidFill>
                  <a:schemeClr val="tx1"/>
                </a:solidFill>
                <a:cs typeface="Times New Roman" pitchFamily="18" charset="0"/>
              </a:rPr>
              <a:t>Formais</a:t>
            </a:r>
          </a:p>
          <a:p>
            <a:pPr marL="0" lvl="1">
              <a:spcBef>
                <a:spcPct val="40000"/>
              </a:spcBef>
              <a:defRPr/>
            </a:pPr>
            <a:r>
              <a:rPr lang="pt-BR" sz="2000" dirty="0">
                <a:cs typeface="Times New Roman" pitchFamily="18" charset="0"/>
              </a:rPr>
              <a:t>definidos pela estrutura e pelas lideranças da organização</a:t>
            </a:r>
            <a:r>
              <a:rPr lang="pt-BR" sz="2000" dirty="0"/>
              <a:t>.</a:t>
            </a: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4FC73C23-5FAA-4ACA-B7E2-DAD1FDC19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332" y="2290226"/>
            <a:ext cx="500149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  <a:defRPr/>
            </a:pPr>
            <a:r>
              <a:rPr lang="pt-BR" sz="2000" b="1" dirty="0">
                <a:solidFill>
                  <a:schemeClr val="tx1"/>
                </a:solidFill>
                <a:cs typeface="Times New Roman" pitchFamily="18" charset="0"/>
              </a:rPr>
              <a:t>Informais</a:t>
            </a:r>
          </a:p>
          <a:p>
            <a:pPr marL="0" lvl="1">
              <a:spcBef>
                <a:spcPct val="40000"/>
              </a:spcBef>
              <a:defRPr/>
            </a:pPr>
            <a:r>
              <a:rPr lang="pt-BR" sz="2000" dirty="0"/>
              <a:t>definidos</a:t>
            </a:r>
            <a:r>
              <a:rPr lang="pt-BR" sz="2000" b="1" dirty="0"/>
              <a:t> </a:t>
            </a:r>
            <a:r>
              <a:rPr lang="pt-BR" sz="2000" dirty="0"/>
              <a:t>por interesses comuns ou afinidades entre os integrantes.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3" name="AutoShape 3">
            <a:extLst>
              <a:ext uri="{FF2B5EF4-FFF2-40B4-BE49-F238E27FC236}">
                <a16:creationId xmlns:a16="http://schemas.microsoft.com/office/drawing/2014/main" id="{84301F31-4CCC-4261-8414-E6D32AF47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3089" y="1716089"/>
            <a:ext cx="2160587" cy="1165225"/>
          </a:xfrm>
          <a:prstGeom prst="chevron">
            <a:avLst>
              <a:gd name="adj" fmla="val 46356"/>
            </a:avLst>
          </a:prstGeom>
          <a:gradFill rotWithShape="1">
            <a:gsLst>
              <a:gs pos="0">
                <a:srgbClr val="00CCFF"/>
              </a:gs>
              <a:gs pos="50000">
                <a:schemeClr val="tx1"/>
              </a:gs>
              <a:gs pos="100000">
                <a:srgbClr val="00CCFF"/>
              </a:gs>
            </a:gsLst>
            <a:lin ang="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86084" name="Oval 4">
            <a:extLst>
              <a:ext uri="{FF2B5EF4-FFF2-40B4-BE49-F238E27FC236}">
                <a16:creationId xmlns:a16="http://schemas.microsoft.com/office/drawing/2014/main" id="{6CF3B262-3CDD-47B5-A636-5A97898C2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4040189"/>
            <a:ext cx="1728788" cy="151288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80808"/>
            </a:solidFill>
            <a:round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86085" name="AutoShape 5">
            <a:extLst>
              <a:ext uri="{FF2B5EF4-FFF2-40B4-BE49-F238E27FC236}">
                <a16:creationId xmlns:a16="http://schemas.microsoft.com/office/drawing/2014/main" id="{DAD6AA2E-45AC-48D7-BA53-D69CA53BE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716088"/>
            <a:ext cx="1720850" cy="1166812"/>
          </a:xfrm>
          <a:prstGeom prst="homePlate">
            <a:avLst>
              <a:gd name="adj" fmla="val 36871"/>
            </a:avLst>
          </a:prstGeom>
          <a:gradFill rotWithShape="1">
            <a:gsLst>
              <a:gs pos="0">
                <a:srgbClr val="99CCFF"/>
              </a:gs>
              <a:gs pos="50000">
                <a:schemeClr val="tx1"/>
              </a:gs>
              <a:gs pos="100000">
                <a:srgbClr val="99CCFF"/>
              </a:gs>
            </a:gsLst>
            <a:lin ang="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7DF14296-03E4-4A55-84ED-F0F13CB988D0}"/>
              </a:ext>
            </a:extLst>
          </p:cNvPr>
          <p:cNvSpPr txBox="1">
            <a:spLocks noChangeArrowheads="1"/>
          </p:cNvSpPr>
          <p:nvPr/>
        </p:nvSpPr>
        <p:spPr bwMode="auto">
          <a:xfrm rot="19857799">
            <a:off x="1905001" y="2254250"/>
            <a:ext cx="166211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700" b="1" dirty="0">
                <a:solidFill>
                  <a:schemeClr val="bg1"/>
                </a:solidFill>
                <a:latin typeface="Tahoma" panose="020B0604030504040204" pitchFamily="34" charset="0"/>
              </a:rPr>
              <a:t>FORMA</a:t>
            </a: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Ç</a:t>
            </a:r>
            <a:r>
              <a:rPr lang="pt-BR" altLang="pt-BR" sz="1700" b="1" dirty="0">
                <a:solidFill>
                  <a:schemeClr val="bg1"/>
                </a:solidFill>
                <a:latin typeface="Tahoma" panose="020B0604030504040204" pitchFamily="34" charset="0"/>
              </a:rPr>
              <a:t>ÃO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A92D6EE1-4630-4055-A7D4-D296AEE7B54F}"/>
              </a:ext>
            </a:extLst>
          </p:cNvPr>
          <p:cNvSpPr txBox="1">
            <a:spLocks noChangeArrowheads="1"/>
          </p:cNvSpPr>
          <p:nvPr/>
        </p:nvSpPr>
        <p:spPr bwMode="auto">
          <a:xfrm rot="20307032">
            <a:off x="8456613" y="2252664"/>
            <a:ext cx="18843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ENCERRAMENTO</a:t>
            </a:r>
          </a:p>
        </p:txBody>
      </p:sp>
      <p:sp>
        <p:nvSpPr>
          <p:cNvPr id="686088" name="AutoShape 8">
            <a:extLst>
              <a:ext uri="{FF2B5EF4-FFF2-40B4-BE49-F238E27FC236}">
                <a16:creationId xmlns:a16="http://schemas.microsoft.com/office/drawing/2014/main" id="{9CAFAE9E-D5CE-4AD3-B54D-176B713E4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1716089"/>
            <a:ext cx="2160588" cy="1165225"/>
          </a:xfrm>
          <a:prstGeom prst="chevron">
            <a:avLst>
              <a:gd name="adj" fmla="val 46356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00CC00"/>
              </a:solidFill>
              <a:latin typeface="Tahoma" pitchFamily="34" charset="0"/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0132FF3D-6CB7-465B-A171-C5A0C4E10E2B}"/>
              </a:ext>
            </a:extLst>
          </p:cNvPr>
          <p:cNvSpPr txBox="1">
            <a:spLocks noChangeArrowheads="1"/>
          </p:cNvSpPr>
          <p:nvPr/>
        </p:nvSpPr>
        <p:spPr bwMode="auto">
          <a:xfrm rot="20234398">
            <a:off x="6767514" y="2205039"/>
            <a:ext cx="21685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500" b="1">
                <a:solidFill>
                  <a:schemeClr val="bg1"/>
                </a:solidFill>
                <a:latin typeface="Tahoma" panose="020B0604030504040204" pitchFamily="34" charset="0"/>
              </a:rPr>
              <a:t>DESEMPENHO</a:t>
            </a:r>
          </a:p>
        </p:txBody>
      </p:sp>
      <p:sp>
        <p:nvSpPr>
          <p:cNvPr id="686090" name="AutoShape 10">
            <a:extLst>
              <a:ext uri="{FF2B5EF4-FFF2-40B4-BE49-F238E27FC236}">
                <a16:creationId xmlns:a16="http://schemas.microsoft.com/office/drawing/2014/main" id="{30195D15-D5C2-4A94-A440-CD3283936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314" y="1716089"/>
            <a:ext cx="2160587" cy="1165225"/>
          </a:xfrm>
          <a:prstGeom prst="chevron">
            <a:avLst>
              <a:gd name="adj" fmla="val 46356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8ED5385B-18FF-4042-A943-AB4812957E7A}"/>
              </a:ext>
            </a:extLst>
          </p:cNvPr>
          <p:cNvSpPr txBox="1">
            <a:spLocks noChangeArrowheads="1"/>
          </p:cNvSpPr>
          <p:nvPr/>
        </p:nvSpPr>
        <p:spPr bwMode="auto">
          <a:xfrm rot="19935649">
            <a:off x="4924426" y="2247901"/>
            <a:ext cx="21383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500" b="1">
                <a:solidFill>
                  <a:schemeClr val="bg1"/>
                </a:solidFill>
                <a:latin typeface="Tahoma" panose="020B0604030504040204" pitchFamily="34" charset="0"/>
              </a:rPr>
              <a:t>NORMATIZAÇÃO</a:t>
            </a:r>
          </a:p>
        </p:txBody>
      </p:sp>
      <p:sp>
        <p:nvSpPr>
          <p:cNvPr id="686092" name="AutoShape 12">
            <a:extLst>
              <a:ext uri="{FF2B5EF4-FFF2-40B4-BE49-F238E27FC236}">
                <a16:creationId xmlns:a16="http://schemas.microsoft.com/office/drawing/2014/main" id="{200E236C-51B3-46F0-AE33-D8C4C4B83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0" y="1716089"/>
            <a:ext cx="2160588" cy="1165225"/>
          </a:xfrm>
          <a:prstGeom prst="chevron">
            <a:avLst>
              <a:gd name="adj" fmla="val 46356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rgbClr val="080808"/>
            </a:solidFill>
            <a:miter lim="800000"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7982EEC3-064B-4066-AFBB-E3345EADEC8B}"/>
              </a:ext>
            </a:extLst>
          </p:cNvPr>
          <p:cNvSpPr txBox="1">
            <a:spLocks noChangeArrowheads="1"/>
          </p:cNvSpPr>
          <p:nvPr/>
        </p:nvSpPr>
        <p:spPr bwMode="auto">
          <a:xfrm rot="20210562">
            <a:off x="3227388" y="2252664"/>
            <a:ext cx="2070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700" b="1" dirty="0">
                <a:solidFill>
                  <a:schemeClr val="bg1"/>
                </a:solidFill>
                <a:latin typeface="Tahoma" panose="020B0604030504040204" pitchFamily="34" charset="0"/>
              </a:rPr>
              <a:t>TORMENTA</a:t>
            </a:r>
          </a:p>
        </p:txBody>
      </p:sp>
      <p:sp>
        <p:nvSpPr>
          <p:cNvPr id="686094" name="Oval 14">
            <a:extLst>
              <a:ext uri="{FF2B5EF4-FFF2-40B4-BE49-F238E27FC236}">
                <a16:creationId xmlns:a16="http://schemas.microsoft.com/office/drawing/2014/main" id="{D3BCA3A8-EBD6-4AFE-8F88-DFDC9CC69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0" y="2993446"/>
            <a:ext cx="1728788" cy="136207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80808"/>
            </a:solidFill>
            <a:round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86095" name="Oval 15">
            <a:extLst>
              <a:ext uri="{FF2B5EF4-FFF2-40B4-BE49-F238E27FC236}">
                <a16:creationId xmlns:a16="http://schemas.microsoft.com/office/drawing/2014/main" id="{DE5D7132-26DD-4D9F-A349-1A6BDE194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4243389"/>
            <a:ext cx="1728788" cy="136048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80808"/>
            </a:solidFill>
            <a:round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86096" name="Oval 16">
            <a:extLst>
              <a:ext uri="{FF2B5EF4-FFF2-40B4-BE49-F238E27FC236}">
                <a16:creationId xmlns:a16="http://schemas.microsoft.com/office/drawing/2014/main" id="{0887498B-A099-44F2-9DDF-A8D705A1A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2989554"/>
            <a:ext cx="1728788" cy="1360487"/>
          </a:xfrm>
          <a:prstGeom prst="ellipse">
            <a:avLst/>
          </a:prstGeom>
          <a:gradFill rotWithShape="1">
            <a:gsLst>
              <a:gs pos="0">
                <a:schemeClr val="accent1">
                  <a:alpha val="99001"/>
                </a:schemeClr>
              </a:gs>
              <a:gs pos="50000">
                <a:schemeClr val="tx1"/>
              </a:gs>
              <a:gs pos="100000">
                <a:schemeClr val="accent1">
                  <a:alpha val="99001"/>
                </a:schemeClr>
              </a:gs>
            </a:gsLst>
            <a:lin ang="2700000" scaled="1"/>
          </a:gradFill>
          <a:ln w="9525">
            <a:solidFill>
              <a:srgbClr val="080808"/>
            </a:solidFill>
            <a:round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86097" name="Oval 17">
            <a:extLst>
              <a:ext uri="{FF2B5EF4-FFF2-40B4-BE49-F238E27FC236}">
                <a16:creationId xmlns:a16="http://schemas.microsoft.com/office/drawing/2014/main" id="{C65C5F84-D3D1-4A33-AE1F-5B163AF20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6939" y="4067175"/>
            <a:ext cx="1728787" cy="13604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rgbClr val="080808"/>
            </a:solidFill>
            <a:round/>
            <a:headEnd/>
            <a:tailEnd/>
          </a:ln>
          <a:effectLst>
            <a:prstShdw prst="shdw17" dist="40161" dir="1106097">
              <a:srgbClr val="08080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DDB487E5-E04A-4F45-80C2-75A9B6464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6" y="3142095"/>
            <a:ext cx="16033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COMPETIÇÃO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IDÉIAS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CONFLITO</a:t>
            </a: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50128E95-16D4-4E91-A401-398AE5280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4308475"/>
            <a:ext cx="17716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1400" b="1">
                <a:solidFill>
                  <a:schemeClr val="bg1"/>
                </a:solidFill>
                <a:latin typeface="Tahoma" panose="020B0604030504040204" pitchFamily="34" charset="0"/>
              </a:rPr>
              <a:t>DEPENDÊNCIA INSEGURANÇA ORIENTAÇÃO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D3B977A4-3DD4-41A9-B9C3-A653951EC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1" y="4377750"/>
            <a:ext cx="16033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PROCESSOS</a:t>
            </a: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REGRAS</a:t>
            </a: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ATRIBUIÇÕES</a:t>
            </a:r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E2F74821-719A-4C57-9D82-2D9AE8EBA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8655" y="3167643"/>
            <a:ext cx="2027238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EXECUÇÃO EM ALTA PERFORMANCE</a:t>
            </a:r>
          </a:p>
        </p:txBody>
      </p:sp>
      <p:sp>
        <p:nvSpPr>
          <p:cNvPr id="7190" name="Text Box 22">
            <a:extLst>
              <a:ext uri="{FF2B5EF4-FFF2-40B4-BE49-F238E27FC236}">
                <a16:creationId xmlns:a16="http://schemas.microsoft.com/office/drawing/2014/main" id="{F0F63C16-44B7-4DE2-8536-4ED833D71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3600" y="4191724"/>
            <a:ext cx="186055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ENSINAR 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COMUNICAR A EXPERÊNCIA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1500" b="1" dirty="0">
                <a:solidFill>
                  <a:schemeClr val="bg1"/>
                </a:solidFill>
                <a:latin typeface="Tahoma" panose="020B0604030504040204" pitchFamily="34" charset="0"/>
              </a:rPr>
              <a:t>CELEBRAR</a:t>
            </a:r>
          </a:p>
        </p:txBody>
      </p:sp>
      <p:sp>
        <p:nvSpPr>
          <p:cNvPr id="7191" name="Line 23">
            <a:extLst>
              <a:ext uri="{FF2B5EF4-FFF2-40B4-BE49-F238E27FC236}">
                <a16:creationId xmlns:a16="http://schemas.microsoft.com/office/drawing/2014/main" id="{40EB66D4-FDF8-4539-A220-AC3C06652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8100" y="294005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2" name="Line 24">
            <a:extLst>
              <a:ext uri="{FF2B5EF4-FFF2-40B4-BE49-F238E27FC236}">
                <a16:creationId xmlns:a16="http://schemas.microsoft.com/office/drawing/2014/main" id="{39F62D43-2311-4EB8-8FF0-9A9EF5057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475" y="28829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93" name="Line 26">
            <a:extLst>
              <a:ext uri="{FF2B5EF4-FFF2-40B4-BE49-F238E27FC236}">
                <a16:creationId xmlns:a16="http://schemas.microsoft.com/office/drawing/2014/main" id="{9E539FAE-CEA5-4FF4-8DC8-A396644E8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2971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090" y="489532"/>
            <a:ext cx="7724821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500" dirty="0"/>
              <a:t>ETAPAS DE DESENVOLVIMENTO DE UM GRUPO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71" y="447966"/>
            <a:ext cx="4379383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500" dirty="0">
                <a:latin typeface="Times New Roman" pitchFamily="18" charset="0"/>
              </a:rPr>
              <a:t>ESTRUTURA DOS GRUPOS</a:t>
            </a:r>
          </a:p>
        </p:txBody>
      </p:sp>
      <p:sp>
        <p:nvSpPr>
          <p:cNvPr id="8" name="Elipse 1"/>
          <p:cNvSpPr>
            <a:spLocks noChangeArrowheads="1"/>
          </p:cNvSpPr>
          <p:nvPr/>
        </p:nvSpPr>
        <p:spPr bwMode="auto">
          <a:xfrm>
            <a:off x="6385021" y="1566564"/>
            <a:ext cx="3611033" cy="946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b="0" dirty="0">
                <a:solidFill>
                  <a:schemeClr val="tx1"/>
                </a:solidFill>
                <a:latin typeface="Times New Roman" pitchFamily="18" charset="0"/>
              </a:rPr>
              <a:t>NORMAS</a:t>
            </a:r>
          </a:p>
        </p:txBody>
      </p:sp>
      <p:sp>
        <p:nvSpPr>
          <p:cNvPr id="9" name="Elipse 1"/>
          <p:cNvSpPr>
            <a:spLocks noChangeArrowheads="1"/>
          </p:cNvSpPr>
          <p:nvPr/>
        </p:nvSpPr>
        <p:spPr bwMode="auto">
          <a:xfrm>
            <a:off x="1222471" y="3252921"/>
            <a:ext cx="3611033" cy="946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b="0" dirty="0">
                <a:solidFill>
                  <a:schemeClr val="tx1"/>
                </a:solidFill>
                <a:latin typeface="Times New Roman" pitchFamily="18" charset="0"/>
              </a:rPr>
              <a:t>STATUS</a:t>
            </a:r>
          </a:p>
        </p:txBody>
      </p:sp>
      <p:sp>
        <p:nvSpPr>
          <p:cNvPr id="10" name="Elipse 1"/>
          <p:cNvSpPr>
            <a:spLocks noChangeArrowheads="1"/>
          </p:cNvSpPr>
          <p:nvPr/>
        </p:nvSpPr>
        <p:spPr bwMode="auto">
          <a:xfrm>
            <a:off x="7534516" y="3220450"/>
            <a:ext cx="3611033" cy="946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b="0" dirty="0">
                <a:solidFill>
                  <a:schemeClr val="tx1"/>
                </a:solidFill>
                <a:latin typeface="Times New Roman" pitchFamily="18" charset="0"/>
              </a:rPr>
              <a:t>TAMANHO</a:t>
            </a:r>
          </a:p>
        </p:txBody>
      </p:sp>
      <p:sp>
        <p:nvSpPr>
          <p:cNvPr id="11" name="Elipse 1"/>
          <p:cNvSpPr>
            <a:spLocks noChangeArrowheads="1"/>
          </p:cNvSpPr>
          <p:nvPr/>
        </p:nvSpPr>
        <p:spPr bwMode="auto">
          <a:xfrm>
            <a:off x="2328237" y="1580419"/>
            <a:ext cx="3611033" cy="946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dirty="0">
                <a:latin typeface="Times New Roman" pitchFamily="18" charset="0"/>
              </a:rPr>
              <a:t>PAPÉIS</a:t>
            </a:r>
            <a:endParaRPr lang="pt-BR" altLang="pt-BR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Elipse 1"/>
          <p:cNvSpPr>
            <a:spLocks noChangeArrowheads="1"/>
          </p:cNvSpPr>
          <p:nvPr/>
        </p:nvSpPr>
        <p:spPr bwMode="auto">
          <a:xfrm>
            <a:off x="4387369" y="4566941"/>
            <a:ext cx="3611033" cy="946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b="0" dirty="0">
                <a:solidFill>
                  <a:schemeClr val="tx1"/>
                </a:solidFill>
                <a:latin typeface="Times New Roman" pitchFamily="18" charset="0"/>
              </a:rPr>
              <a:t>COESÃO</a:t>
            </a:r>
          </a:p>
        </p:txBody>
      </p:sp>
    </p:spTree>
    <p:extLst>
      <p:ext uri="{BB962C8B-B14F-4D97-AF65-F5344CB8AC3E}">
        <p14:creationId xmlns:p14="http://schemas.microsoft.com/office/powerpoint/2010/main" val="20080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76" y="731837"/>
            <a:ext cx="5417134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500" dirty="0">
                <a:latin typeface="Times New Roman" pitchFamily="18" charset="0"/>
              </a:rPr>
              <a:t>ESTRUTURA DOS GRUPOS: PAPÉIS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EECC0DD-6A98-4B13-B861-71DB55689010}"/>
              </a:ext>
            </a:extLst>
          </p:cNvPr>
          <p:cNvSpPr txBox="1">
            <a:spLocks noChangeArrowheads="1"/>
          </p:cNvSpPr>
          <p:nvPr/>
        </p:nvSpPr>
        <p:spPr>
          <a:xfrm>
            <a:off x="706575" y="160020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b="1" dirty="0"/>
              <a:t>Papéis</a:t>
            </a:r>
            <a:r>
              <a:rPr lang="pt-BR" altLang="pt-BR" dirty="0"/>
              <a:t>: “lugar” de cada um no grupo.</a:t>
            </a:r>
          </a:p>
          <a:p>
            <a:endParaRPr lang="pt-BR" altLang="pt-BR" dirty="0"/>
          </a:p>
          <a:p>
            <a:pPr lvl="1"/>
            <a:r>
              <a:rPr lang="pt-BR" altLang="pt-BR" dirty="0"/>
              <a:t>Percepção do papel</a:t>
            </a:r>
          </a:p>
          <a:p>
            <a:pPr lvl="1"/>
            <a:r>
              <a:rPr lang="pt-BR" altLang="pt-BR" dirty="0"/>
              <a:t>Expectativas do papel.</a:t>
            </a:r>
          </a:p>
          <a:p>
            <a:pPr lvl="1"/>
            <a:r>
              <a:rPr lang="pt-BR" altLang="pt-BR" dirty="0"/>
              <a:t>Contrato psicológico.</a:t>
            </a:r>
          </a:p>
          <a:p>
            <a:pPr lvl="1"/>
            <a:r>
              <a:rPr lang="pt-BR" altLang="pt-BR" dirty="0"/>
              <a:t>Conflito de papéis.</a:t>
            </a:r>
          </a:p>
          <a:p>
            <a:pPr marL="457200" lvl="1" indent="0">
              <a:buNone/>
            </a:pPr>
            <a:endParaRPr lang="pt-BR" altLang="pt-BR" dirty="0"/>
          </a:p>
          <a:p>
            <a:pPr lvl="1"/>
            <a:r>
              <a:rPr lang="pt-BR" altLang="pt-BR" dirty="0"/>
              <a:t>Prisão de </a:t>
            </a:r>
            <a:r>
              <a:rPr lang="pt-BR" altLang="pt-BR" dirty="0" err="1"/>
              <a:t>Zimbardo</a:t>
            </a:r>
            <a:r>
              <a:rPr lang="pt-BR" altLang="pt-BR" dirty="0"/>
              <a:t>.</a:t>
            </a:r>
          </a:p>
          <a:p>
            <a:pPr marL="457200" lvl="1" indent="0"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6585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3C4D5E4F-A149-4C3F-95A3-72A5AC7B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75" y="386694"/>
            <a:ext cx="77248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altLang="pt-BR" sz="2800" dirty="0">
                <a:latin typeface="Times New Roman" pitchFamily="18" charset="0"/>
              </a:rPr>
              <a:t>ESTRUTURA DOS GRUPOS: NORMAS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440C5E-FF70-4FDE-B634-029058DA15B8}"/>
              </a:ext>
            </a:extLst>
          </p:cNvPr>
          <p:cNvSpPr txBox="1">
            <a:spLocks noChangeArrowheads="1"/>
          </p:cNvSpPr>
          <p:nvPr/>
        </p:nvSpPr>
        <p:spPr>
          <a:xfrm>
            <a:off x="706575" y="1299021"/>
            <a:ext cx="1001684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b="1" dirty="0"/>
              <a:t>Normas</a:t>
            </a:r>
            <a:r>
              <a:rPr lang="pt-BR" altLang="pt-BR" dirty="0"/>
              <a:t>: “regras” de funcionamento do grupo. Padrões aceitáveis de comportamento.</a:t>
            </a:r>
          </a:p>
          <a:p>
            <a:pPr lvl="1"/>
            <a:r>
              <a:rPr lang="pt-BR" altLang="pt-BR" dirty="0"/>
              <a:t>Normas de desempenho. </a:t>
            </a:r>
          </a:p>
          <a:p>
            <a:pPr lvl="1"/>
            <a:r>
              <a:rPr lang="pt-BR" altLang="pt-BR" dirty="0"/>
              <a:t>Normas de aparência.</a:t>
            </a:r>
          </a:p>
          <a:p>
            <a:pPr lvl="1"/>
            <a:r>
              <a:rPr lang="pt-BR" altLang="pt-BR" dirty="0"/>
              <a:t>Normas de conduta social.</a:t>
            </a:r>
          </a:p>
          <a:p>
            <a:pPr marL="457200" lvl="1" indent="0">
              <a:buNone/>
            </a:pPr>
            <a:endParaRPr lang="pt-BR" altLang="pt-BR" dirty="0"/>
          </a:p>
          <a:p>
            <a:pPr marL="457200" lvl="1" indent="0">
              <a:buNone/>
            </a:pPr>
            <a:endParaRPr lang="pt-BR" altLang="pt-BR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8AD132-18B9-446B-BB55-32948B846848}"/>
              </a:ext>
            </a:extLst>
          </p:cNvPr>
          <p:cNvSpPr txBox="1">
            <a:spLocks noChangeArrowheads="1"/>
          </p:cNvSpPr>
          <p:nvPr/>
        </p:nvSpPr>
        <p:spPr>
          <a:xfrm>
            <a:off x="706575" y="3679027"/>
            <a:ext cx="8229600" cy="22690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b="1" dirty="0"/>
              <a:t>Conformidade social</a:t>
            </a:r>
            <a:r>
              <a:rPr lang="pt-BR" altLang="pt-BR" dirty="0"/>
              <a:t>: submissão às normas e expectativas dos grupos de referência</a:t>
            </a:r>
          </a:p>
          <a:p>
            <a:pPr lvl="1"/>
            <a:r>
              <a:rPr lang="pt-BR" altLang="pt-BR" dirty="0"/>
              <a:t>A pressão dos pares na direção da conformidade.</a:t>
            </a:r>
          </a:p>
          <a:p>
            <a:pPr lvl="1"/>
            <a:r>
              <a:rPr lang="pt-BR" altLang="pt-BR" dirty="0"/>
              <a:t>Papel do moderador na negociação e resolução de conflitos.</a:t>
            </a:r>
          </a:p>
          <a:p>
            <a:pPr lvl="1"/>
            <a:r>
              <a:rPr lang="pt-BR" altLang="pt-BR" dirty="0"/>
              <a:t>Implicações éticas da pesquisa. </a:t>
            </a:r>
          </a:p>
          <a:p>
            <a:pPr marL="457200" lvl="1" indent="0"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12928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 build="p" bldLvl="2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5258</TotalTime>
  <Words>1425</Words>
  <Application>Microsoft Office PowerPoint</Application>
  <PresentationFormat>Widescreen</PresentationFormat>
  <Paragraphs>253</Paragraphs>
  <Slides>26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Grupos, Equipes e Times</vt:lpstr>
      <vt:lpstr>Apresentação do PowerPoint</vt:lpstr>
      <vt:lpstr>Apresentação do PowerPoint</vt:lpstr>
      <vt:lpstr>Apresentação do PowerPoint</vt:lpstr>
      <vt:lpstr>Criando equipes eficazes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MINERAÇÃO EM SÃO PAULO</dc:title>
  <dc:creator>Renata Cherem</dc:creator>
  <cp:lastModifiedBy>Renata Cherém</cp:lastModifiedBy>
  <cp:revision>712</cp:revision>
  <dcterms:created xsi:type="dcterms:W3CDTF">2019-02-09T00:24:40Z</dcterms:created>
  <dcterms:modified xsi:type="dcterms:W3CDTF">2020-03-03T20:58:26Z</dcterms:modified>
</cp:coreProperties>
</file>