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89" r:id="rId3"/>
    <p:sldId id="299" r:id="rId4"/>
    <p:sldId id="358" r:id="rId5"/>
    <p:sldId id="301" r:id="rId6"/>
    <p:sldId id="300" r:id="rId7"/>
    <p:sldId id="304" r:id="rId8"/>
    <p:sldId id="305" r:id="rId9"/>
    <p:sldId id="306" r:id="rId10"/>
    <p:sldId id="307" r:id="rId11"/>
    <p:sldId id="308" r:id="rId12"/>
    <p:sldId id="309" r:id="rId13"/>
    <p:sldId id="312" r:id="rId14"/>
    <p:sldId id="267" r:id="rId15"/>
    <p:sldId id="273" r:id="rId16"/>
    <p:sldId id="318" r:id="rId17"/>
    <p:sldId id="274" r:id="rId18"/>
    <p:sldId id="324" r:id="rId19"/>
    <p:sldId id="325" r:id="rId20"/>
    <p:sldId id="361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259" r:id="rId34"/>
    <p:sldId id="353" r:id="rId35"/>
    <p:sldId id="354" r:id="rId36"/>
    <p:sldId id="355" r:id="rId37"/>
    <p:sldId id="356" r:id="rId38"/>
    <p:sldId id="362" r:id="rId39"/>
    <p:sldId id="364" r:id="rId40"/>
    <p:sldId id="363" r:id="rId41"/>
    <p:sldId id="365" r:id="rId42"/>
    <p:sldId id="357" r:id="rId4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5C8C-8DEF-B043-BBE2-C9DF824664EE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9041E-D692-614A-A229-E9B47E7490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00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0CB74-197A-F24A-93E7-CFFE6743D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80D132-7DB9-6247-878E-5290478B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D87E65-077B-0C4B-B7D7-7E1B7F78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7A2CDC-814C-D74B-B566-D363426A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5BB29D-2488-4E4E-9187-B36C76E2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5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4AF77-EE41-3348-9AC4-811B8DF5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B85B26-6E55-FB44-A701-3B7352A7B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0B5983-65E2-B647-A753-9BCF02B0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1BAF69-9319-A849-A1DC-6FC72B38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12387C-0190-8E44-A638-DA09D5A7E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50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B7DCE9-3795-6945-A76B-F6B80DC41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C129BB-F632-DF40-859C-ABA9FAC04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4021F3-60AA-9643-8A13-63D2C0F36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42EF8F-C0B3-5945-AC3C-6AE59114E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0639B7-ACA6-494A-8663-20583EE1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95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1C41D-B39F-E240-9BBA-6DC4BDD8B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AA088A-9E1A-A144-BF68-D48A665D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6E04A5-C991-7E4E-B7AC-7D1A02AE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32A8B6-7715-A640-B206-2A26522B9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401294-BEC0-C141-8FA5-A8BEFD00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91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5C31F-4723-0A43-AEE8-14830DD27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A59501-67D3-3646-AB78-4D66D5A4F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B61F85-8CD9-7044-9557-B6DBD5A6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D85F46-8687-7E47-A16E-44FBBB5A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7C4A6B-1B92-214D-A5E2-05A6A46A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10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EE6E-FC50-0642-95D6-7FD1D7590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C643E5-73E8-5849-B17D-4D88DDF5E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AE69F9-DE13-C444-BEA5-A7288EBA6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D352C6-318E-CF43-B546-A3263E1A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1B2F55-6D83-7248-AD22-46E4BD2F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355DBB-8098-4C43-81DE-016D27A5C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94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65CF9-066F-D64E-BEF2-B841B545A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D255F7-2F7B-DA49-95DF-CFF8A2A4A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70DB5F-2172-9143-9A17-C7D896C77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184B44F-8AC9-774F-B93F-CA16B20A7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7C68BB-7BCA-E448-A4F4-D553AA842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703476-F75C-9D42-90AE-F55FD60E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0C359CC-8C52-9141-B2EB-315614D6F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4F96F62-DD84-264D-A794-074D50C4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21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9DAA9-3B82-2448-8CF2-175BE488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839B8F6-502F-834F-9F72-D56FDA08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2983D4-57DB-C14F-BDB9-46FBE1273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82F3ED8-610F-DE47-8A52-A0D51746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48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C4DE05-B7A5-914F-9319-9160D266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8E4FCB1-9D76-D64A-9BF5-6FD7793A7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FE4B044-E525-F649-AC9D-7510B5E3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65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59468-DA5E-254B-8E0C-2E0C7546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28338B-527C-9940-84F6-FE625C7C5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1D0F46-3694-DA47-BC31-2D8945DCC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BBC0CF-EB83-344A-8F8C-176B4C63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93848F-B0E3-E140-A1C8-91A39480B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A83F46-D84C-1D46-B7E1-3CB5CB73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38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9F5D-1524-6441-BB25-8A0169CC7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CAE902-84F2-3442-9351-DD217820D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1B4CBD0-0684-5042-9467-CCEFAF35E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45732C-F45F-0A42-AB2D-33121A3FE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009440-00D8-DC46-92A3-A39DE228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76B608-1F03-3E41-B796-96AABD3E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33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25A0BC6-F0B7-194D-BFB9-4CA1E1551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F6BAFD-F2FF-FB48-9BC3-843FC9F9F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37889C-E346-D24C-A96A-AED10A5A8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E966E-E2BE-2044-B706-BA46C89A7BCC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D51961-D722-AF46-B61E-DD21CDFD2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D07DEC-40DF-1E4B-BA37-428D96E73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707B-C732-8146-ABC4-7F43EF0ED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93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br/imgres?imgurl=http://www.theodora.com/maps/new/balkan6.jpg&amp;imgrefurl=http://www.geographic.org/maps/balkan_region_maps.html&amp;h=424&amp;w=387&amp;sz=35&amp;tbnid=QSg5lrfcozgJ:&amp;tbnh=122&amp;tbnw=111&amp;start=4&amp;prev=/images%3Fq%3Dbalkans%26hl%3Dpt-BR%26lr%3D%26sa%3D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EC513-0680-724B-BCCE-680A4B30F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Solução de disputas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8B1737-67C7-3543-8420-483DD3C0D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5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8FEE9-B9B0-D11B-8739-546C77939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Tipos de disputas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320735-EDCA-9F3F-8949-A07C44283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pt-BR" dirty="0"/>
              <a:t>Disputas entre Estados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Disputas no interior de um Estado, com repercussão transfronteiriça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Disputas entre Estado e indivíduos</a:t>
            </a:r>
          </a:p>
        </p:txBody>
      </p:sp>
    </p:spTree>
    <p:extLst>
      <p:ext uri="{BB962C8B-B14F-4D97-AF65-F5344CB8AC3E}">
        <p14:creationId xmlns:p14="http://schemas.microsoft.com/office/powerpoint/2010/main" val="153709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BE3E2-8EFB-160A-BE4C-C109B88D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Solução de disputas entre Estados ou no interior de um Estado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1C4A8F-87CA-EDDE-9468-17BD07716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Procedimentos interestatais</a:t>
            </a:r>
            <a:endParaRPr lang="pt-BR" dirty="0"/>
          </a:p>
          <a:p>
            <a:pPr marL="514350" indent="-514350" algn="just">
              <a:buFont typeface="+mj-lt"/>
              <a:buAutoNum type="arabicPeriod"/>
            </a:pPr>
            <a:r>
              <a:rPr lang="pt-BR" b="1" dirty="0"/>
              <a:t>Negociação diplomática:</a:t>
            </a:r>
            <a:r>
              <a:rPr lang="pt-BR" dirty="0"/>
              <a:t> negociação direta entre os Estados envolvidos (p.ex.: EUA e URSS, na crise dos mísseis de Cuba, em 1962)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b="1" dirty="0"/>
              <a:t>Intervenção de terceiros: </a:t>
            </a:r>
            <a:r>
              <a:rPr lang="pt-BR" dirty="0"/>
              <a:t>participação de um ator que oferece sua mediação para cessar o conflito entre Estados litigantes (</a:t>
            </a:r>
            <a:r>
              <a:rPr lang="pt-BR" dirty="0" err="1"/>
              <a:t>p.ex</a:t>
            </a:r>
            <a:r>
              <a:rPr lang="pt-BR" dirty="0"/>
              <a:t>: EUA entre Egito e Israel, que permitiu a conclusão dos acordos de </a:t>
            </a:r>
            <a:r>
              <a:rPr lang="pt-BR" dirty="0" err="1"/>
              <a:t>Camp</a:t>
            </a:r>
            <a:r>
              <a:rPr lang="pt-BR" dirty="0"/>
              <a:t> David, em 1978. Rússia e Ucrânia: ?</a:t>
            </a:r>
          </a:p>
          <a:p>
            <a:pPr marL="514350" indent="-514350" algn="just">
              <a:buFont typeface="+mj-lt"/>
              <a:buAutoNum type="arabicPeriod"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5351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66CA3-D1BE-CDE4-8338-1E9D087E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5C193A-5C6F-8043-F989-065DFF2A3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/>
              <a:t>Resolução no quadro da ONU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Intervenção do CSNU: adoção de medidas que podem ou não envolver o uso da força.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Intervenção da Assembleia Geral da ONU: adoção de recomendações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Secretário-Geral da ONU: pode solicitar atenção do CSNU para determinado assunto, agir quando solicitado pela AGNU ou discretamente, oferecendo seus bons ofícios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5467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12A5D-8383-3439-ECB3-D478ECB4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Estudo de caso: Tribunal Internacional para a antiga Iugoslávia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79E89C-A721-515D-9969-49C5AA4A3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2026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40ED742-0AF8-6442-F978-33D7E2E91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Posição singular dos Bálcãs: entre oriente e ocidente</a:t>
            </a:r>
          </a:p>
        </p:txBody>
      </p:sp>
      <p:pic>
        <p:nvPicPr>
          <p:cNvPr id="13315" name="Object 3">
            <a:extLst>
              <a:ext uri="{FF2B5EF4-FFF2-40B4-BE49-F238E27FC236}">
                <a16:creationId xmlns:a16="http://schemas.microsoft.com/office/drawing/2014/main" id="{DFAFB91C-0541-E211-596D-2AFC013FE2B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317" name="AutoShape 5">
            <a:hlinkClick r:id="rId3"/>
            <a:extLst>
              <a:ext uri="{FF2B5EF4-FFF2-40B4-BE49-F238E27FC236}">
                <a16:creationId xmlns:a16="http://schemas.microsoft.com/office/drawing/2014/main" id="{F1CC629D-E3DD-0E01-CB2F-8F4ADBF9AD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62588" y="2732089"/>
            <a:ext cx="1268412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3E6B481-349D-8F59-CC42-714B86BF5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Império Romano em a.D. 117</a:t>
            </a:r>
          </a:p>
        </p:txBody>
      </p:sp>
      <p:pic>
        <p:nvPicPr>
          <p:cNvPr id="22531" name="Picture 3">
            <a:extLst>
              <a:ext uri="{FF2B5EF4-FFF2-40B4-BE49-F238E27FC236}">
                <a16:creationId xmlns:a16="http://schemas.microsoft.com/office/drawing/2014/main" id="{85C092E9-D368-3A89-B1F9-1EEB65745E4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EF66ABE-04F0-0476-EF53-A384ECDFE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Império Bizantino</a:t>
            </a: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1C0EBB2C-E324-BFAF-EC76-7DEE8A61566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860DCD1-7872-3019-EDE5-93E39135A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Império Otomano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2D2D4FD-AA22-B285-91B0-D48ACF0ED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altLang="pt-BR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478EEEB0-7BA6-5584-6824-A8C4D094C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43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998D2E2-D671-53C8-F910-73B91CC37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A9735F5-AF27-16A8-7044-1039878FF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Vemos, assim, que os Bálcãs fizeram parte: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altLang="pt-BR" dirty="0"/>
              <a:t> do Império Romano,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altLang="pt-BR" dirty="0"/>
              <a:t>do Império Bizantino e,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altLang="pt-BR" dirty="0"/>
              <a:t>mais tarde, foram paulatinamente sendo ocupados pelos otomanos, tornando-se a porta de entrada para a Europa.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FF6E956-8ABB-AE83-FE47-FC0C9F9AA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Antiga Iugoslávia</a:t>
            </a: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9F38FAD1-F874-F4CC-6116-8D55BAAD0F2B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787C5-FF46-608C-138B-CD564D1B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Objetivos do curso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E329B9-54CB-33D9-5D83-1BFBD7AEE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pt-BR" dirty="0"/>
              <a:t>Mostrar como, em termos gerais, </a:t>
            </a:r>
            <a:r>
              <a:rPr lang="pt-BR" dirty="0">
                <a:effectLst/>
                <a:ea typeface="Times New Roman" panose="02020603050405020304" pitchFamily="18" charset="0"/>
              </a:rPr>
              <a:t>o sentido último de uma norma jurídica é o resultado de uma disputa interpretativa cuja lógica é fundamentalmente política.  Tanto no nível da regulamentação como no da aplicação, as normas ganham sempre um rumo interpretativo determinado e nunca definitivo.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4281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9E845-6333-02BA-CDE4-053459F54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746F82-A11C-9586-CD90-C2E62611B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Em 1945, a  monarquia é abolida e, em 1946, a Iugoslávia passa a chamar-se República Popular Federativa da Iugoslávia (mais tarde, em 1963, foi rebatizada como República Socialista Federal da Iugoslávia).</a:t>
            </a:r>
          </a:p>
          <a:p>
            <a:pPr marL="0" indent="0" algn="just">
              <a:buNone/>
            </a:pPr>
            <a:r>
              <a:rPr lang="pt-BR" dirty="0"/>
              <a:t>País foi governado por </a:t>
            </a:r>
            <a:r>
              <a:rPr lang="pt-BR" dirty="0" err="1"/>
              <a:t>Josip</a:t>
            </a:r>
            <a:r>
              <a:rPr lang="pt-BR" dirty="0"/>
              <a:t> </a:t>
            </a:r>
            <a:r>
              <a:rPr lang="pt-BR" dirty="0" err="1"/>
              <a:t>Broz</a:t>
            </a:r>
            <a:r>
              <a:rPr lang="pt-BR" dirty="0"/>
              <a:t> Tito, até o ano de sua morte, em 1980. </a:t>
            </a:r>
          </a:p>
        </p:txBody>
      </p:sp>
    </p:spTree>
    <p:extLst>
      <p:ext uri="{BB962C8B-B14F-4D97-AF65-F5344CB8AC3E}">
        <p14:creationId xmlns:p14="http://schemas.microsoft.com/office/powerpoint/2010/main" val="1495788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549D6C1-E5F9-DC2A-0C70-5DC198399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CE81742-6E94-3C7D-B663-973EB50B1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A morte de Tito desatou os laços que mantinham unida a Iugoslávia. Em 1981, em meio a protestos, o governo central reage violentamente, e os sérvios se mobilizam para expressar seus ressentimentos contra os kosovares de origem albanesa.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E89AEAC-3323-26DD-F446-00C8B60AC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A622C44-08FC-F4B9-A9BB-D63362C38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Em 1983, foi adotado programa que previa a unificação do mercado iugoslavo e o estímulo às pequenas empresas.  Essa proposta contrariava os interesses de lideranças regionais, cuja base de sustentação eram setores que se viam prejudicados pelo novo programa.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7AE7CFF-0B28-5962-5B50-9400A1802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7869C68-E2D3-6F91-2CD1-7C5314CD1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Houve um impasse nas relações entre o governo central e as repúblicas, que se acentuou a partir de 1989, quando Slobodan Milosevic é eleito presidente da Sérvia.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0B328EC-0AD8-DECA-28FA-AA518947D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C098886-F924-2AA7-E696-AB365FB58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A Iugoslávia desaparece num processo de efeito dominó, com as sucessivas declarações de independência de Croácia e Eslovênia, em 1991, Bósnia-Herzegovina e Sérvia e Montenegro, em 1992.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11FEB89-DC46-3B11-2E31-6F2B41F26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3B84ADA-AD37-0EED-5474-9AB83D020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/>
              <a:t>	Tudo isso em meio a conflitos sangrentos entre tropas federais e separatistas, ou entre milícias sérvias, croatas e muçulmanas.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E4DA19F-2856-420D-5213-9F8748083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t-BR" altLang="pt-BR" dirty="0"/>
            </a:br>
            <a:r>
              <a:rPr lang="pt-BR" altLang="pt-BR" b="1" dirty="0"/>
              <a:t>Fatos de uma guerra civil</a:t>
            </a:r>
            <a:br>
              <a:rPr lang="pt-BR" altLang="pt-BR" b="1" dirty="0"/>
            </a:br>
            <a:endParaRPr lang="pt-BR" altLang="pt-BR" b="1" dirty="0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F9ABA31-5F72-DB43-CE90-E8ED7D419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pt-BR" altLang="pt-BR" dirty="0"/>
              <a:t>expulsões;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prisão arbitrária;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execuções sumárias;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estupros;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limpeza étnica;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extermínio em massa;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tortura;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destruição de propriedade e de patrimônios culturais e religiosos.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5E6685D-C1C2-4025-1E6C-BA5D4835D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Fatores que levaram à reação da comunidade internacional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607E65A5-440A-8128-027B-093AD9E91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/>
              <a:t>a) a ramificação do conflito para todos os países vizinhos por causa da mistura de populações.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11F913F-D6D3-F476-3539-4F7832116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065A3A2-F883-27F5-0AA6-16DB6E2CE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altLang="pt-BR"/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8C10B2FB-1472-B851-5424-6676A09CB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2" y="-452359"/>
            <a:ext cx="12212052" cy="731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D072B51-D541-4749-A2B7-560BD34FB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6EB94CA-B044-04D1-6088-D058CDEBA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 err="1"/>
              <a:t>b</a:t>
            </a:r>
            <a:r>
              <a:rPr lang="pt-BR" altLang="pt-BR" dirty="0"/>
              <a:t>) os refugiados que inevitavelmente surgem numa guerra e buscam asilo onde houver paz e, se possível, perspectivas de prosperidade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3BD86-224B-1140-618A-475350E8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D09B5D-2CA6-4F8E-1820-B52F481C4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500" dirty="0"/>
              <a:t>2.  Mostrar como, no direito internacional, a norma jurídica é marcada por uma contradição entre dois padrões de justificação: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pt-BR" sz="4500" dirty="0">
                <a:effectLst/>
                <a:ea typeface="Times New Roman" panose="02020603050405020304" pitchFamily="18" charset="0"/>
              </a:rPr>
              <a:t>padrão descendente: o argumento funda a ordem e a obrigação na justiça, no interesse comum, no progresso, na comunidade mundial.  Todas elas são ideias anteriores ou superiores ao comportamento, à vontade ou ao interesse do Estado.  São um código normativo que antecede o Estado.  Utopia.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pt-BR" sz="4500" dirty="0">
                <a:effectLst/>
                <a:ea typeface="Times New Roman" panose="02020603050405020304" pitchFamily="18" charset="0"/>
              </a:rPr>
              <a:t>padrão ascendente: o argumento funda a ordem e a obrigação no comportamento, na vontade ou no interesse de fato do Estado.  A adoção desse padrão parecerá política e subjetiva porque ele não coage.  Direito será apenas aquilo que o Estado reconhecer como direito. Apologia.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5552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CB078C3-7803-36DE-9F33-62A0A987C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DAE966-5E99-7F3B-FA52-02A43A9B9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/>
              <a:t>	Com isso, uma guerra civil em sua origem torna-se um problema para a segurança internacional.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34AB1A6-3942-B5B3-4098-26E60DA45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97DA7B60-70C8-6853-DCA1-F84230B9C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/>
              <a:t>	No entanto, cabe ao CSNU interpretar o sentido de ameaça à paz e à segurança, bem como adotar as medidas necessárias para pôr fim à instabilidade.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F7195D9-5A6D-5956-374E-FDE2FE3B8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Reação do CSNU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463E6A6-8420-7E2B-8767-56CFDCE83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pt-BR" altLang="pt-BR" dirty="0"/>
              <a:t>instaurou comissão de peritos para examinar as informações a respeito dos fatos ocorridos no território da antiga Iugoslávia;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expediu uma série de resoluções que determinavam o fim das atrocidades;</a:t>
            </a:r>
          </a:p>
          <a:p>
            <a:pPr marL="609600" indent="-609600">
              <a:buFontTx/>
              <a:buAutoNum type="alphaLcParenR"/>
            </a:pPr>
            <a:r>
              <a:rPr lang="pt-BR" altLang="pt-BR" dirty="0"/>
              <a:t>deliberou sobre as possíveis medidas a serem tomadas contra os responsáveis, que não incluíssem o uso da força armada.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5CAFA03-8734-E6F6-5DB7-E25CBB03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14F4ACF-8D04-F695-ACFD-D67C8C1EA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O reconhecimento de que a paz e a segurança internacionais estavam ameaçadas foi obtido através das sucessivas resoluções que dispunham sobre a guerra e as violações de direitos fundamentais da pessoa.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B4EC730-C071-05E0-23F2-19BC44660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EDF7534-516E-A704-ED92-302930705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dirty="0"/>
              <a:t>	Para garantir o cumprimento de suas resoluções, o art. 41 da Carta da ONU autoriza o CSNU a adotar medidas como interrupção total ou parcial das relações econômicas e das comunicações ferroviárias, marítimas, aéreas, postais, telegráficas, por rádio ou qualquer outro meio de comunicação, bem como o rompimento de relações diplomáticas.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CE6242-CD46-ED52-7475-4ED38B596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08F7BA-BE3A-9B77-B7D3-15DA68BDF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Houve a interpretação de que esses casos foram mencionados na Carta do ONU como exemplos. Não sendo assim restrito a eles, outras medidas poderiam ser tomadas.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3390484-C7BF-0196-1284-63EFD3EBE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2C400E-E879-FD01-5911-EEDB252A5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Em vista disso, o CSNU aprova a Resolução 808, que determina a criação de um tribunal internacional para processar os responsáveis pelas violações de direito humanitário internacional.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02C41CE-407E-A5E6-67AD-21B622843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FBC7A82-9D37-8F54-CD4B-3F19FFCEC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altLang="pt-BR" dirty="0"/>
              <a:t>	Na Resolução 808, o CSNU afirma o seu convencimento de que a instituição de um tribunal penal internacional seria medida adequada para interromper a onda de crimes no território da antiga Iugoslávia como para levar à justiça os responsáveis pelas atrocidades, fatos que, pelo caráter dissuasivo e preventivo, operariam em favor da restauração e manutenção da paz e segurança.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6E42A-5B87-8CA6-49D7-D0F9BC89F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Fundamentos jurídicos do tribunal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81AF3E-5070-25BF-D2DE-B959326A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effectLst/>
                <a:ea typeface="Calibri" panose="020F0502020204030204" pitchFamily="34" charset="0"/>
              </a:rPr>
              <a:t>ARTIGO 39</a:t>
            </a:r>
            <a:r>
              <a:rPr lang="pt-BR" dirty="0">
                <a:effectLst/>
                <a:ea typeface="Calibri" panose="020F0502020204030204" pitchFamily="34" charset="0"/>
              </a:rPr>
              <a:t> - O Conselho de </a:t>
            </a:r>
            <a:r>
              <a:rPr lang="pt-BR" dirty="0" err="1">
                <a:effectLst/>
                <a:ea typeface="Calibri" panose="020F0502020204030204" pitchFamily="34" charset="0"/>
              </a:rPr>
              <a:t>Segurança</a:t>
            </a:r>
            <a:r>
              <a:rPr lang="pt-BR" dirty="0">
                <a:effectLst/>
                <a:ea typeface="Calibri" panose="020F0502020204030204" pitchFamily="34" charset="0"/>
              </a:rPr>
              <a:t> determinará a </a:t>
            </a:r>
            <a:r>
              <a:rPr lang="pt-BR" dirty="0" err="1">
                <a:effectLst/>
                <a:ea typeface="Calibri" panose="020F0502020204030204" pitchFamily="34" charset="0"/>
              </a:rPr>
              <a:t>existência</a:t>
            </a:r>
            <a:r>
              <a:rPr lang="pt-BR" dirty="0">
                <a:effectLst/>
                <a:ea typeface="Calibri" panose="020F0502020204030204" pitchFamily="34" charset="0"/>
              </a:rPr>
              <a:t> de qualquer </a:t>
            </a:r>
            <a:r>
              <a:rPr lang="pt-BR" dirty="0" err="1">
                <a:effectLst/>
                <a:ea typeface="Calibri" panose="020F0502020204030204" pitchFamily="34" charset="0"/>
              </a:rPr>
              <a:t>ameaça</a:t>
            </a:r>
            <a:r>
              <a:rPr lang="pt-BR" dirty="0">
                <a:effectLst/>
                <a:ea typeface="Calibri" panose="020F0502020204030204" pitchFamily="34" charset="0"/>
              </a:rPr>
              <a:t> à paz, ruptura da paz ou ato de </a:t>
            </a:r>
            <a:r>
              <a:rPr lang="pt-BR" dirty="0" err="1">
                <a:effectLst/>
                <a:ea typeface="Calibri" panose="020F0502020204030204" pitchFamily="34" charset="0"/>
              </a:rPr>
              <a:t>agressão</a:t>
            </a:r>
            <a:r>
              <a:rPr lang="pt-BR" dirty="0">
                <a:effectLst/>
                <a:ea typeface="Calibri" panose="020F0502020204030204" pitchFamily="34" charset="0"/>
              </a:rPr>
              <a:t>, e fará </a:t>
            </a:r>
            <a:r>
              <a:rPr lang="pt-BR" dirty="0" err="1">
                <a:effectLst/>
                <a:ea typeface="Calibri" panose="020F0502020204030204" pitchFamily="34" charset="0"/>
              </a:rPr>
              <a:t>recomendações</a:t>
            </a:r>
            <a:r>
              <a:rPr lang="pt-BR" dirty="0">
                <a:effectLst/>
                <a:ea typeface="Calibri" panose="020F0502020204030204" pitchFamily="34" charset="0"/>
              </a:rPr>
              <a:t> ou decidirá que medidas </a:t>
            </a:r>
            <a:r>
              <a:rPr lang="pt-BR" dirty="0" err="1">
                <a:effectLst/>
                <a:ea typeface="Calibri" panose="020F0502020204030204" pitchFamily="34" charset="0"/>
              </a:rPr>
              <a:t>deverão</a:t>
            </a:r>
            <a:r>
              <a:rPr lang="pt-BR" dirty="0">
                <a:effectLst/>
                <a:ea typeface="Calibri" panose="020F0502020204030204" pitchFamily="34" charset="0"/>
              </a:rPr>
              <a:t> ser tomadas de acordo com os Artigos 41 e 42, a fim de manter ou restabelecer a paz e a </a:t>
            </a:r>
            <a:r>
              <a:rPr lang="pt-BR" dirty="0" err="1">
                <a:effectLst/>
                <a:ea typeface="Calibri" panose="020F0502020204030204" pitchFamily="34" charset="0"/>
              </a:rPr>
              <a:t>segurança</a:t>
            </a:r>
            <a:r>
              <a:rPr lang="pt-BR" dirty="0">
                <a:effectLst/>
                <a:ea typeface="Calibri" panose="020F0502020204030204" pitchFamily="34" charset="0"/>
              </a:rPr>
              <a:t> internacionais.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9588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0872B-974D-7E22-06A4-A6D5B3ACA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243E84-36D8-B618-3222-139FCF839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>
                <a:effectLst/>
                <a:ea typeface="Calibri" panose="020F0502020204030204" pitchFamily="34" charset="0"/>
              </a:rPr>
              <a:t>ARTIGO 41</a:t>
            </a:r>
            <a:r>
              <a:rPr lang="pt-BR" dirty="0">
                <a:effectLst/>
                <a:ea typeface="Calibri" panose="020F0502020204030204" pitchFamily="34" charset="0"/>
              </a:rPr>
              <a:t> - O Conselho de </a:t>
            </a:r>
            <a:r>
              <a:rPr lang="pt-BR" dirty="0" err="1">
                <a:effectLst/>
                <a:ea typeface="Calibri" panose="020F0502020204030204" pitchFamily="34" charset="0"/>
              </a:rPr>
              <a:t>Segurança</a:t>
            </a:r>
            <a:r>
              <a:rPr lang="pt-BR" dirty="0">
                <a:effectLst/>
                <a:ea typeface="Calibri" panose="020F0502020204030204" pitchFamily="34" charset="0"/>
              </a:rPr>
              <a:t> decidirá sobre as medidas que, sem envolver o emprego de </a:t>
            </a:r>
            <a:r>
              <a:rPr lang="pt-BR" dirty="0" err="1">
                <a:effectLst/>
                <a:ea typeface="Calibri" panose="020F0502020204030204" pitchFamily="34" charset="0"/>
              </a:rPr>
              <a:t>forças</a:t>
            </a:r>
            <a:r>
              <a:rPr lang="pt-BR" dirty="0">
                <a:effectLst/>
                <a:ea typeface="Calibri" panose="020F0502020204030204" pitchFamily="34" charset="0"/>
              </a:rPr>
              <a:t> armadas, </a:t>
            </a:r>
            <a:r>
              <a:rPr lang="pt-BR" dirty="0" err="1">
                <a:effectLst/>
                <a:ea typeface="Calibri" panose="020F0502020204030204" pitchFamily="34" charset="0"/>
              </a:rPr>
              <a:t>deverão</a:t>
            </a:r>
            <a:r>
              <a:rPr lang="pt-BR" dirty="0">
                <a:effectLst/>
                <a:ea typeface="Calibri" panose="020F0502020204030204" pitchFamily="34" charset="0"/>
              </a:rPr>
              <a:t> ser tomadas para tornar efetivas suas </a:t>
            </a:r>
            <a:r>
              <a:rPr lang="pt-BR" dirty="0" err="1">
                <a:effectLst/>
                <a:ea typeface="Calibri" panose="020F0502020204030204" pitchFamily="34" charset="0"/>
              </a:rPr>
              <a:t>decisões</a:t>
            </a:r>
            <a:r>
              <a:rPr lang="pt-BR" dirty="0">
                <a:effectLst/>
                <a:ea typeface="Calibri" panose="020F0502020204030204" pitchFamily="34" charset="0"/>
              </a:rPr>
              <a:t> e </a:t>
            </a:r>
            <a:r>
              <a:rPr lang="pt-BR" dirty="0" err="1">
                <a:effectLst/>
                <a:ea typeface="Calibri" panose="020F0502020204030204" pitchFamily="34" charset="0"/>
              </a:rPr>
              <a:t>podera</a:t>
            </a:r>
            <a:r>
              <a:rPr lang="pt-BR" dirty="0">
                <a:effectLst/>
                <a:ea typeface="Calibri" panose="020F0502020204030204" pitchFamily="34" charset="0"/>
              </a:rPr>
              <a:t>́ convidar os Membros das </a:t>
            </a:r>
            <a:r>
              <a:rPr lang="pt-BR" dirty="0" err="1">
                <a:effectLst/>
                <a:ea typeface="Calibri" panose="020F0502020204030204" pitchFamily="34" charset="0"/>
              </a:rPr>
              <a:t>Nações</a:t>
            </a:r>
            <a:r>
              <a:rPr lang="pt-BR" dirty="0">
                <a:effectLst/>
                <a:ea typeface="Calibri" panose="020F0502020204030204" pitchFamily="34" charset="0"/>
              </a:rPr>
              <a:t> Unidas a aplicarem tais medidas. Estas </a:t>
            </a:r>
            <a:r>
              <a:rPr lang="pt-BR" dirty="0" err="1">
                <a:effectLst/>
                <a:ea typeface="Calibri" panose="020F0502020204030204" pitchFamily="34" charset="0"/>
              </a:rPr>
              <a:t>poderão</a:t>
            </a:r>
            <a:r>
              <a:rPr lang="pt-BR" dirty="0">
                <a:effectLst/>
                <a:ea typeface="Calibri" panose="020F0502020204030204" pitchFamily="34" charset="0"/>
              </a:rPr>
              <a:t> incluir a </a:t>
            </a:r>
            <a:r>
              <a:rPr lang="pt-BR" dirty="0" err="1">
                <a:effectLst/>
                <a:ea typeface="Calibri" panose="020F0502020204030204" pitchFamily="34" charset="0"/>
              </a:rPr>
              <a:t>interrupção</a:t>
            </a:r>
            <a:r>
              <a:rPr lang="pt-BR" dirty="0">
                <a:effectLst/>
                <a:ea typeface="Calibri" panose="020F0502020204030204" pitchFamily="34" charset="0"/>
              </a:rPr>
              <a:t> completa ou parcial das </a:t>
            </a:r>
            <a:r>
              <a:rPr lang="pt-BR" dirty="0" err="1">
                <a:effectLst/>
                <a:ea typeface="Calibri" panose="020F0502020204030204" pitchFamily="34" charset="0"/>
              </a:rPr>
              <a:t>relações</a:t>
            </a:r>
            <a:r>
              <a:rPr lang="pt-BR" dirty="0">
                <a:effectLst/>
                <a:ea typeface="Calibri" panose="020F0502020204030204" pitchFamily="34" charset="0"/>
              </a:rPr>
              <a:t> </a:t>
            </a:r>
            <a:r>
              <a:rPr lang="pt-BR" dirty="0" err="1">
                <a:effectLst/>
                <a:ea typeface="Calibri" panose="020F0502020204030204" pitchFamily="34" charset="0"/>
              </a:rPr>
              <a:t>econômicas</a:t>
            </a:r>
            <a:r>
              <a:rPr lang="pt-BR" dirty="0">
                <a:effectLst/>
                <a:ea typeface="Calibri" panose="020F0502020204030204" pitchFamily="34" charset="0"/>
              </a:rPr>
              <a:t>, dos meios de </a:t>
            </a:r>
            <a:r>
              <a:rPr lang="pt-BR" dirty="0" err="1">
                <a:effectLst/>
                <a:ea typeface="Calibri" panose="020F0502020204030204" pitchFamily="34" charset="0"/>
              </a:rPr>
              <a:t>comunicação</a:t>
            </a:r>
            <a:r>
              <a:rPr lang="pt-BR" dirty="0">
                <a:effectLst/>
                <a:ea typeface="Calibri" panose="020F0502020204030204" pitchFamily="34" charset="0"/>
              </a:rPr>
              <a:t> </a:t>
            </a:r>
            <a:r>
              <a:rPr lang="pt-BR" dirty="0" err="1">
                <a:effectLst/>
                <a:ea typeface="Calibri" panose="020F0502020204030204" pitchFamily="34" charset="0"/>
              </a:rPr>
              <a:t>ferroviários</a:t>
            </a:r>
            <a:r>
              <a:rPr lang="pt-BR" dirty="0">
                <a:effectLst/>
                <a:ea typeface="Calibri" panose="020F0502020204030204" pitchFamily="34" charset="0"/>
              </a:rPr>
              <a:t>, </a:t>
            </a:r>
            <a:r>
              <a:rPr lang="pt-BR" dirty="0" err="1">
                <a:effectLst/>
                <a:ea typeface="Calibri" panose="020F0502020204030204" pitchFamily="34" charset="0"/>
              </a:rPr>
              <a:t>marítimos</a:t>
            </a:r>
            <a:r>
              <a:rPr lang="pt-BR" dirty="0">
                <a:effectLst/>
                <a:ea typeface="Calibri" panose="020F0502020204030204" pitchFamily="34" charset="0"/>
              </a:rPr>
              <a:t>, </a:t>
            </a:r>
            <a:r>
              <a:rPr lang="pt-BR" dirty="0" err="1">
                <a:effectLst/>
                <a:ea typeface="Calibri" panose="020F0502020204030204" pitchFamily="34" charset="0"/>
              </a:rPr>
              <a:t>aéreos</a:t>
            </a:r>
            <a:r>
              <a:rPr lang="pt-BR" dirty="0">
                <a:effectLst/>
                <a:ea typeface="Calibri" panose="020F0502020204030204" pitchFamily="34" charset="0"/>
              </a:rPr>
              <a:t>, postais, </a:t>
            </a:r>
            <a:r>
              <a:rPr lang="pt-BR" dirty="0" err="1">
                <a:effectLst/>
                <a:ea typeface="Calibri" panose="020F0502020204030204" pitchFamily="34" charset="0"/>
              </a:rPr>
              <a:t>telegráficos</a:t>
            </a:r>
            <a:r>
              <a:rPr lang="pt-BR" dirty="0">
                <a:effectLst/>
                <a:ea typeface="Calibri" panose="020F0502020204030204" pitchFamily="34" charset="0"/>
              </a:rPr>
              <a:t>, </a:t>
            </a:r>
            <a:r>
              <a:rPr lang="pt-BR" dirty="0" err="1">
                <a:effectLst/>
                <a:ea typeface="Calibri" panose="020F0502020204030204" pitchFamily="34" charset="0"/>
              </a:rPr>
              <a:t>radiofônicos</a:t>
            </a:r>
            <a:r>
              <a:rPr lang="pt-BR" dirty="0">
                <a:effectLst/>
                <a:ea typeface="Calibri" panose="020F0502020204030204" pitchFamily="34" charset="0"/>
              </a:rPr>
              <a:t>, ou de outra qualquer </a:t>
            </a:r>
            <a:r>
              <a:rPr lang="pt-BR" dirty="0" err="1">
                <a:effectLst/>
                <a:ea typeface="Calibri" panose="020F0502020204030204" pitchFamily="34" charset="0"/>
              </a:rPr>
              <a:t>espécie</a:t>
            </a:r>
            <a:r>
              <a:rPr lang="pt-BR" dirty="0">
                <a:effectLst/>
                <a:ea typeface="Calibri" panose="020F0502020204030204" pitchFamily="34" charset="0"/>
              </a:rPr>
              <a:t> e o rompimento das </a:t>
            </a:r>
            <a:r>
              <a:rPr lang="pt-BR" dirty="0" err="1">
                <a:effectLst/>
                <a:ea typeface="Calibri" panose="020F0502020204030204" pitchFamily="34" charset="0"/>
              </a:rPr>
              <a:t>relações</a:t>
            </a:r>
            <a:r>
              <a:rPr lang="pt-BR" dirty="0">
                <a:effectLst/>
                <a:ea typeface="Calibri" panose="020F0502020204030204" pitchFamily="34" charset="0"/>
              </a:rPr>
              <a:t> </a:t>
            </a:r>
            <a:r>
              <a:rPr lang="pt-BR" dirty="0" err="1">
                <a:effectLst/>
                <a:ea typeface="Calibri" panose="020F0502020204030204" pitchFamily="34" charset="0"/>
              </a:rPr>
              <a:t>diplomáticas</a:t>
            </a:r>
            <a:r>
              <a:rPr lang="pt-BR" dirty="0">
                <a:effectLst/>
                <a:ea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874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EBF60-AEAA-0DA6-CF4A-8622B777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D71DBB-E1E2-C13C-6A65-02BF86CAA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pt-BR" dirty="0"/>
              <a:t>Mostrar que essa tensão se reflete igualmente nas disputas entre Estados e indivíduo</a:t>
            </a:r>
          </a:p>
        </p:txBody>
      </p:sp>
    </p:spTree>
    <p:extLst>
      <p:ext uri="{BB962C8B-B14F-4D97-AF65-F5344CB8AC3E}">
        <p14:creationId xmlns:p14="http://schemas.microsoft.com/office/powerpoint/2010/main" val="604530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ACA62-0069-D88C-8B8A-2DDC1269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7DE86C-3781-2707-D274-E915F8FF3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effectLst/>
                <a:ea typeface="Calibri" panose="020F0502020204030204" pitchFamily="34" charset="0"/>
              </a:rPr>
              <a:t>ARTIGO 29</a:t>
            </a:r>
            <a:r>
              <a:rPr lang="pt-BR" dirty="0">
                <a:effectLst/>
                <a:ea typeface="Calibri" panose="020F0502020204030204" pitchFamily="34" charset="0"/>
              </a:rPr>
              <a:t> - O Conselho de </a:t>
            </a:r>
            <a:r>
              <a:rPr lang="pt-BR" dirty="0" err="1">
                <a:effectLst/>
                <a:ea typeface="Calibri" panose="020F0502020204030204" pitchFamily="34" charset="0"/>
              </a:rPr>
              <a:t>Segurança</a:t>
            </a:r>
            <a:r>
              <a:rPr lang="pt-BR" dirty="0">
                <a:effectLst/>
                <a:ea typeface="Calibri" panose="020F0502020204030204" pitchFamily="34" charset="0"/>
              </a:rPr>
              <a:t> </a:t>
            </a:r>
            <a:r>
              <a:rPr lang="pt-BR" dirty="0" err="1">
                <a:effectLst/>
                <a:ea typeface="Calibri" panose="020F0502020204030204" pitchFamily="34" charset="0"/>
              </a:rPr>
              <a:t>podera</a:t>
            </a:r>
            <a:r>
              <a:rPr lang="pt-BR" dirty="0">
                <a:effectLst/>
                <a:ea typeface="Calibri" panose="020F0502020204030204" pitchFamily="34" charset="0"/>
              </a:rPr>
              <a:t>́ estabelecer </a:t>
            </a:r>
            <a:r>
              <a:rPr lang="pt-BR" dirty="0" err="1">
                <a:effectLst/>
                <a:ea typeface="Calibri" panose="020F0502020204030204" pitchFamily="34" charset="0"/>
              </a:rPr>
              <a:t>órgãos</a:t>
            </a:r>
            <a:r>
              <a:rPr lang="pt-BR" dirty="0">
                <a:effectLst/>
                <a:ea typeface="Calibri" panose="020F0502020204030204" pitchFamily="34" charset="0"/>
              </a:rPr>
              <a:t> </a:t>
            </a:r>
            <a:r>
              <a:rPr lang="pt-BR" dirty="0" err="1">
                <a:effectLst/>
                <a:ea typeface="Calibri" panose="020F0502020204030204" pitchFamily="34" charset="0"/>
              </a:rPr>
              <a:t>subsidiários</a:t>
            </a:r>
            <a:r>
              <a:rPr lang="pt-BR" dirty="0">
                <a:effectLst/>
                <a:ea typeface="Calibri" panose="020F0502020204030204" pitchFamily="34" charset="0"/>
              </a:rPr>
              <a:t> que julgar </a:t>
            </a:r>
            <a:r>
              <a:rPr lang="pt-BR" dirty="0" err="1">
                <a:effectLst/>
                <a:ea typeface="Calibri" panose="020F0502020204030204" pitchFamily="34" charset="0"/>
              </a:rPr>
              <a:t>necessários</a:t>
            </a:r>
            <a:r>
              <a:rPr lang="pt-BR" dirty="0">
                <a:effectLst/>
                <a:ea typeface="Calibri" panose="020F0502020204030204" pitchFamily="34" charset="0"/>
              </a:rPr>
              <a:t> para o desempenho de suas </a:t>
            </a:r>
            <a:r>
              <a:rPr lang="pt-BR" dirty="0" err="1">
                <a:effectLst/>
                <a:ea typeface="Calibri" panose="020F0502020204030204" pitchFamily="34" charset="0"/>
              </a:rPr>
              <a:t>funções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432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07FBA-C566-2DB3-0061-2D33D4E4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Natureza jurídica do Tribunal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5228C2-049A-AA22-9502-9755026D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Órgão judicial subsidiário do CSNU</a:t>
            </a:r>
          </a:p>
        </p:txBody>
      </p:sp>
    </p:spTree>
    <p:extLst>
      <p:ext uri="{BB962C8B-B14F-4D97-AF65-F5344CB8AC3E}">
        <p14:creationId xmlns:p14="http://schemas.microsoft.com/office/powerpoint/2010/main" val="31705529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E3D9DE7-07A9-601A-3CB9-71E35F993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008CAC8B-D8E3-4034-3216-D395BA1AA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altLang="pt-BR" dirty="0"/>
          </a:p>
        </p:txBody>
      </p:sp>
      <p:pic>
        <p:nvPicPr>
          <p:cNvPr id="95236" name="Picture 4">
            <a:extLst>
              <a:ext uri="{FF2B5EF4-FFF2-40B4-BE49-F238E27FC236}">
                <a16:creationId xmlns:a16="http://schemas.microsoft.com/office/drawing/2014/main" id="{04A73879-99D2-BBCA-FDD6-A07EDAE34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500811" cy="708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40E88-67E1-4747-2938-90394777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Exemplos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CCDEAD-2900-5164-CB00-77DF97C3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Padrão descendente: </a:t>
            </a:r>
            <a:r>
              <a:rPr lang="pt-BR" dirty="0"/>
              <a:t>a Amazônia tem um papel a cumprir na biosfera, sendo sua preservação do interesse da humanidade. Qualquer modelo de desenvolvimento que ali seja adotado está sujeito à crítica legítima de terceiros</a:t>
            </a: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Padrão ascendente:</a:t>
            </a:r>
            <a:r>
              <a:rPr lang="pt-BR" dirty="0"/>
              <a:t> </a:t>
            </a:r>
            <a:r>
              <a:rPr lang="pt-BR" b="1" dirty="0"/>
              <a:t> </a:t>
            </a:r>
            <a:r>
              <a:rPr lang="pt-BR" dirty="0"/>
              <a:t>a Amazônia está submetida à soberania do Brasil. Terceiros não terão legitimidade para criticar uma decisão do Estado brasileiro relativa ao modelo de desenvolvimento adotado na região. </a:t>
            </a:r>
            <a:endParaRPr lang="pt-BR" dirty="0">
              <a:effectLst/>
              <a:latin typeface="Helvetica" pitchFamily="2" charset="0"/>
            </a:endParaRP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682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6B716-1122-95BB-0D1A-2FDC1081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5C4383-15D6-C1CD-9DCE-FC0278D94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>
                <a:effectLst/>
                <a:ea typeface="Times New Roman" panose="02020603050405020304" pitchFamily="18" charset="0"/>
              </a:rPr>
              <a:t>Em suma, o DIN é baseado em premissas contraditórias, que ora são utópicas, ora fazem apologia do Estado nacional.  A justificação exigirá um posicionamento político, que resulta de uma escolha, dentre opções que sinalizam ou no sentido da utopia ou no sentido da apologia.  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378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A34D8-90A9-10C6-FD63-4C5975E5B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40EA4C-A447-3C2D-B31C-78E6E93B6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effectLst/>
                <a:ea typeface="Times New Roman" panose="02020603050405020304" pitchFamily="18" charset="0"/>
              </a:rPr>
              <a:t>Projeto do DIN: </a:t>
            </a:r>
            <a:r>
              <a:rPr lang="pt-BR" dirty="0">
                <a:effectLst/>
                <a:ea typeface="Times New Roman" panose="02020603050405020304" pitchFamily="18" charset="0"/>
              </a:rPr>
              <a:t>segue o mesmo caminha da doutrina liberal da política.  Descreve a vida social entre Estados alternadamente em termos de comunidade e autonomia.  Nem comunidade, nem autonomia podem ser exclusivos.  Pensar apenas na comunidade é utópico: como não há acordo sobre o caráter de uma comunidade, a tentativa de impô-la parecerá imperialismo.  Pensar apenas na autonomia será apologético: dá-se ênfase às pretensões nacionais.  O argumento apologético servirá como meio a ser utilizado na busca da dominação internacional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0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2FA9E-45F4-2A0A-F9A0-C7B9493E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0DA5B2-FA43-0781-B75E-80FCF75FA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effectLst/>
                <a:ea typeface="Times New Roman" panose="02020603050405020304" pitchFamily="18" charset="0"/>
              </a:rPr>
              <a:t>Desafio: </a:t>
            </a:r>
            <a:r>
              <a:rPr lang="pt-BR" dirty="0">
                <a:effectLst/>
                <a:ea typeface="Times New Roman" panose="02020603050405020304" pitchFamily="18" charset="0"/>
              </a:rPr>
              <a:t>manter um projeto comunitário, sem cair no totalitarismo, e assegurar a autonomia, sem degenerar em egoísmo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2730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798F1-1798-2E6A-0E09-334C967CB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 a soberania hoje?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C3F14F-6169-F91D-CAB2-2FA260248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pt-BR" dirty="0"/>
              <a:t>Soberania como justificativa para ações dos Estados não pode mais ser invocada em qualquer situação. Por exemplo, medidas que interfiram no livre-comércio podem ser adotadas, desde que justificadas nos termos da lei. Apenas razões de soberania não são aceitas. Ver Acordo de Proteção Sanitária e Fitossanitária da OMC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Soberania é aceita como justificativa somente nos casos em que a norma jurídica internacional reconhece aos Estados o poder de decidir soberanamente sobre determinada matéria (por exemplo, forma de governo, organização administrativa)</a:t>
            </a:r>
          </a:p>
        </p:txBody>
      </p:sp>
    </p:spTree>
    <p:extLst>
      <p:ext uri="{BB962C8B-B14F-4D97-AF65-F5344CB8AC3E}">
        <p14:creationId xmlns:p14="http://schemas.microsoft.com/office/powerpoint/2010/main" val="239433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6463</TotalTime>
  <Words>1601</Words>
  <Application>Microsoft Macintosh PowerPoint</Application>
  <PresentationFormat>Widescreen</PresentationFormat>
  <Paragraphs>74</Paragraphs>
  <Slides>42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Helvetica</vt:lpstr>
      <vt:lpstr>Tema do Office</vt:lpstr>
      <vt:lpstr>Solução de disputas</vt:lpstr>
      <vt:lpstr>Objetivos do curso</vt:lpstr>
      <vt:lpstr>Apresentação do PowerPoint</vt:lpstr>
      <vt:lpstr>Apresentação do PowerPoint</vt:lpstr>
      <vt:lpstr>Exemplos </vt:lpstr>
      <vt:lpstr>Apresentação do PowerPoint</vt:lpstr>
      <vt:lpstr>Apresentação do PowerPoint</vt:lpstr>
      <vt:lpstr>Apresentação do PowerPoint</vt:lpstr>
      <vt:lpstr>E a soberania hoje?</vt:lpstr>
      <vt:lpstr>Tipos de disputas</vt:lpstr>
      <vt:lpstr>Solução de disputas entre Estados ou no interior de um Estado</vt:lpstr>
      <vt:lpstr>Apresentação do PowerPoint</vt:lpstr>
      <vt:lpstr>Estudo de caso: Tribunal Internacional para a antiga Iugoslávia</vt:lpstr>
      <vt:lpstr>Posição singular dos Bálcãs: entre oriente e ocidente</vt:lpstr>
      <vt:lpstr>Império Romano em a.D. 117</vt:lpstr>
      <vt:lpstr>Império Bizantino</vt:lpstr>
      <vt:lpstr>Império Otomano</vt:lpstr>
      <vt:lpstr>Apresentação do PowerPoint</vt:lpstr>
      <vt:lpstr>Antiga Iugoslávia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Fatos de uma guerra civil </vt:lpstr>
      <vt:lpstr>Fatores que levaram à reação da comunidade internacional</vt:lpstr>
      <vt:lpstr>Apresentação do PowerPoint</vt:lpstr>
      <vt:lpstr>Apresentação do PowerPoint</vt:lpstr>
      <vt:lpstr>Apresentação do PowerPoint</vt:lpstr>
      <vt:lpstr>Apresentação do PowerPoint</vt:lpstr>
      <vt:lpstr>Reação do CSNU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Fundamentos jurídicos do tribunal</vt:lpstr>
      <vt:lpstr>Apresentação do PowerPoint</vt:lpstr>
      <vt:lpstr>Apresentação do PowerPoint</vt:lpstr>
      <vt:lpstr>Natureza jurídica do Tribunal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Solução de disputas</dc:title>
  <dc:creator>Geraldo Miniuci</dc:creator>
  <cp:lastModifiedBy>Geraldo Miniuci</cp:lastModifiedBy>
  <cp:revision>81</cp:revision>
  <dcterms:created xsi:type="dcterms:W3CDTF">2020-08-20T15:37:43Z</dcterms:created>
  <dcterms:modified xsi:type="dcterms:W3CDTF">2023-08-10T11:59:20Z</dcterms:modified>
</cp:coreProperties>
</file>