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5"/>
  </p:notesMasterIdLst>
  <p:sldIdLst>
    <p:sldId id="256" r:id="rId2"/>
    <p:sldId id="417" r:id="rId3"/>
    <p:sldId id="406" r:id="rId4"/>
    <p:sldId id="407" r:id="rId5"/>
    <p:sldId id="408" r:id="rId6"/>
    <p:sldId id="449" r:id="rId7"/>
    <p:sldId id="410" r:id="rId8"/>
    <p:sldId id="414" r:id="rId9"/>
    <p:sldId id="419" r:id="rId10"/>
    <p:sldId id="418" r:id="rId11"/>
    <p:sldId id="415" r:id="rId12"/>
    <p:sldId id="353" r:id="rId13"/>
    <p:sldId id="356" r:id="rId14"/>
    <p:sldId id="357" r:id="rId15"/>
    <p:sldId id="358" r:id="rId16"/>
    <p:sldId id="359" r:id="rId17"/>
    <p:sldId id="360" r:id="rId18"/>
    <p:sldId id="421" r:id="rId19"/>
    <p:sldId id="361" r:id="rId20"/>
    <p:sldId id="362" r:id="rId21"/>
    <p:sldId id="363" r:id="rId22"/>
    <p:sldId id="366" r:id="rId23"/>
    <p:sldId id="367" r:id="rId24"/>
    <p:sldId id="364" r:id="rId25"/>
    <p:sldId id="365" r:id="rId26"/>
    <p:sldId id="369" r:id="rId27"/>
    <p:sldId id="422" r:id="rId28"/>
    <p:sldId id="420" r:id="rId29"/>
    <p:sldId id="373" r:id="rId30"/>
    <p:sldId id="374" r:id="rId31"/>
    <p:sldId id="375" r:id="rId32"/>
    <p:sldId id="376" r:id="rId33"/>
    <p:sldId id="377" r:id="rId34"/>
    <p:sldId id="378" r:id="rId35"/>
    <p:sldId id="379" r:id="rId36"/>
    <p:sldId id="380" r:id="rId37"/>
    <p:sldId id="381" r:id="rId38"/>
    <p:sldId id="450" r:id="rId39"/>
    <p:sldId id="382" r:id="rId40"/>
    <p:sldId id="385" r:id="rId41"/>
    <p:sldId id="445" r:id="rId42"/>
    <p:sldId id="426" r:id="rId43"/>
    <p:sldId id="427" r:id="rId44"/>
    <p:sldId id="428" r:id="rId45"/>
    <p:sldId id="429" r:id="rId46"/>
    <p:sldId id="430" r:id="rId47"/>
    <p:sldId id="431" r:id="rId48"/>
    <p:sldId id="432" r:id="rId49"/>
    <p:sldId id="433" r:id="rId50"/>
    <p:sldId id="446" r:id="rId51"/>
    <p:sldId id="447" r:id="rId52"/>
    <p:sldId id="434" r:id="rId53"/>
    <p:sldId id="435" r:id="rId54"/>
    <p:sldId id="436" r:id="rId55"/>
    <p:sldId id="437" r:id="rId56"/>
    <p:sldId id="438" r:id="rId57"/>
    <p:sldId id="439" r:id="rId58"/>
    <p:sldId id="440" r:id="rId59"/>
    <p:sldId id="441" r:id="rId60"/>
    <p:sldId id="442" r:id="rId61"/>
    <p:sldId id="448" r:id="rId62"/>
    <p:sldId id="443" r:id="rId63"/>
    <p:sldId id="444"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E51C4B-64A8-457A-9084-334185F68F08}" type="datetimeFigureOut">
              <a:rPr lang="pt-BR" smtClean="0"/>
              <a:t>10/05/2017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FBE63A-A19B-4324-90E9-81E075D624CE}" type="slidenum">
              <a:rPr lang="pt-BR" smtClean="0"/>
              <a:t>‹nº›</a:t>
            </a:fld>
            <a:endParaRPr lang="pt-BR"/>
          </a:p>
        </p:txBody>
      </p:sp>
    </p:spTree>
    <p:extLst>
      <p:ext uri="{BB962C8B-B14F-4D97-AF65-F5344CB8AC3E}">
        <p14:creationId xmlns:p14="http://schemas.microsoft.com/office/powerpoint/2010/main" val="1098051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81FBE63A-A19B-4324-90E9-81E075D624CE}" type="slidenum">
              <a:rPr lang="pt-BR" smtClean="0"/>
              <a:t>50</a:t>
            </a:fld>
            <a:endParaRPr lang="pt-BR"/>
          </a:p>
        </p:txBody>
      </p:sp>
    </p:spTree>
    <p:extLst>
      <p:ext uri="{BB962C8B-B14F-4D97-AF65-F5344CB8AC3E}">
        <p14:creationId xmlns:p14="http://schemas.microsoft.com/office/powerpoint/2010/main" val="2627549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E92EEE78-3754-43B7-8476-D9A0833F31AF}" type="datetimeFigureOut">
              <a:rPr lang="en-US" smtClean="0"/>
              <a:pPr/>
              <a:t>5/10/2017</a:t>
            </a:fld>
            <a:endParaRPr lang="en-US"/>
          </a:p>
        </p:txBody>
      </p:sp>
      <p:sp>
        <p:nvSpPr>
          <p:cNvPr id="17" name="Espaço Reservado para Rodapé 16"/>
          <p:cNvSpPr>
            <a:spLocks noGrp="1"/>
          </p:cNvSpPr>
          <p:nvPr>
            <p:ph type="ftr" sz="quarter" idx="11"/>
          </p:nvPr>
        </p:nvSpPr>
        <p:spPr>
          <a:xfrm>
            <a:off x="2898648" y="6355080"/>
            <a:ext cx="3474720" cy="365760"/>
          </a:xfrm>
        </p:spPr>
        <p:txBody>
          <a:bodyPr/>
          <a:lstStyle/>
          <a:p>
            <a:endParaRPr lang="en-US"/>
          </a:p>
        </p:txBody>
      </p:sp>
      <p:sp>
        <p:nvSpPr>
          <p:cNvPr id="29" name="Espaço Reservado para Número de Slide 28"/>
          <p:cNvSpPr>
            <a:spLocks noGrp="1"/>
          </p:cNvSpPr>
          <p:nvPr>
            <p:ph type="sldNum" sz="quarter" idx="12"/>
          </p:nvPr>
        </p:nvSpPr>
        <p:spPr>
          <a:xfrm>
            <a:off x="1216152" y="6355080"/>
            <a:ext cx="1219200" cy="365760"/>
          </a:xfrm>
        </p:spPr>
        <p:txBody>
          <a:bodyPr/>
          <a:lstStyle/>
          <a:p>
            <a:fld id="{B4512B9D-7939-4435-B69F-8F0BBFE0FD8E}" type="slidenum">
              <a:rPr lang="en-US" smtClean="0"/>
              <a:pPr/>
              <a:t>‹nº›</a:t>
            </a:fld>
            <a:endParaRPr lang="en-US"/>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92EEE78-3754-43B7-8476-D9A0833F31AF}" type="datetimeFigureOut">
              <a:rPr lang="en-US" smtClean="0"/>
              <a:pPr/>
              <a:t>5/10/2017</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B4512B9D-7939-4435-B69F-8F0BBFE0FD8E}"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92EEE78-3754-43B7-8476-D9A0833F31AF}" type="datetimeFigureOut">
              <a:rPr lang="en-US" smtClean="0"/>
              <a:pPr/>
              <a:t>5/10/2017</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B4512B9D-7939-4435-B69F-8F0BBFE0FD8E}" type="slidenum">
              <a:rPr lang="en-US" smtClean="0"/>
              <a:pPr/>
              <a:t>‹nº›</a:t>
            </a:fld>
            <a:endParaRPr lang="en-US"/>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E92EEE78-3754-43B7-8476-D9A0833F31AF}" type="datetimeFigureOut">
              <a:rPr lang="en-US" smtClean="0"/>
              <a:pPr/>
              <a:t>5/10/2017</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B4512B9D-7939-4435-B69F-8F0BBFE0FD8E}" type="slidenum">
              <a:rPr lang="en-US" smtClean="0"/>
              <a:pPr/>
              <a:t>‹nº›</a:t>
            </a:fld>
            <a:endParaRPr lang="en-US"/>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6400800" y="6355080"/>
            <a:ext cx="2286000" cy="365760"/>
          </a:xfrm>
        </p:spPr>
        <p:txBody>
          <a:bodyPr/>
          <a:lstStyle/>
          <a:p>
            <a:fld id="{E92EEE78-3754-43B7-8476-D9A0833F31AF}" type="datetimeFigureOut">
              <a:rPr lang="en-US" smtClean="0"/>
              <a:pPr/>
              <a:t>5/10/2017</a:t>
            </a:fld>
            <a:endParaRPr lang="en-US"/>
          </a:p>
        </p:txBody>
      </p:sp>
      <p:sp>
        <p:nvSpPr>
          <p:cNvPr id="5" name="Espaço Reservado para Rodapé 4"/>
          <p:cNvSpPr>
            <a:spLocks noGrp="1"/>
          </p:cNvSpPr>
          <p:nvPr>
            <p:ph type="ftr" sz="quarter" idx="11"/>
          </p:nvPr>
        </p:nvSpPr>
        <p:spPr>
          <a:xfrm>
            <a:off x="2898648" y="6355080"/>
            <a:ext cx="3474720" cy="365760"/>
          </a:xfrm>
        </p:spPr>
        <p:txBody>
          <a:bodyPr/>
          <a:lstStyle/>
          <a:p>
            <a:endParaRPr lang="en-US"/>
          </a:p>
        </p:txBody>
      </p:sp>
      <p:sp>
        <p:nvSpPr>
          <p:cNvPr id="6" name="Espaço Reservado para Número de Slide 5"/>
          <p:cNvSpPr>
            <a:spLocks noGrp="1"/>
          </p:cNvSpPr>
          <p:nvPr>
            <p:ph type="sldNum" sz="quarter" idx="12"/>
          </p:nvPr>
        </p:nvSpPr>
        <p:spPr>
          <a:xfrm>
            <a:off x="1069848" y="6355080"/>
            <a:ext cx="1520952" cy="365760"/>
          </a:xfrm>
        </p:spPr>
        <p:txBody>
          <a:bodyPr/>
          <a:lstStyle/>
          <a:p>
            <a:fld id="{B4512B9D-7939-4435-B69F-8F0BBFE0FD8E}" type="slidenum">
              <a:rPr lang="en-US" smtClean="0"/>
              <a:pPr/>
              <a:t>‹nº›</a:t>
            </a:fld>
            <a:endParaRPr lang="en-US"/>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E92EEE78-3754-43B7-8476-D9A0833F31AF}" type="datetimeFigureOut">
              <a:rPr lang="en-US" smtClean="0"/>
              <a:pPr/>
              <a:t>5/10/2017</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B4512B9D-7939-4435-B69F-8F0BBFE0FD8E}" type="slidenum">
              <a:rPr lang="en-US" smtClean="0"/>
              <a:pPr/>
              <a:t>‹nº›</a:t>
            </a:fld>
            <a:endParaRPr lang="en-US"/>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E92EEE78-3754-43B7-8476-D9A0833F31AF}" type="datetimeFigureOut">
              <a:rPr lang="en-US" smtClean="0"/>
              <a:pPr/>
              <a:t>5/10/2017</a:t>
            </a:fld>
            <a:endParaRPr lang="en-US"/>
          </a:p>
        </p:txBody>
      </p:sp>
      <p:sp>
        <p:nvSpPr>
          <p:cNvPr id="8" name="Espaço Reservado para Rodapé 7"/>
          <p:cNvSpPr>
            <a:spLocks noGrp="1"/>
          </p:cNvSpPr>
          <p:nvPr>
            <p:ph type="ftr" sz="quarter" idx="11"/>
          </p:nvPr>
        </p:nvSpPr>
        <p:spPr/>
        <p:txBody>
          <a:bodyPr/>
          <a:lstStyle/>
          <a:p>
            <a:endParaRPr lang="en-US"/>
          </a:p>
        </p:txBody>
      </p:sp>
      <p:sp>
        <p:nvSpPr>
          <p:cNvPr id="9" name="Espaço Reservado para Número de Slide 8"/>
          <p:cNvSpPr>
            <a:spLocks noGrp="1"/>
          </p:cNvSpPr>
          <p:nvPr>
            <p:ph type="sldNum" sz="quarter" idx="12"/>
          </p:nvPr>
        </p:nvSpPr>
        <p:spPr/>
        <p:txBody>
          <a:bodyPr/>
          <a:lstStyle/>
          <a:p>
            <a:fld id="{B4512B9D-7939-4435-B69F-8F0BBFE0FD8E}" type="slidenum">
              <a:rPr lang="en-US" smtClean="0"/>
              <a:pPr/>
              <a:t>‹nº›</a:t>
            </a:fld>
            <a:endParaRPr lang="en-US"/>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E92EEE78-3754-43B7-8476-D9A0833F31AF}" type="datetimeFigureOut">
              <a:rPr lang="en-US" smtClean="0"/>
              <a:pPr/>
              <a:t>5/10/2017</a:t>
            </a:fld>
            <a:endParaRPr lang="en-US"/>
          </a:p>
        </p:txBody>
      </p:sp>
      <p:sp>
        <p:nvSpPr>
          <p:cNvPr id="4" name="Espaço Reservado para Rodapé 3"/>
          <p:cNvSpPr>
            <a:spLocks noGrp="1"/>
          </p:cNvSpPr>
          <p:nvPr>
            <p:ph type="ftr" sz="quarter" idx="11"/>
          </p:nvPr>
        </p:nvSpPr>
        <p:spPr/>
        <p:txBody>
          <a:bodyPr/>
          <a:lstStyle/>
          <a:p>
            <a:endParaRPr lang="en-US"/>
          </a:p>
        </p:txBody>
      </p:sp>
      <p:sp>
        <p:nvSpPr>
          <p:cNvPr id="5" name="Espaço Reservado para Número de Slide 4"/>
          <p:cNvSpPr>
            <a:spLocks noGrp="1"/>
          </p:cNvSpPr>
          <p:nvPr>
            <p:ph type="sldNum" sz="quarter" idx="12"/>
          </p:nvPr>
        </p:nvSpPr>
        <p:spPr/>
        <p:txBody>
          <a:bodyPr/>
          <a:lstStyle/>
          <a:p>
            <a:fld id="{B4512B9D-7939-4435-B69F-8F0BBFE0FD8E}" type="slidenum">
              <a:rPr lang="en-US" smtClean="0"/>
              <a:pPr/>
              <a:t>‹nº›</a:t>
            </a:fld>
            <a:endParaRPr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92EEE78-3754-43B7-8476-D9A0833F31AF}" type="datetimeFigureOut">
              <a:rPr lang="en-US" smtClean="0"/>
              <a:pPr/>
              <a:t>5/10/2017</a:t>
            </a:fld>
            <a:endParaRPr lang="en-US"/>
          </a:p>
        </p:txBody>
      </p:sp>
      <p:sp>
        <p:nvSpPr>
          <p:cNvPr id="3" name="Espaço Reservado para Rodapé 2"/>
          <p:cNvSpPr>
            <a:spLocks noGrp="1"/>
          </p:cNvSpPr>
          <p:nvPr>
            <p:ph type="ftr" sz="quarter" idx="11"/>
          </p:nvPr>
        </p:nvSpPr>
        <p:spPr/>
        <p:txBody>
          <a:bodyPr/>
          <a:lstStyle/>
          <a:p>
            <a:endParaRPr lang="en-US"/>
          </a:p>
        </p:txBody>
      </p:sp>
      <p:sp>
        <p:nvSpPr>
          <p:cNvPr id="4" name="Espaço Reservado para Número de Slide 3"/>
          <p:cNvSpPr>
            <a:spLocks noGrp="1"/>
          </p:cNvSpPr>
          <p:nvPr>
            <p:ph type="sldNum" sz="quarter" idx="12"/>
          </p:nvPr>
        </p:nvSpPr>
        <p:spPr/>
        <p:txBody>
          <a:bodyPr/>
          <a:lstStyle/>
          <a:p>
            <a:fld id="{B4512B9D-7939-4435-B69F-8F0BBFE0FD8E}" type="slidenum">
              <a:rPr lang="en-US" smtClean="0"/>
              <a:pPr/>
              <a:t>‹nº›</a:t>
            </a:fld>
            <a:endParaRPr lang="en-US"/>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E92EEE78-3754-43B7-8476-D9A0833F31AF}" type="datetimeFigureOut">
              <a:rPr lang="en-US" smtClean="0"/>
              <a:pPr/>
              <a:t>5/10/2017</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B4512B9D-7939-4435-B69F-8F0BBFE0FD8E}" type="slidenum">
              <a:rPr lang="en-US" smtClean="0"/>
              <a:pPr/>
              <a:t>‹nº›</a:t>
            </a:fld>
            <a:endParaRPr lang="en-US"/>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E92EEE78-3754-43B7-8476-D9A0833F31AF}" type="datetimeFigureOut">
              <a:rPr lang="en-US" smtClean="0"/>
              <a:pPr/>
              <a:t>5/10/2017</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B4512B9D-7939-4435-B69F-8F0BBFE0FD8E}" type="slidenum">
              <a:rPr lang="en-US" smtClean="0"/>
              <a:pPr/>
              <a:t>‹nº›</a:t>
            </a:fld>
            <a:endParaRPr lang="en-US"/>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92EEE78-3754-43B7-8476-D9A0833F31AF}" type="datetimeFigureOut">
              <a:rPr lang="en-US" smtClean="0"/>
              <a:pPr/>
              <a:t>5/10/2017</a:t>
            </a:fld>
            <a:endParaRPr lang="en-US"/>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4512B9D-7939-4435-B69F-8F0BBFE0FD8E}" type="slidenum">
              <a:rPr lang="en-US" smtClean="0"/>
              <a:pPr/>
              <a:t>‹nº›</a:t>
            </a:fld>
            <a:endParaRPr lang="en-US"/>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n-US" dirty="0" err="1" smtClean="0"/>
              <a:t>Eqüidade</a:t>
            </a:r>
            <a:r>
              <a:rPr lang="en-US" dirty="0" smtClean="0"/>
              <a:t> </a:t>
            </a:r>
            <a:r>
              <a:rPr lang="en-US" dirty="0" err="1" smtClean="0"/>
              <a:t>tributária</a:t>
            </a:r>
            <a:endParaRPr lang="en-US" dirty="0"/>
          </a:p>
        </p:txBody>
      </p:sp>
      <p:sp>
        <p:nvSpPr>
          <p:cNvPr id="3" name="Subtítulo 2"/>
          <p:cNvSpPr>
            <a:spLocks noGrp="1"/>
          </p:cNvSpPr>
          <p:nvPr>
            <p:ph type="subTitle" idx="1"/>
          </p:nvPr>
        </p:nvSpPr>
        <p:spPr/>
        <p:txBody>
          <a:bodyPr>
            <a:normAutofit/>
          </a:bodyPr>
          <a:lstStyle/>
          <a:p>
            <a:r>
              <a:rPr lang="pt-BR" sz="1600" dirty="0" smtClean="0"/>
              <a:t>Conceitos gerais</a:t>
            </a:r>
            <a:endParaRPr lang="pt-BR"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sz="3200" dirty="0" smtClean="0"/>
              <a:t>Alíquota marginal: a porcentagem do próximo real de renda tributável que é paga em impostos.</a:t>
            </a:r>
          </a:p>
          <a:p>
            <a:pPr algn="just"/>
            <a:r>
              <a:rPr lang="pt-BR" sz="3200" dirty="0" smtClean="0"/>
              <a:t>Alíquota marginal cresce com a renda.</a:t>
            </a:r>
          </a:p>
          <a:p>
            <a:pPr algn="just"/>
            <a:r>
              <a:rPr lang="pt-BR" sz="3200" dirty="0" smtClean="0"/>
              <a:t>Alíquota média: razão entre o pagamento total de impostos e a renda total.</a:t>
            </a:r>
          </a:p>
          <a:p>
            <a:pPr algn="just"/>
            <a:r>
              <a:rPr lang="pt-BR" sz="3200" dirty="0" smtClean="0"/>
              <a:t>É a média das taxas marginais que o indivíduo paga à medida que ele move ao longo da escala de impostos.</a:t>
            </a:r>
          </a:p>
          <a:p>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Equidade vertical</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Distribuição regressiva: o aumento na contribuição é menos que proporcional ao ocorrido na renda,  de tal forma que a relação entre o imposto a pagar e a renda decresce com o aumento da renda</a:t>
            </a:r>
          </a:p>
          <a:p>
            <a:pPr algn="just"/>
            <a:r>
              <a:rPr lang="pt-BR" dirty="0" smtClean="0"/>
              <a:t>Distribuição proporcional (ou neutra):  o aumento na contribuição é proporcional ao aumento na renda,  de tal forma que a relação imposto/renda permanece constante para qualquer nível de renda</a:t>
            </a:r>
          </a:p>
          <a:p>
            <a:pPr algn="just"/>
            <a:r>
              <a:rPr lang="pt-BR" dirty="0" smtClean="0"/>
              <a:t>Distribuição progressiva: o aumento na contribuição é mais que proporcional ao aumento na renda, de tal forma que a relação imposto/renda aumenta com o nível da renda</a:t>
            </a:r>
            <a:endParaRPr lang="pt-BR" dirty="0"/>
          </a:p>
        </p:txBody>
      </p:sp>
    </p:spTree>
    <p:extLst>
      <p:ext uri="{BB962C8B-B14F-4D97-AF65-F5344CB8AC3E}">
        <p14:creationId xmlns:p14="http://schemas.microsoft.com/office/powerpoint/2010/main" val="1588298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Crença</a:t>
            </a:r>
            <a:endParaRPr lang="pt-BR" dirty="0"/>
          </a:p>
        </p:txBody>
      </p:sp>
      <p:sp>
        <p:nvSpPr>
          <p:cNvPr id="3" name="Espaço Reservado para Conteúdo 2"/>
          <p:cNvSpPr>
            <a:spLocks noGrp="1"/>
          </p:cNvSpPr>
          <p:nvPr>
            <p:ph sz="quarter" idx="1"/>
          </p:nvPr>
        </p:nvSpPr>
        <p:spPr/>
        <p:txBody>
          <a:bodyPr>
            <a:normAutofit/>
          </a:bodyPr>
          <a:lstStyle/>
          <a:p>
            <a:pPr algn="just"/>
            <a:r>
              <a:rPr lang="pt-BR" sz="3600" dirty="0" smtClean="0"/>
              <a:t>Receita tributária na ALC não é progressiva porque ela depende excessivamente de impostos que são considerados regressivos, tais como o VAT, ou que incidem pesadamente sobre os trabalhadores, tais como as contribuições da seguridade social.</a:t>
            </a:r>
            <a:endParaRPr lang="pt-BR" sz="3600" dirty="0"/>
          </a:p>
        </p:txBody>
      </p:sp>
    </p:spTree>
    <p:extLst>
      <p:ext uri="{BB962C8B-B14F-4D97-AF65-F5344CB8AC3E}">
        <p14:creationId xmlns:p14="http://schemas.microsoft.com/office/powerpoint/2010/main" val="226211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Fatos</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VAT e contribuições da seguridade social constituem as duas fontes mais importantes de receita fiscal: na média, no período 2006-2010, representavam 6,3% e 4,2% do PIB, respectivamente.</a:t>
            </a:r>
          </a:p>
          <a:p>
            <a:pPr algn="just"/>
            <a:r>
              <a:rPr lang="pt-BR" dirty="0" smtClean="0"/>
              <a:t>Aumentaram substancialmente ao longo do tempo: no começo dos anos 1990 representavam 4,3% e 3% do PIB, respectivamente.</a:t>
            </a:r>
          </a:p>
          <a:p>
            <a:pPr algn="just"/>
            <a:r>
              <a:rPr lang="pt-BR" dirty="0" smtClean="0"/>
              <a:t>São as únicas fontes principais de receita tributária cujas alíquotas nominais cresceram.</a:t>
            </a:r>
          </a:p>
          <a:p>
            <a:pPr algn="just"/>
            <a:r>
              <a:rPr lang="pt-BR" dirty="0" smtClean="0"/>
              <a:t>Entre 1995 e 2010 a alíquota básica do VAT aumentou de 13,4% para 15% na média, e as contribuições aumentaram de 19,8% para 21,6%.</a:t>
            </a:r>
            <a:endParaRPr lang="pt-BR" dirty="0"/>
          </a:p>
        </p:txBody>
      </p:sp>
    </p:spTree>
    <p:extLst>
      <p:ext uri="{BB962C8B-B14F-4D97-AF65-F5344CB8AC3E}">
        <p14:creationId xmlns:p14="http://schemas.microsoft.com/office/powerpoint/2010/main" val="1340120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3600" dirty="0" smtClean="0"/>
              <a:t>No mesmo período as tarifas médias de importação caíram de 12,9% para 8,8% e as alíquotas mais altas de imposto de renda de pessoa física e jurídica caíram 3% em média.</a:t>
            </a:r>
          </a:p>
          <a:p>
            <a:pPr algn="just"/>
            <a:r>
              <a:rPr lang="pt-BR" sz="3600" dirty="0" smtClean="0"/>
              <a:t>Pessoa física: de 30,9% para 27,6%.</a:t>
            </a:r>
          </a:p>
          <a:p>
            <a:pPr algn="just"/>
            <a:r>
              <a:rPr lang="pt-BR" sz="3600" dirty="0" smtClean="0"/>
              <a:t>Pessoa jurídica: de 30,2% para 27,3%.</a:t>
            </a:r>
            <a:endParaRPr lang="pt-BR" sz="3600" dirty="0"/>
          </a:p>
        </p:txBody>
      </p:sp>
    </p:spTree>
    <p:extLst>
      <p:ext uri="{BB962C8B-B14F-4D97-AF65-F5344CB8AC3E}">
        <p14:creationId xmlns:p14="http://schemas.microsoft.com/office/powerpoint/2010/main" val="3967622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pPr algn="just"/>
            <a:r>
              <a:rPr lang="pt-BR" dirty="0" smtClean="0"/>
              <a:t>Nova evidência sugere um viés contra a receita do trabalho nas estruturas tributárias da ALC</a:t>
            </a:r>
          </a:p>
          <a:p>
            <a:pPr marL="514350" indent="-514350" algn="just">
              <a:buFont typeface="+mj-lt"/>
              <a:buAutoNum type="arabicPeriod"/>
            </a:pPr>
            <a:r>
              <a:rPr lang="pt-BR" dirty="0" smtClean="0"/>
              <a:t>A soma das alíquotas nominais que incidem sobre o trabalho (seguridade social mais imposto de renda pessoal) é mais alta do que as alíquotas nominais sobre o capital.</a:t>
            </a:r>
          </a:p>
          <a:p>
            <a:pPr marL="514350" indent="-514350" algn="just">
              <a:buFont typeface="+mj-lt"/>
              <a:buAutoNum type="arabicPeriod"/>
            </a:pPr>
            <a:r>
              <a:rPr lang="pt-BR" dirty="0" smtClean="0"/>
              <a:t>As alíquotas efetivas da taxação sobre o trabalho são mais altas do que aquelas sobre o capital em quase todos os países para os quais a informação disponível torna esses cálculos possíveis.</a:t>
            </a:r>
          </a:p>
          <a:p>
            <a:pPr marL="514350" indent="-514350" algn="just">
              <a:buFont typeface="+mj-lt"/>
              <a:buAutoNum type="arabicPeriod"/>
            </a:pPr>
            <a:endParaRPr lang="pt-BR" dirty="0"/>
          </a:p>
        </p:txBody>
      </p:sp>
    </p:spTree>
    <p:extLst>
      <p:ext uri="{BB962C8B-B14F-4D97-AF65-F5344CB8AC3E}">
        <p14:creationId xmlns:p14="http://schemas.microsoft.com/office/powerpoint/2010/main" val="44948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3200" dirty="0" smtClean="0"/>
              <a:t>Brasil, Colômbia, Guatemala e Venezuela: as alíquotas de impostos efetivas sobre os salários são aproximadamente o dobro das alíquotas sobre os lucros.</a:t>
            </a:r>
          </a:p>
          <a:p>
            <a:pPr algn="just"/>
            <a:r>
              <a:rPr lang="pt-BR" sz="3200" dirty="0" smtClean="0"/>
              <a:t>Bolívia, Chile e México: essas cargas tributárias são mais parecidas.</a:t>
            </a:r>
          </a:p>
          <a:p>
            <a:pPr algn="just"/>
            <a:r>
              <a:rPr lang="pt-BR" sz="3200" dirty="0" smtClean="0"/>
              <a:t>Somente em Honduras os salários tem alíquotas efetivas menores do que o capital.</a:t>
            </a:r>
            <a:endParaRPr lang="pt-BR" sz="3200" dirty="0"/>
          </a:p>
        </p:txBody>
      </p:sp>
    </p:spTree>
    <p:extLst>
      <p:ext uri="{BB962C8B-B14F-4D97-AF65-F5344CB8AC3E}">
        <p14:creationId xmlns:p14="http://schemas.microsoft.com/office/powerpoint/2010/main" val="695694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2800" dirty="0" smtClean="0"/>
              <a:t>Viés de impostos contra os salários e a favor do capital não é exclusivo da região.</a:t>
            </a:r>
          </a:p>
          <a:p>
            <a:pPr algn="just"/>
            <a:r>
              <a:rPr lang="pt-BR" sz="2800" dirty="0" smtClean="0"/>
              <a:t>Nos países europeus onde existem vieses similares, a taxação do trabalho é acompanhada por sistemas de seguridade social que não existem na AL.</a:t>
            </a:r>
          </a:p>
          <a:p>
            <a:pPr algn="just"/>
            <a:r>
              <a:rPr lang="pt-BR" sz="2800" dirty="0" smtClean="0"/>
              <a:t>Países anglo-saxões que têm sistemas de seguridade social públicos mais limitados taxam mais pesadamente o capital do que o trabalho.</a:t>
            </a:r>
          </a:p>
          <a:p>
            <a:pPr algn="just">
              <a:buNone/>
            </a:pPr>
            <a:endParaRPr lang="pt-BR" sz="2800" dirty="0"/>
          </a:p>
        </p:txBody>
      </p:sp>
    </p:spTree>
    <p:extLst>
      <p:ext uri="{BB962C8B-B14F-4D97-AF65-F5344CB8AC3E}">
        <p14:creationId xmlns:p14="http://schemas.microsoft.com/office/powerpoint/2010/main" val="154890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pt-BR"/>
          </a:p>
        </p:txBody>
      </p:sp>
      <p:sp>
        <p:nvSpPr>
          <p:cNvPr id="6" name="Espaço Reservado para Conteúdo 5"/>
          <p:cNvSpPr>
            <a:spLocks noGrp="1"/>
          </p:cNvSpPr>
          <p:nvPr>
            <p:ph sz="quarter" idx="1"/>
          </p:nvPr>
        </p:nvSpPr>
        <p:spPr/>
        <p:txBody>
          <a:bodyPr>
            <a:normAutofit/>
          </a:bodyPr>
          <a:lstStyle/>
          <a:p>
            <a:pPr algn="just"/>
            <a:r>
              <a:rPr lang="pt-BR" sz="3600" dirty="0" smtClean="0"/>
              <a:t>É possível,  então, argumentar que os sistemas tributários dos países da ALC não são muito progressivos, especialmente quando comparados com os dos países da Europa.</a:t>
            </a:r>
          </a:p>
          <a:p>
            <a:pPr algn="just"/>
            <a:r>
              <a:rPr lang="pt-BR" sz="3600" dirty="0" smtClean="0"/>
              <a:t>Esta afirmação, contudo, ignora aspectos cruciais do impacto distributivo dos impostos na região.</a:t>
            </a:r>
            <a:endParaRPr lang="pt-BR"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Mitos</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marL="514350" indent="-514350" algn="just">
              <a:buNone/>
            </a:pPr>
            <a:r>
              <a:rPr lang="pt-BR" dirty="0" smtClean="0"/>
              <a:t>Não </a:t>
            </a:r>
            <a:r>
              <a:rPr lang="pt-BR" dirty="0" smtClean="0"/>
              <a:t>é correto assumir que o VAT é necessariamente </a:t>
            </a:r>
            <a:r>
              <a:rPr lang="pt-BR" dirty="0" smtClean="0"/>
              <a:t>um</a:t>
            </a:r>
          </a:p>
          <a:p>
            <a:pPr marL="514350" indent="-514350" algn="just">
              <a:buNone/>
            </a:pPr>
            <a:r>
              <a:rPr lang="pt-BR" dirty="0" smtClean="0"/>
              <a:t>imposto </a:t>
            </a:r>
            <a:r>
              <a:rPr lang="pt-BR" dirty="0" smtClean="0"/>
              <a:t>regressivo e menos ainda que qualquer </a:t>
            </a:r>
            <a:r>
              <a:rPr lang="pt-BR" dirty="0" smtClean="0"/>
              <a:t>esforço</a:t>
            </a:r>
          </a:p>
          <a:p>
            <a:pPr marL="514350" indent="-514350" algn="just">
              <a:buNone/>
            </a:pPr>
            <a:r>
              <a:rPr lang="pt-BR" dirty="0" smtClean="0"/>
              <a:t>para </a:t>
            </a:r>
            <a:r>
              <a:rPr lang="pt-BR" dirty="0" smtClean="0"/>
              <a:t>arrecadar mais VAT é prejudicial à distribuição de renda.</a:t>
            </a:r>
          </a:p>
          <a:p>
            <a:pPr marL="0" indent="0" algn="just">
              <a:buNone/>
            </a:pPr>
            <a:endParaRPr lang="pt-BR" dirty="0" smtClean="0"/>
          </a:p>
          <a:p>
            <a:pPr marL="0" indent="0" algn="just">
              <a:buNone/>
            </a:pPr>
            <a:r>
              <a:rPr lang="pt-BR" dirty="0" smtClean="0"/>
              <a:t>Hipoteticamente</a:t>
            </a:r>
            <a:r>
              <a:rPr lang="pt-BR" dirty="0" smtClean="0"/>
              <a:t>, um VAT totalmente uniforme, que taxa todos os bens e serviços consumidos pelas famílias, seria regressivo porque os pobres consomem uma maior proporção de suas rendas do que os ricos. Esta é a lógica que conduz à crença comum de que o VAT é um imposto regressivo por definição. Na prática, contudo, dependendo de quais bens são isentos de taxação ou que são taxados a alíquotas mais baixas e dependendo da medida de renda usada, o VAT pode ou não ser regressivo.</a:t>
            </a:r>
            <a:endParaRPr lang="pt-BR" dirty="0"/>
          </a:p>
        </p:txBody>
      </p:sp>
    </p:spTree>
    <p:extLst>
      <p:ext uri="{BB962C8B-B14F-4D97-AF65-F5344CB8AC3E}">
        <p14:creationId xmlns:p14="http://schemas.microsoft.com/office/powerpoint/2010/main" val="114706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dirty="0" smtClean="0"/>
              <a:t>Classificação dos impostos do ponto de vista da base econômica</a:t>
            </a:r>
            <a:endParaRPr lang="pt-BR" dirty="0"/>
          </a:p>
        </p:txBody>
      </p:sp>
      <p:sp>
        <p:nvSpPr>
          <p:cNvPr id="5" name="Espaço Reservado para Conteúdo 4"/>
          <p:cNvSpPr>
            <a:spLocks noGrp="1"/>
          </p:cNvSpPr>
          <p:nvPr>
            <p:ph sz="quarter" idx="1"/>
          </p:nvPr>
        </p:nvSpPr>
        <p:spPr/>
        <p:txBody>
          <a:bodyPr/>
          <a:lstStyle/>
          <a:p>
            <a:pPr marL="514350" indent="-514350" algn="just">
              <a:buAutoNum type="arabicParenR"/>
            </a:pPr>
            <a:r>
              <a:rPr lang="pt-BR" sz="2800" dirty="0" smtClean="0"/>
              <a:t>Impostos sobre a riqueza (patrimônio): a base sobre a qual incide o imposto é o estoque acumulado de capital</a:t>
            </a:r>
          </a:p>
          <a:p>
            <a:pPr marL="514350" indent="-514350" algn="just">
              <a:buAutoNum type="arabicParenR"/>
            </a:pPr>
            <a:r>
              <a:rPr lang="pt-BR" sz="2800" dirty="0" smtClean="0"/>
              <a:t>Imposto sobre a renda: os impostos incidem sobre os fluxos anuais de rendimento</a:t>
            </a:r>
          </a:p>
          <a:p>
            <a:pPr marL="514350" indent="-514350" algn="just">
              <a:buAutoNum type="arabicParenR"/>
            </a:pPr>
            <a:r>
              <a:rPr lang="pt-BR" sz="2800" dirty="0" smtClean="0"/>
              <a:t>Impostos sobre a venda de mercadorias e serviços (impostos sobre transações):  a compra e a venda de mercadorias e serviços é que constitui o fato dominante</a:t>
            </a:r>
          </a:p>
          <a:p>
            <a:pPr marL="0" indent="0" algn="just">
              <a:buNone/>
            </a:pPr>
            <a:endParaRPr lang="pt-BR" dirty="0"/>
          </a:p>
        </p:txBody>
      </p:sp>
    </p:spTree>
    <p:extLst>
      <p:ext uri="{BB962C8B-B14F-4D97-AF65-F5344CB8AC3E}">
        <p14:creationId xmlns:p14="http://schemas.microsoft.com/office/powerpoint/2010/main" val="1186859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Na AL e Caribe os componentes mais importantes do consumo dos pobres como comida, habitação e transporte são isentos de VAT ou taxados a alíquotas muito baixas.</a:t>
            </a:r>
          </a:p>
          <a:p>
            <a:pPr algn="just"/>
            <a:r>
              <a:rPr lang="pt-BR" dirty="0" smtClean="0"/>
              <a:t>Contudo, VAT aparece como um imposto regressivo porque a renda reportada nas </a:t>
            </a:r>
            <a:r>
              <a:rPr lang="pt-BR" i="1" dirty="0" err="1" smtClean="0"/>
              <a:t>surveys</a:t>
            </a:r>
            <a:r>
              <a:rPr lang="pt-BR" dirty="0" smtClean="0"/>
              <a:t> familiares é normalmente usada como medida, ao invés da renda média ao longo de um período maior. Uma vez que famílias que ocasionalmente não tem renda são necessariamente classificadas nos grupos de renda mais baixos não é surpreendente que o VAT apareça como regressivo.</a:t>
            </a:r>
            <a:endParaRPr lang="pt-BR" dirty="0"/>
          </a:p>
        </p:txBody>
      </p:sp>
    </p:spTree>
    <p:extLst>
      <p:ext uri="{BB962C8B-B14F-4D97-AF65-F5344CB8AC3E}">
        <p14:creationId xmlns:p14="http://schemas.microsoft.com/office/powerpoint/2010/main" val="1278278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4000" dirty="0" smtClean="0"/>
              <a:t>Ao contrário, se as famílias são classificadas não pelos seus níveis de renda naquele momento, mas pelo seu nível de consumo (que aproxima melhor sua renda permanente), VAT é ligeiramente progressivo na maioria dos países.</a:t>
            </a:r>
          </a:p>
        </p:txBody>
      </p:sp>
    </p:spTree>
    <p:extLst>
      <p:ext uri="{BB962C8B-B14F-4D97-AF65-F5344CB8AC3E}">
        <p14:creationId xmlns:p14="http://schemas.microsoft.com/office/powerpoint/2010/main" val="678030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Evidência</a:t>
            </a:r>
            <a:endParaRPr lang="pt-BR" dirty="0"/>
          </a:p>
        </p:txBody>
      </p:sp>
      <p:sp>
        <p:nvSpPr>
          <p:cNvPr id="3" name="Espaço Reservado para Conteúdo 2"/>
          <p:cNvSpPr>
            <a:spLocks noGrp="1"/>
          </p:cNvSpPr>
          <p:nvPr>
            <p:ph sz="quarter" idx="1"/>
          </p:nvPr>
        </p:nvSpPr>
        <p:spPr/>
        <p:txBody>
          <a:bodyPr/>
          <a:lstStyle/>
          <a:p>
            <a:pPr algn="just"/>
            <a:r>
              <a:rPr lang="pt-BR" dirty="0" smtClean="0"/>
              <a:t>Nos países latino-americanos, na média, os 20% mais pobres da população usam 13,7% da sua renda para pagar VAT, enquanto os 20% mais ricos usam somente 5,8% da sua renda para pagar VAT.</a:t>
            </a:r>
          </a:p>
          <a:p>
            <a:pPr algn="just"/>
            <a:r>
              <a:rPr lang="pt-BR" dirty="0" smtClean="0"/>
              <a:t>Assim, a despeito das isenções e alíquotas reduzidas, os setores mais pobres sofrem uma carga tributária relativamente à sua renda que é 2,4 vezes maior do que a sofrida pelos mais favorecidos.</a:t>
            </a:r>
          </a:p>
          <a:p>
            <a:pPr algn="just"/>
            <a:r>
              <a:rPr lang="pt-BR" dirty="0" err="1" smtClean="0"/>
              <a:t>Regressividade</a:t>
            </a:r>
            <a:r>
              <a:rPr lang="pt-BR" dirty="0" smtClean="0"/>
              <a:t> é a  mesma em virtualmente todos os países na região.</a:t>
            </a:r>
          </a:p>
          <a:p>
            <a:pPr algn="just"/>
            <a:endParaRPr lang="pt-BR" dirty="0"/>
          </a:p>
          <a:p>
            <a:pPr marL="0" indent="0">
              <a:buNone/>
            </a:pPr>
            <a:endParaRPr lang="pt-BR" dirty="0"/>
          </a:p>
        </p:txBody>
      </p:sp>
    </p:spTree>
    <p:extLst>
      <p:ext uri="{BB962C8B-B14F-4D97-AF65-F5344CB8AC3E}">
        <p14:creationId xmlns:p14="http://schemas.microsoft.com/office/powerpoint/2010/main" val="1778539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err="1" smtClean="0"/>
              <a:t>Regressividade</a:t>
            </a:r>
            <a:r>
              <a:rPr lang="pt-BR" dirty="0" smtClean="0"/>
              <a:t> desaparece em quase todos os países quando os cálculos são feitos em relação ao consumo ao invés da renda (exceções são o Chile, Peru e Uruguai).</a:t>
            </a:r>
          </a:p>
          <a:p>
            <a:pPr algn="just"/>
            <a:r>
              <a:rPr lang="pt-BR" dirty="0" smtClean="0"/>
              <a:t>Amplamente aceito que o consumo é uma medida melhor da renda permanente e, portanto, do nível socioeconômico das famílias do que a renda corrente.</a:t>
            </a:r>
          </a:p>
          <a:p>
            <a:pPr algn="just"/>
            <a:r>
              <a:rPr lang="pt-BR" dirty="0" smtClean="0"/>
              <a:t>Isto explica a enorme diferença observada nos cálculos de </a:t>
            </a:r>
            <a:r>
              <a:rPr lang="pt-BR" dirty="0" err="1" smtClean="0"/>
              <a:t>regressividade</a:t>
            </a:r>
            <a:r>
              <a:rPr lang="pt-BR" dirty="0" smtClean="0"/>
              <a:t> baseada no consumo com aquela baseada na renda  reportada.</a:t>
            </a:r>
          </a:p>
          <a:p>
            <a:pPr algn="just"/>
            <a:r>
              <a:rPr lang="pt-BR" dirty="0" smtClean="0"/>
              <a:t>Exemplo: Paraguai  renda (-0,1170) consumo (0,0672)</a:t>
            </a:r>
          </a:p>
          <a:p>
            <a:pPr marL="0" indent="0" algn="just">
              <a:buNone/>
            </a:pPr>
            <a:r>
              <a:rPr lang="pt-BR" dirty="0" smtClean="0"/>
              <a:t>Quanto maior o valor do índice, maior a progressividade.</a:t>
            </a:r>
          </a:p>
          <a:p>
            <a:endParaRPr lang="pt-BR" dirty="0"/>
          </a:p>
        </p:txBody>
      </p:sp>
    </p:spTree>
    <p:extLst>
      <p:ext uri="{BB962C8B-B14F-4D97-AF65-F5344CB8AC3E}">
        <p14:creationId xmlns:p14="http://schemas.microsoft.com/office/powerpoint/2010/main" val="2513819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marL="0" indent="0" algn="just">
              <a:buNone/>
            </a:pPr>
            <a:r>
              <a:rPr lang="pt-BR" dirty="0" smtClean="0"/>
              <a:t> </a:t>
            </a:r>
            <a:r>
              <a:rPr lang="pt-BR" dirty="0" smtClean="0"/>
              <a:t>Relativamente ao imposto </a:t>
            </a:r>
            <a:r>
              <a:rPr lang="pt-BR" dirty="0" smtClean="0"/>
              <a:t>de renda pessoa </a:t>
            </a:r>
            <a:r>
              <a:rPr lang="pt-BR" dirty="0" smtClean="0"/>
              <a:t>física, que é  </a:t>
            </a:r>
            <a:r>
              <a:rPr lang="pt-BR" dirty="0" smtClean="0"/>
              <a:t>fortemente </a:t>
            </a:r>
            <a:r>
              <a:rPr lang="pt-BR" dirty="0" smtClean="0"/>
              <a:t>progressivo, o VAT parece estar em grande desvantagem.</a:t>
            </a:r>
            <a:endParaRPr lang="pt-BR" dirty="0" smtClean="0"/>
          </a:p>
          <a:p>
            <a:pPr marL="0" indent="0" algn="just">
              <a:buNone/>
            </a:pPr>
            <a:r>
              <a:rPr lang="pt-BR" dirty="0" smtClean="0"/>
              <a:t>Comparação do VAT com o imposto de renda pessoal ignora o fato de que o efeito distribucional de qualquer imposto depende não somente de quão regressiva ou progressiva sua arrecadação é, mas quanto é coletado e como a arrecadação é gasta. Uma vez que as receitas do VAT são, em média, 3 vezes maiores que aquelas do imposto de renda pessoal seu potencial redistributivo é substancialmente maior, mesmo assumindo que o imposto é regressivo.</a:t>
            </a:r>
          </a:p>
          <a:p>
            <a:pPr marL="0" indent="0">
              <a:buNone/>
            </a:pPr>
            <a:endParaRPr lang="pt-BR" dirty="0"/>
          </a:p>
        </p:txBody>
      </p:sp>
    </p:spTree>
    <p:extLst>
      <p:ext uri="{BB962C8B-B14F-4D97-AF65-F5344CB8AC3E}">
        <p14:creationId xmlns:p14="http://schemas.microsoft.com/office/powerpoint/2010/main" val="3832761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Autofit/>
          </a:bodyPr>
          <a:lstStyle/>
          <a:p>
            <a:pPr algn="just"/>
            <a:r>
              <a:rPr lang="pt-BR" sz="2400" dirty="0" smtClean="0"/>
              <a:t>Além disso, os aspectos regressivos do VAT podem ser corrigidos com um desenho “customizado” que devolve o imposto pago pelos pobres aos pobres, ao invés de conceder isenções que acabam beneficiando aqueles que consomem mais (os ricos).</a:t>
            </a:r>
          </a:p>
          <a:p>
            <a:pPr algn="just"/>
            <a:r>
              <a:rPr lang="pt-BR" sz="2400" dirty="0" smtClean="0"/>
              <a:t>Tentativa de alcançar a progressividade através de alíquota mais baixas para alguns produtos cria substanciais “erros de inclusão”.</a:t>
            </a:r>
          </a:p>
          <a:p>
            <a:pPr algn="just"/>
            <a:r>
              <a:rPr lang="pt-BR" sz="2400" dirty="0" smtClean="0"/>
              <a:t>No Uruguai, os 40% mais pobres consomem somente 13,9% de bens que não cobram VAT, enquanto os 20% mais ricos consomem mais de 50% desses bens isentos.</a:t>
            </a:r>
          </a:p>
          <a:p>
            <a:pPr algn="just"/>
            <a:r>
              <a:rPr lang="pt-BR" sz="2400" dirty="0" smtClean="0"/>
              <a:t>Isenções são apropriadas principalmente pelos </a:t>
            </a:r>
            <a:r>
              <a:rPr lang="pt-BR" sz="2400" dirty="0" err="1" smtClean="0"/>
              <a:t>decis</a:t>
            </a:r>
            <a:r>
              <a:rPr lang="pt-BR" sz="2400" dirty="0" smtClean="0"/>
              <a:t> de renda mais alta.</a:t>
            </a:r>
            <a:endParaRPr lang="pt-BR" sz="2400" dirty="0"/>
          </a:p>
        </p:txBody>
      </p:sp>
    </p:spTree>
    <p:extLst>
      <p:ext uri="{BB962C8B-B14F-4D97-AF65-F5344CB8AC3E}">
        <p14:creationId xmlns:p14="http://schemas.microsoft.com/office/powerpoint/2010/main" val="2074478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Capacidade redistributiva do imposto de renda pessoal também pode ser melhorada, mas de uma maneira diferente daquela feita pelos países latino-americanos que consiste em excluir a maioria dos potenciais contribuintes da base fixando as isenções a um nível muito alto, e começando a alíquota máxima a um nível de renda muito elevado.</a:t>
            </a:r>
          </a:p>
          <a:p>
            <a:pPr algn="just"/>
            <a:r>
              <a:rPr lang="pt-BR" dirty="0" smtClean="0"/>
              <a:t>Para que o imposto de renda pessoal seja mais redistributivo ele deve gerar mais receita, o que é possível com um melhor desenho dos </a:t>
            </a:r>
            <a:r>
              <a:rPr lang="pt-BR" i="1" dirty="0" err="1" smtClean="0"/>
              <a:t>brackets</a:t>
            </a:r>
            <a:r>
              <a:rPr lang="pt-BR" dirty="0" smtClean="0"/>
              <a:t> e as isenções.</a:t>
            </a:r>
            <a:endParaRPr lang="pt-BR" dirty="0"/>
          </a:p>
        </p:txBody>
      </p:sp>
    </p:spTree>
    <p:extLst>
      <p:ext uri="{BB962C8B-B14F-4D97-AF65-F5344CB8AC3E}">
        <p14:creationId xmlns:p14="http://schemas.microsoft.com/office/powerpoint/2010/main" val="388229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sz="quarter" idx="1"/>
          </p:nvPr>
        </p:nvSpPr>
        <p:spPr/>
        <p:txBody>
          <a:bodyPr/>
          <a:lstStyle/>
          <a:p>
            <a:pPr algn="just"/>
            <a:r>
              <a:rPr lang="pt-BR" dirty="0" smtClean="0"/>
              <a:t>Ainda que seja preciso reconhecer que os países da América Latina poderiam fazer um uso mais efetivo do seus sistemas tributários para melhorar a equidade, a reclamação de que a receita tributária existente não é progressiva se baseia em aspectos errados tais como o fato de que o VAT é regressivo relativamente à renda corrente das famílias, ou que o imposto de renda é muito progressivo.</a:t>
            </a:r>
          </a:p>
          <a:p>
            <a:pPr algn="just"/>
            <a:r>
              <a:rPr lang="pt-BR" dirty="0" smtClean="0"/>
              <a:t>Esta ênfase ignora os problemas sérios de desigualdade horizontal nos sistemas tributários latino-americanos.</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Desigualdade horizontal</a:t>
            </a:r>
            <a:endParaRPr lang="pt-BR" dirty="0"/>
          </a:p>
        </p:txBody>
      </p:sp>
      <p:sp>
        <p:nvSpPr>
          <p:cNvPr id="5" name="Subtítulo 4"/>
          <p:cNvSpPr>
            <a:spLocks noGrp="1"/>
          </p:cNvSpPr>
          <p:nvPr>
            <p:ph type="subTitle" idx="1"/>
          </p:nvPr>
        </p:nvSpPr>
        <p:spPr/>
        <p:txBody>
          <a:bodyPr/>
          <a:lstStyle/>
          <a:p>
            <a:endParaRPr lang="pt-B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Desigualdade horizontal</a:t>
            </a:r>
            <a:endParaRPr lang="pt-BR" dirty="0"/>
          </a:p>
        </p:txBody>
      </p:sp>
      <p:sp>
        <p:nvSpPr>
          <p:cNvPr id="5" name="Espaço Reservado para Conteúdo 4"/>
          <p:cNvSpPr>
            <a:spLocks noGrp="1"/>
          </p:cNvSpPr>
          <p:nvPr>
            <p:ph sz="quarter" idx="1"/>
          </p:nvPr>
        </p:nvSpPr>
        <p:spPr/>
        <p:txBody>
          <a:bodyPr>
            <a:normAutofit/>
          </a:bodyPr>
          <a:lstStyle/>
          <a:p>
            <a:pPr algn="just"/>
            <a:r>
              <a:rPr lang="pt-BR" sz="3600" dirty="0" smtClean="0"/>
              <a:t>Mede o quanto pessoas de igual renda são cobradas de forma diferente por causa dos regimes escolhidos.</a:t>
            </a:r>
          </a:p>
          <a:p>
            <a:pPr algn="just"/>
            <a:r>
              <a:rPr lang="pt-BR" sz="3600" dirty="0" smtClean="0"/>
              <a:t>Fato de que indivíduos ou empresas com níveis similares de renda ou taxa de lucro pagam alíquotas de impostos muito diferentes.</a:t>
            </a:r>
            <a:endParaRPr lang="pt-BR" sz="3600" dirty="0"/>
          </a:p>
        </p:txBody>
      </p:sp>
    </p:spTree>
    <p:extLst>
      <p:ext uri="{BB962C8B-B14F-4D97-AF65-F5344CB8AC3E}">
        <p14:creationId xmlns:p14="http://schemas.microsoft.com/office/powerpoint/2010/main" val="3728650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3200" dirty="0" smtClean="0"/>
              <a:t>Identificação da base econômica do imposto se refere à variável sobre a qual a contribuição é calculada, mas não identifica necessariamente onde se localiza o ônus da contribuição.</a:t>
            </a:r>
          </a:p>
          <a:p>
            <a:pPr algn="just"/>
            <a:r>
              <a:rPr lang="pt-BR" sz="3200" dirty="0" smtClean="0"/>
              <a:t>Nem sempre o contribuinte (aquele que recolhe o imposto) é a mesma pessoa sobre a qual efetivamente recai o ônus do pagamento.</a:t>
            </a:r>
            <a:endParaRPr lang="pt-BR" sz="3200" dirty="0"/>
          </a:p>
        </p:txBody>
      </p:sp>
    </p:spTree>
    <p:extLst>
      <p:ext uri="{BB962C8B-B14F-4D97-AF65-F5344CB8AC3E}">
        <p14:creationId xmlns:p14="http://schemas.microsoft.com/office/powerpoint/2010/main" val="1090815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2400" dirty="0" smtClean="0"/>
              <a:t>Regimes tributários simplificados para pequenas e médias empresas e pequenos contribuintes</a:t>
            </a:r>
            <a:endParaRPr lang="pt-BR" sz="2400" dirty="0"/>
          </a:p>
        </p:txBody>
      </p:sp>
      <p:sp>
        <p:nvSpPr>
          <p:cNvPr id="3" name="Espaço Reservado para Conteúdo 2"/>
          <p:cNvSpPr>
            <a:spLocks noGrp="1"/>
          </p:cNvSpPr>
          <p:nvPr>
            <p:ph sz="quarter" idx="1"/>
          </p:nvPr>
        </p:nvSpPr>
        <p:spPr/>
        <p:txBody>
          <a:bodyPr>
            <a:normAutofit/>
          </a:bodyPr>
          <a:lstStyle/>
          <a:p>
            <a:pPr algn="just"/>
            <a:r>
              <a:rPr lang="pt-BR" sz="2800" dirty="0" smtClean="0"/>
              <a:t>Cumprir com um regime de impostos requer uma certa sofisticação administrativa e gerencial que não é comum a pequenas e médias empresas.</a:t>
            </a:r>
          </a:p>
          <a:p>
            <a:pPr algn="just"/>
            <a:r>
              <a:rPr lang="pt-BR" sz="2800" dirty="0" smtClean="0"/>
              <a:t>Mesmo se todas as empresas fossem incorporadas ao sistema tributário, as administrações tributárias não teriam capacidade para lidar com a rotina gerencial e de controle de um número tão grande de contribuintes, a maioria dos quais tem tamanho pequeno.</a:t>
            </a:r>
            <a:endParaRPr lang="pt-BR" sz="2800" dirty="0"/>
          </a:p>
        </p:txBody>
      </p:sp>
    </p:spTree>
    <p:extLst>
      <p:ext uri="{BB962C8B-B14F-4D97-AF65-F5344CB8AC3E}">
        <p14:creationId xmlns:p14="http://schemas.microsoft.com/office/powerpoint/2010/main" val="14657607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Desafio dos sistemas tributários: taxar as pequenas empresas sem induzi-las à informalidade.</a:t>
            </a:r>
          </a:p>
          <a:p>
            <a:pPr algn="just"/>
            <a:r>
              <a:rPr lang="pt-BR" dirty="0" smtClean="0"/>
              <a:t>Pequenas e médias empresas não são apenas numerosas e geram receitas pequenas, mas também aparecem e desaparecem mais frequentemente do que grandes empresas.</a:t>
            </a:r>
          </a:p>
          <a:p>
            <a:pPr algn="just"/>
            <a:r>
              <a:rPr lang="pt-BR" dirty="0" smtClean="0"/>
              <a:t>Regimes simplificados para pequenas empresas reduziriam os custos de cumprimento para as empresas e as dificuldades administrativas para a administração de impostos.</a:t>
            </a:r>
            <a:endParaRPr lang="pt-BR" dirty="0"/>
          </a:p>
        </p:txBody>
      </p:sp>
    </p:spTree>
    <p:extLst>
      <p:ext uri="{BB962C8B-B14F-4D97-AF65-F5344CB8AC3E}">
        <p14:creationId xmlns:p14="http://schemas.microsoft.com/office/powerpoint/2010/main" val="2781077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sz="3200" dirty="0" smtClean="0"/>
              <a:t>Regimes simplificados: os pequenos contribuintes ficam isentos dos requisitos gerais do imposto sobre valor adicionado e do imposto de renda e mesmo das contribuições da previdência social, em alguns casos.</a:t>
            </a:r>
          </a:p>
          <a:p>
            <a:pPr algn="just"/>
            <a:r>
              <a:rPr lang="pt-BR" sz="3200" dirty="0" smtClean="0"/>
              <a:t>Objetivo: trazer os pequenos negócios ao status tributário formal.</a:t>
            </a:r>
          </a:p>
          <a:p>
            <a:endParaRPr lang="pt-BR" dirty="0"/>
          </a:p>
        </p:txBody>
      </p:sp>
    </p:spTree>
    <p:extLst>
      <p:ext uri="{BB962C8B-B14F-4D97-AF65-F5344CB8AC3E}">
        <p14:creationId xmlns:p14="http://schemas.microsoft.com/office/powerpoint/2010/main" val="1919552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Regimes tributários simplificados estão espalhados na América Latina.</a:t>
            </a:r>
          </a:p>
          <a:p>
            <a:pPr algn="just"/>
            <a:r>
              <a:rPr lang="pt-BR" dirty="0" smtClean="0"/>
              <a:t>Com a exceção de El Salvador, Panamá e Venezuela, todos os países da região correntemente tem algum sistema de tratamento diferencial para pequenos contribuintes.</a:t>
            </a:r>
          </a:p>
          <a:p>
            <a:pPr algn="just"/>
            <a:r>
              <a:rPr lang="pt-BR" dirty="0" smtClean="0"/>
              <a:t>Brasil (1997): sistema integrado para o pagamento de impostos e contribuições (SIMPLES).</a:t>
            </a:r>
          </a:p>
          <a:p>
            <a:pPr algn="just"/>
            <a:r>
              <a:rPr lang="pt-BR" dirty="0" smtClean="0"/>
              <a:t>Substituiu todos os impostos federais e contribuições de seguridade social.</a:t>
            </a:r>
            <a:endParaRPr lang="pt-BR" dirty="0"/>
          </a:p>
        </p:txBody>
      </p:sp>
    </p:spTree>
    <p:extLst>
      <p:ext uri="{BB962C8B-B14F-4D97-AF65-F5344CB8AC3E}">
        <p14:creationId xmlns:p14="http://schemas.microsoft.com/office/powerpoint/2010/main" val="454169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normAutofit/>
          </a:bodyPr>
          <a:lstStyle/>
          <a:p>
            <a:pPr algn="just"/>
            <a:r>
              <a:rPr lang="pt-BR" sz="3600" dirty="0" smtClean="0"/>
              <a:t>Problema inicial  com a taxação simplificada: classificar os pequenos contribuintes em categorias específicas definidas por alguma noção de tamanho. </a:t>
            </a:r>
          </a:p>
          <a:p>
            <a:pPr algn="just"/>
            <a:r>
              <a:rPr lang="pt-BR" sz="3600" dirty="0" smtClean="0"/>
              <a:t>Variável mais utilizada: renda do contribuinte, medida por ganhos brutos ou vendas totais.</a:t>
            </a:r>
          </a:p>
          <a:p>
            <a:pPr algn="just"/>
            <a:endParaRPr lang="pt-BR" sz="2400" dirty="0"/>
          </a:p>
        </p:txBody>
      </p:sp>
    </p:spTree>
    <p:extLst>
      <p:ext uri="{BB962C8B-B14F-4D97-AF65-F5344CB8AC3E}">
        <p14:creationId xmlns:p14="http://schemas.microsoft.com/office/powerpoint/2010/main" val="2349265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3200" dirty="0" smtClean="0"/>
              <a:t>Comparado com alguns países desenvolvidos que também usam esses esquemas, o limite de renda estabelecida na América Latina é muito alto, em geral.</a:t>
            </a:r>
          </a:p>
          <a:p>
            <a:pPr algn="just"/>
            <a:r>
              <a:rPr lang="pt-BR" sz="3200" dirty="0" smtClean="0"/>
              <a:t>Isto abre a possibilidade de incluir um grande número de contribuintes, o que em alguns casos pode ser difícil de lidar do ponto de vista administrativo.</a:t>
            </a:r>
          </a:p>
        </p:txBody>
      </p:sp>
    </p:spTree>
    <p:extLst>
      <p:ext uri="{BB962C8B-B14F-4D97-AF65-F5344CB8AC3E}">
        <p14:creationId xmlns:p14="http://schemas.microsoft.com/office/powerpoint/2010/main" val="1535617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sz="4000" dirty="0" smtClean="0"/>
              <a:t>Brasil: país que coleta a maior parte dos impostos através de esquemas simplificados, tanto como uma parcela do produto quanto das quantidades de imposto coletadas</a:t>
            </a:r>
            <a:r>
              <a:rPr lang="pt-BR" dirty="0" smtClean="0"/>
              <a:t>.</a:t>
            </a:r>
          </a:p>
        </p:txBody>
      </p:sp>
    </p:spTree>
    <p:extLst>
      <p:ext uri="{BB962C8B-B14F-4D97-AF65-F5344CB8AC3E}">
        <p14:creationId xmlns:p14="http://schemas.microsoft.com/office/powerpoint/2010/main" val="2930906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Em alguns países a receita tributária obtida é extremamente baixa</a:t>
            </a:r>
            <a:endParaRPr lang="pt-BR" dirty="0"/>
          </a:p>
        </p:txBody>
      </p:sp>
      <p:sp>
        <p:nvSpPr>
          <p:cNvPr id="3" name="Espaço Reservado para Conteúdo 2"/>
          <p:cNvSpPr>
            <a:spLocks noGrp="1"/>
          </p:cNvSpPr>
          <p:nvPr>
            <p:ph sz="quarter" idx="1"/>
          </p:nvPr>
        </p:nvSpPr>
        <p:spPr/>
        <p:txBody>
          <a:bodyPr>
            <a:normAutofit/>
          </a:bodyPr>
          <a:lstStyle/>
          <a:p>
            <a:pPr marL="0" indent="0" algn="just">
              <a:buNone/>
            </a:pPr>
            <a:r>
              <a:rPr lang="pt-BR" sz="3200" dirty="0" smtClean="0"/>
              <a:t>Razões:</a:t>
            </a:r>
          </a:p>
          <a:p>
            <a:pPr marL="514350" indent="-514350" algn="just">
              <a:buAutoNum type="arabicParenR"/>
            </a:pPr>
            <a:r>
              <a:rPr lang="pt-BR" sz="3200" dirty="0" smtClean="0"/>
              <a:t>Baixo valor para o pagamento fixo e altos níveis de evasão.</a:t>
            </a:r>
          </a:p>
          <a:p>
            <a:pPr marL="514350" indent="-514350" algn="just">
              <a:buAutoNum type="arabicParenR"/>
            </a:pPr>
            <a:r>
              <a:rPr lang="pt-BR" sz="3200" dirty="0" smtClean="0"/>
              <a:t>Incentivos para as firmas se desmantelarem em unidades menores a fim de tirar vantagem dos benefícios tributários oferecidos, gerando o que foi chamado de “fiscal </a:t>
            </a:r>
            <a:r>
              <a:rPr lang="pt-BR" sz="3200" dirty="0" err="1" smtClean="0"/>
              <a:t>dwarfism</a:t>
            </a:r>
            <a:r>
              <a:rPr lang="pt-BR" sz="3200" dirty="0" smtClean="0"/>
              <a:t>”.</a:t>
            </a:r>
            <a:endParaRPr lang="pt-BR" sz="3200" dirty="0" smtClean="0"/>
          </a:p>
        </p:txBody>
      </p:sp>
    </p:spTree>
    <p:extLst>
      <p:ext uri="{BB962C8B-B14F-4D97-AF65-F5344CB8AC3E}">
        <p14:creationId xmlns:p14="http://schemas.microsoft.com/office/powerpoint/2010/main" val="2515079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marL="0" indent="0" algn="just">
              <a:buNone/>
            </a:pPr>
            <a:endParaRPr lang="pt-BR" sz="4800" dirty="0" smtClean="0"/>
          </a:p>
          <a:p>
            <a:pPr marL="0" indent="0" algn="just">
              <a:buNone/>
            </a:pPr>
            <a:r>
              <a:rPr lang="pt-BR" sz="4000" dirty="0" smtClean="0"/>
              <a:t>Importante: regimes simplificados ampliam a desigualdade horizontal.</a:t>
            </a:r>
            <a:endParaRPr lang="pt-BR" sz="4000" dirty="0"/>
          </a:p>
        </p:txBody>
      </p:sp>
    </p:spTree>
    <p:extLst>
      <p:ext uri="{BB962C8B-B14F-4D97-AF65-F5344CB8AC3E}">
        <p14:creationId xmlns:p14="http://schemas.microsoft.com/office/powerpoint/2010/main" val="3905278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Considerar a carga tributária do imposto de renda e contribuição para a seguridade social de um contribuinte assalariado sob o sistema geral de impostos e de um contribuinte pequeno </a:t>
            </a:r>
            <a:r>
              <a:rPr lang="pt-BR" dirty="0" smtClean="0"/>
              <a:t>com uma </a:t>
            </a:r>
            <a:r>
              <a:rPr lang="pt-BR" dirty="0" smtClean="0"/>
              <a:t>margem de lucro líquida de 50% sob o regime simplificado.</a:t>
            </a:r>
          </a:p>
          <a:p>
            <a:pPr algn="just"/>
            <a:r>
              <a:rPr lang="pt-BR" dirty="0" smtClean="0"/>
              <a:t>Hipótese 1: ambos estão no terceiro </a:t>
            </a:r>
            <a:r>
              <a:rPr lang="pt-BR" dirty="0" err="1" smtClean="0"/>
              <a:t>decil</a:t>
            </a:r>
            <a:r>
              <a:rPr lang="pt-BR" dirty="0" smtClean="0"/>
              <a:t> de renda.</a:t>
            </a:r>
          </a:p>
          <a:p>
            <a:pPr algn="just"/>
            <a:r>
              <a:rPr lang="pt-BR" dirty="0" smtClean="0"/>
              <a:t>Hipótese II: cada um tem uma renda anual de US$12000.</a:t>
            </a:r>
          </a:p>
          <a:p>
            <a:pPr algn="just"/>
            <a:r>
              <a:rPr lang="pt-BR" dirty="0" smtClean="0"/>
              <a:t>Em média, ao longo dos anos, sob a primeira hipótese o trabalhador assalariado tem o dobro da carga tributária do contribuinte sob regime simplificado.</a:t>
            </a:r>
          </a:p>
          <a:p>
            <a:pPr algn="just"/>
            <a:r>
              <a:rPr lang="pt-BR" dirty="0" smtClean="0"/>
              <a:t>Sob a segunda hipótese, a carga tributária é 3 vezes maior.</a:t>
            </a:r>
            <a:endParaRPr lang="pt-BR" dirty="0"/>
          </a:p>
        </p:txBody>
      </p:sp>
    </p:spTree>
    <p:extLst>
      <p:ext uri="{BB962C8B-B14F-4D97-AF65-F5344CB8AC3E}">
        <p14:creationId xmlns:p14="http://schemas.microsoft.com/office/powerpoint/2010/main" val="4095212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Incidência da taxação</a:t>
            </a:r>
            <a:endParaRPr lang="pt-BR" dirty="0"/>
          </a:p>
        </p:txBody>
      </p:sp>
      <p:sp>
        <p:nvSpPr>
          <p:cNvPr id="3" name="Espaço Reservado para Conteúdo 2"/>
          <p:cNvSpPr>
            <a:spLocks noGrp="1"/>
          </p:cNvSpPr>
          <p:nvPr>
            <p:ph sz="quarter" idx="1"/>
          </p:nvPr>
        </p:nvSpPr>
        <p:spPr/>
        <p:txBody>
          <a:bodyPr>
            <a:normAutofit/>
          </a:bodyPr>
          <a:lstStyle/>
          <a:p>
            <a:pPr algn="just"/>
            <a:r>
              <a:rPr lang="pt-BR" sz="2800" dirty="0" smtClean="0"/>
              <a:t>O lado do mercado sobre o qual o imposto incide é irrelevante para a distribuição do ônus tributário</a:t>
            </a:r>
          </a:p>
          <a:p>
            <a:pPr algn="just"/>
            <a:r>
              <a:rPr lang="pt-BR" sz="2800" dirty="0" smtClean="0"/>
              <a:t>A incidência da taxação é em última instância determinada pela elasticidade da oferta e da demanda.</a:t>
            </a:r>
          </a:p>
          <a:p>
            <a:pPr algn="just"/>
            <a:r>
              <a:rPr lang="pt-BR" sz="2800" dirty="0" smtClean="0"/>
              <a:t>Por exemplo, quando a demanda é perfeitamente inelástica, os produtores não arcam com o imposto e os consumidores arcam com todo o ônus da taxação</a:t>
            </a:r>
            <a:endParaRPr lang="pt-BR" sz="2800" dirty="0"/>
          </a:p>
        </p:txBody>
      </p:sp>
    </p:spTree>
    <p:extLst>
      <p:ext uri="{BB962C8B-B14F-4D97-AF65-F5344CB8AC3E}">
        <p14:creationId xmlns:p14="http://schemas.microsoft.com/office/powerpoint/2010/main" val="3604784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Brasil</a:t>
            </a:r>
            <a:endParaRPr lang="pt-BR" dirty="0"/>
          </a:p>
        </p:txBody>
      </p:sp>
      <p:sp>
        <p:nvSpPr>
          <p:cNvPr id="3" name="Espaço Reservado para Conteúdo 2"/>
          <p:cNvSpPr>
            <a:spLocks noGrp="1"/>
          </p:cNvSpPr>
          <p:nvPr>
            <p:ph sz="quarter" idx="1"/>
          </p:nvPr>
        </p:nvSpPr>
        <p:spPr/>
        <p:txBody>
          <a:bodyPr/>
          <a:lstStyle/>
          <a:p>
            <a:pPr algn="just"/>
            <a:r>
              <a:rPr lang="pt-BR" dirty="0" smtClean="0"/>
              <a:t>Um trabalhador em uma empresa de um funcionário só, que paga o imposto Simples como pessoa jurídica, contribui com o equivalente a um décimo do que paga o assalariado de igual renda com carteira assinada.</a:t>
            </a:r>
          </a:p>
          <a:p>
            <a:pPr algn="just"/>
            <a:r>
              <a:rPr lang="pt-BR" dirty="0" smtClean="0"/>
              <a:t>Em outros países a diferença é irrisória, como no Chile, ou de menos de 3 vezes, como no México.</a:t>
            </a:r>
          </a:p>
          <a:p>
            <a:pPr algn="just"/>
            <a:r>
              <a:rPr lang="pt-BR" dirty="0" smtClean="0"/>
              <a:t>Brasil é o país com maior desigualdade horizontal, ou seja, é o país que apresenta a maior diferença entre o que é cobrado a trabalhadores com a mesma renda, apenas pelo regime fiscal escolhido.</a:t>
            </a:r>
            <a:endParaRPr lang="pt-BR" dirty="0"/>
          </a:p>
        </p:txBody>
      </p:sp>
    </p:spTree>
    <p:extLst>
      <p:ext uri="{BB962C8B-B14F-4D97-AF65-F5344CB8AC3E}">
        <p14:creationId xmlns:p14="http://schemas.microsoft.com/office/powerpoint/2010/main" val="1814603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Bibliografia</a:t>
            </a:r>
            <a:endParaRPr lang="pt-BR" dirty="0"/>
          </a:p>
        </p:txBody>
      </p:sp>
      <p:sp>
        <p:nvSpPr>
          <p:cNvPr id="3" name="Espaço Reservado para Conteúdo 2"/>
          <p:cNvSpPr>
            <a:spLocks noGrp="1"/>
          </p:cNvSpPr>
          <p:nvPr>
            <p:ph sz="quarter" idx="1"/>
          </p:nvPr>
        </p:nvSpPr>
        <p:spPr/>
        <p:txBody>
          <a:bodyPr>
            <a:normAutofit/>
          </a:bodyPr>
          <a:lstStyle/>
          <a:p>
            <a:pPr algn="just"/>
            <a:r>
              <a:rPr lang="pt-BR" sz="3600" dirty="0" smtClean="0"/>
              <a:t>More </a:t>
            </a:r>
            <a:r>
              <a:rPr lang="pt-BR" sz="3600" dirty="0" err="1" smtClean="0"/>
              <a:t>than</a:t>
            </a:r>
            <a:r>
              <a:rPr lang="pt-BR" sz="3600" dirty="0" smtClean="0"/>
              <a:t> </a:t>
            </a:r>
            <a:r>
              <a:rPr lang="pt-BR" sz="3600" dirty="0" err="1" smtClean="0"/>
              <a:t>revenue</a:t>
            </a:r>
            <a:r>
              <a:rPr lang="pt-BR" sz="3600" dirty="0" smtClean="0"/>
              <a:t>: </a:t>
            </a:r>
            <a:r>
              <a:rPr lang="pt-BR" sz="3600" dirty="0" err="1" smtClean="0"/>
              <a:t>taxation</a:t>
            </a:r>
            <a:r>
              <a:rPr lang="pt-BR" sz="3600" dirty="0" smtClean="0"/>
              <a:t> as a </a:t>
            </a:r>
            <a:r>
              <a:rPr lang="pt-BR" sz="3600" dirty="0" err="1" smtClean="0"/>
              <a:t>development</a:t>
            </a:r>
            <a:r>
              <a:rPr lang="pt-BR" sz="3600" dirty="0" smtClean="0"/>
              <a:t> </a:t>
            </a:r>
            <a:r>
              <a:rPr lang="pt-BR" sz="3600" dirty="0" err="1" smtClean="0"/>
              <a:t>tool</a:t>
            </a:r>
            <a:r>
              <a:rPr lang="pt-BR" sz="3600" dirty="0" smtClean="0"/>
              <a:t>, Ana </a:t>
            </a:r>
            <a:r>
              <a:rPr lang="pt-BR" sz="3600" dirty="0" err="1" smtClean="0"/>
              <a:t>Corbacho</a:t>
            </a:r>
            <a:r>
              <a:rPr lang="pt-BR" sz="3600" dirty="0" smtClean="0"/>
              <a:t>, Vicente Fretes </a:t>
            </a:r>
            <a:r>
              <a:rPr lang="pt-BR" sz="3600" dirty="0" err="1" smtClean="0"/>
              <a:t>Cibils</a:t>
            </a:r>
            <a:r>
              <a:rPr lang="pt-BR" sz="3600" dirty="0" smtClean="0"/>
              <a:t> e Eduardo </a:t>
            </a:r>
            <a:r>
              <a:rPr lang="pt-BR" sz="3600" dirty="0" err="1" smtClean="0"/>
              <a:t>Lora</a:t>
            </a:r>
            <a:r>
              <a:rPr lang="pt-BR" sz="3600" dirty="0" smtClean="0"/>
              <a:t> (</a:t>
            </a:r>
            <a:r>
              <a:rPr lang="pt-BR" sz="3600" dirty="0" err="1" smtClean="0"/>
              <a:t>eds</a:t>
            </a:r>
            <a:r>
              <a:rPr lang="pt-BR" sz="3600" dirty="0" smtClean="0"/>
              <a:t>), IDB, 2013.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dirty="0" smtClean="0"/>
              <a:t>O </a:t>
            </a:r>
            <a:r>
              <a:rPr lang="en-US" dirty="0" err="1" smtClean="0"/>
              <a:t>sistema</a:t>
            </a:r>
            <a:r>
              <a:rPr lang="en-US" dirty="0" smtClean="0"/>
              <a:t> </a:t>
            </a:r>
            <a:r>
              <a:rPr lang="en-US" dirty="0" err="1" smtClean="0"/>
              <a:t>tributário</a:t>
            </a:r>
            <a:r>
              <a:rPr lang="en-US" dirty="0" smtClean="0"/>
              <a:t> </a:t>
            </a:r>
            <a:r>
              <a:rPr lang="en-US" dirty="0" err="1" smtClean="0"/>
              <a:t>brasileiro</a:t>
            </a:r>
            <a:r>
              <a:rPr lang="en-US" dirty="0" smtClean="0"/>
              <a:t> é </a:t>
            </a:r>
            <a:r>
              <a:rPr lang="en-US" dirty="0" err="1" smtClean="0"/>
              <a:t>regressivo</a:t>
            </a:r>
            <a:r>
              <a:rPr lang="en-US" dirty="0" smtClean="0"/>
              <a:t>?</a:t>
            </a:r>
            <a:endParaRPr lang="en-US" dirty="0"/>
          </a:p>
        </p:txBody>
      </p:sp>
      <p:sp>
        <p:nvSpPr>
          <p:cNvPr id="3" name="Subtítulo 2"/>
          <p:cNvSpPr>
            <a:spLocks noGrp="1"/>
          </p:cNvSpPr>
          <p:nvPr>
            <p:ph type="subTitle" idx="1"/>
          </p:nvPr>
        </p:nvSpPr>
        <p:spPr/>
        <p:txBody>
          <a:bodyPr>
            <a:normAutofit/>
          </a:bodyPr>
          <a:lstStyle/>
          <a:p>
            <a:r>
              <a:rPr lang="pt-BR" sz="1600" dirty="0" smtClean="0"/>
              <a:t>Siqueira, </a:t>
            </a:r>
            <a:r>
              <a:rPr lang="pt-BR" sz="1600" dirty="0" err="1" smtClean="0"/>
              <a:t>R.B.</a:t>
            </a:r>
            <a:r>
              <a:rPr lang="pt-BR" sz="1600" dirty="0" smtClean="0"/>
              <a:t> de; Nogueira, </a:t>
            </a:r>
            <a:r>
              <a:rPr lang="pt-BR" sz="1600" dirty="0" err="1" smtClean="0"/>
              <a:t>J.R.B.</a:t>
            </a:r>
            <a:r>
              <a:rPr lang="pt-BR" sz="1600" dirty="0" smtClean="0"/>
              <a:t>; Souza, </a:t>
            </a:r>
            <a:r>
              <a:rPr lang="pt-BR" sz="1600" dirty="0" err="1" smtClean="0"/>
              <a:t>E.S.</a:t>
            </a:r>
            <a:r>
              <a:rPr lang="pt-BR" sz="1600" dirty="0" smtClean="0"/>
              <a:t> de . 2012.  </a:t>
            </a:r>
            <a:endParaRPr lang="pt-BR"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2800" dirty="0" smtClean="0"/>
              <a:t>Visão geral: sistema tributário brasileiro apresenta alto grau de </a:t>
            </a:r>
            <a:r>
              <a:rPr lang="pt-BR" sz="2800" dirty="0" err="1" smtClean="0"/>
              <a:t>regressividade</a:t>
            </a:r>
            <a:r>
              <a:rPr lang="pt-BR" sz="2800" dirty="0" smtClean="0"/>
              <a:t>.</a:t>
            </a:r>
          </a:p>
          <a:p>
            <a:pPr algn="just"/>
            <a:r>
              <a:rPr lang="pt-BR" sz="2800" dirty="0" smtClean="0"/>
              <a:t>Estudos que apresentam evidência de </a:t>
            </a:r>
            <a:r>
              <a:rPr lang="pt-BR" sz="2800" dirty="0" err="1" smtClean="0"/>
              <a:t>regressividade</a:t>
            </a:r>
            <a:r>
              <a:rPr lang="pt-BR" sz="2800" dirty="0" smtClean="0"/>
              <a:t> ignoram duas limitações das bases de dados utilizadas:</a:t>
            </a:r>
          </a:p>
          <a:p>
            <a:pPr algn="just"/>
            <a:r>
              <a:rPr lang="pt-BR" sz="2800" dirty="0" smtClean="0"/>
              <a:t>1) a subdeclaração dos rendimentos das famílias mais pobres;</a:t>
            </a:r>
          </a:p>
          <a:p>
            <a:pPr algn="just"/>
            <a:r>
              <a:rPr lang="pt-BR" sz="2800" dirty="0" smtClean="0"/>
              <a:t>2) a subdeclaração do nível e da progressividade do imposto de renda pago pelas famílias mais ricas.</a:t>
            </a:r>
            <a:endParaRPr lang="pt-BR"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4000" dirty="0" smtClean="0"/>
              <a:t>Base mais apropriada para mensurar os efeitos redistributivos da tributação dos bens e serviços consumidos pelas famílias é a despesa familiar de consumo (em vez da renda corrente).</a:t>
            </a:r>
            <a:endParaRPr lang="pt-BR" sz="4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dirty="0" smtClean="0"/>
              <a:t>Dois argumentos para o uso da despesa de consumo como referência para o cálculo da carga tributária indireta</a:t>
            </a:r>
            <a:endParaRPr lang="pt-BR" sz="2400" dirty="0"/>
          </a:p>
        </p:txBody>
      </p:sp>
      <p:sp>
        <p:nvSpPr>
          <p:cNvPr id="3" name="Espaço Reservado para Conteúdo 2"/>
          <p:cNvSpPr>
            <a:spLocks noGrp="1"/>
          </p:cNvSpPr>
          <p:nvPr>
            <p:ph sz="quarter" idx="1"/>
          </p:nvPr>
        </p:nvSpPr>
        <p:spPr/>
        <p:txBody>
          <a:bodyPr/>
          <a:lstStyle/>
          <a:p>
            <a:pPr algn="just">
              <a:buNone/>
            </a:pPr>
            <a:r>
              <a:rPr lang="pt-BR" dirty="0" smtClean="0"/>
              <a:t>1) </a:t>
            </a:r>
            <a:r>
              <a:rPr lang="pt-BR" sz="2800" dirty="0" smtClean="0"/>
              <a:t>Teórico: hipótese da renda permanente (Friedman), segundo a qual as famílias tendem a manter um padrão de consumo ao longo do ciclo de vida, via poupança ou endividamento, mesmo quando a renda sofre flutuações de curto prazo. Assim, o padrão de vida de uma família é determinado não por sua renda corrente, mas por sua renda permanente, ou seja, a renda obtida ao longo do ciclo de vida, para a qual o consumo corrente é considerado uma </a:t>
            </a:r>
            <a:r>
              <a:rPr lang="pt-BR" sz="2800" dirty="0" err="1" smtClean="0"/>
              <a:t>proxy</a:t>
            </a:r>
            <a:r>
              <a:rPr lang="pt-BR" sz="2800" dirty="0" smtClean="0"/>
              <a:t> mais adequada.</a:t>
            </a:r>
            <a:endParaRPr lang="pt-BR"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buNone/>
            </a:pPr>
            <a:r>
              <a:rPr lang="pt-BR" sz="3600" dirty="0" smtClean="0"/>
              <a:t>2) Prático: os rendimentos das famílias mais pobres são fortemente sub-reportados nas pesquisas de orçamentos familiares.</a:t>
            </a:r>
          </a:p>
          <a:p>
            <a:pPr algn="just">
              <a:buNone/>
            </a:pPr>
            <a:r>
              <a:rPr lang="pt-BR" sz="3600" dirty="0" smtClean="0"/>
              <a:t>  POF 2008-09: déficit médio entre a renda total e a despesa total para os 10% mais pobres fica em torno de 25%.</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buNone/>
            </a:pPr>
            <a:r>
              <a:rPr lang="pt-BR" dirty="0" smtClean="0"/>
              <a:t>Utilização da renda como parâmetro para avaliar tanto a carga dos tributos diretos quanto dos tributos indiretos tem a conveniência de facilitar a agregação dessas cargas e, assim , oferecer uma indicação do impacto redistributivo do sistema tributário como um todo.</a:t>
            </a:r>
          </a:p>
          <a:p>
            <a:pPr algn="just">
              <a:buNone/>
            </a:pPr>
            <a:endParaRPr lang="pt-BR" dirty="0" smtClean="0"/>
          </a:p>
          <a:p>
            <a:pPr algn="just">
              <a:buNone/>
            </a:pPr>
            <a:r>
              <a:rPr lang="pt-BR" dirty="0" smtClean="0"/>
              <a:t>Alternativa utilizada: usar a renda na avaliação do impacto conjunto dos tributos diretos e indiretos, mas ajustar a renda para corrigir os problemas de subdeclaração, usando-se para isso os dados das despesas das famílias.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Distribuição da carga dos tributos indiretos</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Estimar as alíquotas tributárias efetivas que incidem sobre os bens e serviços consumidos pelas famílias com base na matriz insumo-produto.</a:t>
            </a:r>
          </a:p>
          <a:p>
            <a:pPr algn="just"/>
            <a:r>
              <a:rPr lang="pt-BR" dirty="0" smtClean="0"/>
              <a:t>Alíquotas efetivas ao invés das alíquotas legais:</a:t>
            </a:r>
          </a:p>
          <a:p>
            <a:pPr marL="514350" indent="-514350" algn="just">
              <a:buAutoNum type="arabicParenR"/>
            </a:pPr>
            <a:r>
              <a:rPr lang="pt-BR" dirty="0" smtClean="0"/>
              <a:t>As alíquotas efetivas, por serem calculadas usando-se a matriz de relações </a:t>
            </a:r>
            <a:r>
              <a:rPr lang="pt-BR" dirty="0" err="1" smtClean="0"/>
              <a:t>inter-setoriais</a:t>
            </a:r>
            <a:r>
              <a:rPr lang="pt-BR" dirty="0" smtClean="0"/>
              <a:t> e as receitas efetivamente arrecadadas pelo governo, captam os efeitos da tributação de insumos (</a:t>
            </a:r>
            <a:r>
              <a:rPr lang="pt-BR" dirty="0" err="1" smtClean="0"/>
              <a:t>cumulatividade</a:t>
            </a:r>
            <a:r>
              <a:rPr lang="pt-BR" dirty="0" smtClean="0"/>
              <a:t>).</a:t>
            </a:r>
          </a:p>
          <a:p>
            <a:pPr marL="514350" indent="-514350" algn="just">
              <a:buAutoNum type="arabicParenR"/>
            </a:pPr>
            <a:r>
              <a:rPr lang="pt-BR" dirty="0" smtClean="0"/>
              <a:t>A matriz insumo-produto informa o total de tributos indiretos descontados os subsídios, permitindo uma melhor estimativa da carga que efetivamente recai sobre as famílias.</a:t>
            </a:r>
            <a:endParaRPr lang="pt-B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Cálculo das alíquotas efetivas</a:t>
            </a:r>
            <a:endParaRPr lang="pt-BR" dirty="0"/>
          </a:p>
        </p:txBody>
      </p:sp>
      <p:sp>
        <p:nvSpPr>
          <p:cNvPr id="3" name="Espaço Reservado para Conteúdo 2"/>
          <p:cNvSpPr>
            <a:spLocks noGrp="1"/>
          </p:cNvSpPr>
          <p:nvPr>
            <p:ph sz="quarter" idx="1"/>
          </p:nvPr>
        </p:nvSpPr>
        <p:spPr/>
        <p:txBody>
          <a:bodyPr>
            <a:normAutofit/>
          </a:bodyPr>
          <a:lstStyle/>
          <a:p>
            <a:pPr algn="just"/>
            <a:endParaRPr lang="pt-BR" sz="2000" dirty="0" smtClean="0"/>
          </a:p>
          <a:p>
            <a:pPr algn="just">
              <a:spcBef>
                <a:spcPts val="0"/>
              </a:spcBef>
            </a:pPr>
            <a:r>
              <a:rPr lang="pt-BR" sz="2400" dirty="0" smtClean="0"/>
              <a:t>Hipótese de que os tributos arrecadados de cada atividade produtiva são totalmente transferidos para frente em cada estágio da cadeia de produção até o consumidor final.</a:t>
            </a:r>
          </a:p>
          <a:p>
            <a:pPr algn="just">
              <a:spcBef>
                <a:spcPts val="0"/>
              </a:spcBef>
            </a:pPr>
            <a:r>
              <a:rPr lang="pt-BR" sz="2400" dirty="0" smtClean="0"/>
              <a:t>Matriz de insumo-produto de 2005 informa, por atividade produtiva, a receita arrecadada pelos seguintes tributos: ICMS, IPI, II e “outros impostos menos subsídios”.</a:t>
            </a:r>
          </a:p>
          <a:p>
            <a:pPr marL="0" algn="just">
              <a:spcBef>
                <a:spcPts val="0"/>
              </a:spcBef>
            </a:pPr>
            <a:r>
              <a:rPr lang="pt-BR" sz="2400" dirty="0" smtClean="0"/>
              <a:t>Essas alíquotas são aplicadas aos micro dados da POF 2008-     2009 para se obter a distribuição da carga tributária indireta entre famílias em diferentes estratos de despesa e de renda.</a:t>
            </a:r>
          </a:p>
          <a:p>
            <a:pPr marL="0" algn="just">
              <a:spcBef>
                <a:spcPts val="0"/>
              </a:spcBef>
            </a:pPr>
            <a:r>
              <a:rPr lang="pt-BR" sz="2400" dirty="0" smtClean="0"/>
              <a:t>Alíquotas efetivas estimadas para 17 grupos de despesa familiar (cesta básica, vestuário, aluguel, eletricidade, etc...)</a:t>
            </a:r>
          </a:p>
          <a:p>
            <a:pPr marL="0" algn="just">
              <a:spcBef>
                <a:spcPts val="0"/>
              </a:spcBef>
            </a:pPr>
            <a:endParaRPr lang="pt-B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Distinção de acordo com o ônus</a:t>
            </a:r>
            <a:endParaRPr lang="pt-BR" dirty="0"/>
          </a:p>
        </p:txBody>
      </p:sp>
      <p:sp>
        <p:nvSpPr>
          <p:cNvPr id="3" name="Espaço Reservado para Conteúdo 2"/>
          <p:cNvSpPr>
            <a:spLocks noGrp="1"/>
          </p:cNvSpPr>
          <p:nvPr>
            <p:ph sz="quarter" idx="1"/>
          </p:nvPr>
        </p:nvSpPr>
        <p:spPr/>
        <p:txBody>
          <a:bodyPr>
            <a:normAutofit/>
          </a:bodyPr>
          <a:lstStyle/>
          <a:p>
            <a:pPr algn="just"/>
            <a:r>
              <a:rPr lang="pt-BR" sz="3200" dirty="0" smtClean="0"/>
              <a:t>Impostos diretos: aqueles impostos cujos contribuintes são  os mesmos indivíduos que arcam com o ônus da respectiva contribuição</a:t>
            </a:r>
          </a:p>
          <a:p>
            <a:pPr algn="just"/>
            <a:r>
              <a:rPr lang="pt-BR" sz="3200" dirty="0" smtClean="0"/>
              <a:t>Impostos indiretos: aqueles impostos para os quais os contribuintes poderiam transferir total ou parcialmente o ônus da contribuição para terceiros</a:t>
            </a:r>
            <a:endParaRPr lang="pt-BR" sz="3200" dirty="0"/>
          </a:p>
        </p:txBody>
      </p:sp>
    </p:spTree>
    <p:extLst>
      <p:ext uri="{BB962C8B-B14F-4D97-AF65-F5344CB8AC3E}">
        <p14:creationId xmlns:p14="http://schemas.microsoft.com/office/powerpoint/2010/main" val="12843156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sz="2800" dirty="0" smtClean="0"/>
              <a:t>Distribuição da carga tributária indireta entre as famílias: depende da combinação da estrutura de alíquotas efetivas com a estrutura de consumo das famílias em diferentes estratos de despesa ou renda. </a:t>
            </a:r>
          </a:p>
          <a:p>
            <a:pPr algn="just"/>
            <a:r>
              <a:rPr lang="pt-BR" sz="2800" dirty="0" smtClean="0"/>
              <a:t>POF 2008-09 comparada com POF 2002-03 mostra que houve uma redução considerável das disparidades entre as cestas de consumo das famílias em diferentes estratos de renda.</a:t>
            </a:r>
          </a:p>
          <a:p>
            <a:pPr>
              <a:buNone/>
            </a:pPr>
            <a:endParaRPr lang="pt-B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3600" dirty="0" smtClean="0"/>
              <a:t>Dadas as alíquotas efetivas e a estrutura de consumo das famílias é estimada a distribuição da carga tributária indireta : i) como % da despesa de consumo; ii) como % da renda; iii) como % da renda ajustada.</a:t>
            </a:r>
            <a:endParaRPr lang="pt-BR" sz="3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Quando a despesa familiar de consumo é usada como base para medir a carga tributária, a distribuição da carga entre os décimos de renda é proporcional.</a:t>
            </a:r>
          </a:p>
          <a:p>
            <a:pPr algn="just"/>
            <a:r>
              <a:rPr lang="pt-BR" dirty="0" smtClean="0"/>
              <a:t>Quando a renda familiar reportada na POF é usada como parâmetro para avaliar o peso dos tributos, estes se revelam bastante regressivos, com a carga caindo de 34,2% no primeiro décimo para 11,9% no último décimo.</a:t>
            </a:r>
          </a:p>
          <a:p>
            <a:pPr algn="just"/>
            <a:r>
              <a:rPr lang="pt-BR" dirty="0" smtClean="0"/>
              <a:t>Houve de fato um aumento na carga tributária sobre os 10% mais pobres (em relação à POF 2002-2003).</a:t>
            </a:r>
          </a:p>
          <a:p>
            <a:pPr algn="just"/>
            <a:r>
              <a:rPr lang="pt-BR" dirty="0" smtClean="0"/>
              <a:t>A </a:t>
            </a:r>
            <a:r>
              <a:rPr lang="pt-BR" dirty="0" err="1" smtClean="0"/>
              <a:t>regressividade</a:t>
            </a:r>
            <a:r>
              <a:rPr lang="pt-BR" dirty="0" smtClean="0"/>
              <a:t> dos tributos indiretos é reduzida quando a renda familiar reportada na POF é corrigida. Em particular, a carga tributária sobre o primeiro décimo cai para 15,4%, que representa menos da metade da carga estimada com base na renda subdeclarada desse décimo.</a:t>
            </a:r>
            <a:endParaRPr lang="pt-B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Distribuição da carga dos tributos diretos</a:t>
            </a:r>
            <a:endParaRPr lang="pt-BR" dirty="0"/>
          </a:p>
        </p:txBody>
      </p:sp>
      <p:sp>
        <p:nvSpPr>
          <p:cNvPr id="3" name="Espaço Reservado para Conteúdo 2"/>
          <p:cNvSpPr>
            <a:spLocks noGrp="1"/>
          </p:cNvSpPr>
          <p:nvPr>
            <p:ph sz="quarter" idx="1"/>
          </p:nvPr>
        </p:nvSpPr>
        <p:spPr/>
        <p:txBody>
          <a:bodyPr/>
          <a:lstStyle/>
          <a:p>
            <a:pPr algn="just"/>
            <a:r>
              <a:rPr lang="pt-BR" sz="3200" dirty="0" smtClean="0"/>
              <a:t>Para estimar o imposto de renda pago pelas famílias aplica-se a legislação do IRPF para cada indivíduo em uma amostra representativa da população brasileira.</a:t>
            </a:r>
          </a:p>
          <a:p>
            <a:pPr algn="just"/>
            <a:r>
              <a:rPr lang="pt-BR" sz="3200" dirty="0" smtClean="0"/>
              <a:t>Usa-se um programa computacional (simulador) que aplica as regras da legislação tributária e previdenciária vigentes em 2009 aos microdados da PNAD de 2009.</a:t>
            </a:r>
          </a:p>
          <a:p>
            <a:pPr algn="just"/>
            <a:endParaRPr lang="pt-B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Programa</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sz="2400" dirty="0" smtClean="0"/>
              <a:t>Realiza os cálculos na ordem legal, de forma que as interações entre os diferentes elementos do sistema de tributos e benefícios são levadas em conta nas simulações (por exemplo, o fato da contribuição previdenciária do empregado ser dedutível da base de cálculo do imposto de renda).</a:t>
            </a:r>
          </a:p>
          <a:p>
            <a:pPr algn="just"/>
            <a:r>
              <a:rPr lang="pt-BR" sz="2400" dirty="0" smtClean="0"/>
              <a:t>Quaisquer provisões legais que dependem da renda, situação familiar ou outras características presentes nos </a:t>
            </a:r>
            <a:r>
              <a:rPr lang="pt-BR" sz="2400" dirty="0" err="1" smtClean="0"/>
              <a:t>micro-dados</a:t>
            </a:r>
            <a:r>
              <a:rPr lang="pt-BR" sz="2400" dirty="0" smtClean="0"/>
              <a:t> da PNAD podem ser simuladas.</a:t>
            </a:r>
          </a:p>
          <a:p>
            <a:pPr algn="just"/>
            <a:r>
              <a:rPr lang="pt-BR" sz="2400" dirty="0" smtClean="0"/>
              <a:t>Componentes da renda que não são simulados (tais como  aposentadorias) são obtidos diretamente da PNAD.</a:t>
            </a:r>
          </a:p>
          <a:p>
            <a:pPr algn="just"/>
            <a:r>
              <a:rPr lang="pt-BR" sz="2400" dirty="0" smtClean="0"/>
              <a:t>O 13º salário e o adicional de férias dos trabalhadores são simulados, já que a PNAD capta apenas os rendimentos regularmente recebidos pelas famílias.</a:t>
            </a:r>
          </a:p>
          <a:p>
            <a:pPr algn="just"/>
            <a:endParaRPr lang="pt-B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4000" dirty="0" smtClean="0"/>
              <a:t>Tributos diretos considerados: além do IRPF, as contribuições previdenciárias para o INSS e as contribuições previdenciárias dos funcionários públicos federais, estaduais e municipais.</a:t>
            </a:r>
            <a:endParaRPr lang="pt-BR" sz="4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buNone/>
            </a:pPr>
            <a:r>
              <a:rPr lang="pt-BR" dirty="0" smtClean="0"/>
              <a:t>Perfil distributivo das contribuições previdenciárias reflete:</a:t>
            </a:r>
          </a:p>
          <a:p>
            <a:pPr marL="514350" indent="-514350" algn="just">
              <a:buAutoNum type="arabicParenR"/>
            </a:pPr>
            <a:r>
              <a:rPr lang="pt-BR" dirty="0" smtClean="0"/>
              <a:t>A concentração dos trabalhadores informais nos primeiros décimos de renda;</a:t>
            </a:r>
          </a:p>
          <a:p>
            <a:pPr marL="514350" indent="-514350" algn="just">
              <a:buAutoNum type="arabicParenR"/>
            </a:pPr>
            <a:r>
              <a:rPr lang="pt-BR" dirty="0" smtClean="0"/>
              <a:t>A combinação da presença expressiva de aposentados com benefícios iguais a um salário mínimo no sexto décimo de renda e o fato desses benefícios serem isentos de contribuição;</a:t>
            </a:r>
          </a:p>
          <a:p>
            <a:pPr marL="514350" indent="-514350" algn="just">
              <a:buAutoNum type="arabicParenR"/>
            </a:pPr>
            <a:r>
              <a:rPr lang="pt-BR" dirty="0" smtClean="0"/>
              <a:t>A existência de um teto para as contribuições ao INSS.</a:t>
            </a:r>
          </a:p>
          <a:p>
            <a:endParaRPr lang="pt-B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O IRPF onera de forma mais significativa apenas as famílias no último décimo de renda, onde a carga tributária média é 6% da renda familiar.</a:t>
            </a:r>
          </a:p>
          <a:p>
            <a:pPr algn="just"/>
            <a:r>
              <a:rPr lang="pt-BR" dirty="0" smtClean="0"/>
              <a:t>Em torno de 90% da receita do IRPF é paga pelos 10% mais ricos da população. Isso faz do imposto de renda brasileiro um dos mais progressivos do mundo. Comparado com o imposto de renda sobre pessoas físicas de 15 países da União </a:t>
            </a:r>
            <a:r>
              <a:rPr lang="pt-BR" dirty="0" err="1" smtClean="0"/>
              <a:t>Européia</a:t>
            </a:r>
            <a:r>
              <a:rPr lang="pt-BR" dirty="0" smtClean="0"/>
              <a:t>, o imposto brasileiro fica atrás apenas da Suécia, da França e de Luxemburgo em termos de progressividade.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Juntando tributos diretos e indiretos</a:t>
            </a:r>
            <a:endParaRPr lang="pt-BR" dirty="0"/>
          </a:p>
        </p:txBody>
      </p:sp>
      <p:sp>
        <p:nvSpPr>
          <p:cNvPr id="3" name="Espaço Reservado para Conteúdo 2"/>
          <p:cNvSpPr>
            <a:spLocks noGrp="1"/>
          </p:cNvSpPr>
          <p:nvPr>
            <p:ph sz="quarter" idx="1"/>
          </p:nvPr>
        </p:nvSpPr>
        <p:spPr/>
        <p:txBody>
          <a:bodyPr/>
          <a:lstStyle/>
          <a:p>
            <a:pPr algn="just"/>
            <a:r>
              <a:rPr lang="pt-BR" dirty="0" smtClean="0"/>
              <a:t>P</a:t>
            </a:r>
            <a:r>
              <a:rPr lang="pt-BR" sz="3200" dirty="0" smtClean="0"/>
              <a:t>ara obter um quadro da distribuição entre as famílias da carga tributária total, os valores médios (por décimo de renda) dos tributos diretos simulados na PNAD foram imputados na POF.  A carga dos tributos diretos foi então estimada como proporção da renda familiar total ajustada e somada à carga dos tributos indiretos.</a:t>
            </a:r>
            <a:endParaRPr lang="pt-BR" sz="32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3200" dirty="0" smtClean="0"/>
              <a:t>A combinação de tributos diretos e indiretos resulta em um sistema tributário proporcional.  Apesar da carga tributária sobre os 10% mais ricos ser um pouco mais elevada do que sobre os demais estratos de renda – indicando certa progressividade – pode-se concluir que o sistema tributário não tem um impacto redistributivo significativo.</a:t>
            </a:r>
            <a:endParaRPr lang="pt-B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teóricos da tributação</a:t>
            </a:r>
            <a:endParaRPr lang="pt-BR" dirty="0"/>
          </a:p>
        </p:txBody>
      </p:sp>
      <p:sp>
        <p:nvSpPr>
          <p:cNvPr id="3" name="Espaço Reservado para Conteúdo 2"/>
          <p:cNvSpPr>
            <a:spLocks noGrp="1"/>
          </p:cNvSpPr>
          <p:nvPr>
            <p:ph sz="quarter" idx="1"/>
          </p:nvPr>
        </p:nvSpPr>
        <p:spPr/>
        <p:txBody>
          <a:bodyPr/>
          <a:lstStyle/>
          <a:p>
            <a:pPr marL="514350" indent="-514350" algn="just">
              <a:buAutoNum type="arabicParenR"/>
            </a:pPr>
            <a:r>
              <a:rPr lang="pt-BR" dirty="0" smtClean="0"/>
              <a:t>Neutralidade: refere-se à não interferência sobre as decisões de alocação tomadas com base no mecanismo de mercado.</a:t>
            </a:r>
          </a:p>
          <a:p>
            <a:pPr marL="514350" indent="-514350" algn="just">
              <a:buAutoNum type="arabicParenR"/>
            </a:pPr>
            <a:r>
              <a:rPr lang="pt-BR" dirty="0" smtClean="0"/>
              <a:t>Equidade: o imposto deve garantir uma distribuição equitativa do ônus tributário entre os indivíduos.</a:t>
            </a:r>
          </a:p>
          <a:p>
            <a:pPr marL="514350" indent="-514350" algn="just">
              <a:buAutoNum type="arabicParenR"/>
            </a:pPr>
            <a:r>
              <a:rPr lang="pt-BR" dirty="0" smtClean="0"/>
              <a:t>Simplicidade: o sistema tributário deve ser simples e de fácil entendimento e interpretação.</a:t>
            </a:r>
          </a:p>
          <a:p>
            <a:pPr marL="514350" indent="-514350" algn="just">
              <a:buAutoNum type="arabicParenR"/>
            </a:pPr>
            <a:r>
              <a:rPr lang="pt-BR" dirty="0" smtClean="0"/>
              <a:t>Transparência: o sistema deve ser compreensível para </a:t>
            </a:r>
            <a:r>
              <a:rPr lang="pt-BR" smtClean="0"/>
              <a:t>os contribuintes.</a:t>
            </a:r>
            <a:endParaRPr lang="pt-BR" dirty="0" smtClean="0"/>
          </a:p>
        </p:txBody>
      </p:sp>
    </p:spTree>
    <p:extLst>
      <p:ext uri="{BB962C8B-B14F-4D97-AF65-F5344CB8AC3E}">
        <p14:creationId xmlns:p14="http://schemas.microsoft.com/office/powerpoint/2010/main" val="41942727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Outra forma de avaliar a progressividade do sistema tributário é comparando a contribuição de cada décimo para a arrecadação tributária com a sua participação na renda total.</a:t>
            </a:r>
          </a:p>
          <a:p>
            <a:pPr algn="just"/>
            <a:r>
              <a:rPr lang="pt-BR" dirty="0" smtClean="0"/>
              <a:t>Observa-se que a parcela de contribuição para a receita tributária é muito próxima da parcela de participação na renda para todos os décimos (mas vale notar que apenas no caso do último décimo a contribuição para a arrecadação é maior do que a participação na renda). Novamente esses resultados sugerem que o sistema tributário brasileiro não tem efeito significativo sobre a distribuição de renda entre as famílias.</a:t>
            </a:r>
          </a:p>
          <a:p>
            <a:endParaRPr lang="pt-B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3200" dirty="0" smtClean="0"/>
              <a:t>Importante: qualquer estimativa de incidência tributária deve ser tratada com certa cautela. Resultados diferentes podem ser obtidos dependendo dos tributos considerados e das hipóteses adotadas.</a:t>
            </a:r>
            <a:endParaRPr lang="pt-BR" sz="32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pt-BR" sz="2000" dirty="0" smtClean="0"/>
              <a:t>Silveira, </a:t>
            </a:r>
            <a:r>
              <a:rPr lang="pt-BR" sz="2000" dirty="0" err="1" smtClean="0"/>
              <a:t>F.G.</a:t>
            </a:r>
            <a:r>
              <a:rPr lang="pt-BR" sz="2000" dirty="0" smtClean="0"/>
              <a:t> 2008. Tributação, previdência e assistência sociais: impactos distributivos, Tese de Doutorado, Instituto de Economia, Unicamp.</a:t>
            </a:r>
            <a:endParaRPr lang="pt-BR" sz="2000" dirty="0"/>
          </a:p>
        </p:txBody>
      </p:sp>
      <p:sp>
        <p:nvSpPr>
          <p:cNvPr id="3" name="Espaço Reservado para Conteúdo 2"/>
          <p:cNvSpPr>
            <a:spLocks noGrp="1"/>
          </p:cNvSpPr>
          <p:nvPr>
            <p:ph sz="quarter" idx="1"/>
          </p:nvPr>
        </p:nvSpPr>
        <p:spPr/>
        <p:txBody>
          <a:bodyPr>
            <a:noAutofit/>
          </a:bodyPr>
          <a:lstStyle/>
          <a:p>
            <a:pPr algn="just"/>
            <a:r>
              <a:rPr lang="pt-BR" sz="3200" dirty="0" smtClean="0"/>
              <a:t>Quando a renda é usada, os resultados indicam que o sistema tributário é regressivo, devido à </a:t>
            </a:r>
            <a:r>
              <a:rPr lang="pt-BR" sz="3200" dirty="0" err="1" smtClean="0"/>
              <a:t>regressividade</a:t>
            </a:r>
            <a:r>
              <a:rPr lang="pt-BR" sz="3200" dirty="0" smtClean="0"/>
              <a:t> dos tributos indiretos, que não é suficientemente compensada pela progressividade da tributação direta.</a:t>
            </a:r>
          </a:p>
          <a:p>
            <a:pPr algn="just"/>
            <a:r>
              <a:rPr lang="pt-BR" sz="3200" dirty="0" smtClean="0"/>
              <a:t>O sistema tributário é progressivo quando a renda total (monetária e não monetária) é usada para medir a carga tributária direta e a despesa total é usada para medir a carga dos tributos indiretos.</a:t>
            </a:r>
            <a:endParaRPr lang="pt-BR" sz="32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000" dirty="0" err="1" smtClean="0"/>
              <a:t>Pintos-Payeras</a:t>
            </a:r>
            <a:r>
              <a:rPr lang="pt-BR" sz="2000" dirty="0" smtClean="0"/>
              <a:t>, </a:t>
            </a:r>
            <a:r>
              <a:rPr lang="pt-BR" sz="2000" dirty="0" err="1" smtClean="0"/>
              <a:t>J.A.</a:t>
            </a:r>
            <a:r>
              <a:rPr lang="pt-BR" sz="2000" dirty="0" smtClean="0"/>
              <a:t> 2010.</a:t>
            </a:r>
            <a:r>
              <a:rPr lang="pt-BR" sz="2400" dirty="0" smtClean="0"/>
              <a:t> Análise da progressividade da carga tributária sobre a população brasileira, PPE, vol. 4, no. 2</a:t>
            </a:r>
            <a:endParaRPr lang="pt-BR" sz="2000" dirty="0"/>
          </a:p>
        </p:txBody>
      </p:sp>
      <p:sp>
        <p:nvSpPr>
          <p:cNvPr id="3" name="Espaço Reservado para Conteúdo 2"/>
          <p:cNvSpPr>
            <a:spLocks noGrp="1"/>
          </p:cNvSpPr>
          <p:nvPr>
            <p:ph sz="quarter" idx="1"/>
          </p:nvPr>
        </p:nvSpPr>
        <p:spPr/>
        <p:txBody>
          <a:bodyPr>
            <a:normAutofit/>
          </a:bodyPr>
          <a:lstStyle/>
          <a:p>
            <a:pPr algn="just"/>
            <a:r>
              <a:rPr lang="pt-BR" sz="4000" dirty="0" smtClean="0"/>
              <a:t>Quando a renda é usada, o sistema tributário é regressivo.</a:t>
            </a:r>
          </a:p>
          <a:p>
            <a:pPr algn="just"/>
            <a:r>
              <a:rPr lang="pt-BR" sz="4000" dirty="0" smtClean="0"/>
              <a:t>O sistema tributário se mostra quase proporcional quando a despesa monetária é usada para calcular tanto a carga tributária direta quanto a indireta. </a:t>
            </a:r>
            <a:endParaRPr lang="pt-BR"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Duas óticas para avaliar a equidade</a:t>
            </a:r>
            <a:endParaRPr lang="pt-BR" dirty="0"/>
          </a:p>
        </p:txBody>
      </p:sp>
      <p:sp>
        <p:nvSpPr>
          <p:cNvPr id="3" name="Espaço Reservado para Conteúdo 2"/>
          <p:cNvSpPr>
            <a:spLocks noGrp="1"/>
          </p:cNvSpPr>
          <p:nvPr>
            <p:ph sz="quarter" idx="1"/>
          </p:nvPr>
        </p:nvSpPr>
        <p:spPr/>
        <p:txBody>
          <a:bodyPr/>
          <a:lstStyle/>
          <a:p>
            <a:pPr marL="514350" indent="-514350" algn="just">
              <a:buAutoNum type="arabicParenR"/>
            </a:pPr>
            <a:r>
              <a:rPr lang="pt-BR" sz="2800" dirty="0" smtClean="0"/>
              <a:t>Propõe que o ônus seja repartido entre os indivíduos de acordo com o benefício que cada um deriva da produção governamental de bens e serviços (Princípio do benefício)</a:t>
            </a:r>
          </a:p>
          <a:p>
            <a:pPr marL="514350" indent="-514350" algn="just">
              <a:buAutoNum type="arabicParenR"/>
            </a:pPr>
            <a:r>
              <a:rPr lang="pt-BR" sz="2800" dirty="0" smtClean="0"/>
              <a:t>Propõe que o ônus seja repartido com base na capacidade individual de contribuição (Princípio da capacidade de contribuição)</a:t>
            </a:r>
          </a:p>
          <a:p>
            <a:pPr marL="514350" indent="-514350" algn="just">
              <a:buAutoNum type="arabicParenR"/>
            </a:pPr>
            <a:endParaRPr lang="pt-BR" dirty="0" smtClean="0"/>
          </a:p>
          <a:p>
            <a:pPr marL="514350" indent="-514350" algn="just">
              <a:buAutoNum type="arabicParenR"/>
            </a:pPr>
            <a:endParaRPr lang="pt-BR" dirty="0"/>
          </a:p>
          <a:p>
            <a:pPr marL="514350" indent="-514350" algn="just">
              <a:buAutoNum type="arabicParenR"/>
            </a:pPr>
            <a:endParaRPr lang="pt-BR" dirty="0" smtClean="0"/>
          </a:p>
          <a:p>
            <a:pPr marL="514350" indent="-514350" algn="just">
              <a:buAutoNum type="arabicParenR"/>
            </a:pPr>
            <a:endParaRPr lang="pt-BR" dirty="0" smtClean="0"/>
          </a:p>
          <a:p>
            <a:pPr marL="514350" indent="-514350" algn="just">
              <a:buAutoNum type="arabicParenR"/>
            </a:pPr>
            <a:endParaRPr lang="pt-BR" dirty="0"/>
          </a:p>
        </p:txBody>
      </p:sp>
    </p:spTree>
    <p:extLst>
      <p:ext uri="{BB962C8B-B14F-4D97-AF65-F5344CB8AC3E}">
        <p14:creationId xmlns:p14="http://schemas.microsoft.com/office/powerpoint/2010/main" val="1604557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Dois objetivos distribucionais</a:t>
            </a:r>
            <a:endParaRPr lang="pt-BR" dirty="0"/>
          </a:p>
        </p:txBody>
      </p:sp>
      <p:sp>
        <p:nvSpPr>
          <p:cNvPr id="3" name="Espaço Reservado para Conteúdo 2"/>
          <p:cNvSpPr>
            <a:spLocks noGrp="1"/>
          </p:cNvSpPr>
          <p:nvPr>
            <p:ph sz="quarter" idx="1"/>
          </p:nvPr>
        </p:nvSpPr>
        <p:spPr/>
        <p:txBody>
          <a:bodyPr/>
          <a:lstStyle/>
          <a:p>
            <a:pPr marL="514350" indent="-514350" algn="just">
              <a:buAutoNum type="arabicParenR"/>
            </a:pPr>
            <a:r>
              <a:rPr lang="pt-BR" dirty="0" smtClean="0"/>
              <a:t>Equidade vertical: princípio de que grupos com mais recursos (maior renda, maior riqueza, maior patrimônio) devem pagar impostos mais altos do que grupos com poucos recursos</a:t>
            </a:r>
          </a:p>
          <a:p>
            <a:pPr marL="514350" indent="-514350" algn="just">
              <a:buAutoNum type="arabicParenR"/>
            </a:pPr>
            <a:r>
              <a:rPr lang="pt-BR" dirty="0" smtClean="0"/>
              <a:t>Equidade horizontal: princípio de que indivíduos que são similares, mas que fazem escolhas econômicas  diferentes devem ser tratados da mesma forma pelo sistema de impostos</a:t>
            </a:r>
          </a:p>
          <a:p>
            <a:pPr marL="514350" indent="-514350">
              <a:buAutoNum type="arabicParenR"/>
            </a:pPr>
            <a:endParaRPr lang="pt-BR" dirty="0"/>
          </a:p>
        </p:txBody>
      </p:sp>
    </p:spTree>
    <p:extLst>
      <p:ext uri="{BB962C8B-B14F-4D97-AF65-F5344CB8AC3E}">
        <p14:creationId xmlns:p14="http://schemas.microsoft.com/office/powerpoint/2010/main" val="4229360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Desigualdade vertical</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1638</TotalTime>
  <Words>4095</Words>
  <Application>Microsoft Office PowerPoint</Application>
  <PresentationFormat>Apresentação na tela (4:3)</PresentationFormat>
  <Paragraphs>187</Paragraphs>
  <Slides>63</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63</vt:i4>
      </vt:variant>
    </vt:vector>
  </HeadingPairs>
  <TitlesOfParts>
    <vt:vector size="69" baseType="lpstr">
      <vt:lpstr>Bookman Old Style</vt:lpstr>
      <vt:lpstr>Calibri</vt:lpstr>
      <vt:lpstr>Gill Sans MT</vt:lpstr>
      <vt:lpstr>Wingdings</vt:lpstr>
      <vt:lpstr>Wingdings 3</vt:lpstr>
      <vt:lpstr>Origem</vt:lpstr>
      <vt:lpstr>Eqüidade tributária</vt:lpstr>
      <vt:lpstr>Classificação dos impostos do ponto de vista da base econômica</vt:lpstr>
      <vt:lpstr>Apresentação do PowerPoint</vt:lpstr>
      <vt:lpstr>Incidência da taxação</vt:lpstr>
      <vt:lpstr>Distinção de acordo com o ônus</vt:lpstr>
      <vt:lpstr>Princípios teóricos da tributação</vt:lpstr>
      <vt:lpstr>Duas óticas para avaliar a equidade</vt:lpstr>
      <vt:lpstr>Dois objetivos distribucionais</vt:lpstr>
      <vt:lpstr>Desigualdade vertical</vt:lpstr>
      <vt:lpstr>Apresentação do PowerPoint</vt:lpstr>
      <vt:lpstr>Equidade vertical</vt:lpstr>
      <vt:lpstr>Crença</vt:lpstr>
      <vt:lpstr>Fatos</vt:lpstr>
      <vt:lpstr>Apresentação do PowerPoint</vt:lpstr>
      <vt:lpstr>Apresentação do PowerPoint</vt:lpstr>
      <vt:lpstr>Apresentação do PowerPoint</vt:lpstr>
      <vt:lpstr>Apresentação do PowerPoint</vt:lpstr>
      <vt:lpstr>Apresentação do PowerPoint</vt:lpstr>
      <vt:lpstr>Mitos</vt:lpstr>
      <vt:lpstr>Apresentação do PowerPoint</vt:lpstr>
      <vt:lpstr>Apresentação do PowerPoint</vt:lpstr>
      <vt:lpstr>Evidência</vt:lpstr>
      <vt:lpstr>Apresentação do PowerPoint</vt:lpstr>
      <vt:lpstr>Apresentação do PowerPoint</vt:lpstr>
      <vt:lpstr>Apresentação do PowerPoint</vt:lpstr>
      <vt:lpstr>Apresentação do PowerPoint</vt:lpstr>
      <vt:lpstr>Conclusão</vt:lpstr>
      <vt:lpstr>Desigualdade horizontal</vt:lpstr>
      <vt:lpstr>Desigualdade horizontal</vt:lpstr>
      <vt:lpstr>Regimes tributários simplificados para pequenas e médias empresas e pequenos contribuintes</vt:lpstr>
      <vt:lpstr>Apresentação do PowerPoint</vt:lpstr>
      <vt:lpstr>Apresentação do PowerPoint</vt:lpstr>
      <vt:lpstr>Apresentação do PowerPoint</vt:lpstr>
      <vt:lpstr>Apresentação do PowerPoint</vt:lpstr>
      <vt:lpstr>Apresentação do PowerPoint</vt:lpstr>
      <vt:lpstr>Apresentação do PowerPoint</vt:lpstr>
      <vt:lpstr>Em alguns países a receita tributária obtida é extremamente baixa</vt:lpstr>
      <vt:lpstr>Apresentação do PowerPoint</vt:lpstr>
      <vt:lpstr>Apresentação do PowerPoint</vt:lpstr>
      <vt:lpstr>Brasil</vt:lpstr>
      <vt:lpstr>Bibliografia</vt:lpstr>
      <vt:lpstr>O sistema tributário brasileiro é regressivo?</vt:lpstr>
      <vt:lpstr>Apresentação do PowerPoint</vt:lpstr>
      <vt:lpstr>Apresentação do PowerPoint</vt:lpstr>
      <vt:lpstr>Dois argumentos para o uso da despesa de consumo como referência para o cálculo da carga tributária indireta</vt:lpstr>
      <vt:lpstr>Apresentação do PowerPoint</vt:lpstr>
      <vt:lpstr>Apresentação do PowerPoint</vt:lpstr>
      <vt:lpstr>Distribuição da carga dos tributos indiretos</vt:lpstr>
      <vt:lpstr>Cálculo das alíquotas efetivas</vt:lpstr>
      <vt:lpstr>Apresentação do PowerPoint</vt:lpstr>
      <vt:lpstr>Apresentação do PowerPoint</vt:lpstr>
      <vt:lpstr>Resultados</vt:lpstr>
      <vt:lpstr>Distribuição da carga dos tributos diretos</vt:lpstr>
      <vt:lpstr>Programa</vt:lpstr>
      <vt:lpstr>Apresentação do PowerPoint</vt:lpstr>
      <vt:lpstr>Apresentação do PowerPoint</vt:lpstr>
      <vt:lpstr>Apresentação do PowerPoint</vt:lpstr>
      <vt:lpstr>Juntando tributos diretos e indiretos</vt:lpstr>
      <vt:lpstr>Apresentação do PowerPoint</vt:lpstr>
      <vt:lpstr>Apresentação do PowerPoint</vt:lpstr>
      <vt:lpstr>Apresentação do PowerPoint</vt:lpstr>
      <vt:lpstr>Silveira, F.G. 2008. Tributação, previdência e assistência sociais: impactos distributivos, Tese de Doutorado, Instituto de Economia, Unicamp.</vt:lpstr>
      <vt:lpstr>Pintos-Payeras, J.A. 2010. Análise da progressividade da carga tributária sobre a população brasileira, PPE, vol. 4, no.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Eficiência Do Gasto Público na América Latina</dc:title>
  <dc:creator>ArtVic</dc:creator>
  <cp:lastModifiedBy>Paulo Picchetti</cp:lastModifiedBy>
  <cp:revision>71</cp:revision>
  <dcterms:created xsi:type="dcterms:W3CDTF">2013-04-18T15:44:50Z</dcterms:created>
  <dcterms:modified xsi:type="dcterms:W3CDTF">2017-05-10T17:52:09Z</dcterms:modified>
</cp:coreProperties>
</file>