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0"/>
  </p:notesMasterIdLst>
  <p:handoutMasterIdLst>
    <p:handoutMasterId r:id="rId71"/>
  </p:handoutMasterIdLst>
  <p:sldIdLst>
    <p:sldId id="798" r:id="rId2"/>
    <p:sldId id="980" r:id="rId3"/>
    <p:sldId id="800" r:id="rId4"/>
    <p:sldId id="801" r:id="rId5"/>
    <p:sldId id="802" r:id="rId6"/>
    <p:sldId id="935" r:id="rId7"/>
    <p:sldId id="934" r:id="rId8"/>
    <p:sldId id="936" r:id="rId9"/>
    <p:sldId id="937" r:id="rId10"/>
    <p:sldId id="804" r:id="rId11"/>
    <p:sldId id="938" r:id="rId12"/>
    <p:sldId id="805" r:id="rId13"/>
    <p:sldId id="921" r:id="rId14"/>
    <p:sldId id="807" r:id="rId15"/>
    <p:sldId id="808" r:id="rId16"/>
    <p:sldId id="809" r:id="rId17"/>
    <p:sldId id="922" r:id="rId18"/>
    <p:sldId id="810" r:id="rId19"/>
    <p:sldId id="811" r:id="rId20"/>
    <p:sldId id="812" r:id="rId21"/>
    <p:sldId id="813" r:id="rId22"/>
    <p:sldId id="814" r:id="rId23"/>
    <p:sldId id="924" r:id="rId24"/>
    <p:sldId id="925" r:id="rId25"/>
    <p:sldId id="933" r:id="rId26"/>
    <p:sldId id="926" r:id="rId27"/>
    <p:sldId id="815" r:id="rId28"/>
    <p:sldId id="939" r:id="rId29"/>
    <p:sldId id="928" r:id="rId30"/>
    <p:sldId id="927" r:id="rId31"/>
    <p:sldId id="929" r:id="rId32"/>
    <p:sldId id="932" r:id="rId33"/>
    <p:sldId id="940" r:id="rId34"/>
    <p:sldId id="941" r:id="rId35"/>
    <p:sldId id="942" r:id="rId36"/>
    <p:sldId id="943" r:id="rId37"/>
    <p:sldId id="945" r:id="rId38"/>
    <p:sldId id="944" r:id="rId39"/>
    <p:sldId id="946" r:id="rId40"/>
    <p:sldId id="952" r:id="rId41"/>
    <p:sldId id="949" r:id="rId42"/>
    <p:sldId id="950" r:id="rId43"/>
    <p:sldId id="951" r:id="rId44"/>
    <p:sldId id="958" r:id="rId45"/>
    <p:sldId id="959" r:id="rId46"/>
    <p:sldId id="960" r:id="rId47"/>
    <p:sldId id="961" r:id="rId48"/>
    <p:sldId id="962" r:id="rId49"/>
    <p:sldId id="963" r:id="rId50"/>
    <p:sldId id="964" r:id="rId51"/>
    <p:sldId id="965" r:id="rId52"/>
    <p:sldId id="976" r:id="rId53"/>
    <p:sldId id="977" r:id="rId54"/>
    <p:sldId id="978" r:id="rId55"/>
    <p:sldId id="826" r:id="rId56"/>
    <p:sldId id="827" r:id="rId57"/>
    <p:sldId id="829" r:id="rId58"/>
    <p:sldId id="833" r:id="rId59"/>
    <p:sldId id="834" r:id="rId60"/>
    <p:sldId id="835" r:id="rId61"/>
    <p:sldId id="836" r:id="rId62"/>
    <p:sldId id="837" r:id="rId63"/>
    <p:sldId id="981" r:id="rId64"/>
    <p:sldId id="982" r:id="rId65"/>
    <p:sldId id="983" r:id="rId66"/>
    <p:sldId id="984" r:id="rId67"/>
    <p:sldId id="979" r:id="rId68"/>
    <p:sldId id="919" r:id="rId6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2F2A"/>
    <a:srgbClr val="00FF00"/>
    <a:srgbClr val="99CCFF"/>
    <a:srgbClr val="F74343"/>
    <a:srgbClr val="C5C5FF"/>
    <a:srgbClr val="000000"/>
    <a:srgbClr val="009900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5907" autoAdjust="0"/>
  </p:normalViewPr>
  <p:slideViewPr>
    <p:cSldViewPr>
      <p:cViewPr varScale="1">
        <p:scale>
          <a:sx n="66" d="100"/>
          <a:sy n="66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000"/>
    </p:cViewPr>
  </p:sorterViewPr>
  <p:notesViewPr>
    <p:cSldViewPr>
      <p:cViewPr varScale="1">
        <p:scale>
          <a:sx n="40" d="100"/>
          <a:sy n="40" d="100"/>
        </p:scale>
        <p:origin x="-1542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'q10'!$B$3</c:f>
              <c:strCache>
                <c:ptCount val="1"/>
                <c:pt idx="0">
                  <c:v>Produtor (Pp)</c:v>
                </c:pt>
              </c:strCache>
            </c:strRef>
          </c:tx>
          <c:cat>
            <c:numRef>
              <c:f>'q10'!$A$4:$A$15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'q10'!$B$4:$B$15</c:f>
              <c:numCache>
                <c:formatCode>0.00</c:formatCode>
                <c:ptCount val="12"/>
                <c:pt idx="0">
                  <c:v>44</c:v>
                </c:pt>
                <c:pt idx="1">
                  <c:v>47.3</c:v>
                </c:pt>
                <c:pt idx="2">
                  <c:v>74.3</c:v>
                </c:pt>
                <c:pt idx="3">
                  <c:v>97.2</c:v>
                </c:pt>
                <c:pt idx="4">
                  <c:v>86.5</c:v>
                </c:pt>
                <c:pt idx="5">
                  <c:v>48</c:v>
                </c:pt>
                <c:pt idx="6">
                  <c:v>32.9</c:v>
                </c:pt>
                <c:pt idx="7">
                  <c:v>26.9</c:v>
                </c:pt>
                <c:pt idx="8">
                  <c:v>22.4</c:v>
                </c:pt>
                <c:pt idx="9">
                  <c:v>25.7</c:v>
                </c:pt>
                <c:pt idx="10">
                  <c:v>51.6</c:v>
                </c:pt>
                <c:pt idx="11">
                  <c:v>55.7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C-4D8D-A5EC-8D853AD4A8D2}"/>
            </c:ext>
          </c:extLst>
        </c:ser>
        <c:ser>
          <c:idx val="1"/>
          <c:order val="1"/>
          <c:tx>
            <c:strRef>
              <c:f>'q10'!$C$3</c:f>
              <c:strCache>
                <c:ptCount val="1"/>
                <c:pt idx="0">
                  <c:v>Atacado (Pa)</c:v>
                </c:pt>
              </c:strCache>
            </c:strRef>
          </c:tx>
          <c:cat>
            <c:numRef>
              <c:f>'q10'!$A$4:$A$15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'q10'!$C$4:$C$15</c:f>
              <c:numCache>
                <c:formatCode>0.00</c:formatCode>
                <c:ptCount val="12"/>
                <c:pt idx="0">
                  <c:v>63.1</c:v>
                </c:pt>
                <c:pt idx="1">
                  <c:v>67.5</c:v>
                </c:pt>
                <c:pt idx="2">
                  <c:v>104.6</c:v>
                </c:pt>
                <c:pt idx="3">
                  <c:v>134.19999999999999</c:v>
                </c:pt>
                <c:pt idx="4">
                  <c:v>102.4</c:v>
                </c:pt>
                <c:pt idx="5">
                  <c:v>86.7</c:v>
                </c:pt>
                <c:pt idx="6">
                  <c:v>58.5</c:v>
                </c:pt>
                <c:pt idx="7">
                  <c:v>52.1</c:v>
                </c:pt>
                <c:pt idx="8">
                  <c:v>43.3</c:v>
                </c:pt>
                <c:pt idx="9">
                  <c:v>65.3</c:v>
                </c:pt>
                <c:pt idx="10">
                  <c:v>72.7</c:v>
                </c:pt>
                <c:pt idx="11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C-4D8D-A5EC-8D853AD4A8D2}"/>
            </c:ext>
          </c:extLst>
        </c:ser>
        <c:ser>
          <c:idx val="2"/>
          <c:order val="2"/>
          <c:tx>
            <c:strRef>
              <c:f>'q10'!$D$3</c:f>
              <c:strCache>
                <c:ptCount val="1"/>
                <c:pt idx="0">
                  <c:v>Varejo (Pv)</c:v>
                </c:pt>
              </c:strCache>
            </c:strRef>
          </c:tx>
          <c:cat>
            <c:numRef>
              <c:f>'q10'!$A$4:$A$15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'q10'!$D$4:$D$15</c:f>
              <c:numCache>
                <c:formatCode>0.00</c:formatCode>
                <c:ptCount val="12"/>
                <c:pt idx="0">
                  <c:v>146</c:v>
                </c:pt>
                <c:pt idx="1">
                  <c:v>146</c:v>
                </c:pt>
                <c:pt idx="2">
                  <c:v>186.5</c:v>
                </c:pt>
                <c:pt idx="3">
                  <c:v>223</c:v>
                </c:pt>
                <c:pt idx="4">
                  <c:v>198</c:v>
                </c:pt>
                <c:pt idx="5">
                  <c:v>186.5</c:v>
                </c:pt>
                <c:pt idx="6">
                  <c:v>149.5</c:v>
                </c:pt>
                <c:pt idx="7">
                  <c:v>127</c:v>
                </c:pt>
                <c:pt idx="8">
                  <c:v>119.5</c:v>
                </c:pt>
                <c:pt idx="9">
                  <c:v>109</c:v>
                </c:pt>
                <c:pt idx="10">
                  <c:v>137</c:v>
                </c:pt>
                <c:pt idx="11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5C-4D8D-A5EC-8D853AD4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4165040"/>
        <c:axId val="-2094169936"/>
      </c:lineChart>
      <c:dateAx>
        <c:axId val="-2094165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-2094169936"/>
        <c:crosses val="autoZero"/>
        <c:auto val="1"/>
        <c:lblOffset val="100"/>
        <c:baseTimeUnit val="months"/>
      </c:dateAx>
      <c:valAx>
        <c:axId val="-20941699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094165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8FB31-3123-4A48-A059-17FFFA583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72411423-F5A7-49AE-98FD-0872380A52C1}">
      <dgm:prSet/>
      <dgm:spPr/>
      <dgm:t>
        <a:bodyPr/>
        <a:lstStyle/>
        <a:p>
          <a:pPr rtl="0"/>
          <a:r>
            <a:rPr lang="pt-BR" b="1" smtClean="0"/>
            <a:t>transporte, </a:t>
          </a:r>
          <a:endParaRPr lang="pt-BR"/>
        </a:p>
      </dgm:t>
    </dgm:pt>
    <dgm:pt modelId="{4119DCD2-A478-4102-AE30-3E8E1879C676}" type="parTrans" cxnId="{E4AA8F3F-476E-4089-9731-6508C3A705ED}">
      <dgm:prSet/>
      <dgm:spPr/>
      <dgm:t>
        <a:bodyPr/>
        <a:lstStyle/>
        <a:p>
          <a:endParaRPr lang="pt-BR"/>
        </a:p>
      </dgm:t>
    </dgm:pt>
    <dgm:pt modelId="{E74CCC56-F845-48BE-97E2-23DAF9E7487A}" type="sibTrans" cxnId="{E4AA8F3F-476E-4089-9731-6508C3A705ED}">
      <dgm:prSet/>
      <dgm:spPr/>
      <dgm:t>
        <a:bodyPr/>
        <a:lstStyle/>
        <a:p>
          <a:endParaRPr lang="pt-BR"/>
        </a:p>
      </dgm:t>
    </dgm:pt>
    <dgm:pt modelId="{33FBA2F4-2DD2-4E4C-AB23-A5D7F11509A3}">
      <dgm:prSet/>
      <dgm:spPr/>
      <dgm:t>
        <a:bodyPr/>
        <a:lstStyle/>
        <a:p>
          <a:pPr rtl="0"/>
          <a:r>
            <a:rPr lang="pt-BR" b="1" smtClean="0"/>
            <a:t>armazenamento, </a:t>
          </a:r>
          <a:endParaRPr lang="pt-BR"/>
        </a:p>
      </dgm:t>
    </dgm:pt>
    <dgm:pt modelId="{DAD931DE-1EBF-4B6C-9E13-1896B54791A9}" type="parTrans" cxnId="{A868CE92-D057-46DF-80CD-74D7769F95B2}">
      <dgm:prSet/>
      <dgm:spPr/>
      <dgm:t>
        <a:bodyPr/>
        <a:lstStyle/>
        <a:p>
          <a:endParaRPr lang="pt-BR"/>
        </a:p>
      </dgm:t>
    </dgm:pt>
    <dgm:pt modelId="{90D1F9AB-E1E5-424F-81C0-D4882B061CF4}" type="sibTrans" cxnId="{A868CE92-D057-46DF-80CD-74D7769F95B2}">
      <dgm:prSet/>
      <dgm:spPr/>
      <dgm:t>
        <a:bodyPr/>
        <a:lstStyle/>
        <a:p>
          <a:endParaRPr lang="pt-BR"/>
        </a:p>
      </dgm:t>
    </dgm:pt>
    <dgm:pt modelId="{314DB9DA-D095-44DE-A9DB-365F41A163BF}">
      <dgm:prSet/>
      <dgm:spPr/>
      <dgm:t>
        <a:bodyPr/>
        <a:lstStyle/>
        <a:p>
          <a:pPr rtl="0"/>
          <a:r>
            <a:rPr lang="pt-BR" b="1" smtClean="0"/>
            <a:t>processamento, </a:t>
          </a:r>
          <a:endParaRPr lang="pt-BR"/>
        </a:p>
      </dgm:t>
    </dgm:pt>
    <dgm:pt modelId="{8D5F96B6-B9A9-4601-B2B8-D0E4E9E43DD4}" type="parTrans" cxnId="{F0041080-6DDF-4F80-B42B-A7B8ECF00E65}">
      <dgm:prSet/>
      <dgm:spPr/>
      <dgm:t>
        <a:bodyPr/>
        <a:lstStyle/>
        <a:p>
          <a:endParaRPr lang="pt-BR"/>
        </a:p>
      </dgm:t>
    </dgm:pt>
    <dgm:pt modelId="{388E4E9F-08E7-4504-A69E-C00D15BD858A}" type="sibTrans" cxnId="{F0041080-6DDF-4F80-B42B-A7B8ECF00E65}">
      <dgm:prSet/>
      <dgm:spPr/>
      <dgm:t>
        <a:bodyPr/>
        <a:lstStyle/>
        <a:p>
          <a:endParaRPr lang="pt-BR"/>
        </a:p>
      </dgm:t>
    </dgm:pt>
    <dgm:pt modelId="{6B8D69DF-1E1C-4831-B5FA-3140D6ADFD8F}">
      <dgm:prSet/>
      <dgm:spPr/>
      <dgm:t>
        <a:bodyPr/>
        <a:lstStyle/>
        <a:p>
          <a:pPr rtl="0"/>
          <a:r>
            <a:rPr lang="pt-BR" b="1" smtClean="0"/>
            <a:t>classificação, </a:t>
          </a:r>
          <a:endParaRPr lang="pt-BR"/>
        </a:p>
      </dgm:t>
    </dgm:pt>
    <dgm:pt modelId="{84EABEAD-F3E6-4324-9E78-A13DCCA7736C}" type="parTrans" cxnId="{C7820E9D-70AE-46E2-BA48-7C47E09F77A3}">
      <dgm:prSet/>
      <dgm:spPr/>
      <dgm:t>
        <a:bodyPr/>
        <a:lstStyle/>
        <a:p>
          <a:endParaRPr lang="pt-BR"/>
        </a:p>
      </dgm:t>
    </dgm:pt>
    <dgm:pt modelId="{8744B7F7-95AE-4748-AFC0-3DE88309FD95}" type="sibTrans" cxnId="{C7820E9D-70AE-46E2-BA48-7C47E09F77A3}">
      <dgm:prSet/>
      <dgm:spPr/>
      <dgm:t>
        <a:bodyPr/>
        <a:lstStyle/>
        <a:p>
          <a:endParaRPr lang="pt-BR"/>
        </a:p>
      </dgm:t>
    </dgm:pt>
    <dgm:pt modelId="{E8EAF1F5-0F88-4EED-AE24-042EC363D3FB}">
      <dgm:prSet/>
      <dgm:spPr/>
      <dgm:t>
        <a:bodyPr/>
        <a:lstStyle/>
        <a:p>
          <a:pPr rtl="0"/>
          <a:r>
            <a:rPr lang="pt-BR" b="1" smtClean="0"/>
            <a:t>embalagem, </a:t>
          </a:r>
          <a:endParaRPr lang="pt-BR"/>
        </a:p>
      </dgm:t>
    </dgm:pt>
    <dgm:pt modelId="{26815D54-74DC-4097-8F00-EA7394038EC3}" type="parTrans" cxnId="{2659189D-5710-46B4-80DF-A3CD90A53A98}">
      <dgm:prSet/>
      <dgm:spPr/>
      <dgm:t>
        <a:bodyPr/>
        <a:lstStyle/>
        <a:p>
          <a:endParaRPr lang="pt-BR"/>
        </a:p>
      </dgm:t>
    </dgm:pt>
    <dgm:pt modelId="{489AD528-0EEB-46D8-89CF-5E39069BA001}" type="sibTrans" cxnId="{2659189D-5710-46B4-80DF-A3CD90A53A98}">
      <dgm:prSet/>
      <dgm:spPr/>
      <dgm:t>
        <a:bodyPr/>
        <a:lstStyle/>
        <a:p>
          <a:endParaRPr lang="pt-BR"/>
        </a:p>
      </dgm:t>
    </dgm:pt>
    <dgm:pt modelId="{F4A7A076-7967-46D5-8E56-88810FCCE13A}">
      <dgm:prSet/>
      <dgm:spPr/>
      <dgm:t>
        <a:bodyPr/>
        <a:lstStyle/>
        <a:p>
          <a:pPr rtl="0"/>
          <a:r>
            <a:rPr lang="pt-BR" b="1" smtClean="0"/>
            <a:t>“</a:t>
          </a:r>
          <a:r>
            <a:rPr lang="pt-BR" b="1" i="1" smtClean="0"/>
            <a:t>marketing”</a:t>
          </a:r>
          <a:r>
            <a:rPr lang="pt-BR" b="1" smtClean="0"/>
            <a:t>, etc.</a:t>
          </a:r>
          <a:endParaRPr lang="pt-BR"/>
        </a:p>
      </dgm:t>
    </dgm:pt>
    <dgm:pt modelId="{77EEE07D-06DD-429C-B975-E3EB459016BF}" type="parTrans" cxnId="{B1DF23D7-75C2-4B9F-945F-4847A40FFDDE}">
      <dgm:prSet/>
      <dgm:spPr/>
      <dgm:t>
        <a:bodyPr/>
        <a:lstStyle/>
        <a:p>
          <a:endParaRPr lang="pt-BR"/>
        </a:p>
      </dgm:t>
    </dgm:pt>
    <dgm:pt modelId="{CC74B1E7-55E7-45F6-86FA-19D2598381CE}" type="sibTrans" cxnId="{B1DF23D7-75C2-4B9F-945F-4847A40FFDDE}">
      <dgm:prSet/>
      <dgm:spPr/>
      <dgm:t>
        <a:bodyPr/>
        <a:lstStyle/>
        <a:p>
          <a:endParaRPr lang="pt-BR"/>
        </a:p>
      </dgm:t>
    </dgm:pt>
    <dgm:pt modelId="{B978BF37-93D2-4540-8881-16FCE568FB4E}" type="pres">
      <dgm:prSet presAssocID="{6698FB31-3123-4A48-A059-17FFFA583F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32288CB-967A-4714-A37C-93C26804A230}" type="pres">
      <dgm:prSet presAssocID="{72411423-F5A7-49AE-98FD-0872380A52C1}" presName="parentText" presStyleLbl="node1" presStyleIdx="0" presStyleCnt="6" custLinFactNeighborX="413" custLinFactNeighborY="-646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BF28FC-269D-49EE-B685-6CBA4531F891}" type="pres">
      <dgm:prSet presAssocID="{E74CCC56-F845-48BE-97E2-23DAF9E7487A}" presName="spacer" presStyleCnt="0"/>
      <dgm:spPr/>
    </dgm:pt>
    <dgm:pt modelId="{4205DD69-217F-4063-AD24-A2075A66856F}" type="pres">
      <dgm:prSet presAssocID="{33FBA2F4-2DD2-4E4C-AB23-A5D7F11509A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1A9358-0402-4801-A88D-AD799C908D63}" type="pres">
      <dgm:prSet presAssocID="{90D1F9AB-E1E5-424F-81C0-D4882B061CF4}" presName="spacer" presStyleCnt="0"/>
      <dgm:spPr/>
    </dgm:pt>
    <dgm:pt modelId="{4402ED60-DAEE-43C3-B2CB-CD8E1D6199C5}" type="pres">
      <dgm:prSet presAssocID="{314DB9DA-D095-44DE-A9DB-365F41A163B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52646F-94D8-4046-908D-2942B767E83B}" type="pres">
      <dgm:prSet presAssocID="{388E4E9F-08E7-4504-A69E-C00D15BD858A}" presName="spacer" presStyleCnt="0"/>
      <dgm:spPr/>
    </dgm:pt>
    <dgm:pt modelId="{8588B853-229B-4948-A511-7BE6B24A3153}" type="pres">
      <dgm:prSet presAssocID="{6B8D69DF-1E1C-4831-B5FA-3140D6ADFD8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FB0D5D-A7CA-4C5F-8876-46C6366F9A93}" type="pres">
      <dgm:prSet presAssocID="{8744B7F7-95AE-4748-AFC0-3DE88309FD95}" presName="spacer" presStyleCnt="0"/>
      <dgm:spPr/>
    </dgm:pt>
    <dgm:pt modelId="{F247DD06-AA6D-4C45-A5C5-7DF44861BFD8}" type="pres">
      <dgm:prSet presAssocID="{E8EAF1F5-0F88-4EED-AE24-042EC363D3F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8EAE96-157A-4003-BC96-85B312A89BAD}" type="pres">
      <dgm:prSet presAssocID="{489AD528-0EEB-46D8-89CF-5E39069BA001}" presName="spacer" presStyleCnt="0"/>
      <dgm:spPr/>
    </dgm:pt>
    <dgm:pt modelId="{992BEE6C-FC9F-4FD1-BC69-CC0E73D84B24}" type="pres">
      <dgm:prSet presAssocID="{F4A7A076-7967-46D5-8E56-88810FCCE13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7820E9D-70AE-46E2-BA48-7C47E09F77A3}" srcId="{6698FB31-3123-4A48-A059-17FFFA583F2E}" destId="{6B8D69DF-1E1C-4831-B5FA-3140D6ADFD8F}" srcOrd="3" destOrd="0" parTransId="{84EABEAD-F3E6-4324-9E78-A13DCCA7736C}" sibTransId="{8744B7F7-95AE-4748-AFC0-3DE88309FD95}"/>
    <dgm:cxn modelId="{62BABBA0-5385-49CD-AED7-0B13E8036A3D}" type="presOf" srcId="{F4A7A076-7967-46D5-8E56-88810FCCE13A}" destId="{992BEE6C-FC9F-4FD1-BC69-CC0E73D84B24}" srcOrd="0" destOrd="0" presId="urn:microsoft.com/office/officeart/2005/8/layout/vList2"/>
    <dgm:cxn modelId="{CA95B995-D1F4-41CC-BD41-A6BF8428802A}" type="presOf" srcId="{314DB9DA-D095-44DE-A9DB-365F41A163BF}" destId="{4402ED60-DAEE-43C3-B2CB-CD8E1D6199C5}" srcOrd="0" destOrd="0" presId="urn:microsoft.com/office/officeart/2005/8/layout/vList2"/>
    <dgm:cxn modelId="{B1DF23D7-75C2-4B9F-945F-4847A40FFDDE}" srcId="{6698FB31-3123-4A48-A059-17FFFA583F2E}" destId="{F4A7A076-7967-46D5-8E56-88810FCCE13A}" srcOrd="5" destOrd="0" parTransId="{77EEE07D-06DD-429C-B975-E3EB459016BF}" sibTransId="{CC74B1E7-55E7-45F6-86FA-19D2598381CE}"/>
    <dgm:cxn modelId="{E4AA8F3F-476E-4089-9731-6508C3A705ED}" srcId="{6698FB31-3123-4A48-A059-17FFFA583F2E}" destId="{72411423-F5A7-49AE-98FD-0872380A52C1}" srcOrd="0" destOrd="0" parTransId="{4119DCD2-A478-4102-AE30-3E8E1879C676}" sibTransId="{E74CCC56-F845-48BE-97E2-23DAF9E7487A}"/>
    <dgm:cxn modelId="{A868CE92-D057-46DF-80CD-74D7769F95B2}" srcId="{6698FB31-3123-4A48-A059-17FFFA583F2E}" destId="{33FBA2F4-2DD2-4E4C-AB23-A5D7F11509A3}" srcOrd="1" destOrd="0" parTransId="{DAD931DE-1EBF-4B6C-9E13-1896B54791A9}" sibTransId="{90D1F9AB-E1E5-424F-81C0-D4882B061CF4}"/>
    <dgm:cxn modelId="{1908CCF7-CE7F-43B5-A36F-2E345C9C7510}" type="presOf" srcId="{E8EAF1F5-0F88-4EED-AE24-042EC363D3FB}" destId="{F247DD06-AA6D-4C45-A5C5-7DF44861BFD8}" srcOrd="0" destOrd="0" presId="urn:microsoft.com/office/officeart/2005/8/layout/vList2"/>
    <dgm:cxn modelId="{E6D80BCB-35A5-40CF-9CED-515C5D516ADA}" type="presOf" srcId="{72411423-F5A7-49AE-98FD-0872380A52C1}" destId="{032288CB-967A-4714-A37C-93C26804A230}" srcOrd="0" destOrd="0" presId="urn:microsoft.com/office/officeart/2005/8/layout/vList2"/>
    <dgm:cxn modelId="{5AF51FA9-7924-4F86-97C3-D2C953DF44AF}" type="presOf" srcId="{6698FB31-3123-4A48-A059-17FFFA583F2E}" destId="{B978BF37-93D2-4540-8881-16FCE568FB4E}" srcOrd="0" destOrd="0" presId="urn:microsoft.com/office/officeart/2005/8/layout/vList2"/>
    <dgm:cxn modelId="{904D2EE5-AB5B-4B3E-BEB9-C8DE3F8F5A5D}" type="presOf" srcId="{33FBA2F4-2DD2-4E4C-AB23-A5D7F11509A3}" destId="{4205DD69-217F-4063-AD24-A2075A66856F}" srcOrd="0" destOrd="0" presId="urn:microsoft.com/office/officeart/2005/8/layout/vList2"/>
    <dgm:cxn modelId="{B3E6019C-8A86-45CF-A7D6-1249BD30B8BA}" type="presOf" srcId="{6B8D69DF-1E1C-4831-B5FA-3140D6ADFD8F}" destId="{8588B853-229B-4948-A511-7BE6B24A3153}" srcOrd="0" destOrd="0" presId="urn:microsoft.com/office/officeart/2005/8/layout/vList2"/>
    <dgm:cxn modelId="{2659189D-5710-46B4-80DF-A3CD90A53A98}" srcId="{6698FB31-3123-4A48-A059-17FFFA583F2E}" destId="{E8EAF1F5-0F88-4EED-AE24-042EC363D3FB}" srcOrd="4" destOrd="0" parTransId="{26815D54-74DC-4097-8F00-EA7394038EC3}" sibTransId="{489AD528-0EEB-46D8-89CF-5E39069BA001}"/>
    <dgm:cxn modelId="{F0041080-6DDF-4F80-B42B-A7B8ECF00E65}" srcId="{6698FB31-3123-4A48-A059-17FFFA583F2E}" destId="{314DB9DA-D095-44DE-A9DB-365F41A163BF}" srcOrd="2" destOrd="0" parTransId="{8D5F96B6-B9A9-4601-B2B8-D0E4E9E43DD4}" sibTransId="{388E4E9F-08E7-4504-A69E-C00D15BD858A}"/>
    <dgm:cxn modelId="{C7CCE0D5-06AF-42E4-BCB6-0110234E39CC}" type="presParOf" srcId="{B978BF37-93D2-4540-8881-16FCE568FB4E}" destId="{032288CB-967A-4714-A37C-93C26804A230}" srcOrd="0" destOrd="0" presId="urn:microsoft.com/office/officeart/2005/8/layout/vList2"/>
    <dgm:cxn modelId="{6EEF4CF7-6722-499B-B259-92255F660212}" type="presParOf" srcId="{B978BF37-93D2-4540-8881-16FCE568FB4E}" destId="{E3BF28FC-269D-49EE-B685-6CBA4531F891}" srcOrd="1" destOrd="0" presId="urn:microsoft.com/office/officeart/2005/8/layout/vList2"/>
    <dgm:cxn modelId="{9998991B-0CED-42E6-9CE9-EFA61FFAD4AE}" type="presParOf" srcId="{B978BF37-93D2-4540-8881-16FCE568FB4E}" destId="{4205DD69-217F-4063-AD24-A2075A66856F}" srcOrd="2" destOrd="0" presId="urn:microsoft.com/office/officeart/2005/8/layout/vList2"/>
    <dgm:cxn modelId="{50C560C9-FEE6-4DF8-872D-DB4B338BCB3A}" type="presParOf" srcId="{B978BF37-93D2-4540-8881-16FCE568FB4E}" destId="{B31A9358-0402-4801-A88D-AD799C908D63}" srcOrd="3" destOrd="0" presId="urn:microsoft.com/office/officeart/2005/8/layout/vList2"/>
    <dgm:cxn modelId="{F1D5393E-B3BC-4169-BAAE-639D6D428676}" type="presParOf" srcId="{B978BF37-93D2-4540-8881-16FCE568FB4E}" destId="{4402ED60-DAEE-43C3-B2CB-CD8E1D6199C5}" srcOrd="4" destOrd="0" presId="urn:microsoft.com/office/officeart/2005/8/layout/vList2"/>
    <dgm:cxn modelId="{580DB79B-58B1-4EFF-9A67-F1A10AF15D62}" type="presParOf" srcId="{B978BF37-93D2-4540-8881-16FCE568FB4E}" destId="{A352646F-94D8-4046-908D-2942B767E83B}" srcOrd="5" destOrd="0" presId="urn:microsoft.com/office/officeart/2005/8/layout/vList2"/>
    <dgm:cxn modelId="{C3BA9DC2-040E-460D-8D08-1FC15BC7989A}" type="presParOf" srcId="{B978BF37-93D2-4540-8881-16FCE568FB4E}" destId="{8588B853-229B-4948-A511-7BE6B24A3153}" srcOrd="6" destOrd="0" presId="urn:microsoft.com/office/officeart/2005/8/layout/vList2"/>
    <dgm:cxn modelId="{1A03873A-792D-4DD7-B71A-8763AF647B55}" type="presParOf" srcId="{B978BF37-93D2-4540-8881-16FCE568FB4E}" destId="{69FB0D5D-A7CA-4C5F-8876-46C6366F9A93}" srcOrd="7" destOrd="0" presId="urn:microsoft.com/office/officeart/2005/8/layout/vList2"/>
    <dgm:cxn modelId="{03C83807-470E-41CD-A6B4-3F0D184F07D7}" type="presParOf" srcId="{B978BF37-93D2-4540-8881-16FCE568FB4E}" destId="{F247DD06-AA6D-4C45-A5C5-7DF44861BFD8}" srcOrd="8" destOrd="0" presId="urn:microsoft.com/office/officeart/2005/8/layout/vList2"/>
    <dgm:cxn modelId="{66565959-B690-4A6B-A786-DB22A72A4F86}" type="presParOf" srcId="{B978BF37-93D2-4540-8881-16FCE568FB4E}" destId="{118EAE96-157A-4003-BC96-85B312A89BAD}" srcOrd="9" destOrd="0" presId="urn:microsoft.com/office/officeart/2005/8/layout/vList2"/>
    <dgm:cxn modelId="{9220012A-9BC5-402D-8CFA-1112D5D4D011}" type="presParOf" srcId="{B978BF37-93D2-4540-8881-16FCE568FB4E}" destId="{992BEE6C-FC9F-4FD1-BC69-CC0E73D84B2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9C8D9-6BBA-4F22-BF4A-771EF58D244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C384E5-27B7-4C38-9FF3-1FC12BBF3405}">
      <dgm:prSet/>
      <dgm:spPr/>
      <dgm:t>
        <a:bodyPr/>
        <a:lstStyle/>
        <a:p>
          <a:pPr rtl="0"/>
          <a:r>
            <a:rPr lang="pt-BR" b="0" dirty="0" smtClean="0"/>
            <a:t>É um método de precificação com base no custo, muito utilizado pela praticidade do cálculo na hora da venda, sendo que o empreendedor pode trabalhar com mais de um </a:t>
          </a:r>
          <a:r>
            <a:rPr lang="pt-BR" b="0" dirty="0" err="1" smtClean="0"/>
            <a:t>markup</a:t>
          </a:r>
          <a:r>
            <a:rPr lang="pt-BR" b="0" dirty="0" smtClean="0"/>
            <a:t> para cada produto a depender do lucro estimado;</a:t>
          </a:r>
          <a:endParaRPr lang="pt-BR" dirty="0"/>
        </a:p>
      </dgm:t>
    </dgm:pt>
    <dgm:pt modelId="{F2F52E8E-BE1A-4A25-9503-B325664CB1CE}" type="parTrans" cxnId="{3F563407-3C6D-4335-9249-242FB526219B}">
      <dgm:prSet/>
      <dgm:spPr/>
      <dgm:t>
        <a:bodyPr/>
        <a:lstStyle/>
        <a:p>
          <a:endParaRPr lang="pt-BR"/>
        </a:p>
      </dgm:t>
    </dgm:pt>
    <dgm:pt modelId="{033D8393-2795-4547-B462-A1DF0C366757}" type="sibTrans" cxnId="{3F563407-3C6D-4335-9249-242FB526219B}">
      <dgm:prSet/>
      <dgm:spPr/>
      <dgm:t>
        <a:bodyPr/>
        <a:lstStyle/>
        <a:p>
          <a:endParaRPr lang="pt-BR"/>
        </a:p>
      </dgm:t>
    </dgm:pt>
    <dgm:pt modelId="{291AD0A3-E7DD-4067-8CF5-F9648228A698}">
      <dgm:prSet/>
      <dgm:spPr/>
      <dgm:t>
        <a:bodyPr/>
        <a:lstStyle/>
        <a:p>
          <a:pPr rtl="0"/>
          <a:r>
            <a:rPr lang="pt-BR" b="0" dirty="0" smtClean="0"/>
            <a:t>É composto pelas despesas fixas, pelas despesas variáveis e pela margem de lucro estimada e será multiplicado pelo preço de custo para  a definição do preço de venda.</a:t>
          </a:r>
          <a:endParaRPr lang="pt-BR" dirty="0"/>
        </a:p>
      </dgm:t>
    </dgm:pt>
    <dgm:pt modelId="{3F4AE03E-E701-4D1C-8287-A763DA41BF43}" type="parTrans" cxnId="{C1C1B63D-5DC4-4C95-8698-79EF37A03795}">
      <dgm:prSet/>
      <dgm:spPr/>
      <dgm:t>
        <a:bodyPr/>
        <a:lstStyle/>
        <a:p>
          <a:endParaRPr lang="pt-BR"/>
        </a:p>
      </dgm:t>
    </dgm:pt>
    <dgm:pt modelId="{519F0A79-1CE9-4364-A5A7-9ED950174EED}" type="sibTrans" cxnId="{C1C1B63D-5DC4-4C95-8698-79EF37A03795}">
      <dgm:prSet/>
      <dgm:spPr/>
      <dgm:t>
        <a:bodyPr/>
        <a:lstStyle/>
        <a:p>
          <a:endParaRPr lang="pt-BR"/>
        </a:p>
      </dgm:t>
    </dgm:pt>
    <dgm:pt modelId="{9128D01F-C001-4A1E-9ABA-4352BB000A9A}">
      <dgm:prSet/>
      <dgm:spPr/>
      <dgm:t>
        <a:bodyPr/>
        <a:lstStyle/>
        <a:p>
          <a:pPr rtl="0"/>
          <a:r>
            <a:rPr lang="pt-BR" dirty="0" smtClean="0"/>
            <a:t>MARKUP</a:t>
          </a:r>
          <a:endParaRPr lang="pt-BR" dirty="0"/>
        </a:p>
      </dgm:t>
    </dgm:pt>
    <dgm:pt modelId="{F8AE3B3A-1462-427C-AA2F-AAC16432796E}" type="parTrans" cxnId="{C4188DDD-D364-401D-A01C-14FD00090AE2}">
      <dgm:prSet/>
      <dgm:spPr/>
      <dgm:t>
        <a:bodyPr/>
        <a:lstStyle/>
        <a:p>
          <a:endParaRPr lang="pt-BR"/>
        </a:p>
      </dgm:t>
    </dgm:pt>
    <dgm:pt modelId="{03D5C8E8-4E99-433B-9307-8431AC212A97}" type="sibTrans" cxnId="{C4188DDD-D364-401D-A01C-14FD00090AE2}">
      <dgm:prSet/>
      <dgm:spPr/>
      <dgm:t>
        <a:bodyPr/>
        <a:lstStyle/>
        <a:p>
          <a:endParaRPr lang="pt-BR"/>
        </a:p>
      </dgm:t>
    </dgm:pt>
    <dgm:pt modelId="{3B327FCA-E100-4279-8951-82335A2E2F52}" type="pres">
      <dgm:prSet presAssocID="{D939C8D9-6BBA-4F22-BF4A-771EF58D24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D894936-A5DC-45A5-A610-0EFCA0C10623}" type="pres">
      <dgm:prSet presAssocID="{9128D01F-C001-4A1E-9ABA-4352BB000A9A}" presName="thickLine" presStyleLbl="alignNode1" presStyleIdx="0" presStyleCnt="1"/>
      <dgm:spPr/>
    </dgm:pt>
    <dgm:pt modelId="{61C8F808-3FE8-4C02-B413-099E06D01123}" type="pres">
      <dgm:prSet presAssocID="{9128D01F-C001-4A1E-9ABA-4352BB000A9A}" presName="horz1" presStyleCnt="0"/>
      <dgm:spPr/>
    </dgm:pt>
    <dgm:pt modelId="{F062F976-CC7F-4888-89D1-569D4746A074}" type="pres">
      <dgm:prSet presAssocID="{9128D01F-C001-4A1E-9ABA-4352BB000A9A}" presName="tx1" presStyleLbl="revTx" presStyleIdx="0" presStyleCnt="3"/>
      <dgm:spPr/>
      <dgm:t>
        <a:bodyPr/>
        <a:lstStyle/>
        <a:p>
          <a:endParaRPr lang="pt-BR"/>
        </a:p>
      </dgm:t>
    </dgm:pt>
    <dgm:pt modelId="{19154F68-F657-4C17-BA0F-180799A3F406}" type="pres">
      <dgm:prSet presAssocID="{9128D01F-C001-4A1E-9ABA-4352BB000A9A}" presName="vert1" presStyleCnt="0"/>
      <dgm:spPr/>
    </dgm:pt>
    <dgm:pt modelId="{1B0D16BC-FEDC-47B8-B52E-628679729E35}" type="pres">
      <dgm:prSet presAssocID="{D6C384E5-27B7-4C38-9FF3-1FC12BBF3405}" presName="vertSpace2a" presStyleCnt="0"/>
      <dgm:spPr/>
    </dgm:pt>
    <dgm:pt modelId="{F344AB53-A316-4FD5-B064-F35A03EED931}" type="pres">
      <dgm:prSet presAssocID="{D6C384E5-27B7-4C38-9FF3-1FC12BBF3405}" presName="horz2" presStyleCnt="0"/>
      <dgm:spPr/>
    </dgm:pt>
    <dgm:pt modelId="{D811B2E9-3E69-48C0-AE52-EA4C0D930884}" type="pres">
      <dgm:prSet presAssocID="{D6C384E5-27B7-4C38-9FF3-1FC12BBF3405}" presName="horzSpace2" presStyleCnt="0"/>
      <dgm:spPr/>
    </dgm:pt>
    <dgm:pt modelId="{026FC088-2D95-48CD-8B7B-1943485E8B08}" type="pres">
      <dgm:prSet presAssocID="{D6C384E5-27B7-4C38-9FF3-1FC12BBF3405}" presName="tx2" presStyleLbl="revTx" presStyleIdx="1" presStyleCnt="3"/>
      <dgm:spPr/>
      <dgm:t>
        <a:bodyPr/>
        <a:lstStyle/>
        <a:p>
          <a:endParaRPr lang="pt-BR"/>
        </a:p>
      </dgm:t>
    </dgm:pt>
    <dgm:pt modelId="{D37E0DFE-E7D3-469E-B414-E715C70EBFAD}" type="pres">
      <dgm:prSet presAssocID="{D6C384E5-27B7-4C38-9FF3-1FC12BBF3405}" presName="vert2" presStyleCnt="0"/>
      <dgm:spPr/>
    </dgm:pt>
    <dgm:pt modelId="{C949A637-F555-46A9-A6F1-9D54404172FF}" type="pres">
      <dgm:prSet presAssocID="{D6C384E5-27B7-4C38-9FF3-1FC12BBF3405}" presName="thinLine2b" presStyleLbl="callout" presStyleIdx="0" presStyleCnt="2"/>
      <dgm:spPr/>
    </dgm:pt>
    <dgm:pt modelId="{A991158C-A230-483A-BF2F-10805C671167}" type="pres">
      <dgm:prSet presAssocID="{D6C384E5-27B7-4C38-9FF3-1FC12BBF3405}" presName="vertSpace2b" presStyleCnt="0"/>
      <dgm:spPr/>
    </dgm:pt>
    <dgm:pt modelId="{BED604D1-3A5D-475A-8CC3-4018957BCA0F}" type="pres">
      <dgm:prSet presAssocID="{291AD0A3-E7DD-4067-8CF5-F9648228A698}" presName="horz2" presStyleCnt="0"/>
      <dgm:spPr/>
    </dgm:pt>
    <dgm:pt modelId="{DFD7C90F-1511-42AF-84CE-80D1F5ABC49F}" type="pres">
      <dgm:prSet presAssocID="{291AD0A3-E7DD-4067-8CF5-F9648228A698}" presName="horzSpace2" presStyleCnt="0"/>
      <dgm:spPr/>
    </dgm:pt>
    <dgm:pt modelId="{98EED45C-1952-422E-B2C3-FDB8CB26F4FE}" type="pres">
      <dgm:prSet presAssocID="{291AD0A3-E7DD-4067-8CF5-F9648228A698}" presName="tx2" presStyleLbl="revTx" presStyleIdx="2" presStyleCnt="3"/>
      <dgm:spPr/>
      <dgm:t>
        <a:bodyPr/>
        <a:lstStyle/>
        <a:p>
          <a:endParaRPr lang="pt-BR"/>
        </a:p>
      </dgm:t>
    </dgm:pt>
    <dgm:pt modelId="{4F0457EC-B839-4D60-9F37-BE96149DA766}" type="pres">
      <dgm:prSet presAssocID="{291AD0A3-E7DD-4067-8CF5-F9648228A698}" presName="vert2" presStyleCnt="0"/>
      <dgm:spPr/>
    </dgm:pt>
    <dgm:pt modelId="{8DB4955F-2A4D-445D-9F98-475EB401D1BB}" type="pres">
      <dgm:prSet presAssocID="{291AD0A3-E7DD-4067-8CF5-F9648228A698}" presName="thinLine2b" presStyleLbl="callout" presStyleIdx="1" presStyleCnt="2"/>
      <dgm:spPr/>
    </dgm:pt>
    <dgm:pt modelId="{B5AA80CE-3F98-4DD2-A6CD-6895B29A98A4}" type="pres">
      <dgm:prSet presAssocID="{291AD0A3-E7DD-4067-8CF5-F9648228A698}" presName="vertSpace2b" presStyleCnt="0"/>
      <dgm:spPr/>
    </dgm:pt>
  </dgm:ptLst>
  <dgm:cxnLst>
    <dgm:cxn modelId="{C1C1B63D-5DC4-4C95-8698-79EF37A03795}" srcId="{9128D01F-C001-4A1E-9ABA-4352BB000A9A}" destId="{291AD0A3-E7DD-4067-8CF5-F9648228A698}" srcOrd="1" destOrd="0" parTransId="{3F4AE03E-E701-4D1C-8287-A763DA41BF43}" sibTransId="{519F0A79-1CE9-4364-A5A7-9ED950174EED}"/>
    <dgm:cxn modelId="{3F563407-3C6D-4335-9249-242FB526219B}" srcId="{9128D01F-C001-4A1E-9ABA-4352BB000A9A}" destId="{D6C384E5-27B7-4C38-9FF3-1FC12BBF3405}" srcOrd="0" destOrd="0" parTransId="{F2F52E8E-BE1A-4A25-9503-B325664CB1CE}" sibTransId="{033D8393-2795-4547-B462-A1DF0C366757}"/>
    <dgm:cxn modelId="{317A92C8-69C4-4ECD-BB45-AAAABE37737D}" type="presOf" srcId="{D939C8D9-6BBA-4F22-BF4A-771EF58D244A}" destId="{3B327FCA-E100-4279-8951-82335A2E2F52}" srcOrd="0" destOrd="0" presId="urn:microsoft.com/office/officeart/2008/layout/LinedList"/>
    <dgm:cxn modelId="{693F8C62-692E-4BFF-9448-1DDFA5B6AA01}" type="presOf" srcId="{9128D01F-C001-4A1E-9ABA-4352BB000A9A}" destId="{F062F976-CC7F-4888-89D1-569D4746A074}" srcOrd="0" destOrd="0" presId="urn:microsoft.com/office/officeart/2008/layout/LinedList"/>
    <dgm:cxn modelId="{817E87CF-40ED-469C-9F23-1C27B1B4FFA0}" type="presOf" srcId="{291AD0A3-E7DD-4067-8CF5-F9648228A698}" destId="{98EED45C-1952-422E-B2C3-FDB8CB26F4FE}" srcOrd="0" destOrd="0" presId="urn:microsoft.com/office/officeart/2008/layout/LinedList"/>
    <dgm:cxn modelId="{C4188DDD-D364-401D-A01C-14FD00090AE2}" srcId="{D939C8D9-6BBA-4F22-BF4A-771EF58D244A}" destId="{9128D01F-C001-4A1E-9ABA-4352BB000A9A}" srcOrd="0" destOrd="0" parTransId="{F8AE3B3A-1462-427C-AA2F-AAC16432796E}" sibTransId="{03D5C8E8-4E99-433B-9307-8431AC212A97}"/>
    <dgm:cxn modelId="{A9DA4FEF-B2FE-4E17-AAE2-91E04E029782}" type="presOf" srcId="{D6C384E5-27B7-4C38-9FF3-1FC12BBF3405}" destId="{026FC088-2D95-48CD-8B7B-1943485E8B08}" srcOrd="0" destOrd="0" presId="urn:microsoft.com/office/officeart/2008/layout/LinedList"/>
    <dgm:cxn modelId="{6774AE2B-2610-486F-AAB4-ACC4FB6E7F56}" type="presParOf" srcId="{3B327FCA-E100-4279-8951-82335A2E2F52}" destId="{1D894936-A5DC-45A5-A610-0EFCA0C10623}" srcOrd="0" destOrd="0" presId="urn:microsoft.com/office/officeart/2008/layout/LinedList"/>
    <dgm:cxn modelId="{784CD9C0-9B3A-4619-958D-247DF365BE94}" type="presParOf" srcId="{3B327FCA-E100-4279-8951-82335A2E2F52}" destId="{61C8F808-3FE8-4C02-B413-099E06D01123}" srcOrd="1" destOrd="0" presId="urn:microsoft.com/office/officeart/2008/layout/LinedList"/>
    <dgm:cxn modelId="{0F4527C9-C835-4026-80A3-85DD72C9D34C}" type="presParOf" srcId="{61C8F808-3FE8-4C02-B413-099E06D01123}" destId="{F062F976-CC7F-4888-89D1-569D4746A074}" srcOrd="0" destOrd="0" presId="urn:microsoft.com/office/officeart/2008/layout/LinedList"/>
    <dgm:cxn modelId="{8A4794C8-2019-46EE-AD27-080A40368A50}" type="presParOf" srcId="{61C8F808-3FE8-4C02-B413-099E06D01123}" destId="{19154F68-F657-4C17-BA0F-180799A3F406}" srcOrd="1" destOrd="0" presId="urn:microsoft.com/office/officeart/2008/layout/LinedList"/>
    <dgm:cxn modelId="{93CF92EC-E02F-4AAA-BF43-08D920A50267}" type="presParOf" srcId="{19154F68-F657-4C17-BA0F-180799A3F406}" destId="{1B0D16BC-FEDC-47B8-B52E-628679729E35}" srcOrd="0" destOrd="0" presId="urn:microsoft.com/office/officeart/2008/layout/LinedList"/>
    <dgm:cxn modelId="{805E6CE3-C5B6-4DBC-956B-A14A4BA1FC02}" type="presParOf" srcId="{19154F68-F657-4C17-BA0F-180799A3F406}" destId="{F344AB53-A316-4FD5-B064-F35A03EED931}" srcOrd="1" destOrd="0" presId="urn:microsoft.com/office/officeart/2008/layout/LinedList"/>
    <dgm:cxn modelId="{045DD227-D892-4EB8-B294-201913837736}" type="presParOf" srcId="{F344AB53-A316-4FD5-B064-F35A03EED931}" destId="{D811B2E9-3E69-48C0-AE52-EA4C0D930884}" srcOrd="0" destOrd="0" presId="urn:microsoft.com/office/officeart/2008/layout/LinedList"/>
    <dgm:cxn modelId="{D70E9E56-81A0-43AD-8A37-7AE8A1B433C6}" type="presParOf" srcId="{F344AB53-A316-4FD5-B064-F35A03EED931}" destId="{026FC088-2D95-48CD-8B7B-1943485E8B08}" srcOrd="1" destOrd="0" presId="urn:microsoft.com/office/officeart/2008/layout/LinedList"/>
    <dgm:cxn modelId="{888C7189-2CA7-44C5-A0E6-251F7291FF11}" type="presParOf" srcId="{F344AB53-A316-4FD5-B064-F35A03EED931}" destId="{D37E0DFE-E7D3-469E-B414-E715C70EBFAD}" srcOrd="2" destOrd="0" presId="urn:microsoft.com/office/officeart/2008/layout/LinedList"/>
    <dgm:cxn modelId="{97DAEB3A-DE0D-4D3E-92A4-86669C5ADAD5}" type="presParOf" srcId="{19154F68-F657-4C17-BA0F-180799A3F406}" destId="{C949A637-F555-46A9-A6F1-9D54404172FF}" srcOrd="2" destOrd="0" presId="urn:microsoft.com/office/officeart/2008/layout/LinedList"/>
    <dgm:cxn modelId="{7791F12B-9BCC-4100-A5E4-5F238B9E9F9C}" type="presParOf" srcId="{19154F68-F657-4C17-BA0F-180799A3F406}" destId="{A991158C-A230-483A-BF2F-10805C671167}" srcOrd="3" destOrd="0" presId="urn:microsoft.com/office/officeart/2008/layout/LinedList"/>
    <dgm:cxn modelId="{60EE9496-3767-4D49-A5B5-FAF3657F3A1B}" type="presParOf" srcId="{19154F68-F657-4C17-BA0F-180799A3F406}" destId="{BED604D1-3A5D-475A-8CC3-4018957BCA0F}" srcOrd="4" destOrd="0" presId="urn:microsoft.com/office/officeart/2008/layout/LinedList"/>
    <dgm:cxn modelId="{9DBE7B5C-BAD8-4670-9991-54199F7BAF96}" type="presParOf" srcId="{BED604D1-3A5D-475A-8CC3-4018957BCA0F}" destId="{DFD7C90F-1511-42AF-84CE-80D1F5ABC49F}" srcOrd="0" destOrd="0" presId="urn:microsoft.com/office/officeart/2008/layout/LinedList"/>
    <dgm:cxn modelId="{C35EA905-C1D1-4C0F-9AB7-5B8CB1BBB710}" type="presParOf" srcId="{BED604D1-3A5D-475A-8CC3-4018957BCA0F}" destId="{98EED45C-1952-422E-B2C3-FDB8CB26F4FE}" srcOrd="1" destOrd="0" presId="urn:microsoft.com/office/officeart/2008/layout/LinedList"/>
    <dgm:cxn modelId="{CB64A127-4DA6-4802-9421-BF905B38B841}" type="presParOf" srcId="{BED604D1-3A5D-475A-8CC3-4018957BCA0F}" destId="{4F0457EC-B839-4D60-9F37-BE96149DA766}" srcOrd="2" destOrd="0" presId="urn:microsoft.com/office/officeart/2008/layout/LinedList"/>
    <dgm:cxn modelId="{1C82C91C-83F9-43F8-BAE1-B2EC1C4752C1}" type="presParOf" srcId="{19154F68-F657-4C17-BA0F-180799A3F406}" destId="{8DB4955F-2A4D-445D-9F98-475EB401D1BB}" srcOrd="5" destOrd="0" presId="urn:microsoft.com/office/officeart/2008/layout/LinedList"/>
    <dgm:cxn modelId="{F68F5BB9-3C0C-4289-868A-AB15F5F7C8F3}" type="presParOf" srcId="{19154F68-F657-4C17-BA0F-180799A3F406}" destId="{B5AA80CE-3F98-4DD2-A6CD-6895B29A98A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58466-C338-4F9C-818F-DC172BA9986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A9A7734-03ED-49D0-A57F-AF9AA67C781F}">
      <dgm:prSet/>
      <dgm:spPr/>
      <dgm:t>
        <a:bodyPr/>
        <a:lstStyle/>
        <a:p>
          <a:pPr rtl="0"/>
          <a:r>
            <a:rPr lang="pt-BR" b="1" smtClean="0"/>
            <a:t>Pp 0</a:t>
          </a:r>
          <a:endParaRPr lang="pt-BR"/>
        </a:p>
      </dgm:t>
    </dgm:pt>
    <dgm:pt modelId="{A1B1AED7-D19B-4AAA-9EFE-301873B127B5}" type="parTrans" cxnId="{DFB22FDB-C2B5-47E9-80ED-9C82A2602A75}">
      <dgm:prSet/>
      <dgm:spPr/>
      <dgm:t>
        <a:bodyPr/>
        <a:lstStyle/>
        <a:p>
          <a:endParaRPr lang="pt-BR"/>
        </a:p>
      </dgm:t>
    </dgm:pt>
    <dgm:pt modelId="{C58F2B40-0907-420B-9AB7-76496C719224}" type="sibTrans" cxnId="{DFB22FDB-C2B5-47E9-80ED-9C82A2602A75}">
      <dgm:prSet/>
      <dgm:spPr/>
      <dgm:t>
        <a:bodyPr/>
        <a:lstStyle/>
        <a:p>
          <a:endParaRPr lang="pt-BR"/>
        </a:p>
      </dgm:t>
    </dgm:pt>
    <dgm:pt modelId="{8D5A5B32-720C-4C58-B6B2-854D39BAD9EC}">
      <dgm:prSet/>
      <dgm:spPr/>
      <dgm:t>
        <a:bodyPr/>
        <a:lstStyle/>
        <a:p>
          <a:pPr rtl="0"/>
          <a:r>
            <a:rPr lang="pt-BR" smtClean="0"/>
            <a:t>Preço da soja em grãos (saca de 60 Kg) R$ 10,40</a:t>
          </a:r>
          <a:endParaRPr lang="pt-BR"/>
        </a:p>
      </dgm:t>
    </dgm:pt>
    <dgm:pt modelId="{276D1D1A-CC16-47B2-9FC2-C319F81870DB}" type="parTrans" cxnId="{776D80CD-A238-48BB-8B65-A4A4E1E4ED51}">
      <dgm:prSet/>
      <dgm:spPr/>
      <dgm:t>
        <a:bodyPr/>
        <a:lstStyle/>
        <a:p>
          <a:endParaRPr lang="pt-BR"/>
        </a:p>
      </dgm:t>
    </dgm:pt>
    <dgm:pt modelId="{01776B91-F958-4E82-BE92-309CF2BF6696}" type="sibTrans" cxnId="{776D80CD-A238-48BB-8B65-A4A4E1E4ED51}">
      <dgm:prSet/>
      <dgm:spPr/>
      <dgm:t>
        <a:bodyPr/>
        <a:lstStyle/>
        <a:p>
          <a:endParaRPr lang="pt-BR"/>
        </a:p>
      </dgm:t>
    </dgm:pt>
    <dgm:pt modelId="{50B1E29A-29F1-4AEC-8203-59202A085E6B}">
      <dgm:prSet/>
      <dgm:spPr/>
      <dgm:t>
        <a:bodyPr/>
        <a:lstStyle/>
        <a:p>
          <a:pPr rtl="0"/>
          <a:r>
            <a:rPr lang="pt-BR" b="1" smtClean="0"/>
            <a:t>Pv</a:t>
          </a:r>
          <a:r>
            <a:rPr lang="pt-BR" b="1" dirty="0" smtClean="0"/>
            <a:t> 1 </a:t>
          </a:r>
          <a:endParaRPr lang="pt-BR" dirty="0"/>
        </a:p>
      </dgm:t>
    </dgm:pt>
    <dgm:pt modelId="{9C969CBB-5399-48EC-9BC1-C0F2A5FBAE9B}" type="parTrans" cxnId="{498034EA-CF25-471F-95B4-DC25B7887415}">
      <dgm:prSet/>
      <dgm:spPr/>
      <dgm:t>
        <a:bodyPr/>
        <a:lstStyle/>
        <a:p>
          <a:endParaRPr lang="pt-BR"/>
        </a:p>
      </dgm:t>
    </dgm:pt>
    <dgm:pt modelId="{85F03BA6-B08E-42BF-A090-0EBA5663CC10}" type="sibTrans" cxnId="{498034EA-CF25-471F-95B4-DC25B7887415}">
      <dgm:prSet/>
      <dgm:spPr/>
      <dgm:t>
        <a:bodyPr/>
        <a:lstStyle/>
        <a:p>
          <a:endParaRPr lang="pt-BR"/>
        </a:p>
      </dgm:t>
    </dgm:pt>
    <dgm:pt modelId="{5FEE8F2B-DE75-4A4C-B63E-E57EC0509F6A}">
      <dgm:prSet/>
      <dgm:spPr/>
      <dgm:t>
        <a:bodyPr/>
        <a:lstStyle/>
        <a:p>
          <a:pPr rtl="0"/>
          <a:r>
            <a:rPr lang="pt-BR" smtClean="0"/>
            <a:t>Preço do farelo de soja (t) = R$ 191,30</a:t>
          </a:r>
          <a:endParaRPr lang="pt-BR"/>
        </a:p>
      </dgm:t>
    </dgm:pt>
    <dgm:pt modelId="{004EDA7B-62B4-4DB7-8593-78371C142789}" type="parTrans" cxnId="{29F31660-F6C7-4184-A899-0158E8FA3094}">
      <dgm:prSet/>
      <dgm:spPr/>
      <dgm:t>
        <a:bodyPr/>
        <a:lstStyle/>
        <a:p>
          <a:endParaRPr lang="pt-BR"/>
        </a:p>
      </dgm:t>
    </dgm:pt>
    <dgm:pt modelId="{9910D863-8676-44A7-AB8C-EE3B0BE2AFC6}" type="sibTrans" cxnId="{29F31660-F6C7-4184-A899-0158E8FA3094}">
      <dgm:prSet/>
      <dgm:spPr/>
      <dgm:t>
        <a:bodyPr/>
        <a:lstStyle/>
        <a:p>
          <a:endParaRPr lang="pt-BR"/>
        </a:p>
      </dgm:t>
    </dgm:pt>
    <dgm:pt modelId="{FE7DA4DC-DBC4-4E30-BB8B-04E592D55C2D}">
      <dgm:prSet/>
      <dgm:spPr/>
      <dgm:t>
        <a:bodyPr/>
        <a:lstStyle/>
        <a:p>
          <a:pPr rtl="0"/>
          <a:r>
            <a:rPr lang="pt-BR" b="1" smtClean="0"/>
            <a:t>Pv 2</a:t>
          </a:r>
          <a:endParaRPr lang="pt-BR"/>
        </a:p>
      </dgm:t>
    </dgm:pt>
    <dgm:pt modelId="{204BFB34-D33F-4966-9464-FA0BC7FCEB88}" type="parTrans" cxnId="{7F9F6DD6-01FB-433F-BF37-134DCCF2CAAD}">
      <dgm:prSet/>
      <dgm:spPr/>
      <dgm:t>
        <a:bodyPr/>
        <a:lstStyle/>
        <a:p>
          <a:endParaRPr lang="pt-BR"/>
        </a:p>
      </dgm:t>
    </dgm:pt>
    <dgm:pt modelId="{5A0D4DCE-CD3E-4DB6-BE46-406904D5ED6D}" type="sibTrans" cxnId="{7F9F6DD6-01FB-433F-BF37-134DCCF2CAAD}">
      <dgm:prSet/>
      <dgm:spPr/>
      <dgm:t>
        <a:bodyPr/>
        <a:lstStyle/>
        <a:p>
          <a:endParaRPr lang="pt-BR"/>
        </a:p>
      </dgm:t>
    </dgm:pt>
    <dgm:pt modelId="{597ED537-D6AE-4E75-8805-D4C07D2F41AF}">
      <dgm:prSet/>
      <dgm:spPr/>
      <dgm:t>
        <a:bodyPr/>
        <a:lstStyle/>
        <a:p>
          <a:pPr rtl="0"/>
          <a:r>
            <a:rPr lang="pt-BR" smtClean="0"/>
            <a:t>Preço do óleo de soja ( 900 ml ) = R$ 0,84</a:t>
          </a:r>
          <a:endParaRPr lang="pt-BR"/>
        </a:p>
      </dgm:t>
    </dgm:pt>
    <dgm:pt modelId="{B172A2D5-092F-45AE-AA12-62CD88917847}" type="parTrans" cxnId="{DA1D8430-DFC6-408D-AAEF-7A473003B706}">
      <dgm:prSet/>
      <dgm:spPr/>
      <dgm:t>
        <a:bodyPr/>
        <a:lstStyle/>
        <a:p>
          <a:endParaRPr lang="pt-BR"/>
        </a:p>
      </dgm:t>
    </dgm:pt>
    <dgm:pt modelId="{E611638D-0671-49CF-91DF-DBD6EFDA02AC}" type="sibTrans" cxnId="{DA1D8430-DFC6-408D-AAEF-7A473003B706}">
      <dgm:prSet/>
      <dgm:spPr/>
      <dgm:t>
        <a:bodyPr/>
        <a:lstStyle/>
        <a:p>
          <a:endParaRPr lang="pt-BR"/>
        </a:p>
      </dgm:t>
    </dgm:pt>
    <dgm:pt modelId="{9BA5837F-AE5D-4CC3-9A7F-63D567A1A4DF}" type="pres">
      <dgm:prSet presAssocID="{C4D58466-C338-4F9C-818F-DC172BA998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3CB679-2B5A-44DD-B524-C92AB4255BC6}" type="pres">
      <dgm:prSet presAssocID="{9A9A7734-03ED-49D0-A57F-AF9AA67C781F}" presName="linNode" presStyleCnt="0"/>
      <dgm:spPr/>
    </dgm:pt>
    <dgm:pt modelId="{9D45F312-57AA-4ABC-96EE-443A9D6F0FD3}" type="pres">
      <dgm:prSet presAssocID="{9A9A7734-03ED-49D0-A57F-AF9AA67C781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AD955-EF14-4418-9F62-340B8CA62354}" type="pres">
      <dgm:prSet presAssocID="{9A9A7734-03ED-49D0-A57F-AF9AA67C781F}" presName="descendantText" presStyleLbl="alignAccFollowNode1" presStyleIdx="0" presStyleCnt="3" custLinFactNeighborX="8510" custLinFactNeighborY="-140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FFC99E-BA49-44A1-BA4E-8ABE9F40617C}" type="pres">
      <dgm:prSet presAssocID="{C58F2B40-0907-420B-9AB7-76496C719224}" presName="sp" presStyleCnt="0"/>
      <dgm:spPr/>
    </dgm:pt>
    <dgm:pt modelId="{611D9E13-6ADB-47E6-BD57-16FE44FA4D5D}" type="pres">
      <dgm:prSet presAssocID="{50B1E29A-29F1-4AEC-8203-59202A085E6B}" presName="linNode" presStyleCnt="0"/>
      <dgm:spPr/>
    </dgm:pt>
    <dgm:pt modelId="{71A97452-3C19-4F91-9D65-2460D01A29B4}" type="pres">
      <dgm:prSet presAssocID="{50B1E29A-29F1-4AEC-8203-59202A085E6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343D80-2161-439B-BB1D-FEC60A4DB4D5}" type="pres">
      <dgm:prSet presAssocID="{50B1E29A-29F1-4AEC-8203-59202A085E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490A9-4418-48EE-92C9-7B7997D2E380}" type="pres">
      <dgm:prSet presAssocID="{85F03BA6-B08E-42BF-A090-0EBA5663CC10}" presName="sp" presStyleCnt="0"/>
      <dgm:spPr/>
    </dgm:pt>
    <dgm:pt modelId="{6542D8D0-D904-485F-99C6-CEA6632CA94B}" type="pres">
      <dgm:prSet presAssocID="{FE7DA4DC-DBC4-4E30-BB8B-04E592D55C2D}" presName="linNode" presStyleCnt="0"/>
      <dgm:spPr/>
    </dgm:pt>
    <dgm:pt modelId="{B2FD5A86-BC3D-4D53-B84D-0895236FF4C0}" type="pres">
      <dgm:prSet presAssocID="{FE7DA4DC-DBC4-4E30-BB8B-04E592D55C2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93D346-9422-4F47-94DF-08F28831BAB0}" type="pres">
      <dgm:prSet presAssocID="{FE7DA4DC-DBC4-4E30-BB8B-04E592D55C2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9F6DD6-01FB-433F-BF37-134DCCF2CAAD}" srcId="{C4D58466-C338-4F9C-818F-DC172BA99866}" destId="{FE7DA4DC-DBC4-4E30-BB8B-04E592D55C2D}" srcOrd="2" destOrd="0" parTransId="{204BFB34-D33F-4966-9464-FA0BC7FCEB88}" sibTransId="{5A0D4DCE-CD3E-4DB6-BE46-406904D5ED6D}"/>
    <dgm:cxn modelId="{DA1D8430-DFC6-408D-AAEF-7A473003B706}" srcId="{FE7DA4DC-DBC4-4E30-BB8B-04E592D55C2D}" destId="{597ED537-D6AE-4E75-8805-D4C07D2F41AF}" srcOrd="0" destOrd="0" parTransId="{B172A2D5-092F-45AE-AA12-62CD88917847}" sibTransId="{E611638D-0671-49CF-91DF-DBD6EFDA02AC}"/>
    <dgm:cxn modelId="{29F31660-F6C7-4184-A899-0158E8FA3094}" srcId="{50B1E29A-29F1-4AEC-8203-59202A085E6B}" destId="{5FEE8F2B-DE75-4A4C-B63E-E57EC0509F6A}" srcOrd="0" destOrd="0" parTransId="{004EDA7B-62B4-4DB7-8593-78371C142789}" sibTransId="{9910D863-8676-44A7-AB8C-EE3B0BE2AFC6}"/>
    <dgm:cxn modelId="{958DB230-2909-447A-8F3C-6B3C903F30FB}" type="presOf" srcId="{FE7DA4DC-DBC4-4E30-BB8B-04E592D55C2D}" destId="{B2FD5A86-BC3D-4D53-B84D-0895236FF4C0}" srcOrd="0" destOrd="0" presId="urn:microsoft.com/office/officeart/2005/8/layout/vList5"/>
    <dgm:cxn modelId="{5F422848-3483-45A6-ADB8-1009F52F46E2}" type="presOf" srcId="{50B1E29A-29F1-4AEC-8203-59202A085E6B}" destId="{71A97452-3C19-4F91-9D65-2460D01A29B4}" srcOrd="0" destOrd="0" presId="urn:microsoft.com/office/officeart/2005/8/layout/vList5"/>
    <dgm:cxn modelId="{66242979-C1CD-4ED3-8CBE-55C7A4BE4D45}" type="presOf" srcId="{9A9A7734-03ED-49D0-A57F-AF9AA67C781F}" destId="{9D45F312-57AA-4ABC-96EE-443A9D6F0FD3}" srcOrd="0" destOrd="0" presId="urn:microsoft.com/office/officeart/2005/8/layout/vList5"/>
    <dgm:cxn modelId="{498034EA-CF25-471F-95B4-DC25B7887415}" srcId="{C4D58466-C338-4F9C-818F-DC172BA99866}" destId="{50B1E29A-29F1-4AEC-8203-59202A085E6B}" srcOrd="1" destOrd="0" parTransId="{9C969CBB-5399-48EC-9BC1-C0F2A5FBAE9B}" sibTransId="{85F03BA6-B08E-42BF-A090-0EBA5663CC10}"/>
    <dgm:cxn modelId="{4EC2F742-D27C-43E7-8129-179B4A796343}" type="presOf" srcId="{8D5A5B32-720C-4C58-B6B2-854D39BAD9EC}" destId="{761AD955-EF14-4418-9F62-340B8CA62354}" srcOrd="0" destOrd="0" presId="urn:microsoft.com/office/officeart/2005/8/layout/vList5"/>
    <dgm:cxn modelId="{6E9AA3E6-7FF7-4A4B-9103-3B20BBA0C93F}" type="presOf" srcId="{5FEE8F2B-DE75-4A4C-B63E-E57EC0509F6A}" destId="{FF343D80-2161-439B-BB1D-FEC60A4DB4D5}" srcOrd="0" destOrd="0" presId="urn:microsoft.com/office/officeart/2005/8/layout/vList5"/>
    <dgm:cxn modelId="{776D80CD-A238-48BB-8B65-A4A4E1E4ED51}" srcId="{9A9A7734-03ED-49D0-A57F-AF9AA67C781F}" destId="{8D5A5B32-720C-4C58-B6B2-854D39BAD9EC}" srcOrd="0" destOrd="0" parTransId="{276D1D1A-CC16-47B2-9FC2-C319F81870DB}" sibTransId="{01776B91-F958-4E82-BE92-309CF2BF6696}"/>
    <dgm:cxn modelId="{4825F155-CF6A-4C4F-BDFE-47F332BB5908}" type="presOf" srcId="{C4D58466-C338-4F9C-818F-DC172BA99866}" destId="{9BA5837F-AE5D-4CC3-9A7F-63D567A1A4DF}" srcOrd="0" destOrd="0" presId="urn:microsoft.com/office/officeart/2005/8/layout/vList5"/>
    <dgm:cxn modelId="{C65E753E-FDBD-4A32-924D-3865C1964FD7}" type="presOf" srcId="{597ED537-D6AE-4E75-8805-D4C07D2F41AF}" destId="{C693D346-9422-4F47-94DF-08F28831BAB0}" srcOrd="0" destOrd="0" presId="urn:microsoft.com/office/officeart/2005/8/layout/vList5"/>
    <dgm:cxn modelId="{DFB22FDB-C2B5-47E9-80ED-9C82A2602A75}" srcId="{C4D58466-C338-4F9C-818F-DC172BA99866}" destId="{9A9A7734-03ED-49D0-A57F-AF9AA67C781F}" srcOrd="0" destOrd="0" parTransId="{A1B1AED7-D19B-4AAA-9EFE-301873B127B5}" sibTransId="{C58F2B40-0907-420B-9AB7-76496C719224}"/>
    <dgm:cxn modelId="{938AD514-6D60-42EB-9FF4-E31725A5ED1A}" type="presParOf" srcId="{9BA5837F-AE5D-4CC3-9A7F-63D567A1A4DF}" destId="{D23CB679-2B5A-44DD-B524-C92AB4255BC6}" srcOrd="0" destOrd="0" presId="urn:microsoft.com/office/officeart/2005/8/layout/vList5"/>
    <dgm:cxn modelId="{F2AE5F07-D3E6-4C2A-8C6D-D9D73B9EEE62}" type="presParOf" srcId="{D23CB679-2B5A-44DD-B524-C92AB4255BC6}" destId="{9D45F312-57AA-4ABC-96EE-443A9D6F0FD3}" srcOrd="0" destOrd="0" presId="urn:microsoft.com/office/officeart/2005/8/layout/vList5"/>
    <dgm:cxn modelId="{C2F6F7D7-37A6-4D59-BCAB-EC2B536CE03A}" type="presParOf" srcId="{D23CB679-2B5A-44DD-B524-C92AB4255BC6}" destId="{761AD955-EF14-4418-9F62-340B8CA62354}" srcOrd="1" destOrd="0" presId="urn:microsoft.com/office/officeart/2005/8/layout/vList5"/>
    <dgm:cxn modelId="{75241A6B-CB92-4E9B-8779-DC0D5C70E936}" type="presParOf" srcId="{9BA5837F-AE5D-4CC3-9A7F-63D567A1A4DF}" destId="{78FFC99E-BA49-44A1-BA4E-8ABE9F40617C}" srcOrd="1" destOrd="0" presId="urn:microsoft.com/office/officeart/2005/8/layout/vList5"/>
    <dgm:cxn modelId="{5D889185-32AC-491B-8C2E-C7E6BEA0C95A}" type="presParOf" srcId="{9BA5837F-AE5D-4CC3-9A7F-63D567A1A4DF}" destId="{611D9E13-6ADB-47E6-BD57-16FE44FA4D5D}" srcOrd="2" destOrd="0" presId="urn:microsoft.com/office/officeart/2005/8/layout/vList5"/>
    <dgm:cxn modelId="{475DABF9-BA07-4F1D-9AC3-14605E3EC576}" type="presParOf" srcId="{611D9E13-6ADB-47E6-BD57-16FE44FA4D5D}" destId="{71A97452-3C19-4F91-9D65-2460D01A29B4}" srcOrd="0" destOrd="0" presId="urn:microsoft.com/office/officeart/2005/8/layout/vList5"/>
    <dgm:cxn modelId="{FF20F949-0EBC-4116-B2A8-C136A18E310D}" type="presParOf" srcId="{611D9E13-6ADB-47E6-BD57-16FE44FA4D5D}" destId="{FF343D80-2161-439B-BB1D-FEC60A4DB4D5}" srcOrd="1" destOrd="0" presId="urn:microsoft.com/office/officeart/2005/8/layout/vList5"/>
    <dgm:cxn modelId="{D25CD17B-9717-46A0-A206-2EAF33088A70}" type="presParOf" srcId="{9BA5837F-AE5D-4CC3-9A7F-63D567A1A4DF}" destId="{01B490A9-4418-48EE-92C9-7B7997D2E380}" srcOrd="3" destOrd="0" presId="urn:microsoft.com/office/officeart/2005/8/layout/vList5"/>
    <dgm:cxn modelId="{3880F417-9080-43EA-BFBB-35B6A7EC240C}" type="presParOf" srcId="{9BA5837F-AE5D-4CC3-9A7F-63D567A1A4DF}" destId="{6542D8D0-D904-485F-99C6-CEA6632CA94B}" srcOrd="4" destOrd="0" presId="urn:microsoft.com/office/officeart/2005/8/layout/vList5"/>
    <dgm:cxn modelId="{A42EE60F-9E18-4463-A411-5840D3615FE7}" type="presParOf" srcId="{6542D8D0-D904-485F-99C6-CEA6632CA94B}" destId="{B2FD5A86-BC3D-4D53-B84D-0895236FF4C0}" srcOrd="0" destOrd="0" presId="urn:microsoft.com/office/officeart/2005/8/layout/vList5"/>
    <dgm:cxn modelId="{79172FFB-C94B-4760-A14E-5C240D50B716}" type="presParOf" srcId="{6542D8D0-D904-485F-99C6-CEA6632CA94B}" destId="{C693D346-9422-4F47-94DF-08F28831BA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D58466-C338-4F9C-818F-DC172BA9986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A9A7734-03ED-49D0-A57F-AF9AA67C781F}">
      <dgm:prSet/>
      <dgm:spPr/>
      <dgm:t>
        <a:bodyPr/>
        <a:lstStyle/>
        <a:p>
          <a:pPr rtl="0"/>
          <a:r>
            <a:rPr lang="pt-BR" b="1" smtClean="0"/>
            <a:t>Pp 0</a:t>
          </a:r>
          <a:endParaRPr lang="pt-BR"/>
        </a:p>
      </dgm:t>
    </dgm:pt>
    <dgm:pt modelId="{A1B1AED7-D19B-4AAA-9EFE-301873B127B5}" type="parTrans" cxnId="{DFB22FDB-C2B5-47E9-80ED-9C82A2602A75}">
      <dgm:prSet/>
      <dgm:spPr/>
      <dgm:t>
        <a:bodyPr/>
        <a:lstStyle/>
        <a:p>
          <a:endParaRPr lang="pt-BR"/>
        </a:p>
      </dgm:t>
    </dgm:pt>
    <dgm:pt modelId="{C58F2B40-0907-420B-9AB7-76496C719224}" type="sibTrans" cxnId="{DFB22FDB-C2B5-47E9-80ED-9C82A2602A75}">
      <dgm:prSet/>
      <dgm:spPr/>
      <dgm:t>
        <a:bodyPr/>
        <a:lstStyle/>
        <a:p>
          <a:endParaRPr lang="pt-BR"/>
        </a:p>
      </dgm:t>
    </dgm:pt>
    <dgm:pt modelId="{8D5A5B32-720C-4C58-B6B2-854D39BAD9EC}">
      <dgm:prSet/>
      <dgm:spPr/>
      <dgm:t>
        <a:bodyPr/>
        <a:lstStyle/>
        <a:p>
          <a:pPr rtl="0"/>
          <a:r>
            <a:rPr lang="pt-BR" smtClean="0"/>
            <a:t>Preço da soja em grãos (saca de 60 Kg) R$ 10,40</a:t>
          </a:r>
          <a:endParaRPr lang="pt-BR"/>
        </a:p>
      </dgm:t>
    </dgm:pt>
    <dgm:pt modelId="{276D1D1A-CC16-47B2-9FC2-C319F81870DB}" type="parTrans" cxnId="{776D80CD-A238-48BB-8B65-A4A4E1E4ED51}">
      <dgm:prSet/>
      <dgm:spPr/>
      <dgm:t>
        <a:bodyPr/>
        <a:lstStyle/>
        <a:p>
          <a:endParaRPr lang="pt-BR"/>
        </a:p>
      </dgm:t>
    </dgm:pt>
    <dgm:pt modelId="{01776B91-F958-4E82-BE92-309CF2BF6696}" type="sibTrans" cxnId="{776D80CD-A238-48BB-8B65-A4A4E1E4ED51}">
      <dgm:prSet/>
      <dgm:spPr/>
      <dgm:t>
        <a:bodyPr/>
        <a:lstStyle/>
        <a:p>
          <a:endParaRPr lang="pt-BR"/>
        </a:p>
      </dgm:t>
    </dgm:pt>
    <dgm:pt modelId="{50B1E29A-29F1-4AEC-8203-59202A085E6B}">
      <dgm:prSet/>
      <dgm:spPr/>
      <dgm:t>
        <a:bodyPr/>
        <a:lstStyle/>
        <a:p>
          <a:pPr rtl="0"/>
          <a:r>
            <a:rPr lang="pt-BR" b="1" dirty="0" err="1" smtClean="0"/>
            <a:t>Pv</a:t>
          </a:r>
          <a:r>
            <a:rPr lang="pt-BR" b="1" dirty="0" smtClean="0"/>
            <a:t> 1 </a:t>
          </a:r>
          <a:endParaRPr lang="pt-BR" dirty="0"/>
        </a:p>
      </dgm:t>
    </dgm:pt>
    <dgm:pt modelId="{9C969CBB-5399-48EC-9BC1-C0F2A5FBAE9B}" type="parTrans" cxnId="{498034EA-CF25-471F-95B4-DC25B7887415}">
      <dgm:prSet/>
      <dgm:spPr/>
      <dgm:t>
        <a:bodyPr/>
        <a:lstStyle/>
        <a:p>
          <a:endParaRPr lang="pt-BR"/>
        </a:p>
      </dgm:t>
    </dgm:pt>
    <dgm:pt modelId="{85F03BA6-B08E-42BF-A090-0EBA5663CC10}" type="sibTrans" cxnId="{498034EA-CF25-471F-95B4-DC25B7887415}">
      <dgm:prSet/>
      <dgm:spPr/>
      <dgm:t>
        <a:bodyPr/>
        <a:lstStyle/>
        <a:p>
          <a:endParaRPr lang="pt-BR"/>
        </a:p>
      </dgm:t>
    </dgm:pt>
    <dgm:pt modelId="{5FEE8F2B-DE75-4A4C-B63E-E57EC0509F6A}">
      <dgm:prSet/>
      <dgm:spPr/>
      <dgm:t>
        <a:bodyPr/>
        <a:lstStyle/>
        <a:p>
          <a:pPr rtl="0"/>
          <a:r>
            <a:rPr lang="pt-BR" smtClean="0"/>
            <a:t>Preço do farelo de soja (t) = R$ 191,30</a:t>
          </a:r>
          <a:endParaRPr lang="pt-BR"/>
        </a:p>
      </dgm:t>
    </dgm:pt>
    <dgm:pt modelId="{004EDA7B-62B4-4DB7-8593-78371C142789}" type="parTrans" cxnId="{29F31660-F6C7-4184-A899-0158E8FA3094}">
      <dgm:prSet/>
      <dgm:spPr/>
      <dgm:t>
        <a:bodyPr/>
        <a:lstStyle/>
        <a:p>
          <a:endParaRPr lang="pt-BR"/>
        </a:p>
      </dgm:t>
    </dgm:pt>
    <dgm:pt modelId="{9910D863-8676-44A7-AB8C-EE3B0BE2AFC6}" type="sibTrans" cxnId="{29F31660-F6C7-4184-A899-0158E8FA3094}">
      <dgm:prSet/>
      <dgm:spPr/>
      <dgm:t>
        <a:bodyPr/>
        <a:lstStyle/>
        <a:p>
          <a:endParaRPr lang="pt-BR"/>
        </a:p>
      </dgm:t>
    </dgm:pt>
    <dgm:pt modelId="{FE7DA4DC-DBC4-4E30-BB8B-04E592D55C2D}">
      <dgm:prSet/>
      <dgm:spPr/>
      <dgm:t>
        <a:bodyPr/>
        <a:lstStyle/>
        <a:p>
          <a:pPr rtl="0"/>
          <a:r>
            <a:rPr lang="pt-BR" b="1" smtClean="0"/>
            <a:t>Pv 2</a:t>
          </a:r>
          <a:endParaRPr lang="pt-BR"/>
        </a:p>
      </dgm:t>
    </dgm:pt>
    <dgm:pt modelId="{204BFB34-D33F-4966-9464-FA0BC7FCEB88}" type="parTrans" cxnId="{7F9F6DD6-01FB-433F-BF37-134DCCF2CAAD}">
      <dgm:prSet/>
      <dgm:spPr/>
      <dgm:t>
        <a:bodyPr/>
        <a:lstStyle/>
        <a:p>
          <a:endParaRPr lang="pt-BR"/>
        </a:p>
      </dgm:t>
    </dgm:pt>
    <dgm:pt modelId="{5A0D4DCE-CD3E-4DB6-BE46-406904D5ED6D}" type="sibTrans" cxnId="{7F9F6DD6-01FB-433F-BF37-134DCCF2CAAD}">
      <dgm:prSet/>
      <dgm:spPr/>
      <dgm:t>
        <a:bodyPr/>
        <a:lstStyle/>
        <a:p>
          <a:endParaRPr lang="pt-BR"/>
        </a:p>
      </dgm:t>
    </dgm:pt>
    <dgm:pt modelId="{597ED537-D6AE-4E75-8805-D4C07D2F41AF}">
      <dgm:prSet/>
      <dgm:spPr/>
      <dgm:t>
        <a:bodyPr/>
        <a:lstStyle/>
        <a:p>
          <a:pPr rtl="0"/>
          <a:r>
            <a:rPr lang="pt-BR" smtClean="0"/>
            <a:t>Preço do óleo de soja ( 900 ml ) = R$ 0,84</a:t>
          </a:r>
          <a:endParaRPr lang="pt-BR"/>
        </a:p>
      </dgm:t>
    </dgm:pt>
    <dgm:pt modelId="{B172A2D5-092F-45AE-AA12-62CD88917847}" type="parTrans" cxnId="{DA1D8430-DFC6-408D-AAEF-7A473003B706}">
      <dgm:prSet/>
      <dgm:spPr/>
      <dgm:t>
        <a:bodyPr/>
        <a:lstStyle/>
        <a:p>
          <a:endParaRPr lang="pt-BR"/>
        </a:p>
      </dgm:t>
    </dgm:pt>
    <dgm:pt modelId="{E611638D-0671-49CF-91DF-DBD6EFDA02AC}" type="sibTrans" cxnId="{DA1D8430-DFC6-408D-AAEF-7A473003B706}">
      <dgm:prSet/>
      <dgm:spPr/>
      <dgm:t>
        <a:bodyPr/>
        <a:lstStyle/>
        <a:p>
          <a:endParaRPr lang="pt-BR"/>
        </a:p>
      </dgm:t>
    </dgm:pt>
    <dgm:pt modelId="{9BA5837F-AE5D-4CC3-9A7F-63D567A1A4DF}" type="pres">
      <dgm:prSet presAssocID="{C4D58466-C338-4F9C-818F-DC172BA998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3CB679-2B5A-44DD-B524-C92AB4255BC6}" type="pres">
      <dgm:prSet presAssocID="{9A9A7734-03ED-49D0-A57F-AF9AA67C781F}" presName="linNode" presStyleCnt="0"/>
      <dgm:spPr/>
    </dgm:pt>
    <dgm:pt modelId="{9D45F312-57AA-4ABC-96EE-443A9D6F0FD3}" type="pres">
      <dgm:prSet presAssocID="{9A9A7734-03ED-49D0-A57F-AF9AA67C781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AD955-EF14-4418-9F62-340B8CA62354}" type="pres">
      <dgm:prSet presAssocID="{9A9A7734-03ED-49D0-A57F-AF9AA67C781F}" presName="descendantText" presStyleLbl="alignAccFollowNode1" presStyleIdx="0" presStyleCnt="3" custLinFactNeighborX="8510" custLinFactNeighborY="-140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FFC99E-BA49-44A1-BA4E-8ABE9F40617C}" type="pres">
      <dgm:prSet presAssocID="{C58F2B40-0907-420B-9AB7-76496C719224}" presName="sp" presStyleCnt="0"/>
      <dgm:spPr/>
    </dgm:pt>
    <dgm:pt modelId="{611D9E13-6ADB-47E6-BD57-16FE44FA4D5D}" type="pres">
      <dgm:prSet presAssocID="{50B1E29A-29F1-4AEC-8203-59202A085E6B}" presName="linNode" presStyleCnt="0"/>
      <dgm:spPr/>
    </dgm:pt>
    <dgm:pt modelId="{71A97452-3C19-4F91-9D65-2460D01A29B4}" type="pres">
      <dgm:prSet presAssocID="{50B1E29A-29F1-4AEC-8203-59202A085E6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343D80-2161-439B-BB1D-FEC60A4DB4D5}" type="pres">
      <dgm:prSet presAssocID="{50B1E29A-29F1-4AEC-8203-59202A085E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490A9-4418-48EE-92C9-7B7997D2E380}" type="pres">
      <dgm:prSet presAssocID="{85F03BA6-B08E-42BF-A090-0EBA5663CC10}" presName="sp" presStyleCnt="0"/>
      <dgm:spPr/>
    </dgm:pt>
    <dgm:pt modelId="{6542D8D0-D904-485F-99C6-CEA6632CA94B}" type="pres">
      <dgm:prSet presAssocID="{FE7DA4DC-DBC4-4E30-BB8B-04E592D55C2D}" presName="linNode" presStyleCnt="0"/>
      <dgm:spPr/>
    </dgm:pt>
    <dgm:pt modelId="{B2FD5A86-BC3D-4D53-B84D-0895236FF4C0}" type="pres">
      <dgm:prSet presAssocID="{FE7DA4DC-DBC4-4E30-BB8B-04E592D55C2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93D346-9422-4F47-94DF-08F28831BAB0}" type="pres">
      <dgm:prSet presAssocID="{FE7DA4DC-DBC4-4E30-BB8B-04E592D55C2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63AAED-4F93-4BA3-839C-4A36D415081F}" type="presOf" srcId="{50B1E29A-29F1-4AEC-8203-59202A085E6B}" destId="{71A97452-3C19-4F91-9D65-2460D01A29B4}" srcOrd="0" destOrd="0" presId="urn:microsoft.com/office/officeart/2005/8/layout/vList5"/>
    <dgm:cxn modelId="{B111A253-D624-4923-B82E-D3A9A42D2C24}" type="presOf" srcId="{9A9A7734-03ED-49D0-A57F-AF9AA67C781F}" destId="{9D45F312-57AA-4ABC-96EE-443A9D6F0FD3}" srcOrd="0" destOrd="0" presId="urn:microsoft.com/office/officeart/2005/8/layout/vList5"/>
    <dgm:cxn modelId="{7F9F6DD6-01FB-433F-BF37-134DCCF2CAAD}" srcId="{C4D58466-C338-4F9C-818F-DC172BA99866}" destId="{FE7DA4DC-DBC4-4E30-BB8B-04E592D55C2D}" srcOrd="2" destOrd="0" parTransId="{204BFB34-D33F-4966-9464-FA0BC7FCEB88}" sibTransId="{5A0D4DCE-CD3E-4DB6-BE46-406904D5ED6D}"/>
    <dgm:cxn modelId="{DA1D8430-DFC6-408D-AAEF-7A473003B706}" srcId="{FE7DA4DC-DBC4-4E30-BB8B-04E592D55C2D}" destId="{597ED537-D6AE-4E75-8805-D4C07D2F41AF}" srcOrd="0" destOrd="0" parTransId="{B172A2D5-092F-45AE-AA12-62CD88917847}" sibTransId="{E611638D-0671-49CF-91DF-DBD6EFDA02AC}"/>
    <dgm:cxn modelId="{9488CB15-6373-4279-91B2-2CE74494E33E}" type="presOf" srcId="{C4D58466-C338-4F9C-818F-DC172BA99866}" destId="{9BA5837F-AE5D-4CC3-9A7F-63D567A1A4DF}" srcOrd="0" destOrd="0" presId="urn:microsoft.com/office/officeart/2005/8/layout/vList5"/>
    <dgm:cxn modelId="{A133EAB8-47A2-430A-9288-83D01669202D}" type="presOf" srcId="{FE7DA4DC-DBC4-4E30-BB8B-04E592D55C2D}" destId="{B2FD5A86-BC3D-4D53-B84D-0895236FF4C0}" srcOrd="0" destOrd="0" presId="urn:microsoft.com/office/officeart/2005/8/layout/vList5"/>
    <dgm:cxn modelId="{29F31660-F6C7-4184-A899-0158E8FA3094}" srcId="{50B1E29A-29F1-4AEC-8203-59202A085E6B}" destId="{5FEE8F2B-DE75-4A4C-B63E-E57EC0509F6A}" srcOrd="0" destOrd="0" parTransId="{004EDA7B-62B4-4DB7-8593-78371C142789}" sibTransId="{9910D863-8676-44A7-AB8C-EE3B0BE2AFC6}"/>
    <dgm:cxn modelId="{EFD3A421-5C63-4CE6-9040-F6C29149A032}" type="presOf" srcId="{8D5A5B32-720C-4C58-B6B2-854D39BAD9EC}" destId="{761AD955-EF14-4418-9F62-340B8CA62354}" srcOrd="0" destOrd="0" presId="urn:microsoft.com/office/officeart/2005/8/layout/vList5"/>
    <dgm:cxn modelId="{652B27FF-0435-4BE6-B2A6-EC2AEEB086F7}" type="presOf" srcId="{597ED537-D6AE-4E75-8805-D4C07D2F41AF}" destId="{C693D346-9422-4F47-94DF-08F28831BAB0}" srcOrd="0" destOrd="0" presId="urn:microsoft.com/office/officeart/2005/8/layout/vList5"/>
    <dgm:cxn modelId="{498034EA-CF25-471F-95B4-DC25B7887415}" srcId="{C4D58466-C338-4F9C-818F-DC172BA99866}" destId="{50B1E29A-29F1-4AEC-8203-59202A085E6B}" srcOrd="1" destOrd="0" parTransId="{9C969CBB-5399-48EC-9BC1-C0F2A5FBAE9B}" sibTransId="{85F03BA6-B08E-42BF-A090-0EBA5663CC10}"/>
    <dgm:cxn modelId="{CF93FB89-743C-42D5-853F-401767F935C1}" type="presOf" srcId="{5FEE8F2B-DE75-4A4C-B63E-E57EC0509F6A}" destId="{FF343D80-2161-439B-BB1D-FEC60A4DB4D5}" srcOrd="0" destOrd="0" presId="urn:microsoft.com/office/officeart/2005/8/layout/vList5"/>
    <dgm:cxn modelId="{776D80CD-A238-48BB-8B65-A4A4E1E4ED51}" srcId="{9A9A7734-03ED-49D0-A57F-AF9AA67C781F}" destId="{8D5A5B32-720C-4C58-B6B2-854D39BAD9EC}" srcOrd="0" destOrd="0" parTransId="{276D1D1A-CC16-47B2-9FC2-C319F81870DB}" sibTransId="{01776B91-F958-4E82-BE92-309CF2BF6696}"/>
    <dgm:cxn modelId="{DFB22FDB-C2B5-47E9-80ED-9C82A2602A75}" srcId="{C4D58466-C338-4F9C-818F-DC172BA99866}" destId="{9A9A7734-03ED-49D0-A57F-AF9AA67C781F}" srcOrd="0" destOrd="0" parTransId="{A1B1AED7-D19B-4AAA-9EFE-301873B127B5}" sibTransId="{C58F2B40-0907-420B-9AB7-76496C719224}"/>
    <dgm:cxn modelId="{EABC506F-4540-4C48-8F2A-FA75F1613874}" type="presParOf" srcId="{9BA5837F-AE5D-4CC3-9A7F-63D567A1A4DF}" destId="{D23CB679-2B5A-44DD-B524-C92AB4255BC6}" srcOrd="0" destOrd="0" presId="urn:microsoft.com/office/officeart/2005/8/layout/vList5"/>
    <dgm:cxn modelId="{2ACCBD5B-DAE7-4CD4-8526-6443A69F143C}" type="presParOf" srcId="{D23CB679-2B5A-44DD-B524-C92AB4255BC6}" destId="{9D45F312-57AA-4ABC-96EE-443A9D6F0FD3}" srcOrd="0" destOrd="0" presId="urn:microsoft.com/office/officeart/2005/8/layout/vList5"/>
    <dgm:cxn modelId="{9ACAFC69-5A55-40DD-8C85-EBFB2EBBEA15}" type="presParOf" srcId="{D23CB679-2B5A-44DD-B524-C92AB4255BC6}" destId="{761AD955-EF14-4418-9F62-340B8CA62354}" srcOrd="1" destOrd="0" presId="urn:microsoft.com/office/officeart/2005/8/layout/vList5"/>
    <dgm:cxn modelId="{F4395B16-936B-412D-8243-722C7DCC6E09}" type="presParOf" srcId="{9BA5837F-AE5D-4CC3-9A7F-63D567A1A4DF}" destId="{78FFC99E-BA49-44A1-BA4E-8ABE9F40617C}" srcOrd="1" destOrd="0" presId="urn:microsoft.com/office/officeart/2005/8/layout/vList5"/>
    <dgm:cxn modelId="{1CAFA05B-8744-4C23-991B-4DC208E2E02E}" type="presParOf" srcId="{9BA5837F-AE5D-4CC3-9A7F-63D567A1A4DF}" destId="{611D9E13-6ADB-47E6-BD57-16FE44FA4D5D}" srcOrd="2" destOrd="0" presId="urn:microsoft.com/office/officeart/2005/8/layout/vList5"/>
    <dgm:cxn modelId="{80C38B15-3E2D-45B9-B6F2-6FE53CB55397}" type="presParOf" srcId="{611D9E13-6ADB-47E6-BD57-16FE44FA4D5D}" destId="{71A97452-3C19-4F91-9D65-2460D01A29B4}" srcOrd="0" destOrd="0" presId="urn:microsoft.com/office/officeart/2005/8/layout/vList5"/>
    <dgm:cxn modelId="{FF4804E9-95A8-4934-A931-7E5B9CDD0429}" type="presParOf" srcId="{611D9E13-6ADB-47E6-BD57-16FE44FA4D5D}" destId="{FF343D80-2161-439B-BB1D-FEC60A4DB4D5}" srcOrd="1" destOrd="0" presId="urn:microsoft.com/office/officeart/2005/8/layout/vList5"/>
    <dgm:cxn modelId="{1C36DF85-C558-4F24-8E95-8EC2591A3875}" type="presParOf" srcId="{9BA5837F-AE5D-4CC3-9A7F-63D567A1A4DF}" destId="{01B490A9-4418-48EE-92C9-7B7997D2E380}" srcOrd="3" destOrd="0" presId="urn:microsoft.com/office/officeart/2005/8/layout/vList5"/>
    <dgm:cxn modelId="{C015A44B-993B-420C-9310-F596C4048B1D}" type="presParOf" srcId="{9BA5837F-AE5D-4CC3-9A7F-63D567A1A4DF}" destId="{6542D8D0-D904-485F-99C6-CEA6632CA94B}" srcOrd="4" destOrd="0" presId="urn:microsoft.com/office/officeart/2005/8/layout/vList5"/>
    <dgm:cxn modelId="{AA992D9E-FA01-428A-A7A8-BFE6979753FA}" type="presParOf" srcId="{6542D8D0-D904-485F-99C6-CEA6632CA94B}" destId="{B2FD5A86-BC3D-4D53-B84D-0895236FF4C0}" srcOrd="0" destOrd="0" presId="urn:microsoft.com/office/officeart/2005/8/layout/vList5"/>
    <dgm:cxn modelId="{0151A3FE-A877-4A89-94F8-85DA5BA7E9F7}" type="presParOf" srcId="{6542D8D0-D904-485F-99C6-CEA6632CA94B}" destId="{C693D346-9422-4F47-94DF-08F28831BA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D58466-C338-4F9C-818F-DC172BA9986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A9A7734-03ED-49D0-A57F-AF9AA67C781F}">
      <dgm:prSet/>
      <dgm:spPr/>
      <dgm:t>
        <a:bodyPr/>
        <a:lstStyle/>
        <a:p>
          <a:pPr rtl="0"/>
          <a:r>
            <a:rPr lang="pt-BR" b="1" smtClean="0"/>
            <a:t>Pp 0</a:t>
          </a:r>
          <a:endParaRPr lang="pt-BR"/>
        </a:p>
      </dgm:t>
    </dgm:pt>
    <dgm:pt modelId="{A1B1AED7-D19B-4AAA-9EFE-301873B127B5}" type="parTrans" cxnId="{DFB22FDB-C2B5-47E9-80ED-9C82A2602A75}">
      <dgm:prSet/>
      <dgm:spPr/>
      <dgm:t>
        <a:bodyPr/>
        <a:lstStyle/>
        <a:p>
          <a:endParaRPr lang="pt-BR"/>
        </a:p>
      </dgm:t>
    </dgm:pt>
    <dgm:pt modelId="{C58F2B40-0907-420B-9AB7-76496C719224}" type="sibTrans" cxnId="{DFB22FDB-C2B5-47E9-80ED-9C82A2602A75}">
      <dgm:prSet/>
      <dgm:spPr/>
      <dgm:t>
        <a:bodyPr/>
        <a:lstStyle/>
        <a:p>
          <a:endParaRPr lang="pt-BR"/>
        </a:p>
      </dgm:t>
    </dgm:pt>
    <dgm:pt modelId="{8D5A5B32-720C-4C58-B6B2-854D39BAD9EC}">
      <dgm:prSet/>
      <dgm:spPr/>
      <dgm:t>
        <a:bodyPr/>
        <a:lstStyle/>
        <a:p>
          <a:pPr rtl="0"/>
          <a:r>
            <a:rPr lang="pt-BR" smtClean="0"/>
            <a:t>Preço da soja em grãos (saca de 60 Kg) R$ 10,40</a:t>
          </a:r>
          <a:endParaRPr lang="pt-BR"/>
        </a:p>
      </dgm:t>
    </dgm:pt>
    <dgm:pt modelId="{276D1D1A-CC16-47B2-9FC2-C319F81870DB}" type="parTrans" cxnId="{776D80CD-A238-48BB-8B65-A4A4E1E4ED51}">
      <dgm:prSet/>
      <dgm:spPr/>
      <dgm:t>
        <a:bodyPr/>
        <a:lstStyle/>
        <a:p>
          <a:endParaRPr lang="pt-BR"/>
        </a:p>
      </dgm:t>
    </dgm:pt>
    <dgm:pt modelId="{01776B91-F958-4E82-BE92-309CF2BF6696}" type="sibTrans" cxnId="{776D80CD-A238-48BB-8B65-A4A4E1E4ED51}">
      <dgm:prSet/>
      <dgm:spPr/>
      <dgm:t>
        <a:bodyPr/>
        <a:lstStyle/>
        <a:p>
          <a:endParaRPr lang="pt-BR"/>
        </a:p>
      </dgm:t>
    </dgm:pt>
    <dgm:pt modelId="{50B1E29A-29F1-4AEC-8203-59202A085E6B}">
      <dgm:prSet/>
      <dgm:spPr/>
      <dgm:t>
        <a:bodyPr/>
        <a:lstStyle/>
        <a:p>
          <a:pPr rtl="0"/>
          <a:r>
            <a:rPr lang="pt-BR" b="1" dirty="0" err="1" smtClean="0"/>
            <a:t>Pv</a:t>
          </a:r>
          <a:r>
            <a:rPr lang="pt-BR" b="1" dirty="0" smtClean="0"/>
            <a:t> 1 </a:t>
          </a:r>
          <a:endParaRPr lang="pt-BR" dirty="0"/>
        </a:p>
      </dgm:t>
    </dgm:pt>
    <dgm:pt modelId="{9C969CBB-5399-48EC-9BC1-C0F2A5FBAE9B}" type="parTrans" cxnId="{498034EA-CF25-471F-95B4-DC25B7887415}">
      <dgm:prSet/>
      <dgm:spPr/>
      <dgm:t>
        <a:bodyPr/>
        <a:lstStyle/>
        <a:p>
          <a:endParaRPr lang="pt-BR"/>
        </a:p>
      </dgm:t>
    </dgm:pt>
    <dgm:pt modelId="{85F03BA6-B08E-42BF-A090-0EBA5663CC10}" type="sibTrans" cxnId="{498034EA-CF25-471F-95B4-DC25B7887415}">
      <dgm:prSet/>
      <dgm:spPr/>
      <dgm:t>
        <a:bodyPr/>
        <a:lstStyle/>
        <a:p>
          <a:endParaRPr lang="pt-BR"/>
        </a:p>
      </dgm:t>
    </dgm:pt>
    <dgm:pt modelId="{5FEE8F2B-DE75-4A4C-B63E-E57EC0509F6A}">
      <dgm:prSet/>
      <dgm:spPr/>
      <dgm:t>
        <a:bodyPr/>
        <a:lstStyle/>
        <a:p>
          <a:pPr rtl="0"/>
          <a:r>
            <a:rPr lang="pt-BR" smtClean="0"/>
            <a:t>Preço do farelo de soja (t) = R$ 191,30</a:t>
          </a:r>
          <a:endParaRPr lang="pt-BR"/>
        </a:p>
      </dgm:t>
    </dgm:pt>
    <dgm:pt modelId="{004EDA7B-62B4-4DB7-8593-78371C142789}" type="parTrans" cxnId="{29F31660-F6C7-4184-A899-0158E8FA3094}">
      <dgm:prSet/>
      <dgm:spPr/>
      <dgm:t>
        <a:bodyPr/>
        <a:lstStyle/>
        <a:p>
          <a:endParaRPr lang="pt-BR"/>
        </a:p>
      </dgm:t>
    </dgm:pt>
    <dgm:pt modelId="{9910D863-8676-44A7-AB8C-EE3B0BE2AFC6}" type="sibTrans" cxnId="{29F31660-F6C7-4184-A899-0158E8FA3094}">
      <dgm:prSet/>
      <dgm:spPr/>
      <dgm:t>
        <a:bodyPr/>
        <a:lstStyle/>
        <a:p>
          <a:endParaRPr lang="pt-BR"/>
        </a:p>
      </dgm:t>
    </dgm:pt>
    <dgm:pt modelId="{FE7DA4DC-DBC4-4E30-BB8B-04E592D55C2D}">
      <dgm:prSet/>
      <dgm:spPr/>
      <dgm:t>
        <a:bodyPr/>
        <a:lstStyle/>
        <a:p>
          <a:pPr rtl="0"/>
          <a:r>
            <a:rPr lang="pt-BR" b="1" smtClean="0"/>
            <a:t>Pv 2</a:t>
          </a:r>
          <a:endParaRPr lang="pt-BR"/>
        </a:p>
      </dgm:t>
    </dgm:pt>
    <dgm:pt modelId="{204BFB34-D33F-4966-9464-FA0BC7FCEB88}" type="parTrans" cxnId="{7F9F6DD6-01FB-433F-BF37-134DCCF2CAAD}">
      <dgm:prSet/>
      <dgm:spPr/>
      <dgm:t>
        <a:bodyPr/>
        <a:lstStyle/>
        <a:p>
          <a:endParaRPr lang="pt-BR"/>
        </a:p>
      </dgm:t>
    </dgm:pt>
    <dgm:pt modelId="{5A0D4DCE-CD3E-4DB6-BE46-406904D5ED6D}" type="sibTrans" cxnId="{7F9F6DD6-01FB-433F-BF37-134DCCF2CAAD}">
      <dgm:prSet/>
      <dgm:spPr/>
      <dgm:t>
        <a:bodyPr/>
        <a:lstStyle/>
        <a:p>
          <a:endParaRPr lang="pt-BR"/>
        </a:p>
      </dgm:t>
    </dgm:pt>
    <dgm:pt modelId="{597ED537-D6AE-4E75-8805-D4C07D2F41AF}">
      <dgm:prSet/>
      <dgm:spPr/>
      <dgm:t>
        <a:bodyPr/>
        <a:lstStyle/>
        <a:p>
          <a:pPr rtl="0"/>
          <a:r>
            <a:rPr lang="pt-BR" smtClean="0"/>
            <a:t>Preço do óleo de soja ( 900 ml ) = R$ 0,84</a:t>
          </a:r>
          <a:endParaRPr lang="pt-BR"/>
        </a:p>
      </dgm:t>
    </dgm:pt>
    <dgm:pt modelId="{B172A2D5-092F-45AE-AA12-62CD88917847}" type="parTrans" cxnId="{DA1D8430-DFC6-408D-AAEF-7A473003B706}">
      <dgm:prSet/>
      <dgm:spPr/>
      <dgm:t>
        <a:bodyPr/>
        <a:lstStyle/>
        <a:p>
          <a:endParaRPr lang="pt-BR"/>
        </a:p>
      </dgm:t>
    </dgm:pt>
    <dgm:pt modelId="{E611638D-0671-49CF-91DF-DBD6EFDA02AC}" type="sibTrans" cxnId="{DA1D8430-DFC6-408D-AAEF-7A473003B706}">
      <dgm:prSet/>
      <dgm:spPr/>
      <dgm:t>
        <a:bodyPr/>
        <a:lstStyle/>
        <a:p>
          <a:endParaRPr lang="pt-BR"/>
        </a:p>
      </dgm:t>
    </dgm:pt>
    <dgm:pt modelId="{9BA5837F-AE5D-4CC3-9A7F-63D567A1A4DF}" type="pres">
      <dgm:prSet presAssocID="{C4D58466-C338-4F9C-818F-DC172BA998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3CB679-2B5A-44DD-B524-C92AB4255BC6}" type="pres">
      <dgm:prSet presAssocID="{9A9A7734-03ED-49D0-A57F-AF9AA67C781F}" presName="linNode" presStyleCnt="0"/>
      <dgm:spPr/>
    </dgm:pt>
    <dgm:pt modelId="{9D45F312-57AA-4ABC-96EE-443A9D6F0FD3}" type="pres">
      <dgm:prSet presAssocID="{9A9A7734-03ED-49D0-A57F-AF9AA67C781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AD955-EF14-4418-9F62-340B8CA62354}" type="pres">
      <dgm:prSet presAssocID="{9A9A7734-03ED-49D0-A57F-AF9AA67C781F}" presName="descendantText" presStyleLbl="alignAccFollowNode1" presStyleIdx="0" presStyleCnt="3" custLinFactNeighborX="8510" custLinFactNeighborY="-140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FFC99E-BA49-44A1-BA4E-8ABE9F40617C}" type="pres">
      <dgm:prSet presAssocID="{C58F2B40-0907-420B-9AB7-76496C719224}" presName="sp" presStyleCnt="0"/>
      <dgm:spPr/>
    </dgm:pt>
    <dgm:pt modelId="{611D9E13-6ADB-47E6-BD57-16FE44FA4D5D}" type="pres">
      <dgm:prSet presAssocID="{50B1E29A-29F1-4AEC-8203-59202A085E6B}" presName="linNode" presStyleCnt="0"/>
      <dgm:spPr/>
    </dgm:pt>
    <dgm:pt modelId="{71A97452-3C19-4F91-9D65-2460D01A29B4}" type="pres">
      <dgm:prSet presAssocID="{50B1E29A-29F1-4AEC-8203-59202A085E6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343D80-2161-439B-BB1D-FEC60A4DB4D5}" type="pres">
      <dgm:prSet presAssocID="{50B1E29A-29F1-4AEC-8203-59202A085E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490A9-4418-48EE-92C9-7B7997D2E380}" type="pres">
      <dgm:prSet presAssocID="{85F03BA6-B08E-42BF-A090-0EBA5663CC10}" presName="sp" presStyleCnt="0"/>
      <dgm:spPr/>
    </dgm:pt>
    <dgm:pt modelId="{6542D8D0-D904-485F-99C6-CEA6632CA94B}" type="pres">
      <dgm:prSet presAssocID="{FE7DA4DC-DBC4-4E30-BB8B-04E592D55C2D}" presName="linNode" presStyleCnt="0"/>
      <dgm:spPr/>
    </dgm:pt>
    <dgm:pt modelId="{B2FD5A86-BC3D-4D53-B84D-0895236FF4C0}" type="pres">
      <dgm:prSet presAssocID="{FE7DA4DC-DBC4-4E30-BB8B-04E592D55C2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93D346-9422-4F47-94DF-08F28831BAB0}" type="pres">
      <dgm:prSet presAssocID="{FE7DA4DC-DBC4-4E30-BB8B-04E592D55C2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9F6DD6-01FB-433F-BF37-134DCCF2CAAD}" srcId="{C4D58466-C338-4F9C-818F-DC172BA99866}" destId="{FE7DA4DC-DBC4-4E30-BB8B-04E592D55C2D}" srcOrd="2" destOrd="0" parTransId="{204BFB34-D33F-4966-9464-FA0BC7FCEB88}" sibTransId="{5A0D4DCE-CD3E-4DB6-BE46-406904D5ED6D}"/>
    <dgm:cxn modelId="{DA1D8430-DFC6-408D-AAEF-7A473003B706}" srcId="{FE7DA4DC-DBC4-4E30-BB8B-04E592D55C2D}" destId="{597ED537-D6AE-4E75-8805-D4C07D2F41AF}" srcOrd="0" destOrd="0" parTransId="{B172A2D5-092F-45AE-AA12-62CD88917847}" sibTransId="{E611638D-0671-49CF-91DF-DBD6EFDA02AC}"/>
    <dgm:cxn modelId="{F28CDA8E-A219-4FB7-B49E-0AC4390A8191}" type="presOf" srcId="{5FEE8F2B-DE75-4A4C-B63E-E57EC0509F6A}" destId="{FF343D80-2161-439B-BB1D-FEC60A4DB4D5}" srcOrd="0" destOrd="0" presId="urn:microsoft.com/office/officeart/2005/8/layout/vList5"/>
    <dgm:cxn modelId="{29F31660-F6C7-4184-A899-0158E8FA3094}" srcId="{50B1E29A-29F1-4AEC-8203-59202A085E6B}" destId="{5FEE8F2B-DE75-4A4C-B63E-E57EC0509F6A}" srcOrd="0" destOrd="0" parTransId="{004EDA7B-62B4-4DB7-8593-78371C142789}" sibTransId="{9910D863-8676-44A7-AB8C-EE3B0BE2AFC6}"/>
    <dgm:cxn modelId="{BB8931C9-2319-457C-A0B2-407557533F7C}" type="presOf" srcId="{9A9A7734-03ED-49D0-A57F-AF9AA67C781F}" destId="{9D45F312-57AA-4ABC-96EE-443A9D6F0FD3}" srcOrd="0" destOrd="0" presId="urn:microsoft.com/office/officeart/2005/8/layout/vList5"/>
    <dgm:cxn modelId="{498034EA-CF25-471F-95B4-DC25B7887415}" srcId="{C4D58466-C338-4F9C-818F-DC172BA99866}" destId="{50B1E29A-29F1-4AEC-8203-59202A085E6B}" srcOrd="1" destOrd="0" parTransId="{9C969CBB-5399-48EC-9BC1-C0F2A5FBAE9B}" sibTransId="{85F03BA6-B08E-42BF-A090-0EBA5663CC10}"/>
    <dgm:cxn modelId="{5164B702-B1BE-474F-9195-426BA5A47386}" type="presOf" srcId="{8D5A5B32-720C-4C58-B6B2-854D39BAD9EC}" destId="{761AD955-EF14-4418-9F62-340B8CA62354}" srcOrd="0" destOrd="0" presId="urn:microsoft.com/office/officeart/2005/8/layout/vList5"/>
    <dgm:cxn modelId="{DFBA9E8F-7AD7-4CD8-BA84-C4BC6FF7B552}" type="presOf" srcId="{50B1E29A-29F1-4AEC-8203-59202A085E6B}" destId="{71A97452-3C19-4F91-9D65-2460D01A29B4}" srcOrd="0" destOrd="0" presId="urn:microsoft.com/office/officeart/2005/8/layout/vList5"/>
    <dgm:cxn modelId="{776D80CD-A238-48BB-8B65-A4A4E1E4ED51}" srcId="{9A9A7734-03ED-49D0-A57F-AF9AA67C781F}" destId="{8D5A5B32-720C-4C58-B6B2-854D39BAD9EC}" srcOrd="0" destOrd="0" parTransId="{276D1D1A-CC16-47B2-9FC2-C319F81870DB}" sibTransId="{01776B91-F958-4E82-BE92-309CF2BF6696}"/>
    <dgm:cxn modelId="{CE5D459F-ED5B-4D4F-8734-7211BEF8A557}" type="presOf" srcId="{C4D58466-C338-4F9C-818F-DC172BA99866}" destId="{9BA5837F-AE5D-4CC3-9A7F-63D567A1A4DF}" srcOrd="0" destOrd="0" presId="urn:microsoft.com/office/officeart/2005/8/layout/vList5"/>
    <dgm:cxn modelId="{83A4CCBF-768E-4444-8215-06CB6C8AC81B}" type="presOf" srcId="{597ED537-D6AE-4E75-8805-D4C07D2F41AF}" destId="{C693D346-9422-4F47-94DF-08F28831BAB0}" srcOrd="0" destOrd="0" presId="urn:microsoft.com/office/officeart/2005/8/layout/vList5"/>
    <dgm:cxn modelId="{0AD24FD2-7745-49C7-897F-3230C7789AF7}" type="presOf" srcId="{FE7DA4DC-DBC4-4E30-BB8B-04E592D55C2D}" destId="{B2FD5A86-BC3D-4D53-B84D-0895236FF4C0}" srcOrd="0" destOrd="0" presId="urn:microsoft.com/office/officeart/2005/8/layout/vList5"/>
    <dgm:cxn modelId="{DFB22FDB-C2B5-47E9-80ED-9C82A2602A75}" srcId="{C4D58466-C338-4F9C-818F-DC172BA99866}" destId="{9A9A7734-03ED-49D0-A57F-AF9AA67C781F}" srcOrd="0" destOrd="0" parTransId="{A1B1AED7-D19B-4AAA-9EFE-301873B127B5}" sibTransId="{C58F2B40-0907-420B-9AB7-76496C719224}"/>
    <dgm:cxn modelId="{0C1385FE-5842-4E91-8FC9-F81C2219FA92}" type="presParOf" srcId="{9BA5837F-AE5D-4CC3-9A7F-63D567A1A4DF}" destId="{D23CB679-2B5A-44DD-B524-C92AB4255BC6}" srcOrd="0" destOrd="0" presId="urn:microsoft.com/office/officeart/2005/8/layout/vList5"/>
    <dgm:cxn modelId="{52AB2E31-A890-4B0B-9031-DB23306227DC}" type="presParOf" srcId="{D23CB679-2B5A-44DD-B524-C92AB4255BC6}" destId="{9D45F312-57AA-4ABC-96EE-443A9D6F0FD3}" srcOrd="0" destOrd="0" presId="urn:microsoft.com/office/officeart/2005/8/layout/vList5"/>
    <dgm:cxn modelId="{6373AC5B-C2EF-4743-BDE4-E792AB734834}" type="presParOf" srcId="{D23CB679-2B5A-44DD-B524-C92AB4255BC6}" destId="{761AD955-EF14-4418-9F62-340B8CA62354}" srcOrd="1" destOrd="0" presId="urn:microsoft.com/office/officeart/2005/8/layout/vList5"/>
    <dgm:cxn modelId="{8034AB60-9B45-4E20-963B-138018AAFDA9}" type="presParOf" srcId="{9BA5837F-AE5D-4CC3-9A7F-63D567A1A4DF}" destId="{78FFC99E-BA49-44A1-BA4E-8ABE9F40617C}" srcOrd="1" destOrd="0" presId="urn:microsoft.com/office/officeart/2005/8/layout/vList5"/>
    <dgm:cxn modelId="{BF7A94DD-CEBF-4FE3-BBEA-58294F291FF5}" type="presParOf" srcId="{9BA5837F-AE5D-4CC3-9A7F-63D567A1A4DF}" destId="{611D9E13-6ADB-47E6-BD57-16FE44FA4D5D}" srcOrd="2" destOrd="0" presId="urn:microsoft.com/office/officeart/2005/8/layout/vList5"/>
    <dgm:cxn modelId="{557E8C24-FAE9-49A1-B46A-F93933759C6E}" type="presParOf" srcId="{611D9E13-6ADB-47E6-BD57-16FE44FA4D5D}" destId="{71A97452-3C19-4F91-9D65-2460D01A29B4}" srcOrd="0" destOrd="0" presId="urn:microsoft.com/office/officeart/2005/8/layout/vList5"/>
    <dgm:cxn modelId="{00CE803A-5855-4D77-A8CE-B80773F10467}" type="presParOf" srcId="{611D9E13-6ADB-47E6-BD57-16FE44FA4D5D}" destId="{FF343D80-2161-439B-BB1D-FEC60A4DB4D5}" srcOrd="1" destOrd="0" presId="urn:microsoft.com/office/officeart/2005/8/layout/vList5"/>
    <dgm:cxn modelId="{2DFD991A-CE58-43CF-AF96-0B981C134FD3}" type="presParOf" srcId="{9BA5837F-AE5D-4CC3-9A7F-63D567A1A4DF}" destId="{01B490A9-4418-48EE-92C9-7B7997D2E380}" srcOrd="3" destOrd="0" presId="urn:microsoft.com/office/officeart/2005/8/layout/vList5"/>
    <dgm:cxn modelId="{F5A34968-6D9F-4E0D-B91F-E073967204A2}" type="presParOf" srcId="{9BA5837F-AE5D-4CC3-9A7F-63D567A1A4DF}" destId="{6542D8D0-D904-485F-99C6-CEA6632CA94B}" srcOrd="4" destOrd="0" presId="urn:microsoft.com/office/officeart/2005/8/layout/vList5"/>
    <dgm:cxn modelId="{B5D6FD3F-6A76-41F4-9CAC-4376899C0154}" type="presParOf" srcId="{6542D8D0-D904-485F-99C6-CEA6632CA94B}" destId="{B2FD5A86-BC3D-4D53-B84D-0895236FF4C0}" srcOrd="0" destOrd="0" presId="urn:microsoft.com/office/officeart/2005/8/layout/vList5"/>
    <dgm:cxn modelId="{75A5D6AD-E941-4464-AB38-03EB04F99E1F}" type="presParOf" srcId="{6542D8D0-D904-485F-99C6-CEA6632CA94B}" destId="{C693D346-9422-4F47-94DF-08F28831BA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D58466-C338-4F9C-818F-DC172BA9986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A9A7734-03ED-49D0-A57F-AF9AA67C781F}">
      <dgm:prSet/>
      <dgm:spPr/>
      <dgm:t>
        <a:bodyPr/>
        <a:lstStyle/>
        <a:p>
          <a:pPr rtl="0"/>
          <a:r>
            <a:rPr lang="pt-BR" b="1" smtClean="0"/>
            <a:t>Pp 0</a:t>
          </a:r>
          <a:endParaRPr lang="pt-BR"/>
        </a:p>
      </dgm:t>
    </dgm:pt>
    <dgm:pt modelId="{A1B1AED7-D19B-4AAA-9EFE-301873B127B5}" type="parTrans" cxnId="{DFB22FDB-C2B5-47E9-80ED-9C82A2602A75}">
      <dgm:prSet/>
      <dgm:spPr/>
      <dgm:t>
        <a:bodyPr/>
        <a:lstStyle/>
        <a:p>
          <a:endParaRPr lang="pt-BR"/>
        </a:p>
      </dgm:t>
    </dgm:pt>
    <dgm:pt modelId="{C58F2B40-0907-420B-9AB7-76496C719224}" type="sibTrans" cxnId="{DFB22FDB-C2B5-47E9-80ED-9C82A2602A75}">
      <dgm:prSet/>
      <dgm:spPr/>
      <dgm:t>
        <a:bodyPr/>
        <a:lstStyle/>
        <a:p>
          <a:endParaRPr lang="pt-BR"/>
        </a:p>
      </dgm:t>
    </dgm:pt>
    <dgm:pt modelId="{8D5A5B32-720C-4C58-B6B2-854D39BAD9EC}">
      <dgm:prSet/>
      <dgm:spPr/>
      <dgm:t>
        <a:bodyPr/>
        <a:lstStyle/>
        <a:p>
          <a:pPr rtl="0"/>
          <a:r>
            <a:rPr lang="pt-BR" smtClean="0"/>
            <a:t>Preço da soja em grãos (saca de 60 Kg) R$ 10,40</a:t>
          </a:r>
          <a:endParaRPr lang="pt-BR"/>
        </a:p>
      </dgm:t>
    </dgm:pt>
    <dgm:pt modelId="{276D1D1A-CC16-47B2-9FC2-C319F81870DB}" type="parTrans" cxnId="{776D80CD-A238-48BB-8B65-A4A4E1E4ED51}">
      <dgm:prSet/>
      <dgm:spPr/>
      <dgm:t>
        <a:bodyPr/>
        <a:lstStyle/>
        <a:p>
          <a:endParaRPr lang="pt-BR"/>
        </a:p>
      </dgm:t>
    </dgm:pt>
    <dgm:pt modelId="{01776B91-F958-4E82-BE92-309CF2BF6696}" type="sibTrans" cxnId="{776D80CD-A238-48BB-8B65-A4A4E1E4ED51}">
      <dgm:prSet/>
      <dgm:spPr/>
      <dgm:t>
        <a:bodyPr/>
        <a:lstStyle/>
        <a:p>
          <a:endParaRPr lang="pt-BR"/>
        </a:p>
      </dgm:t>
    </dgm:pt>
    <dgm:pt modelId="{50B1E29A-29F1-4AEC-8203-59202A085E6B}">
      <dgm:prSet/>
      <dgm:spPr/>
      <dgm:t>
        <a:bodyPr/>
        <a:lstStyle/>
        <a:p>
          <a:pPr rtl="0"/>
          <a:r>
            <a:rPr lang="pt-BR" b="1" dirty="0" err="1" smtClean="0"/>
            <a:t>Pv</a:t>
          </a:r>
          <a:r>
            <a:rPr lang="pt-BR" b="1" dirty="0" smtClean="0"/>
            <a:t> 1 </a:t>
          </a:r>
          <a:endParaRPr lang="pt-BR" dirty="0"/>
        </a:p>
      </dgm:t>
    </dgm:pt>
    <dgm:pt modelId="{9C969CBB-5399-48EC-9BC1-C0F2A5FBAE9B}" type="parTrans" cxnId="{498034EA-CF25-471F-95B4-DC25B7887415}">
      <dgm:prSet/>
      <dgm:spPr/>
      <dgm:t>
        <a:bodyPr/>
        <a:lstStyle/>
        <a:p>
          <a:endParaRPr lang="pt-BR"/>
        </a:p>
      </dgm:t>
    </dgm:pt>
    <dgm:pt modelId="{85F03BA6-B08E-42BF-A090-0EBA5663CC10}" type="sibTrans" cxnId="{498034EA-CF25-471F-95B4-DC25B7887415}">
      <dgm:prSet/>
      <dgm:spPr/>
      <dgm:t>
        <a:bodyPr/>
        <a:lstStyle/>
        <a:p>
          <a:endParaRPr lang="pt-BR"/>
        </a:p>
      </dgm:t>
    </dgm:pt>
    <dgm:pt modelId="{5FEE8F2B-DE75-4A4C-B63E-E57EC0509F6A}">
      <dgm:prSet/>
      <dgm:spPr/>
      <dgm:t>
        <a:bodyPr/>
        <a:lstStyle/>
        <a:p>
          <a:pPr rtl="0"/>
          <a:r>
            <a:rPr lang="pt-BR" smtClean="0"/>
            <a:t>Preço do farelo de soja (t) = R$ 191,30</a:t>
          </a:r>
          <a:endParaRPr lang="pt-BR"/>
        </a:p>
      </dgm:t>
    </dgm:pt>
    <dgm:pt modelId="{004EDA7B-62B4-4DB7-8593-78371C142789}" type="parTrans" cxnId="{29F31660-F6C7-4184-A899-0158E8FA3094}">
      <dgm:prSet/>
      <dgm:spPr/>
      <dgm:t>
        <a:bodyPr/>
        <a:lstStyle/>
        <a:p>
          <a:endParaRPr lang="pt-BR"/>
        </a:p>
      </dgm:t>
    </dgm:pt>
    <dgm:pt modelId="{9910D863-8676-44A7-AB8C-EE3B0BE2AFC6}" type="sibTrans" cxnId="{29F31660-F6C7-4184-A899-0158E8FA3094}">
      <dgm:prSet/>
      <dgm:spPr/>
      <dgm:t>
        <a:bodyPr/>
        <a:lstStyle/>
        <a:p>
          <a:endParaRPr lang="pt-BR"/>
        </a:p>
      </dgm:t>
    </dgm:pt>
    <dgm:pt modelId="{FE7DA4DC-DBC4-4E30-BB8B-04E592D55C2D}">
      <dgm:prSet/>
      <dgm:spPr/>
      <dgm:t>
        <a:bodyPr/>
        <a:lstStyle/>
        <a:p>
          <a:pPr rtl="0"/>
          <a:r>
            <a:rPr lang="pt-BR" b="1" smtClean="0"/>
            <a:t>Pv 2</a:t>
          </a:r>
          <a:endParaRPr lang="pt-BR"/>
        </a:p>
      </dgm:t>
    </dgm:pt>
    <dgm:pt modelId="{204BFB34-D33F-4966-9464-FA0BC7FCEB88}" type="parTrans" cxnId="{7F9F6DD6-01FB-433F-BF37-134DCCF2CAAD}">
      <dgm:prSet/>
      <dgm:spPr/>
      <dgm:t>
        <a:bodyPr/>
        <a:lstStyle/>
        <a:p>
          <a:endParaRPr lang="pt-BR"/>
        </a:p>
      </dgm:t>
    </dgm:pt>
    <dgm:pt modelId="{5A0D4DCE-CD3E-4DB6-BE46-406904D5ED6D}" type="sibTrans" cxnId="{7F9F6DD6-01FB-433F-BF37-134DCCF2CAAD}">
      <dgm:prSet/>
      <dgm:spPr/>
      <dgm:t>
        <a:bodyPr/>
        <a:lstStyle/>
        <a:p>
          <a:endParaRPr lang="pt-BR"/>
        </a:p>
      </dgm:t>
    </dgm:pt>
    <dgm:pt modelId="{597ED537-D6AE-4E75-8805-D4C07D2F41AF}">
      <dgm:prSet/>
      <dgm:spPr/>
      <dgm:t>
        <a:bodyPr/>
        <a:lstStyle/>
        <a:p>
          <a:pPr rtl="0"/>
          <a:r>
            <a:rPr lang="pt-BR" smtClean="0"/>
            <a:t>Preço do óleo de soja ( 900 ml ) = R$ 0,84</a:t>
          </a:r>
          <a:endParaRPr lang="pt-BR"/>
        </a:p>
      </dgm:t>
    </dgm:pt>
    <dgm:pt modelId="{B172A2D5-092F-45AE-AA12-62CD88917847}" type="parTrans" cxnId="{DA1D8430-DFC6-408D-AAEF-7A473003B706}">
      <dgm:prSet/>
      <dgm:spPr/>
      <dgm:t>
        <a:bodyPr/>
        <a:lstStyle/>
        <a:p>
          <a:endParaRPr lang="pt-BR"/>
        </a:p>
      </dgm:t>
    </dgm:pt>
    <dgm:pt modelId="{E611638D-0671-49CF-91DF-DBD6EFDA02AC}" type="sibTrans" cxnId="{DA1D8430-DFC6-408D-AAEF-7A473003B706}">
      <dgm:prSet/>
      <dgm:spPr/>
      <dgm:t>
        <a:bodyPr/>
        <a:lstStyle/>
        <a:p>
          <a:endParaRPr lang="pt-BR"/>
        </a:p>
      </dgm:t>
    </dgm:pt>
    <dgm:pt modelId="{9BA5837F-AE5D-4CC3-9A7F-63D567A1A4DF}" type="pres">
      <dgm:prSet presAssocID="{C4D58466-C338-4F9C-818F-DC172BA998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3CB679-2B5A-44DD-B524-C92AB4255BC6}" type="pres">
      <dgm:prSet presAssocID="{9A9A7734-03ED-49D0-A57F-AF9AA67C781F}" presName="linNode" presStyleCnt="0"/>
      <dgm:spPr/>
    </dgm:pt>
    <dgm:pt modelId="{9D45F312-57AA-4ABC-96EE-443A9D6F0FD3}" type="pres">
      <dgm:prSet presAssocID="{9A9A7734-03ED-49D0-A57F-AF9AA67C781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AD955-EF14-4418-9F62-340B8CA62354}" type="pres">
      <dgm:prSet presAssocID="{9A9A7734-03ED-49D0-A57F-AF9AA67C781F}" presName="descendantText" presStyleLbl="alignAccFollowNode1" presStyleIdx="0" presStyleCnt="3" custLinFactNeighborX="8510" custLinFactNeighborY="-140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FFC99E-BA49-44A1-BA4E-8ABE9F40617C}" type="pres">
      <dgm:prSet presAssocID="{C58F2B40-0907-420B-9AB7-76496C719224}" presName="sp" presStyleCnt="0"/>
      <dgm:spPr/>
    </dgm:pt>
    <dgm:pt modelId="{611D9E13-6ADB-47E6-BD57-16FE44FA4D5D}" type="pres">
      <dgm:prSet presAssocID="{50B1E29A-29F1-4AEC-8203-59202A085E6B}" presName="linNode" presStyleCnt="0"/>
      <dgm:spPr/>
    </dgm:pt>
    <dgm:pt modelId="{71A97452-3C19-4F91-9D65-2460D01A29B4}" type="pres">
      <dgm:prSet presAssocID="{50B1E29A-29F1-4AEC-8203-59202A085E6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343D80-2161-439B-BB1D-FEC60A4DB4D5}" type="pres">
      <dgm:prSet presAssocID="{50B1E29A-29F1-4AEC-8203-59202A085E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490A9-4418-48EE-92C9-7B7997D2E380}" type="pres">
      <dgm:prSet presAssocID="{85F03BA6-B08E-42BF-A090-0EBA5663CC10}" presName="sp" presStyleCnt="0"/>
      <dgm:spPr/>
    </dgm:pt>
    <dgm:pt modelId="{6542D8D0-D904-485F-99C6-CEA6632CA94B}" type="pres">
      <dgm:prSet presAssocID="{FE7DA4DC-DBC4-4E30-BB8B-04E592D55C2D}" presName="linNode" presStyleCnt="0"/>
      <dgm:spPr/>
    </dgm:pt>
    <dgm:pt modelId="{B2FD5A86-BC3D-4D53-B84D-0895236FF4C0}" type="pres">
      <dgm:prSet presAssocID="{FE7DA4DC-DBC4-4E30-BB8B-04E592D55C2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93D346-9422-4F47-94DF-08F28831BAB0}" type="pres">
      <dgm:prSet presAssocID="{FE7DA4DC-DBC4-4E30-BB8B-04E592D55C2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8034EA-CF25-471F-95B4-DC25B7887415}" srcId="{C4D58466-C338-4F9C-818F-DC172BA99866}" destId="{50B1E29A-29F1-4AEC-8203-59202A085E6B}" srcOrd="1" destOrd="0" parTransId="{9C969CBB-5399-48EC-9BC1-C0F2A5FBAE9B}" sibTransId="{85F03BA6-B08E-42BF-A090-0EBA5663CC10}"/>
    <dgm:cxn modelId="{DA1D8430-DFC6-408D-AAEF-7A473003B706}" srcId="{FE7DA4DC-DBC4-4E30-BB8B-04E592D55C2D}" destId="{597ED537-D6AE-4E75-8805-D4C07D2F41AF}" srcOrd="0" destOrd="0" parTransId="{B172A2D5-092F-45AE-AA12-62CD88917847}" sibTransId="{E611638D-0671-49CF-91DF-DBD6EFDA02AC}"/>
    <dgm:cxn modelId="{83093805-23E1-4D88-8889-163C621461C1}" type="presOf" srcId="{8D5A5B32-720C-4C58-B6B2-854D39BAD9EC}" destId="{761AD955-EF14-4418-9F62-340B8CA62354}" srcOrd="0" destOrd="0" presId="urn:microsoft.com/office/officeart/2005/8/layout/vList5"/>
    <dgm:cxn modelId="{29F31660-F6C7-4184-A899-0158E8FA3094}" srcId="{50B1E29A-29F1-4AEC-8203-59202A085E6B}" destId="{5FEE8F2B-DE75-4A4C-B63E-E57EC0509F6A}" srcOrd="0" destOrd="0" parTransId="{004EDA7B-62B4-4DB7-8593-78371C142789}" sibTransId="{9910D863-8676-44A7-AB8C-EE3B0BE2AFC6}"/>
    <dgm:cxn modelId="{7F9F6DD6-01FB-433F-BF37-134DCCF2CAAD}" srcId="{C4D58466-C338-4F9C-818F-DC172BA99866}" destId="{FE7DA4DC-DBC4-4E30-BB8B-04E592D55C2D}" srcOrd="2" destOrd="0" parTransId="{204BFB34-D33F-4966-9464-FA0BC7FCEB88}" sibTransId="{5A0D4DCE-CD3E-4DB6-BE46-406904D5ED6D}"/>
    <dgm:cxn modelId="{6EE8ADEF-B14C-46B1-A0C0-9C1731B6BDF8}" type="presOf" srcId="{FE7DA4DC-DBC4-4E30-BB8B-04E592D55C2D}" destId="{B2FD5A86-BC3D-4D53-B84D-0895236FF4C0}" srcOrd="0" destOrd="0" presId="urn:microsoft.com/office/officeart/2005/8/layout/vList5"/>
    <dgm:cxn modelId="{4EDDA9F7-5A7A-47B1-86FE-672E26B25CF0}" type="presOf" srcId="{C4D58466-C338-4F9C-818F-DC172BA99866}" destId="{9BA5837F-AE5D-4CC3-9A7F-63D567A1A4DF}" srcOrd="0" destOrd="0" presId="urn:microsoft.com/office/officeart/2005/8/layout/vList5"/>
    <dgm:cxn modelId="{3AF56F03-3B19-4AA0-87AF-4106BF3D78E4}" type="presOf" srcId="{50B1E29A-29F1-4AEC-8203-59202A085E6B}" destId="{71A97452-3C19-4F91-9D65-2460D01A29B4}" srcOrd="0" destOrd="0" presId="urn:microsoft.com/office/officeart/2005/8/layout/vList5"/>
    <dgm:cxn modelId="{05D26B2E-6EBE-455A-A702-E6F11E734F4E}" type="presOf" srcId="{597ED537-D6AE-4E75-8805-D4C07D2F41AF}" destId="{C693D346-9422-4F47-94DF-08F28831BAB0}" srcOrd="0" destOrd="0" presId="urn:microsoft.com/office/officeart/2005/8/layout/vList5"/>
    <dgm:cxn modelId="{DFB22FDB-C2B5-47E9-80ED-9C82A2602A75}" srcId="{C4D58466-C338-4F9C-818F-DC172BA99866}" destId="{9A9A7734-03ED-49D0-A57F-AF9AA67C781F}" srcOrd="0" destOrd="0" parTransId="{A1B1AED7-D19B-4AAA-9EFE-301873B127B5}" sibTransId="{C58F2B40-0907-420B-9AB7-76496C719224}"/>
    <dgm:cxn modelId="{776D80CD-A238-48BB-8B65-A4A4E1E4ED51}" srcId="{9A9A7734-03ED-49D0-A57F-AF9AA67C781F}" destId="{8D5A5B32-720C-4C58-B6B2-854D39BAD9EC}" srcOrd="0" destOrd="0" parTransId="{276D1D1A-CC16-47B2-9FC2-C319F81870DB}" sibTransId="{01776B91-F958-4E82-BE92-309CF2BF6696}"/>
    <dgm:cxn modelId="{9308FF9E-F6BF-4F8F-B2F2-4FC12CEFA5F6}" type="presOf" srcId="{9A9A7734-03ED-49D0-A57F-AF9AA67C781F}" destId="{9D45F312-57AA-4ABC-96EE-443A9D6F0FD3}" srcOrd="0" destOrd="0" presId="urn:microsoft.com/office/officeart/2005/8/layout/vList5"/>
    <dgm:cxn modelId="{C53602B8-B71C-4CE7-9957-A3D7917154EF}" type="presOf" srcId="{5FEE8F2B-DE75-4A4C-B63E-E57EC0509F6A}" destId="{FF343D80-2161-439B-BB1D-FEC60A4DB4D5}" srcOrd="0" destOrd="0" presId="urn:microsoft.com/office/officeart/2005/8/layout/vList5"/>
    <dgm:cxn modelId="{FCF85BE8-73DD-4834-9893-CC805F888962}" type="presParOf" srcId="{9BA5837F-AE5D-4CC3-9A7F-63D567A1A4DF}" destId="{D23CB679-2B5A-44DD-B524-C92AB4255BC6}" srcOrd="0" destOrd="0" presId="urn:microsoft.com/office/officeart/2005/8/layout/vList5"/>
    <dgm:cxn modelId="{C7209343-7698-4D47-8D5F-443AB36EBFB2}" type="presParOf" srcId="{D23CB679-2B5A-44DD-B524-C92AB4255BC6}" destId="{9D45F312-57AA-4ABC-96EE-443A9D6F0FD3}" srcOrd="0" destOrd="0" presId="urn:microsoft.com/office/officeart/2005/8/layout/vList5"/>
    <dgm:cxn modelId="{6EFAA781-1BFC-4A20-9F98-7243C16BC188}" type="presParOf" srcId="{D23CB679-2B5A-44DD-B524-C92AB4255BC6}" destId="{761AD955-EF14-4418-9F62-340B8CA62354}" srcOrd="1" destOrd="0" presId="urn:microsoft.com/office/officeart/2005/8/layout/vList5"/>
    <dgm:cxn modelId="{12F6C50A-A80F-458D-81E3-C8686968F1B8}" type="presParOf" srcId="{9BA5837F-AE5D-4CC3-9A7F-63D567A1A4DF}" destId="{78FFC99E-BA49-44A1-BA4E-8ABE9F40617C}" srcOrd="1" destOrd="0" presId="urn:microsoft.com/office/officeart/2005/8/layout/vList5"/>
    <dgm:cxn modelId="{668F5C79-2122-4E3B-872C-9B18A9BBC921}" type="presParOf" srcId="{9BA5837F-AE5D-4CC3-9A7F-63D567A1A4DF}" destId="{611D9E13-6ADB-47E6-BD57-16FE44FA4D5D}" srcOrd="2" destOrd="0" presId="urn:microsoft.com/office/officeart/2005/8/layout/vList5"/>
    <dgm:cxn modelId="{AC192536-7621-4686-A3EB-5CE192BC5A15}" type="presParOf" srcId="{611D9E13-6ADB-47E6-BD57-16FE44FA4D5D}" destId="{71A97452-3C19-4F91-9D65-2460D01A29B4}" srcOrd="0" destOrd="0" presId="urn:microsoft.com/office/officeart/2005/8/layout/vList5"/>
    <dgm:cxn modelId="{5278C3B2-09B9-4100-86F1-C6E75DF79A6E}" type="presParOf" srcId="{611D9E13-6ADB-47E6-BD57-16FE44FA4D5D}" destId="{FF343D80-2161-439B-BB1D-FEC60A4DB4D5}" srcOrd="1" destOrd="0" presId="urn:microsoft.com/office/officeart/2005/8/layout/vList5"/>
    <dgm:cxn modelId="{A8BD2C1E-D143-4907-984B-80732C47F70A}" type="presParOf" srcId="{9BA5837F-AE5D-4CC3-9A7F-63D567A1A4DF}" destId="{01B490A9-4418-48EE-92C9-7B7997D2E380}" srcOrd="3" destOrd="0" presId="urn:microsoft.com/office/officeart/2005/8/layout/vList5"/>
    <dgm:cxn modelId="{60AD481F-E43B-4E6F-97D1-DA8622E3E934}" type="presParOf" srcId="{9BA5837F-AE5D-4CC3-9A7F-63D567A1A4DF}" destId="{6542D8D0-D904-485F-99C6-CEA6632CA94B}" srcOrd="4" destOrd="0" presId="urn:microsoft.com/office/officeart/2005/8/layout/vList5"/>
    <dgm:cxn modelId="{8295E38F-38D6-4B94-8AFA-6CC8E97874A2}" type="presParOf" srcId="{6542D8D0-D904-485F-99C6-CEA6632CA94B}" destId="{B2FD5A86-BC3D-4D53-B84D-0895236FF4C0}" srcOrd="0" destOrd="0" presId="urn:microsoft.com/office/officeart/2005/8/layout/vList5"/>
    <dgm:cxn modelId="{0243D472-FB41-46B0-AD17-0F45A0CB0730}" type="presParOf" srcId="{6542D8D0-D904-485F-99C6-CEA6632CA94B}" destId="{C693D346-9422-4F47-94DF-08F28831BA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D58466-C338-4F9C-818F-DC172BA9986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A9A7734-03ED-49D0-A57F-AF9AA67C781F}">
      <dgm:prSet/>
      <dgm:spPr/>
      <dgm:t>
        <a:bodyPr/>
        <a:lstStyle/>
        <a:p>
          <a:pPr rtl="0"/>
          <a:r>
            <a:rPr lang="pt-BR" b="1" smtClean="0"/>
            <a:t>Pp 0</a:t>
          </a:r>
          <a:endParaRPr lang="pt-BR"/>
        </a:p>
      </dgm:t>
    </dgm:pt>
    <dgm:pt modelId="{A1B1AED7-D19B-4AAA-9EFE-301873B127B5}" type="parTrans" cxnId="{DFB22FDB-C2B5-47E9-80ED-9C82A2602A75}">
      <dgm:prSet/>
      <dgm:spPr/>
      <dgm:t>
        <a:bodyPr/>
        <a:lstStyle/>
        <a:p>
          <a:endParaRPr lang="pt-BR"/>
        </a:p>
      </dgm:t>
    </dgm:pt>
    <dgm:pt modelId="{C58F2B40-0907-420B-9AB7-76496C719224}" type="sibTrans" cxnId="{DFB22FDB-C2B5-47E9-80ED-9C82A2602A75}">
      <dgm:prSet/>
      <dgm:spPr/>
      <dgm:t>
        <a:bodyPr/>
        <a:lstStyle/>
        <a:p>
          <a:endParaRPr lang="pt-BR"/>
        </a:p>
      </dgm:t>
    </dgm:pt>
    <dgm:pt modelId="{8D5A5B32-720C-4C58-B6B2-854D39BAD9EC}">
      <dgm:prSet/>
      <dgm:spPr/>
      <dgm:t>
        <a:bodyPr/>
        <a:lstStyle/>
        <a:p>
          <a:pPr rtl="0"/>
          <a:r>
            <a:rPr lang="pt-BR" smtClean="0"/>
            <a:t>Preço da soja em grãos (saca de 60 Kg) R$ 10,40</a:t>
          </a:r>
          <a:endParaRPr lang="pt-BR"/>
        </a:p>
      </dgm:t>
    </dgm:pt>
    <dgm:pt modelId="{276D1D1A-CC16-47B2-9FC2-C319F81870DB}" type="parTrans" cxnId="{776D80CD-A238-48BB-8B65-A4A4E1E4ED51}">
      <dgm:prSet/>
      <dgm:spPr/>
      <dgm:t>
        <a:bodyPr/>
        <a:lstStyle/>
        <a:p>
          <a:endParaRPr lang="pt-BR"/>
        </a:p>
      </dgm:t>
    </dgm:pt>
    <dgm:pt modelId="{01776B91-F958-4E82-BE92-309CF2BF6696}" type="sibTrans" cxnId="{776D80CD-A238-48BB-8B65-A4A4E1E4ED51}">
      <dgm:prSet/>
      <dgm:spPr/>
      <dgm:t>
        <a:bodyPr/>
        <a:lstStyle/>
        <a:p>
          <a:endParaRPr lang="pt-BR"/>
        </a:p>
      </dgm:t>
    </dgm:pt>
    <dgm:pt modelId="{50B1E29A-29F1-4AEC-8203-59202A085E6B}">
      <dgm:prSet/>
      <dgm:spPr/>
      <dgm:t>
        <a:bodyPr/>
        <a:lstStyle/>
        <a:p>
          <a:pPr rtl="0"/>
          <a:r>
            <a:rPr lang="pt-BR" b="1" dirty="0" err="1" smtClean="0"/>
            <a:t>Pv</a:t>
          </a:r>
          <a:r>
            <a:rPr lang="pt-BR" b="1" dirty="0" smtClean="0"/>
            <a:t> 1 </a:t>
          </a:r>
          <a:endParaRPr lang="pt-BR" dirty="0"/>
        </a:p>
      </dgm:t>
    </dgm:pt>
    <dgm:pt modelId="{9C969CBB-5399-48EC-9BC1-C0F2A5FBAE9B}" type="parTrans" cxnId="{498034EA-CF25-471F-95B4-DC25B7887415}">
      <dgm:prSet/>
      <dgm:spPr/>
      <dgm:t>
        <a:bodyPr/>
        <a:lstStyle/>
        <a:p>
          <a:endParaRPr lang="pt-BR"/>
        </a:p>
      </dgm:t>
    </dgm:pt>
    <dgm:pt modelId="{85F03BA6-B08E-42BF-A090-0EBA5663CC10}" type="sibTrans" cxnId="{498034EA-CF25-471F-95B4-DC25B7887415}">
      <dgm:prSet/>
      <dgm:spPr/>
      <dgm:t>
        <a:bodyPr/>
        <a:lstStyle/>
        <a:p>
          <a:endParaRPr lang="pt-BR"/>
        </a:p>
      </dgm:t>
    </dgm:pt>
    <dgm:pt modelId="{5FEE8F2B-DE75-4A4C-B63E-E57EC0509F6A}">
      <dgm:prSet/>
      <dgm:spPr/>
      <dgm:t>
        <a:bodyPr/>
        <a:lstStyle/>
        <a:p>
          <a:pPr rtl="0"/>
          <a:r>
            <a:rPr lang="pt-BR" smtClean="0"/>
            <a:t>Preço do farelo de soja (t) = R$ 191,30</a:t>
          </a:r>
          <a:endParaRPr lang="pt-BR"/>
        </a:p>
      </dgm:t>
    </dgm:pt>
    <dgm:pt modelId="{004EDA7B-62B4-4DB7-8593-78371C142789}" type="parTrans" cxnId="{29F31660-F6C7-4184-A899-0158E8FA3094}">
      <dgm:prSet/>
      <dgm:spPr/>
      <dgm:t>
        <a:bodyPr/>
        <a:lstStyle/>
        <a:p>
          <a:endParaRPr lang="pt-BR"/>
        </a:p>
      </dgm:t>
    </dgm:pt>
    <dgm:pt modelId="{9910D863-8676-44A7-AB8C-EE3B0BE2AFC6}" type="sibTrans" cxnId="{29F31660-F6C7-4184-A899-0158E8FA3094}">
      <dgm:prSet/>
      <dgm:spPr/>
      <dgm:t>
        <a:bodyPr/>
        <a:lstStyle/>
        <a:p>
          <a:endParaRPr lang="pt-BR"/>
        </a:p>
      </dgm:t>
    </dgm:pt>
    <dgm:pt modelId="{FE7DA4DC-DBC4-4E30-BB8B-04E592D55C2D}">
      <dgm:prSet/>
      <dgm:spPr/>
      <dgm:t>
        <a:bodyPr/>
        <a:lstStyle/>
        <a:p>
          <a:pPr rtl="0"/>
          <a:r>
            <a:rPr lang="pt-BR" b="1" smtClean="0"/>
            <a:t>Pv 2</a:t>
          </a:r>
          <a:endParaRPr lang="pt-BR"/>
        </a:p>
      </dgm:t>
    </dgm:pt>
    <dgm:pt modelId="{204BFB34-D33F-4966-9464-FA0BC7FCEB88}" type="parTrans" cxnId="{7F9F6DD6-01FB-433F-BF37-134DCCF2CAAD}">
      <dgm:prSet/>
      <dgm:spPr/>
      <dgm:t>
        <a:bodyPr/>
        <a:lstStyle/>
        <a:p>
          <a:endParaRPr lang="pt-BR"/>
        </a:p>
      </dgm:t>
    </dgm:pt>
    <dgm:pt modelId="{5A0D4DCE-CD3E-4DB6-BE46-406904D5ED6D}" type="sibTrans" cxnId="{7F9F6DD6-01FB-433F-BF37-134DCCF2CAAD}">
      <dgm:prSet/>
      <dgm:spPr/>
      <dgm:t>
        <a:bodyPr/>
        <a:lstStyle/>
        <a:p>
          <a:endParaRPr lang="pt-BR"/>
        </a:p>
      </dgm:t>
    </dgm:pt>
    <dgm:pt modelId="{597ED537-D6AE-4E75-8805-D4C07D2F41AF}">
      <dgm:prSet/>
      <dgm:spPr/>
      <dgm:t>
        <a:bodyPr/>
        <a:lstStyle/>
        <a:p>
          <a:pPr rtl="0"/>
          <a:r>
            <a:rPr lang="pt-BR" smtClean="0"/>
            <a:t>Preço do óleo de soja ( 900 ml ) = R$ 0,84</a:t>
          </a:r>
          <a:endParaRPr lang="pt-BR"/>
        </a:p>
      </dgm:t>
    </dgm:pt>
    <dgm:pt modelId="{B172A2D5-092F-45AE-AA12-62CD88917847}" type="parTrans" cxnId="{DA1D8430-DFC6-408D-AAEF-7A473003B706}">
      <dgm:prSet/>
      <dgm:spPr/>
      <dgm:t>
        <a:bodyPr/>
        <a:lstStyle/>
        <a:p>
          <a:endParaRPr lang="pt-BR"/>
        </a:p>
      </dgm:t>
    </dgm:pt>
    <dgm:pt modelId="{E611638D-0671-49CF-91DF-DBD6EFDA02AC}" type="sibTrans" cxnId="{DA1D8430-DFC6-408D-AAEF-7A473003B706}">
      <dgm:prSet/>
      <dgm:spPr/>
      <dgm:t>
        <a:bodyPr/>
        <a:lstStyle/>
        <a:p>
          <a:endParaRPr lang="pt-BR"/>
        </a:p>
      </dgm:t>
    </dgm:pt>
    <dgm:pt modelId="{9BA5837F-AE5D-4CC3-9A7F-63D567A1A4DF}" type="pres">
      <dgm:prSet presAssocID="{C4D58466-C338-4F9C-818F-DC172BA998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3CB679-2B5A-44DD-B524-C92AB4255BC6}" type="pres">
      <dgm:prSet presAssocID="{9A9A7734-03ED-49D0-A57F-AF9AA67C781F}" presName="linNode" presStyleCnt="0"/>
      <dgm:spPr/>
    </dgm:pt>
    <dgm:pt modelId="{9D45F312-57AA-4ABC-96EE-443A9D6F0FD3}" type="pres">
      <dgm:prSet presAssocID="{9A9A7734-03ED-49D0-A57F-AF9AA67C781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AD955-EF14-4418-9F62-340B8CA62354}" type="pres">
      <dgm:prSet presAssocID="{9A9A7734-03ED-49D0-A57F-AF9AA67C781F}" presName="descendantText" presStyleLbl="alignAccFollowNode1" presStyleIdx="0" presStyleCnt="3" custLinFactNeighborX="8510" custLinFactNeighborY="-140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FFC99E-BA49-44A1-BA4E-8ABE9F40617C}" type="pres">
      <dgm:prSet presAssocID="{C58F2B40-0907-420B-9AB7-76496C719224}" presName="sp" presStyleCnt="0"/>
      <dgm:spPr/>
    </dgm:pt>
    <dgm:pt modelId="{611D9E13-6ADB-47E6-BD57-16FE44FA4D5D}" type="pres">
      <dgm:prSet presAssocID="{50B1E29A-29F1-4AEC-8203-59202A085E6B}" presName="linNode" presStyleCnt="0"/>
      <dgm:spPr/>
    </dgm:pt>
    <dgm:pt modelId="{71A97452-3C19-4F91-9D65-2460D01A29B4}" type="pres">
      <dgm:prSet presAssocID="{50B1E29A-29F1-4AEC-8203-59202A085E6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343D80-2161-439B-BB1D-FEC60A4DB4D5}" type="pres">
      <dgm:prSet presAssocID="{50B1E29A-29F1-4AEC-8203-59202A085E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490A9-4418-48EE-92C9-7B7997D2E380}" type="pres">
      <dgm:prSet presAssocID="{85F03BA6-B08E-42BF-A090-0EBA5663CC10}" presName="sp" presStyleCnt="0"/>
      <dgm:spPr/>
    </dgm:pt>
    <dgm:pt modelId="{6542D8D0-D904-485F-99C6-CEA6632CA94B}" type="pres">
      <dgm:prSet presAssocID="{FE7DA4DC-DBC4-4E30-BB8B-04E592D55C2D}" presName="linNode" presStyleCnt="0"/>
      <dgm:spPr/>
    </dgm:pt>
    <dgm:pt modelId="{B2FD5A86-BC3D-4D53-B84D-0895236FF4C0}" type="pres">
      <dgm:prSet presAssocID="{FE7DA4DC-DBC4-4E30-BB8B-04E592D55C2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93D346-9422-4F47-94DF-08F28831BAB0}" type="pres">
      <dgm:prSet presAssocID="{FE7DA4DC-DBC4-4E30-BB8B-04E592D55C2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B5849F-BDB7-4F11-A539-F376A11C4246}" type="presOf" srcId="{8D5A5B32-720C-4C58-B6B2-854D39BAD9EC}" destId="{761AD955-EF14-4418-9F62-340B8CA62354}" srcOrd="0" destOrd="0" presId="urn:microsoft.com/office/officeart/2005/8/layout/vList5"/>
    <dgm:cxn modelId="{B58AC361-313A-49E5-B518-F54AA7C6ACAD}" type="presOf" srcId="{9A9A7734-03ED-49D0-A57F-AF9AA67C781F}" destId="{9D45F312-57AA-4ABC-96EE-443A9D6F0FD3}" srcOrd="0" destOrd="0" presId="urn:microsoft.com/office/officeart/2005/8/layout/vList5"/>
    <dgm:cxn modelId="{498034EA-CF25-471F-95B4-DC25B7887415}" srcId="{C4D58466-C338-4F9C-818F-DC172BA99866}" destId="{50B1E29A-29F1-4AEC-8203-59202A085E6B}" srcOrd="1" destOrd="0" parTransId="{9C969CBB-5399-48EC-9BC1-C0F2A5FBAE9B}" sibTransId="{85F03BA6-B08E-42BF-A090-0EBA5663CC10}"/>
    <dgm:cxn modelId="{DA1D8430-DFC6-408D-AAEF-7A473003B706}" srcId="{FE7DA4DC-DBC4-4E30-BB8B-04E592D55C2D}" destId="{597ED537-D6AE-4E75-8805-D4C07D2F41AF}" srcOrd="0" destOrd="0" parTransId="{B172A2D5-092F-45AE-AA12-62CD88917847}" sibTransId="{E611638D-0671-49CF-91DF-DBD6EFDA02AC}"/>
    <dgm:cxn modelId="{7962F44B-0D9C-49B4-8CB0-5BAEF193A9A6}" type="presOf" srcId="{50B1E29A-29F1-4AEC-8203-59202A085E6B}" destId="{71A97452-3C19-4F91-9D65-2460D01A29B4}" srcOrd="0" destOrd="0" presId="urn:microsoft.com/office/officeart/2005/8/layout/vList5"/>
    <dgm:cxn modelId="{29F31660-F6C7-4184-A899-0158E8FA3094}" srcId="{50B1E29A-29F1-4AEC-8203-59202A085E6B}" destId="{5FEE8F2B-DE75-4A4C-B63E-E57EC0509F6A}" srcOrd="0" destOrd="0" parTransId="{004EDA7B-62B4-4DB7-8593-78371C142789}" sibTransId="{9910D863-8676-44A7-AB8C-EE3B0BE2AFC6}"/>
    <dgm:cxn modelId="{A5BF6722-F706-42CE-A94D-7C9584145AB6}" type="presOf" srcId="{5FEE8F2B-DE75-4A4C-B63E-E57EC0509F6A}" destId="{FF343D80-2161-439B-BB1D-FEC60A4DB4D5}" srcOrd="0" destOrd="0" presId="urn:microsoft.com/office/officeart/2005/8/layout/vList5"/>
    <dgm:cxn modelId="{5710DA5E-F851-4CF1-9476-C1B40B1FA669}" type="presOf" srcId="{FE7DA4DC-DBC4-4E30-BB8B-04E592D55C2D}" destId="{B2FD5A86-BC3D-4D53-B84D-0895236FF4C0}" srcOrd="0" destOrd="0" presId="urn:microsoft.com/office/officeart/2005/8/layout/vList5"/>
    <dgm:cxn modelId="{7F9F6DD6-01FB-433F-BF37-134DCCF2CAAD}" srcId="{C4D58466-C338-4F9C-818F-DC172BA99866}" destId="{FE7DA4DC-DBC4-4E30-BB8B-04E592D55C2D}" srcOrd="2" destOrd="0" parTransId="{204BFB34-D33F-4966-9464-FA0BC7FCEB88}" sibTransId="{5A0D4DCE-CD3E-4DB6-BE46-406904D5ED6D}"/>
    <dgm:cxn modelId="{470F95F6-D5E4-429F-9970-A52FE3D21B14}" type="presOf" srcId="{597ED537-D6AE-4E75-8805-D4C07D2F41AF}" destId="{C693D346-9422-4F47-94DF-08F28831BAB0}" srcOrd="0" destOrd="0" presId="urn:microsoft.com/office/officeart/2005/8/layout/vList5"/>
    <dgm:cxn modelId="{DFB22FDB-C2B5-47E9-80ED-9C82A2602A75}" srcId="{C4D58466-C338-4F9C-818F-DC172BA99866}" destId="{9A9A7734-03ED-49D0-A57F-AF9AA67C781F}" srcOrd="0" destOrd="0" parTransId="{A1B1AED7-D19B-4AAA-9EFE-301873B127B5}" sibTransId="{C58F2B40-0907-420B-9AB7-76496C719224}"/>
    <dgm:cxn modelId="{622EA05B-66F4-45AE-86C5-23D45FB336EA}" type="presOf" srcId="{C4D58466-C338-4F9C-818F-DC172BA99866}" destId="{9BA5837F-AE5D-4CC3-9A7F-63D567A1A4DF}" srcOrd="0" destOrd="0" presId="urn:microsoft.com/office/officeart/2005/8/layout/vList5"/>
    <dgm:cxn modelId="{776D80CD-A238-48BB-8B65-A4A4E1E4ED51}" srcId="{9A9A7734-03ED-49D0-A57F-AF9AA67C781F}" destId="{8D5A5B32-720C-4C58-B6B2-854D39BAD9EC}" srcOrd="0" destOrd="0" parTransId="{276D1D1A-CC16-47B2-9FC2-C319F81870DB}" sibTransId="{01776B91-F958-4E82-BE92-309CF2BF6696}"/>
    <dgm:cxn modelId="{328D264D-6FF0-4B9C-993D-5F6BD0379F52}" type="presParOf" srcId="{9BA5837F-AE5D-4CC3-9A7F-63D567A1A4DF}" destId="{D23CB679-2B5A-44DD-B524-C92AB4255BC6}" srcOrd="0" destOrd="0" presId="urn:microsoft.com/office/officeart/2005/8/layout/vList5"/>
    <dgm:cxn modelId="{687B2DC5-58E6-420B-8A63-EC69876572DF}" type="presParOf" srcId="{D23CB679-2B5A-44DD-B524-C92AB4255BC6}" destId="{9D45F312-57AA-4ABC-96EE-443A9D6F0FD3}" srcOrd="0" destOrd="0" presId="urn:microsoft.com/office/officeart/2005/8/layout/vList5"/>
    <dgm:cxn modelId="{68E9632A-AE81-48A8-A1E2-FEC34FA3CE41}" type="presParOf" srcId="{D23CB679-2B5A-44DD-B524-C92AB4255BC6}" destId="{761AD955-EF14-4418-9F62-340B8CA62354}" srcOrd="1" destOrd="0" presId="urn:microsoft.com/office/officeart/2005/8/layout/vList5"/>
    <dgm:cxn modelId="{7037EABE-DA65-46BC-B617-EEBC7FCC6D85}" type="presParOf" srcId="{9BA5837F-AE5D-4CC3-9A7F-63D567A1A4DF}" destId="{78FFC99E-BA49-44A1-BA4E-8ABE9F40617C}" srcOrd="1" destOrd="0" presId="urn:microsoft.com/office/officeart/2005/8/layout/vList5"/>
    <dgm:cxn modelId="{B779517F-B382-4BE4-990D-D22C5C093A64}" type="presParOf" srcId="{9BA5837F-AE5D-4CC3-9A7F-63D567A1A4DF}" destId="{611D9E13-6ADB-47E6-BD57-16FE44FA4D5D}" srcOrd="2" destOrd="0" presId="urn:microsoft.com/office/officeart/2005/8/layout/vList5"/>
    <dgm:cxn modelId="{038F412A-770E-4D3A-9633-8F8D977A8B4D}" type="presParOf" srcId="{611D9E13-6ADB-47E6-BD57-16FE44FA4D5D}" destId="{71A97452-3C19-4F91-9D65-2460D01A29B4}" srcOrd="0" destOrd="0" presId="urn:microsoft.com/office/officeart/2005/8/layout/vList5"/>
    <dgm:cxn modelId="{9E0D57D1-58A9-458F-ACB5-9D6DF33A3940}" type="presParOf" srcId="{611D9E13-6ADB-47E6-BD57-16FE44FA4D5D}" destId="{FF343D80-2161-439B-BB1D-FEC60A4DB4D5}" srcOrd="1" destOrd="0" presId="urn:microsoft.com/office/officeart/2005/8/layout/vList5"/>
    <dgm:cxn modelId="{0A851E66-2FAE-46B1-A4ED-9AD31C02ABE9}" type="presParOf" srcId="{9BA5837F-AE5D-4CC3-9A7F-63D567A1A4DF}" destId="{01B490A9-4418-48EE-92C9-7B7997D2E380}" srcOrd="3" destOrd="0" presId="urn:microsoft.com/office/officeart/2005/8/layout/vList5"/>
    <dgm:cxn modelId="{AD2D2EBB-5F7C-488D-8C1A-3265E0530ED9}" type="presParOf" srcId="{9BA5837F-AE5D-4CC3-9A7F-63D567A1A4DF}" destId="{6542D8D0-D904-485F-99C6-CEA6632CA94B}" srcOrd="4" destOrd="0" presId="urn:microsoft.com/office/officeart/2005/8/layout/vList5"/>
    <dgm:cxn modelId="{FD8EA84D-1E11-4CDB-A0FD-F02E4002F16A}" type="presParOf" srcId="{6542D8D0-D904-485F-99C6-CEA6632CA94B}" destId="{B2FD5A86-BC3D-4D53-B84D-0895236FF4C0}" srcOrd="0" destOrd="0" presId="urn:microsoft.com/office/officeart/2005/8/layout/vList5"/>
    <dgm:cxn modelId="{343B3B7A-14F9-4310-B234-F77A3338B40C}" type="presParOf" srcId="{6542D8D0-D904-485F-99C6-CEA6632CA94B}" destId="{C693D346-9422-4F47-94DF-08F28831BA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915FDD-7DC5-4739-9869-B748427F1B5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5BE54AD1-14BE-437D-B73B-E18736DDD3B4}">
      <dgm:prSet/>
      <dgm:spPr/>
      <dgm:t>
        <a:bodyPr/>
        <a:lstStyle/>
        <a:p>
          <a:pPr rtl="0"/>
          <a:r>
            <a:rPr lang="pt-BR" smtClean="0"/>
            <a:t>Perecibilidade, perdas ou quebras;</a:t>
          </a:r>
          <a:endParaRPr lang="pt-BR"/>
        </a:p>
      </dgm:t>
    </dgm:pt>
    <dgm:pt modelId="{891BCB63-27CC-48B8-B6EB-36914E653486}" type="parTrans" cxnId="{C9BAAE04-2FD0-422A-B1E7-6D1FB21C7180}">
      <dgm:prSet/>
      <dgm:spPr/>
      <dgm:t>
        <a:bodyPr/>
        <a:lstStyle/>
        <a:p>
          <a:endParaRPr lang="pt-BR"/>
        </a:p>
      </dgm:t>
    </dgm:pt>
    <dgm:pt modelId="{8962F317-6F99-474E-AD01-549FC366546E}" type="sibTrans" cxnId="{C9BAAE04-2FD0-422A-B1E7-6D1FB21C7180}">
      <dgm:prSet/>
      <dgm:spPr/>
      <dgm:t>
        <a:bodyPr/>
        <a:lstStyle/>
        <a:p>
          <a:endParaRPr lang="pt-BR"/>
        </a:p>
      </dgm:t>
    </dgm:pt>
    <dgm:pt modelId="{AD3FFCE3-2248-4C9A-90A9-5DE68D821D8D}">
      <dgm:prSet/>
      <dgm:spPr/>
      <dgm:t>
        <a:bodyPr/>
        <a:lstStyle/>
        <a:p>
          <a:pPr rtl="0"/>
          <a:r>
            <a:rPr lang="pt-BR" smtClean="0"/>
            <a:t>Grau de processamento;</a:t>
          </a:r>
          <a:endParaRPr lang="pt-BR"/>
        </a:p>
      </dgm:t>
    </dgm:pt>
    <dgm:pt modelId="{FED1A871-CDA2-4E68-9945-F0DDE56F587B}" type="parTrans" cxnId="{F874555A-0A5E-4DCF-B45E-97342C690147}">
      <dgm:prSet/>
      <dgm:spPr/>
      <dgm:t>
        <a:bodyPr/>
        <a:lstStyle/>
        <a:p>
          <a:endParaRPr lang="pt-BR"/>
        </a:p>
      </dgm:t>
    </dgm:pt>
    <dgm:pt modelId="{C70E1DB8-A826-4C81-A3F9-21CCDB2A4F29}" type="sibTrans" cxnId="{F874555A-0A5E-4DCF-B45E-97342C690147}">
      <dgm:prSet/>
      <dgm:spPr/>
      <dgm:t>
        <a:bodyPr/>
        <a:lstStyle/>
        <a:p>
          <a:endParaRPr lang="pt-BR"/>
        </a:p>
      </dgm:t>
    </dgm:pt>
    <dgm:pt modelId="{52D954D6-B66F-41A8-BD96-3B7122109A18}">
      <dgm:prSet/>
      <dgm:spPr/>
      <dgm:t>
        <a:bodyPr/>
        <a:lstStyle/>
        <a:p>
          <a:pPr rtl="0"/>
          <a:r>
            <a:rPr lang="pt-BR" smtClean="0"/>
            <a:t>Maior relação volume/peso ou volume/valor</a:t>
          </a:r>
          <a:endParaRPr lang="pt-BR"/>
        </a:p>
      </dgm:t>
    </dgm:pt>
    <dgm:pt modelId="{B9D94B4D-A955-4B20-89BE-82E957396CC8}" type="parTrans" cxnId="{0DFED24E-1D71-43B0-BE3A-5E545ADBB944}">
      <dgm:prSet/>
      <dgm:spPr/>
      <dgm:t>
        <a:bodyPr/>
        <a:lstStyle/>
        <a:p>
          <a:endParaRPr lang="pt-BR"/>
        </a:p>
      </dgm:t>
    </dgm:pt>
    <dgm:pt modelId="{FFA2CE51-B7B3-4735-9200-4203EF8C063A}" type="sibTrans" cxnId="{0DFED24E-1D71-43B0-BE3A-5E545ADBB944}">
      <dgm:prSet/>
      <dgm:spPr/>
      <dgm:t>
        <a:bodyPr/>
        <a:lstStyle/>
        <a:p>
          <a:endParaRPr lang="pt-BR"/>
        </a:p>
      </dgm:t>
    </dgm:pt>
    <dgm:pt modelId="{7812D7D2-9CD7-4DAE-B12E-602B40316003}">
      <dgm:prSet/>
      <dgm:spPr/>
      <dgm:t>
        <a:bodyPr/>
        <a:lstStyle/>
        <a:p>
          <a:pPr rtl="0"/>
          <a:r>
            <a:rPr lang="pt-BR" smtClean="0"/>
            <a:t>Quanto maior a rapidez de amadurecimento do produto ou sazonalidade da produção</a:t>
          </a:r>
          <a:endParaRPr lang="pt-BR"/>
        </a:p>
      </dgm:t>
    </dgm:pt>
    <dgm:pt modelId="{EFC74083-1D1A-49E6-8F38-4E190B44A73A}" type="parTrans" cxnId="{5868EBA2-26E5-4BDA-ABA7-CA4D01EE0F6C}">
      <dgm:prSet/>
      <dgm:spPr/>
      <dgm:t>
        <a:bodyPr/>
        <a:lstStyle/>
        <a:p>
          <a:endParaRPr lang="pt-BR"/>
        </a:p>
      </dgm:t>
    </dgm:pt>
    <dgm:pt modelId="{38387455-3E5D-4A02-8A02-F500EC28D609}" type="sibTrans" cxnId="{5868EBA2-26E5-4BDA-ABA7-CA4D01EE0F6C}">
      <dgm:prSet/>
      <dgm:spPr/>
      <dgm:t>
        <a:bodyPr/>
        <a:lstStyle/>
        <a:p>
          <a:endParaRPr lang="pt-BR"/>
        </a:p>
      </dgm:t>
    </dgm:pt>
    <dgm:pt modelId="{A008D7B3-EA99-40DF-9448-708A84B0FC0E}">
      <dgm:prSet/>
      <dgm:spPr/>
      <dgm:t>
        <a:bodyPr/>
        <a:lstStyle/>
        <a:p>
          <a:pPr rtl="0"/>
          <a:r>
            <a:rPr lang="pt-BR" smtClean="0"/>
            <a:t>Instabilidade de preços do produto</a:t>
          </a:r>
          <a:endParaRPr lang="pt-BR"/>
        </a:p>
      </dgm:t>
    </dgm:pt>
    <dgm:pt modelId="{6EB276CC-36AC-418C-ABF2-D0A7D5F5062F}" type="parTrans" cxnId="{1B7534CB-A2D0-4A81-A2C1-C0FD2C4C231A}">
      <dgm:prSet/>
      <dgm:spPr/>
      <dgm:t>
        <a:bodyPr/>
        <a:lstStyle/>
        <a:p>
          <a:endParaRPr lang="pt-BR"/>
        </a:p>
      </dgm:t>
    </dgm:pt>
    <dgm:pt modelId="{2F5E6065-B7B2-4DCD-A7E2-2FA617B4512D}" type="sibTrans" cxnId="{1B7534CB-A2D0-4A81-A2C1-C0FD2C4C231A}">
      <dgm:prSet/>
      <dgm:spPr/>
      <dgm:t>
        <a:bodyPr/>
        <a:lstStyle/>
        <a:p>
          <a:endParaRPr lang="pt-BR"/>
        </a:p>
      </dgm:t>
    </dgm:pt>
    <dgm:pt modelId="{A4023726-6FD1-4206-8395-F0A0FFF88236}">
      <dgm:prSet/>
      <dgm:spPr/>
      <dgm:t>
        <a:bodyPr/>
        <a:lstStyle/>
        <a:p>
          <a:pPr rtl="0"/>
          <a:r>
            <a:rPr lang="pt-BR" smtClean="0"/>
            <a:t>Custo da matéria-prima</a:t>
          </a:r>
          <a:endParaRPr lang="pt-BR"/>
        </a:p>
      </dgm:t>
    </dgm:pt>
    <dgm:pt modelId="{5ACDB6BB-4DFB-4CFD-9826-2F99AE6CD758}" type="parTrans" cxnId="{7EC1D5C0-E42F-48D0-A8FE-0596ABF74792}">
      <dgm:prSet/>
      <dgm:spPr/>
      <dgm:t>
        <a:bodyPr/>
        <a:lstStyle/>
        <a:p>
          <a:endParaRPr lang="pt-BR"/>
        </a:p>
      </dgm:t>
    </dgm:pt>
    <dgm:pt modelId="{BC20BA51-24D7-49A9-BCFE-79917F2517A1}" type="sibTrans" cxnId="{7EC1D5C0-E42F-48D0-A8FE-0596ABF74792}">
      <dgm:prSet/>
      <dgm:spPr/>
      <dgm:t>
        <a:bodyPr/>
        <a:lstStyle/>
        <a:p>
          <a:endParaRPr lang="pt-BR"/>
        </a:p>
      </dgm:t>
    </dgm:pt>
    <dgm:pt modelId="{7D377339-4AF6-4A66-97E5-CFCE42D170BF}">
      <dgm:prSet/>
      <dgm:spPr/>
      <dgm:t>
        <a:bodyPr/>
        <a:lstStyle/>
        <a:p>
          <a:pPr rtl="0"/>
          <a:r>
            <a:rPr lang="pt-BR" smtClean="0"/>
            <a:t>Serviços adicionais à matéria-prima</a:t>
          </a:r>
          <a:endParaRPr lang="pt-BR"/>
        </a:p>
      </dgm:t>
    </dgm:pt>
    <dgm:pt modelId="{A5B64F4D-0D49-494B-85E9-31DB410F9589}" type="parTrans" cxnId="{0780042B-CB16-4F9B-9EBC-37045E12AA88}">
      <dgm:prSet/>
      <dgm:spPr/>
      <dgm:t>
        <a:bodyPr/>
        <a:lstStyle/>
        <a:p>
          <a:endParaRPr lang="pt-BR"/>
        </a:p>
      </dgm:t>
    </dgm:pt>
    <dgm:pt modelId="{3BFEB1E4-AE0B-4F6E-83E8-C7313D934BDD}" type="sibTrans" cxnId="{0780042B-CB16-4F9B-9EBC-37045E12AA88}">
      <dgm:prSet/>
      <dgm:spPr/>
      <dgm:t>
        <a:bodyPr/>
        <a:lstStyle/>
        <a:p>
          <a:endParaRPr lang="pt-BR"/>
        </a:p>
      </dgm:t>
    </dgm:pt>
    <dgm:pt modelId="{7B2A1903-71D4-4322-8A79-5232A83C6D8F}">
      <dgm:prSet custT="1"/>
      <dgm:spPr/>
      <dgm:t>
        <a:bodyPr/>
        <a:lstStyle/>
        <a:p>
          <a:pPr rtl="0"/>
          <a:r>
            <a:rPr lang="pt-BR" sz="4400" b="1" dirty="0" smtClean="0"/>
            <a:t>QTO MAIOR:</a:t>
          </a:r>
          <a:endParaRPr lang="pt-BR" sz="4400" dirty="0"/>
        </a:p>
      </dgm:t>
    </dgm:pt>
    <dgm:pt modelId="{A711ABE0-3028-4273-A816-67819C46DB22}" type="sibTrans" cxnId="{3BD008D5-B528-4789-B018-462433D633A7}">
      <dgm:prSet/>
      <dgm:spPr/>
      <dgm:t>
        <a:bodyPr/>
        <a:lstStyle/>
        <a:p>
          <a:endParaRPr lang="pt-BR"/>
        </a:p>
      </dgm:t>
    </dgm:pt>
    <dgm:pt modelId="{F4DE05AF-03B5-4F72-A1DB-26C1FFC97298}" type="parTrans" cxnId="{3BD008D5-B528-4789-B018-462433D633A7}">
      <dgm:prSet/>
      <dgm:spPr/>
      <dgm:t>
        <a:bodyPr/>
        <a:lstStyle/>
        <a:p>
          <a:endParaRPr lang="pt-BR"/>
        </a:p>
      </dgm:t>
    </dgm:pt>
    <dgm:pt modelId="{F35CB776-D601-482F-B184-BF172EDFDF70}" type="pres">
      <dgm:prSet presAssocID="{41915FDD-7DC5-4739-9869-B748427F1B5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5D9D8E8-466A-43A5-9DAC-DCE4EC5537EE}" type="pres">
      <dgm:prSet presAssocID="{7B2A1903-71D4-4322-8A79-5232A83C6D8F}" presName="linNode" presStyleCnt="0"/>
      <dgm:spPr/>
    </dgm:pt>
    <dgm:pt modelId="{16B059FD-8944-4D04-83CD-EC70B1495FE6}" type="pres">
      <dgm:prSet presAssocID="{7B2A1903-71D4-4322-8A79-5232A83C6D8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60A4BD-A54A-4496-8932-C9D4F84D17DE}" type="pres">
      <dgm:prSet presAssocID="{7B2A1903-71D4-4322-8A79-5232A83C6D8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FA624A-B9B6-47F0-B96E-0B3A88F19074}" type="presOf" srcId="{A4023726-6FD1-4206-8395-F0A0FFF88236}" destId="{9360A4BD-A54A-4496-8932-C9D4F84D17DE}" srcOrd="0" destOrd="5" presId="urn:microsoft.com/office/officeart/2005/8/layout/vList6"/>
    <dgm:cxn modelId="{C9BAAE04-2FD0-422A-B1E7-6D1FB21C7180}" srcId="{7B2A1903-71D4-4322-8A79-5232A83C6D8F}" destId="{5BE54AD1-14BE-437D-B73B-E18736DDD3B4}" srcOrd="0" destOrd="0" parTransId="{891BCB63-27CC-48B8-B6EB-36914E653486}" sibTransId="{8962F317-6F99-474E-AD01-549FC366546E}"/>
    <dgm:cxn modelId="{FE12B308-CC68-40DA-899D-B30C2BDFC844}" type="presOf" srcId="{7812D7D2-9CD7-4DAE-B12E-602B40316003}" destId="{9360A4BD-A54A-4496-8932-C9D4F84D17DE}" srcOrd="0" destOrd="3" presId="urn:microsoft.com/office/officeart/2005/8/layout/vList6"/>
    <dgm:cxn modelId="{7EC1D5C0-E42F-48D0-A8FE-0596ABF74792}" srcId="{7B2A1903-71D4-4322-8A79-5232A83C6D8F}" destId="{A4023726-6FD1-4206-8395-F0A0FFF88236}" srcOrd="5" destOrd="0" parTransId="{5ACDB6BB-4DFB-4CFD-9826-2F99AE6CD758}" sibTransId="{BC20BA51-24D7-49A9-BCFE-79917F2517A1}"/>
    <dgm:cxn modelId="{C1E028AD-E59E-459B-835E-D2F8DE481DA2}" type="presOf" srcId="{7D377339-4AF6-4A66-97E5-CFCE42D170BF}" destId="{9360A4BD-A54A-4496-8932-C9D4F84D17DE}" srcOrd="0" destOrd="6" presId="urn:microsoft.com/office/officeart/2005/8/layout/vList6"/>
    <dgm:cxn modelId="{0DFED24E-1D71-43B0-BE3A-5E545ADBB944}" srcId="{7B2A1903-71D4-4322-8A79-5232A83C6D8F}" destId="{52D954D6-B66F-41A8-BD96-3B7122109A18}" srcOrd="2" destOrd="0" parTransId="{B9D94B4D-A955-4B20-89BE-82E957396CC8}" sibTransId="{FFA2CE51-B7B3-4735-9200-4203EF8C063A}"/>
    <dgm:cxn modelId="{5868EBA2-26E5-4BDA-ABA7-CA4D01EE0F6C}" srcId="{7B2A1903-71D4-4322-8A79-5232A83C6D8F}" destId="{7812D7D2-9CD7-4DAE-B12E-602B40316003}" srcOrd="3" destOrd="0" parTransId="{EFC74083-1D1A-49E6-8F38-4E190B44A73A}" sibTransId="{38387455-3E5D-4A02-8A02-F500EC28D609}"/>
    <dgm:cxn modelId="{F874555A-0A5E-4DCF-B45E-97342C690147}" srcId="{7B2A1903-71D4-4322-8A79-5232A83C6D8F}" destId="{AD3FFCE3-2248-4C9A-90A9-5DE68D821D8D}" srcOrd="1" destOrd="0" parTransId="{FED1A871-CDA2-4E68-9945-F0DDE56F587B}" sibTransId="{C70E1DB8-A826-4C81-A3F9-21CCDB2A4F29}"/>
    <dgm:cxn modelId="{0869E2F4-1B90-49F1-AA7A-B4ADC6889DA5}" type="presOf" srcId="{7B2A1903-71D4-4322-8A79-5232A83C6D8F}" destId="{16B059FD-8944-4D04-83CD-EC70B1495FE6}" srcOrd="0" destOrd="0" presId="urn:microsoft.com/office/officeart/2005/8/layout/vList6"/>
    <dgm:cxn modelId="{1B7534CB-A2D0-4A81-A2C1-C0FD2C4C231A}" srcId="{7B2A1903-71D4-4322-8A79-5232A83C6D8F}" destId="{A008D7B3-EA99-40DF-9448-708A84B0FC0E}" srcOrd="4" destOrd="0" parTransId="{6EB276CC-36AC-418C-ABF2-D0A7D5F5062F}" sibTransId="{2F5E6065-B7B2-4DCD-A7E2-2FA617B4512D}"/>
    <dgm:cxn modelId="{6FBAD47A-AC65-4183-A465-B77749541BBE}" type="presOf" srcId="{41915FDD-7DC5-4739-9869-B748427F1B56}" destId="{F35CB776-D601-482F-B184-BF172EDFDF70}" srcOrd="0" destOrd="0" presId="urn:microsoft.com/office/officeart/2005/8/layout/vList6"/>
    <dgm:cxn modelId="{927FAD44-5A81-45BE-AED2-58B410D9C5FA}" type="presOf" srcId="{AD3FFCE3-2248-4C9A-90A9-5DE68D821D8D}" destId="{9360A4BD-A54A-4496-8932-C9D4F84D17DE}" srcOrd="0" destOrd="1" presId="urn:microsoft.com/office/officeart/2005/8/layout/vList6"/>
    <dgm:cxn modelId="{F3E69C51-A8CB-4A90-987A-E38A4F89D2DC}" type="presOf" srcId="{5BE54AD1-14BE-437D-B73B-E18736DDD3B4}" destId="{9360A4BD-A54A-4496-8932-C9D4F84D17DE}" srcOrd="0" destOrd="0" presId="urn:microsoft.com/office/officeart/2005/8/layout/vList6"/>
    <dgm:cxn modelId="{C9B00404-B703-4C89-99B2-7181CA6B67D9}" type="presOf" srcId="{52D954D6-B66F-41A8-BD96-3B7122109A18}" destId="{9360A4BD-A54A-4496-8932-C9D4F84D17DE}" srcOrd="0" destOrd="2" presId="urn:microsoft.com/office/officeart/2005/8/layout/vList6"/>
    <dgm:cxn modelId="{FB37B632-4D3F-42EB-AC42-8C73C2956A1B}" type="presOf" srcId="{A008D7B3-EA99-40DF-9448-708A84B0FC0E}" destId="{9360A4BD-A54A-4496-8932-C9D4F84D17DE}" srcOrd="0" destOrd="4" presId="urn:microsoft.com/office/officeart/2005/8/layout/vList6"/>
    <dgm:cxn modelId="{0780042B-CB16-4F9B-9EBC-37045E12AA88}" srcId="{7B2A1903-71D4-4322-8A79-5232A83C6D8F}" destId="{7D377339-4AF6-4A66-97E5-CFCE42D170BF}" srcOrd="6" destOrd="0" parTransId="{A5B64F4D-0D49-494B-85E9-31DB410F9589}" sibTransId="{3BFEB1E4-AE0B-4F6E-83E8-C7313D934BDD}"/>
    <dgm:cxn modelId="{3BD008D5-B528-4789-B018-462433D633A7}" srcId="{41915FDD-7DC5-4739-9869-B748427F1B56}" destId="{7B2A1903-71D4-4322-8A79-5232A83C6D8F}" srcOrd="0" destOrd="0" parTransId="{F4DE05AF-03B5-4F72-A1DB-26C1FFC97298}" sibTransId="{A711ABE0-3028-4273-A816-67819C46DB22}"/>
    <dgm:cxn modelId="{C5EA4D4D-570D-431E-B132-A341215F7936}" type="presParOf" srcId="{F35CB776-D601-482F-B184-BF172EDFDF70}" destId="{45D9D8E8-466A-43A5-9DAC-DCE4EC5537EE}" srcOrd="0" destOrd="0" presId="urn:microsoft.com/office/officeart/2005/8/layout/vList6"/>
    <dgm:cxn modelId="{197A0E4C-3F87-4FD9-9D7E-FC40A61A1F73}" type="presParOf" srcId="{45D9D8E8-466A-43A5-9DAC-DCE4EC5537EE}" destId="{16B059FD-8944-4D04-83CD-EC70B1495FE6}" srcOrd="0" destOrd="0" presId="urn:microsoft.com/office/officeart/2005/8/layout/vList6"/>
    <dgm:cxn modelId="{C52F3F82-2D07-4B1D-BDF0-72539ED67EDA}" type="presParOf" srcId="{45D9D8E8-466A-43A5-9DAC-DCE4EC5537EE}" destId="{9360A4BD-A54A-4496-8932-C9D4F84D17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288CB-967A-4714-A37C-93C26804A230}">
      <dsp:nvSpPr>
        <dsp:cNvPr id="0" name=""/>
        <dsp:cNvSpPr/>
      </dsp:nvSpPr>
      <dsp:spPr>
        <a:xfrm>
          <a:off x="0" y="0"/>
          <a:ext cx="277315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smtClean="0"/>
            <a:t>transporte, </a:t>
          </a:r>
          <a:endParaRPr lang="pt-BR" sz="2300" kern="1200"/>
        </a:p>
      </dsp:txBody>
      <dsp:txXfrm>
        <a:off x="26273" y="26273"/>
        <a:ext cx="2720608" cy="485654"/>
      </dsp:txXfrm>
    </dsp:sp>
    <dsp:sp modelId="{4205DD69-217F-4063-AD24-A2075A66856F}">
      <dsp:nvSpPr>
        <dsp:cNvPr id="0" name=""/>
        <dsp:cNvSpPr/>
      </dsp:nvSpPr>
      <dsp:spPr>
        <a:xfrm>
          <a:off x="0" y="647275"/>
          <a:ext cx="277315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smtClean="0"/>
            <a:t>armazenamento, </a:t>
          </a:r>
          <a:endParaRPr lang="pt-BR" sz="2300" kern="1200"/>
        </a:p>
      </dsp:txBody>
      <dsp:txXfrm>
        <a:off x="26273" y="673548"/>
        <a:ext cx="2720608" cy="485654"/>
      </dsp:txXfrm>
    </dsp:sp>
    <dsp:sp modelId="{4402ED60-DAEE-43C3-B2CB-CD8E1D6199C5}">
      <dsp:nvSpPr>
        <dsp:cNvPr id="0" name=""/>
        <dsp:cNvSpPr/>
      </dsp:nvSpPr>
      <dsp:spPr>
        <a:xfrm>
          <a:off x="0" y="1251715"/>
          <a:ext cx="277315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smtClean="0"/>
            <a:t>processamento, </a:t>
          </a:r>
          <a:endParaRPr lang="pt-BR" sz="2300" kern="1200"/>
        </a:p>
      </dsp:txBody>
      <dsp:txXfrm>
        <a:off x="26273" y="1277988"/>
        <a:ext cx="2720608" cy="485654"/>
      </dsp:txXfrm>
    </dsp:sp>
    <dsp:sp modelId="{8588B853-229B-4948-A511-7BE6B24A3153}">
      <dsp:nvSpPr>
        <dsp:cNvPr id="0" name=""/>
        <dsp:cNvSpPr/>
      </dsp:nvSpPr>
      <dsp:spPr>
        <a:xfrm>
          <a:off x="0" y="1856155"/>
          <a:ext cx="277315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smtClean="0"/>
            <a:t>classificação, </a:t>
          </a:r>
          <a:endParaRPr lang="pt-BR" sz="2300" kern="1200"/>
        </a:p>
      </dsp:txBody>
      <dsp:txXfrm>
        <a:off x="26273" y="1882428"/>
        <a:ext cx="2720608" cy="485654"/>
      </dsp:txXfrm>
    </dsp:sp>
    <dsp:sp modelId="{F247DD06-AA6D-4C45-A5C5-7DF44861BFD8}">
      <dsp:nvSpPr>
        <dsp:cNvPr id="0" name=""/>
        <dsp:cNvSpPr/>
      </dsp:nvSpPr>
      <dsp:spPr>
        <a:xfrm>
          <a:off x="0" y="2460595"/>
          <a:ext cx="277315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smtClean="0"/>
            <a:t>embalagem, </a:t>
          </a:r>
          <a:endParaRPr lang="pt-BR" sz="2300" kern="1200"/>
        </a:p>
      </dsp:txBody>
      <dsp:txXfrm>
        <a:off x="26273" y="2486868"/>
        <a:ext cx="2720608" cy="485654"/>
      </dsp:txXfrm>
    </dsp:sp>
    <dsp:sp modelId="{992BEE6C-FC9F-4FD1-BC69-CC0E73D84B24}">
      <dsp:nvSpPr>
        <dsp:cNvPr id="0" name=""/>
        <dsp:cNvSpPr/>
      </dsp:nvSpPr>
      <dsp:spPr>
        <a:xfrm>
          <a:off x="0" y="3065035"/>
          <a:ext cx="277315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smtClean="0"/>
            <a:t>“</a:t>
          </a:r>
          <a:r>
            <a:rPr lang="pt-BR" sz="2300" b="1" i="1" kern="1200" smtClean="0"/>
            <a:t>marketing”</a:t>
          </a:r>
          <a:r>
            <a:rPr lang="pt-BR" sz="2300" b="1" kern="1200" smtClean="0"/>
            <a:t>, etc.</a:t>
          </a:r>
          <a:endParaRPr lang="pt-BR" sz="2300" kern="1200"/>
        </a:p>
      </dsp:txBody>
      <dsp:txXfrm>
        <a:off x="26273" y="3091308"/>
        <a:ext cx="2720608" cy="48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94936-A5DC-45A5-A610-0EFCA0C10623}">
      <dsp:nvSpPr>
        <dsp:cNvPr id="0" name=""/>
        <dsp:cNvSpPr/>
      </dsp:nvSpPr>
      <dsp:spPr>
        <a:xfrm>
          <a:off x="0" y="0"/>
          <a:ext cx="50760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2F976-CC7F-4888-89D1-569D4746A074}">
      <dsp:nvSpPr>
        <dsp:cNvPr id="0" name=""/>
        <dsp:cNvSpPr/>
      </dsp:nvSpPr>
      <dsp:spPr>
        <a:xfrm>
          <a:off x="0" y="0"/>
          <a:ext cx="1015211" cy="4306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MARKUP</a:t>
          </a:r>
          <a:endParaRPr lang="pt-BR" sz="1600" kern="1200" dirty="0"/>
        </a:p>
      </dsp:txBody>
      <dsp:txXfrm>
        <a:off x="0" y="0"/>
        <a:ext cx="1015211" cy="4306826"/>
      </dsp:txXfrm>
    </dsp:sp>
    <dsp:sp modelId="{026FC088-2D95-48CD-8B7B-1943485E8B08}">
      <dsp:nvSpPr>
        <dsp:cNvPr id="0" name=""/>
        <dsp:cNvSpPr/>
      </dsp:nvSpPr>
      <dsp:spPr>
        <a:xfrm>
          <a:off x="1091352" y="100100"/>
          <a:ext cx="3984703" cy="200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/>
            <a:t>É um método de precificação com base no custo, muito utilizado pela praticidade do cálculo na hora da venda, sendo que o empreendedor pode trabalhar com mais de um </a:t>
          </a:r>
          <a:r>
            <a:rPr lang="pt-BR" sz="1900" b="0" kern="1200" dirty="0" err="1" smtClean="0"/>
            <a:t>markup</a:t>
          </a:r>
          <a:r>
            <a:rPr lang="pt-BR" sz="1900" b="0" kern="1200" dirty="0" smtClean="0"/>
            <a:t> para cada produto a depender do lucro estimado;</a:t>
          </a:r>
          <a:endParaRPr lang="pt-BR" sz="1900" kern="1200" dirty="0"/>
        </a:p>
      </dsp:txBody>
      <dsp:txXfrm>
        <a:off x="1091352" y="100100"/>
        <a:ext cx="3984703" cy="2002001"/>
      </dsp:txXfrm>
    </dsp:sp>
    <dsp:sp modelId="{C949A637-F555-46A9-A6F1-9D54404172FF}">
      <dsp:nvSpPr>
        <dsp:cNvPr id="0" name=""/>
        <dsp:cNvSpPr/>
      </dsp:nvSpPr>
      <dsp:spPr>
        <a:xfrm>
          <a:off x="1015211" y="2102101"/>
          <a:ext cx="40608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ED45C-1952-422E-B2C3-FDB8CB26F4FE}">
      <dsp:nvSpPr>
        <dsp:cNvPr id="0" name=""/>
        <dsp:cNvSpPr/>
      </dsp:nvSpPr>
      <dsp:spPr>
        <a:xfrm>
          <a:off x="1091352" y="2202201"/>
          <a:ext cx="3984703" cy="200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/>
            <a:t>É composto pelas despesas fixas, pelas despesas variáveis e pela margem de lucro estimada e será multiplicado pelo preço de custo para  a definição do preço de venda.</a:t>
          </a:r>
          <a:endParaRPr lang="pt-BR" sz="1900" kern="1200" dirty="0"/>
        </a:p>
      </dsp:txBody>
      <dsp:txXfrm>
        <a:off x="1091352" y="2202201"/>
        <a:ext cx="3984703" cy="2002001"/>
      </dsp:txXfrm>
    </dsp:sp>
    <dsp:sp modelId="{8DB4955F-2A4D-445D-9F98-475EB401D1BB}">
      <dsp:nvSpPr>
        <dsp:cNvPr id="0" name=""/>
        <dsp:cNvSpPr/>
      </dsp:nvSpPr>
      <dsp:spPr>
        <a:xfrm>
          <a:off x="1015211" y="4204202"/>
          <a:ext cx="40608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D955-EF14-4418-9F62-340B8CA62354}">
      <dsp:nvSpPr>
        <dsp:cNvPr id="0" name=""/>
        <dsp:cNvSpPr/>
      </dsp:nvSpPr>
      <dsp:spPr>
        <a:xfrm rot="5400000">
          <a:off x="4939226" y="-22166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da soja em grãos (saca de 60 Kg) R$ 10,40</a:t>
          </a:r>
          <a:endParaRPr lang="pt-BR" sz="1600" kern="1200"/>
        </a:p>
      </dsp:txBody>
      <dsp:txXfrm rot="-5400000">
        <a:off x="2722608" y="19866"/>
        <a:ext cx="4820326" cy="367223"/>
      </dsp:txXfrm>
    </dsp:sp>
    <dsp:sp modelId="{9D45F312-57AA-4ABC-96EE-443A9D6F0FD3}">
      <dsp:nvSpPr>
        <dsp:cNvPr id="0" name=""/>
        <dsp:cNvSpPr/>
      </dsp:nvSpPr>
      <dsp:spPr>
        <a:xfrm>
          <a:off x="0" y="77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Pp 0</a:t>
          </a:r>
          <a:endParaRPr lang="pt-BR" sz="2700" kern="1200"/>
        </a:p>
      </dsp:txBody>
      <dsp:txXfrm>
        <a:off x="24832" y="25602"/>
        <a:ext cx="2672944" cy="459031"/>
      </dsp:txXfrm>
    </dsp:sp>
    <dsp:sp modelId="{FF343D80-2161-439B-BB1D-FEC60A4DB4D5}">
      <dsp:nvSpPr>
        <dsp:cNvPr id="0" name=""/>
        <dsp:cNvSpPr/>
      </dsp:nvSpPr>
      <dsp:spPr>
        <a:xfrm rot="5400000">
          <a:off x="4939226" y="-163084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farelo de soja (t) = R$ 191,30</a:t>
          </a:r>
          <a:endParaRPr lang="pt-BR" sz="1600" kern="1200"/>
        </a:p>
      </dsp:txBody>
      <dsp:txXfrm rot="-5400000">
        <a:off x="2722608" y="605636"/>
        <a:ext cx="4820326" cy="367223"/>
      </dsp:txXfrm>
    </dsp:sp>
    <dsp:sp modelId="{71A97452-3C19-4F91-9D65-2460D01A29B4}">
      <dsp:nvSpPr>
        <dsp:cNvPr id="0" name=""/>
        <dsp:cNvSpPr/>
      </dsp:nvSpPr>
      <dsp:spPr>
        <a:xfrm>
          <a:off x="0" y="53490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Pv</a:t>
          </a:r>
          <a:r>
            <a:rPr lang="pt-BR" sz="2700" b="1" kern="1200" dirty="0" smtClean="0"/>
            <a:t> 1 </a:t>
          </a:r>
          <a:endParaRPr lang="pt-BR" sz="2700" kern="1200" dirty="0"/>
        </a:p>
      </dsp:txBody>
      <dsp:txXfrm>
        <a:off x="24832" y="559732"/>
        <a:ext cx="2672944" cy="459031"/>
      </dsp:txXfrm>
    </dsp:sp>
    <dsp:sp modelId="{C693D346-9422-4F47-94DF-08F28831BAB0}">
      <dsp:nvSpPr>
        <dsp:cNvPr id="0" name=""/>
        <dsp:cNvSpPr/>
      </dsp:nvSpPr>
      <dsp:spPr>
        <a:xfrm rot="5400000">
          <a:off x="4939226" y="-10967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óleo de soja ( 900 ml ) = R$ 0,84</a:t>
          </a:r>
          <a:endParaRPr lang="pt-BR" sz="1600" kern="1200"/>
        </a:p>
      </dsp:txBody>
      <dsp:txXfrm rot="-5400000">
        <a:off x="2722608" y="1139766"/>
        <a:ext cx="4820326" cy="367223"/>
      </dsp:txXfrm>
    </dsp:sp>
    <dsp:sp modelId="{B2FD5A86-BC3D-4D53-B84D-0895236FF4C0}">
      <dsp:nvSpPr>
        <dsp:cNvPr id="0" name=""/>
        <dsp:cNvSpPr/>
      </dsp:nvSpPr>
      <dsp:spPr>
        <a:xfrm>
          <a:off x="0" y="106903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Pv 2</a:t>
          </a:r>
          <a:endParaRPr lang="pt-BR" sz="2700" kern="1200"/>
        </a:p>
      </dsp:txBody>
      <dsp:txXfrm>
        <a:off x="24832" y="1093862"/>
        <a:ext cx="2672944" cy="459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D955-EF14-4418-9F62-340B8CA62354}">
      <dsp:nvSpPr>
        <dsp:cNvPr id="0" name=""/>
        <dsp:cNvSpPr/>
      </dsp:nvSpPr>
      <dsp:spPr>
        <a:xfrm rot="5400000">
          <a:off x="4939226" y="-22166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da soja em grãos (saca de 60 Kg) R$ 10,40</a:t>
          </a:r>
          <a:endParaRPr lang="pt-BR" sz="1600" kern="1200"/>
        </a:p>
      </dsp:txBody>
      <dsp:txXfrm rot="-5400000">
        <a:off x="2722608" y="19866"/>
        <a:ext cx="4820326" cy="367223"/>
      </dsp:txXfrm>
    </dsp:sp>
    <dsp:sp modelId="{9D45F312-57AA-4ABC-96EE-443A9D6F0FD3}">
      <dsp:nvSpPr>
        <dsp:cNvPr id="0" name=""/>
        <dsp:cNvSpPr/>
      </dsp:nvSpPr>
      <dsp:spPr>
        <a:xfrm>
          <a:off x="0" y="77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Pp 0</a:t>
          </a:r>
          <a:endParaRPr lang="pt-BR" sz="2700" kern="1200"/>
        </a:p>
      </dsp:txBody>
      <dsp:txXfrm>
        <a:off x="24832" y="25602"/>
        <a:ext cx="2672944" cy="459031"/>
      </dsp:txXfrm>
    </dsp:sp>
    <dsp:sp modelId="{FF343D80-2161-439B-BB1D-FEC60A4DB4D5}">
      <dsp:nvSpPr>
        <dsp:cNvPr id="0" name=""/>
        <dsp:cNvSpPr/>
      </dsp:nvSpPr>
      <dsp:spPr>
        <a:xfrm rot="5400000">
          <a:off x="4939226" y="-163084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farelo de soja (t) = R$ 191,30</a:t>
          </a:r>
          <a:endParaRPr lang="pt-BR" sz="1600" kern="1200"/>
        </a:p>
      </dsp:txBody>
      <dsp:txXfrm rot="-5400000">
        <a:off x="2722608" y="605636"/>
        <a:ext cx="4820326" cy="367223"/>
      </dsp:txXfrm>
    </dsp:sp>
    <dsp:sp modelId="{71A97452-3C19-4F91-9D65-2460D01A29B4}">
      <dsp:nvSpPr>
        <dsp:cNvPr id="0" name=""/>
        <dsp:cNvSpPr/>
      </dsp:nvSpPr>
      <dsp:spPr>
        <a:xfrm>
          <a:off x="0" y="53490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err="1" smtClean="0"/>
            <a:t>Pv</a:t>
          </a:r>
          <a:r>
            <a:rPr lang="pt-BR" sz="2700" b="1" kern="1200" dirty="0" smtClean="0"/>
            <a:t> 1 </a:t>
          </a:r>
          <a:endParaRPr lang="pt-BR" sz="2700" kern="1200" dirty="0"/>
        </a:p>
      </dsp:txBody>
      <dsp:txXfrm>
        <a:off x="24832" y="559732"/>
        <a:ext cx="2672944" cy="459031"/>
      </dsp:txXfrm>
    </dsp:sp>
    <dsp:sp modelId="{C693D346-9422-4F47-94DF-08F28831BAB0}">
      <dsp:nvSpPr>
        <dsp:cNvPr id="0" name=""/>
        <dsp:cNvSpPr/>
      </dsp:nvSpPr>
      <dsp:spPr>
        <a:xfrm rot="5400000">
          <a:off x="4939226" y="-10967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óleo de soja ( 900 ml ) = R$ 0,84</a:t>
          </a:r>
          <a:endParaRPr lang="pt-BR" sz="1600" kern="1200"/>
        </a:p>
      </dsp:txBody>
      <dsp:txXfrm rot="-5400000">
        <a:off x="2722608" y="1139766"/>
        <a:ext cx="4820326" cy="367223"/>
      </dsp:txXfrm>
    </dsp:sp>
    <dsp:sp modelId="{B2FD5A86-BC3D-4D53-B84D-0895236FF4C0}">
      <dsp:nvSpPr>
        <dsp:cNvPr id="0" name=""/>
        <dsp:cNvSpPr/>
      </dsp:nvSpPr>
      <dsp:spPr>
        <a:xfrm>
          <a:off x="0" y="106903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Pv 2</a:t>
          </a:r>
          <a:endParaRPr lang="pt-BR" sz="2700" kern="1200"/>
        </a:p>
      </dsp:txBody>
      <dsp:txXfrm>
        <a:off x="24832" y="1093862"/>
        <a:ext cx="2672944" cy="459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D955-EF14-4418-9F62-340B8CA62354}">
      <dsp:nvSpPr>
        <dsp:cNvPr id="0" name=""/>
        <dsp:cNvSpPr/>
      </dsp:nvSpPr>
      <dsp:spPr>
        <a:xfrm rot="5400000">
          <a:off x="4939226" y="-22166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da soja em grãos (saca de 60 Kg) R$ 10,40</a:t>
          </a:r>
          <a:endParaRPr lang="pt-BR" sz="1600" kern="1200"/>
        </a:p>
      </dsp:txBody>
      <dsp:txXfrm rot="-5400000">
        <a:off x="2722608" y="19866"/>
        <a:ext cx="4820326" cy="367223"/>
      </dsp:txXfrm>
    </dsp:sp>
    <dsp:sp modelId="{9D45F312-57AA-4ABC-96EE-443A9D6F0FD3}">
      <dsp:nvSpPr>
        <dsp:cNvPr id="0" name=""/>
        <dsp:cNvSpPr/>
      </dsp:nvSpPr>
      <dsp:spPr>
        <a:xfrm>
          <a:off x="0" y="77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Pp 0</a:t>
          </a:r>
          <a:endParaRPr lang="pt-BR" sz="2700" kern="1200"/>
        </a:p>
      </dsp:txBody>
      <dsp:txXfrm>
        <a:off x="24832" y="25602"/>
        <a:ext cx="2672944" cy="459031"/>
      </dsp:txXfrm>
    </dsp:sp>
    <dsp:sp modelId="{FF343D80-2161-439B-BB1D-FEC60A4DB4D5}">
      <dsp:nvSpPr>
        <dsp:cNvPr id="0" name=""/>
        <dsp:cNvSpPr/>
      </dsp:nvSpPr>
      <dsp:spPr>
        <a:xfrm rot="5400000">
          <a:off x="4939226" y="-163084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farelo de soja (t) = R$ 191,30</a:t>
          </a:r>
          <a:endParaRPr lang="pt-BR" sz="1600" kern="1200"/>
        </a:p>
      </dsp:txBody>
      <dsp:txXfrm rot="-5400000">
        <a:off x="2722608" y="605636"/>
        <a:ext cx="4820326" cy="367223"/>
      </dsp:txXfrm>
    </dsp:sp>
    <dsp:sp modelId="{71A97452-3C19-4F91-9D65-2460D01A29B4}">
      <dsp:nvSpPr>
        <dsp:cNvPr id="0" name=""/>
        <dsp:cNvSpPr/>
      </dsp:nvSpPr>
      <dsp:spPr>
        <a:xfrm>
          <a:off x="0" y="53490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err="1" smtClean="0"/>
            <a:t>Pv</a:t>
          </a:r>
          <a:r>
            <a:rPr lang="pt-BR" sz="2700" b="1" kern="1200" dirty="0" smtClean="0"/>
            <a:t> 1 </a:t>
          </a:r>
          <a:endParaRPr lang="pt-BR" sz="2700" kern="1200" dirty="0"/>
        </a:p>
      </dsp:txBody>
      <dsp:txXfrm>
        <a:off x="24832" y="559732"/>
        <a:ext cx="2672944" cy="459031"/>
      </dsp:txXfrm>
    </dsp:sp>
    <dsp:sp modelId="{C693D346-9422-4F47-94DF-08F28831BAB0}">
      <dsp:nvSpPr>
        <dsp:cNvPr id="0" name=""/>
        <dsp:cNvSpPr/>
      </dsp:nvSpPr>
      <dsp:spPr>
        <a:xfrm rot="5400000">
          <a:off x="4939226" y="-10967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óleo de soja ( 900 ml ) = R$ 0,84</a:t>
          </a:r>
          <a:endParaRPr lang="pt-BR" sz="1600" kern="1200"/>
        </a:p>
      </dsp:txBody>
      <dsp:txXfrm rot="-5400000">
        <a:off x="2722608" y="1139766"/>
        <a:ext cx="4820326" cy="367223"/>
      </dsp:txXfrm>
    </dsp:sp>
    <dsp:sp modelId="{B2FD5A86-BC3D-4D53-B84D-0895236FF4C0}">
      <dsp:nvSpPr>
        <dsp:cNvPr id="0" name=""/>
        <dsp:cNvSpPr/>
      </dsp:nvSpPr>
      <dsp:spPr>
        <a:xfrm>
          <a:off x="0" y="106903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Pv 2</a:t>
          </a:r>
          <a:endParaRPr lang="pt-BR" sz="2700" kern="1200"/>
        </a:p>
      </dsp:txBody>
      <dsp:txXfrm>
        <a:off x="24832" y="1093862"/>
        <a:ext cx="2672944" cy="459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D955-EF14-4418-9F62-340B8CA62354}">
      <dsp:nvSpPr>
        <dsp:cNvPr id="0" name=""/>
        <dsp:cNvSpPr/>
      </dsp:nvSpPr>
      <dsp:spPr>
        <a:xfrm rot="5400000">
          <a:off x="4939226" y="-22166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da soja em grãos (saca de 60 Kg) R$ 10,40</a:t>
          </a:r>
          <a:endParaRPr lang="pt-BR" sz="1600" kern="1200"/>
        </a:p>
      </dsp:txBody>
      <dsp:txXfrm rot="-5400000">
        <a:off x="2722608" y="19866"/>
        <a:ext cx="4820326" cy="367223"/>
      </dsp:txXfrm>
    </dsp:sp>
    <dsp:sp modelId="{9D45F312-57AA-4ABC-96EE-443A9D6F0FD3}">
      <dsp:nvSpPr>
        <dsp:cNvPr id="0" name=""/>
        <dsp:cNvSpPr/>
      </dsp:nvSpPr>
      <dsp:spPr>
        <a:xfrm>
          <a:off x="0" y="77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Pp 0</a:t>
          </a:r>
          <a:endParaRPr lang="pt-BR" sz="2700" kern="1200"/>
        </a:p>
      </dsp:txBody>
      <dsp:txXfrm>
        <a:off x="24832" y="25602"/>
        <a:ext cx="2672944" cy="459031"/>
      </dsp:txXfrm>
    </dsp:sp>
    <dsp:sp modelId="{FF343D80-2161-439B-BB1D-FEC60A4DB4D5}">
      <dsp:nvSpPr>
        <dsp:cNvPr id="0" name=""/>
        <dsp:cNvSpPr/>
      </dsp:nvSpPr>
      <dsp:spPr>
        <a:xfrm rot="5400000">
          <a:off x="4939226" y="-163084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farelo de soja (t) = R$ 191,30</a:t>
          </a:r>
          <a:endParaRPr lang="pt-BR" sz="1600" kern="1200"/>
        </a:p>
      </dsp:txBody>
      <dsp:txXfrm rot="-5400000">
        <a:off x="2722608" y="605636"/>
        <a:ext cx="4820326" cy="367223"/>
      </dsp:txXfrm>
    </dsp:sp>
    <dsp:sp modelId="{71A97452-3C19-4F91-9D65-2460D01A29B4}">
      <dsp:nvSpPr>
        <dsp:cNvPr id="0" name=""/>
        <dsp:cNvSpPr/>
      </dsp:nvSpPr>
      <dsp:spPr>
        <a:xfrm>
          <a:off x="0" y="53490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err="1" smtClean="0"/>
            <a:t>Pv</a:t>
          </a:r>
          <a:r>
            <a:rPr lang="pt-BR" sz="2700" b="1" kern="1200" dirty="0" smtClean="0"/>
            <a:t> 1 </a:t>
          </a:r>
          <a:endParaRPr lang="pt-BR" sz="2700" kern="1200" dirty="0"/>
        </a:p>
      </dsp:txBody>
      <dsp:txXfrm>
        <a:off x="24832" y="559732"/>
        <a:ext cx="2672944" cy="459031"/>
      </dsp:txXfrm>
    </dsp:sp>
    <dsp:sp modelId="{C693D346-9422-4F47-94DF-08F28831BAB0}">
      <dsp:nvSpPr>
        <dsp:cNvPr id="0" name=""/>
        <dsp:cNvSpPr/>
      </dsp:nvSpPr>
      <dsp:spPr>
        <a:xfrm rot="5400000">
          <a:off x="4939226" y="-10967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óleo de soja ( 900 ml ) = R$ 0,84</a:t>
          </a:r>
          <a:endParaRPr lang="pt-BR" sz="1600" kern="1200"/>
        </a:p>
      </dsp:txBody>
      <dsp:txXfrm rot="-5400000">
        <a:off x="2722608" y="1139766"/>
        <a:ext cx="4820326" cy="367223"/>
      </dsp:txXfrm>
    </dsp:sp>
    <dsp:sp modelId="{B2FD5A86-BC3D-4D53-B84D-0895236FF4C0}">
      <dsp:nvSpPr>
        <dsp:cNvPr id="0" name=""/>
        <dsp:cNvSpPr/>
      </dsp:nvSpPr>
      <dsp:spPr>
        <a:xfrm>
          <a:off x="0" y="106903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Pv 2</a:t>
          </a:r>
          <a:endParaRPr lang="pt-BR" sz="2700" kern="1200"/>
        </a:p>
      </dsp:txBody>
      <dsp:txXfrm>
        <a:off x="24832" y="1093862"/>
        <a:ext cx="2672944" cy="459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D955-EF14-4418-9F62-340B8CA62354}">
      <dsp:nvSpPr>
        <dsp:cNvPr id="0" name=""/>
        <dsp:cNvSpPr/>
      </dsp:nvSpPr>
      <dsp:spPr>
        <a:xfrm rot="5400000">
          <a:off x="4939226" y="-22166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da soja em grãos (saca de 60 Kg) R$ 10,40</a:t>
          </a:r>
          <a:endParaRPr lang="pt-BR" sz="1600" kern="1200"/>
        </a:p>
      </dsp:txBody>
      <dsp:txXfrm rot="-5400000">
        <a:off x="2722608" y="19866"/>
        <a:ext cx="4820326" cy="367223"/>
      </dsp:txXfrm>
    </dsp:sp>
    <dsp:sp modelId="{9D45F312-57AA-4ABC-96EE-443A9D6F0FD3}">
      <dsp:nvSpPr>
        <dsp:cNvPr id="0" name=""/>
        <dsp:cNvSpPr/>
      </dsp:nvSpPr>
      <dsp:spPr>
        <a:xfrm>
          <a:off x="0" y="77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Pp 0</a:t>
          </a:r>
          <a:endParaRPr lang="pt-BR" sz="2700" kern="1200"/>
        </a:p>
      </dsp:txBody>
      <dsp:txXfrm>
        <a:off x="24832" y="25602"/>
        <a:ext cx="2672944" cy="459031"/>
      </dsp:txXfrm>
    </dsp:sp>
    <dsp:sp modelId="{FF343D80-2161-439B-BB1D-FEC60A4DB4D5}">
      <dsp:nvSpPr>
        <dsp:cNvPr id="0" name=""/>
        <dsp:cNvSpPr/>
      </dsp:nvSpPr>
      <dsp:spPr>
        <a:xfrm rot="5400000">
          <a:off x="4939226" y="-163084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farelo de soja (t) = R$ 191,30</a:t>
          </a:r>
          <a:endParaRPr lang="pt-BR" sz="1600" kern="1200"/>
        </a:p>
      </dsp:txBody>
      <dsp:txXfrm rot="-5400000">
        <a:off x="2722608" y="605636"/>
        <a:ext cx="4820326" cy="367223"/>
      </dsp:txXfrm>
    </dsp:sp>
    <dsp:sp modelId="{71A97452-3C19-4F91-9D65-2460D01A29B4}">
      <dsp:nvSpPr>
        <dsp:cNvPr id="0" name=""/>
        <dsp:cNvSpPr/>
      </dsp:nvSpPr>
      <dsp:spPr>
        <a:xfrm>
          <a:off x="0" y="53490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err="1" smtClean="0"/>
            <a:t>Pv</a:t>
          </a:r>
          <a:r>
            <a:rPr lang="pt-BR" sz="2700" b="1" kern="1200" dirty="0" smtClean="0"/>
            <a:t> 1 </a:t>
          </a:r>
          <a:endParaRPr lang="pt-BR" sz="2700" kern="1200" dirty="0"/>
        </a:p>
      </dsp:txBody>
      <dsp:txXfrm>
        <a:off x="24832" y="559732"/>
        <a:ext cx="2672944" cy="459031"/>
      </dsp:txXfrm>
    </dsp:sp>
    <dsp:sp modelId="{C693D346-9422-4F47-94DF-08F28831BAB0}">
      <dsp:nvSpPr>
        <dsp:cNvPr id="0" name=""/>
        <dsp:cNvSpPr/>
      </dsp:nvSpPr>
      <dsp:spPr>
        <a:xfrm rot="5400000">
          <a:off x="4939226" y="-1096718"/>
          <a:ext cx="406955" cy="4840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Preço do óleo de soja ( 900 ml ) = R$ 0,84</a:t>
          </a:r>
          <a:endParaRPr lang="pt-BR" sz="1600" kern="1200"/>
        </a:p>
      </dsp:txBody>
      <dsp:txXfrm rot="-5400000">
        <a:off x="2722608" y="1139766"/>
        <a:ext cx="4820326" cy="367223"/>
      </dsp:txXfrm>
    </dsp:sp>
    <dsp:sp modelId="{B2FD5A86-BC3D-4D53-B84D-0895236FF4C0}">
      <dsp:nvSpPr>
        <dsp:cNvPr id="0" name=""/>
        <dsp:cNvSpPr/>
      </dsp:nvSpPr>
      <dsp:spPr>
        <a:xfrm>
          <a:off x="0" y="1069030"/>
          <a:ext cx="2722608" cy="508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Pv 2</a:t>
          </a:r>
          <a:endParaRPr lang="pt-BR" sz="2700" kern="1200"/>
        </a:p>
      </dsp:txBody>
      <dsp:txXfrm>
        <a:off x="24832" y="1093862"/>
        <a:ext cx="2672944" cy="4590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0A4BD-A54A-4496-8932-C9D4F84D17DE}">
      <dsp:nvSpPr>
        <dsp:cNvPr id="0" name=""/>
        <dsp:cNvSpPr/>
      </dsp:nvSpPr>
      <dsp:spPr>
        <a:xfrm>
          <a:off x="3261359" y="0"/>
          <a:ext cx="4892040" cy="51816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Perecibilidade, perdas ou quebras;</a:t>
          </a:r>
          <a:endParaRPr lang="pt-B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Grau de processamento;</a:t>
          </a:r>
          <a:endParaRPr lang="pt-B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Maior relação volume/peso ou volume/valor</a:t>
          </a:r>
          <a:endParaRPr lang="pt-B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Quanto maior a rapidez de amadurecimento do produto ou sazonalidade da produção</a:t>
          </a:r>
          <a:endParaRPr lang="pt-B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Instabilidade de preços do produto</a:t>
          </a:r>
          <a:endParaRPr lang="pt-B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Custo da matéria-prima</a:t>
          </a:r>
          <a:endParaRPr lang="pt-B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Serviços adicionais à matéria-prima</a:t>
          </a:r>
          <a:endParaRPr lang="pt-BR" sz="1800" kern="1200"/>
        </a:p>
      </dsp:txBody>
      <dsp:txXfrm>
        <a:off x="3261359" y="647700"/>
        <a:ext cx="3057525" cy="3886200"/>
      </dsp:txXfrm>
    </dsp:sp>
    <dsp:sp modelId="{16B059FD-8944-4D04-83CD-EC70B1495FE6}">
      <dsp:nvSpPr>
        <dsp:cNvPr id="0" name=""/>
        <dsp:cNvSpPr/>
      </dsp:nvSpPr>
      <dsp:spPr>
        <a:xfrm>
          <a:off x="0" y="0"/>
          <a:ext cx="3261360" cy="518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QTO MAIOR:</a:t>
          </a:r>
          <a:endParaRPr lang="pt-BR" sz="4400" kern="1200" dirty="0"/>
        </a:p>
      </dsp:txBody>
      <dsp:txXfrm>
        <a:off x="159206" y="159206"/>
        <a:ext cx="2942948" cy="4863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5" tIns="47732" rIns="95465" bIns="47732" numCol="1" anchor="t" anchorCtr="0" compatLnSpc="1">
            <a:prstTxWarp prst="textNoShape">
              <a:avLst/>
            </a:prstTxWarp>
          </a:bodyPr>
          <a:lstStyle>
            <a:lvl1pPr algn="l" defTabSz="954839">
              <a:defRPr sz="1300" b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38144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5" tIns="47732" rIns="95465" bIns="47732" numCol="1" anchor="t" anchorCtr="0" compatLnSpc="1">
            <a:prstTxWarp prst="textNoShape">
              <a:avLst/>
            </a:prstTxWarp>
          </a:bodyPr>
          <a:lstStyle>
            <a:lvl1pPr algn="r" defTabSz="954839">
              <a:defRPr sz="1300" b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3733"/>
            <a:ext cx="3038145" cy="4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5" tIns="47732" rIns="95465" bIns="47732" numCol="1" anchor="b" anchorCtr="0" compatLnSpc="1">
            <a:prstTxWarp prst="textNoShape">
              <a:avLst/>
            </a:prstTxWarp>
          </a:bodyPr>
          <a:lstStyle>
            <a:lvl1pPr algn="l" defTabSz="954839">
              <a:defRPr sz="1300" b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3733"/>
            <a:ext cx="3038144" cy="4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5" tIns="47732" rIns="95465" bIns="47732" numCol="1" anchor="b" anchorCtr="0" compatLnSpc="1">
            <a:prstTxWarp prst="textNoShape">
              <a:avLst/>
            </a:prstTxWarp>
          </a:bodyPr>
          <a:lstStyle>
            <a:lvl1pPr algn="r" defTabSz="954839">
              <a:defRPr sz="1300" b="0">
                <a:latin typeface="Tahoma" charset="0"/>
              </a:defRPr>
            </a:lvl1pPr>
          </a:lstStyle>
          <a:p>
            <a:pPr>
              <a:defRPr/>
            </a:pPr>
            <a:fld id="{7E7980F0-0473-4140-AD4D-40181BB21D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76C9EA14-D609-4091-B4F1-295DF6E34799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286C1D2-3593-4E3C-AA08-85668FD67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57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1.000</a:t>
            </a:r>
            <a:r>
              <a:rPr lang="pt-BR" baseline="0" dirty="0" smtClean="0"/>
              <a:t> ML – EQUIVALENTES EM 1KG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47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1.000</a:t>
            </a:r>
            <a:r>
              <a:rPr lang="pt-BR" baseline="0" dirty="0" smtClean="0"/>
              <a:t> ML – EQUIVALENTES EM 1KG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96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1.000</a:t>
            </a:r>
            <a:r>
              <a:rPr lang="pt-BR" baseline="0" dirty="0" smtClean="0"/>
              <a:t> ML – EQUIVALENTES EM 1KG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85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1.000</a:t>
            </a:r>
            <a:r>
              <a:rPr lang="pt-BR" baseline="0" dirty="0" smtClean="0"/>
              <a:t> ML – EQUIVALENTES EM 1KG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89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/>
              <a:t>Se o preço do produtor variar 1%, o preço ao consumidor variará (mais, </a:t>
            </a:r>
            <a:r>
              <a:rPr lang="pt-BR" b="0" dirty="0" err="1" smtClean="0"/>
              <a:t>igua</a:t>
            </a:r>
            <a:r>
              <a:rPr lang="pt-BR" b="0" dirty="0" smtClean="0"/>
              <a:t> ou menos) do que 1%.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29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pt-BR" sz="2400" b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pt-BR" sz="2400" b="0"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</p:grp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5962650"/>
            <a:ext cx="587375" cy="885825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9CFB510-6FE1-4DCB-900B-9747C96F43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E389-FFD9-4288-9FCE-05EAE9B44D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038350" cy="6019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962650" cy="6019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8E30-2832-489F-B18C-05C89F759E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3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381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4000500" cy="2514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62500" y="914400"/>
            <a:ext cx="4000500" cy="2514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609600" y="3581400"/>
            <a:ext cx="8153400" cy="2514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539E-25E3-4F4E-BD12-2549FA73DD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381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914400"/>
            <a:ext cx="8153400" cy="51816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2A55-7B55-4D78-B581-E6B0C13E5F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381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40005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581400"/>
            <a:ext cx="40005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762500" y="914400"/>
            <a:ext cx="40005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47D48-3120-4896-8292-51D2C5CD2E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19831" y="6524823"/>
            <a:ext cx="587375" cy="307777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9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871B-8EA9-48D9-9472-E5C232ED5E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2500" y="914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C8A7-1A86-498E-9D98-6854042943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4536-622F-4D70-B08F-178678350D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50F44-1409-4C4E-990E-CBC2AD8A38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7B5C-9FB9-4105-A1EF-2903E1C583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05014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886855"/>
            <a:ext cx="3008313" cy="4239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7410-5CAA-471B-B04F-7D2DF18212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86A3-CA5C-4443-BC62-2A9B2B4C16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676400" cy="6858000"/>
            <a:chOff x="0" y="0"/>
            <a:chExt cx="2016" cy="4320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79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431" y="0"/>
              <a:ext cx="1585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</p:grp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81000" y="381000"/>
            <a:ext cx="54864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pt-BR" sz="2400" b="0">
              <a:latin typeface="Times New Roman" pitchFamily="18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62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08520" y="6524823"/>
            <a:ext cx="587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B04AB6-BC54-4EA8-8FA5-C692E132D95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838200" y="533400"/>
            <a:ext cx="7010400" cy="1524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FF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Tahoma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09320"/>
            <a:ext cx="37231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309320"/>
            <a:ext cx="813361" cy="53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 userDrawn="1"/>
        </p:nvSpPr>
        <p:spPr>
          <a:xfrm>
            <a:off x="1259632" y="630932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 smtClean="0">
                <a:latin typeface="Tahoma" pitchFamily="34" charset="0"/>
              </a:rPr>
              <a:t>Universidade de São Paulo</a:t>
            </a:r>
          </a:p>
          <a:p>
            <a:r>
              <a:rPr lang="pt-BR" sz="800" b="1" dirty="0" smtClean="0">
                <a:latin typeface="Tahoma" pitchFamily="34" charset="0"/>
              </a:rPr>
              <a:t>Escola Superior de Agricultura “Luiz de Queiroz”</a:t>
            </a:r>
          </a:p>
          <a:p>
            <a:r>
              <a:rPr lang="pt-BR" sz="800" b="1" dirty="0" smtClean="0">
                <a:latin typeface="Tahoma" pitchFamily="34" charset="0"/>
              </a:rPr>
              <a:t>Departamento de Economia, Administração e Sociologia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iming>
    <p:tnLst>
      <p:par>
        <p:cTn id="1" dur="indefinite" restart="never" nodeType="tmRoot"/>
      </p:par>
    </p:tnLst>
  </p:timing>
  <p:txStyles>
    <p:titleStyle>
      <a:lvl1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rpbacch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0.png"/><Relationship Id="rId7" Type="http://schemas.openxmlformats.org/officeDocument/2006/relationships/image" Target="../media/image107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1.png"/><Relationship Id="rId4" Type="http://schemas.openxmlformats.org/officeDocument/2006/relationships/image" Target="../media/image1040.png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00.png"/><Relationship Id="rId4" Type="http://schemas.openxmlformats.org/officeDocument/2006/relationships/image" Target="../media/image1000.png"/><Relationship Id="rId9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7" Type="http://schemas.openxmlformats.org/officeDocument/2006/relationships/image" Target="../media/image4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1.png"/><Relationship Id="rId5" Type="http://schemas.openxmlformats.org/officeDocument/2006/relationships/image" Target="../media/image471.png"/><Relationship Id="rId4" Type="http://schemas.openxmlformats.org/officeDocument/2006/relationships/image" Target="../media/image46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8153400" cy="1600200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Custos da comercialização</a:t>
            </a:r>
            <a:br>
              <a:rPr lang="pt-BR" altLang="pt-BR" sz="2400" dirty="0" smtClean="0"/>
            </a:b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1800" dirty="0" smtClean="0"/>
              <a:t>AULA 19/10</a:t>
            </a:r>
            <a:endParaRPr lang="en-US" altLang="pt-BR" sz="1800" dirty="0" smtClean="0"/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14400" y="2590800"/>
            <a:ext cx="8077200" cy="3810000"/>
            <a:chOff x="0" y="0"/>
            <a:chExt cx="4306" cy="1181"/>
          </a:xfrm>
        </p:grpSpPr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30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dirty="0"/>
            </a:p>
          </p:txBody>
        </p:sp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306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/>
              <a:endParaRPr lang="pt-BR" altLang="pt-BR" sz="2000" dirty="0" smtClean="0">
                <a:solidFill>
                  <a:schemeClr val="bg2"/>
                </a:solidFill>
              </a:endParaRPr>
            </a:p>
            <a:p>
              <a:pPr algn="r" eaLnBrk="1" hangingPunct="1"/>
              <a:endParaRPr lang="pt-BR" altLang="pt-BR" dirty="0" smtClean="0">
                <a:solidFill>
                  <a:schemeClr val="bg2"/>
                </a:solidFill>
              </a:endParaRPr>
            </a:p>
            <a:p>
              <a:pPr algn="r" eaLnBrk="1" hangingPunct="1"/>
              <a:r>
                <a:rPr lang="pt-BR" altLang="pt-BR" dirty="0" err="1" smtClean="0">
                  <a:solidFill>
                    <a:schemeClr val="bg2"/>
                  </a:solidFill>
                </a:rPr>
                <a:t>Prof</a:t>
              </a:r>
              <a:r>
                <a:rPr lang="pt-BR" altLang="pt-BR" dirty="0" smtClean="0">
                  <a:solidFill>
                    <a:schemeClr val="bg2"/>
                  </a:solidFill>
                </a:rPr>
                <a:t>(a). Responsáveis: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Mirian R. P. </a:t>
              </a:r>
              <a:r>
                <a:rPr lang="pt-BR" altLang="pt-BR" dirty="0" err="1" smtClean="0">
                  <a:solidFill>
                    <a:srgbClr val="CC3300"/>
                  </a:solidFill>
                </a:rPr>
                <a:t>Bacchi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 &amp; Margarete Boteon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Colaborador: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Mauro </a:t>
              </a:r>
              <a:r>
                <a:rPr lang="pt-BR" altLang="pt-BR" dirty="0" err="1">
                  <a:solidFill>
                    <a:srgbClr val="CC3300"/>
                  </a:solidFill>
                </a:rPr>
                <a:t>Osaki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/>
              <a:endParaRPr lang="pt-BR" altLang="pt-BR" sz="1000" b="0" dirty="0"/>
            </a:p>
            <a:p>
              <a:pPr algn="r">
                <a:lnSpc>
                  <a:spcPct val="120000"/>
                </a:lnSpc>
              </a:pPr>
              <a:endParaRPr lang="pt-BR" altLang="pt-BR" sz="900" b="0" dirty="0"/>
            </a:p>
          </p:txBody>
        </p:sp>
      </p:grp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181600" y="5446713"/>
            <a:ext cx="3810000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Fone: 55 19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3429-8853 </a:t>
            </a:r>
            <a:endParaRPr lang="pt-BR" sz="900" b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Fax: 55 19 3429-8829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E-mail: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hlinkClick r:id="rId2"/>
              </a:rPr>
              <a:t>mrpbacch@usp.br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ou </a:t>
            </a:r>
            <a:r>
              <a:rPr lang="pt-BR" sz="900" b="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mosaki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@.</a:t>
            </a: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usp.br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http://www.cepea.esalq.usp.br</a:t>
            </a:r>
          </a:p>
        </p:txBody>
      </p:sp>
    </p:spTree>
    <p:extLst>
      <p:ext uri="{BB962C8B-B14F-4D97-AF65-F5344CB8AC3E}">
        <p14:creationId xmlns:p14="http://schemas.microsoft.com/office/powerpoint/2010/main" val="38565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95374" y="4104360"/>
            <a:ext cx="2451100" cy="469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Consumidor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95374" y="3037560"/>
            <a:ext cx="2451100" cy="469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Varejista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95374" y="1970760"/>
            <a:ext cx="2451100" cy="469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Atacadista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095374" y="903960"/>
            <a:ext cx="2451100" cy="469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Produtor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rot="16200000" flipH="1">
            <a:off x="2132012" y="1407198"/>
            <a:ext cx="377825" cy="606425"/>
          </a:xfrm>
          <a:prstGeom prst="rightArrow">
            <a:avLst>
              <a:gd name="adj1" fmla="val 50000"/>
              <a:gd name="adj2" fmla="val 250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rot="16200000" flipH="1">
            <a:off x="2132012" y="2473998"/>
            <a:ext cx="377825" cy="606425"/>
          </a:xfrm>
          <a:prstGeom prst="rightArrow">
            <a:avLst>
              <a:gd name="adj1" fmla="val 50000"/>
              <a:gd name="adj2" fmla="val 250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16200000" flipH="1">
            <a:off x="2132012" y="3540798"/>
            <a:ext cx="377825" cy="606425"/>
          </a:xfrm>
          <a:prstGeom prst="rightArrow">
            <a:avLst>
              <a:gd name="adj1" fmla="val 50000"/>
              <a:gd name="adj2" fmla="val 250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881379" y="3546376"/>
            <a:ext cx="395140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Pv</a:t>
            </a:r>
            <a:r>
              <a:rPr lang="pt-BR" alt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Preço no varejo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845036" y="2479576"/>
            <a:ext cx="424475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 = Preço no atacado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822082" y="1412776"/>
            <a:ext cx="4395435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= Preço ao produtor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de mercado e variação de preços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917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t-BR" dirty="0"/>
              <a:t>TEORIA DAS MARGENS DE </a:t>
            </a:r>
            <a:r>
              <a:rPr lang="pt-BR" dirty="0" smtClean="0"/>
              <a:t>COMERCIALIZAÇÃO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CUSTOS DE COMERCIALIZAÇÃO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2000" dirty="0"/>
              <a:t>A demanda por produtos agropecuários se refere não apenas à </a:t>
            </a:r>
            <a:r>
              <a:rPr lang="pt-BR" sz="2000" dirty="0" smtClean="0"/>
              <a:t>matéria-prima (</a:t>
            </a:r>
            <a:r>
              <a:rPr lang="pt-BR" sz="2000" dirty="0"/>
              <a:t>o bem</a:t>
            </a:r>
            <a:r>
              <a:rPr lang="pt-BR" sz="2000" dirty="0" smtClean="0"/>
              <a:t>) em si, </a:t>
            </a:r>
            <a:r>
              <a:rPr lang="pt-BR" sz="2000" dirty="0"/>
              <a:t>mas também aos </a:t>
            </a:r>
            <a:r>
              <a:rPr lang="pt-BR" sz="2000" b="1" dirty="0"/>
              <a:t>serviços adicionados </a:t>
            </a:r>
            <a:r>
              <a:rPr lang="pt-BR" sz="2000" dirty="0"/>
              <a:t>a esta matéria-prima</a:t>
            </a:r>
            <a:r>
              <a:rPr lang="pt-BR" sz="2000" dirty="0" smtClean="0"/>
              <a:t>, tais </a:t>
            </a:r>
            <a:r>
              <a:rPr lang="pt-BR" sz="2000" dirty="0"/>
              <a:t>como: </a:t>
            </a:r>
            <a:r>
              <a:rPr lang="pt-BR" sz="2000" b="1" dirty="0"/>
              <a:t>transporte, armazenamento, processamento, classificação, embalagem</a:t>
            </a:r>
            <a:r>
              <a:rPr lang="pt-BR" sz="2000" b="1" dirty="0" smtClean="0"/>
              <a:t>, “</a:t>
            </a:r>
            <a:r>
              <a:rPr lang="pt-BR" sz="2000" b="1" i="1" dirty="0" smtClean="0">
                <a:solidFill>
                  <a:srgbClr val="FF0000"/>
                </a:solidFill>
              </a:rPr>
              <a:t>marketing”</a:t>
            </a:r>
            <a:r>
              <a:rPr lang="pt-BR" sz="2000" b="1" dirty="0" smtClean="0"/>
              <a:t>, </a:t>
            </a:r>
            <a:r>
              <a:rPr lang="pt-BR" sz="2000" b="1" dirty="0"/>
              <a:t>etc</a:t>
            </a:r>
            <a:r>
              <a:rPr lang="pt-BR" sz="2000" b="1" dirty="0" smtClean="0"/>
              <a:t>.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MARGEM DE COMERCIALIZAÇÃO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sz="2000" dirty="0"/>
              <a:t>A </a:t>
            </a:r>
            <a:r>
              <a:rPr lang="pt-BR" sz="2000" b="1" dirty="0">
                <a:solidFill>
                  <a:srgbClr val="FF0000"/>
                </a:solidFill>
              </a:rPr>
              <a:t>margem</a:t>
            </a:r>
            <a:r>
              <a:rPr lang="pt-BR" sz="2000" dirty="0"/>
              <a:t> (M) de comercialização refere-se à diferença entre preços </a:t>
            </a:r>
            <a:r>
              <a:rPr lang="pt-BR" sz="2000" dirty="0" smtClean="0"/>
              <a:t>a diferentes </a:t>
            </a:r>
            <a:r>
              <a:rPr lang="pt-BR" sz="2000" dirty="0"/>
              <a:t>níveis do sistema de comercialização. </a:t>
            </a:r>
            <a:endParaRPr lang="pt-BR" sz="2000" dirty="0" smtClean="0"/>
          </a:p>
          <a:p>
            <a:r>
              <a:rPr lang="pt-BR" sz="2000" dirty="0" smtClean="0"/>
              <a:t>A </a:t>
            </a:r>
            <a:r>
              <a:rPr lang="pt-BR" sz="2000" b="1" dirty="0">
                <a:solidFill>
                  <a:srgbClr val="FF0000"/>
                </a:solidFill>
              </a:rPr>
              <a:t>margem total </a:t>
            </a:r>
            <a:r>
              <a:rPr lang="pt-BR" sz="2000" dirty="0"/>
              <a:t>(</a:t>
            </a:r>
            <a:r>
              <a:rPr lang="pt-BR" sz="2000" dirty="0" err="1"/>
              <a:t>Mt</a:t>
            </a:r>
            <a:r>
              <a:rPr lang="pt-BR" sz="2000" dirty="0"/>
              <a:t>) é a </a:t>
            </a:r>
            <a:r>
              <a:rPr lang="pt-BR" sz="2000" dirty="0" smtClean="0"/>
              <a:t>diferença entre </a:t>
            </a:r>
            <a:r>
              <a:rPr lang="pt-BR" sz="2000" dirty="0"/>
              <a:t>o preço pago pelo consumidor e o preço recebido pelo produtor</a:t>
            </a:r>
            <a:r>
              <a:rPr lang="pt-BR" sz="2000" dirty="0" smtClean="0"/>
              <a:t>. A </a:t>
            </a:r>
            <a:r>
              <a:rPr lang="pt-BR" sz="2000" dirty="0"/>
              <a:t>margem deve refletir os custos de comercialização e a porção relativa </a:t>
            </a:r>
            <a:r>
              <a:rPr lang="pt-BR" sz="2000" dirty="0" smtClean="0"/>
              <a:t>ao lucro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6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Preço da saca de batata em SP -  R$/sc. </a:t>
            </a:r>
            <a:r>
              <a:rPr lang="pt-BR" dirty="0"/>
              <a:t>d</a:t>
            </a:r>
            <a:r>
              <a:rPr lang="pt-BR" dirty="0" smtClean="0"/>
              <a:t>e 60 kg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914400"/>
          <a:ext cx="815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09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MARGEM BRUTA DE COMERCIALIZAÇÃO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7427656" cy="44644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75656" y="5805264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Cepea, IEA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5580112" y="3068960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Conector de seta reta 9"/>
          <p:cNvCxnSpPr/>
          <p:nvPr/>
        </p:nvCxnSpPr>
        <p:spPr bwMode="auto">
          <a:xfrm>
            <a:off x="3131840" y="2924944"/>
            <a:ext cx="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>
            <a:off x="7596336" y="3284984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008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>Cálculo da margem de comercialização</a:t>
            </a:r>
            <a:endParaRPr lang="pt-BR" sz="1800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tângulo 2"/>
          <p:cNvSpPr/>
          <p:nvPr/>
        </p:nvSpPr>
        <p:spPr bwMode="auto">
          <a:xfrm>
            <a:off x="1115616" y="1052736"/>
            <a:ext cx="3168352" cy="6680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78124" y="1217470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 de Margem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1458524" y="2100684"/>
            <a:ext cx="187220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1279012" y="2172692"/>
            <a:ext cx="252536" cy="252028"/>
          </a:xfrm>
          <a:prstGeom prst="ellipse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58462" y="2257127"/>
            <a:ext cx="180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Margem absoluta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 rot="10800000">
            <a:off x="1136136" y="2574024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>
            <a:off x="1141868" y="1720758"/>
            <a:ext cx="0" cy="31283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ângulo 9"/>
          <p:cNvSpPr/>
          <p:nvPr/>
        </p:nvSpPr>
        <p:spPr bwMode="auto">
          <a:xfrm>
            <a:off x="1464255" y="3212976"/>
            <a:ext cx="1872208" cy="64807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284743" y="3284984"/>
            <a:ext cx="252536" cy="252028"/>
          </a:xfrm>
          <a:prstGeom prst="ellipse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64193" y="3389165"/>
            <a:ext cx="1772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Margem relativa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 bwMode="auto">
          <a:xfrm rot="10800000">
            <a:off x="1141867" y="3686316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ângulo 13"/>
          <p:cNvSpPr/>
          <p:nvPr/>
        </p:nvSpPr>
        <p:spPr bwMode="auto">
          <a:xfrm>
            <a:off x="1464256" y="4365104"/>
            <a:ext cx="1872208" cy="6480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1284744" y="4437112"/>
            <a:ext cx="246804" cy="252028"/>
          </a:xfrm>
          <a:prstGeom prst="ellipse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564194" y="4541292"/>
            <a:ext cx="166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Markup</a:t>
            </a:r>
            <a:endParaRPr lang="pt-BR" sz="1400" dirty="0"/>
          </a:p>
        </p:txBody>
      </p:sp>
      <p:cxnSp>
        <p:nvCxnSpPr>
          <p:cNvPr id="17" name="Conector reto 16"/>
          <p:cNvCxnSpPr/>
          <p:nvPr/>
        </p:nvCxnSpPr>
        <p:spPr bwMode="auto">
          <a:xfrm rot="10800000">
            <a:off x="1141868" y="4838444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17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 bwMode="auto">
          <a:xfrm>
            <a:off x="1979712" y="2613625"/>
            <a:ext cx="4680520" cy="10755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Cálculo da margem de comercialização</a:t>
            </a: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4555679" y="2476306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 </a:t>
            </a:r>
            <a:endParaRPr lang="pt-BR" altLang="pt-BR" sz="1800"/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2133679" y="4049196"/>
            <a:ext cx="26121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Onde: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= Margem absoluta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Pv</a:t>
            </a: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Preço no </a:t>
            </a: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Varejo</a:t>
            </a:r>
          </a:p>
          <a:p>
            <a:pPr algn="just">
              <a:spcBef>
                <a:spcPct val="0"/>
              </a:spcBef>
              <a:buSzTx/>
              <a:buNone/>
            </a:pPr>
            <a:r>
              <a:rPr lang="pt-BR" altLang="pt-B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= Preço ao </a:t>
            </a: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Produtor   </a:t>
            </a:r>
            <a:endParaRPr lang="pt-BR" altLang="pt-BR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2021" y="1193829"/>
            <a:ext cx="7967274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Margem Absoluta: </a:t>
            </a:r>
            <a:r>
              <a:rPr lang="pt-BR" sz="2400" dirty="0" smtClean="0"/>
              <a:t>trata-se da diferença entre o preço médio do varejo e do produtor.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915816" y="2852936"/>
                <a:ext cx="3024336" cy="628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𝑴𝑨</m:t>
                      </m:r>
                      <m:r>
                        <a:rPr lang="pt-BR" sz="32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3200" b="1" i="1" smtClean="0">
                              <a:latin typeface="Cambria Math"/>
                            </a:rPr>
                            <m:t>𝒗</m:t>
                          </m:r>
                        </m:sub>
                      </m:sSub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32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852936"/>
                <a:ext cx="3024336" cy="6288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4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 bwMode="auto">
          <a:xfrm>
            <a:off x="1979712" y="2393012"/>
            <a:ext cx="4680520" cy="15797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Cálculo da margem de comercialização</a:t>
            </a:r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2148474" y="4007726"/>
            <a:ext cx="26121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Onde: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 = Margem relativa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Pv</a:t>
            </a: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Preço no </a:t>
            </a: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Varejo</a:t>
            </a:r>
          </a:p>
          <a:p>
            <a:pPr algn="just">
              <a:spcBef>
                <a:spcPct val="0"/>
              </a:spcBef>
              <a:buSzTx/>
              <a:buNone/>
            </a:pPr>
            <a:r>
              <a:rPr lang="pt-BR" altLang="pt-BR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= Preço ao </a:t>
            </a:r>
            <a:r>
              <a:rPr lang="pt-BR" altLang="pt-BR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Produtor   </a:t>
            </a:r>
            <a:endParaRPr lang="pt-BR" altLang="pt-BR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37174" y="1024860"/>
            <a:ext cx="7967274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Margem Relativa: </a:t>
            </a:r>
            <a:r>
              <a:rPr lang="pt-BR" sz="2400" dirty="0" smtClean="0"/>
              <a:t>trata-se da diferença entre o preço médio do varejo e do produtor dividido pelo preço do varejo.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123728" y="2708920"/>
                <a:ext cx="4402781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𝑴𝑹</m:t>
                      </m:r>
                      <m:r>
                        <a:rPr lang="pt-BR" sz="28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pt-BR" sz="28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∗</m:t>
                      </m:r>
                      <m:r>
                        <a:rPr lang="pt-BR" sz="2800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708920"/>
                <a:ext cx="4402781" cy="10604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800224" y="5326037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“Margem relativa expressa o quanto a diferença de preços entre dois mercados representa na venda do produto”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7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MARGEM - DEFINIÇÃO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69" y="764704"/>
            <a:ext cx="7943031" cy="25362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8" y="3429000"/>
            <a:ext cx="8278472" cy="2035609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 bwMode="auto">
          <a:xfrm>
            <a:off x="819969" y="3428999"/>
            <a:ext cx="7640464" cy="75150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 bwMode="auto">
          <a:xfrm>
            <a:off x="1691680" y="5055191"/>
            <a:ext cx="5616624" cy="659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Cálculo da margem de comercialização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Rectangle 13"/>
              <p:cNvSpPr>
                <a:spLocks noChangeArrowheads="1"/>
              </p:cNvSpPr>
              <p:nvPr/>
            </p:nvSpPr>
            <p:spPr bwMode="auto">
              <a:xfrm>
                <a:off x="1835696" y="3573016"/>
                <a:ext cx="243893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SzTx/>
                  <a:buFontTx/>
                  <a:buNone/>
                </a:pPr>
                <a:r>
                  <a:rPr lang="pt-BR" altLang="pt-BR" sz="18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Onde:</a:t>
                </a:r>
              </a:p>
              <a:p>
                <a:pPr algn="just">
                  <a:spcBef>
                    <a:spcPct val="0"/>
                  </a:spcBef>
                  <a:buSzTx/>
                  <a:buFontTx/>
                  <a:buNone/>
                </a:pPr>
                <a:r>
                  <a:rPr lang="pt-BR" altLang="pt-BR" sz="18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P</a:t>
                </a:r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r>
                      <a:rPr lang="pt-BR" sz="1800" i="1" baseline="-25000">
                        <a:latin typeface="Cambria Math"/>
                      </a:rPr>
                      <m:t>𝒗</m:t>
                    </m:r>
                  </m:oMath>
                </a14:m>
                <a:r>
                  <a:rPr lang="pt-BR" altLang="pt-BR" sz="18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pt-BR" altLang="pt-BR" sz="18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= Preço no </a:t>
                </a:r>
                <a:r>
                  <a:rPr lang="pt-BR" altLang="pt-BR" sz="18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Varejo</a:t>
                </a:r>
              </a:p>
              <a:p>
                <a:pPr algn="just">
                  <a:spcBef>
                    <a:spcPct val="0"/>
                  </a:spcBef>
                  <a:buSzTx/>
                  <a:buNone/>
                </a:pPr>
                <a:r>
                  <a:rPr lang="pt-BR" altLang="pt-BR" sz="1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P</a:t>
                </a:r>
                <a:r>
                  <a:rPr lang="pt-BR" altLang="pt-BR" sz="1800" b="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p</a:t>
                </a:r>
                <a:r>
                  <a:rPr lang="pt-BR" altLang="pt-BR" sz="18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= Preço ao </a:t>
                </a:r>
                <a:r>
                  <a:rPr lang="pt-BR" altLang="pt-BR" sz="1800" b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Produtor   </a:t>
                </a:r>
                <a:endParaRPr lang="pt-BR" altLang="pt-BR" sz="1800" b="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512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3573016"/>
                <a:ext cx="2438937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5750" t="-9559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/>
          <p:cNvSpPr txBox="1"/>
          <p:nvPr/>
        </p:nvSpPr>
        <p:spPr>
          <a:xfrm>
            <a:off x="637174" y="1024860"/>
            <a:ext cx="7967274" cy="1200329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FF0000"/>
                </a:solidFill>
              </a:rPr>
              <a:t>Markup</a:t>
            </a:r>
            <a:r>
              <a:rPr lang="pt-BR" sz="2400" dirty="0" smtClean="0">
                <a:solidFill>
                  <a:srgbClr val="FF0000"/>
                </a:solidFill>
              </a:rPr>
              <a:t> (MK): </a:t>
            </a:r>
            <a:r>
              <a:rPr lang="pt-BR" sz="2400" dirty="0" smtClean="0"/>
              <a:t>trata-se da diferença entre o preço médio do varejo e do produtor dividido pelo preço do produtor.</a:t>
            </a:r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1691680" y="2420888"/>
            <a:ext cx="5616624" cy="11198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7174" y="4581128"/>
            <a:ext cx="459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Determinação do preço no varejo (</a:t>
            </a:r>
            <a:r>
              <a:rPr lang="pt-BR" sz="1800" dirty="0" err="1" smtClean="0"/>
              <a:t>Pv</a:t>
            </a:r>
            <a:r>
              <a:rPr lang="pt-BR" sz="1800" dirty="0" smtClean="0"/>
              <a:t>)</a:t>
            </a:r>
            <a:endParaRPr lang="pt-B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123728" y="2420888"/>
                <a:ext cx="4896544" cy="107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𝑴𝑲</m:t>
                      </m:r>
                      <m:r>
                        <a:rPr lang="pt-BR" sz="28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pt-BR" sz="28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∗</m:t>
                      </m:r>
                      <m:r>
                        <a:rPr lang="pt-BR" sz="2800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420888"/>
                <a:ext cx="4896544" cy="10737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835696" y="5203652"/>
                <a:ext cx="5328592" cy="42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/>
                            </a:rPr>
                            <m:t>𝒗</m:t>
                          </m:r>
                        </m:sub>
                      </m:sSub>
                      <m:r>
                        <a:rPr lang="pt-BR" sz="2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2000" i="1">
                              <a:latin typeface="Cambria Math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sz="2000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000" b="1" i="1" smtClean="0">
                              <a:latin typeface="Cambria Math"/>
                            </a:rPr>
                            <m:t>𝑴𝑲</m:t>
                          </m:r>
                        </m:e>
                      </m:d>
                      <m:r>
                        <m:rPr>
                          <m:nor/>
                        </m:rPr>
                        <a:rPr lang="pt-BR" sz="2000" b="1" i="0" smtClean="0">
                          <a:latin typeface="Cambria Math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pt-BR" altLang="pt-BR" sz="2000" b="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com</m:t>
                      </m:r>
                      <m:r>
                        <m:rPr>
                          <m:nor/>
                        </m:rPr>
                        <a:rPr lang="pt-BR" altLang="pt-BR" sz="2000" b="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altLang="pt-BR" sz="2000" b="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MK</m:t>
                      </m:r>
                      <m:r>
                        <m:rPr>
                          <m:nor/>
                        </m:rPr>
                        <a:rPr lang="pt-BR" altLang="pt-BR" sz="2000" b="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altLang="pt-BR" sz="2000" b="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em</m:t>
                      </m:r>
                      <m:r>
                        <m:rPr>
                          <m:nor/>
                        </m:rPr>
                        <a:rPr lang="pt-BR" altLang="pt-BR" sz="2000" b="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altLang="pt-BR" sz="2000" b="0" dirty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decimais</m:t>
                      </m:r>
                    </m:oMath>
                  </m:oMathPara>
                </a14:m>
                <a:endParaRPr lang="pt-BR" altLang="pt-BR" sz="3200" b="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03652"/>
                <a:ext cx="5328592" cy="427618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8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MARGEM X MARK UP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921650" y="3018908"/>
                <a:ext cx="2376264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𝑴𝑲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∗</m:t>
                      </m:r>
                      <m:r>
                        <a:rPr lang="pt-BR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50" y="3018908"/>
                <a:ext cx="2376264" cy="6531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921650" y="2375892"/>
                <a:ext cx="2376264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𝑴𝑹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∗</m:t>
                      </m:r>
                      <m:r>
                        <a:rPr lang="pt-BR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50" y="2375892"/>
                <a:ext cx="2376264" cy="6455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705626" y="1844824"/>
                <a:ext cx="2057374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𝑴</m:t>
                      </m:r>
                      <m:r>
                        <a:rPr lang="pt-BR" sz="1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t-BR" sz="1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latin typeface="Cambria Math"/>
                            </a:rPr>
                            <m:t>𝒗</m:t>
                          </m:r>
                        </m:sub>
                      </m:sSub>
                      <m:r>
                        <a:rPr lang="pt-BR" sz="18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26" y="1844824"/>
                <a:ext cx="2057374" cy="394210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56954" y="2370836"/>
                <a:ext cx="2376264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𝑴𝑲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∗</m:t>
                      </m:r>
                      <m:r>
                        <a:rPr lang="pt-BR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4" y="2370836"/>
                <a:ext cx="2376264" cy="6531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56954" y="1727820"/>
                <a:ext cx="2376264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𝑴𝑹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∗</m:t>
                      </m:r>
                      <m:r>
                        <a:rPr lang="pt-BR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4" y="1727820"/>
                <a:ext cx="2376264" cy="6455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05317" y="1319683"/>
                <a:ext cx="2057374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𝑴𝑨</m:t>
                      </m:r>
                      <m:r>
                        <a:rPr lang="pt-BR" sz="1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pt-BR" sz="18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17" y="1319683"/>
                <a:ext cx="2057374" cy="394210"/>
              </a:xfrm>
              <a:prstGeom prst="rect">
                <a:avLst/>
              </a:prstGeom>
              <a:blipFill rotWithShape="0"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393258" y="3453283"/>
            <a:ext cx="2451100" cy="469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Varejista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393258" y="2386483"/>
            <a:ext cx="2451100" cy="469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Atacadista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393258" y="1319683"/>
            <a:ext cx="2451100" cy="469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Produtor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 rot="16200000" flipH="1">
            <a:off x="4429896" y="1822921"/>
            <a:ext cx="377825" cy="606425"/>
          </a:xfrm>
          <a:prstGeom prst="rightArrow">
            <a:avLst>
              <a:gd name="adj1" fmla="val 50000"/>
              <a:gd name="adj2" fmla="val 250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 rot="16200000" flipH="1">
            <a:off x="4429896" y="2889721"/>
            <a:ext cx="377825" cy="606425"/>
          </a:xfrm>
          <a:prstGeom prst="rightArrow">
            <a:avLst>
              <a:gd name="adj1" fmla="val 50000"/>
              <a:gd name="adj2" fmla="val 250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Conector em curva 21"/>
          <p:cNvCxnSpPr>
            <a:stCxn id="17" idx="3"/>
            <a:endCxn id="15" idx="3"/>
          </p:cNvCxnSpPr>
          <p:nvPr/>
        </p:nvCxnSpPr>
        <p:spPr bwMode="auto">
          <a:xfrm>
            <a:off x="5844358" y="1554633"/>
            <a:ext cx="12700" cy="2133600"/>
          </a:xfrm>
          <a:prstGeom prst="curvedConnector3">
            <a:avLst>
              <a:gd name="adj1" fmla="val 58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4" name="Conector em curva 23"/>
          <p:cNvCxnSpPr>
            <a:stCxn id="17" idx="1"/>
            <a:endCxn id="16" idx="1"/>
          </p:cNvCxnSpPr>
          <p:nvPr/>
        </p:nvCxnSpPr>
        <p:spPr bwMode="auto">
          <a:xfrm rot="10800000" flipV="1">
            <a:off x="3393258" y="1554633"/>
            <a:ext cx="12700" cy="1066800"/>
          </a:xfrm>
          <a:prstGeom prst="curvedConnector3">
            <a:avLst>
              <a:gd name="adj1" fmla="val 31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8" name="Chave esquerda 27"/>
          <p:cNvSpPr/>
          <p:nvPr/>
        </p:nvSpPr>
        <p:spPr bwMode="auto">
          <a:xfrm>
            <a:off x="6687624" y="1821456"/>
            <a:ext cx="234026" cy="1771029"/>
          </a:xfrm>
          <a:prstGeom prst="leftBrace">
            <a:avLst>
              <a:gd name="adj1" fmla="val 63014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844358" y="4185135"/>
            <a:ext cx="32996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Em valores absolutos, tanto a margem quanto o mark-up são iguais.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 smtClean="0"/>
              <a:t>Em termos relativos, a margem é sobre o preço de varejo e o mark-up é sobre o preço do produtor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28858" y="953907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ATACADISTA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146258" y="3107162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VAREJISTA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656954" y="4828151"/>
                <a:ext cx="2376264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𝑴𝑲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∗</m:t>
                      </m:r>
                      <m:r>
                        <a:rPr lang="pt-BR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4" y="4828151"/>
                <a:ext cx="2376264" cy="6531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56954" y="4185135"/>
                <a:ext cx="2376264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𝑴𝑹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∗</m:t>
                      </m:r>
                      <m:r>
                        <a:rPr lang="pt-BR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4" y="4185135"/>
                <a:ext cx="2376264" cy="6455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13256" y="3758911"/>
                <a:ext cx="2057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𝑴</m:t>
                      </m:r>
                      <m:r>
                        <a:rPr lang="pt-BR" sz="1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1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pt-BR" sz="18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56" y="3758911"/>
                <a:ext cx="205737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0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Atenção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1" y="980728"/>
            <a:ext cx="8773629" cy="40324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43808" y="4365104"/>
            <a:ext cx="5450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Descreva seu tema e proposta ainda essa semana!!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645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>Exemplo de margem de comercialização </a:t>
            </a:r>
            <a:r>
              <a:rPr lang="pt-BR" sz="1800" dirty="0" smtClean="0">
                <a:solidFill>
                  <a:srgbClr val="FF0000"/>
                </a:solidFill>
              </a:rPr>
              <a:t>sem subprodutos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Um varejista compra do produtor 50 caixas de 25 kg de tomate ao preço médio de R$ 10,75 e vende 46 caixas ao preço médio de R$ 1,19 o quilograma, pois 4 caixas foram perdidas. </a:t>
            </a:r>
          </a:p>
          <a:p>
            <a:pPr marL="0" indent="0" algn="just">
              <a:buNone/>
            </a:pPr>
            <a:r>
              <a:rPr lang="pt-BR" dirty="0" smtClean="0"/>
              <a:t>Calcule:</a:t>
            </a:r>
          </a:p>
          <a:p>
            <a:pPr marL="0" indent="0">
              <a:buNone/>
            </a:pPr>
            <a:r>
              <a:rPr lang="pt-BR" dirty="0" smtClean="0"/>
              <a:t>1) Margem de comercialização absoluta, </a:t>
            </a:r>
          </a:p>
          <a:p>
            <a:pPr marL="0" indent="0">
              <a:buNone/>
            </a:pPr>
            <a:r>
              <a:rPr lang="pt-BR" dirty="0" smtClean="0"/>
              <a:t>2) Margem </a:t>
            </a:r>
            <a:r>
              <a:rPr lang="pt-BR" dirty="0"/>
              <a:t>de comercialização </a:t>
            </a:r>
            <a:r>
              <a:rPr lang="pt-BR" dirty="0" smtClean="0"/>
              <a:t>relativa</a:t>
            </a:r>
          </a:p>
          <a:p>
            <a:pPr marL="0" indent="0">
              <a:buNone/>
            </a:pPr>
            <a:r>
              <a:rPr lang="pt-BR" dirty="0" smtClean="0"/>
              <a:t>3) </a:t>
            </a:r>
            <a:r>
              <a:rPr lang="pt-BR" dirty="0" err="1" smtClean="0"/>
              <a:t>Markup</a:t>
            </a:r>
            <a:r>
              <a:rPr lang="pt-BR" dirty="0" smtClean="0"/>
              <a:t> do varejista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29738" y="5256239"/>
                <a:ext cx="2057374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𝑴</m:t>
                      </m:r>
                      <m:r>
                        <a:rPr lang="pt-BR" sz="1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t-BR" sz="1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latin typeface="Cambria Math"/>
                            </a:rPr>
                            <m:t>𝒗</m:t>
                          </m:r>
                        </m:sub>
                      </m:sSub>
                      <m:r>
                        <a:rPr lang="pt-BR" sz="18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t-BR" sz="18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8" y="5256239"/>
                <a:ext cx="2057374" cy="394210"/>
              </a:xfrm>
              <a:prstGeom prst="rect">
                <a:avLst/>
              </a:prstGeom>
              <a:blipFill rotWithShape="0">
                <a:blip r:embed="rId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107250" y="5152922"/>
                <a:ext cx="2376264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𝑴𝑹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∗</m:t>
                      </m:r>
                      <m:r>
                        <a:rPr lang="pt-BR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250" y="5152922"/>
                <a:ext cx="2376264" cy="6455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923790" y="5126780"/>
                <a:ext cx="2376264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𝑴𝑲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∗</m:t>
                      </m:r>
                      <m:r>
                        <a:rPr lang="pt-BR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790" y="5126780"/>
                <a:ext cx="2376264" cy="653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3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1) Ajuste do preço varejista com perda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215456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Resolução</a:t>
            </a:r>
          </a:p>
          <a:p>
            <a:pPr marL="0" indent="0" algn="just">
              <a:buNone/>
            </a:pPr>
            <a:r>
              <a:rPr lang="pt-BR" sz="2400" dirty="0" smtClean="0"/>
              <a:t>A)  Deve-se levar em consideração que o varejista adquiriu 50 caixas de tomate (1250 kg), porém foram vendidas 46 caixas (1150 kg). Portanto, o custo da caixa de tomate para o varejista será de: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84191" y="3356992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50</a:t>
            </a:r>
            <a:endParaRPr lang="pt-BR" sz="2000" dirty="0"/>
          </a:p>
        </p:txBody>
      </p:sp>
      <p:cxnSp>
        <p:nvCxnSpPr>
          <p:cNvPr id="7" name="Conector reto 6"/>
          <p:cNvCxnSpPr/>
          <p:nvPr/>
        </p:nvCxnSpPr>
        <p:spPr bwMode="auto">
          <a:xfrm>
            <a:off x="1416251" y="3695546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aixaDeTexto 8"/>
          <p:cNvSpPr txBox="1"/>
          <p:nvPr/>
        </p:nvSpPr>
        <p:spPr>
          <a:xfrm>
            <a:off x="1371588" y="3738518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46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55528" y="3460938"/>
            <a:ext cx="355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dirty="0" smtClean="0"/>
              <a:t>X R$ 10,75 = R$ 11,68/</a:t>
            </a:r>
            <a:r>
              <a:rPr lang="pt-BR" sz="2000" dirty="0" err="1" smtClean="0"/>
              <a:t>cx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51153" y="4791952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R$ 11,68 </a:t>
            </a:r>
            <a:endParaRPr lang="pt-BR" sz="2000" dirty="0"/>
          </a:p>
        </p:txBody>
      </p:sp>
      <p:cxnSp>
        <p:nvCxnSpPr>
          <p:cNvPr id="12" name="Conector reto 11"/>
          <p:cNvCxnSpPr/>
          <p:nvPr/>
        </p:nvCxnSpPr>
        <p:spPr bwMode="auto">
          <a:xfrm>
            <a:off x="1431407" y="5167644"/>
            <a:ext cx="9955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1504892" y="5189130"/>
            <a:ext cx="902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25 kg</a:t>
            </a:r>
            <a:endParaRPr lang="pt-BR" sz="2000" dirty="0"/>
          </a:p>
        </p:txBody>
      </p:sp>
      <p:sp>
        <p:nvSpPr>
          <p:cNvPr id="15" name="Retângulo 14"/>
          <p:cNvSpPr/>
          <p:nvPr/>
        </p:nvSpPr>
        <p:spPr>
          <a:xfrm>
            <a:off x="2513832" y="4973106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/>
              <a:t>= R$ </a:t>
            </a:r>
            <a:r>
              <a:rPr lang="pt-BR" sz="2000" dirty="0" smtClean="0"/>
              <a:t>0,4674/kg de tomate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453121" y="4314582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2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2) Cálculo de Margem absoluta, relativa, </a:t>
            </a:r>
            <a:r>
              <a:rPr lang="pt-BR" dirty="0" err="1" smtClean="0"/>
              <a:t>Markup</a:t>
            </a:r>
            <a:endParaRPr lang="pt-BR" dirty="0"/>
          </a:p>
        </p:txBody>
      </p:sp>
      <p:grpSp>
        <p:nvGrpSpPr>
          <p:cNvPr id="195" name="Grupo 194"/>
          <p:cNvGrpSpPr/>
          <p:nvPr/>
        </p:nvGrpSpPr>
        <p:grpSpPr>
          <a:xfrm>
            <a:off x="763580" y="1952189"/>
            <a:ext cx="7984884" cy="1116771"/>
            <a:chOff x="763580" y="2096205"/>
            <a:chExt cx="7984884" cy="1116771"/>
          </a:xfrm>
        </p:grpSpPr>
        <p:sp>
          <p:nvSpPr>
            <p:cNvPr id="8" name="CaixaDeTexto 7"/>
            <p:cNvSpPr txBox="1"/>
            <p:nvPr/>
          </p:nvSpPr>
          <p:spPr>
            <a:xfrm>
              <a:off x="763580" y="2096205"/>
              <a:ext cx="3448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pt-BR" dirty="0" smtClean="0"/>
                <a:t>C) Margem relativa do varejista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CaixaDeTexto 173"/>
                <p:cNvSpPr txBox="1"/>
                <p:nvPr/>
              </p:nvSpPr>
              <p:spPr>
                <a:xfrm>
                  <a:off x="763580" y="2567415"/>
                  <a:ext cx="2382225" cy="645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latin typeface="Cambria Math"/>
                          </a:rPr>
                          <m:t>𝑴𝑹</m:t>
                        </m:r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b="1" i="1" smtClean="0">
                            <a:latin typeface="Cambria Math"/>
                          </a:rPr>
                          <m:t>∗</m:t>
                        </m:r>
                        <m:r>
                          <a:rPr lang="pt-BR" b="1" i="1" smtClean="0">
                            <a:latin typeface="Cambria Math"/>
                          </a:rPr>
                          <m:t>𝟏𝟎𝟎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4" name="CaixaDeTexto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0" y="2567415"/>
                  <a:ext cx="2382225" cy="6455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CaixaDeTexto 175"/>
                <p:cNvSpPr txBox="1"/>
                <p:nvPr/>
              </p:nvSpPr>
              <p:spPr>
                <a:xfrm>
                  <a:off x="4213560" y="2567245"/>
                  <a:ext cx="4534904" cy="645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latin typeface="Cambria Math"/>
                          </a:rPr>
                          <m:t>𝑴𝑹</m:t>
                        </m:r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1" i="1" smtClean="0"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$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𝟏𝟗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$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𝟒𝟔𝟕𝟒</m:t>
                                </m:r>
                              </m:num>
                              <m:den>
                                <m:r>
                                  <a:rPr lang="pt-BR" b="1" i="1" smtClean="0"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$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𝟏𝟗</m:t>
                                </m:r>
                              </m:den>
                            </m:f>
                          </m:e>
                        </m:d>
                        <m:r>
                          <a:rPr lang="pt-BR" b="1" i="1" smtClean="0">
                            <a:latin typeface="Cambria Math"/>
                          </a:rPr>
                          <m:t>∗</m:t>
                        </m:r>
                        <m:r>
                          <a:rPr lang="pt-BR" b="1" i="1" smtClean="0">
                            <a:latin typeface="Cambria Math"/>
                          </a:rPr>
                          <m:t>𝟏𝟎𝟎</m:t>
                        </m:r>
                        <m:r>
                          <a:rPr lang="pt-BR" b="1" i="1" smtClean="0"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</a:rPr>
                          <m:t>𝟔𝟎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𝟕𝟐</m:t>
                        </m:r>
                        <m:r>
                          <a:rPr lang="pt-BR" b="1" i="1" smtClean="0">
                            <a:latin typeface="Cambria Math"/>
                          </a:rPr>
                          <m:t>%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6" name="CaixaDeTexto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3560" y="2567245"/>
                  <a:ext cx="4534904" cy="64556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Seta para a direita 176"/>
            <p:cNvSpPr/>
            <p:nvPr/>
          </p:nvSpPr>
          <p:spPr bwMode="auto">
            <a:xfrm>
              <a:off x="3419872" y="2698193"/>
              <a:ext cx="420562" cy="31448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97" name="Grupo 196"/>
          <p:cNvGrpSpPr/>
          <p:nvPr/>
        </p:nvGrpSpPr>
        <p:grpSpPr>
          <a:xfrm>
            <a:off x="755576" y="3284984"/>
            <a:ext cx="8064896" cy="1092777"/>
            <a:chOff x="755576" y="3351936"/>
            <a:chExt cx="8064896" cy="1092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CaixaDeTexto 174"/>
                <p:cNvSpPr txBox="1"/>
                <p:nvPr/>
              </p:nvSpPr>
              <p:spPr>
                <a:xfrm>
                  <a:off x="755576" y="3791585"/>
                  <a:ext cx="2491522" cy="653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latin typeface="Cambria Math"/>
                          </a:rPr>
                          <m:t>𝑴𝑲</m:t>
                        </m:r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sub>
                                </m:sSub>
                                <m:r>
                                  <a:rPr lang="pt-BR" b="1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b="1" i="1" smtClean="0">
                            <a:latin typeface="Cambria Math"/>
                          </a:rPr>
                          <m:t>∗</m:t>
                        </m:r>
                        <m:r>
                          <a:rPr lang="pt-BR" b="1" i="1" smtClean="0">
                            <a:latin typeface="Cambria Math"/>
                          </a:rPr>
                          <m:t>𝟏𝟎𝟎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5" name="CaixaDeTexto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3791585"/>
                  <a:ext cx="2491522" cy="6531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CaixaDeTexto 177"/>
            <p:cNvSpPr txBox="1"/>
            <p:nvPr/>
          </p:nvSpPr>
          <p:spPr>
            <a:xfrm>
              <a:off x="812141" y="3351936"/>
              <a:ext cx="2391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/>
                <a:t>D) </a:t>
              </a:r>
              <a:r>
                <a:rPr lang="pt-BR" dirty="0" err="1" smtClean="0"/>
                <a:t>Markup</a:t>
              </a:r>
              <a:r>
                <a:rPr lang="pt-BR" dirty="0" smtClean="0"/>
                <a:t> (MK)</a:t>
              </a:r>
            </a:p>
          </p:txBody>
        </p:sp>
        <p:sp>
          <p:nvSpPr>
            <p:cNvPr id="179" name="Seta para a direita 178"/>
            <p:cNvSpPr/>
            <p:nvPr/>
          </p:nvSpPr>
          <p:spPr bwMode="auto">
            <a:xfrm>
              <a:off x="3419872" y="3920779"/>
              <a:ext cx="420562" cy="31448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CaixaDeTexto 179"/>
                <p:cNvSpPr txBox="1"/>
                <p:nvPr/>
              </p:nvSpPr>
              <p:spPr>
                <a:xfrm>
                  <a:off x="4139952" y="3789040"/>
                  <a:ext cx="4680520" cy="645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latin typeface="Cambria Math"/>
                          </a:rPr>
                          <m:t>𝑴𝑲</m:t>
                        </m:r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1" i="1" smtClean="0"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$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𝟏𝟗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$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𝟒𝟔𝟕𝟒</m:t>
                                </m:r>
                              </m:num>
                              <m:den>
                                <m:r>
                                  <a:rPr lang="pt-BR" b="1" i="1" smtClean="0"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$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𝟒𝟔𝟕𝟒</m:t>
                                </m:r>
                              </m:den>
                            </m:f>
                          </m:e>
                        </m:d>
                        <m:r>
                          <a:rPr lang="pt-BR" b="1" i="1" smtClean="0">
                            <a:latin typeface="Cambria Math"/>
                          </a:rPr>
                          <m:t>∗</m:t>
                        </m:r>
                        <m:r>
                          <a:rPr lang="pt-BR" b="1" i="1" smtClean="0">
                            <a:latin typeface="Cambria Math"/>
                          </a:rPr>
                          <m:t>𝟏𝟎𝟎</m:t>
                        </m:r>
                        <m:r>
                          <a:rPr lang="pt-BR" b="1" i="1" smtClean="0"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</a:rPr>
                          <m:t>𝟏𝟓𝟒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𝟔</m:t>
                        </m:r>
                        <m:r>
                          <a:rPr lang="pt-BR" b="1" i="1" smtClean="0">
                            <a:latin typeface="Cambria Math"/>
                          </a:rPr>
                          <m:t>%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0" name="CaixaDeTexto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3789040"/>
                  <a:ext cx="4680520" cy="6455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4" name="Grupo 193"/>
          <p:cNvGrpSpPr/>
          <p:nvPr/>
        </p:nvGrpSpPr>
        <p:grpSpPr>
          <a:xfrm>
            <a:off x="755576" y="908720"/>
            <a:ext cx="7848872" cy="846644"/>
            <a:chOff x="755576" y="960342"/>
            <a:chExt cx="7848872" cy="846644"/>
          </a:xfrm>
        </p:grpSpPr>
        <p:sp>
          <p:nvSpPr>
            <p:cNvPr id="5" name="CaixaDeTexto 4"/>
            <p:cNvSpPr txBox="1"/>
            <p:nvPr/>
          </p:nvSpPr>
          <p:spPr>
            <a:xfrm>
              <a:off x="755576" y="960342"/>
              <a:ext cx="3885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/>
                <a:t>B) Margem absoluta do varejista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CaixaDeTexto 182"/>
                <p:cNvSpPr txBox="1"/>
                <p:nvPr/>
              </p:nvSpPr>
              <p:spPr>
                <a:xfrm>
                  <a:off x="755576" y="1412776"/>
                  <a:ext cx="1831805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1" i="1" smtClean="0">
                            <a:latin typeface="Cambria Math"/>
                          </a:rPr>
                          <m:t>𝑴𝑨</m:t>
                        </m:r>
                        <m:r>
                          <a:rPr lang="pt-BR" sz="180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pt-BR" sz="1800" b="1" i="1" smtClean="0"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  <m:r>
                          <a:rPr lang="pt-BR" sz="1800" b="1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pt-BR" sz="1800" b="1" i="1" smtClean="0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pt-BR" sz="1800" dirty="0"/>
                </a:p>
              </p:txBody>
            </p:sp>
          </mc:Choice>
          <mc:Fallback xmlns="">
            <p:sp>
              <p:nvSpPr>
                <p:cNvPr id="183" name="CaixaDeTexto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1412776"/>
                  <a:ext cx="1831805" cy="3942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CaixaDeTexto 183"/>
                <p:cNvSpPr txBox="1"/>
                <p:nvPr/>
              </p:nvSpPr>
              <p:spPr>
                <a:xfrm>
                  <a:off x="4158663" y="1432076"/>
                  <a:ext cx="44457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latin typeface="Cambria Math"/>
                          </a:rPr>
                          <m:t>𝑴𝑨</m:t>
                        </m:r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</a:rPr>
                          <m:t>𝑹</m:t>
                        </m:r>
                        <m:r>
                          <a:rPr lang="pt-BR" b="1" i="1" smtClean="0">
                            <a:latin typeface="Cambria Math"/>
                          </a:rPr>
                          <m:t>$ 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𝟏𝟗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𝑹</m:t>
                        </m:r>
                        <m:r>
                          <a:rPr lang="pt-BR" b="1" i="1" smtClean="0">
                            <a:latin typeface="Cambria Math"/>
                          </a:rPr>
                          <m:t>$ 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𝟒𝟔𝟕𝟒</m:t>
                        </m:r>
                        <m:r>
                          <a:rPr lang="pt-BR" b="1" i="1" smtClean="0"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</a:rPr>
                          <m:t>𝑹</m:t>
                        </m:r>
                        <m:r>
                          <a:rPr lang="pt-BR" b="1" i="1" smtClean="0">
                            <a:latin typeface="Cambria Math"/>
                          </a:rPr>
                          <m:t>$ 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𝟕𝟐𝟐𝟔</m:t>
                        </m:r>
                        <m:r>
                          <a:rPr lang="pt-BR" b="1" i="1" smtClean="0">
                            <a:latin typeface="Cambria Math"/>
                          </a:rPr>
                          <m:t>/</m:t>
                        </m:r>
                        <m:r>
                          <a:rPr lang="pt-BR" b="1" i="1" smtClean="0">
                            <a:latin typeface="Cambria Math"/>
                          </a:rPr>
                          <m:t>𝒌𝒈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4" name="CaixaDeTexto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8663" y="1432076"/>
                  <a:ext cx="4445785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Seta para a direita 184"/>
            <p:cNvSpPr/>
            <p:nvPr/>
          </p:nvSpPr>
          <p:spPr bwMode="auto">
            <a:xfrm>
              <a:off x="3431358" y="1444113"/>
              <a:ext cx="420562" cy="31448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98" name="Grupo 197"/>
          <p:cNvGrpSpPr/>
          <p:nvPr/>
        </p:nvGrpSpPr>
        <p:grpSpPr>
          <a:xfrm>
            <a:off x="861650" y="4699110"/>
            <a:ext cx="7742798" cy="852292"/>
            <a:chOff x="861650" y="4699110"/>
            <a:chExt cx="7742798" cy="852292"/>
          </a:xfrm>
        </p:grpSpPr>
        <p:sp>
          <p:nvSpPr>
            <p:cNvPr id="181" name="CaixaDeTexto 180"/>
            <p:cNvSpPr txBox="1"/>
            <p:nvPr/>
          </p:nvSpPr>
          <p:spPr>
            <a:xfrm>
              <a:off x="861651" y="4699110"/>
              <a:ext cx="5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/>
                <a:t>E) Preço de venda pode ser determinada como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CaixaDeTexto 181"/>
                <p:cNvSpPr txBox="1"/>
                <p:nvPr/>
              </p:nvSpPr>
              <p:spPr>
                <a:xfrm>
                  <a:off x="861650" y="5157192"/>
                  <a:ext cx="2155755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pt-BR" sz="1800" b="1" i="1" smtClean="0"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  <m:r>
                          <a:rPr lang="pt-BR" sz="180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  <m:d>
                          <m:dPr>
                            <m:ctrlPr>
                              <a:rPr lang="pt-BR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8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sz="18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sz="1800" b="1" i="1" smtClean="0">
                                <a:latin typeface="Cambria Math"/>
                              </a:rPr>
                              <m:t>𝑴𝑲</m:t>
                            </m:r>
                          </m:e>
                        </m:d>
                      </m:oMath>
                    </m:oMathPara>
                  </a14:m>
                  <a:endParaRPr lang="pt-BR" sz="1800" dirty="0"/>
                </a:p>
              </p:txBody>
            </p:sp>
          </mc:Choice>
          <mc:Fallback xmlns="">
            <p:sp>
              <p:nvSpPr>
                <p:cNvPr id="182" name="CaixaDeTexto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650" y="5157192"/>
                  <a:ext cx="2155755" cy="3942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Seta para a direita 185"/>
            <p:cNvSpPr/>
            <p:nvPr/>
          </p:nvSpPr>
          <p:spPr bwMode="auto">
            <a:xfrm>
              <a:off x="3419872" y="5212434"/>
              <a:ext cx="420562" cy="31448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CaixaDeTexto 192"/>
                <p:cNvSpPr txBox="1"/>
                <p:nvPr/>
              </p:nvSpPr>
              <p:spPr>
                <a:xfrm>
                  <a:off x="4211960" y="5191362"/>
                  <a:ext cx="43924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</a:rPr>
                          <m:t>𝑹</m:t>
                        </m:r>
                        <m:r>
                          <a:rPr lang="pt-BR" b="1" i="1" smtClean="0">
                            <a:latin typeface="Cambria Math"/>
                          </a:rPr>
                          <m:t>$ 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𝟒𝟔𝟕𝟒</m:t>
                        </m:r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𝟓𝟒𝟔</m:t>
                            </m:r>
                          </m:e>
                        </m:d>
                        <m:r>
                          <a:rPr lang="pt-BR" b="1" i="1" smtClean="0"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</a:rPr>
                          <m:t>𝑹</m:t>
                        </m:r>
                        <m:r>
                          <a:rPr lang="pt-BR" b="1" i="1" smtClean="0">
                            <a:latin typeface="Cambria Math"/>
                          </a:rPr>
                          <m:t>$ 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𝟏𝟗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3" name="CaixaDeTexto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5191362"/>
                  <a:ext cx="4392488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71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margem no setor de tomate fresco (R$/kg)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92796"/>
              </p:ext>
            </p:extLst>
          </p:nvPr>
        </p:nvGraphicFramePr>
        <p:xfrm>
          <a:off x="1464533" y="980613"/>
          <a:ext cx="5740068" cy="5034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Pp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Pv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MT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MARGEM</a:t>
                      </a:r>
                      <a:endParaRPr lang="pt-BR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MARKUP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%Produtor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3,50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6,86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3,36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49%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96%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2,04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6,19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4,15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67%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203%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1,90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5,52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3,62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66%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191%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1,49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5,19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3,70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71%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247%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1,78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5,12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3,34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65%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187%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1,83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5,21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3,38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65%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185%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1,64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4,94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3,30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67%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201%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2,33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4,83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2,50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52%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107%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2,48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4,85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2,37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49%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96%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2,01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4,89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2,88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59%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144%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1,49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4,42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2,93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66%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196%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0,91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3,89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2,98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77%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328%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0,69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4,21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3,52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84%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506%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0,67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3,83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3,16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>
                          <a:solidFill>
                            <a:srgbClr val="FF0000"/>
                          </a:solidFill>
                          <a:effectLst/>
                        </a:rPr>
                        <a:t>83%</a:t>
                      </a:r>
                      <a:endParaRPr lang="pt-BR" sz="11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474%</a:t>
                      </a:r>
                      <a:endParaRPr lang="pt-BR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891928" y="6014928"/>
            <a:ext cx="5312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Muito cuidado com esse cálculo, não tem perdas!!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00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margem no setor de tomate fresco (R$/kg)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5251" y="680120"/>
            <a:ext cx="6700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Incluir uma perda média de 10% no canal de comercialização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77022"/>
              </p:ext>
            </p:extLst>
          </p:nvPr>
        </p:nvGraphicFramePr>
        <p:xfrm>
          <a:off x="2267744" y="1060118"/>
          <a:ext cx="5328590" cy="5172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Pp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Pv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MARGEM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MARKUP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%Produtor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err="1">
                          <a:effectLst/>
                        </a:rPr>
                        <a:t>jan</a:t>
                      </a:r>
                      <a:r>
                        <a:rPr lang="pt-BR" sz="1100" u="none" strike="noStrike" dirty="0">
                          <a:effectLst/>
                        </a:rPr>
                        <a:t>/16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3,56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6,86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3,30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fev/16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2,10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6,19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4,09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195%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mar/16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1,99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5,52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3,53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178%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abr/16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1,46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5,19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3,73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254%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mai/16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1,69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5,12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3,43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204%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jun/16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1,86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5,21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3,35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180%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jul/16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1,47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3,47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237%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ago/16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1,95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2,88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148%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set/16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2,14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2,71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126%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out/16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2,06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4,89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2,83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138%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nov/16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1,42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212%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dez/16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1,04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3,89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2,85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275%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jan/17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1,06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4,21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3,15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299%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fev/17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1,19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3,83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2,64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223%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3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 importante considerar as perdas no processo!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4" y="1567898"/>
            <a:ext cx="8788250" cy="38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Interpretação das margens: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74" y="1628800"/>
            <a:ext cx="85540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1800" dirty="0" smtClean="0"/>
              <a:t>Margens de comercialização</a:t>
            </a:r>
            <a:r>
              <a:rPr lang="pt-BR" altLang="pt-BR" sz="1800" dirty="0"/>
              <a:t> </a:t>
            </a:r>
            <a:r>
              <a:rPr lang="pt-BR" altLang="pt-BR" sz="1800" dirty="0" smtClean="0"/>
              <a:t>em supermercado</a:t>
            </a:r>
          </a:p>
        </p:txBody>
      </p:sp>
      <p:sp>
        <p:nvSpPr>
          <p:cNvPr id="24579" name="Rectangle 94"/>
          <p:cNvSpPr>
            <a:spLocks noChangeArrowheads="1"/>
          </p:cNvSpPr>
          <p:nvPr/>
        </p:nvSpPr>
        <p:spPr bwMode="auto">
          <a:xfrm>
            <a:off x="2968625" y="2724150"/>
            <a:ext cx="3205163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4580" name="Rectangle 100"/>
          <p:cNvSpPr>
            <a:spLocks noChangeArrowheads="1"/>
          </p:cNvSpPr>
          <p:nvPr/>
        </p:nvSpPr>
        <p:spPr bwMode="auto">
          <a:xfrm>
            <a:off x="2968625" y="3251200"/>
            <a:ext cx="3205163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4581" name="Rectangle 106"/>
          <p:cNvSpPr>
            <a:spLocks noChangeArrowheads="1"/>
          </p:cNvSpPr>
          <p:nvPr/>
        </p:nvSpPr>
        <p:spPr bwMode="auto">
          <a:xfrm>
            <a:off x="2968625" y="3776663"/>
            <a:ext cx="320516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4582" name="Rectangle 110"/>
          <p:cNvSpPr>
            <a:spLocks noChangeArrowheads="1"/>
          </p:cNvSpPr>
          <p:nvPr/>
        </p:nvSpPr>
        <p:spPr bwMode="auto">
          <a:xfrm>
            <a:off x="2968625" y="4127500"/>
            <a:ext cx="3205163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4584" name="Rectangle 92"/>
          <p:cNvSpPr>
            <a:spLocks noChangeArrowheads="1"/>
          </p:cNvSpPr>
          <p:nvPr/>
        </p:nvSpPr>
        <p:spPr bwMode="auto">
          <a:xfrm>
            <a:off x="1460500" y="1892300"/>
            <a:ext cx="615632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4585" name="Rectangle 102"/>
          <p:cNvSpPr>
            <a:spLocks noChangeArrowheads="1"/>
          </p:cNvSpPr>
          <p:nvPr/>
        </p:nvSpPr>
        <p:spPr bwMode="auto">
          <a:xfrm>
            <a:off x="1460500" y="3582988"/>
            <a:ext cx="615632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4586" name="Rectangle 114"/>
          <p:cNvSpPr>
            <a:spLocks noChangeArrowheads="1"/>
          </p:cNvSpPr>
          <p:nvPr/>
        </p:nvSpPr>
        <p:spPr bwMode="auto">
          <a:xfrm>
            <a:off x="1460500" y="5629275"/>
            <a:ext cx="6156325" cy="3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4587" name="Rectangle 116"/>
          <p:cNvSpPr>
            <a:spLocks noChangeArrowheads="1"/>
          </p:cNvSpPr>
          <p:nvPr/>
        </p:nvSpPr>
        <p:spPr bwMode="auto">
          <a:xfrm>
            <a:off x="1460500" y="1536700"/>
            <a:ext cx="3175" cy="4092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4588" name="Rectangle 120"/>
          <p:cNvSpPr>
            <a:spLocks noChangeArrowheads="1"/>
          </p:cNvSpPr>
          <p:nvPr/>
        </p:nvSpPr>
        <p:spPr bwMode="auto">
          <a:xfrm>
            <a:off x="7616825" y="1536700"/>
            <a:ext cx="3175" cy="4092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grpSp>
        <p:nvGrpSpPr>
          <p:cNvPr id="24589" name="Group 131"/>
          <p:cNvGrpSpPr>
            <a:grpSpLocks/>
          </p:cNvGrpSpPr>
          <p:nvPr/>
        </p:nvGrpSpPr>
        <p:grpSpPr bwMode="auto">
          <a:xfrm>
            <a:off x="1481832" y="1538287"/>
            <a:ext cx="6181725" cy="4117975"/>
            <a:chOff x="912" y="960"/>
            <a:chExt cx="3894" cy="2594"/>
          </a:xfrm>
        </p:grpSpPr>
        <p:sp>
          <p:nvSpPr>
            <p:cNvPr id="24590" name="Rectangle 104"/>
            <p:cNvSpPr>
              <a:spLocks noChangeArrowheads="1"/>
            </p:cNvSpPr>
            <p:nvPr/>
          </p:nvSpPr>
          <p:spPr bwMode="auto">
            <a:xfrm>
              <a:off x="1870" y="2268"/>
              <a:ext cx="2019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4591" name="Rectangle 65"/>
            <p:cNvSpPr>
              <a:spLocks noChangeArrowheads="1"/>
            </p:cNvSpPr>
            <p:nvPr/>
          </p:nvSpPr>
          <p:spPr bwMode="auto">
            <a:xfrm>
              <a:off x="950" y="977"/>
              <a:ext cx="4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>
                  <a:solidFill>
                    <a:schemeClr val="tx2"/>
                  </a:solidFill>
                  <a:latin typeface="Arial" charset="0"/>
                </a:rPr>
                <a:t>Seção</a:t>
              </a:r>
              <a:endParaRPr lang="pt-BR" altLang="pt-BR" sz="1800">
                <a:solidFill>
                  <a:schemeClr val="tx2"/>
                </a:solidFill>
              </a:endParaRPr>
            </a:p>
          </p:txBody>
        </p:sp>
        <p:sp>
          <p:nvSpPr>
            <p:cNvPr id="24592" name="Rectangle 66"/>
            <p:cNvSpPr>
              <a:spLocks noChangeArrowheads="1"/>
            </p:cNvSpPr>
            <p:nvPr/>
          </p:nvSpPr>
          <p:spPr bwMode="auto">
            <a:xfrm>
              <a:off x="3778" y="977"/>
              <a:ext cx="5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i="1">
                  <a:solidFill>
                    <a:schemeClr val="tx2"/>
                  </a:solidFill>
                  <a:latin typeface="Arial" charset="0"/>
                </a:rPr>
                <a:t>markup</a:t>
              </a:r>
              <a:endParaRPr lang="pt-BR" altLang="pt-BR" sz="1800" i="1">
                <a:solidFill>
                  <a:schemeClr val="tx2"/>
                </a:solidFill>
              </a:endParaRPr>
            </a:p>
          </p:txBody>
        </p:sp>
        <p:sp>
          <p:nvSpPr>
            <p:cNvPr id="24593" name="Rectangle 67"/>
            <p:cNvSpPr>
              <a:spLocks noChangeArrowheads="1"/>
            </p:cNvSpPr>
            <p:nvPr/>
          </p:nvSpPr>
          <p:spPr bwMode="auto">
            <a:xfrm>
              <a:off x="950" y="1207"/>
              <a:ext cx="6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Mercearia</a:t>
              </a:r>
              <a:endParaRPr lang="pt-BR" altLang="pt-BR" sz="1800"/>
            </a:p>
          </p:txBody>
        </p:sp>
        <p:sp>
          <p:nvSpPr>
            <p:cNvPr id="24594" name="Rectangle 68"/>
            <p:cNvSpPr>
              <a:spLocks noChangeArrowheads="1"/>
            </p:cNvSpPr>
            <p:nvPr/>
          </p:nvSpPr>
          <p:spPr bwMode="auto">
            <a:xfrm>
              <a:off x="3892" y="1207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105%</a:t>
              </a:r>
              <a:endParaRPr lang="pt-BR" altLang="pt-BR" sz="1800"/>
            </a:p>
          </p:txBody>
        </p:sp>
        <p:sp>
          <p:nvSpPr>
            <p:cNvPr id="24595" name="Rectangle 69"/>
            <p:cNvSpPr>
              <a:spLocks noChangeArrowheads="1"/>
            </p:cNvSpPr>
            <p:nvPr/>
          </p:nvSpPr>
          <p:spPr bwMode="auto">
            <a:xfrm>
              <a:off x="950" y="1419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Açougue</a:t>
              </a:r>
              <a:endParaRPr lang="pt-BR" altLang="pt-BR" sz="1800"/>
            </a:p>
          </p:txBody>
        </p:sp>
        <p:sp>
          <p:nvSpPr>
            <p:cNvPr id="24596" name="Rectangle 70"/>
            <p:cNvSpPr>
              <a:spLocks noChangeArrowheads="1"/>
            </p:cNvSpPr>
            <p:nvPr/>
          </p:nvSpPr>
          <p:spPr bwMode="auto">
            <a:xfrm>
              <a:off x="3892" y="1419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101%</a:t>
              </a:r>
              <a:endParaRPr lang="pt-BR" altLang="pt-BR" sz="1800"/>
            </a:p>
          </p:txBody>
        </p:sp>
        <p:sp>
          <p:nvSpPr>
            <p:cNvPr id="24597" name="Rectangle 71"/>
            <p:cNvSpPr>
              <a:spLocks noChangeArrowheads="1"/>
            </p:cNvSpPr>
            <p:nvPr/>
          </p:nvSpPr>
          <p:spPr bwMode="auto">
            <a:xfrm>
              <a:off x="950" y="1632"/>
              <a:ext cx="5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Hortifrúti</a:t>
              </a:r>
              <a:endParaRPr lang="pt-BR" altLang="pt-BR" sz="1800"/>
            </a:p>
          </p:txBody>
        </p:sp>
        <p:sp>
          <p:nvSpPr>
            <p:cNvPr id="24598" name="Rectangle 72"/>
            <p:cNvSpPr>
              <a:spLocks noChangeArrowheads="1"/>
            </p:cNvSpPr>
            <p:nvPr/>
          </p:nvSpPr>
          <p:spPr bwMode="auto">
            <a:xfrm>
              <a:off x="3892" y="1632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144%</a:t>
              </a:r>
              <a:endParaRPr lang="pt-BR" altLang="pt-BR" sz="1800"/>
            </a:p>
          </p:txBody>
        </p:sp>
        <p:sp>
          <p:nvSpPr>
            <p:cNvPr id="24599" name="Rectangle 73"/>
            <p:cNvSpPr>
              <a:spLocks noChangeArrowheads="1"/>
            </p:cNvSpPr>
            <p:nvPr/>
          </p:nvSpPr>
          <p:spPr bwMode="auto">
            <a:xfrm>
              <a:off x="950" y="1846"/>
              <a:ext cx="12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Higiene/perfumaria</a:t>
              </a:r>
              <a:endParaRPr lang="pt-BR" altLang="pt-BR" sz="1800"/>
            </a:p>
          </p:txBody>
        </p:sp>
        <p:sp>
          <p:nvSpPr>
            <p:cNvPr id="24600" name="Rectangle 74"/>
            <p:cNvSpPr>
              <a:spLocks noChangeArrowheads="1"/>
            </p:cNvSpPr>
            <p:nvPr/>
          </p:nvSpPr>
          <p:spPr bwMode="auto">
            <a:xfrm>
              <a:off x="3892" y="1846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140%</a:t>
              </a:r>
              <a:endParaRPr lang="pt-BR" altLang="pt-BR" sz="1800"/>
            </a:p>
          </p:txBody>
        </p:sp>
        <p:sp>
          <p:nvSpPr>
            <p:cNvPr id="24601" name="Rectangle 75"/>
            <p:cNvSpPr>
              <a:spLocks noChangeArrowheads="1"/>
            </p:cNvSpPr>
            <p:nvPr/>
          </p:nvSpPr>
          <p:spPr bwMode="auto">
            <a:xfrm>
              <a:off x="950" y="2058"/>
              <a:ext cx="9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Frios/laticínios</a:t>
              </a:r>
              <a:endParaRPr lang="pt-BR" altLang="pt-BR" sz="1800"/>
            </a:p>
          </p:txBody>
        </p:sp>
        <p:sp>
          <p:nvSpPr>
            <p:cNvPr id="24602" name="Rectangle 76"/>
            <p:cNvSpPr>
              <a:spLocks noChangeArrowheads="1"/>
            </p:cNvSpPr>
            <p:nvPr/>
          </p:nvSpPr>
          <p:spPr bwMode="auto">
            <a:xfrm>
              <a:off x="3892" y="2058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116%</a:t>
              </a:r>
              <a:endParaRPr lang="pt-BR" altLang="pt-BR" sz="1800"/>
            </a:p>
          </p:txBody>
        </p:sp>
        <p:sp>
          <p:nvSpPr>
            <p:cNvPr id="24603" name="Rectangle 77"/>
            <p:cNvSpPr>
              <a:spLocks noChangeArrowheads="1"/>
            </p:cNvSpPr>
            <p:nvPr/>
          </p:nvSpPr>
          <p:spPr bwMode="auto">
            <a:xfrm>
              <a:off x="950" y="2272"/>
              <a:ext cx="5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Limpeza</a:t>
              </a:r>
              <a:endParaRPr lang="pt-BR" altLang="pt-BR" sz="1800"/>
            </a:p>
          </p:txBody>
        </p:sp>
        <p:sp>
          <p:nvSpPr>
            <p:cNvPr id="24604" name="Rectangle 78"/>
            <p:cNvSpPr>
              <a:spLocks noChangeArrowheads="1"/>
            </p:cNvSpPr>
            <p:nvPr/>
          </p:nvSpPr>
          <p:spPr bwMode="auto">
            <a:xfrm>
              <a:off x="3892" y="2272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128%</a:t>
              </a:r>
              <a:endParaRPr lang="pt-BR" altLang="pt-BR" sz="1800"/>
            </a:p>
          </p:txBody>
        </p:sp>
        <p:sp>
          <p:nvSpPr>
            <p:cNvPr id="24605" name="Rectangle 79"/>
            <p:cNvSpPr>
              <a:spLocks noChangeArrowheads="1"/>
            </p:cNvSpPr>
            <p:nvPr/>
          </p:nvSpPr>
          <p:spPr bwMode="auto">
            <a:xfrm>
              <a:off x="950" y="2485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Bazar</a:t>
              </a:r>
              <a:endParaRPr lang="pt-BR" altLang="pt-BR" sz="1800"/>
            </a:p>
          </p:txBody>
        </p:sp>
        <p:sp>
          <p:nvSpPr>
            <p:cNvPr id="24606" name="Rectangle 80"/>
            <p:cNvSpPr>
              <a:spLocks noChangeArrowheads="1"/>
            </p:cNvSpPr>
            <p:nvPr/>
          </p:nvSpPr>
          <p:spPr bwMode="auto">
            <a:xfrm>
              <a:off x="3892" y="2485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151%</a:t>
              </a:r>
              <a:endParaRPr lang="pt-BR" altLang="pt-BR" sz="1800"/>
            </a:p>
          </p:txBody>
        </p:sp>
        <p:sp>
          <p:nvSpPr>
            <p:cNvPr id="24607" name="Rectangle 81"/>
            <p:cNvSpPr>
              <a:spLocks noChangeArrowheads="1"/>
            </p:cNvSpPr>
            <p:nvPr/>
          </p:nvSpPr>
          <p:spPr bwMode="auto">
            <a:xfrm>
              <a:off x="950" y="2697"/>
              <a:ext cx="4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Padaria</a:t>
              </a:r>
              <a:endParaRPr lang="pt-BR" altLang="pt-BR" sz="1800"/>
            </a:p>
          </p:txBody>
        </p:sp>
        <p:sp>
          <p:nvSpPr>
            <p:cNvPr id="24608" name="Rectangle 82"/>
            <p:cNvSpPr>
              <a:spLocks noChangeArrowheads="1"/>
            </p:cNvSpPr>
            <p:nvPr/>
          </p:nvSpPr>
          <p:spPr bwMode="auto">
            <a:xfrm>
              <a:off x="3892" y="2697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158%</a:t>
              </a:r>
              <a:endParaRPr lang="pt-BR" altLang="pt-BR" sz="1800"/>
            </a:p>
          </p:txBody>
        </p:sp>
        <p:sp>
          <p:nvSpPr>
            <p:cNvPr id="24609" name="Rectangle 83"/>
            <p:cNvSpPr>
              <a:spLocks noChangeArrowheads="1"/>
            </p:cNvSpPr>
            <p:nvPr/>
          </p:nvSpPr>
          <p:spPr bwMode="auto">
            <a:xfrm>
              <a:off x="950" y="2911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Congelados</a:t>
              </a:r>
              <a:endParaRPr lang="pt-BR" altLang="pt-BR" sz="1800"/>
            </a:p>
          </p:txBody>
        </p:sp>
        <p:sp>
          <p:nvSpPr>
            <p:cNvPr id="24610" name="Rectangle 84"/>
            <p:cNvSpPr>
              <a:spLocks noChangeArrowheads="1"/>
            </p:cNvSpPr>
            <p:nvPr/>
          </p:nvSpPr>
          <p:spPr bwMode="auto">
            <a:xfrm>
              <a:off x="3892" y="2911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123%</a:t>
              </a:r>
              <a:endParaRPr lang="pt-BR" altLang="pt-BR" sz="1800"/>
            </a:p>
          </p:txBody>
        </p:sp>
        <p:sp>
          <p:nvSpPr>
            <p:cNvPr id="24611" name="Rectangle 85"/>
            <p:cNvSpPr>
              <a:spLocks noChangeArrowheads="1"/>
            </p:cNvSpPr>
            <p:nvPr/>
          </p:nvSpPr>
          <p:spPr bwMode="auto">
            <a:xfrm>
              <a:off x="950" y="3124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Peixes</a:t>
              </a:r>
              <a:endParaRPr lang="pt-BR" altLang="pt-BR" sz="1800"/>
            </a:p>
          </p:txBody>
        </p:sp>
        <p:sp>
          <p:nvSpPr>
            <p:cNvPr id="24612" name="Rectangle 86"/>
            <p:cNvSpPr>
              <a:spLocks noChangeArrowheads="1"/>
            </p:cNvSpPr>
            <p:nvPr/>
          </p:nvSpPr>
          <p:spPr bwMode="auto">
            <a:xfrm>
              <a:off x="3892" y="3124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Arial" charset="0"/>
                </a:rPr>
                <a:t>196%</a:t>
              </a:r>
              <a:endParaRPr lang="pt-BR" altLang="pt-BR" sz="1800"/>
            </a:p>
          </p:txBody>
        </p:sp>
        <p:sp>
          <p:nvSpPr>
            <p:cNvPr id="24613" name="Rectangle 87"/>
            <p:cNvSpPr>
              <a:spLocks noChangeArrowheads="1"/>
            </p:cNvSpPr>
            <p:nvPr/>
          </p:nvSpPr>
          <p:spPr bwMode="auto">
            <a:xfrm>
              <a:off x="950" y="3332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pt-BR" sz="1800">
                <a:solidFill>
                  <a:schemeClr val="tx2"/>
                </a:solidFill>
              </a:endParaRPr>
            </a:p>
          </p:txBody>
        </p:sp>
        <p:sp>
          <p:nvSpPr>
            <p:cNvPr id="24614" name="Rectangle 88"/>
            <p:cNvSpPr>
              <a:spLocks noChangeArrowheads="1"/>
            </p:cNvSpPr>
            <p:nvPr/>
          </p:nvSpPr>
          <p:spPr bwMode="auto">
            <a:xfrm>
              <a:off x="3893" y="3332"/>
              <a:ext cx="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pt-BR" sz="1800">
                <a:solidFill>
                  <a:schemeClr val="tx2"/>
                </a:solidFill>
              </a:endParaRPr>
            </a:p>
          </p:txBody>
        </p:sp>
        <p:sp>
          <p:nvSpPr>
            <p:cNvPr id="24615" name="Line 89"/>
            <p:cNvSpPr>
              <a:spLocks noChangeShapeType="1"/>
            </p:cNvSpPr>
            <p:nvPr/>
          </p:nvSpPr>
          <p:spPr bwMode="auto">
            <a:xfrm>
              <a:off x="920" y="968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16" name="Rectangle 90"/>
            <p:cNvSpPr>
              <a:spLocks noChangeArrowheads="1"/>
            </p:cNvSpPr>
            <p:nvPr/>
          </p:nvSpPr>
          <p:spPr bwMode="auto">
            <a:xfrm>
              <a:off x="920" y="968"/>
              <a:ext cx="3878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4617" name="Line 91"/>
            <p:cNvSpPr>
              <a:spLocks noChangeShapeType="1"/>
            </p:cNvSpPr>
            <p:nvPr/>
          </p:nvSpPr>
          <p:spPr bwMode="auto">
            <a:xfrm>
              <a:off x="920" y="1192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18" name="Line 95"/>
            <p:cNvSpPr>
              <a:spLocks noChangeShapeType="1"/>
            </p:cNvSpPr>
            <p:nvPr/>
          </p:nvSpPr>
          <p:spPr bwMode="auto">
            <a:xfrm>
              <a:off x="920" y="1618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19" name="Rectangle 96"/>
            <p:cNvSpPr>
              <a:spLocks noChangeArrowheads="1"/>
            </p:cNvSpPr>
            <p:nvPr/>
          </p:nvSpPr>
          <p:spPr bwMode="auto">
            <a:xfrm>
              <a:off x="920" y="1618"/>
              <a:ext cx="3878" cy="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4620" name="Rectangle 98"/>
            <p:cNvSpPr>
              <a:spLocks noChangeArrowheads="1"/>
            </p:cNvSpPr>
            <p:nvPr/>
          </p:nvSpPr>
          <p:spPr bwMode="auto">
            <a:xfrm>
              <a:off x="920" y="1830"/>
              <a:ext cx="3878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4621" name="Line 99"/>
            <p:cNvSpPr>
              <a:spLocks noChangeShapeType="1"/>
            </p:cNvSpPr>
            <p:nvPr/>
          </p:nvSpPr>
          <p:spPr bwMode="auto">
            <a:xfrm>
              <a:off x="920" y="2045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22" name="Line 101"/>
            <p:cNvSpPr>
              <a:spLocks noChangeShapeType="1"/>
            </p:cNvSpPr>
            <p:nvPr/>
          </p:nvSpPr>
          <p:spPr bwMode="auto">
            <a:xfrm>
              <a:off x="920" y="2257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23" name="Line 103"/>
            <p:cNvSpPr>
              <a:spLocks noChangeShapeType="1"/>
            </p:cNvSpPr>
            <p:nvPr/>
          </p:nvSpPr>
          <p:spPr bwMode="auto">
            <a:xfrm>
              <a:off x="920" y="2469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24" name="Line 105"/>
            <p:cNvSpPr>
              <a:spLocks noChangeShapeType="1"/>
            </p:cNvSpPr>
            <p:nvPr/>
          </p:nvSpPr>
          <p:spPr bwMode="auto">
            <a:xfrm>
              <a:off x="920" y="2684"/>
              <a:ext cx="387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25" name="Line 107"/>
            <p:cNvSpPr>
              <a:spLocks noChangeShapeType="1"/>
            </p:cNvSpPr>
            <p:nvPr/>
          </p:nvSpPr>
          <p:spPr bwMode="auto">
            <a:xfrm>
              <a:off x="920" y="2896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26" name="Rectangle 108"/>
            <p:cNvSpPr>
              <a:spLocks noChangeArrowheads="1"/>
            </p:cNvSpPr>
            <p:nvPr/>
          </p:nvSpPr>
          <p:spPr bwMode="auto">
            <a:xfrm>
              <a:off x="920" y="2896"/>
              <a:ext cx="3878" cy="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4627" name="Line 109"/>
            <p:cNvSpPr>
              <a:spLocks noChangeShapeType="1"/>
            </p:cNvSpPr>
            <p:nvPr/>
          </p:nvSpPr>
          <p:spPr bwMode="auto">
            <a:xfrm>
              <a:off x="920" y="3110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28" name="Line 113"/>
            <p:cNvSpPr>
              <a:spLocks noChangeShapeType="1"/>
            </p:cNvSpPr>
            <p:nvPr/>
          </p:nvSpPr>
          <p:spPr bwMode="auto">
            <a:xfrm>
              <a:off x="920" y="3546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29" name="Line 117"/>
            <p:cNvSpPr>
              <a:spLocks noChangeShapeType="1"/>
            </p:cNvSpPr>
            <p:nvPr/>
          </p:nvSpPr>
          <p:spPr bwMode="auto">
            <a:xfrm>
              <a:off x="3404" y="968"/>
              <a:ext cx="2" cy="257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30" name="Rectangle 121"/>
            <p:cNvSpPr>
              <a:spLocks noChangeArrowheads="1"/>
            </p:cNvSpPr>
            <p:nvPr/>
          </p:nvSpPr>
          <p:spPr bwMode="auto">
            <a:xfrm>
              <a:off x="912" y="960"/>
              <a:ext cx="3894" cy="1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4631" name="Rectangle 122"/>
            <p:cNvSpPr>
              <a:spLocks noChangeArrowheads="1"/>
            </p:cNvSpPr>
            <p:nvPr/>
          </p:nvSpPr>
          <p:spPr bwMode="auto">
            <a:xfrm>
              <a:off x="912" y="3539"/>
              <a:ext cx="3894" cy="1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4632" name="Line 125"/>
            <p:cNvSpPr>
              <a:spLocks noChangeShapeType="1"/>
            </p:cNvSpPr>
            <p:nvPr/>
          </p:nvSpPr>
          <p:spPr bwMode="auto">
            <a:xfrm>
              <a:off x="924" y="1827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33" name="Line 128"/>
            <p:cNvSpPr>
              <a:spLocks noChangeShapeType="1"/>
            </p:cNvSpPr>
            <p:nvPr/>
          </p:nvSpPr>
          <p:spPr bwMode="auto">
            <a:xfrm>
              <a:off x="912" y="3310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34" name="Line 130"/>
            <p:cNvSpPr>
              <a:spLocks noChangeShapeType="1"/>
            </p:cNvSpPr>
            <p:nvPr/>
          </p:nvSpPr>
          <p:spPr bwMode="auto">
            <a:xfrm>
              <a:off x="912" y="1390"/>
              <a:ext cx="387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593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PRECIFICAÇÃO VIA MARKUP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83059" y="1236817"/>
            <a:ext cx="7977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rgbClr val="444444"/>
                </a:solidFill>
                <a:latin typeface="Monda"/>
              </a:rPr>
              <a:t>Quando adotar o </a:t>
            </a:r>
            <a:r>
              <a:rPr lang="pt-BR" sz="1800" dirty="0" err="1">
                <a:solidFill>
                  <a:srgbClr val="444444"/>
                </a:solidFill>
                <a:latin typeface="Monda"/>
              </a:rPr>
              <a:t>markup</a:t>
            </a:r>
            <a:r>
              <a:rPr lang="pt-BR" sz="1800" dirty="0">
                <a:solidFill>
                  <a:srgbClr val="444444"/>
                </a:solidFill>
                <a:latin typeface="Monda"/>
              </a:rPr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800" b="0" dirty="0">
                <a:solidFill>
                  <a:srgbClr val="555555"/>
                </a:solidFill>
                <a:latin typeface="inherit"/>
              </a:rPr>
              <a:t>Toda vez que se quiser formar o preço com base no custo;</a:t>
            </a:r>
            <a:endParaRPr lang="pt-BR" sz="1800" b="0" i="0" dirty="0">
              <a:solidFill>
                <a:srgbClr val="555555"/>
              </a:solidFill>
              <a:effectLst/>
              <a:latin typeface="inheri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204864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0" dirty="0">
                <a:solidFill>
                  <a:srgbClr val="555555"/>
                </a:solidFill>
                <a:latin typeface="Helvetica" panose="020B0604020202020204" pitchFamily="34" charset="0"/>
              </a:rPr>
              <a:t>Toda empresa pode adotar a metodologia do </a:t>
            </a:r>
            <a:r>
              <a:rPr lang="pt-BR" sz="1800" b="0" dirty="0" err="1">
                <a:solidFill>
                  <a:srgbClr val="555555"/>
                </a:solidFill>
                <a:latin typeface="Helvetica" panose="020B0604020202020204" pitchFamily="34" charset="0"/>
              </a:rPr>
              <a:t>markup</a:t>
            </a:r>
            <a:r>
              <a:rPr lang="pt-BR" sz="1800" b="0" dirty="0">
                <a:solidFill>
                  <a:srgbClr val="555555"/>
                </a:solidFill>
                <a:latin typeface="Helvetica" panose="020B0604020202020204" pitchFamily="34" charset="0"/>
              </a:rPr>
              <a:t> para a precificação, no entanto vale ressaltar que em alguns casos a precificação com base nos custos não é a </a:t>
            </a:r>
            <a:r>
              <a:rPr lang="pt-BR" sz="1800" b="0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melhor </a:t>
            </a:r>
            <a:r>
              <a:rPr lang="pt-BR" sz="1800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(TOMADORA DE PREÇOS OU PREÇO VIA VALOR AO CLIENTE)</a:t>
            </a:r>
            <a:r>
              <a:rPr lang="pt-BR" sz="1800" b="0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, </a:t>
            </a:r>
            <a:r>
              <a:rPr lang="pt-BR" sz="1800" b="0" dirty="0">
                <a:solidFill>
                  <a:srgbClr val="555555"/>
                </a:solidFill>
                <a:latin typeface="Helvetica" panose="020B0604020202020204" pitchFamily="34" charset="0"/>
              </a:rPr>
              <a:t>nessas circunstâncias a precificação deve ser por outra técnica e não pelo </a:t>
            </a:r>
            <a:r>
              <a:rPr lang="pt-BR" sz="1800" b="0" dirty="0" err="1">
                <a:solidFill>
                  <a:srgbClr val="555555"/>
                </a:solidFill>
                <a:latin typeface="Helvetica" panose="020B0604020202020204" pitchFamily="34" charset="0"/>
              </a:rPr>
              <a:t>markup</a:t>
            </a:r>
            <a:r>
              <a:rPr lang="pt-BR" sz="1800" b="0" dirty="0">
                <a:solidFill>
                  <a:srgbClr val="555555"/>
                </a:solidFill>
                <a:latin typeface="Helvetica" panose="020B0604020202020204" pitchFamily="34" charset="0"/>
              </a:rPr>
              <a:t>.</a:t>
            </a:r>
            <a:endParaRPr lang="pt-BR" sz="18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1186179"/>
              </p:ext>
            </p:extLst>
          </p:nvPr>
        </p:nvGraphicFramePr>
        <p:xfrm>
          <a:off x="4067944" y="2002494"/>
          <a:ext cx="5076056" cy="430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331640" y="778917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Uso prático do </a:t>
            </a:r>
            <a:r>
              <a:rPr lang="pt-BR" dirty="0" err="1" smtClean="0"/>
              <a:t>markup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6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Margem de comercialização líquida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6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Referencial teórico</a:t>
            </a:r>
            <a:endParaRPr lang="en-US" altLang="pt-B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53400" cy="56388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(1) MARQUES</a:t>
            </a:r>
            <a:r>
              <a:rPr lang="pt-BR" sz="2400" dirty="0"/>
              <a:t>, P.V. &amp; AGUIAR, D. R. D. </a:t>
            </a:r>
            <a:r>
              <a:rPr lang="pt-BR" sz="2400" b="1" dirty="0"/>
              <a:t>Comercialização de Produtos Agrícolas.  </a:t>
            </a:r>
            <a:r>
              <a:rPr lang="pt-BR" sz="2400" dirty="0"/>
              <a:t>São Paulo: Editora da Universidade de São Paulo, 1993. </a:t>
            </a:r>
            <a:r>
              <a:rPr lang="pt-BR" sz="2400" dirty="0" smtClean="0"/>
              <a:t>Parte IV (142-165).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(2) BARROS, G. S. de C. </a:t>
            </a:r>
            <a:r>
              <a:rPr lang="pt-BR" sz="2400" b="1" dirty="0"/>
              <a:t>Economia da Comercialização Agrícola</a:t>
            </a:r>
            <a:r>
              <a:rPr lang="pt-BR" sz="2400" dirty="0"/>
              <a:t>. Piracicaba, FEALQ,1987,Cap </a:t>
            </a:r>
            <a:r>
              <a:rPr lang="pt-BR" sz="2400" dirty="0" smtClean="0"/>
              <a:t>2 </a:t>
            </a:r>
            <a:r>
              <a:rPr lang="pt-BR" sz="2400" dirty="0"/>
              <a:t>(</a:t>
            </a:r>
            <a:r>
              <a:rPr lang="pt-BR" sz="2400" dirty="0" smtClean="0"/>
              <a:t>p.37-96)</a:t>
            </a:r>
            <a:r>
              <a:rPr lang="pt-BR" altLang="pt-BR" sz="2400" dirty="0" smtClean="0"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pt-BR" altLang="pt-BR" sz="2400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(3</a:t>
            </a:r>
            <a:r>
              <a:rPr lang="pt-BR" alt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MENDES, J T G COMERCIALIZAÇÃO AGRÍCOLA Ministério da Educação - Universidade Tecnológica Federal do Paraná (Campus Pato Branco/Curso de Agronomia. 2007. 100 p. </a:t>
            </a:r>
            <a:r>
              <a:rPr lang="pt-BR" altLang="pt-B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Cap</a:t>
            </a:r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3</a:t>
            </a:r>
            <a:endParaRPr lang="pt-BR" alt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altLang="pt-BR" sz="2400" dirty="0">
              <a:cs typeface="Times New Roman" pitchFamily="18" charset="0"/>
            </a:endParaRPr>
          </a:p>
          <a:p>
            <a:pPr marL="0" indent="0" algn="just">
              <a:buNone/>
            </a:pPr>
            <a:endParaRPr lang="pt-BR" altLang="pt-BR" sz="24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8888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Margem </a:t>
            </a:r>
            <a:r>
              <a:rPr lang="pt-BR" dirty="0" smtClean="0"/>
              <a:t>Líquida </a:t>
            </a:r>
            <a:r>
              <a:rPr lang="pt-BR" dirty="0"/>
              <a:t>de Comercialização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um produto que é processado, o cálculo da margem deve ser feito </a:t>
            </a:r>
            <a:r>
              <a:rPr lang="pt-BR" dirty="0" smtClean="0"/>
              <a:t>com base </a:t>
            </a:r>
            <a:r>
              <a:rPr lang="pt-BR" dirty="0"/>
              <a:t>num preço, a nível de consumidor final, que leve em consideração os </a:t>
            </a:r>
            <a:r>
              <a:rPr lang="pt-BR" dirty="0" smtClean="0"/>
              <a:t>preços dos </a:t>
            </a:r>
            <a:r>
              <a:rPr lang="pt-BR" dirty="0"/>
              <a:t>derivados, ponderados pelos seus respectivos coeficientes técnicos </a:t>
            </a:r>
            <a:r>
              <a:rPr lang="pt-BR" dirty="0" smtClean="0"/>
              <a:t>de transformação.  </a:t>
            </a:r>
          </a:p>
          <a:p>
            <a:r>
              <a:rPr lang="pt-BR" dirty="0" smtClean="0"/>
              <a:t>Veja o exemplo de soja e derivados: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634548"/>
              </p:ext>
            </p:extLst>
          </p:nvPr>
        </p:nvGraphicFramePr>
        <p:xfrm>
          <a:off x="904900" y="4293096"/>
          <a:ext cx="7562800" cy="157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581128"/>
            <a:ext cx="2280176" cy="11515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Margem Líquida de Comercialização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467947"/>
              </p:ext>
            </p:extLst>
          </p:nvPr>
        </p:nvGraphicFramePr>
        <p:xfrm>
          <a:off x="827584" y="908720"/>
          <a:ext cx="7562800" cy="157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86136" y="2800717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pt-BR" b="0" dirty="0" smtClean="0"/>
              <a:t>A </a:t>
            </a:r>
            <a:r>
              <a:rPr lang="pt-BR" b="0" dirty="0"/>
              <a:t>fim de facilitar o cálculo , deve-se </a:t>
            </a:r>
            <a:r>
              <a:rPr lang="pt-BR" dirty="0"/>
              <a:t>converter todos os itens a uma </a:t>
            </a:r>
            <a:r>
              <a:rPr lang="pt-BR" dirty="0" smtClean="0"/>
              <a:t>mesma base</a:t>
            </a:r>
            <a:r>
              <a:rPr lang="pt-BR" b="0" dirty="0" smtClean="0"/>
              <a:t> </a:t>
            </a:r>
            <a:r>
              <a:rPr lang="pt-BR" b="0" dirty="0"/>
              <a:t>(100 Kg, por exemplo). Desta maneira, os preços do itens acima, para </a:t>
            </a:r>
            <a:r>
              <a:rPr lang="pt-BR" b="0" dirty="0" smtClean="0"/>
              <a:t>cada 100 </a:t>
            </a:r>
            <a:r>
              <a:rPr lang="pt-BR" b="0" dirty="0"/>
              <a:t>Kg de peso, ficariam: R$ 17,33; R$ 19,13 e R$ 93,33, </a:t>
            </a:r>
            <a:r>
              <a:rPr lang="pt-BR" b="0" dirty="0" smtClean="0"/>
              <a:t>respectivamente.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pt-BR" b="0" dirty="0" smtClean="0"/>
              <a:t>Os </a:t>
            </a:r>
            <a:r>
              <a:rPr lang="pt-BR" dirty="0"/>
              <a:t>rendimentos (R) industriais </a:t>
            </a:r>
            <a:r>
              <a:rPr lang="pt-BR" b="0" dirty="0"/>
              <a:t>(para cada 100 Kg de soja em grão) são</a:t>
            </a:r>
            <a:r>
              <a:rPr lang="pt-BR" b="0" dirty="0" smtClean="0"/>
              <a:t>: R1</a:t>
            </a:r>
            <a:r>
              <a:rPr lang="pt-BR" b="0" dirty="0"/>
              <a:t>= 78,00 Kg de farelo </a:t>
            </a:r>
            <a:r>
              <a:rPr lang="pt-BR" b="0" dirty="0" smtClean="0"/>
              <a:t>e R2</a:t>
            </a:r>
            <a:r>
              <a:rPr lang="pt-BR" b="0" dirty="0"/>
              <a:t>= 18,00 Kg de óleo </a:t>
            </a:r>
            <a:r>
              <a:rPr lang="pt-BR" b="0" dirty="0" smtClean="0"/>
              <a:t>refinado.</a:t>
            </a:r>
          </a:p>
          <a:p>
            <a:pPr marL="342900" indent="-342900" algn="l">
              <a:buFont typeface="+mj-lt"/>
              <a:buAutoNum type="arabicPeriod"/>
            </a:pPr>
            <a:r>
              <a:rPr lang="pt-BR" b="0" dirty="0" smtClean="0"/>
              <a:t>O </a:t>
            </a:r>
            <a:r>
              <a:rPr lang="pt-BR" b="0" dirty="0"/>
              <a:t>preço ponderado a nível de derivados (</a:t>
            </a:r>
            <a:r>
              <a:rPr lang="pt-BR" b="0" dirty="0" err="1"/>
              <a:t>Pv</a:t>
            </a:r>
            <a:r>
              <a:rPr lang="pt-BR" b="0" dirty="0"/>
              <a:t>) pode ser calculado </a:t>
            </a:r>
            <a:r>
              <a:rPr lang="pt-BR" b="0" dirty="0" smtClean="0"/>
              <a:t>pela seguinte fórmula:</a:t>
            </a:r>
          </a:p>
          <a:p>
            <a:pPr marL="342900" indent="-342900" algn="l">
              <a:buFont typeface="+mj-lt"/>
              <a:buAutoNum type="arabicPeriod"/>
            </a:pPr>
            <a:endParaRPr lang="pt-BR" b="0" dirty="0"/>
          </a:p>
          <a:p>
            <a:pPr marL="342900" indent="-342900" algn="l">
              <a:buFont typeface="+mj-lt"/>
              <a:buAutoNum type="arabicPeriod"/>
            </a:pPr>
            <a:endParaRPr lang="pt-BR" b="0" dirty="0" smtClean="0"/>
          </a:p>
          <a:p>
            <a:pPr marL="342900" indent="-342900" algn="l">
              <a:buFont typeface="+mj-lt"/>
              <a:buAutoNum type="arabicPeriod"/>
            </a:pPr>
            <a:endParaRPr lang="pt-BR" b="0" dirty="0"/>
          </a:p>
          <a:p>
            <a:pPr marL="342900" indent="-342900" algn="l">
              <a:buFont typeface="+mj-lt"/>
              <a:buAutoNum type="arabicPeriod"/>
            </a:pPr>
            <a:r>
              <a:rPr lang="pt-BR" b="0" dirty="0" smtClean="0"/>
              <a:t>No </a:t>
            </a:r>
            <a:r>
              <a:rPr lang="pt-BR" b="0" dirty="0"/>
              <a:t>caso da </a:t>
            </a:r>
            <a:r>
              <a:rPr lang="pt-BR" dirty="0"/>
              <a:t>soja</a:t>
            </a:r>
            <a:r>
              <a:rPr lang="pt-BR" b="0" dirty="0"/>
              <a:t>, "m" varia de 1 a 2 (que são os dois subprodutos</a:t>
            </a:r>
            <a:r>
              <a:rPr lang="pt-BR" b="0" dirty="0" smtClean="0"/>
              <a:t>).               Pv0 </a:t>
            </a:r>
            <a:r>
              <a:rPr lang="pt-BR" b="0" dirty="0"/>
              <a:t>= (19,13 x 0,78) + (93,33 x 0,18) = R$ 31,72/ 100 </a:t>
            </a:r>
            <a:r>
              <a:rPr lang="pt-BR" b="0" dirty="0" smtClean="0"/>
              <a:t>Kg </a:t>
            </a:r>
          </a:p>
          <a:p>
            <a:pPr marL="342900" indent="-342900" algn="l">
              <a:buFont typeface="+mj-lt"/>
              <a:buAutoNum type="arabicPeriod"/>
            </a:pPr>
            <a:r>
              <a:rPr lang="pt-BR" b="0" dirty="0" smtClean="0"/>
              <a:t>Assim, a margem é R$ 31,72 – 17,33 = R$ 14,39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55976" y="2480940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MÉTODO: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37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Margem Líquida de Comercialização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467947"/>
              </p:ext>
            </p:extLst>
          </p:nvPr>
        </p:nvGraphicFramePr>
        <p:xfrm>
          <a:off x="827584" y="908720"/>
          <a:ext cx="7562800" cy="157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86136" y="2800717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dirty="0" smtClean="0"/>
              <a:t>5. Assim, a margem é R$ 31,72 – 17,33 = R$ 14,39</a:t>
            </a:r>
          </a:p>
          <a:p>
            <a:pPr algn="l"/>
            <a:endParaRPr lang="pt-BR" b="0" dirty="0"/>
          </a:p>
          <a:p>
            <a:pPr algn="l"/>
            <a:r>
              <a:rPr lang="pt-BR" b="0" dirty="0" smtClean="0"/>
              <a:t> </a:t>
            </a:r>
          </a:p>
          <a:p>
            <a:pPr marL="342900" indent="-342900" algn="l">
              <a:buFont typeface="+mj-lt"/>
              <a:buAutoNum type="arabicPeriod"/>
            </a:pPr>
            <a:endParaRPr lang="pt-BR" b="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355976" y="2480940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MÉTODO: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71600" y="3462436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dirty="0" smtClean="0">
                <a:latin typeface="Helvetica-BoldOblique"/>
              </a:rPr>
              <a:t>Margem relativa, sem considerar perdas e quebras é:</a:t>
            </a:r>
          </a:p>
          <a:p>
            <a:pPr algn="l"/>
            <a:endParaRPr lang="pt-BR" i="1" dirty="0">
              <a:latin typeface="Helvetica-BoldOblique"/>
            </a:endParaRPr>
          </a:p>
          <a:p>
            <a:pPr algn="l"/>
            <a:r>
              <a:rPr lang="pt-BR" b="0" dirty="0">
                <a:latin typeface="Helvetica" panose="020B0604020202020204" pitchFamily="34" charset="0"/>
              </a:rPr>
              <a:t>M = [(</a:t>
            </a:r>
            <a:r>
              <a:rPr lang="pt-BR" b="0" dirty="0" smtClean="0">
                <a:latin typeface="Helvetica" panose="020B0604020202020204" pitchFamily="34" charset="0"/>
              </a:rPr>
              <a:t>P</a:t>
            </a:r>
            <a:r>
              <a:rPr lang="pt-BR" sz="800" b="0" dirty="0" smtClean="0">
                <a:latin typeface="Helvetica" panose="020B0604020202020204" pitchFamily="34" charset="0"/>
              </a:rPr>
              <a:t>v0 </a:t>
            </a:r>
            <a:r>
              <a:rPr lang="pt-BR" b="0" dirty="0">
                <a:latin typeface="Helvetica" panose="020B0604020202020204" pitchFamily="34" charset="0"/>
              </a:rPr>
              <a:t>- </a:t>
            </a:r>
            <a:r>
              <a:rPr lang="pt-BR" b="0" dirty="0" smtClean="0">
                <a:latin typeface="Helvetica" panose="020B0604020202020204" pitchFamily="34" charset="0"/>
              </a:rPr>
              <a:t>P</a:t>
            </a:r>
            <a:r>
              <a:rPr lang="pt-BR" sz="800" b="0" dirty="0" smtClean="0">
                <a:latin typeface="Helvetica" panose="020B0604020202020204" pitchFamily="34" charset="0"/>
              </a:rPr>
              <a:t>p0</a:t>
            </a:r>
            <a:r>
              <a:rPr lang="pt-BR" b="0" dirty="0">
                <a:latin typeface="Helvetica" panose="020B0604020202020204" pitchFamily="34" charset="0"/>
              </a:rPr>
              <a:t>) / </a:t>
            </a:r>
            <a:r>
              <a:rPr lang="pt-BR" b="0" dirty="0" err="1" smtClean="0">
                <a:latin typeface="Helvetica" panose="020B0604020202020204" pitchFamily="34" charset="0"/>
              </a:rPr>
              <a:t>P</a:t>
            </a:r>
            <a:r>
              <a:rPr lang="pt-BR" sz="800" b="0" dirty="0" err="1" smtClean="0">
                <a:latin typeface="Helvetica" panose="020B0604020202020204" pitchFamily="34" charset="0"/>
              </a:rPr>
              <a:t>v</a:t>
            </a:r>
            <a:r>
              <a:rPr lang="pt-BR" sz="800" b="0" dirty="0" smtClean="0">
                <a:latin typeface="Helvetica" panose="020B0604020202020204" pitchFamily="34" charset="0"/>
              </a:rPr>
              <a:t> 0</a:t>
            </a:r>
            <a:r>
              <a:rPr lang="pt-BR" b="0" dirty="0">
                <a:latin typeface="Helvetica" panose="020B0604020202020204" pitchFamily="34" charset="0"/>
              </a:rPr>
              <a:t>] x 100) = </a:t>
            </a:r>
            <a:endParaRPr lang="pt-BR" b="0" dirty="0" smtClean="0">
              <a:latin typeface="Helvetica" panose="020B0604020202020204" pitchFamily="34" charset="0"/>
            </a:endParaRPr>
          </a:p>
          <a:p>
            <a:pPr algn="l"/>
            <a:r>
              <a:rPr lang="pt-BR" b="0" dirty="0" smtClean="0">
                <a:latin typeface="Helvetica" panose="020B0604020202020204" pitchFamily="34" charset="0"/>
              </a:rPr>
              <a:t>[(</a:t>
            </a:r>
            <a:r>
              <a:rPr lang="pt-BR" b="0" dirty="0">
                <a:latin typeface="Helvetica" panose="020B0604020202020204" pitchFamily="34" charset="0"/>
              </a:rPr>
              <a:t>31,72 - 17,33) / 31,72] 100 = </a:t>
            </a:r>
            <a:r>
              <a:rPr lang="pt-BR" b="0" dirty="0" smtClean="0">
                <a:latin typeface="Helvetica" panose="020B0604020202020204" pitchFamily="34" charset="0"/>
              </a:rPr>
              <a:t>45,4%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10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Margem Líquida de Comercialização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0195"/>
              </p:ext>
            </p:extLst>
          </p:nvPr>
        </p:nvGraphicFramePr>
        <p:xfrm>
          <a:off x="986136" y="707785"/>
          <a:ext cx="7562800" cy="157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13918" y="2418186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MÉTODO: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59632" y="3170432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dirty="0" smtClean="0">
                <a:latin typeface="Helvetica-BoldOblique"/>
              </a:rPr>
              <a:t>Considerando as perdas em todos os níveis: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3501008"/>
            <a:ext cx="7622303" cy="3114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787713" y="2276052"/>
            <a:ext cx="3356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0" dirty="0">
                <a:latin typeface="Helvetica" panose="020B0604020202020204" pitchFamily="34" charset="0"/>
              </a:rPr>
              <a:t>Os coeficientes de "perdas e quebras" (K) são:</a:t>
            </a:r>
          </a:p>
          <a:p>
            <a:pPr algn="r"/>
            <a:r>
              <a:rPr lang="pt-BR" b="0" dirty="0">
                <a:latin typeface="Helvetica" panose="020B0604020202020204" pitchFamily="34" charset="0"/>
              </a:rPr>
              <a:t>K</a:t>
            </a:r>
            <a:r>
              <a:rPr lang="pt-BR" sz="800" b="0" dirty="0">
                <a:latin typeface="Helvetica" panose="020B0604020202020204" pitchFamily="34" charset="0"/>
              </a:rPr>
              <a:t>0 </a:t>
            </a:r>
            <a:r>
              <a:rPr lang="pt-BR" b="0" dirty="0">
                <a:latin typeface="Helvetica" panose="020B0604020202020204" pitchFamily="34" charset="0"/>
              </a:rPr>
              <a:t>= 0,040 (grão);</a:t>
            </a:r>
          </a:p>
          <a:p>
            <a:pPr algn="r"/>
            <a:r>
              <a:rPr lang="pt-BR" b="0" dirty="0">
                <a:latin typeface="Helvetica" panose="020B0604020202020204" pitchFamily="34" charset="0"/>
              </a:rPr>
              <a:t>K</a:t>
            </a:r>
            <a:r>
              <a:rPr lang="pt-BR" sz="800" b="0" dirty="0">
                <a:latin typeface="Helvetica" panose="020B0604020202020204" pitchFamily="34" charset="0"/>
              </a:rPr>
              <a:t>1</a:t>
            </a:r>
            <a:r>
              <a:rPr lang="pt-BR" b="0" dirty="0">
                <a:latin typeface="Helvetica" panose="020B0604020202020204" pitchFamily="34" charset="0"/>
              </a:rPr>
              <a:t>= 0,015 (farelo) e</a:t>
            </a:r>
          </a:p>
          <a:p>
            <a:pPr algn="r"/>
            <a:r>
              <a:rPr lang="pt-BR" b="0" dirty="0">
                <a:latin typeface="Helvetica" panose="020B0604020202020204" pitchFamily="34" charset="0"/>
              </a:rPr>
              <a:t>K</a:t>
            </a:r>
            <a:r>
              <a:rPr lang="pt-BR" sz="800" b="0" dirty="0">
                <a:latin typeface="Helvetica" panose="020B0604020202020204" pitchFamily="34" charset="0"/>
              </a:rPr>
              <a:t>2</a:t>
            </a:r>
            <a:r>
              <a:rPr lang="pt-BR" b="0" dirty="0">
                <a:latin typeface="Helvetica" panose="020B0604020202020204" pitchFamily="34" charset="0"/>
              </a:rPr>
              <a:t>= 0,008 (óleo).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63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Margem Líquida de Comercialização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0195"/>
              </p:ext>
            </p:extLst>
          </p:nvPr>
        </p:nvGraphicFramePr>
        <p:xfrm>
          <a:off x="986136" y="707785"/>
          <a:ext cx="7562800" cy="157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13918" y="2418186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MÉTODO: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835324" y="2534013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dirty="0" smtClean="0">
                <a:latin typeface="Helvetica-BoldOblique"/>
              </a:rPr>
              <a:t>Considerando as perdas apenas no processamento: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219" y="2981031"/>
            <a:ext cx="8208634" cy="261932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51920" y="5286041"/>
            <a:ext cx="4697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0" dirty="0">
                <a:latin typeface="Helvetica" panose="020B0604020202020204" pitchFamily="34" charset="0"/>
              </a:rPr>
              <a:t>Os coeficientes de "perdas e quebras" (K) são:</a:t>
            </a:r>
          </a:p>
          <a:p>
            <a:pPr algn="r"/>
            <a:r>
              <a:rPr lang="pt-BR" b="0" dirty="0">
                <a:latin typeface="Helvetica" panose="020B0604020202020204" pitchFamily="34" charset="0"/>
              </a:rPr>
              <a:t>K</a:t>
            </a:r>
            <a:r>
              <a:rPr lang="pt-BR" sz="800" b="0" dirty="0">
                <a:latin typeface="Helvetica" panose="020B0604020202020204" pitchFamily="34" charset="0"/>
              </a:rPr>
              <a:t>0 </a:t>
            </a:r>
            <a:r>
              <a:rPr lang="pt-BR" b="0" dirty="0">
                <a:latin typeface="Helvetica" panose="020B0604020202020204" pitchFamily="34" charset="0"/>
              </a:rPr>
              <a:t>= 0,040 (grão);</a:t>
            </a:r>
          </a:p>
          <a:p>
            <a:pPr algn="r"/>
            <a:r>
              <a:rPr lang="pt-BR" b="0" dirty="0">
                <a:latin typeface="Helvetica" panose="020B0604020202020204" pitchFamily="34" charset="0"/>
              </a:rPr>
              <a:t>K</a:t>
            </a:r>
            <a:r>
              <a:rPr lang="pt-BR" sz="800" b="0" dirty="0">
                <a:latin typeface="Helvetica" panose="020B0604020202020204" pitchFamily="34" charset="0"/>
              </a:rPr>
              <a:t>1</a:t>
            </a:r>
            <a:r>
              <a:rPr lang="pt-BR" b="0" dirty="0">
                <a:latin typeface="Helvetica" panose="020B0604020202020204" pitchFamily="34" charset="0"/>
              </a:rPr>
              <a:t>= 0,015 (farelo) e</a:t>
            </a:r>
          </a:p>
          <a:p>
            <a:pPr algn="r"/>
            <a:r>
              <a:rPr lang="pt-BR" b="0" dirty="0">
                <a:latin typeface="Helvetica" panose="020B0604020202020204" pitchFamily="34" charset="0"/>
              </a:rPr>
              <a:t>K</a:t>
            </a:r>
            <a:r>
              <a:rPr lang="pt-BR" sz="800" b="0" dirty="0">
                <a:latin typeface="Helvetica" panose="020B0604020202020204" pitchFamily="34" charset="0"/>
              </a:rPr>
              <a:t>2</a:t>
            </a:r>
            <a:r>
              <a:rPr lang="pt-BR" b="0" dirty="0">
                <a:latin typeface="Helvetica" panose="020B0604020202020204" pitchFamily="34" charset="0"/>
              </a:rPr>
              <a:t>= 0,008 (óleo).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1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Prof. Tadeu (</a:t>
            </a:r>
            <a:r>
              <a:rPr lang="pt-BR" dirty="0" err="1" smtClean="0"/>
              <a:t>Cap</a:t>
            </a:r>
            <a:r>
              <a:rPr lang="pt-BR" dirty="0" smtClean="0"/>
              <a:t> 3):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8" y="483626"/>
            <a:ext cx="9010327" cy="634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QUE AFETAM AS MARGENS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890636"/>
              </p:ext>
            </p:extLst>
          </p:nvPr>
        </p:nvGraphicFramePr>
        <p:xfrm>
          <a:off x="251520" y="1470212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899592" y="856267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dirty="0"/>
              <a:t>Os principais fatores que determinam a magnitude da margem de comercialização são: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24183" y="3861048"/>
            <a:ext cx="221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MAIOR É A MARGEM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8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QUE AFETAM AS MARGENS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92696"/>
            <a:ext cx="8153400" cy="5181600"/>
          </a:xfrm>
        </p:spPr>
        <p:txBody>
          <a:bodyPr/>
          <a:lstStyle/>
          <a:p>
            <a:pPr marL="457200" lvl="1" indent="0">
              <a:buNone/>
            </a:pPr>
            <a:r>
              <a:rPr lang="pt-B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PERECIBILIDADE:</a:t>
            </a:r>
          </a:p>
          <a:p>
            <a:pPr marL="457200" lvl="1" indent="0">
              <a:buNone/>
            </a:pPr>
            <a:r>
              <a:rPr lang="pt-BR" sz="2000" b="1" dirty="0" smtClean="0"/>
              <a:t>Quanto </a:t>
            </a:r>
            <a:r>
              <a:rPr lang="pt-BR" sz="2000" b="1" dirty="0"/>
              <a:t>maior a </a:t>
            </a:r>
            <a:r>
              <a:rPr lang="pt-BR" sz="2000" b="1" dirty="0" err="1"/>
              <a:t>perecibilidade</a:t>
            </a:r>
            <a:r>
              <a:rPr lang="pt-BR" sz="2000" b="1" dirty="0"/>
              <a:t>, perdas ou quebras durante a comercialização</a:t>
            </a:r>
            <a:r>
              <a:rPr lang="pt-BR" sz="2000" b="1" dirty="0" smtClean="0"/>
              <a:t>, maior </a:t>
            </a:r>
            <a:r>
              <a:rPr lang="pt-BR" sz="2000" b="1" dirty="0"/>
              <a:t>dever ser a margem, tendo em vista que produtos como carne, leite, etc</a:t>
            </a:r>
            <a:r>
              <a:rPr lang="pt-BR" sz="2000" b="1" dirty="0" smtClean="0"/>
              <a:t>., exigem </a:t>
            </a:r>
            <a:r>
              <a:rPr lang="pt-BR" sz="2000" b="1" dirty="0"/>
              <a:t>refrigeração tanto na estocagem quanto no transporte, </a:t>
            </a:r>
            <a:r>
              <a:rPr lang="pt-BR" sz="2000" b="1" dirty="0" smtClean="0"/>
              <a:t>resultando consequentemente </a:t>
            </a:r>
            <a:r>
              <a:rPr lang="pt-BR" sz="2000" b="1" dirty="0"/>
              <a:t>em custos maiores;</a:t>
            </a:r>
          </a:p>
          <a:p>
            <a:pPr lvl="2" algn="just"/>
            <a:r>
              <a:rPr lang="pt-BR" sz="1800" dirty="0"/>
              <a:t>Por exemplo, estima-se que o valor global das perdas chegue a mais de </a:t>
            </a:r>
            <a:r>
              <a:rPr lang="pt-BR" sz="1800" dirty="0" smtClean="0"/>
              <a:t>dois bilhões </a:t>
            </a:r>
            <a:r>
              <a:rPr lang="pt-BR" sz="1800" dirty="0"/>
              <a:t>de dólares/ano, fortemente concentrados nos legumes/hortaliças com US</a:t>
            </a:r>
            <a:r>
              <a:rPr lang="pt-BR" sz="1800" dirty="0" smtClean="0"/>
              <a:t>$ 520 </a:t>
            </a:r>
            <a:r>
              <a:rPr lang="pt-BR" sz="1800" dirty="0"/>
              <a:t>milhões/ano; frutas com US$ 500 milhões; milho com US$ 470 milhões; soja </a:t>
            </a:r>
            <a:r>
              <a:rPr lang="pt-BR" sz="1800" dirty="0" smtClean="0"/>
              <a:t>e arroz </a:t>
            </a:r>
            <a:r>
              <a:rPr lang="pt-BR" sz="1800" dirty="0"/>
              <a:t>(tabela 3.2).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05064"/>
            <a:ext cx="6376842" cy="27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88088" cy="381000"/>
          </a:xfrm>
        </p:spPr>
        <p:txBody>
          <a:bodyPr/>
          <a:lstStyle/>
          <a:p>
            <a:r>
              <a:rPr lang="pt-BR" sz="1800" dirty="0"/>
              <a:t>Os principais fatores que determinam a magnitude da margem de comercialização </a:t>
            </a:r>
            <a:r>
              <a:rPr lang="pt-BR" sz="1800" dirty="0" smtClean="0"/>
              <a:t>são (CONT.):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512224" cy="5181600"/>
          </a:xfrm>
        </p:spPr>
        <p:txBody>
          <a:bodyPr/>
          <a:lstStyle/>
          <a:p>
            <a:r>
              <a:rPr lang="pt-BR" sz="2400" dirty="0" smtClean="0"/>
              <a:t>Quanto </a:t>
            </a:r>
            <a:r>
              <a:rPr lang="pt-BR" sz="2400" dirty="0"/>
              <a:t>maior o </a:t>
            </a:r>
            <a:r>
              <a:rPr lang="pt-BR" sz="2400" b="1" dirty="0"/>
              <a:t>grau de processamento</a:t>
            </a:r>
            <a:r>
              <a:rPr lang="pt-BR" sz="2400" dirty="0"/>
              <a:t>, embalagem e classificação maior </a:t>
            </a:r>
            <a:r>
              <a:rPr lang="pt-BR" sz="2400" dirty="0" smtClean="0"/>
              <a:t>a margem</a:t>
            </a:r>
            <a:r>
              <a:rPr lang="pt-BR" sz="2400" dirty="0"/>
              <a:t>, devido aos maiores custos para executar estes serviços;</a:t>
            </a:r>
          </a:p>
          <a:p>
            <a:r>
              <a:rPr lang="pt-BR" sz="2400" dirty="0" smtClean="0"/>
              <a:t>Quanto </a:t>
            </a:r>
            <a:r>
              <a:rPr lang="pt-BR" sz="2400" dirty="0"/>
              <a:t>maior </a:t>
            </a:r>
            <a:r>
              <a:rPr lang="pt-BR" sz="2400" b="1" dirty="0"/>
              <a:t>a relação volume/peso </a:t>
            </a:r>
            <a:r>
              <a:rPr lang="pt-BR" sz="2400" dirty="0"/>
              <a:t>ou </a:t>
            </a:r>
            <a:r>
              <a:rPr lang="pt-BR" sz="2400" b="1" dirty="0"/>
              <a:t>volume/valor</a:t>
            </a:r>
            <a:r>
              <a:rPr lang="pt-BR" sz="2400" dirty="0"/>
              <a:t> maior a margem, </a:t>
            </a:r>
            <a:r>
              <a:rPr lang="pt-BR" sz="2400" dirty="0" smtClean="0"/>
              <a:t>porque há </a:t>
            </a:r>
            <a:r>
              <a:rPr lang="pt-BR" sz="2400" dirty="0"/>
              <a:t>necessidade de maior espaço para transporte e armazenamento, o </a:t>
            </a:r>
            <a:r>
              <a:rPr lang="pt-BR" sz="2400" dirty="0" smtClean="0"/>
              <a:t>que resulta </a:t>
            </a:r>
            <a:r>
              <a:rPr lang="pt-BR" sz="2400" dirty="0"/>
              <a:t>em custos adicionais</a:t>
            </a:r>
            <a:r>
              <a:rPr lang="pt-BR" sz="2400" dirty="0" smtClean="0"/>
              <a:t>;</a:t>
            </a:r>
          </a:p>
          <a:p>
            <a:r>
              <a:rPr lang="pt-BR" sz="2400" dirty="0" smtClean="0"/>
              <a:t>Quanto </a:t>
            </a:r>
            <a:r>
              <a:rPr lang="pt-BR" sz="2400" dirty="0"/>
              <a:t>maior </a:t>
            </a:r>
            <a:r>
              <a:rPr lang="pt-BR" sz="2400" b="1" dirty="0"/>
              <a:t>a rapidez de amadurecimento do produto</a:t>
            </a:r>
            <a:r>
              <a:rPr lang="pt-BR" sz="2400" dirty="0"/>
              <a:t> ou sazonalidade </a:t>
            </a:r>
            <a:r>
              <a:rPr lang="pt-BR" sz="2400" dirty="0" smtClean="0"/>
              <a:t>da produção</a:t>
            </a:r>
            <a:r>
              <a:rPr lang="pt-BR" sz="2400" dirty="0"/>
              <a:t>, maior a margem, devido aos custos fixos maiores para </a:t>
            </a:r>
            <a:r>
              <a:rPr lang="pt-BR" sz="2400" dirty="0" smtClean="0"/>
              <a:t>o processamento</a:t>
            </a:r>
            <a:r>
              <a:rPr lang="pt-BR" sz="2400" dirty="0"/>
              <a:t>, já que a firma deve ter um maior dimensionamento </a:t>
            </a:r>
            <a:r>
              <a:rPr lang="pt-BR" sz="2400" dirty="0" smtClean="0"/>
              <a:t>para atender </a:t>
            </a:r>
            <a:r>
              <a:rPr lang="pt-BR" sz="2400" dirty="0"/>
              <a:t>a transformação da produção num curto espaço de tempo, ficando </a:t>
            </a:r>
            <a:r>
              <a:rPr lang="pt-BR" sz="2400" dirty="0" smtClean="0"/>
              <a:t>as máquinas </a:t>
            </a:r>
            <a:r>
              <a:rPr lang="pt-BR" sz="2400" dirty="0"/>
              <a:t>e equipamentos parados por longos períodos</a:t>
            </a:r>
            <a:r>
              <a:rPr lang="pt-BR" sz="2400" dirty="0" smtClean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741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88088" cy="381000"/>
          </a:xfrm>
        </p:spPr>
        <p:txBody>
          <a:bodyPr/>
          <a:lstStyle/>
          <a:p>
            <a:r>
              <a:rPr lang="pt-BR" sz="1800" dirty="0"/>
              <a:t>Os principais fatores que determinam a magnitude da margem de comercialização </a:t>
            </a:r>
            <a:r>
              <a:rPr lang="pt-BR" sz="1800" dirty="0" smtClean="0"/>
              <a:t>são (CONT.):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512224" cy="5181600"/>
          </a:xfrm>
        </p:spPr>
        <p:txBody>
          <a:bodyPr/>
          <a:lstStyle/>
          <a:p>
            <a:r>
              <a:rPr lang="pt-BR" sz="2400" dirty="0" smtClean="0"/>
              <a:t>Quanto </a:t>
            </a:r>
            <a:r>
              <a:rPr lang="pt-BR" sz="2400" dirty="0"/>
              <a:t>maior </a:t>
            </a:r>
            <a:r>
              <a:rPr lang="pt-BR" sz="2400" b="1" dirty="0"/>
              <a:t>a instabilidade de preços do produto</a:t>
            </a:r>
            <a:r>
              <a:rPr lang="pt-BR" sz="2400" dirty="0"/>
              <a:t>, maior a margem, porque </a:t>
            </a:r>
            <a:r>
              <a:rPr lang="pt-BR" sz="2400" dirty="0" smtClean="0"/>
              <a:t>os intermediários </a:t>
            </a:r>
            <a:r>
              <a:rPr lang="pt-BR" sz="2400" dirty="0"/>
              <a:t>procuram elevar relativamente mais os preços hoje, devido </a:t>
            </a:r>
            <a:r>
              <a:rPr lang="pt-BR" sz="2400" dirty="0" smtClean="0"/>
              <a:t>á incerteza </a:t>
            </a:r>
            <a:r>
              <a:rPr lang="pt-BR" sz="2400" dirty="0"/>
              <a:t>de preços no futuro;</a:t>
            </a:r>
          </a:p>
          <a:p>
            <a:r>
              <a:rPr lang="pt-BR" sz="2400" dirty="0" smtClean="0"/>
              <a:t>Quanto </a:t>
            </a:r>
            <a:r>
              <a:rPr lang="pt-BR" sz="2400" dirty="0"/>
              <a:t>maior </a:t>
            </a:r>
            <a:r>
              <a:rPr lang="pt-BR" sz="2400" b="1" dirty="0"/>
              <a:t>o aumento no custo unitário dos fatores</a:t>
            </a:r>
            <a:r>
              <a:rPr lang="pt-BR" sz="2400" dirty="0"/>
              <a:t>, maior a margem, </a:t>
            </a:r>
            <a:r>
              <a:rPr lang="pt-BR" sz="2400" dirty="0" smtClean="0"/>
              <a:t>devido à </a:t>
            </a:r>
            <a:r>
              <a:rPr lang="pt-BR" sz="2400" dirty="0"/>
              <a:t>elevação nos custos. Exemplo: Aumentos sucessivos nos preços do </a:t>
            </a:r>
            <a:r>
              <a:rPr lang="pt-BR" sz="2400" dirty="0" smtClean="0"/>
              <a:t>petróleo têm </a:t>
            </a:r>
            <a:r>
              <a:rPr lang="pt-BR" sz="2400" dirty="0"/>
              <a:t>elevado os custos de transporte e consequentemente a margem;</a:t>
            </a:r>
          </a:p>
          <a:p>
            <a:r>
              <a:rPr lang="pt-BR" sz="2400" dirty="0" smtClean="0"/>
              <a:t>Quanto </a:t>
            </a:r>
            <a:r>
              <a:rPr lang="pt-BR" sz="2400" dirty="0"/>
              <a:t>maior </a:t>
            </a:r>
            <a:r>
              <a:rPr lang="pt-BR" sz="2400" b="1" dirty="0"/>
              <a:t>a quantidade de serviços adicionais à matéria-prima</a:t>
            </a:r>
            <a:r>
              <a:rPr lang="pt-BR" sz="2400" dirty="0"/>
              <a:t>, maior </a:t>
            </a:r>
            <a:r>
              <a:rPr lang="pt-BR" sz="2400" dirty="0" smtClean="0"/>
              <a:t>a margem</a:t>
            </a:r>
            <a:r>
              <a:rPr lang="pt-BR" sz="2400" dirty="0"/>
              <a:t>, devido aos maiores custos para executar os serviços é </a:t>
            </a:r>
            <a:r>
              <a:rPr lang="pt-BR" sz="2400" dirty="0" smtClean="0"/>
              <a:t>relativamente mais </a:t>
            </a:r>
            <a:r>
              <a:rPr lang="pt-BR" sz="2400" dirty="0"/>
              <a:t>elástica do que a demanda por matéria-prima, devido ao efeito renda.</a:t>
            </a:r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107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Objetivos desta apresentação</a:t>
            </a:r>
            <a:endParaRPr lang="en-US" altLang="pt-B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4704"/>
            <a:ext cx="8153400" cy="5638800"/>
          </a:xfrm>
        </p:spPr>
        <p:txBody>
          <a:bodyPr/>
          <a:lstStyle/>
          <a:p>
            <a:pPr eaLnBrk="1" hangingPunct="1"/>
            <a:r>
              <a:rPr lang="pt-BR" sz="2400" dirty="0" smtClean="0"/>
              <a:t>Margem de comercialização</a:t>
            </a:r>
          </a:p>
          <a:p>
            <a:pPr eaLnBrk="1" hangingPunct="1"/>
            <a:r>
              <a:rPr lang="pt-BR" sz="2400" dirty="0" smtClean="0"/>
              <a:t>Tipo de margem de comercialização</a:t>
            </a:r>
          </a:p>
          <a:p>
            <a:pPr lvl="1" eaLnBrk="1" hangingPunct="1"/>
            <a:r>
              <a:rPr lang="pt-BR" sz="2000" dirty="0" smtClean="0"/>
              <a:t>Margem absoluta</a:t>
            </a:r>
          </a:p>
          <a:p>
            <a:pPr lvl="1" eaLnBrk="1" hangingPunct="1"/>
            <a:r>
              <a:rPr lang="pt-BR" sz="2000" dirty="0" smtClean="0"/>
              <a:t>Margem relativa</a:t>
            </a:r>
          </a:p>
          <a:p>
            <a:pPr lvl="1" eaLnBrk="1" hangingPunct="1"/>
            <a:r>
              <a:rPr lang="pt-BR" sz="2000" dirty="0" err="1" smtClean="0"/>
              <a:t>Markup</a:t>
            </a:r>
            <a:endParaRPr lang="pt-BR" sz="2000" dirty="0" smtClean="0"/>
          </a:p>
          <a:p>
            <a:pPr eaLnBrk="1" hangingPunct="1"/>
            <a:r>
              <a:rPr lang="pt-BR" sz="2400" dirty="0" smtClean="0"/>
              <a:t>Análise das margens incluindo perdas na comercialização</a:t>
            </a:r>
          </a:p>
          <a:p>
            <a:pPr eaLnBrk="1" hangingPunct="1"/>
            <a:r>
              <a:rPr lang="pt-BR" sz="2400" dirty="0" smtClean="0"/>
              <a:t>Composição </a:t>
            </a:r>
            <a:r>
              <a:rPr lang="pt-BR" sz="2400" dirty="0" smtClean="0"/>
              <a:t>da margem de comercialização</a:t>
            </a:r>
          </a:p>
          <a:p>
            <a:pPr eaLnBrk="1" hangingPunct="1"/>
            <a:r>
              <a:rPr lang="pt-BR" sz="2400" dirty="0"/>
              <a:t>Características da análise das margens</a:t>
            </a:r>
            <a:endParaRPr lang="pt-BR" sz="2400" dirty="0" smtClean="0"/>
          </a:p>
          <a:p>
            <a:pPr eaLnBrk="1" hangingPunct="1"/>
            <a:r>
              <a:rPr lang="pt-BR" sz="2400" dirty="0" smtClean="0"/>
              <a:t>Elasticidade de transmissão de preços</a:t>
            </a:r>
          </a:p>
          <a:p>
            <a:pPr eaLnBrk="1" hangingPunct="1"/>
            <a:endParaRPr lang="pt-BR" alt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40" y="2348880"/>
            <a:ext cx="6905163" cy="361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103473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Qual demanda é mais elástica (reage mais ao preço), ao nível do produtor ou varejo?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024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36867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36868" name="Rectangle 1028"/>
          <p:cNvSpPr>
            <a:spLocks noChangeArrowheads="1"/>
          </p:cNvSpPr>
          <p:nvPr/>
        </p:nvSpPr>
        <p:spPr bwMode="auto">
          <a:xfrm>
            <a:off x="457200" y="4572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dirty="0">
                <a:solidFill>
                  <a:schemeClr val="tx2"/>
                </a:solidFill>
              </a:rPr>
              <a:t>Margem de Comercialização e elasticidade da demanda: </a:t>
            </a:r>
            <a:r>
              <a:rPr lang="pt-BR" altLang="pt-BR" sz="2400" dirty="0"/>
              <a:t>A demanda no segmento produtor é mais inelástica que no varejo, portanto as variações de preços são maiores para o produtor</a:t>
            </a:r>
            <a:r>
              <a:rPr lang="pt-BR" altLang="pt-BR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6869" name="Line 1029"/>
          <p:cNvSpPr>
            <a:spLocks noChangeShapeType="1"/>
          </p:cNvSpPr>
          <p:nvPr/>
        </p:nvSpPr>
        <p:spPr bwMode="auto">
          <a:xfrm>
            <a:off x="1676400" y="2846388"/>
            <a:ext cx="0" cy="33004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0" name="Line 1030"/>
          <p:cNvSpPr>
            <a:spLocks noChangeShapeType="1"/>
          </p:cNvSpPr>
          <p:nvPr/>
        </p:nvSpPr>
        <p:spPr bwMode="auto">
          <a:xfrm>
            <a:off x="1703388" y="6172200"/>
            <a:ext cx="58912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1" name="Rectangle 1031"/>
          <p:cNvSpPr>
            <a:spLocks noChangeArrowheads="1"/>
          </p:cNvSpPr>
          <p:nvPr/>
        </p:nvSpPr>
        <p:spPr bwMode="auto">
          <a:xfrm>
            <a:off x="146050" y="2913063"/>
            <a:ext cx="1084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/>
              <a:t>preço</a:t>
            </a:r>
          </a:p>
        </p:txBody>
      </p:sp>
      <p:sp>
        <p:nvSpPr>
          <p:cNvPr id="36872" name="Rectangle 1032"/>
          <p:cNvSpPr>
            <a:spLocks noChangeArrowheads="1"/>
          </p:cNvSpPr>
          <p:nvPr/>
        </p:nvSpPr>
        <p:spPr bwMode="auto">
          <a:xfrm>
            <a:off x="6538913" y="6342063"/>
            <a:ext cx="11969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/>
              <a:t>tempo</a:t>
            </a:r>
          </a:p>
        </p:txBody>
      </p:sp>
      <p:sp>
        <p:nvSpPr>
          <p:cNvPr id="36873" name="Freeform 1033"/>
          <p:cNvSpPr>
            <a:spLocks/>
          </p:cNvSpPr>
          <p:nvPr/>
        </p:nvSpPr>
        <p:spPr bwMode="auto">
          <a:xfrm>
            <a:off x="1655763" y="4941888"/>
            <a:ext cx="6122987" cy="854075"/>
          </a:xfrm>
          <a:custGeom>
            <a:avLst/>
            <a:gdLst>
              <a:gd name="T0" fmla="*/ 2147483646 w 3857"/>
              <a:gd name="T1" fmla="*/ 2147483646 h 538"/>
              <a:gd name="T2" fmla="*/ 2147483646 w 3857"/>
              <a:gd name="T3" fmla="*/ 2147483646 h 538"/>
              <a:gd name="T4" fmla="*/ 2147483646 w 3857"/>
              <a:gd name="T5" fmla="*/ 2147483646 h 538"/>
              <a:gd name="T6" fmla="*/ 2147483646 w 3857"/>
              <a:gd name="T7" fmla="*/ 2147483646 h 538"/>
              <a:gd name="T8" fmla="*/ 2147483646 w 3857"/>
              <a:gd name="T9" fmla="*/ 2147483646 h 538"/>
              <a:gd name="T10" fmla="*/ 2147483646 w 3857"/>
              <a:gd name="T11" fmla="*/ 2147483646 h 538"/>
              <a:gd name="T12" fmla="*/ 2147483646 w 3857"/>
              <a:gd name="T13" fmla="*/ 2147483646 h 538"/>
              <a:gd name="T14" fmla="*/ 2147483646 w 3857"/>
              <a:gd name="T15" fmla="*/ 2147483646 h 538"/>
              <a:gd name="T16" fmla="*/ 2147483646 w 3857"/>
              <a:gd name="T17" fmla="*/ 2147483646 h 538"/>
              <a:gd name="T18" fmla="*/ 2147483646 w 3857"/>
              <a:gd name="T19" fmla="*/ 2147483646 h 538"/>
              <a:gd name="T20" fmla="*/ 2147483646 w 3857"/>
              <a:gd name="T21" fmla="*/ 2147483646 h 538"/>
              <a:gd name="T22" fmla="*/ 2147483646 w 3857"/>
              <a:gd name="T23" fmla="*/ 2147483646 h 538"/>
              <a:gd name="T24" fmla="*/ 2147483646 w 3857"/>
              <a:gd name="T25" fmla="*/ 2147483646 h 538"/>
              <a:gd name="T26" fmla="*/ 2147483646 w 3857"/>
              <a:gd name="T27" fmla="*/ 2147483646 h 538"/>
              <a:gd name="T28" fmla="*/ 2147483646 w 3857"/>
              <a:gd name="T29" fmla="*/ 2147483646 h 538"/>
              <a:gd name="T30" fmla="*/ 2147483646 w 3857"/>
              <a:gd name="T31" fmla="*/ 2147483646 h 538"/>
              <a:gd name="T32" fmla="*/ 2147483646 w 3857"/>
              <a:gd name="T33" fmla="*/ 2147483646 h 538"/>
              <a:gd name="T34" fmla="*/ 2147483646 w 3857"/>
              <a:gd name="T35" fmla="*/ 2147483646 h 538"/>
              <a:gd name="T36" fmla="*/ 2147483646 w 3857"/>
              <a:gd name="T37" fmla="*/ 2147483646 h 538"/>
              <a:gd name="T38" fmla="*/ 2147483646 w 3857"/>
              <a:gd name="T39" fmla="*/ 2147483646 h 538"/>
              <a:gd name="T40" fmla="*/ 2147483646 w 3857"/>
              <a:gd name="T41" fmla="*/ 2147483646 h 538"/>
              <a:gd name="T42" fmla="*/ 2147483646 w 3857"/>
              <a:gd name="T43" fmla="*/ 2147483646 h 538"/>
              <a:gd name="T44" fmla="*/ 2147483646 w 3857"/>
              <a:gd name="T45" fmla="*/ 2147483646 h 538"/>
              <a:gd name="T46" fmla="*/ 2147483646 w 3857"/>
              <a:gd name="T47" fmla="*/ 2147483646 h 538"/>
              <a:gd name="T48" fmla="*/ 2147483646 w 3857"/>
              <a:gd name="T49" fmla="*/ 2147483646 h 538"/>
              <a:gd name="T50" fmla="*/ 2147483646 w 3857"/>
              <a:gd name="T51" fmla="*/ 2147483646 h 538"/>
              <a:gd name="T52" fmla="*/ 2147483646 w 3857"/>
              <a:gd name="T53" fmla="*/ 2147483646 h 538"/>
              <a:gd name="T54" fmla="*/ 2147483646 w 3857"/>
              <a:gd name="T55" fmla="*/ 2147483646 h 538"/>
              <a:gd name="T56" fmla="*/ 2147483646 w 3857"/>
              <a:gd name="T57" fmla="*/ 2147483646 h 538"/>
              <a:gd name="T58" fmla="*/ 2147483646 w 3857"/>
              <a:gd name="T59" fmla="*/ 2147483646 h 538"/>
              <a:gd name="T60" fmla="*/ 2147483646 w 3857"/>
              <a:gd name="T61" fmla="*/ 2147483646 h 538"/>
              <a:gd name="T62" fmla="*/ 2147483646 w 3857"/>
              <a:gd name="T63" fmla="*/ 2147483646 h 538"/>
              <a:gd name="T64" fmla="*/ 2147483646 w 3857"/>
              <a:gd name="T65" fmla="*/ 2147483646 h 538"/>
              <a:gd name="T66" fmla="*/ 2147483646 w 3857"/>
              <a:gd name="T67" fmla="*/ 2147483646 h 538"/>
              <a:gd name="T68" fmla="*/ 2147483646 w 3857"/>
              <a:gd name="T69" fmla="*/ 2147483646 h 538"/>
              <a:gd name="T70" fmla="*/ 2147483646 w 3857"/>
              <a:gd name="T71" fmla="*/ 2147483646 h 538"/>
              <a:gd name="T72" fmla="*/ 2147483646 w 3857"/>
              <a:gd name="T73" fmla="*/ 2147483646 h 538"/>
              <a:gd name="T74" fmla="*/ 2147483646 w 3857"/>
              <a:gd name="T75" fmla="*/ 2147483646 h 538"/>
              <a:gd name="T76" fmla="*/ 2147483646 w 3857"/>
              <a:gd name="T77" fmla="*/ 2147483646 h 538"/>
              <a:gd name="T78" fmla="*/ 2147483646 w 3857"/>
              <a:gd name="T79" fmla="*/ 2147483646 h 538"/>
              <a:gd name="T80" fmla="*/ 2147483646 w 3857"/>
              <a:gd name="T81" fmla="*/ 2147483646 h 538"/>
              <a:gd name="T82" fmla="*/ 2147483646 w 3857"/>
              <a:gd name="T83" fmla="*/ 2147483646 h 538"/>
              <a:gd name="T84" fmla="*/ 2147483646 w 3857"/>
              <a:gd name="T85" fmla="*/ 2147483646 h 538"/>
              <a:gd name="T86" fmla="*/ 2147483646 w 3857"/>
              <a:gd name="T87" fmla="*/ 2147483646 h 538"/>
              <a:gd name="T88" fmla="*/ 2147483646 w 3857"/>
              <a:gd name="T89" fmla="*/ 2147483646 h 538"/>
              <a:gd name="T90" fmla="*/ 2147483646 w 3857"/>
              <a:gd name="T91" fmla="*/ 2147483646 h 538"/>
              <a:gd name="T92" fmla="*/ 2147483646 w 3857"/>
              <a:gd name="T93" fmla="*/ 2147483646 h 538"/>
              <a:gd name="T94" fmla="*/ 2147483646 w 3857"/>
              <a:gd name="T95" fmla="*/ 2147483646 h 5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57"/>
              <a:gd name="T145" fmla="*/ 0 h 538"/>
              <a:gd name="T146" fmla="*/ 3857 w 3857"/>
              <a:gd name="T147" fmla="*/ 538 h 5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57" h="538">
                <a:moveTo>
                  <a:pt x="0" y="537"/>
                </a:moveTo>
                <a:lnTo>
                  <a:pt x="62" y="531"/>
                </a:lnTo>
                <a:lnTo>
                  <a:pt x="117" y="519"/>
                </a:lnTo>
                <a:lnTo>
                  <a:pt x="148" y="496"/>
                </a:lnTo>
                <a:lnTo>
                  <a:pt x="180" y="473"/>
                </a:lnTo>
                <a:lnTo>
                  <a:pt x="219" y="426"/>
                </a:lnTo>
                <a:lnTo>
                  <a:pt x="258" y="379"/>
                </a:lnTo>
                <a:lnTo>
                  <a:pt x="344" y="303"/>
                </a:lnTo>
                <a:lnTo>
                  <a:pt x="360" y="292"/>
                </a:lnTo>
                <a:lnTo>
                  <a:pt x="376" y="274"/>
                </a:lnTo>
                <a:lnTo>
                  <a:pt x="399" y="263"/>
                </a:lnTo>
                <a:lnTo>
                  <a:pt x="423" y="251"/>
                </a:lnTo>
                <a:lnTo>
                  <a:pt x="438" y="245"/>
                </a:lnTo>
                <a:lnTo>
                  <a:pt x="446" y="239"/>
                </a:lnTo>
                <a:lnTo>
                  <a:pt x="454" y="227"/>
                </a:lnTo>
                <a:lnTo>
                  <a:pt x="454" y="222"/>
                </a:lnTo>
                <a:lnTo>
                  <a:pt x="462" y="216"/>
                </a:lnTo>
                <a:lnTo>
                  <a:pt x="478" y="216"/>
                </a:lnTo>
                <a:lnTo>
                  <a:pt x="493" y="222"/>
                </a:lnTo>
                <a:lnTo>
                  <a:pt x="525" y="245"/>
                </a:lnTo>
                <a:lnTo>
                  <a:pt x="556" y="280"/>
                </a:lnTo>
                <a:lnTo>
                  <a:pt x="572" y="292"/>
                </a:lnTo>
                <a:lnTo>
                  <a:pt x="580" y="303"/>
                </a:lnTo>
                <a:lnTo>
                  <a:pt x="595" y="321"/>
                </a:lnTo>
                <a:lnTo>
                  <a:pt x="619" y="333"/>
                </a:lnTo>
                <a:lnTo>
                  <a:pt x="658" y="356"/>
                </a:lnTo>
                <a:lnTo>
                  <a:pt x="689" y="391"/>
                </a:lnTo>
                <a:lnTo>
                  <a:pt x="721" y="414"/>
                </a:lnTo>
                <a:lnTo>
                  <a:pt x="760" y="438"/>
                </a:lnTo>
                <a:lnTo>
                  <a:pt x="807" y="455"/>
                </a:lnTo>
                <a:lnTo>
                  <a:pt x="823" y="461"/>
                </a:lnTo>
                <a:lnTo>
                  <a:pt x="830" y="473"/>
                </a:lnTo>
                <a:lnTo>
                  <a:pt x="885" y="479"/>
                </a:lnTo>
                <a:lnTo>
                  <a:pt x="917" y="484"/>
                </a:lnTo>
                <a:lnTo>
                  <a:pt x="940" y="496"/>
                </a:lnTo>
                <a:lnTo>
                  <a:pt x="964" y="508"/>
                </a:lnTo>
                <a:lnTo>
                  <a:pt x="971" y="508"/>
                </a:lnTo>
                <a:lnTo>
                  <a:pt x="979" y="514"/>
                </a:lnTo>
                <a:lnTo>
                  <a:pt x="1003" y="519"/>
                </a:lnTo>
                <a:lnTo>
                  <a:pt x="1018" y="514"/>
                </a:lnTo>
                <a:lnTo>
                  <a:pt x="1034" y="502"/>
                </a:lnTo>
                <a:lnTo>
                  <a:pt x="1050" y="490"/>
                </a:lnTo>
                <a:lnTo>
                  <a:pt x="1066" y="473"/>
                </a:lnTo>
                <a:lnTo>
                  <a:pt x="1120" y="455"/>
                </a:lnTo>
                <a:lnTo>
                  <a:pt x="1167" y="438"/>
                </a:lnTo>
                <a:lnTo>
                  <a:pt x="1230" y="379"/>
                </a:lnTo>
                <a:lnTo>
                  <a:pt x="1301" y="315"/>
                </a:lnTo>
                <a:lnTo>
                  <a:pt x="1363" y="257"/>
                </a:lnTo>
                <a:lnTo>
                  <a:pt x="1410" y="192"/>
                </a:lnTo>
                <a:lnTo>
                  <a:pt x="1457" y="134"/>
                </a:lnTo>
                <a:lnTo>
                  <a:pt x="1504" y="81"/>
                </a:lnTo>
                <a:lnTo>
                  <a:pt x="1552" y="41"/>
                </a:lnTo>
                <a:lnTo>
                  <a:pt x="1614" y="0"/>
                </a:lnTo>
                <a:lnTo>
                  <a:pt x="1700" y="11"/>
                </a:lnTo>
                <a:lnTo>
                  <a:pt x="1747" y="23"/>
                </a:lnTo>
                <a:lnTo>
                  <a:pt x="1787" y="35"/>
                </a:lnTo>
                <a:lnTo>
                  <a:pt x="1787" y="46"/>
                </a:lnTo>
                <a:lnTo>
                  <a:pt x="1787" y="58"/>
                </a:lnTo>
                <a:lnTo>
                  <a:pt x="1779" y="76"/>
                </a:lnTo>
                <a:lnTo>
                  <a:pt x="1779" y="81"/>
                </a:lnTo>
                <a:lnTo>
                  <a:pt x="1810" y="99"/>
                </a:lnTo>
                <a:lnTo>
                  <a:pt x="1842" y="111"/>
                </a:lnTo>
                <a:lnTo>
                  <a:pt x="1904" y="134"/>
                </a:lnTo>
                <a:lnTo>
                  <a:pt x="1920" y="163"/>
                </a:lnTo>
                <a:lnTo>
                  <a:pt x="1928" y="192"/>
                </a:lnTo>
                <a:lnTo>
                  <a:pt x="1943" y="222"/>
                </a:lnTo>
                <a:lnTo>
                  <a:pt x="1959" y="251"/>
                </a:lnTo>
                <a:lnTo>
                  <a:pt x="2014" y="298"/>
                </a:lnTo>
                <a:lnTo>
                  <a:pt x="2069" y="344"/>
                </a:lnTo>
                <a:lnTo>
                  <a:pt x="2124" y="385"/>
                </a:lnTo>
                <a:lnTo>
                  <a:pt x="2179" y="432"/>
                </a:lnTo>
                <a:lnTo>
                  <a:pt x="2241" y="420"/>
                </a:lnTo>
                <a:lnTo>
                  <a:pt x="2288" y="403"/>
                </a:lnTo>
                <a:lnTo>
                  <a:pt x="2320" y="379"/>
                </a:lnTo>
                <a:lnTo>
                  <a:pt x="2351" y="362"/>
                </a:lnTo>
                <a:lnTo>
                  <a:pt x="2390" y="333"/>
                </a:lnTo>
                <a:lnTo>
                  <a:pt x="2422" y="309"/>
                </a:lnTo>
                <a:lnTo>
                  <a:pt x="2469" y="274"/>
                </a:lnTo>
                <a:lnTo>
                  <a:pt x="2523" y="239"/>
                </a:lnTo>
                <a:lnTo>
                  <a:pt x="2586" y="210"/>
                </a:lnTo>
                <a:lnTo>
                  <a:pt x="2657" y="192"/>
                </a:lnTo>
                <a:lnTo>
                  <a:pt x="2719" y="122"/>
                </a:lnTo>
                <a:lnTo>
                  <a:pt x="2759" y="87"/>
                </a:lnTo>
                <a:lnTo>
                  <a:pt x="2806" y="70"/>
                </a:lnTo>
                <a:lnTo>
                  <a:pt x="2955" y="93"/>
                </a:lnTo>
                <a:lnTo>
                  <a:pt x="3104" y="122"/>
                </a:lnTo>
                <a:lnTo>
                  <a:pt x="3394" y="192"/>
                </a:lnTo>
                <a:lnTo>
                  <a:pt x="3472" y="233"/>
                </a:lnTo>
                <a:lnTo>
                  <a:pt x="3527" y="257"/>
                </a:lnTo>
                <a:lnTo>
                  <a:pt x="3574" y="280"/>
                </a:lnTo>
                <a:lnTo>
                  <a:pt x="3613" y="292"/>
                </a:lnTo>
                <a:lnTo>
                  <a:pt x="3652" y="303"/>
                </a:lnTo>
                <a:lnTo>
                  <a:pt x="3691" y="315"/>
                </a:lnTo>
                <a:lnTo>
                  <a:pt x="3754" y="327"/>
                </a:lnTo>
                <a:lnTo>
                  <a:pt x="3825" y="344"/>
                </a:lnTo>
                <a:lnTo>
                  <a:pt x="3840" y="356"/>
                </a:lnTo>
                <a:lnTo>
                  <a:pt x="3856" y="362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4" name="Freeform 1034"/>
          <p:cNvSpPr>
            <a:spLocks/>
          </p:cNvSpPr>
          <p:nvPr/>
        </p:nvSpPr>
        <p:spPr bwMode="auto">
          <a:xfrm>
            <a:off x="1643063" y="3794125"/>
            <a:ext cx="6318250" cy="449263"/>
          </a:xfrm>
          <a:custGeom>
            <a:avLst/>
            <a:gdLst>
              <a:gd name="T0" fmla="*/ 2147483646 w 3980"/>
              <a:gd name="T1" fmla="*/ 2147483646 h 283"/>
              <a:gd name="T2" fmla="*/ 2147483646 w 3980"/>
              <a:gd name="T3" fmla="*/ 2147483646 h 283"/>
              <a:gd name="T4" fmla="*/ 2147483646 w 3980"/>
              <a:gd name="T5" fmla="*/ 2147483646 h 283"/>
              <a:gd name="T6" fmla="*/ 2147483646 w 3980"/>
              <a:gd name="T7" fmla="*/ 2147483646 h 283"/>
              <a:gd name="T8" fmla="*/ 2147483646 w 3980"/>
              <a:gd name="T9" fmla="*/ 2147483646 h 283"/>
              <a:gd name="T10" fmla="*/ 2147483646 w 3980"/>
              <a:gd name="T11" fmla="*/ 2147483646 h 283"/>
              <a:gd name="T12" fmla="*/ 2147483646 w 3980"/>
              <a:gd name="T13" fmla="*/ 2147483646 h 283"/>
              <a:gd name="T14" fmla="*/ 2147483646 w 3980"/>
              <a:gd name="T15" fmla="*/ 2147483646 h 283"/>
              <a:gd name="T16" fmla="*/ 2147483646 w 3980"/>
              <a:gd name="T17" fmla="*/ 2147483646 h 283"/>
              <a:gd name="T18" fmla="*/ 2147483646 w 3980"/>
              <a:gd name="T19" fmla="*/ 2147483646 h 283"/>
              <a:gd name="T20" fmla="*/ 2147483646 w 3980"/>
              <a:gd name="T21" fmla="*/ 2147483646 h 283"/>
              <a:gd name="T22" fmla="*/ 2147483646 w 3980"/>
              <a:gd name="T23" fmla="*/ 2147483646 h 283"/>
              <a:gd name="T24" fmla="*/ 2147483646 w 3980"/>
              <a:gd name="T25" fmla="*/ 2147483646 h 283"/>
              <a:gd name="T26" fmla="*/ 2147483646 w 3980"/>
              <a:gd name="T27" fmla="*/ 2147483646 h 283"/>
              <a:gd name="T28" fmla="*/ 2147483646 w 3980"/>
              <a:gd name="T29" fmla="*/ 2147483646 h 283"/>
              <a:gd name="T30" fmla="*/ 2147483646 w 3980"/>
              <a:gd name="T31" fmla="*/ 2147483646 h 283"/>
              <a:gd name="T32" fmla="*/ 2147483646 w 3980"/>
              <a:gd name="T33" fmla="*/ 2147483646 h 283"/>
              <a:gd name="T34" fmla="*/ 2147483646 w 3980"/>
              <a:gd name="T35" fmla="*/ 2147483646 h 283"/>
              <a:gd name="T36" fmla="*/ 2147483646 w 3980"/>
              <a:gd name="T37" fmla="*/ 2147483646 h 283"/>
              <a:gd name="T38" fmla="*/ 2147483646 w 3980"/>
              <a:gd name="T39" fmla="*/ 2147483646 h 283"/>
              <a:gd name="T40" fmla="*/ 2147483646 w 3980"/>
              <a:gd name="T41" fmla="*/ 2147483646 h 283"/>
              <a:gd name="T42" fmla="*/ 2147483646 w 3980"/>
              <a:gd name="T43" fmla="*/ 2147483646 h 283"/>
              <a:gd name="T44" fmla="*/ 2147483646 w 3980"/>
              <a:gd name="T45" fmla="*/ 2147483646 h 283"/>
              <a:gd name="T46" fmla="*/ 2147483646 w 3980"/>
              <a:gd name="T47" fmla="*/ 2147483646 h 283"/>
              <a:gd name="T48" fmla="*/ 2147483646 w 3980"/>
              <a:gd name="T49" fmla="*/ 2147483646 h 283"/>
              <a:gd name="T50" fmla="*/ 2147483646 w 3980"/>
              <a:gd name="T51" fmla="*/ 2147483646 h 283"/>
              <a:gd name="T52" fmla="*/ 2147483646 w 3980"/>
              <a:gd name="T53" fmla="*/ 2147483646 h 283"/>
              <a:gd name="T54" fmla="*/ 2147483646 w 3980"/>
              <a:gd name="T55" fmla="*/ 2147483646 h 283"/>
              <a:gd name="T56" fmla="*/ 2147483646 w 3980"/>
              <a:gd name="T57" fmla="*/ 2147483646 h 283"/>
              <a:gd name="T58" fmla="*/ 2147483646 w 3980"/>
              <a:gd name="T59" fmla="*/ 2147483646 h 283"/>
              <a:gd name="T60" fmla="*/ 2147483646 w 3980"/>
              <a:gd name="T61" fmla="*/ 2147483646 h 283"/>
              <a:gd name="T62" fmla="*/ 2147483646 w 3980"/>
              <a:gd name="T63" fmla="*/ 2147483646 h 283"/>
              <a:gd name="T64" fmla="*/ 2147483646 w 3980"/>
              <a:gd name="T65" fmla="*/ 2147483646 h 283"/>
              <a:gd name="T66" fmla="*/ 2147483646 w 3980"/>
              <a:gd name="T67" fmla="*/ 2147483646 h 283"/>
              <a:gd name="T68" fmla="*/ 2147483646 w 3980"/>
              <a:gd name="T69" fmla="*/ 2147483646 h 283"/>
              <a:gd name="T70" fmla="*/ 2147483646 w 3980"/>
              <a:gd name="T71" fmla="*/ 2147483646 h 283"/>
              <a:gd name="T72" fmla="*/ 2147483646 w 3980"/>
              <a:gd name="T73" fmla="*/ 2147483646 h 283"/>
              <a:gd name="T74" fmla="*/ 2147483646 w 3980"/>
              <a:gd name="T75" fmla="*/ 2147483646 h 283"/>
              <a:gd name="T76" fmla="*/ 2147483646 w 3980"/>
              <a:gd name="T77" fmla="*/ 2147483646 h 283"/>
              <a:gd name="T78" fmla="*/ 2147483646 w 3980"/>
              <a:gd name="T79" fmla="*/ 2147483646 h 283"/>
              <a:gd name="T80" fmla="*/ 2147483646 w 3980"/>
              <a:gd name="T81" fmla="*/ 2147483646 h 2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980"/>
              <a:gd name="T124" fmla="*/ 0 h 283"/>
              <a:gd name="T125" fmla="*/ 3980 w 3980"/>
              <a:gd name="T126" fmla="*/ 283 h 28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980" h="283">
                <a:moveTo>
                  <a:pt x="0" y="265"/>
                </a:moveTo>
                <a:lnTo>
                  <a:pt x="24" y="252"/>
                </a:lnTo>
                <a:lnTo>
                  <a:pt x="48" y="239"/>
                </a:lnTo>
                <a:lnTo>
                  <a:pt x="72" y="222"/>
                </a:lnTo>
                <a:lnTo>
                  <a:pt x="96" y="201"/>
                </a:lnTo>
                <a:lnTo>
                  <a:pt x="112" y="179"/>
                </a:lnTo>
                <a:lnTo>
                  <a:pt x="128" y="158"/>
                </a:lnTo>
                <a:lnTo>
                  <a:pt x="144" y="149"/>
                </a:lnTo>
                <a:lnTo>
                  <a:pt x="176" y="145"/>
                </a:lnTo>
                <a:lnTo>
                  <a:pt x="200" y="141"/>
                </a:lnTo>
                <a:lnTo>
                  <a:pt x="216" y="141"/>
                </a:lnTo>
                <a:lnTo>
                  <a:pt x="313" y="115"/>
                </a:lnTo>
                <a:lnTo>
                  <a:pt x="473" y="120"/>
                </a:lnTo>
                <a:lnTo>
                  <a:pt x="626" y="124"/>
                </a:lnTo>
                <a:lnTo>
                  <a:pt x="666" y="132"/>
                </a:lnTo>
                <a:lnTo>
                  <a:pt x="682" y="141"/>
                </a:lnTo>
                <a:lnTo>
                  <a:pt x="690" y="141"/>
                </a:lnTo>
                <a:lnTo>
                  <a:pt x="762" y="179"/>
                </a:lnTo>
                <a:lnTo>
                  <a:pt x="834" y="218"/>
                </a:lnTo>
                <a:lnTo>
                  <a:pt x="906" y="252"/>
                </a:lnTo>
                <a:lnTo>
                  <a:pt x="979" y="282"/>
                </a:lnTo>
                <a:lnTo>
                  <a:pt x="1019" y="273"/>
                </a:lnTo>
                <a:lnTo>
                  <a:pt x="1059" y="269"/>
                </a:lnTo>
                <a:lnTo>
                  <a:pt x="1099" y="261"/>
                </a:lnTo>
                <a:lnTo>
                  <a:pt x="1139" y="248"/>
                </a:lnTo>
                <a:lnTo>
                  <a:pt x="1179" y="226"/>
                </a:lnTo>
                <a:lnTo>
                  <a:pt x="1219" y="201"/>
                </a:lnTo>
                <a:lnTo>
                  <a:pt x="1243" y="179"/>
                </a:lnTo>
                <a:lnTo>
                  <a:pt x="1275" y="167"/>
                </a:lnTo>
                <a:lnTo>
                  <a:pt x="1348" y="149"/>
                </a:lnTo>
                <a:lnTo>
                  <a:pt x="1428" y="137"/>
                </a:lnTo>
                <a:lnTo>
                  <a:pt x="1468" y="137"/>
                </a:lnTo>
                <a:lnTo>
                  <a:pt x="1492" y="132"/>
                </a:lnTo>
                <a:lnTo>
                  <a:pt x="1620" y="132"/>
                </a:lnTo>
                <a:lnTo>
                  <a:pt x="1741" y="137"/>
                </a:lnTo>
                <a:lnTo>
                  <a:pt x="1797" y="141"/>
                </a:lnTo>
                <a:lnTo>
                  <a:pt x="1853" y="149"/>
                </a:lnTo>
                <a:lnTo>
                  <a:pt x="1917" y="162"/>
                </a:lnTo>
                <a:lnTo>
                  <a:pt x="1973" y="184"/>
                </a:lnTo>
                <a:lnTo>
                  <a:pt x="1997" y="201"/>
                </a:lnTo>
                <a:lnTo>
                  <a:pt x="2022" y="209"/>
                </a:lnTo>
                <a:lnTo>
                  <a:pt x="2046" y="214"/>
                </a:lnTo>
                <a:lnTo>
                  <a:pt x="2070" y="231"/>
                </a:lnTo>
                <a:lnTo>
                  <a:pt x="2118" y="218"/>
                </a:lnTo>
                <a:lnTo>
                  <a:pt x="2174" y="209"/>
                </a:lnTo>
                <a:lnTo>
                  <a:pt x="2270" y="201"/>
                </a:lnTo>
                <a:lnTo>
                  <a:pt x="2358" y="158"/>
                </a:lnTo>
                <a:lnTo>
                  <a:pt x="2439" y="115"/>
                </a:lnTo>
                <a:lnTo>
                  <a:pt x="2447" y="102"/>
                </a:lnTo>
                <a:lnTo>
                  <a:pt x="2455" y="94"/>
                </a:lnTo>
                <a:lnTo>
                  <a:pt x="2479" y="81"/>
                </a:lnTo>
                <a:lnTo>
                  <a:pt x="2503" y="77"/>
                </a:lnTo>
                <a:lnTo>
                  <a:pt x="2535" y="68"/>
                </a:lnTo>
                <a:lnTo>
                  <a:pt x="2599" y="51"/>
                </a:lnTo>
                <a:lnTo>
                  <a:pt x="2655" y="38"/>
                </a:lnTo>
                <a:lnTo>
                  <a:pt x="2776" y="25"/>
                </a:lnTo>
                <a:lnTo>
                  <a:pt x="2848" y="17"/>
                </a:lnTo>
                <a:lnTo>
                  <a:pt x="2920" y="8"/>
                </a:lnTo>
                <a:lnTo>
                  <a:pt x="3056" y="0"/>
                </a:lnTo>
                <a:lnTo>
                  <a:pt x="3185" y="4"/>
                </a:lnTo>
                <a:lnTo>
                  <a:pt x="3241" y="4"/>
                </a:lnTo>
                <a:lnTo>
                  <a:pt x="3305" y="8"/>
                </a:lnTo>
                <a:lnTo>
                  <a:pt x="3321" y="17"/>
                </a:lnTo>
                <a:lnTo>
                  <a:pt x="3353" y="38"/>
                </a:lnTo>
                <a:lnTo>
                  <a:pt x="3377" y="55"/>
                </a:lnTo>
                <a:lnTo>
                  <a:pt x="3401" y="68"/>
                </a:lnTo>
                <a:lnTo>
                  <a:pt x="3441" y="90"/>
                </a:lnTo>
                <a:lnTo>
                  <a:pt x="3458" y="94"/>
                </a:lnTo>
                <a:lnTo>
                  <a:pt x="3466" y="98"/>
                </a:lnTo>
                <a:lnTo>
                  <a:pt x="3490" y="115"/>
                </a:lnTo>
                <a:lnTo>
                  <a:pt x="3506" y="124"/>
                </a:lnTo>
                <a:lnTo>
                  <a:pt x="3530" y="128"/>
                </a:lnTo>
                <a:lnTo>
                  <a:pt x="3554" y="132"/>
                </a:lnTo>
                <a:lnTo>
                  <a:pt x="3586" y="149"/>
                </a:lnTo>
                <a:lnTo>
                  <a:pt x="3626" y="162"/>
                </a:lnTo>
                <a:lnTo>
                  <a:pt x="3698" y="175"/>
                </a:lnTo>
                <a:lnTo>
                  <a:pt x="3770" y="192"/>
                </a:lnTo>
                <a:lnTo>
                  <a:pt x="3835" y="205"/>
                </a:lnTo>
                <a:lnTo>
                  <a:pt x="3867" y="218"/>
                </a:lnTo>
                <a:lnTo>
                  <a:pt x="3907" y="231"/>
                </a:lnTo>
                <a:lnTo>
                  <a:pt x="3947" y="244"/>
                </a:lnTo>
                <a:lnTo>
                  <a:pt x="3979" y="248"/>
                </a:lnTo>
              </a:path>
            </a:pathLst>
          </a:custGeom>
          <a:noFill/>
          <a:ln w="508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5" name="Rectangle 1035"/>
          <p:cNvSpPr>
            <a:spLocks noChangeArrowheads="1"/>
          </p:cNvSpPr>
          <p:nvPr/>
        </p:nvSpPr>
        <p:spPr bwMode="auto">
          <a:xfrm>
            <a:off x="7489825" y="3430588"/>
            <a:ext cx="11969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>
                <a:solidFill>
                  <a:schemeClr val="tx2"/>
                </a:solidFill>
              </a:rPr>
              <a:t>varejo</a:t>
            </a:r>
          </a:p>
        </p:txBody>
      </p:sp>
      <p:sp>
        <p:nvSpPr>
          <p:cNvPr id="36876" name="Rectangle 1036"/>
          <p:cNvSpPr>
            <a:spLocks noChangeArrowheads="1"/>
          </p:cNvSpPr>
          <p:nvPr/>
        </p:nvSpPr>
        <p:spPr bwMode="auto">
          <a:xfrm>
            <a:off x="7146925" y="4649788"/>
            <a:ext cx="15795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/>
              <a:t>produtor</a:t>
            </a:r>
          </a:p>
        </p:txBody>
      </p:sp>
    </p:spTree>
    <p:extLst>
      <p:ext uri="{BB962C8B-B14F-4D97-AF65-F5344CB8AC3E}">
        <p14:creationId xmlns:p14="http://schemas.microsoft.com/office/powerpoint/2010/main" val="2095707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00100" y="1901031"/>
            <a:ext cx="8137972" cy="4800600"/>
          </a:xfrm>
          <a:noFill/>
        </p:spPr>
        <p:txBody>
          <a:bodyPr/>
          <a:lstStyle/>
          <a:p>
            <a:pPr algn="just">
              <a:buFontTx/>
              <a:buChar char="•"/>
            </a:pPr>
            <a:r>
              <a:rPr lang="pt-BR" altLang="pt-BR" sz="2800" dirty="0" smtClean="0"/>
              <a:t> Quanto mais competitivo o mercado, menor deve ser a margem de comercialização;</a:t>
            </a:r>
          </a:p>
          <a:p>
            <a:pPr algn="just">
              <a:buFontTx/>
              <a:buChar char="•"/>
            </a:pPr>
            <a:r>
              <a:rPr lang="pt-BR" altLang="pt-BR" sz="2800" dirty="0" smtClean="0"/>
              <a:t> Quanto maior o processamento e manuseio, maior a margem;</a:t>
            </a:r>
          </a:p>
          <a:p>
            <a:pPr algn="just">
              <a:buFontTx/>
              <a:buChar char="•"/>
            </a:pPr>
            <a:r>
              <a:rPr lang="pt-BR" altLang="pt-BR" sz="2800" dirty="0" smtClean="0"/>
              <a:t> Quanto maior o risco envolvido, maior a margem;</a:t>
            </a:r>
          </a:p>
          <a:p>
            <a:pPr algn="just">
              <a:buFontTx/>
              <a:buChar char="•"/>
            </a:pPr>
            <a:r>
              <a:rPr lang="pt-BR" altLang="pt-BR" sz="2800" dirty="0" smtClean="0"/>
              <a:t> Alterações na demanda podem modificar as margens (tendências de consumo);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579935" y="764704"/>
            <a:ext cx="434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800" dirty="0">
                <a:solidFill>
                  <a:schemeClr val="tx2"/>
                </a:solidFill>
              </a:rPr>
              <a:t>Comportamento das margens</a:t>
            </a:r>
            <a:endParaRPr lang="en-US" alt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26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7"/>
          <p:cNvSpPr>
            <a:spLocks noChangeArrowheads="1"/>
          </p:cNvSpPr>
          <p:nvPr/>
        </p:nvSpPr>
        <p:spPr bwMode="auto">
          <a:xfrm>
            <a:off x="1766888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38915" name="Object 1026"/>
          <p:cNvGraphicFramePr>
            <a:graphicFrameLocks noChangeAspect="1"/>
          </p:cNvGraphicFramePr>
          <p:nvPr/>
        </p:nvGraphicFramePr>
        <p:xfrm>
          <a:off x="609600" y="1295400"/>
          <a:ext cx="7620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r:id="rId3" imgW="5610225" imgH="2838450" progId="Excel.Chart.8">
                  <p:embed/>
                </p:oleObj>
              </mc:Choice>
              <mc:Fallback>
                <p:oleObj r:id="rId3" imgW="5610225" imgH="28384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7620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2483768" y="743943"/>
            <a:ext cx="506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i="1" dirty="0" err="1">
                <a:solidFill>
                  <a:schemeClr val="tx2"/>
                </a:solidFill>
              </a:rPr>
              <a:t>Markup</a:t>
            </a:r>
            <a:r>
              <a:rPr lang="pt-BR" altLang="pt-BR" sz="2400" dirty="0">
                <a:solidFill>
                  <a:schemeClr val="tx2"/>
                </a:solidFill>
              </a:rPr>
              <a:t> no mercado de álcool hidratado</a:t>
            </a:r>
            <a:endParaRPr lang="en-US" alt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altLang="pt-BR" smtClean="0"/>
              <a:t>Elasticidade de Transmissão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58119" y="1345407"/>
            <a:ext cx="6400800" cy="1295400"/>
          </a:xfrm>
          <a:noFill/>
        </p:spPr>
        <p:txBody>
          <a:bodyPr/>
          <a:lstStyle/>
          <a:p>
            <a:pPr algn="just"/>
            <a:r>
              <a:rPr lang="pt-BR" altLang="pt-BR" dirty="0" smtClean="0"/>
              <a:t>	Intensidade de transmissão de preços de um nível de mercado para outro.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217988" y="3803650"/>
            <a:ext cx="8810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553075" y="3803650"/>
            <a:ext cx="6889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614988" y="3727450"/>
            <a:ext cx="6016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4400" i="1"/>
              <a:t>Pv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597525" y="3087688"/>
            <a:ext cx="6334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4400" i="1"/>
              <a:t>Pp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422775" y="3875088"/>
            <a:ext cx="6334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4400" i="1"/>
              <a:t>Pp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440238" y="3087688"/>
            <a:ext cx="6016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4400" i="1"/>
              <a:t>Pv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046413" y="3440113"/>
            <a:ext cx="5397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4400" i="1"/>
              <a:t>vp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211763" y="3376613"/>
            <a:ext cx="260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4400">
                <a:latin typeface="Symbol" panose="05050102010706020507" pitchFamily="18" charset="2"/>
              </a:rPr>
              <a:t>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198938" y="3811588"/>
            <a:ext cx="260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4400">
                <a:latin typeface="Symbol" panose="05050102010706020507" pitchFamily="18" charset="2"/>
              </a:rPr>
              <a:t>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216400" y="3024188"/>
            <a:ext cx="260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4400">
                <a:latin typeface="Symbol" panose="05050102010706020507" pitchFamily="18" charset="2"/>
              </a:rPr>
              <a:t>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794125" y="3376613"/>
            <a:ext cx="260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4400">
                <a:latin typeface="Symbol" panose="05050102010706020507" pitchFamily="18" charset="2"/>
              </a:rPr>
              <a:t>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428875" y="2965450"/>
            <a:ext cx="508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8800" i="1">
                <a:latin typeface="Symbol" panose="05050102010706020507" pitchFamily="18" charset="2"/>
              </a:rPr>
              <a:t></a:t>
            </a:r>
          </a:p>
        </p:txBody>
      </p:sp>
    </p:spTree>
    <p:extLst>
      <p:ext uri="{BB962C8B-B14F-4D97-AF65-F5344CB8AC3E}">
        <p14:creationId xmlns:p14="http://schemas.microsoft.com/office/powerpoint/2010/main" val="55641718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79450" y="2889250"/>
            <a:ext cx="2374900" cy="10033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/>
              <a:t>Preço do óleo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/>
              <a:t>atacado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13450" y="2889250"/>
            <a:ext cx="2374900" cy="10033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/>
              <a:t>Preço do óleo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/>
              <a:t>varejo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830263"/>
            <a:ext cx="80819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4000" dirty="0">
                <a:solidFill>
                  <a:schemeClr val="tx2"/>
                </a:solidFill>
              </a:rPr>
              <a:t>Exemplo: Elasticidade de Transmissão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833438" y="1519238"/>
            <a:ext cx="19494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3600">
                <a:latin typeface="Symbol" panose="05050102010706020507" pitchFamily="18" charset="2"/>
              </a:rPr>
              <a:t></a:t>
            </a:r>
            <a:r>
              <a:rPr lang="pt-BR" altLang="pt-BR" sz="3600" baseline="-25000"/>
              <a:t>1</a:t>
            </a:r>
            <a:r>
              <a:rPr lang="pt-BR" altLang="pt-BR" sz="3600"/>
              <a:t> = 10%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980113" y="1443038"/>
            <a:ext cx="229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3600">
                <a:latin typeface="Symbol" panose="05050102010706020507" pitchFamily="18" charset="2"/>
              </a:rPr>
              <a:t></a:t>
            </a:r>
            <a:r>
              <a:rPr lang="pt-BR" altLang="pt-BR" sz="3600" baseline="-25000"/>
              <a:t>1</a:t>
            </a:r>
            <a:r>
              <a:rPr lang="pt-BR" altLang="pt-BR" sz="3600"/>
              <a:t> = 5,43%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3600">
                <a:latin typeface="Symbol" panose="05050102010706020507" pitchFamily="18" charset="2"/>
              </a:rPr>
              <a:t></a:t>
            </a:r>
            <a:r>
              <a:rPr lang="pt-BR" altLang="pt-BR" sz="3600" baseline="-25000"/>
              <a:t>2</a:t>
            </a:r>
            <a:r>
              <a:rPr lang="pt-BR" altLang="pt-BR" sz="3600"/>
              <a:t> = 4,33%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28638" y="4232275"/>
            <a:ext cx="84359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/>
              <a:t>Quando o preço do óleo no atacado varia 10%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/>
              <a:t>no mês 1, o preço no varejo varia 5,43% no mês 1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pt-BR" altLang="pt-BR"/>
              <a:t>e 4,33% no mês 2.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240088" y="3429000"/>
            <a:ext cx="2436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09743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/>
          </p:cNvSpPr>
          <p:nvPr/>
        </p:nvSpPr>
        <p:spPr bwMode="auto">
          <a:xfrm>
            <a:off x="457200" y="1219200"/>
            <a:ext cx="8458200" cy="5181600"/>
          </a:xfrm>
          <a:prstGeom prst="rect">
            <a:avLst/>
          </a:prstGeom>
          <a:solidFill>
            <a:srgbClr val="00CCFF"/>
          </a:solidFill>
          <a:ln w="12700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pic>
        <p:nvPicPr>
          <p:cNvPr id="20483" name="Picture 1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48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1828800" y="609600"/>
            <a:ext cx="6040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800"/>
              <a:t>Causalidade no Mercado de Combustível</a:t>
            </a:r>
            <a:endParaRPr lang="en-US" altLang="pt-BR" sz="2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483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altLang="pt-BR" smtClean="0"/>
              <a:t>Margem de Comercialização</a:t>
            </a:r>
          </a:p>
        </p:txBody>
      </p:sp>
      <p:sp>
        <p:nvSpPr>
          <p:cNvPr id="21509" name="Rectangle 1029"/>
          <p:cNvSpPr>
            <a:spLocks noGrp="1" noChangeArrowheads="1"/>
          </p:cNvSpPr>
          <p:nvPr>
            <p:ph type="subTitle" idx="4294967295"/>
          </p:nvPr>
        </p:nvSpPr>
        <p:spPr>
          <a:xfrm>
            <a:off x="1676400" y="1484784"/>
            <a:ext cx="6400800" cy="3048000"/>
          </a:xfrm>
          <a:noFill/>
        </p:spPr>
        <p:txBody>
          <a:bodyPr/>
          <a:lstStyle/>
          <a:p>
            <a:pPr marL="0" indent="0" algn="l">
              <a:buNone/>
            </a:pPr>
            <a:r>
              <a:rPr lang="pt-BR" altLang="pt-BR" dirty="0" smtClean="0"/>
              <a:t>Diferenças de preços entre níveis de mercados.</a:t>
            </a:r>
          </a:p>
          <a:p>
            <a:pPr algn="l"/>
            <a:r>
              <a:rPr lang="pt-BR" altLang="pt-BR" dirty="0" smtClean="0"/>
              <a:t>M = C + L</a:t>
            </a:r>
          </a:p>
          <a:p>
            <a:pPr algn="l"/>
            <a:endParaRPr lang="pt-BR" altLang="pt-BR" dirty="0" smtClean="0"/>
          </a:p>
          <a:p>
            <a:pPr algn="l"/>
            <a:r>
              <a:rPr lang="pt-BR" altLang="pt-BR" dirty="0" smtClean="0"/>
              <a:t>M = Margem</a:t>
            </a:r>
          </a:p>
          <a:p>
            <a:pPr algn="l"/>
            <a:r>
              <a:rPr lang="pt-BR" altLang="pt-BR" dirty="0" smtClean="0"/>
              <a:t>C = Custo</a:t>
            </a:r>
          </a:p>
          <a:p>
            <a:pPr algn="l"/>
            <a:r>
              <a:rPr lang="pt-BR" altLang="pt-BR" dirty="0" smtClean="0"/>
              <a:t>L =Lucro</a:t>
            </a:r>
          </a:p>
        </p:txBody>
      </p:sp>
    </p:spTree>
    <p:extLst>
      <p:ext uri="{BB962C8B-B14F-4D97-AF65-F5344CB8AC3E}">
        <p14:creationId xmlns:p14="http://schemas.microsoft.com/office/powerpoint/2010/main" val="359089944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449" y="817091"/>
            <a:ext cx="7086600" cy="381000"/>
          </a:xfrm>
        </p:spPr>
        <p:txBody>
          <a:bodyPr/>
          <a:lstStyle/>
          <a:p>
            <a:r>
              <a:rPr lang="pt-BR" altLang="pt-BR" sz="4000" dirty="0" smtClean="0"/>
              <a:t>Cálculo da margem de comercialização</a:t>
            </a:r>
          </a:p>
        </p:txBody>
      </p:sp>
      <p:grpSp>
        <p:nvGrpSpPr>
          <p:cNvPr id="22531" name="Group 30"/>
          <p:cNvGrpSpPr>
            <a:grpSpLocks/>
          </p:cNvGrpSpPr>
          <p:nvPr/>
        </p:nvGrpSpPr>
        <p:grpSpPr bwMode="auto">
          <a:xfrm>
            <a:off x="1066800" y="2934816"/>
            <a:ext cx="6491288" cy="1074738"/>
            <a:chOff x="320" y="1926"/>
            <a:chExt cx="4089" cy="677"/>
          </a:xfrm>
        </p:grpSpPr>
        <p:sp>
          <p:nvSpPr>
            <p:cNvPr id="22555" name="Line 15"/>
            <p:cNvSpPr>
              <a:spLocks noChangeShapeType="1"/>
            </p:cNvSpPr>
            <p:nvPr/>
          </p:nvSpPr>
          <p:spPr bwMode="auto">
            <a:xfrm>
              <a:off x="1069" y="2272"/>
              <a:ext cx="77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6" name="Rectangle 16"/>
            <p:cNvSpPr>
              <a:spLocks noChangeArrowheads="1"/>
            </p:cNvSpPr>
            <p:nvPr/>
          </p:nvSpPr>
          <p:spPr bwMode="auto">
            <a:xfrm>
              <a:off x="320" y="2113"/>
              <a:ext cx="35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 i="1"/>
                <a:t>MR</a:t>
              </a:r>
              <a:endParaRPr lang="pt-BR" altLang="pt-BR" sz="2400"/>
            </a:p>
          </p:txBody>
        </p:sp>
        <p:sp>
          <p:nvSpPr>
            <p:cNvPr id="22557" name="Rectangle 17"/>
            <p:cNvSpPr>
              <a:spLocks noChangeArrowheads="1"/>
            </p:cNvSpPr>
            <p:nvPr/>
          </p:nvSpPr>
          <p:spPr bwMode="auto">
            <a:xfrm>
              <a:off x="1076" y="1954"/>
              <a:ext cx="26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 i="1"/>
                <a:t>Pv</a:t>
              </a:r>
              <a:endParaRPr lang="pt-BR" altLang="pt-BR" sz="2400"/>
            </a:p>
          </p:txBody>
        </p:sp>
        <p:sp>
          <p:nvSpPr>
            <p:cNvPr id="22558" name="Rectangle 18"/>
            <p:cNvSpPr>
              <a:spLocks noChangeArrowheads="1"/>
            </p:cNvSpPr>
            <p:nvPr/>
          </p:nvSpPr>
          <p:spPr bwMode="auto">
            <a:xfrm>
              <a:off x="1574" y="1954"/>
              <a:ext cx="27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 i="1"/>
                <a:t>Pp</a:t>
              </a:r>
              <a:endParaRPr lang="pt-BR" altLang="pt-BR" sz="2400"/>
            </a:p>
          </p:txBody>
        </p:sp>
        <p:sp>
          <p:nvSpPr>
            <p:cNvPr id="22559" name="Rectangle 19"/>
            <p:cNvSpPr>
              <a:spLocks noChangeArrowheads="1"/>
            </p:cNvSpPr>
            <p:nvPr/>
          </p:nvSpPr>
          <p:spPr bwMode="auto">
            <a:xfrm>
              <a:off x="1332" y="2305"/>
              <a:ext cx="26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 i="1"/>
                <a:t>Pv</a:t>
              </a:r>
              <a:endParaRPr lang="pt-BR" altLang="pt-BR" sz="2400"/>
            </a:p>
          </p:txBody>
        </p:sp>
        <p:sp>
          <p:nvSpPr>
            <p:cNvPr id="22560" name="Rectangle 20"/>
            <p:cNvSpPr>
              <a:spLocks noChangeArrowheads="1"/>
            </p:cNvSpPr>
            <p:nvPr/>
          </p:nvSpPr>
          <p:spPr bwMode="auto">
            <a:xfrm>
              <a:off x="744" y="2085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>
                  <a:latin typeface="Symbol" panose="05050102010706020507" pitchFamily="18" charset="2"/>
                </a:rPr>
                <a:t>=</a:t>
              </a:r>
              <a:endParaRPr lang="pt-BR" altLang="pt-BR" sz="2400"/>
            </a:p>
          </p:txBody>
        </p:sp>
        <p:sp>
          <p:nvSpPr>
            <p:cNvPr id="22561" name="Rectangle 21"/>
            <p:cNvSpPr>
              <a:spLocks noChangeArrowheads="1"/>
            </p:cNvSpPr>
            <p:nvPr/>
          </p:nvSpPr>
          <p:spPr bwMode="auto">
            <a:xfrm>
              <a:off x="1380" y="1926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>
                  <a:latin typeface="Symbol" panose="05050102010706020507" pitchFamily="18" charset="2"/>
                </a:rPr>
                <a:t>-</a:t>
              </a:r>
              <a:endParaRPr lang="pt-BR" altLang="pt-BR" sz="2400"/>
            </a:p>
          </p:txBody>
        </p:sp>
        <p:sp>
          <p:nvSpPr>
            <p:cNvPr id="22562" name="Rectangle 22"/>
            <p:cNvSpPr>
              <a:spLocks noChangeArrowheads="1"/>
            </p:cNvSpPr>
            <p:nvPr/>
          </p:nvSpPr>
          <p:spPr bwMode="auto">
            <a:xfrm>
              <a:off x="940" y="1963"/>
              <a:ext cx="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>
                  <a:latin typeface="Symbol" panose="05050102010706020507" pitchFamily="18" charset="2"/>
                </a:rPr>
                <a:t>æ</a:t>
              </a:r>
              <a:endParaRPr lang="pt-BR" altLang="pt-BR" sz="2400"/>
            </a:p>
          </p:txBody>
        </p:sp>
        <p:sp>
          <p:nvSpPr>
            <p:cNvPr id="22563" name="Rectangle 23"/>
            <p:cNvSpPr>
              <a:spLocks noChangeArrowheads="1"/>
            </p:cNvSpPr>
            <p:nvPr/>
          </p:nvSpPr>
          <p:spPr bwMode="auto">
            <a:xfrm>
              <a:off x="940" y="2235"/>
              <a:ext cx="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>
                  <a:latin typeface="Symbol" panose="05050102010706020507" pitchFamily="18" charset="2"/>
                </a:rPr>
                <a:t>è</a:t>
              </a:r>
              <a:endParaRPr lang="pt-BR" altLang="pt-BR" sz="2400"/>
            </a:p>
          </p:txBody>
        </p:sp>
        <p:sp>
          <p:nvSpPr>
            <p:cNvPr id="22564" name="Rectangle 24"/>
            <p:cNvSpPr>
              <a:spLocks noChangeArrowheads="1"/>
            </p:cNvSpPr>
            <p:nvPr/>
          </p:nvSpPr>
          <p:spPr bwMode="auto">
            <a:xfrm>
              <a:off x="940" y="2092"/>
              <a:ext cx="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>
                  <a:latin typeface="Symbol" panose="05050102010706020507" pitchFamily="18" charset="2"/>
                </a:rPr>
                <a:t>ç</a:t>
              </a:r>
              <a:endParaRPr lang="pt-BR" altLang="pt-BR" sz="2400"/>
            </a:p>
          </p:txBody>
        </p:sp>
        <p:sp>
          <p:nvSpPr>
            <p:cNvPr id="22565" name="Rectangle 25"/>
            <p:cNvSpPr>
              <a:spLocks noChangeArrowheads="1"/>
            </p:cNvSpPr>
            <p:nvPr/>
          </p:nvSpPr>
          <p:spPr bwMode="auto">
            <a:xfrm>
              <a:off x="1848" y="1963"/>
              <a:ext cx="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>
                  <a:latin typeface="Symbol" panose="05050102010706020507" pitchFamily="18" charset="2"/>
                </a:rPr>
                <a:t>ö</a:t>
              </a:r>
              <a:endParaRPr lang="pt-BR" altLang="pt-BR" sz="2400"/>
            </a:p>
          </p:txBody>
        </p:sp>
        <p:sp>
          <p:nvSpPr>
            <p:cNvPr id="22566" name="Rectangle 26"/>
            <p:cNvSpPr>
              <a:spLocks noChangeArrowheads="1"/>
            </p:cNvSpPr>
            <p:nvPr/>
          </p:nvSpPr>
          <p:spPr bwMode="auto">
            <a:xfrm>
              <a:off x="1848" y="2235"/>
              <a:ext cx="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>
                  <a:latin typeface="Symbol" panose="05050102010706020507" pitchFamily="18" charset="2"/>
                </a:rPr>
                <a:t>ø</a:t>
              </a:r>
              <a:endParaRPr lang="pt-BR" altLang="pt-BR" sz="2400"/>
            </a:p>
          </p:txBody>
        </p:sp>
        <p:sp>
          <p:nvSpPr>
            <p:cNvPr id="22567" name="Rectangle 27"/>
            <p:cNvSpPr>
              <a:spLocks noChangeArrowheads="1"/>
            </p:cNvSpPr>
            <p:nvPr/>
          </p:nvSpPr>
          <p:spPr bwMode="auto">
            <a:xfrm>
              <a:off x="1848" y="2092"/>
              <a:ext cx="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>
                  <a:latin typeface="Symbol" panose="05050102010706020507" pitchFamily="18" charset="2"/>
                </a:rPr>
                <a:t>÷</a:t>
              </a:r>
              <a:endParaRPr lang="pt-BR" altLang="pt-BR" sz="2400"/>
            </a:p>
          </p:txBody>
        </p:sp>
        <p:sp>
          <p:nvSpPr>
            <p:cNvPr id="22568" name="Rectangle 28"/>
            <p:cNvSpPr>
              <a:spLocks noChangeArrowheads="1"/>
            </p:cNvSpPr>
            <p:nvPr/>
          </p:nvSpPr>
          <p:spPr bwMode="auto">
            <a:xfrm>
              <a:off x="2017" y="2085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>
                  <a:latin typeface="Symbol" panose="05050102010706020507" pitchFamily="18" charset="2"/>
                </a:rPr>
                <a:t>´</a:t>
              </a:r>
              <a:endParaRPr lang="pt-BR" altLang="pt-BR" sz="2400"/>
            </a:p>
          </p:txBody>
        </p:sp>
        <p:sp>
          <p:nvSpPr>
            <p:cNvPr id="22569" name="Rectangle 29"/>
            <p:cNvSpPr>
              <a:spLocks noChangeArrowheads="1"/>
            </p:cNvSpPr>
            <p:nvPr/>
          </p:nvSpPr>
          <p:spPr bwMode="auto">
            <a:xfrm>
              <a:off x="2186" y="2113"/>
              <a:ext cx="22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100"/>
                <a:t>100	</a:t>
              </a:r>
              <a:r>
                <a:rPr lang="pt-BR" altLang="pt-BR" sz="3100">
                  <a:solidFill>
                    <a:schemeClr val="tx2"/>
                  </a:solidFill>
                </a:rPr>
                <a:t>Margem relativa</a:t>
              </a:r>
              <a:endParaRPr lang="pt-BR" altLang="pt-BR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22532" name="Group 46"/>
          <p:cNvGrpSpPr>
            <a:grpSpLocks/>
          </p:cNvGrpSpPr>
          <p:nvPr/>
        </p:nvGrpSpPr>
        <p:grpSpPr bwMode="auto">
          <a:xfrm>
            <a:off x="1066800" y="4077816"/>
            <a:ext cx="5014913" cy="1039813"/>
            <a:chOff x="319" y="2911"/>
            <a:chExt cx="3159" cy="655"/>
          </a:xfrm>
        </p:grpSpPr>
        <p:sp>
          <p:nvSpPr>
            <p:cNvPr id="22540" name="Line 31"/>
            <p:cNvSpPr>
              <a:spLocks noChangeShapeType="1"/>
            </p:cNvSpPr>
            <p:nvPr/>
          </p:nvSpPr>
          <p:spPr bwMode="auto">
            <a:xfrm>
              <a:off x="1064" y="3246"/>
              <a:ext cx="7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1" name="Rectangle 32"/>
            <p:cNvSpPr>
              <a:spLocks noChangeArrowheads="1"/>
            </p:cNvSpPr>
            <p:nvPr/>
          </p:nvSpPr>
          <p:spPr bwMode="auto">
            <a:xfrm>
              <a:off x="319" y="3092"/>
              <a:ext cx="3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 i="1"/>
                <a:t>MK</a:t>
              </a:r>
              <a:endParaRPr lang="pt-BR" altLang="pt-BR" sz="2400"/>
            </a:p>
          </p:txBody>
        </p:sp>
        <p:sp>
          <p:nvSpPr>
            <p:cNvPr id="22542" name="Rectangle 33"/>
            <p:cNvSpPr>
              <a:spLocks noChangeArrowheads="1"/>
            </p:cNvSpPr>
            <p:nvPr/>
          </p:nvSpPr>
          <p:spPr bwMode="auto">
            <a:xfrm>
              <a:off x="1071" y="2938"/>
              <a:ext cx="2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 i="1"/>
                <a:t>Pv</a:t>
              </a:r>
              <a:endParaRPr lang="pt-BR" altLang="pt-BR" sz="2400"/>
            </a:p>
          </p:txBody>
        </p:sp>
        <p:sp>
          <p:nvSpPr>
            <p:cNvPr id="22543" name="Rectangle 34"/>
            <p:cNvSpPr>
              <a:spLocks noChangeArrowheads="1"/>
            </p:cNvSpPr>
            <p:nvPr/>
          </p:nvSpPr>
          <p:spPr bwMode="auto">
            <a:xfrm>
              <a:off x="1551" y="2938"/>
              <a:ext cx="2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 i="1"/>
                <a:t>Pp</a:t>
              </a:r>
              <a:endParaRPr lang="pt-BR" altLang="pt-BR" sz="2400"/>
            </a:p>
          </p:txBody>
        </p:sp>
        <p:sp>
          <p:nvSpPr>
            <p:cNvPr id="22544" name="Rectangle 35"/>
            <p:cNvSpPr>
              <a:spLocks noChangeArrowheads="1"/>
            </p:cNvSpPr>
            <p:nvPr/>
          </p:nvSpPr>
          <p:spPr bwMode="auto">
            <a:xfrm>
              <a:off x="1311" y="3278"/>
              <a:ext cx="2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 i="1"/>
                <a:t>Pp</a:t>
              </a:r>
              <a:endParaRPr lang="pt-BR" altLang="pt-BR" sz="2400"/>
            </a:p>
          </p:txBody>
        </p:sp>
        <p:sp>
          <p:nvSpPr>
            <p:cNvPr id="22545" name="Rectangle 36"/>
            <p:cNvSpPr>
              <a:spLocks noChangeArrowheads="1"/>
            </p:cNvSpPr>
            <p:nvPr/>
          </p:nvSpPr>
          <p:spPr bwMode="auto">
            <a:xfrm>
              <a:off x="751" y="3065"/>
              <a:ext cx="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>
                  <a:latin typeface="Symbol" panose="05050102010706020507" pitchFamily="18" charset="2"/>
                </a:rPr>
                <a:t>=</a:t>
              </a:r>
              <a:endParaRPr lang="pt-BR" altLang="pt-BR" sz="2400"/>
            </a:p>
          </p:txBody>
        </p:sp>
        <p:sp>
          <p:nvSpPr>
            <p:cNvPr id="22546" name="Rectangle 37"/>
            <p:cNvSpPr>
              <a:spLocks noChangeArrowheads="1"/>
            </p:cNvSpPr>
            <p:nvPr/>
          </p:nvSpPr>
          <p:spPr bwMode="auto">
            <a:xfrm>
              <a:off x="1365" y="2911"/>
              <a:ext cx="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>
                  <a:latin typeface="Symbol" panose="05050102010706020507" pitchFamily="18" charset="2"/>
                </a:rPr>
                <a:t>-</a:t>
              </a:r>
              <a:endParaRPr lang="pt-BR" altLang="pt-BR" sz="2400"/>
            </a:p>
          </p:txBody>
        </p:sp>
        <p:sp>
          <p:nvSpPr>
            <p:cNvPr id="22547" name="Rectangle 38"/>
            <p:cNvSpPr>
              <a:spLocks noChangeArrowheads="1"/>
            </p:cNvSpPr>
            <p:nvPr/>
          </p:nvSpPr>
          <p:spPr bwMode="auto">
            <a:xfrm>
              <a:off x="940" y="2925"/>
              <a:ext cx="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>
                  <a:latin typeface="Symbol" panose="05050102010706020507" pitchFamily="18" charset="2"/>
                </a:rPr>
                <a:t>æ</a:t>
              </a:r>
              <a:endParaRPr lang="pt-BR" altLang="pt-BR" sz="2400"/>
            </a:p>
          </p:txBody>
        </p:sp>
        <p:sp>
          <p:nvSpPr>
            <p:cNvPr id="22548" name="Rectangle 39"/>
            <p:cNvSpPr>
              <a:spLocks noChangeArrowheads="1"/>
            </p:cNvSpPr>
            <p:nvPr/>
          </p:nvSpPr>
          <p:spPr bwMode="auto">
            <a:xfrm>
              <a:off x="940" y="3232"/>
              <a:ext cx="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>
                  <a:latin typeface="Symbol" panose="05050102010706020507" pitchFamily="18" charset="2"/>
                </a:rPr>
                <a:t>è</a:t>
              </a:r>
              <a:endParaRPr lang="pt-BR" altLang="pt-BR" sz="2400"/>
            </a:p>
          </p:txBody>
        </p:sp>
        <p:sp>
          <p:nvSpPr>
            <p:cNvPr id="22549" name="Rectangle 40"/>
            <p:cNvSpPr>
              <a:spLocks noChangeArrowheads="1"/>
            </p:cNvSpPr>
            <p:nvPr/>
          </p:nvSpPr>
          <p:spPr bwMode="auto">
            <a:xfrm>
              <a:off x="940" y="3094"/>
              <a:ext cx="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>
                  <a:latin typeface="Symbol" panose="05050102010706020507" pitchFamily="18" charset="2"/>
                </a:rPr>
                <a:t>ç</a:t>
              </a:r>
              <a:endParaRPr lang="pt-BR" altLang="pt-BR" sz="2400"/>
            </a:p>
          </p:txBody>
        </p:sp>
        <p:sp>
          <p:nvSpPr>
            <p:cNvPr id="22550" name="Rectangle 41"/>
            <p:cNvSpPr>
              <a:spLocks noChangeArrowheads="1"/>
            </p:cNvSpPr>
            <p:nvPr/>
          </p:nvSpPr>
          <p:spPr bwMode="auto">
            <a:xfrm>
              <a:off x="1817" y="2925"/>
              <a:ext cx="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>
                  <a:latin typeface="Symbol" panose="05050102010706020507" pitchFamily="18" charset="2"/>
                </a:rPr>
                <a:t>ö</a:t>
              </a:r>
              <a:endParaRPr lang="pt-BR" altLang="pt-BR" sz="2400"/>
            </a:p>
          </p:txBody>
        </p:sp>
        <p:sp>
          <p:nvSpPr>
            <p:cNvPr id="22551" name="Rectangle 42"/>
            <p:cNvSpPr>
              <a:spLocks noChangeArrowheads="1"/>
            </p:cNvSpPr>
            <p:nvPr/>
          </p:nvSpPr>
          <p:spPr bwMode="auto">
            <a:xfrm>
              <a:off x="1817" y="3232"/>
              <a:ext cx="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>
                  <a:latin typeface="Symbol" panose="05050102010706020507" pitchFamily="18" charset="2"/>
                </a:rPr>
                <a:t>ø</a:t>
              </a:r>
              <a:endParaRPr lang="pt-BR" altLang="pt-BR" sz="2400"/>
            </a:p>
          </p:txBody>
        </p:sp>
        <p:sp>
          <p:nvSpPr>
            <p:cNvPr id="22552" name="Rectangle 43"/>
            <p:cNvSpPr>
              <a:spLocks noChangeArrowheads="1"/>
            </p:cNvSpPr>
            <p:nvPr/>
          </p:nvSpPr>
          <p:spPr bwMode="auto">
            <a:xfrm>
              <a:off x="1817" y="3094"/>
              <a:ext cx="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>
                  <a:latin typeface="Symbol" panose="05050102010706020507" pitchFamily="18" charset="2"/>
                </a:rPr>
                <a:t>÷</a:t>
              </a:r>
              <a:endParaRPr lang="pt-BR" altLang="pt-BR" sz="2400"/>
            </a:p>
          </p:txBody>
        </p:sp>
        <p:sp>
          <p:nvSpPr>
            <p:cNvPr id="22553" name="Rectangle 44"/>
            <p:cNvSpPr>
              <a:spLocks noChangeArrowheads="1"/>
            </p:cNvSpPr>
            <p:nvPr/>
          </p:nvSpPr>
          <p:spPr bwMode="auto">
            <a:xfrm>
              <a:off x="1978" y="3065"/>
              <a:ext cx="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>
                  <a:latin typeface="Symbol" panose="05050102010706020507" pitchFamily="18" charset="2"/>
                </a:rPr>
                <a:t>´</a:t>
              </a:r>
              <a:endParaRPr lang="pt-BR" altLang="pt-BR" sz="2400"/>
            </a:p>
          </p:txBody>
        </p:sp>
        <p:sp>
          <p:nvSpPr>
            <p:cNvPr id="22554" name="Rectangle 45"/>
            <p:cNvSpPr>
              <a:spLocks noChangeArrowheads="1"/>
            </p:cNvSpPr>
            <p:nvPr/>
          </p:nvSpPr>
          <p:spPr bwMode="auto">
            <a:xfrm>
              <a:off x="2142" y="3092"/>
              <a:ext cx="1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3000"/>
                <a:t>100	</a:t>
              </a:r>
              <a:r>
                <a:rPr lang="pt-BR" altLang="pt-BR" sz="3000" i="1">
                  <a:solidFill>
                    <a:schemeClr val="tx2"/>
                  </a:solidFill>
                </a:rPr>
                <a:t>Markup</a:t>
              </a:r>
              <a:endParaRPr lang="pt-BR" altLang="pt-BR" sz="2400" i="1"/>
            </a:p>
          </p:txBody>
        </p:sp>
      </p:grp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1066800" y="5373216"/>
            <a:ext cx="7696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/>
              <a:t>Pv = Pp (1+MK)	com MK em decimais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716463" y="2102966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 </a:t>
            </a:r>
            <a:endParaRPr lang="pt-BR" altLang="pt-BR" sz="1800"/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914400" y="2401416"/>
            <a:ext cx="60420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>
                <a:solidFill>
                  <a:schemeClr val="tx2"/>
                </a:solidFill>
              </a:rPr>
              <a:t>Margem Absoluta</a:t>
            </a:r>
            <a:r>
              <a:rPr lang="pt-BR" altLang="pt-BR"/>
              <a:t>:	 MA = Pv - Pp</a:t>
            </a:r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914400" y="1182216"/>
            <a:ext cx="38068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/>
              <a:t>Pv = Preço no Varejo   </a:t>
            </a:r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914400" y="1791816"/>
            <a:ext cx="37941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/>
              <a:t>Pp = Preço ao Produtor</a:t>
            </a:r>
          </a:p>
        </p:txBody>
      </p:sp>
      <p:sp>
        <p:nvSpPr>
          <p:cNvPr id="22538" name="Line 47"/>
          <p:cNvSpPr>
            <a:spLocks noChangeShapeType="1"/>
          </p:cNvSpPr>
          <p:nvPr/>
        </p:nvSpPr>
        <p:spPr bwMode="auto">
          <a:xfrm>
            <a:off x="2209800" y="3468216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9" name="Line 48"/>
          <p:cNvSpPr>
            <a:spLocks noChangeShapeType="1"/>
          </p:cNvSpPr>
          <p:nvPr/>
        </p:nvSpPr>
        <p:spPr bwMode="auto">
          <a:xfrm>
            <a:off x="2286000" y="4611216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18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6400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4676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09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Margem de comercialização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7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381000"/>
            <a:ext cx="8534400" cy="6172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8991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altLang="pt-BR" smtClean="0"/>
              <a:t>Métodos de fixação de margem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8" y="1340768"/>
            <a:ext cx="7315200" cy="4648200"/>
          </a:xfrm>
          <a:noFill/>
        </p:spPr>
        <p:txBody>
          <a:bodyPr/>
          <a:lstStyle/>
          <a:p>
            <a:pPr algn="l"/>
            <a:r>
              <a:rPr lang="pt-BR" altLang="pt-BR" dirty="0" smtClean="0"/>
              <a:t>(a) Métodos não sistemáticos: seguir um líder em preços</a:t>
            </a:r>
          </a:p>
          <a:p>
            <a:pPr algn="l"/>
            <a:endParaRPr lang="pt-BR" altLang="pt-BR" dirty="0" smtClean="0"/>
          </a:p>
          <a:p>
            <a:pPr algn="l"/>
            <a:r>
              <a:rPr lang="pt-BR" altLang="pt-BR" dirty="0" smtClean="0"/>
              <a:t>(b) </a:t>
            </a:r>
            <a:r>
              <a:rPr lang="pt-BR" altLang="pt-BR" dirty="0" smtClean="0">
                <a:solidFill>
                  <a:schemeClr val="tx2"/>
                </a:solidFill>
              </a:rPr>
              <a:t>Métodos sistemáticos</a:t>
            </a:r>
            <a:endParaRPr lang="pt-BR" altLang="pt-BR" dirty="0" smtClean="0"/>
          </a:p>
          <a:p>
            <a:pPr algn="l">
              <a:buFontTx/>
              <a:buChar char="•"/>
            </a:pPr>
            <a:r>
              <a:rPr lang="pt-BR" altLang="pt-BR" dirty="0" smtClean="0"/>
              <a:t> Margem absoluta fixa: </a:t>
            </a:r>
            <a:r>
              <a:rPr lang="pt-BR" altLang="pt-BR" dirty="0" err="1" smtClean="0"/>
              <a:t>Pv</a:t>
            </a:r>
            <a:r>
              <a:rPr lang="pt-BR" altLang="pt-BR" dirty="0" smtClean="0"/>
              <a:t> = Pp + a</a:t>
            </a:r>
          </a:p>
          <a:p>
            <a:pPr algn="l">
              <a:buFontTx/>
              <a:buChar char="•"/>
            </a:pPr>
            <a:r>
              <a:rPr lang="pt-BR" altLang="pt-BR" dirty="0" smtClean="0"/>
              <a:t> Margem percentual fixa: </a:t>
            </a:r>
            <a:r>
              <a:rPr lang="pt-BR" altLang="pt-BR" dirty="0" err="1" smtClean="0"/>
              <a:t>Pv</a:t>
            </a:r>
            <a:r>
              <a:rPr lang="pt-BR" altLang="pt-BR" dirty="0" smtClean="0"/>
              <a:t> = (1+b)Pp</a:t>
            </a:r>
          </a:p>
          <a:p>
            <a:pPr algn="l">
              <a:buFontTx/>
              <a:buChar char="•"/>
            </a:pPr>
            <a:r>
              <a:rPr lang="pt-BR" altLang="pt-BR" dirty="0" smtClean="0"/>
              <a:t> Combinação: </a:t>
            </a:r>
            <a:r>
              <a:rPr lang="pt-BR" altLang="pt-BR" dirty="0" err="1" smtClean="0"/>
              <a:t>Pv</a:t>
            </a:r>
            <a:r>
              <a:rPr lang="pt-BR" altLang="pt-BR" dirty="0" smtClean="0"/>
              <a:t> = a + (1+b)Pp</a:t>
            </a:r>
          </a:p>
        </p:txBody>
      </p:sp>
    </p:spTree>
    <p:extLst>
      <p:ext uri="{BB962C8B-B14F-4D97-AF65-F5344CB8AC3E}">
        <p14:creationId xmlns:p14="http://schemas.microsoft.com/office/powerpoint/2010/main" val="1879931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36867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36868" name="Rectangle 1028"/>
          <p:cNvSpPr>
            <a:spLocks noChangeArrowheads="1"/>
          </p:cNvSpPr>
          <p:nvPr/>
        </p:nvSpPr>
        <p:spPr bwMode="auto">
          <a:xfrm>
            <a:off x="457200" y="4572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>
                <a:solidFill>
                  <a:schemeClr val="tx2"/>
                </a:solidFill>
              </a:rPr>
              <a:t>Margem de Comercialização e elasticidade da demanda: </a:t>
            </a:r>
            <a:r>
              <a:rPr lang="pt-BR" altLang="pt-BR"/>
              <a:t>A demanda no segmento produtor é mais inelástica que no varejo, portanto as variações de preços são maiores para o produtor</a:t>
            </a:r>
            <a:r>
              <a:rPr lang="pt-BR" altLang="pt-BR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6869" name="Line 1029"/>
          <p:cNvSpPr>
            <a:spLocks noChangeShapeType="1"/>
          </p:cNvSpPr>
          <p:nvPr/>
        </p:nvSpPr>
        <p:spPr bwMode="auto">
          <a:xfrm>
            <a:off x="1676400" y="2846388"/>
            <a:ext cx="0" cy="33004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0" name="Line 1030"/>
          <p:cNvSpPr>
            <a:spLocks noChangeShapeType="1"/>
          </p:cNvSpPr>
          <p:nvPr/>
        </p:nvSpPr>
        <p:spPr bwMode="auto">
          <a:xfrm>
            <a:off x="1703388" y="6172200"/>
            <a:ext cx="58912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1" name="Rectangle 1031"/>
          <p:cNvSpPr>
            <a:spLocks noChangeArrowheads="1"/>
          </p:cNvSpPr>
          <p:nvPr/>
        </p:nvSpPr>
        <p:spPr bwMode="auto">
          <a:xfrm>
            <a:off x="146050" y="2913063"/>
            <a:ext cx="1084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/>
              <a:t>preço</a:t>
            </a:r>
          </a:p>
        </p:txBody>
      </p:sp>
      <p:sp>
        <p:nvSpPr>
          <p:cNvPr id="36872" name="Rectangle 1032"/>
          <p:cNvSpPr>
            <a:spLocks noChangeArrowheads="1"/>
          </p:cNvSpPr>
          <p:nvPr/>
        </p:nvSpPr>
        <p:spPr bwMode="auto">
          <a:xfrm>
            <a:off x="6538913" y="6342063"/>
            <a:ext cx="11969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/>
              <a:t>tempo</a:t>
            </a:r>
          </a:p>
        </p:txBody>
      </p:sp>
      <p:sp>
        <p:nvSpPr>
          <p:cNvPr id="36873" name="Freeform 1033"/>
          <p:cNvSpPr>
            <a:spLocks/>
          </p:cNvSpPr>
          <p:nvPr/>
        </p:nvSpPr>
        <p:spPr bwMode="auto">
          <a:xfrm>
            <a:off x="1655763" y="4941888"/>
            <a:ext cx="6122987" cy="854075"/>
          </a:xfrm>
          <a:custGeom>
            <a:avLst/>
            <a:gdLst>
              <a:gd name="T0" fmla="*/ 2147483646 w 3857"/>
              <a:gd name="T1" fmla="*/ 2147483646 h 538"/>
              <a:gd name="T2" fmla="*/ 2147483646 w 3857"/>
              <a:gd name="T3" fmla="*/ 2147483646 h 538"/>
              <a:gd name="T4" fmla="*/ 2147483646 w 3857"/>
              <a:gd name="T5" fmla="*/ 2147483646 h 538"/>
              <a:gd name="T6" fmla="*/ 2147483646 w 3857"/>
              <a:gd name="T7" fmla="*/ 2147483646 h 538"/>
              <a:gd name="T8" fmla="*/ 2147483646 w 3857"/>
              <a:gd name="T9" fmla="*/ 2147483646 h 538"/>
              <a:gd name="T10" fmla="*/ 2147483646 w 3857"/>
              <a:gd name="T11" fmla="*/ 2147483646 h 538"/>
              <a:gd name="T12" fmla="*/ 2147483646 w 3857"/>
              <a:gd name="T13" fmla="*/ 2147483646 h 538"/>
              <a:gd name="T14" fmla="*/ 2147483646 w 3857"/>
              <a:gd name="T15" fmla="*/ 2147483646 h 538"/>
              <a:gd name="T16" fmla="*/ 2147483646 w 3857"/>
              <a:gd name="T17" fmla="*/ 2147483646 h 538"/>
              <a:gd name="T18" fmla="*/ 2147483646 w 3857"/>
              <a:gd name="T19" fmla="*/ 2147483646 h 538"/>
              <a:gd name="T20" fmla="*/ 2147483646 w 3857"/>
              <a:gd name="T21" fmla="*/ 2147483646 h 538"/>
              <a:gd name="T22" fmla="*/ 2147483646 w 3857"/>
              <a:gd name="T23" fmla="*/ 2147483646 h 538"/>
              <a:gd name="T24" fmla="*/ 2147483646 w 3857"/>
              <a:gd name="T25" fmla="*/ 2147483646 h 538"/>
              <a:gd name="T26" fmla="*/ 2147483646 w 3857"/>
              <a:gd name="T27" fmla="*/ 2147483646 h 538"/>
              <a:gd name="T28" fmla="*/ 2147483646 w 3857"/>
              <a:gd name="T29" fmla="*/ 2147483646 h 538"/>
              <a:gd name="T30" fmla="*/ 2147483646 w 3857"/>
              <a:gd name="T31" fmla="*/ 2147483646 h 538"/>
              <a:gd name="T32" fmla="*/ 2147483646 w 3857"/>
              <a:gd name="T33" fmla="*/ 2147483646 h 538"/>
              <a:gd name="T34" fmla="*/ 2147483646 w 3857"/>
              <a:gd name="T35" fmla="*/ 2147483646 h 538"/>
              <a:gd name="T36" fmla="*/ 2147483646 w 3857"/>
              <a:gd name="T37" fmla="*/ 2147483646 h 538"/>
              <a:gd name="T38" fmla="*/ 2147483646 w 3857"/>
              <a:gd name="T39" fmla="*/ 2147483646 h 538"/>
              <a:gd name="T40" fmla="*/ 2147483646 w 3857"/>
              <a:gd name="T41" fmla="*/ 2147483646 h 538"/>
              <a:gd name="T42" fmla="*/ 2147483646 w 3857"/>
              <a:gd name="T43" fmla="*/ 2147483646 h 538"/>
              <a:gd name="T44" fmla="*/ 2147483646 w 3857"/>
              <a:gd name="T45" fmla="*/ 2147483646 h 538"/>
              <a:gd name="T46" fmla="*/ 2147483646 w 3857"/>
              <a:gd name="T47" fmla="*/ 2147483646 h 538"/>
              <a:gd name="T48" fmla="*/ 2147483646 w 3857"/>
              <a:gd name="T49" fmla="*/ 2147483646 h 538"/>
              <a:gd name="T50" fmla="*/ 2147483646 w 3857"/>
              <a:gd name="T51" fmla="*/ 2147483646 h 538"/>
              <a:gd name="T52" fmla="*/ 2147483646 w 3857"/>
              <a:gd name="T53" fmla="*/ 2147483646 h 538"/>
              <a:gd name="T54" fmla="*/ 2147483646 w 3857"/>
              <a:gd name="T55" fmla="*/ 2147483646 h 538"/>
              <a:gd name="T56" fmla="*/ 2147483646 w 3857"/>
              <a:gd name="T57" fmla="*/ 2147483646 h 538"/>
              <a:gd name="T58" fmla="*/ 2147483646 w 3857"/>
              <a:gd name="T59" fmla="*/ 2147483646 h 538"/>
              <a:gd name="T60" fmla="*/ 2147483646 w 3857"/>
              <a:gd name="T61" fmla="*/ 2147483646 h 538"/>
              <a:gd name="T62" fmla="*/ 2147483646 w 3857"/>
              <a:gd name="T63" fmla="*/ 2147483646 h 538"/>
              <a:gd name="T64" fmla="*/ 2147483646 w 3857"/>
              <a:gd name="T65" fmla="*/ 2147483646 h 538"/>
              <a:gd name="T66" fmla="*/ 2147483646 w 3857"/>
              <a:gd name="T67" fmla="*/ 2147483646 h 538"/>
              <a:gd name="T68" fmla="*/ 2147483646 w 3857"/>
              <a:gd name="T69" fmla="*/ 2147483646 h 538"/>
              <a:gd name="T70" fmla="*/ 2147483646 w 3857"/>
              <a:gd name="T71" fmla="*/ 2147483646 h 538"/>
              <a:gd name="T72" fmla="*/ 2147483646 w 3857"/>
              <a:gd name="T73" fmla="*/ 2147483646 h 538"/>
              <a:gd name="T74" fmla="*/ 2147483646 w 3857"/>
              <a:gd name="T75" fmla="*/ 2147483646 h 538"/>
              <a:gd name="T76" fmla="*/ 2147483646 w 3857"/>
              <a:gd name="T77" fmla="*/ 2147483646 h 538"/>
              <a:gd name="T78" fmla="*/ 2147483646 w 3857"/>
              <a:gd name="T79" fmla="*/ 2147483646 h 538"/>
              <a:gd name="T80" fmla="*/ 2147483646 w 3857"/>
              <a:gd name="T81" fmla="*/ 2147483646 h 538"/>
              <a:gd name="T82" fmla="*/ 2147483646 w 3857"/>
              <a:gd name="T83" fmla="*/ 2147483646 h 538"/>
              <a:gd name="T84" fmla="*/ 2147483646 w 3857"/>
              <a:gd name="T85" fmla="*/ 2147483646 h 538"/>
              <a:gd name="T86" fmla="*/ 2147483646 w 3857"/>
              <a:gd name="T87" fmla="*/ 2147483646 h 538"/>
              <a:gd name="T88" fmla="*/ 2147483646 w 3857"/>
              <a:gd name="T89" fmla="*/ 2147483646 h 538"/>
              <a:gd name="T90" fmla="*/ 2147483646 w 3857"/>
              <a:gd name="T91" fmla="*/ 2147483646 h 538"/>
              <a:gd name="T92" fmla="*/ 2147483646 w 3857"/>
              <a:gd name="T93" fmla="*/ 2147483646 h 538"/>
              <a:gd name="T94" fmla="*/ 2147483646 w 3857"/>
              <a:gd name="T95" fmla="*/ 2147483646 h 5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57"/>
              <a:gd name="T145" fmla="*/ 0 h 538"/>
              <a:gd name="T146" fmla="*/ 3857 w 3857"/>
              <a:gd name="T147" fmla="*/ 538 h 5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57" h="538">
                <a:moveTo>
                  <a:pt x="0" y="537"/>
                </a:moveTo>
                <a:lnTo>
                  <a:pt x="62" y="531"/>
                </a:lnTo>
                <a:lnTo>
                  <a:pt x="117" y="519"/>
                </a:lnTo>
                <a:lnTo>
                  <a:pt x="148" y="496"/>
                </a:lnTo>
                <a:lnTo>
                  <a:pt x="180" y="473"/>
                </a:lnTo>
                <a:lnTo>
                  <a:pt x="219" y="426"/>
                </a:lnTo>
                <a:lnTo>
                  <a:pt x="258" y="379"/>
                </a:lnTo>
                <a:lnTo>
                  <a:pt x="344" y="303"/>
                </a:lnTo>
                <a:lnTo>
                  <a:pt x="360" y="292"/>
                </a:lnTo>
                <a:lnTo>
                  <a:pt x="376" y="274"/>
                </a:lnTo>
                <a:lnTo>
                  <a:pt x="399" y="263"/>
                </a:lnTo>
                <a:lnTo>
                  <a:pt x="423" y="251"/>
                </a:lnTo>
                <a:lnTo>
                  <a:pt x="438" y="245"/>
                </a:lnTo>
                <a:lnTo>
                  <a:pt x="446" y="239"/>
                </a:lnTo>
                <a:lnTo>
                  <a:pt x="454" y="227"/>
                </a:lnTo>
                <a:lnTo>
                  <a:pt x="454" y="222"/>
                </a:lnTo>
                <a:lnTo>
                  <a:pt x="462" y="216"/>
                </a:lnTo>
                <a:lnTo>
                  <a:pt x="478" y="216"/>
                </a:lnTo>
                <a:lnTo>
                  <a:pt x="493" y="222"/>
                </a:lnTo>
                <a:lnTo>
                  <a:pt x="525" y="245"/>
                </a:lnTo>
                <a:lnTo>
                  <a:pt x="556" y="280"/>
                </a:lnTo>
                <a:lnTo>
                  <a:pt x="572" y="292"/>
                </a:lnTo>
                <a:lnTo>
                  <a:pt x="580" y="303"/>
                </a:lnTo>
                <a:lnTo>
                  <a:pt x="595" y="321"/>
                </a:lnTo>
                <a:lnTo>
                  <a:pt x="619" y="333"/>
                </a:lnTo>
                <a:lnTo>
                  <a:pt x="658" y="356"/>
                </a:lnTo>
                <a:lnTo>
                  <a:pt x="689" y="391"/>
                </a:lnTo>
                <a:lnTo>
                  <a:pt x="721" y="414"/>
                </a:lnTo>
                <a:lnTo>
                  <a:pt x="760" y="438"/>
                </a:lnTo>
                <a:lnTo>
                  <a:pt x="807" y="455"/>
                </a:lnTo>
                <a:lnTo>
                  <a:pt x="823" y="461"/>
                </a:lnTo>
                <a:lnTo>
                  <a:pt x="830" y="473"/>
                </a:lnTo>
                <a:lnTo>
                  <a:pt x="885" y="479"/>
                </a:lnTo>
                <a:lnTo>
                  <a:pt x="917" y="484"/>
                </a:lnTo>
                <a:lnTo>
                  <a:pt x="940" y="496"/>
                </a:lnTo>
                <a:lnTo>
                  <a:pt x="964" y="508"/>
                </a:lnTo>
                <a:lnTo>
                  <a:pt x="971" y="508"/>
                </a:lnTo>
                <a:lnTo>
                  <a:pt x="979" y="514"/>
                </a:lnTo>
                <a:lnTo>
                  <a:pt x="1003" y="519"/>
                </a:lnTo>
                <a:lnTo>
                  <a:pt x="1018" y="514"/>
                </a:lnTo>
                <a:lnTo>
                  <a:pt x="1034" y="502"/>
                </a:lnTo>
                <a:lnTo>
                  <a:pt x="1050" y="490"/>
                </a:lnTo>
                <a:lnTo>
                  <a:pt x="1066" y="473"/>
                </a:lnTo>
                <a:lnTo>
                  <a:pt x="1120" y="455"/>
                </a:lnTo>
                <a:lnTo>
                  <a:pt x="1167" y="438"/>
                </a:lnTo>
                <a:lnTo>
                  <a:pt x="1230" y="379"/>
                </a:lnTo>
                <a:lnTo>
                  <a:pt x="1301" y="315"/>
                </a:lnTo>
                <a:lnTo>
                  <a:pt x="1363" y="257"/>
                </a:lnTo>
                <a:lnTo>
                  <a:pt x="1410" y="192"/>
                </a:lnTo>
                <a:lnTo>
                  <a:pt x="1457" y="134"/>
                </a:lnTo>
                <a:lnTo>
                  <a:pt x="1504" y="81"/>
                </a:lnTo>
                <a:lnTo>
                  <a:pt x="1552" y="41"/>
                </a:lnTo>
                <a:lnTo>
                  <a:pt x="1614" y="0"/>
                </a:lnTo>
                <a:lnTo>
                  <a:pt x="1700" y="11"/>
                </a:lnTo>
                <a:lnTo>
                  <a:pt x="1747" y="23"/>
                </a:lnTo>
                <a:lnTo>
                  <a:pt x="1787" y="35"/>
                </a:lnTo>
                <a:lnTo>
                  <a:pt x="1787" y="46"/>
                </a:lnTo>
                <a:lnTo>
                  <a:pt x="1787" y="58"/>
                </a:lnTo>
                <a:lnTo>
                  <a:pt x="1779" y="76"/>
                </a:lnTo>
                <a:lnTo>
                  <a:pt x="1779" y="81"/>
                </a:lnTo>
                <a:lnTo>
                  <a:pt x="1810" y="99"/>
                </a:lnTo>
                <a:lnTo>
                  <a:pt x="1842" y="111"/>
                </a:lnTo>
                <a:lnTo>
                  <a:pt x="1904" y="134"/>
                </a:lnTo>
                <a:lnTo>
                  <a:pt x="1920" y="163"/>
                </a:lnTo>
                <a:lnTo>
                  <a:pt x="1928" y="192"/>
                </a:lnTo>
                <a:lnTo>
                  <a:pt x="1943" y="222"/>
                </a:lnTo>
                <a:lnTo>
                  <a:pt x="1959" y="251"/>
                </a:lnTo>
                <a:lnTo>
                  <a:pt x="2014" y="298"/>
                </a:lnTo>
                <a:lnTo>
                  <a:pt x="2069" y="344"/>
                </a:lnTo>
                <a:lnTo>
                  <a:pt x="2124" y="385"/>
                </a:lnTo>
                <a:lnTo>
                  <a:pt x="2179" y="432"/>
                </a:lnTo>
                <a:lnTo>
                  <a:pt x="2241" y="420"/>
                </a:lnTo>
                <a:lnTo>
                  <a:pt x="2288" y="403"/>
                </a:lnTo>
                <a:lnTo>
                  <a:pt x="2320" y="379"/>
                </a:lnTo>
                <a:lnTo>
                  <a:pt x="2351" y="362"/>
                </a:lnTo>
                <a:lnTo>
                  <a:pt x="2390" y="333"/>
                </a:lnTo>
                <a:lnTo>
                  <a:pt x="2422" y="309"/>
                </a:lnTo>
                <a:lnTo>
                  <a:pt x="2469" y="274"/>
                </a:lnTo>
                <a:lnTo>
                  <a:pt x="2523" y="239"/>
                </a:lnTo>
                <a:lnTo>
                  <a:pt x="2586" y="210"/>
                </a:lnTo>
                <a:lnTo>
                  <a:pt x="2657" y="192"/>
                </a:lnTo>
                <a:lnTo>
                  <a:pt x="2719" y="122"/>
                </a:lnTo>
                <a:lnTo>
                  <a:pt x="2759" y="87"/>
                </a:lnTo>
                <a:lnTo>
                  <a:pt x="2806" y="70"/>
                </a:lnTo>
                <a:lnTo>
                  <a:pt x="2955" y="93"/>
                </a:lnTo>
                <a:lnTo>
                  <a:pt x="3104" y="122"/>
                </a:lnTo>
                <a:lnTo>
                  <a:pt x="3394" y="192"/>
                </a:lnTo>
                <a:lnTo>
                  <a:pt x="3472" y="233"/>
                </a:lnTo>
                <a:lnTo>
                  <a:pt x="3527" y="257"/>
                </a:lnTo>
                <a:lnTo>
                  <a:pt x="3574" y="280"/>
                </a:lnTo>
                <a:lnTo>
                  <a:pt x="3613" y="292"/>
                </a:lnTo>
                <a:lnTo>
                  <a:pt x="3652" y="303"/>
                </a:lnTo>
                <a:lnTo>
                  <a:pt x="3691" y="315"/>
                </a:lnTo>
                <a:lnTo>
                  <a:pt x="3754" y="327"/>
                </a:lnTo>
                <a:lnTo>
                  <a:pt x="3825" y="344"/>
                </a:lnTo>
                <a:lnTo>
                  <a:pt x="3840" y="356"/>
                </a:lnTo>
                <a:lnTo>
                  <a:pt x="3856" y="362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4" name="Freeform 1034"/>
          <p:cNvSpPr>
            <a:spLocks/>
          </p:cNvSpPr>
          <p:nvPr/>
        </p:nvSpPr>
        <p:spPr bwMode="auto">
          <a:xfrm>
            <a:off x="1643063" y="3794125"/>
            <a:ext cx="6318250" cy="449263"/>
          </a:xfrm>
          <a:custGeom>
            <a:avLst/>
            <a:gdLst>
              <a:gd name="T0" fmla="*/ 2147483646 w 3980"/>
              <a:gd name="T1" fmla="*/ 2147483646 h 283"/>
              <a:gd name="T2" fmla="*/ 2147483646 w 3980"/>
              <a:gd name="T3" fmla="*/ 2147483646 h 283"/>
              <a:gd name="T4" fmla="*/ 2147483646 w 3980"/>
              <a:gd name="T5" fmla="*/ 2147483646 h 283"/>
              <a:gd name="T6" fmla="*/ 2147483646 w 3980"/>
              <a:gd name="T7" fmla="*/ 2147483646 h 283"/>
              <a:gd name="T8" fmla="*/ 2147483646 w 3980"/>
              <a:gd name="T9" fmla="*/ 2147483646 h 283"/>
              <a:gd name="T10" fmla="*/ 2147483646 w 3980"/>
              <a:gd name="T11" fmla="*/ 2147483646 h 283"/>
              <a:gd name="T12" fmla="*/ 2147483646 w 3980"/>
              <a:gd name="T13" fmla="*/ 2147483646 h 283"/>
              <a:gd name="T14" fmla="*/ 2147483646 w 3980"/>
              <a:gd name="T15" fmla="*/ 2147483646 h 283"/>
              <a:gd name="T16" fmla="*/ 2147483646 w 3980"/>
              <a:gd name="T17" fmla="*/ 2147483646 h 283"/>
              <a:gd name="T18" fmla="*/ 2147483646 w 3980"/>
              <a:gd name="T19" fmla="*/ 2147483646 h 283"/>
              <a:gd name="T20" fmla="*/ 2147483646 w 3980"/>
              <a:gd name="T21" fmla="*/ 2147483646 h 283"/>
              <a:gd name="T22" fmla="*/ 2147483646 w 3980"/>
              <a:gd name="T23" fmla="*/ 2147483646 h 283"/>
              <a:gd name="T24" fmla="*/ 2147483646 w 3980"/>
              <a:gd name="T25" fmla="*/ 2147483646 h 283"/>
              <a:gd name="T26" fmla="*/ 2147483646 w 3980"/>
              <a:gd name="T27" fmla="*/ 2147483646 h 283"/>
              <a:gd name="T28" fmla="*/ 2147483646 w 3980"/>
              <a:gd name="T29" fmla="*/ 2147483646 h 283"/>
              <a:gd name="T30" fmla="*/ 2147483646 w 3980"/>
              <a:gd name="T31" fmla="*/ 2147483646 h 283"/>
              <a:gd name="T32" fmla="*/ 2147483646 w 3980"/>
              <a:gd name="T33" fmla="*/ 2147483646 h 283"/>
              <a:gd name="T34" fmla="*/ 2147483646 w 3980"/>
              <a:gd name="T35" fmla="*/ 2147483646 h 283"/>
              <a:gd name="T36" fmla="*/ 2147483646 w 3980"/>
              <a:gd name="T37" fmla="*/ 2147483646 h 283"/>
              <a:gd name="T38" fmla="*/ 2147483646 w 3980"/>
              <a:gd name="T39" fmla="*/ 2147483646 h 283"/>
              <a:gd name="T40" fmla="*/ 2147483646 w 3980"/>
              <a:gd name="T41" fmla="*/ 2147483646 h 283"/>
              <a:gd name="T42" fmla="*/ 2147483646 w 3980"/>
              <a:gd name="T43" fmla="*/ 2147483646 h 283"/>
              <a:gd name="T44" fmla="*/ 2147483646 w 3980"/>
              <a:gd name="T45" fmla="*/ 2147483646 h 283"/>
              <a:gd name="T46" fmla="*/ 2147483646 w 3980"/>
              <a:gd name="T47" fmla="*/ 2147483646 h 283"/>
              <a:gd name="T48" fmla="*/ 2147483646 w 3980"/>
              <a:gd name="T49" fmla="*/ 2147483646 h 283"/>
              <a:gd name="T50" fmla="*/ 2147483646 w 3980"/>
              <a:gd name="T51" fmla="*/ 2147483646 h 283"/>
              <a:gd name="T52" fmla="*/ 2147483646 w 3980"/>
              <a:gd name="T53" fmla="*/ 2147483646 h 283"/>
              <a:gd name="T54" fmla="*/ 2147483646 w 3980"/>
              <a:gd name="T55" fmla="*/ 2147483646 h 283"/>
              <a:gd name="T56" fmla="*/ 2147483646 w 3980"/>
              <a:gd name="T57" fmla="*/ 2147483646 h 283"/>
              <a:gd name="T58" fmla="*/ 2147483646 w 3980"/>
              <a:gd name="T59" fmla="*/ 2147483646 h 283"/>
              <a:gd name="T60" fmla="*/ 2147483646 w 3980"/>
              <a:gd name="T61" fmla="*/ 2147483646 h 283"/>
              <a:gd name="T62" fmla="*/ 2147483646 w 3980"/>
              <a:gd name="T63" fmla="*/ 2147483646 h 283"/>
              <a:gd name="T64" fmla="*/ 2147483646 w 3980"/>
              <a:gd name="T65" fmla="*/ 2147483646 h 283"/>
              <a:gd name="T66" fmla="*/ 2147483646 w 3980"/>
              <a:gd name="T67" fmla="*/ 2147483646 h 283"/>
              <a:gd name="T68" fmla="*/ 2147483646 w 3980"/>
              <a:gd name="T69" fmla="*/ 2147483646 h 283"/>
              <a:gd name="T70" fmla="*/ 2147483646 w 3980"/>
              <a:gd name="T71" fmla="*/ 2147483646 h 283"/>
              <a:gd name="T72" fmla="*/ 2147483646 w 3980"/>
              <a:gd name="T73" fmla="*/ 2147483646 h 283"/>
              <a:gd name="T74" fmla="*/ 2147483646 w 3980"/>
              <a:gd name="T75" fmla="*/ 2147483646 h 283"/>
              <a:gd name="T76" fmla="*/ 2147483646 w 3980"/>
              <a:gd name="T77" fmla="*/ 2147483646 h 283"/>
              <a:gd name="T78" fmla="*/ 2147483646 w 3980"/>
              <a:gd name="T79" fmla="*/ 2147483646 h 283"/>
              <a:gd name="T80" fmla="*/ 2147483646 w 3980"/>
              <a:gd name="T81" fmla="*/ 2147483646 h 2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980"/>
              <a:gd name="T124" fmla="*/ 0 h 283"/>
              <a:gd name="T125" fmla="*/ 3980 w 3980"/>
              <a:gd name="T126" fmla="*/ 283 h 28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980" h="283">
                <a:moveTo>
                  <a:pt x="0" y="265"/>
                </a:moveTo>
                <a:lnTo>
                  <a:pt x="24" y="252"/>
                </a:lnTo>
                <a:lnTo>
                  <a:pt x="48" y="239"/>
                </a:lnTo>
                <a:lnTo>
                  <a:pt x="72" y="222"/>
                </a:lnTo>
                <a:lnTo>
                  <a:pt x="96" y="201"/>
                </a:lnTo>
                <a:lnTo>
                  <a:pt x="112" y="179"/>
                </a:lnTo>
                <a:lnTo>
                  <a:pt x="128" y="158"/>
                </a:lnTo>
                <a:lnTo>
                  <a:pt x="144" y="149"/>
                </a:lnTo>
                <a:lnTo>
                  <a:pt x="176" y="145"/>
                </a:lnTo>
                <a:lnTo>
                  <a:pt x="200" y="141"/>
                </a:lnTo>
                <a:lnTo>
                  <a:pt x="216" y="141"/>
                </a:lnTo>
                <a:lnTo>
                  <a:pt x="313" y="115"/>
                </a:lnTo>
                <a:lnTo>
                  <a:pt x="473" y="120"/>
                </a:lnTo>
                <a:lnTo>
                  <a:pt x="626" y="124"/>
                </a:lnTo>
                <a:lnTo>
                  <a:pt x="666" y="132"/>
                </a:lnTo>
                <a:lnTo>
                  <a:pt x="682" y="141"/>
                </a:lnTo>
                <a:lnTo>
                  <a:pt x="690" y="141"/>
                </a:lnTo>
                <a:lnTo>
                  <a:pt x="762" y="179"/>
                </a:lnTo>
                <a:lnTo>
                  <a:pt x="834" y="218"/>
                </a:lnTo>
                <a:lnTo>
                  <a:pt x="906" y="252"/>
                </a:lnTo>
                <a:lnTo>
                  <a:pt x="979" y="282"/>
                </a:lnTo>
                <a:lnTo>
                  <a:pt x="1019" y="273"/>
                </a:lnTo>
                <a:lnTo>
                  <a:pt x="1059" y="269"/>
                </a:lnTo>
                <a:lnTo>
                  <a:pt x="1099" y="261"/>
                </a:lnTo>
                <a:lnTo>
                  <a:pt x="1139" y="248"/>
                </a:lnTo>
                <a:lnTo>
                  <a:pt x="1179" y="226"/>
                </a:lnTo>
                <a:lnTo>
                  <a:pt x="1219" y="201"/>
                </a:lnTo>
                <a:lnTo>
                  <a:pt x="1243" y="179"/>
                </a:lnTo>
                <a:lnTo>
                  <a:pt x="1275" y="167"/>
                </a:lnTo>
                <a:lnTo>
                  <a:pt x="1348" y="149"/>
                </a:lnTo>
                <a:lnTo>
                  <a:pt x="1428" y="137"/>
                </a:lnTo>
                <a:lnTo>
                  <a:pt x="1468" y="137"/>
                </a:lnTo>
                <a:lnTo>
                  <a:pt x="1492" y="132"/>
                </a:lnTo>
                <a:lnTo>
                  <a:pt x="1620" y="132"/>
                </a:lnTo>
                <a:lnTo>
                  <a:pt x="1741" y="137"/>
                </a:lnTo>
                <a:lnTo>
                  <a:pt x="1797" y="141"/>
                </a:lnTo>
                <a:lnTo>
                  <a:pt x="1853" y="149"/>
                </a:lnTo>
                <a:lnTo>
                  <a:pt x="1917" y="162"/>
                </a:lnTo>
                <a:lnTo>
                  <a:pt x="1973" y="184"/>
                </a:lnTo>
                <a:lnTo>
                  <a:pt x="1997" y="201"/>
                </a:lnTo>
                <a:lnTo>
                  <a:pt x="2022" y="209"/>
                </a:lnTo>
                <a:lnTo>
                  <a:pt x="2046" y="214"/>
                </a:lnTo>
                <a:lnTo>
                  <a:pt x="2070" y="231"/>
                </a:lnTo>
                <a:lnTo>
                  <a:pt x="2118" y="218"/>
                </a:lnTo>
                <a:lnTo>
                  <a:pt x="2174" y="209"/>
                </a:lnTo>
                <a:lnTo>
                  <a:pt x="2270" y="201"/>
                </a:lnTo>
                <a:lnTo>
                  <a:pt x="2358" y="158"/>
                </a:lnTo>
                <a:lnTo>
                  <a:pt x="2439" y="115"/>
                </a:lnTo>
                <a:lnTo>
                  <a:pt x="2447" y="102"/>
                </a:lnTo>
                <a:lnTo>
                  <a:pt x="2455" y="94"/>
                </a:lnTo>
                <a:lnTo>
                  <a:pt x="2479" y="81"/>
                </a:lnTo>
                <a:lnTo>
                  <a:pt x="2503" y="77"/>
                </a:lnTo>
                <a:lnTo>
                  <a:pt x="2535" y="68"/>
                </a:lnTo>
                <a:lnTo>
                  <a:pt x="2599" y="51"/>
                </a:lnTo>
                <a:lnTo>
                  <a:pt x="2655" y="38"/>
                </a:lnTo>
                <a:lnTo>
                  <a:pt x="2776" y="25"/>
                </a:lnTo>
                <a:lnTo>
                  <a:pt x="2848" y="17"/>
                </a:lnTo>
                <a:lnTo>
                  <a:pt x="2920" y="8"/>
                </a:lnTo>
                <a:lnTo>
                  <a:pt x="3056" y="0"/>
                </a:lnTo>
                <a:lnTo>
                  <a:pt x="3185" y="4"/>
                </a:lnTo>
                <a:lnTo>
                  <a:pt x="3241" y="4"/>
                </a:lnTo>
                <a:lnTo>
                  <a:pt x="3305" y="8"/>
                </a:lnTo>
                <a:lnTo>
                  <a:pt x="3321" y="17"/>
                </a:lnTo>
                <a:lnTo>
                  <a:pt x="3353" y="38"/>
                </a:lnTo>
                <a:lnTo>
                  <a:pt x="3377" y="55"/>
                </a:lnTo>
                <a:lnTo>
                  <a:pt x="3401" y="68"/>
                </a:lnTo>
                <a:lnTo>
                  <a:pt x="3441" y="90"/>
                </a:lnTo>
                <a:lnTo>
                  <a:pt x="3458" y="94"/>
                </a:lnTo>
                <a:lnTo>
                  <a:pt x="3466" y="98"/>
                </a:lnTo>
                <a:lnTo>
                  <a:pt x="3490" y="115"/>
                </a:lnTo>
                <a:lnTo>
                  <a:pt x="3506" y="124"/>
                </a:lnTo>
                <a:lnTo>
                  <a:pt x="3530" y="128"/>
                </a:lnTo>
                <a:lnTo>
                  <a:pt x="3554" y="132"/>
                </a:lnTo>
                <a:lnTo>
                  <a:pt x="3586" y="149"/>
                </a:lnTo>
                <a:lnTo>
                  <a:pt x="3626" y="162"/>
                </a:lnTo>
                <a:lnTo>
                  <a:pt x="3698" y="175"/>
                </a:lnTo>
                <a:lnTo>
                  <a:pt x="3770" y="192"/>
                </a:lnTo>
                <a:lnTo>
                  <a:pt x="3835" y="205"/>
                </a:lnTo>
                <a:lnTo>
                  <a:pt x="3867" y="218"/>
                </a:lnTo>
                <a:lnTo>
                  <a:pt x="3907" y="231"/>
                </a:lnTo>
                <a:lnTo>
                  <a:pt x="3947" y="244"/>
                </a:lnTo>
                <a:lnTo>
                  <a:pt x="3979" y="248"/>
                </a:lnTo>
              </a:path>
            </a:pathLst>
          </a:custGeom>
          <a:noFill/>
          <a:ln w="508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5" name="Rectangle 1035"/>
          <p:cNvSpPr>
            <a:spLocks noChangeArrowheads="1"/>
          </p:cNvSpPr>
          <p:nvPr/>
        </p:nvSpPr>
        <p:spPr bwMode="auto">
          <a:xfrm>
            <a:off x="7489825" y="3430588"/>
            <a:ext cx="11969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>
                <a:solidFill>
                  <a:schemeClr val="tx2"/>
                </a:solidFill>
              </a:rPr>
              <a:t>varejo</a:t>
            </a:r>
          </a:p>
        </p:txBody>
      </p:sp>
      <p:sp>
        <p:nvSpPr>
          <p:cNvPr id="36876" name="Rectangle 1036"/>
          <p:cNvSpPr>
            <a:spLocks noChangeArrowheads="1"/>
          </p:cNvSpPr>
          <p:nvPr/>
        </p:nvSpPr>
        <p:spPr bwMode="auto">
          <a:xfrm>
            <a:off x="7146925" y="4649788"/>
            <a:ext cx="15795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/>
              <a:t>produtor</a:t>
            </a:r>
          </a:p>
        </p:txBody>
      </p:sp>
    </p:spTree>
    <p:extLst>
      <p:ext uri="{BB962C8B-B14F-4D97-AF65-F5344CB8AC3E}">
        <p14:creationId xmlns:p14="http://schemas.microsoft.com/office/powerpoint/2010/main" val="4183635106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43000"/>
            <a:ext cx="7543800" cy="4800600"/>
          </a:xfrm>
          <a:noFill/>
        </p:spPr>
        <p:txBody>
          <a:bodyPr/>
          <a:lstStyle/>
          <a:p>
            <a:pPr algn="just">
              <a:buFontTx/>
              <a:buChar char="•"/>
            </a:pPr>
            <a:r>
              <a:rPr lang="pt-BR" altLang="pt-BR" sz="2800" smtClean="0"/>
              <a:t> Quanto mais competitivo o mercado, menor deve ser a margem de comercialização;</a:t>
            </a:r>
          </a:p>
          <a:p>
            <a:pPr algn="just">
              <a:buFontTx/>
              <a:buChar char="•"/>
            </a:pPr>
            <a:r>
              <a:rPr lang="pt-BR" altLang="pt-BR" sz="2800" smtClean="0"/>
              <a:t> Quanto maior o processamento e manuseio, maior a margem;</a:t>
            </a:r>
          </a:p>
          <a:p>
            <a:pPr algn="just">
              <a:buFontTx/>
              <a:buChar char="•"/>
            </a:pPr>
            <a:r>
              <a:rPr lang="pt-BR" altLang="pt-BR" sz="2800" smtClean="0"/>
              <a:t> Quanto maior o risco envolvido, maior a margem;</a:t>
            </a:r>
          </a:p>
          <a:p>
            <a:pPr algn="just">
              <a:buFontTx/>
              <a:buChar char="•"/>
            </a:pPr>
            <a:r>
              <a:rPr lang="pt-BR" altLang="pt-BR" sz="2800" smtClean="0"/>
              <a:t> Alterações na demanda podem modificar as margens (tendências de consumo);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898525" y="447675"/>
            <a:ext cx="434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solidFill>
                  <a:schemeClr val="tx2"/>
                </a:solidFill>
              </a:rPr>
              <a:t>Comportamento das margens</a:t>
            </a:r>
            <a:endParaRPr lang="en-US" altLang="pt-BR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10665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7"/>
          <p:cNvSpPr>
            <a:spLocks noChangeArrowheads="1"/>
          </p:cNvSpPr>
          <p:nvPr/>
        </p:nvSpPr>
        <p:spPr bwMode="auto">
          <a:xfrm>
            <a:off x="1766888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38915" name="Object 1026"/>
          <p:cNvGraphicFramePr>
            <a:graphicFrameLocks noChangeAspect="1"/>
          </p:cNvGraphicFramePr>
          <p:nvPr/>
        </p:nvGraphicFramePr>
        <p:xfrm>
          <a:off x="609600" y="1295400"/>
          <a:ext cx="7620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r:id="rId3" imgW="5610225" imgH="2838450" progId="Excel.Chart.8">
                  <p:embed/>
                </p:oleObj>
              </mc:Choice>
              <mc:Fallback>
                <p:oleObj r:id="rId3" imgW="5610225" imgH="28384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7620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685800" y="533400"/>
            <a:ext cx="506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i="1">
                <a:solidFill>
                  <a:schemeClr val="tx2"/>
                </a:solidFill>
              </a:rPr>
              <a:t>Markup</a:t>
            </a:r>
            <a:r>
              <a:rPr lang="pt-BR" altLang="pt-BR" sz="2400">
                <a:solidFill>
                  <a:schemeClr val="tx2"/>
                </a:solidFill>
              </a:rPr>
              <a:t> no mercado de álcool hidratado</a:t>
            </a:r>
            <a:endParaRPr lang="en-US" altLang="pt-BR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11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40" y="2348880"/>
            <a:ext cx="6905163" cy="361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103473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Qual demanda é mais elástica (reage mais ao preço), ao nível do produtor ou varejo?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892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1028"/>
          <p:cNvSpPr>
            <a:spLocks noChangeArrowheads="1"/>
          </p:cNvSpPr>
          <p:nvPr/>
        </p:nvSpPr>
        <p:spPr bwMode="auto">
          <a:xfrm>
            <a:off x="564356" y="836712"/>
            <a:ext cx="8305800" cy="14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Margem de Comercialização e elasticidade da demanda: </a:t>
            </a:r>
            <a:endParaRPr lang="pt-BR" altLang="pt-BR" sz="2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 no segmento produtor é mais inelástica que no varejo, portanto as variações de preços são maiores para o produtor</a:t>
            </a:r>
            <a:r>
              <a:rPr lang="pt-BR" altLang="pt-BR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99452" y="2453507"/>
            <a:ext cx="7372948" cy="3783805"/>
            <a:chOff x="799452" y="2453507"/>
            <a:chExt cx="7372948" cy="3783805"/>
          </a:xfrm>
        </p:grpSpPr>
        <p:sp>
          <p:nvSpPr>
            <p:cNvPr id="36869" name="Line 1029"/>
            <p:cNvSpPr>
              <a:spLocks noChangeShapeType="1"/>
            </p:cNvSpPr>
            <p:nvPr/>
          </p:nvSpPr>
          <p:spPr bwMode="auto">
            <a:xfrm>
              <a:off x="1254862" y="2453507"/>
              <a:ext cx="0" cy="33004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1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70" name="Line 1030"/>
            <p:cNvSpPr>
              <a:spLocks noChangeShapeType="1"/>
            </p:cNvSpPr>
            <p:nvPr/>
          </p:nvSpPr>
          <p:spPr bwMode="auto">
            <a:xfrm>
              <a:off x="1281850" y="5779319"/>
              <a:ext cx="58912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1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71" name="Rectangle 1031"/>
            <p:cNvSpPr>
              <a:spLocks noChangeArrowheads="1"/>
            </p:cNvSpPr>
            <p:nvPr/>
          </p:nvSpPr>
          <p:spPr bwMode="auto">
            <a:xfrm rot="16200000">
              <a:off x="547780" y="2928292"/>
              <a:ext cx="900889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preço</a:t>
              </a:r>
            </a:p>
          </p:txBody>
        </p:sp>
        <p:sp>
          <p:nvSpPr>
            <p:cNvPr id="36872" name="Rectangle 1032"/>
            <p:cNvSpPr>
              <a:spLocks noChangeArrowheads="1"/>
            </p:cNvSpPr>
            <p:nvPr/>
          </p:nvSpPr>
          <p:spPr bwMode="auto">
            <a:xfrm>
              <a:off x="6212518" y="5839767"/>
              <a:ext cx="1006687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tempo</a:t>
              </a:r>
            </a:p>
          </p:txBody>
        </p:sp>
        <p:sp>
          <p:nvSpPr>
            <p:cNvPr id="36873" name="Freeform 1033"/>
            <p:cNvSpPr>
              <a:spLocks/>
            </p:cNvSpPr>
            <p:nvPr/>
          </p:nvSpPr>
          <p:spPr bwMode="auto">
            <a:xfrm>
              <a:off x="1234225" y="4549007"/>
              <a:ext cx="6122987" cy="854075"/>
            </a:xfrm>
            <a:custGeom>
              <a:avLst/>
              <a:gdLst>
                <a:gd name="T0" fmla="*/ 2147483647 w 3857"/>
                <a:gd name="T1" fmla="*/ 2147483647 h 538"/>
                <a:gd name="T2" fmla="*/ 2147483647 w 3857"/>
                <a:gd name="T3" fmla="*/ 2147483647 h 538"/>
                <a:gd name="T4" fmla="*/ 2147483647 w 3857"/>
                <a:gd name="T5" fmla="*/ 2147483647 h 538"/>
                <a:gd name="T6" fmla="*/ 2147483647 w 3857"/>
                <a:gd name="T7" fmla="*/ 2147483647 h 538"/>
                <a:gd name="T8" fmla="*/ 2147483647 w 3857"/>
                <a:gd name="T9" fmla="*/ 2147483647 h 538"/>
                <a:gd name="T10" fmla="*/ 2147483647 w 3857"/>
                <a:gd name="T11" fmla="*/ 2147483647 h 538"/>
                <a:gd name="T12" fmla="*/ 2147483647 w 3857"/>
                <a:gd name="T13" fmla="*/ 2147483647 h 538"/>
                <a:gd name="T14" fmla="*/ 2147483647 w 3857"/>
                <a:gd name="T15" fmla="*/ 2147483647 h 538"/>
                <a:gd name="T16" fmla="*/ 2147483647 w 3857"/>
                <a:gd name="T17" fmla="*/ 2147483647 h 538"/>
                <a:gd name="T18" fmla="*/ 2147483647 w 3857"/>
                <a:gd name="T19" fmla="*/ 2147483647 h 538"/>
                <a:gd name="T20" fmla="*/ 2147483647 w 3857"/>
                <a:gd name="T21" fmla="*/ 2147483647 h 538"/>
                <a:gd name="T22" fmla="*/ 2147483647 w 3857"/>
                <a:gd name="T23" fmla="*/ 2147483647 h 538"/>
                <a:gd name="T24" fmla="*/ 2147483647 w 3857"/>
                <a:gd name="T25" fmla="*/ 2147483647 h 538"/>
                <a:gd name="T26" fmla="*/ 2147483647 w 3857"/>
                <a:gd name="T27" fmla="*/ 2147483647 h 538"/>
                <a:gd name="T28" fmla="*/ 2147483647 w 3857"/>
                <a:gd name="T29" fmla="*/ 2147483647 h 538"/>
                <a:gd name="T30" fmla="*/ 2147483647 w 3857"/>
                <a:gd name="T31" fmla="*/ 2147483647 h 538"/>
                <a:gd name="T32" fmla="*/ 2147483647 w 3857"/>
                <a:gd name="T33" fmla="*/ 2147483647 h 538"/>
                <a:gd name="T34" fmla="*/ 2147483647 w 3857"/>
                <a:gd name="T35" fmla="*/ 2147483647 h 538"/>
                <a:gd name="T36" fmla="*/ 2147483647 w 3857"/>
                <a:gd name="T37" fmla="*/ 2147483647 h 538"/>
                <a:gd name="T38" fmla="*/ 2147483647 w 3857"/>
                <a:gd name="T39" fmla="*/ 2147483647 h 538"/>
                <a:gd name="T40" fmla="*/ 2147483647 w 3857"/>
                <a:gd name="T41" fmla="*/ 2147483647 h 538"/>
                <a:gd name="T42" fmla="*/ 2147483647 w 3857"/>
                <a:gd name="T43" fmla="*/ 2147483647 h 538"/>
                <a:gd name="T44" fmla="*/ 2147483647 w 3857"/>
                <a:gd name="T45" fmla="*/ 2147483647 h 538"/>
                <a:gd name="T46" fmla="*/ 2147483647 w 3857"/>
                <a:gd name="T47" fmla="*/ 2147483647 h 538"/>
                <a:gd name="T48" fmla="*/ 2147483647 w 3857"/>
                <a:gd name="T49" fmla="*/ 2147483647 h 538"/>
                <a:gd name="T50" fmla="*/ 2147483647 w 3857"/>
                <a:gd name="T51" fmla="*/ 2147483647 h 538"/>
                <a:gd name="T52" fmla="*/ 2147483647 w 3857"/>
                <a:gd name="T53" fmla="*/ 2147483647 h 538"/>
                <a:gd name="T54" fmla="*/ 2147483647 w 3857"/>
                <a:gd name="T55" fmla="*/ 2147483647 h 538"/>
                <a:gd name="T56" fmla="*/ 2147483647 w 3857"/>
                <a:gd name="T57" fmla="*/ 2147483647 h 538"/>
                <a:gd name="T58" fmla="*/ 2147483647 w 3857"/>
                <a:gd name="T59" fmla="*/ 2147483647 h 538"/>
                <a:gd name="T60" fmla="*/ 2147483647 w 3857"/>
                <a:gd name="T61" fmla="*/ 2147483647 h 538"/>
                <a:gd name="T62" fmla="*/ 2147483647 w 3857"/>
                <a:gd name="T63" fmla="*/ 2147483647 h 538"/>
                <a:gd name="T64" fmla="*/ 2147483647 w 3857"/>
                <a:gd name="T65" fmla="*/ 2147483647 h 538"/>
                <a:gd name="T66" fmla="*/ 2147483647 w 3857"/>
                <a:gd name="T67" fmla="*/ 2147483647 h 538"/>
                <a:gd name="T68" fmla="*/ 2147483647 w 3857"/>
                <a:gd name="T69" fmla="*/ 2147483647 h 538"/>
                <a:gd name="T70" fmla="*/ 2147483647 w 3857"/>
                <a:gd name="T71" fmla="*/ 2147483647 h 538"/>
                <a:gd name="T72" fmla="*/ 2147483647 w 3857"/>
                <a:gd name="T73" fmla="*/ 2147483647 h 538"/>
                <a:gd name="T74" fmla="*/ 2147483647 w 3857"/>
                <a:gd name="T75" fmla="*/ 2147483647 h 538"/>
                <a:gd name="T76" fmla="*/ 2147483647 w 3857"/>
                <a:gd name="T77" fmla="*/ 2147483647 h 538"/>
                <a:gd name="T78" fmla="*/ 2147483647 w 3857"/>
                <a:gd name="T79" fmla="*/ 2147483647 h 538"/>
                <a:gd name="T80" fmla="*/ 2147483647 w 3857"/>
                <a:gd name="T81" fmla="*/ 2147483647 h 538"/>
                <a:gd name="T82" fmla="*/ 2147483647 w 3857"/>
                <a:gd name="T83" fmla="*/ 2147483647 h 538"/>
                <a:gd name="T84" fmla="*/ 2147483647 w 3857"/>
                <a:gd name="T85" fmla="*/ 2147483647 h 538"/>
                <a:gd name="T86" fmla="*/ 2147483647 w 3857"/>
                <a:gd name="T87" fmla="*/ 2147483647 h 538"/>
                <a:gd name="T88" fmla="*/ 2147483647 w 3857"/>
                <a:gd name="T89" fmla="*/ 2147483647 h 538"/>
                <a:gd name="T90" fmla="*/ 2147483647 w 3857"/>
                <a:gd name="T91" fmla="*/ 2147483647 h 538"/>
                <a:gd name="T92" fmla="*/ 2147483647 w 3857"/>
                <a:gd name="T93" fmla="*/ 2147483647 h 538"/>
                <a:gd name="T94" fmla="*/ 2147483647 w 3857"/>
                <a:gd name="T95" fmla="*/ 2147483647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57"/>
                <a:gd name="T145" fmla="*/ 0 h 538"/>
                <a:gd name="T146" fmla="*/ 3857 w 3857"/>
                <a:gd name="T147" fmla="*/ 538 h 5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57" h="538">
                  <a:moveTo>
                    <a:pt x="0" y="537"/>
                  </a:moveTo>
                  <a:lnTo>
                    <a:pt x="62" y="531"/>
                  </a:lnTo>
                  <a:lnTo>
                    <a:pt x="117" y="519"/>
                  </a:lnTo>
                  <a:lnTo>
                    <a:pt x="148" y="496"/>
                  </a:lnTo>
                  <a:lnTo>
                    <a:pt x="180" y="473"/>
                  </a:lnTo>
                  <a:lnTo>
                    <a:pt x="219" y="426"/>
                  </a:lnTo>
                  <a:lnTo>
                    <a:pt x="258" y="379"/>
                  </a:lnTo>
                  <a:lnTo>
                    <a:pt x="344" y="303"/>
                  </a:lnTo>
                  <a:lnTo>
                    <a:pt x="360" y="292"/>
                  </a:lnTo>
                  <a:lnTo>
                    <a:pt x="376" y="274"/>
                  </a:lnTo>
                  <a:lnTo>
                    <a:pt x="399" y="263"/>
                  </a:lnTo>
                  <a:lnTo>
                    <a:pt x="423" y="251"/>
                  </a:lnTo>
                  <a:lnTo>
                    <a:pt x="438" y="245"/>
                  </a:lnTo>
                  <a:lnTo>
                    <a:pt x="446" y="239"/>
                  </a:lnTo>
                  <a:lnTo>
                    <a:pt x="454" y="227"/>
                  </a:lnTo>
                  <a:lnTo>
                    <a:pt x="454" y="222"/>
                  </a:lnTo>
                  <a:lnTo>
                    <a:pt x="462" y="216"/>
                  </a:lnTo>
                  <a:lnTo>
                    <a:pt x="478" y="216"/>
                  </a:lnTo>
                  <a:lnTo>
                    <a:pt x="493" y="222"/>
                  </a:lnTo>
                  <a:lnTo>
                    <a:pt x="525" y="245"/>
                  </a:lnTo>
                  <a:lnTo>
                    <a:pt x="556" y="280"/>
                  </a:lnTo>
                  <a:lnTo>
                    <a:pt x="572" y="292"/>
                  </a:lnTo>
                  <a:lnTo>
                    <a:pt x="580" y="303"/>
                  </a:lnTo>
                  <a:lnTo>
                    <a:pt x="595" y="321"/>
                  </a:lnTo>
                  <a:lnTo>
                    <a:pt x="619" y="333"/>
                  </a:lnTo>
                  <a:lnTo>
                    <a:pt x="658" y="356"/>
                  </a:lnTo>
                  <a:lnTo>
                    <a:pt x="689" y="391"/>
                  </a:lnTo>
                  <a:lnTo>
                    <a:pt x="721" y="414"/>
                  </a:lnTo>
                  <a:lnTo>
                    <a:pt x="760" y="438"/>
                  </a:lnTo>
                  <a:lnTo>
                    <a:pt x="807" y="455"/>
                  </a:lnTo>
                  <a:lnTo>
                    <a:pt x="823" y="461"/>
                  </a:lnTo>
                  <a:lnTo>
                    <a:pt x="830" y="473"/>
                  </a:lnTo>
                  <a:lnTo>
                    <a:pt x="885" y="479"/>
                  </a:lnTo>
                  <a:lnTo>
                    <a:pt x="917" y="484"/>
                  </a:lnTo>
                  <a:lnTo>
                    <a:pt x="940" y="496"/>
                  </a:lnTo>
                  <a:lnTo>
                    <a:pt x="964" y="508"/>
                  </a:lnTo>
                  <a:lnTo>
                    <a:pt x="971" y="508"/>
                  </a:lnTo>
                  <a:lnTo>
                    <a:pt x="979" y="514"/>
                  </a:lnTo>
                  <a:lnTo>
                    <a:pt x="1003" y="519"/>
                  </a:lnTo>
                  <a:lnTo>
                    <a:pt x="1018" y="514"/>
                  </a:lnTo>
                  <a:lnTo>
                    <a:pt x="1034" y="502"/>
                  </a:lnTo>
                  <a:lnTo>
                    <a:pt x="1050" y="490"/>
                  </a:lnTo>
                  <a:lnTo>
                    <a:pt x="1066" y="473"/>
                  </a:lnTo>
                  <a:lnTo>
                    <a:pt x="1120" y="455"/>
                  </a:lnTo>
                  <a:lnTo>
                    <a:pt x="1167" y="438"/>
                  </a:lnTo>
                  <a:lnTo>
                    <a:pt x="1230" y="379"/>
                  </a:lnTo>
                  <a:lnTo>
                    <a:pt x="1301" y="315"/>
                  </a:lnTo>
                  <a:lnTo>
                    <a:pt x="1363" y="257"/>
                  </a:lnTo>
                  <a:lnTo>
                    <a:pt x="1410" y="192"/>
                  </a:lnTo>
                  <a:lnTo>
                    <a:pt x="1457" y="134"/>
                  </a:lnTo>
                  <a:lnTo>
                    <a:pt x="1504" y="81"/>
                  </a:lnTo>
                  <a:lnTo>
                    <a:pt x="1552" y="41"/>
                  </a:lnTo>
                  <a:lnTo>
                    <a:pt x="1614" y="0"/>
                  </a:lnTo>
                  <a:lnTo>
                    <a:pt x="1700" y="11"/>
                  </a:lnTo>
                  <a:lnTo>
                    <a:pt x="1747" y="23"/>
                  </a:lnTo>
                  <a:lnTo>
                    <a:pt x="1787" y="35"/>
                  </a:lnTo>
                  <a:lnTo>
                    <a:pt x="1787" y="46"/>
                  </a:lnTo>
                  <a:lnTo>
                    <a:pt x="1787" y="58"/>
                  </a:lnTo>
                  <a:lnTo>
                    <a:pt x="1779" y="76"/>
                  </a:lnTo>
                  <a:lnTo>
                    <a:pt x="1779" y="81"/>
                  </a:lnTo>
                  <a:lnTo>
                    <a:pt x="1810" y="99"/>
                  </a:lnTo>
                  <a:lnTo>
                    <a:pt x="1842" y="111"/>
                  </a:lnTo>
                  <a:lnTo>
                    <a:pt x="1904" y="134"/>
                  </a:lnTo>
                  <a:lnTo>
                    <a:pt x="1920" y="163"/>
                  </a:lnTo>
                  <a:lnTo>
                    <a:pt x="1928" y="192"/>
                  </a:lnTo>
                  <a:lnTo>
                    <a:pt x="1943" y="222"/>
                  </a:lnTo>
                  <a:lnTo>
                    <a:pt x="1959" y="251"/>
                  </a:lnTo>
                  <a:lnTo>
                    <a:pt x="2014" y="298"/>
                  </a:lnTo>
                  <a:lnTo>
                    <a:pt x="2069" y="344"/>
                  </a:lnTo>
                  <a:lnTo>
                    <a:pt x="2124" y="385"/>
                  </a:lnTo>
                  <a:lnTo>
                    <a:pt x="2179" y="432"/>
                  </a:lnTo>
                  <a:lnTo>
                    <a:pt x="2241" y="420"/>
                  </a:lnTo>
                  <a:lnTo>
                    <a:pt x="2288" y="403"/>
                  </a:lnTo>
                  <a:lnTo>
                    <a:pt x="2320" y="379"/>
                  </a:lnTo>
                  <a:lnTo>
                    <a:pt x="2351" y="362"/>
                  </a:lnTo>
                  <a:lnTo>
                    <a:pt x="2390" y="333"/>
                  </a:lnTo>
                  <a:lnTo>
                    <a:pt x="2422" y="309"/>
                  </a:lnTo>
                  <a:lnTo>
                    <a:pt x="2469" y="274"/>
                  </a:lnTo>
                  <a:lnTo>
                    <a:pt x="2523" y="239"/>
                  </a:lnTo>
                  <a:lnTo>
                    <a:pt x="2586" y="210"/>
                  </a:lnTo>
                  <a:lnTo>
                    <a:pt x="2657" y="192"/>
                  </a:lnTo>
                  <a:lnTo>
                    <a:pt x="2719" y="122"/>
                  </a:lnTo>
                  <a:lnTo>
                    <a:pt x="2759" y="87"/>
                  </a:lnTo>
                  <a:lnTo>
                    <a:pt x="2806" y="70"/>
                  </a:lnTo>
                  <a:lnTo>
                    <a:pt x="2955" y="93"/>
                  </a:lnTo>
                  <a:lnTo>
                    <a:pt x="3104" y="122"/>
                  </a:lnTo>
                  <a:lnTo>
                    <a:pt x="3394" y="192"/>
                  </a:lnTo>
                  <a:lnTo>
                    <a:pt x="3472" y="233"/>
                  </a:lnTo>
                  <a:lnTo>
                    <a:pt x="3527" y="257"/>
                  </a:lnTo>
                  <a:lnTo>
                    <a:pt x="3574" y="280"/>
                  </a:lnTo>
                  <a:lnTo>
                    <a:pt x="3613" y="292"/>
                  </a:lnTo>
                  <a:lnTo>
                    <a:pt x="3652" y="303"/>
                  </a:lnTo>
                  <a:lnTo>
                    <a:pt x="3691" y="315"/>
                  </a:lnTo>
                  <a:lnTo>
                    <a:pt x="3754" y="327"/>
                  </a:lnTo>
                  <a:lnTo>
                    <a:pt x="3825" y="344"/>
                  </a:lnTo>
                  <a:lnTo>
                    <a:pt x="3840" y="356"/>
                  </a:lnTo>
                  <a:lnTo>
                    <a:pt x="3856" y="362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11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74" name="Freeform 1034"/>
            <p:cNvSpPr>
              <a:spLocks/>
            </p:cNvSpPr>
            <p:nvPr/>
          </p:nvSpPr>
          <p:spPr bwMode="auto">
            <a:xfrm>
              <a:off x="1221525" y="3401244"/>
              <a:ext cx="6318250" cy="449263"/>
            </a:xfrm>
            <a:custGeom>
              <a:avLst/>
              <a:gdLst>
                <a:gd name="T0" fmla="*/ 2147483647 w 3980"/>
                <a:gd name="T1" fmla="*/ 2147483647 h 283"/>
                <a:gd name="T2" fmla="*/ 2147483647 w 3980"/>
                <a:gd name="T3" fmla="*/ 2147483647 h 283"/>
                <a:gd name="T4" fmla="*/ 2147483647 w 3980"/>
                <a:gd name="T5" fmla="*/ 2147483647 h 283"/>
                <a:gd name="T6" fmla="*/ 2147483647 w 3980"/>
                <a:gd name="T7" fmla="*/ 2147483647 h 283"/>
                <a:gd name="T8" fmla="*/ 2147483647 w 3980"/>
                <a:gd name="T9" fmla="*/ 2147483647 h 283"/>
                <a:gd name="T10" fmla="*/ 2147483647 w 3980"/>
                <a:gd name="T11" fmla="*/ 2147483647 h 283"/>
                <a:gd name="T12" fmla="*/ 2147483647 w 3980"/>
                <a:gd name="T13" fmla="*/ 2147483647 h 283"/>
                <a:gd name="T14" fmla="*/ 2147483647 w 3980"/>
                <a:gd name="T15" fmla="*/ 2147483647 h 283"/>
                <a:gd name="T16" fmla="*/ 2147483647 w 3980"/>
                <a:gd name="T17" fmla="*/ 2147483647 h 283"/>
                <a:gd name="T18" fmla="*/ 2147483647 w 3980"/>
                <a:gd name="T19" fmla="*/ 2147483647 h 283"/>
                <a:gd name="T20" fmla="*/ 2147483647 w 3980"/>
                <a:gd name="T21" fmla="*/ 2147483647 h 283"/>
                <a:gd name="T22" fmla="*/ 2147483647 w 3980"/>
                <a:gd name="T23" fmla="*/ 2147483647 h 283"/>
                <a:gd name="T24" fmla="*/ 2147483647 w 3980"/>
                <a:gd name="T25" fmla="*/ 2147483647 h 283"/>
                <a:gd name="T26" fmla="*/ 2147483647 w 3980"/>
                <a:gd name="T27" fmla="*/ 2147483647 h 283"/>
                <a:gd name="T28" fmla="*/ 2147483647 w 3980"/>
                <a:gd name="T29" fmla="*/ 2147483647 h 283"/>
                <a:gd name="T30" fmla="*/ 2147483647 w 3980"/>
                <a:gd name="T31" fmla="*/ 2147483647 h 283"/>
                <a:gd name="T32" fmla="*/ 2147483647 w 3980"/>
                <a:gd name="T33" fmla="*/ 2147483647 h 283"/>
                <a:gd name="T34" fmla="*/ 2147483647 w 3980"/>
                <a:gd name="T35" fmla="*/ 2147483647 h 283"/>
                <a:gd name="T36" fmla="*/ 2147483647 w 3980"/>
                <a:gd name="T37" fmla="*/ 2147483647 h 283"/>
                <a:gd name="T38" fmla="*/ 2147483647 w 3980"/>
                <a:gd name="T39" fmla="*/ 2147483647 h 283"/>
                <a:gd name="T40" fmla="*/ 2147483647 w 3980"/>
                <a:gd name="T41" fmla="*/ 2147483647 h 283"/>
                <a:gd name="T42" fmla="*/ 2147483647 w 3980"/>
                <a:gd name="T43" fmla="*/ 2147483647 h 283"/>
                <a:gd name="T44" fmla="*/ 2147483647 w 3980"/>
                <a:gd name="T45" fmla="*/ 2147483647 h 283"/>
                <a:gd name="T46" fmla="*/ 2147483647 w 3980"/>
                <a:gd name="T47" fmla="*/ 2147483647 h 283"/>
                <a:gd name="T48" fmla="*/ 2147483647 w 3980"/>
                <a:gd name="T49" fmla="*/ 2147483647 h 283"/>
                <a:gd name="T50" fmla="*/ 2147483647 w 3980"/>
                <a:gd name="T51" fmla="*/ 2147483647 h 283"/>
                <a:gd name="T52" fmla="*/ 2147483647 w 3980"/>
                <a:gd name="T53" fmla="*/ 2147483647 h 283"/>
                <a:gd name="T54" fmla="*/ 2147483647 w 3980"/>
                <a:gd name="T55" fmla="*/ 2147483647 h 283"/>
                <a:gd name="T56" fmla="*/ 2147483647 w 3980"/>
                <a:gd name="T57" fmla="*/ 2147483647 h 283"/>
                <a:gd name="T58" fmla="*/ 2147483647 w 3980"/>
                <a:gd name="T59" fmla="*/ 2147483647 h 283"/>
                <a:gd name="T60" fmla="*/ 2147483647 w 3980"/>
                <a:gd name="T61" fmla="*/ 2147483647 h 283"/>
                <a:gd name="T62" fmla="*/ 2147483647 w 3980"/>
                <a:gd name="T63" fmla="*/ 2147483647 h 283"/>
                <a:gd name="T64" fmla="*/ 2147483647 w 3980"/>
                <a:gd name="T65" fmla="*/ 2147483647 h 283"/>
                <a:gd name="T66" fmla="*/ 2147483647 w 3980"/>
                <a:gd name="T67" fmla="*/ 2147483647 h 283"/>
                <a:gd name="T68" fmla="*/ 2147483647 w 3980"/>
                <a:gd name="T69" fmla="*/ 2147483647 h 283"/>
                <a:gd name="T70" fmla="*/ 2147483647 w 3980"/>
                <a:gd name="T71" fmla="*/ 2147483647 h 283"/>
                <a:gd name="T72" fmla="*/ 2147483647 w 3980"/>
                <a:gd name="T73" fmla="*/ 2147483647 h 283"/>
                <a:gd name="T74" fmla="*/ 2147483647 w 3980"/>
                <a:gd name="T75" fmla="*/ 2147483647 h 283"/>
                <a:gd name="T76" fmla="*/ 2147483647 w 3980"/>
                <a:gd name="T77" fmla="*/ 2147483647 h 283"/>
                <a:gd name="T78" fmla="*/ 2147483647 w 3980"/>
                <a:gd name="T79" fmla="*/ 2147483647 h 283"/>
                <a:gd name="T80" fmla="*/ 2147483647 w 3980"/>
                <a:gd name="T81" fmla="*/ 2147483647 h 2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80"/>
                <a:gd name="T124" fmla="*/ 0 h 283"/>
                <a:gd name="T125" fmla="*/ 3980 w 3980"/>
                <a:gd name="T126" fmla="*/ 283 h 2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80" h="283">
                  <a:moveTo>
                    <a:pt x="0" y="265"/>
                  </a:moveTo>
                  <a:lnTo>
                    <a:pt x="24" y="252"/>
                  </a:lnTo>
                  <a:lnTo>
                    <a:pt x="48" y="239"/>
                  </a:lnTo>
                  <a:lnTo>
                    <a:pt x="72" y="222"/>
                  </a:lnTo>
                  <a:lnTo>
                    <a:pt x="96" y="201"/>
                  </a:lnTo>
                  <a:lnTo>
                    <a:pt x="112" y="179"/>
                  </a:lnTo>
                  <a:lnTo>
                    <a:pt x="128" y="158"/>
                  </a:lnTo>
                  <a:lnTo>
                    <a:pt x="144" y="149"/>
                  </a:lnTo>
                  <a:lnTo>
                    <a:pt x="176" y="145"/>
                  </a:lnTo>
                  <a:lnTo>
                    <a:pt x="200" y="141"/>
                  </a:lnTo>
                  <a:lnTo>
                    <a:pt x="216" y="141"/>
                  </a:lnTo>
                  <a:lnTo>
                    <a:pt x="313" y="115"/>
                  </a:lnTo>
                  <a:lnTo>
                    <a:pt x="473" y="120"/>
                  </a:lnTo>
                  <a:lnTo>
                    <a:pt x="626" y="124"/>
                  </a:lnTo>
                  <a:lnTo>
                    <a:pt x="666" y="132"/>
                  </a:lnTo>
                  <a:lnTo>
                    <a:pt x="682" y="141"/>
                  </a:lnTo>
                  <a:lnTo>
                    <a:pt x="690" y="141"/>
                  </a:lnTo>
                  <a:lnTo>
                    <a:pt x="762" y="179"/>
                  </a:lnTo>
                  <a:lnTo>
                    <a:pt x="834" y="218"/>
                  </a:lnTo>
                  <a:lnTo>
                    <a:pt x="906" y="252"/>
                  </a:lnTo>
                  <a:lnTo>
                    <a:pt x="979" y="282"/>
                  </a:lnTo>
                  <a:lnTo>
                    <a:pt x="1019" y="273"/>
                  </a:lnTo>
                  <a:lnTo>
                    <a:pt x="1059" y="269"/>
                  </a:lnTo>
                  <a:lnTo>
                    <a:pt x="1099" y="261"/>
                  </a:lnTo>
                  <a:lnTo>
                    <a:pt x="1139" y="248"/>
                  </a:lnTo>
                  <a:lnTo>
                    <a:pt x="1179" y="226"/>
                  </a:lnTo>
                  <a:lnTo>
                    <a:pt x="1219" y="201"/>
                  </a:lnTo>
                  <a:lnTo>
                    <a:pt x="1243" y="179"/>
                  </a:lnTo>
                  <a:lnTo>
                    <a:pt x="1275" y="167"/>
                  </a:lnTo>
                  <a:lnTo>
                    <a:pt x="1348" y="149"/>
                  </a:lnTo>
                  <a:lnTo>
                    <a:pt x="1428" y="137"/>
                  </a:lnTo>
                  <a:lnTo>
                    <a:pt x="1468" y="137"/>
                  </a:lnTo>
                  <a:lnTo>
                    <a:pt x="1492" y="132"/>
                  </a:lnTo>
                  <a:lnTo>
                    <a:pt x="1620" y="132"/>
                  </a:lnTo>
                  <a:lnTo>
                    <a:pt x="1741" y="137"/>
                  </a:lnTo>
                  <a:lnTo>
                    <a:pt x="1797" y="141"/>
                  </a:lnTo>
                  <a:lnTo>
                    <a:pt x="1853" y="149"/>
                  </a:lnTo>
                  <a:lnTo>
                    <a:pt x="1917" y="162"/>
                  </a:lnTo>
                  <a:lnTo>
                    <a:pt x="1973" y="184"/>
                  </a:lnTo>
                  <a:lnTo>
                    <a:pt x="1997" y="201"/>
                  </a:lnTo>
                  <a:lnTo>
                    <a:pt x="2022" y="209"/>
                  </a:lnTo>
                  <a:lnTo>
                    <a:pt x="2046" y="214"/>
                  </a:lnTo>
                  <a:lnTo>
                    <a:pt x="2070" y="231"/>
                  </a:lnTo>
                  <a:lnTo>
                    <a:pt x="2118" y="218"/>
                  </a:lnTo>
                  <a:lnTo>
                    <a:pt x="2174" y="209"/>
                  </a:lnTo>
                  <a:lnTo>
                    <a:pt x="2270" y="201"/>
                  </a:lnTo>
                  <a:lnTo>
                    <a:pt x="2358" y="158"/>
                  </a:lnTo>
                  <a:lnTo>
                    <a:pt x="2439" y="115"/>
                  </a:lnTo>
                  <a:lnTo>
                    <a:pt x="2447" y="102"/>
                  </a:lnTo>
                  <a:lnTo>
                    <a:pt x="2455" y="94"/>
                  </a:lnTo>
                  <a:lnTo>
                    <a:pt x="2479" y="81"/>
                  </a:lnTo>
                  <a:lnTo>
                    <a:pt x="2503" y="77"/>
                  </a:lnTo>
                  <a:lnTo>
                    <a:pt x="2535" y="68"/>
                  </a:lnTo>
                  <a:lnTo>
                    <a:pt x="2599" y="51"/>
                  </a:lnTo>
                  <a:lnTo>
                    <a:pt x="2655" y="38"/>
                  </a:lnTo>
                  <a:lnTo>
                    <a:pt x="2776" y="25"/>
                  </a:lnTo>
                  <a:lnTo>
                    <a:pt x="2848" y="17"/>
                  </a:lnTo>
                  <a:lnTo>
                    <a:pt x="2920" y="8"/>
                  </a:lnTo>
                  <a:lnTo>
                    <a:pt x="3056" y="0"/>
                  </a:lnTo>
                  <a:lnTo>
                    <a:pt x="3185" y="4"/>
                  </a:lnTo>
                  <a:lnTo>
                    <a:pt x="3241" y="4"/>
                  </a:lnTo>
                  <a:lnTo>
                    <a:pt x="3305" y="8"/>
                  </a:lnTo>
                  <a:lnTo>
                    <a:pt x="3321" y="17"/>
                  </a:lnTo>
                  <a:lnTo>
                    <a:pt x="3353" y="38"/>
                  </a:lnTo>
                  <a:lnTo>
                    <a:pt x="3377" y="55"/>
                  </a:lnTo>
                  <a:lnTo>
                    <a:pt x="3401" y="68"/>
                  </a:lnTo>
                  <a:lnTo>
                    <a:pt x="3441" y="90"/>
                  </a:lnTo>
                  <a:lnTo>
                    <a:pt x="3458" y="94"/>
                  </a:lnTo>
                  <a:lnTo>
                    <a:pt x="3466" y="98"/>
                  </a:lnTo>
                  <a:lnTo>
                    <a:pt x="3490" y="115"/>
                  </a:lnTo>
                  <a:lnTo>
                    <a:pt x="3506" y="124"/>
                  </a:lnTo>
                  <a:lnTo>
                    <a:pt x="3530" y="128"/>
                  </a:lnTo>
                  <a:lnTo>
                    <a:pt x="3554" y="132"/>
                  </a:lnTo>
                  <a:lnTo>
                    <a:pt x="3586" y="149"/>
                  </a:lnTo>
                  <a:lnTo>
                    <a:pt x="3626" y="162"/>
                  </a:lnTo>
                  <a:lnTo>
                    <a:pt x="3698" y="175"/>
                  </a:lnTo>
                  <a:lnTo>
                    <a:pt x="3770" y="192"/>
                  </a:lnTo>
                  <a:lnTo>
                    <a:pt x="3835" y="205"/>
                  </a:lnTo>
                  <a:lnTo>
                    <a:pt x="3867" y="218"/>
                  </a:lnTo>
                  <a:lnTo>
                    <a:pt x="3907" y="231"/>
                  </a:lnTo>
                  <a:lnTo>
                    <a:pt x="3947" y="244"/>
                  </a:lnTo>
                  <a:lnTo>
                    <a:pt x="3979" y="248"/>
                  </a:lnTo>
                </a:path>
              </a:pathLst>
            </a:custGeom>
            <a:noFill/>
            <a:ln w="508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11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75" name="Rectangle 1035"/>
            <p:cNvSpPr>
              <a:spLocks noChangeArrowheads="1"/>
            </p:cNvSpPr>
            <p:nvPr/>
          </p:nvSpPr>
          <p:spPr bwMode="auto">
            <a:xfrm>
              <a:off x="7166636" y="3127065"/>
              <a:ext cx="1000275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20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varejo</a:t>
              </a:r>
            </a:p>
          </p:txBody>
        </p:sp>
        <p:sp>
          <p:nvSpPr>
            <p:cNvPr id="36876" name="Rectangle 1036"/>
            <p:cNvSpPr>
              <a:spLocks noChangeArrowheads="1"/>
            </p:cNvSpPr>
            <p:nvPr/>
          </p:nvSpPr>
          <p:spPr bwMode="auto">
            <a:xfrm>
              <a:off x="6857937" y="4346265"/>
              <a:ext cx="1314463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produtor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197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>Composição da margem de comercialização</a:t>
            </a:r>
            <a:endParaRPr lang="pt-BR" sz="1800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Retângulo 2"/>
          <p:cNvSpPr/>
          <p:nvPr/>
        </p:nvSpPr>
        <p:spPr bwMode="auto">
          <a:xfrm>
            <a:off x="1115616" y="980728"/>
            <a:ext cx="5472608" cy="8840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20462" y="1130363"/>
            <a:ext cx="505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 de influência sobre preço pago ao produtor e pago pelo consumidor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1136136" y="1909993"/>
            <a:ext cx="3076894" cy="982779"/>
            <a:chOff x="1136136" y="1909993"/>
            <a:chExt cx="3076894" cy="982779"/>
          </a:xfrm>
        </p:grpSpPr>
        <p:grpSp>
          <p:nvGrpSpPr>
            <p:cNvPr id="39" name="Grupo 38"/>
            <p:cNvGrpSpPr/>
            <p:nvPr/>
          </p:nvGrpSpPr>
          <p:grpSpPr>
            <a:xfrm>
              <a:off x="1136136" y="2244700"/>
              <a:ext cx="3076894" cy="648072"/>
              <a:chOff x="1136136" y="2244700"/>
              <a:chExt cx="3076894" cy="648072"/>
            </a:xfrm>
          </p:grpSpPr>
          <p:sp>
            <p:nvSpPr>
              <p:cNvPr id="5" name="Retângulo 4"/>
              <p:cNvSpPr/>
              <p:nvPr/>
            </p:nvSpPr>
            <p:spPr bwMode="auto">
              <a:xfrm>
                <a:off x="1458524" y="2244700"/>
                <a:ext cx="2754506" cy="64807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6" name="Elipse 5"/>
              <p:cNvSpPr/>
              <p:nvPr/>
            </p:nvSpPr>
            <p:spPr bwMode="auto">
              <a:xfrm>
                <a:off x="1279012" y="2316708"/>
                <a:ext cx="252536" cy="252028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charset="0"/>
                  </a:rPr>
                  <a:t>1</a:t>
                </a: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1558462" y="2401143"/>
                <a:ext cx="22214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 smtClean="0">
                    <a:solidFill>
                      <a:schemeClr val="bg1"/>
                    </a:solidFill>
                  </a:rPr>
                  <a:t>Métodos sistemáticos</a:t>
                </a:r>
                <a:endParaRPr lang="pt-BR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" name="Conector reto 7"/>
              <p:cNvCxnSpPr/>
              <p:nvPr/>
            </p:nvCxnSpPr>
            <p:spPr bwMode="auto">
              <a:xfrm rot="10800000">
                <a:off x="1136136" y="2718040"/>
                <a:ext cx="35719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" name="Conector reto 8"/>
            <p:cNvCxnSpPr/>
            <p:nvPr/>
          </p:nvCxnSpPr>
          <p:spPr bwMode="auto">
            <a:xfrm>
              <a:off x="1155023" y="1909993"/>
              <a:ext cx="0" cy="80963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upo 48"/>
          <p:cNvGrpSpPr/>
          <p:nvPr/>
        </p:nvGrpSpPr>
        <p:grpSpPr>
          <a:xfrm>
            <a:off x="2867296" y="2892772"/>
            <a:ext cx="3579186" cy="1306830"/>
            <a:chOff x="2867296" y="2892772"/>
            <a:chExt cx="3579186" cy="1306830"/>
          </a:xfrm>
        </p:grpSpPr>
        <p:cxnSp>
          <p:nvCxnSpPr>
            <p:cNvPr id="21" name="Conector reto 20"/>
            <p:cNvCxnSpPr/>
            <p:nvPr/>
          </p:nvCxnSpPr>
          <p:spPr bwMode="auto">
            <a:xfrm>
              <a:off x="2867296" y="2892772"/>
              <a:ext cx="19041" cy="117627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ector reto 23"/>
            <p:cNvCxnSpPr/>
            <p:nvPr/>
          </p:nvCxnSpPr>
          <p:spPr bwMode="auto">
            <a:xfrm flipH="1">
              <a:off x="2888611" y="3356992"/>
              <a:ext cx="74955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CaixaDeTexto 25"/>
            <p:cNvSpPr txBox="1"/>
            <p:nvPr/>
          </p:nvSpPr>
          <p:spPr>
            <a:xfrm>
              <a:off x="3638170" y="3148989"/>
              <a:ext cx="2808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/>
                <a:t>Margem absoluta fixa</a:t>
              </a:r>
              <a:endParaRPr lang="pt-BR" dirty="0"/>
            </a:p>
          </p:txBody>
        </p:sp>
        <p:cxnSp>
          <p:nvCxnSpPr>
            <p:cNvPr id="27" name="Conector reto 26"/>
            <p:cNvCxnSpPr/>
            <p:nvPr/>
          </p:nvCxnSpPr>
          <p:spPr bwMode="auto">
            <a:xfrm flipH="1">
              <a:off x="2886337" y="3730497"/>
              <a:ext cx="74955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CaixaDeTexto 27"/>
            <p:cNvSpPr txBox="1"/>
            <p:nvPr/>
          </p:nvSpPr>
          <p:spPr>
            <a:xfrm>
              <a:off x="3635896" y="3522494"/>
              <a:ext cx="2808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/>
                <a:t>Margem percentual fixa</a:t>
              </a:r>
              <a:endParaRPr lang="pt-BR" dirty="0"/>
            </a:p>
          </p:txBody>
        </p:sp>
        <p:cxnSp>
          <p:nvCxnSpPr>
            <p:cNvPr id="29" name="Conector reto 28"/>
            <p:cNvCxnSpPr/>
            <p:nvPr/>
          </p:nvCxnSpPr>
          <p:spPr bwMode="auto">
            <a:xfrm flipH="1">
              <a:off x="2886337" y="4069051"/>
              <a:ext cx="74955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CaixaDeTexto 29"/>
            <p:cNvSpPr txBox="1"/>
            <p:nvPr/>
          </p:nvSpPr>
          <p:spPr>
            <a:xfrm>
              <a:off x="3635896" y="3861048"/>
              <a:ext cx="2808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/>
                <a:t>Combinação</a:t>
              </a:r>
              <a:endParaRPr lang="pt-BR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1141867" y="2719628"/>
            <a:ext cx="3071163" cy="2509572"/>
            <a:chOff x="1141867" y="2719628"/>
            <a:chExt cx="3071163" cy="2509572"/>
          </a:xfrm>
        </p:grpSpPr>
        <p:grpSp>
          <p:nvGrpSpPr>
            <p:cNvPr id="40" name="Grupo 39"/>
            <p:cNvGrpSpPr/>
            <p:nvPr/>
          </p:nvGrpSpPr>
          <p:grpSpPr>
            <a:xfrm>
              <a:off x="1141867" y="4581128"/>
              <a:ext cx="3071163" cy="648072"/>
              <a:chOff x="1141867" y="4581128"/>
              <a:chExt cx="3071163" cy="648072"/>
            </a:xfrm>
          </p:grpSpPr>
          <p:sp>
            <p:nvSpPr>
              <p:cNvPr id="10" name="Retângulo 9"/>
              <p:cNvSpPr/>
              <p:nvPr/>
            </p:nvSpPr>
            <p:spPr bwMode="auto">
              <a:xfrm>
                <a:off x="1464254" y="4581128"/>
                <a:ext cx="2747706" cy="648072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 bwMode="auto">
              <a:xfrm>
                <a:off x="1284743" y="4653136"/>
                <a:ext cx="252536" cy="252028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ahoma" charset="0"/>
                  </a:rPr>
                  <a:t>2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1564193" y="4757317"/>
                <a:ext cx="26488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 smtClean="0">
                    <a:solidFill>
                      <a:schemeClr val="bg1"/>
                    </a:solidFill>
                  </a:rPr>
                  <a:t>Métodos não sistemáticos</a:t>
                </a:r>
                <a:endParaRPr lang="pt-BR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Conector reto 12"/>
              <p:cNvCxnSpPr/>
              <p:nvPr/>
            </p:nvCxnSpPr>
            <p:spPr bwMode="auto">
              <a:xfrm rot="10800000">
                <a:off x="1141867" y="5054468"/>
                <a:ext cx="35719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1" name="Conector reto 40"/>
            <p:cNvCxnSpPr/>
            <p:nvPr/>
          </p:nvCxnSpPr>
          <p:spPr bwMode="auto">
            <a:xfrm>
              <a:off x="1155023" y="2719628"/>
              <a:ext cx="0" cy="23454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CaixaDeTexto 49"/>
          <p:cNvSpPr txBox="1"/>
          <p:nvPr/>
        </p:nvSpPr>
        <p:spPr>
          <a:xfrm>
            <a:off x="3664859" y="536509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dirty="0" smtClean="0"/>
              <a:t>Os agentes intermediários não seguem nenhuma política de determinação de preços, preferindo acompanhar os preços dos concorrentes.</a:t>
            </a:r>
            <a:endParaRPr lang="pt-BR" b="0" dirty="0"/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2919722" y="5229200"/>
            <a:ext cx="0" cy="5424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 flipH="1">
            <a:off x="2928106" y="5771608"/>
            <a:ext cx="5637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aixaDeTexto 13"/>
          <p:cNvSpPr txBox="1"/>
          <p:nvPr/>
        </p:nvSpPr>
        <p:spPr>
          <a:xfrm>
            <a:off x="539552" y="5902303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0" dirty="0" smtClean="0"/>
              <a:t>Barros (1987)</a:t>
            </a:r>
            <a:endParaRPr lang="pt-BR" sz="1100" b="0" dirty="0"/>
          </a:p>
        </p:txBody>
      </p:sp>
    </p:spTree>
    <p:extLst>
      <p:ext uri="{BB962C8B-B14F-4D97-AF65-F5344CB8AC3E}">
        <p14:creationId xmlns:p14="http://schemas.microsoft.com/office/powerpoint/2010/main" val="16430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da análise das margens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Para produto homogêneo, quanto mais competitivo o mercado, menor deve ser a margem de comercialização;</a:t>
            </a:r>
          </a:p>
          <a:p>
            <a:r>
              <a:rPr lang="pt-BR" sz="2000" dirty="0" smtClean="0"/>
              <a:t>Quanto mais processamento e manuseio no produto</a:t>
            </a:r>
            <a:r>
              <a:rPr lang="pt-BR" sz="2000" smtClean="0"/>
              <a:t>, maior </a:t>
            </a:r>
            <a:r>
              <a:rPr lang="pt-BR" sz="2000" dirty="0" smtClean="0"/>
              <a:t>deve ser a margem de comercialização;</a:t>
            </a:r>
          </a:p>
          <a:p>
            <a:r>
              <a:rPr lang="pt-BR" sz="2000" dirty="0" smtClean="0"/>
              <a:t>Quanto maior o risco envolvidos, maior a margem de comercialização;</a:t>
            </a:r>
          </a:p>
          <a:p>
            <a:r>
              <a:rPr lang="pt-BR" sz="2000" dirty="0" smtClean="0"/>
              <a:t>Melhoria no processo de armazenagem, reduz a margem de comercialização;</a:t>
            </a:r>
          </a:p>
          <a:p>
            <a:r>
              <a:rPr lang="pt-BR" altLang="pt-BR" sz="2000" dirty="0"/>
              <a:t>Alterações na demanda podem modificar as margens (tendências de consumo);</a:t>
            </a:r>
          </a:p>
          <a:p>
            <a:r>
              <a:rPr lang="pt-BR" sz="2000" dirty="0" smtClean="0"/>
              <a:t>Maior uso de tecnologia, maior a margem de comercialização</a:t>
            </a:r>
          </a:p>
          <a:p>
            <a:r>
              <a:rPr lang="pt-BR" sz="2000" dirty="0" smtClean="0"/>
              <a:t>Avanço tecnológico no processamento pode substituir parcialmente produtos agrícolas por não agrícola, motivando aumento da margem;</a:t>
            </a:r>
          </a:p>
          <a:p>
            <a:pPr lvl="1"/>
            <a:r>
              <a:rPr lang="pt-BR" sz="1600" dirty="0" smtClean="0"/>
              <a:t>Ex. Algodão e Sintético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488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Elasticidade de transmissão de preço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7"/>
            <a:ext cx="8496944" cy="324887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932040" y="846975"/>
            <a:ext cx="1370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Tadeu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0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Relação entre preços em diferentes níveis de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 smtClean="0"/>
              <a:t>O método de análise de relação entre preços em diferentes níveis de mercado permite avaliar como </a:t>
            </a:r>
            <a:r>
              <a:rPr lang="pt-BR" b="1" dirty="0" smtClean="0">
                <a:solidFill>
                  <a:srgbClr val="FF0000"/>
                </a:solidFill>
              </a:rPr>
              <a:t>variações nos preços</a:t>
            </a:r>
            <a:r>
              <a:rPr lang="pt-BR" dirty="0" smtClean="0"/>
              <a:t> em certos </a:t>
            </a:r>
            <a:r>
              <a:rPr lang="pt-BR" u="sng" dirty="0" smtClean="0"/>
              <a:t>níveis de mercado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podem afetar</a:t>
            </a:r>
            <a:r>
              <a:rPr lang="pt-BR" dirty="0" smtClean="0"/>
              <a:t> os </a:t>
            </a:r>
            <a:r>
              <a:rPr lang="pt-BR" b="1" dirty="0" smtClean="0">
                <a:solidFill>
                  <a:srgbClr val="FF0000"/>
                </a:solidFill>
              </a:rPr>
              <a:t>preços</a:t>
            </a:r>
            <a:r>
              <a:rPr lang="pt-BR" dirty="0" smtClean="0"/>
              <a:t> e as </a:t>
            </a:r>
            <a:r>
              <a:rPr lang="pt-BR" b="1" dirty="0" smtClean="0">
                <a:solidFill>
                  <a:srgbClr val="FF0000"/>
                </a:solidFill>
              </a:rPr>
              <a:t>quantidades</a:t>
            </a:r>
            <a:r>
              <a:rPr lang="pt-BR" dirty="0" smtClean="0"/>
              <a:t> consumidas em outros níveis de mercado.</a:t>
            </a:r>
          </a:p>
          <a:p>
            <a:pPr marL="0" indent="0" algn="just">
              <a:buNone/>
            </a:pPr>
            <a:endParaRPr lang="pt-BR" dirty="0" smtClean="0"/>
          </a:p>
          <a:p>
            <a:r>
              <a:rPr lang="pt-BR" dirty="0" smtClean="0"/>
              <a:t>Método: Transmissão de preços (causalidade)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5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altLang="pt-BR" smtClean="0"/>
              <a:t>Elasticidade de Transmissão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5661248"/>
            <a:ext cx="7776864" cy="648072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pt-BR" alt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Define-se como a intensidade de transmissão de preços de um nível de mercado para outro.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827584" y="1412776"/>
                <a:ext cx="2913311" cy="103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/>
                            </a:rPr>
                            <m:t>𝒗𝒑</m:t>
                          </m:r>
                        </m:sub>
                      </m:sSub>
                      <m:r>
                        <a:rPr lang="pt-BR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 smtClean="0">
                              <a:latin typeface="Cambria Math"/>
                              <a:ea typeface="Cambria Math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sub>
                          </m:sSub>
                        </m:num>
                        <m:den>
                          <m:r>
                            <a:rPr lang="pt-BR" sz="2800" i="1" smtClean="0">
                              <a:latin typeface="Cambria Math"/>
                              <a:ea typeface="Cambria Math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</a:rPr>
                                <m:t>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12776"/>
                <a:ext cx="2913311" cy="10370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827584" y="836712"/>
            <a:ext cx="6545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Elasticidade de transmissão de preço entre varejo e produtor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722017" y="1638927"/>
            <a:ext cx="5026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/>
              <a:t>as variações de preços no nível de varejo decorrentes das variações de preços ao nível de </a:t>
            </a:r>
            <a:r>
              <a:rPr lang="pt-BR" b="0" dirty="0" smtClean="0"/>
              <a:t>produtor. </a:t>
            </a:r>
            <a:endParaRPr lang="pt-BR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115616" y="2564904"/>
                <a:ext cx="1661673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/>
                        </a:rPr>
                        <m:t>𝟎</m:t>
                      </m:r>
                      <m:r>
                        <a:rPr lang="pt-BR" sz="20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𝒗𝒑</m:t>
                          </m:r>
                        </m:sub>
                      </m:sSub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64904"/>
                <a:ext cx="1661673" cy="427618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899592" y="3442141"/>
                <a:ext cx="1155316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𝒗𝒑</m:t>
                          </m:r>
                        </m:sub>
                      </m:sSub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42141"/>
                <a:ext cx="1155316" cy="427618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/>
          <p:cNvSpPr/>
          <p:nvPr/>
        </p:nvSpPr>
        <p:spPr>
          <a:xfrm>
            <a:off x="2277810" y="3356992"/>
            <a:ext cx="6326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0" dirty="0" smtClean="0"/>
              <a:t>diz-se que as variações de preços no varejo são </a:t>
            </a:r>
            <a:r>
              <a:rPr lang="pt-BR" dirty="0" smtClean="0">
                <a:solidFill>
                  <a:srgbClr val="FF0000"/>
                </a:solidFill>
              </a:rPr>
              <a:t>menos</a:t>
            </a:r>
            <a:r>
              <a:rPr lang="pt-BR" b="0" dirty="0" smtClean="0"/>
              <a:t> do que proporcionais às variações de preços ao nível de produtor.</a:t>
            </a:r>
            <a:endParaRPr lang="pt-BR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899592" y="4090213"/>
                <a:ext cx="1155316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𝒗𝒑</m:t>
                          </m:r>
                        </m:sub>
                      </m:sSub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90213"/>
                <a:ext cx="1155316" cy="427618"/>
              </a:xfrm>
              <a:prstGeom prst="rect">
                <a:avLst/>
              </a:prstGeom>
              <a:blipFill rotWithShape="1"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2284239" y="4005064"/>
            <a:ext cx="6176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0" dirty="0" smtClean="0"/>
              <a:t>Significa que as variações no preço do produtor são transmitidas </a:t>
            </a:r>
            <a:r>
              <a:rPr lang="pt-BR" dirty="0" smtClean="0">
                <a:solidFill>
                  <a:srgbClr val="FF0000"/>
                </a:solidFill>
              </a:rPr>
              <a:t>na mesma proporção</a:t>
            </a:r>
            <a:r>
              <a:rPr lang="pt-BR" b="0" dirty="0" smtClean="0"/>
              <a:t> ao consumidor.</a:t>
            </a:r>
            <a:endParaRPr lang="pt-BR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899592" y="4738285"/>
                <a:ext cx="1155316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/>
                              <a:ea typeface="Cambria Math"/>
                            </a:rPr>
                            <m:t>𝒗𝒑</m:t>
                          </m:r>
                        </m:sub>
                      </m:sSub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pt-BR" sz="20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38285"/>
                <a:ext cx="1155316" cy="427618"/>
              </a:xfrm>
              <a:prstGeom prst="rect">
                <a:avLst/>
              </a:prstGeom>
              <a:blipFill rotWithShape="1"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2284239" y="4653136"/>
            <a:ext cx="6176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0" dirty="0" smtClean="0"/>
              <a:t>diz-se que as variações de preços no varejo são </a:t>
            </a:r>
            <a:r>
              <a:rPr lang="pt-BR" dirty="0" smtClean="0">
                <a:solidFill>
                  <a:srgbClr val="FF0000"/>
                </a:solidFill>
              </a:rPr>
              <a:t>mais</a:t>
            </a:r>
            <a:r>
              <a:rPr lang="pt-BR" b="0" dirty="0" smtClean="0"/>
              <a:t> do que proporcionais às variações de preços ao nível de produtor.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1842970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79450" y="2889250"/>
            <a:ext cx="2374900" cy="10033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Preço do óleo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atacado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13450" y="2889250"/>
            <a:ext cx="2374900" cy="10033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Preço do óleo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varejo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39552" y="1519238"/>
            <a:ext cx="2872234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3600" dirty="0">
                <a:latin typeface="Symbol" pitchFamily="18" charset="2"/>
              </a:rPr>
              <a:t></a:t>
            </a:r>
            <a:r>
              <a:rPr lang="pt-BR" altLang="pt-BR" sz="3600" baseline="-25000" dirty="0"/>
              <a:t>1</a:t>
            </a:r>
            <a:r>
              <a:rPr lang="pt-BR" alt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10%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980113" y="1443038"/>
            <a:ext cx="298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3600" dirty="0">
                <a:latin typeface="Symbol" pitchFamily="18" charset="2"/>
              </a:rPr>
              <a:t></a:t>
            </a:r>
            <a:r>
              <a:rPr lang="pt-BR" altLang="pt-BR" sz="3600" baseline="-25000" dirty="0"/>
              <a:t>1</a:t>
            </a:r>
            <a:r>
              <a:rPr lang="pt-BR" altLang="pt-BR" sz="3600" dirty="0"/>
              <a:t> = </a:t>
            </a:r>
            <a:r>
              <a:rPr lang="pt-BR" alt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5,43%</a:t>
            </a:r>
            <a:endParaRPr lang="pt-BR" alt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3600" dirty="0">
                <a:latin typeface="Symbol" pitchFamily="18" charset="2"/>
              </a:rPr>
              <a:t>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= </a:t>
            </a:r>
            <a:r>
              <a:rPr lang="pt-BR" alt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4,33%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11561" y="4535492"/>
            <a:ext cx="8280919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o preço do óleo no atacado varia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 no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mês 1, o preço no varejo varia 5,43% no mês 1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4,33% no mês 2.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240088" y="3429000"/>
            <a:ext cx="2436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Elasticidade de transmissão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4830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PERDAS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7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453184"/>
            <a:ext cx="7086600" cy="381000"/>
          </a:xfrm>
        </p:spPr>
        <p:txBody>
          <a:bodyPr/>
          <a:lstStyle/>
          <a:p>
            <a:r>
              <a:rPr lang="pt-BR" dirty="0" smtClean="0"/>
              <a:t>ESFORÇOS EM REDUZIR PERDAS É CÁLCULO ECÔNOMICO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08720"/>
            <a:ext cx="5256584" cy="34561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74347" y="4437112"/>
            <a:ext cx="7890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pt-BR" dirty="0"/>
              <a:t> </a:t>
            </a:r>
            <a:r>
              <a:rPr lang="pt-BR" dirty="0" smtClean="0"/>
              <a:t>o nível </a:t>
            </a:r>
            <a:r>
              <a:rPr lang="pt-BR" dirty="0"/>
              <a:t>eficiente de desperdício de alimentos não é zero </a:t>
            </a:r>
          </a:p>
          <a:p>
            <a:pPr lvl="0" algn="l"/>
            <a:r>
              <a:rPr lang="pt-BR" dirty="0"/>
              <a:t>Isso não é possível nem desejável </a:t>
            </a:r>
          </a:p>
          <a:p>
            <a:pPr algn="l"/>
            <a:r>
              <a:rPr lang="pt-BR" dirty="0"/>
              <a:t>• Reduzir o desperdício de alimentos terá benefícios e </a:t>
            </a:r>
            <a:r>
              <a:rPr lang="pt-BR" dirty="0" smtClean="0"/>
              <a:t>custos. À </a:t>
            </a:r>
            <a:r>
              <a:rPr lang="pt-BR" dirty="0"/>
              <a:t>medida que os resíduos são reduzidos, os benefícios adicionais menores e os custos adicionais de redução de resíduos tornar-se maior </a:t>
            </a:r>
          </a:p>
          <a:p>
            <a:pPr algn="l"/>
            <a:r>
              <a:rPr lang="pt-BR" dirty="0"/>
              <a:t>• A decisão ideal para a cadeia é continuar tomando medidas para reduzir o desperdício de alimentos até </a:t>
            </a:r>
            <a:r>
              <a:rPr lang="pt-BR" dirty="0" smtClean="0"/>
              <a:t>eu o </a:t>
            </a:r>
            <a:r>
              <a:rPr lang="pt-BR" dirty="0"/>
              <a:t>custo </a:t>
            </a:r>
            <a:r>
              <a:rPr lang="pt-BR" dirty="0" smtClean="0"/>
              <a:t>iguale </a:t>
            </a:r>
            <a:r>
              <a:rPr lang="pt-BR" dirty="0"/>
              <a:t>ao seu benefício marginal</a:t>
            </a:r>
          </a:p>
        </p:txBody>
      </p:sp>
    </p:spTree>
    <p:extLst>
      <p:ext uri="{BB962C8B-B14F-4D97-AF65-F5344CB8AC3E}">
        <p14:creationId xmlns:p14="http://schemas.microsoft.com/office/powerpoint/2010/main" val="503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sz="2800" dirty="0" smtClean="0"/>
              <a:t>ATIVIDADE NO STOA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125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DO STOA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7086600" cy="381000"/>
          </a:xfrm>
        </p:spPr>
        <p:txBody>
          <a:bodyPr/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EXERCÍCIOS DO MITO DE COMERCIALIZAÇÃO - MARGENS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4609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FIM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59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19140"/>
            <a:ext cx="8616054" cy="172819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03765" y="853051"/>
            <a:ext cx="759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OUTRAS ABORDAGENS ALÉM DO MATERIAL BÁSICO DA AULA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smtClean="0"/>
              <a:t>visão marketing):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2" y="1437826"/>
            <a:ext cx="8228823" cy="57400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 bwMode="auto">
          <a:xfrm>
            <a:off x="6138126" y="1720916"/>
            <a:ext cx="2679849" cy="3217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88" y="3947332"/>
            <a:ext cx="8062750" cy="24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t-BR" dirty="0"/>
              <a:t>TEORIA DAS MARGENS DE </a:t>
            </a:r>
            <a:r>
              <a:rPr lang="pt-BR" dirty="0" smtClean="0"/>
              <a:t>COMERCIALIZAÇÃO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CUSTOS DE COMERCIALIZAÇÃO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435280" cy="3951288"/>
          </a:xfrm>
        </p:spPr>
        <p:txBody>
          <a:bodyPr/>
          <a:lstStyle/>
          <a:p>
            <a:r>
              <a:rPr lang="pt-BR" sz="2000" dirty="0"/>
              <a:t>A demanda por produtos agropecuários se refere não apenas à </a:t>
            </a:r>
            <a:r>
              <a:rPr lang="pt-BR" sz="2000" dirty="0" smtClean="0"/>
              <a:t>matéria-prima (</a:t>
            </a:r>
            <a:r>
              <a:rPr lang="pt-BR" sz="2000" dirty="0"/>
              <a:t>o bem</a:t>
            </a:r>
            <a:r>
              <a:rPr lang="pt-BR" sz="2000" dirty="0" smtClean="0"/>
              <a:t>) em si, </a:t>
            </a:r>
            <a:r>
              <a:rPr lang="pt-BR" sz="2000" dirty="0"/>
              <a:t>mas também aos </a:t>
            </a:r>
            <a:r>
              <a:rPr lang="pt-BR" sz="2000" b="1" dirty="0"/>
              <a:t>serviços adicionados </a:t>
            </a:r>
            <a:r>
              <a:rPr lang="pt-BR" sz="2000" dirty="0"/>
              <a:t>a esta matéria-prima</a:t>
            </a:r>
            <a:r>
              <a:rPr lang="pt-BR" sz="2000" dirty="0" smtClean="0"/>
              <a:t>, tais </a:t>
            </a:r>
            <a:r>
              <a:rPr lang="pt-BR" sz="2000" dirty="0"/>
              <a:t>como</a:t>
            </a:r>
            <a:r>
              <a:rPr lang="pt-BR" sz="2000" dirty="0" smtClean="0"/>
              <a:t>:</a:t>
            </a:r>
            <a:endParaRPr lang="pt-BR" sz="2000" b="1" dirty="0" smtClean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97534546"/>
              </p:ext>
            </p:extLst>
          </p:nvPr>
        </p:nvGraphicFramePr>
        <p:xfrm>
          <a:off x="3110811" y="3225006"/>
          <a:ext cx="2773154" cy="364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3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pt-BR" altLang="pt-BR" sz="240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smtClean="0"/>
              <a:t>Custos da Comercialização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/>
            <a:r>
              <a:rPr lang="pt-BR" altLang="pt-BR" dirty="0" smtClean="0"/>
              <a:t>	Os agentes incorrem em custos para colocar o produto na forma, local e momento desejado pelos consumidores.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89041"/>
            <a:ext cx="8748464" cy="10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43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Office\Templates\Presentation Designs\Capsules.pot</Template>
  <TotalTime>17740</TotalTime>
  <Words>3428</Words>
  <Application>Microsoft Office PowerPoint</Application>
  <PresentationFormat>Apresentação na tela (4:3)</PresentationFormat>
  <Paragraphs>637</Paragraphs>
  <Slides>68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81" baseType="lpstr">
      <vt:lpstr>Arial</vt:lpstr>
      <vt:lpstr>Calibri</vt:lpstr>
      <vt:lpstr>Cambria Math</vt:lpstr>
      <vt:lpstr>Helvetica</vt:lpstr>
      <vt:lpstr>Helvetica-BoldOblique</vt:lpstr>
      <vt:lpstr>inherit</vt:lpstr>
      <vt:lpstr>Monda</vt:lpstr>
      <vt:lpstr>Symbol</vt:lpstr>
      <vt:lpstr>Tahoma</vt:lpstr>
      <vt:lpstr>Times New Roman</vt:lpstr>
      <vt:lpstr>Wingdings</vt:lpstr>
      <vt:lpstr>Capsules</vt:lpstr>
      <vt:lpstr>Gráfico do Microsoft Excel</vt:lpstr>
      <vt:lpstr>Custos da comercialização  AULA 19/10</vt:lpstr>
      <vt:lpstr>Atenção </vt:lpstr>
      <vt:lpstr>Referencial teórico</vt:lpstr>
      <vt:lpstr>Objetivos desta apresentação</vt:lpstr>
      <vt:lpstr>Margem de comercialização</vt:lpstr>
      <vt:lpstr>Apresentação do PowerPoint</vt:lpstr>
      <vt:lpstr>Apresentação do PowerPoint</vt:lpstr>
      <vt:lpstr>TEORIA DAS MARGENS DE COMERCIALIZAÇÃO</vt:lpstr>
      <vt:lpstr> Custos da Comercialização</vt:lpstr>
      <vt:lpstr>Níveis de mercado e variação de preços</vt:lpstr>
      <vt:lpstr>TEORIA DAS MARGENS DE COMERCIALIZAÇÃO</vt:lpstr>
      <vt:lpstr>Preço da saca de batata em SP -  R$/sc. de 60 kg</vt:lpstr>
      <vt:lpstr>MARGEM BRUTA DE COMERCIALIZAÇÃO</vt:lpstr>
      <vt:lpstr>Cálculo da margem de comercialização</vt:lpstr>
      <vt:lpstr>Cálculo da margem de comercialização</vt:lpstr>
      <vt:lpstr>Cálculo da margem de comercialização</vt:lpstr>
      <vt:lpstr>MARGEM - DEFINIÇÃO</vt:lpstr>
      <vt:lpstr>Cálculo da margem de comercialização</vt:lpstr>
      <vt:lpstr>MARGEM X MARK UP</vt:lpstr>
      <vt:lpstr>Exemplo de margem de comercialização sem subprodutos</vt:lpstr>
      <vt:lpstr>1) Ajuste do preço varejista com perda</vt:lpstr>
      <vt:lpstr>2) Cálculo de Margem absoluta, relativa, Markup</vt:lpstr>
      <vt:lpstr>Cálculo de margem no setor de tomate fresco (R$/kg)</vt:lpstr>
      <vt:lpstr>Cálculo de margem no setor de tomate fresco (R$/kg)</vt:lpstr>
      <vt:lpstr>É importante considerar as perdas no processo!</vt:lpstr>
      <vt:lpstr>Apresentação do PowerPoint</vt:lpstr>
      <vt:lpstr>Margens de comercialização em supermercado</vt:lpstr>
      <vt:lpstr>ESTRATÉGIAS DE PRECIFICAÇÃO VIA MARKUP</vt:lpstr>
      <vt:lpstr>Margem de comercialização líquida</vt:lpstr>
      <vt:lpstr>Margem Líquida de Comercialização</vt:lpstr>
      <vt:lpstr>Margem Líquida de Comercialização</vt:lpstr>
      <vt:lpstr>Margem Líquida de Comercialização</vt:lpstr>
      <vt:lpstr>Margem Líquida de Comercialização</vt:lpstr>
      <vt:lpstr>Margem Líquida de Comercialização</vt:lpstr>
      <vt:lpstr>Prof. Tadeu (Cap 3):</vt:lpstr>
      <vt:lpstr>FATORES QUE AFETAM AS MARGENS</vt:lpstr>
      <vt:lpstr>FATORES QUE AFETAM AS MARGENS</vt:lpstr>
      <vt:lpstr>Os principais fatores que determinam a magnitude da margem de comercialização são (CONT.):</vt:lpstr>
      <vt:lpstr>Os principais fatores que determinam a magnitude da margem de comercialização são (CONT.):</vt:lpstr>
      <vt:lpstr>Apresentação do PowerPoint</vt:lpstr>
      <vt:lpstr>Apresentação do PowerPoint</vt:lpstr>
      <vt:lpstr>Apresentação do PowerPoint</vt:lpstr>
      <vt:lpstr>Apresentação do PowerPoint</vt:lpstr>
      <vt:lpstr>Elasticidade de Transmissão</vt:lpstr>
      <vt:lpstr>Apresentação do PowerPoint</vt:lpstr>
      <vt:lpstr>Apresentação do PowerPoint</vt:lpstr>
      <vt:lpstr>Margem de Comercialização</vt:lpstr>
      <vt:lpstr>Cálculo da margem de comercialização</vt:lpstr>
      <vt:lpstr>Apresentação do PowerPoint</vt:lpstr>
      <vt:lpstr>Apresentação do PowerPoint</vt:lpstr>
      <vt:lpstr>Métodos de fixação de margem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Composição da margem de comercialização</vt:lpstr>
      <vt:lpstr>Características da análise das margens</vt:lpstr>
      <vt:lpstr>Elasticidade de transmissão de preço</vt:lpstr>
      <vt:lpstr>Relação entre preços em diferentes níveis de mercado</vt:lpstr>
      <vt:lpstr>Elasticidade de Transmissão</vt:lpstr>
      <vt:lpstr>Exemplo: Elasticidade de transmissão</vt:lpstr>
      <vt:lpstr>PERDAS</vt:lpstr>
      <vt:lpstr>ESFORÇOS EM REDUZIR PERDAS É CÁLCULO ECÔNOMICO</vt:lpstr>
      <vt:lpstr>ATIVIDADE NO STOA</vt:lpstr>
      <vt:lpstr>EXERCÍCIO DO STOA</vt:lpstr>
      <vt:lpstr>EXERCÍCIOS DO MITO DE COMERCIALIZAÇÃO - MARGENS</vt:lpstr>
      <vt:lpstr>FIM</vt:lpstr>
    </vt:vector>
  </TitlesOfParts>
  <Company>CEPEA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Margarete Boteon</cp:lastModifiedBy>
  <cp:revision>945</cp:revision>
  <cp:lastPrinted>2014-02-18T18:53:45Z</cp:lastPrinted>
  <dcterms:created xsi:type="dcterms:W3CDTF">2005-02-15T23:47:00Z</dcterms:created>
  <dcterms:modified xsi:type="dcterms:W3CDTF">2020-10-19T17:23:11Z</dcterms:modified>
</cp:coreProperties>
</file>