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976" r:id="rId2"/>
    <p:sldId id="4986" r:id="rId3"/>
    <p:sldId id="4978" r:id="rId4"/>
    <p:sldId id="4979" r:id="rId5"/>
    <p:sldId id="4980" r:id="rId6"/>
    <p:sldId id="4981" r:id="rId7"/>
    <p:sldId id="4983" r:id="rId8"/>
    <p:sldId id="498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6C767-5A38-4BBD-8943-029F0A129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7AB1AB-A7A1-426C-8936-3B19A0801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DC5F09-77C1-48AA-9190-6E142E0B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A0D935-89C4-4660-91FE-E6D58F4D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843A03-095B-4133-A78C-D1D44933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19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9DE93-F751-443D-9764-3B3262BA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A2B017-1036-4B9B-B12A-58E369F84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808F84-645B-46C9-8191-A82D91C0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7D383D-5070-4089-92ED-83B04CCB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B2C73C-0C59-4C5E-811C-2CE877A3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12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A0DCED-0F11-41F9-9895-C3246D3E4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31551B-8B9D-429C-8B45-8271D3F00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D6B3E8-B5A3-49AE-A115-4EA2ACE9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E3485A-ED44-4518-8897-27A33BCE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33BB0B-C65E-402D-BD85-37E670FF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32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1EC1D-C146-40A6-965A-1A7EBABE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3294F8-FAAA-458E-8036-F5AAFCB0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42623-EEDE-4909-ACC5-BE6B4DF2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36A8D2-357A-4F55-BEEF-090FB6C2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05E5C0-3902-421F-AC38-E8A033DD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8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E9D78-2A67-4502-A225-AAE6C100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31467D-ED50-46D3-9EEC-0F790D887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A8A766-7449-429B-BAC7-0A497D269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C6436A-64FB-49F2-AEFF-9317410C0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B8B3CE-667C-4389-B6EA-7CA4D985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3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38259-B5A0-4E22-9FBB-E8242954D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5C220C-01F5-479C-B404-F048C3542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82A335-D5A8-4EBD-B4CE-D5B53D911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730B24-B8FE-4B53-860B-ADC76D6A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A9C4D8-CD6F-4B5C-AFE1-9310A033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A4804F-5B16-4FB0-9F42-0ACAC6EE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33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11F61-C0AB-4FC1-A745-D15C7E7E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38FAEA-83CB-4F0D-A2B0-49A69262B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A10D24-F7FF-4E79-B77D-755368E88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CBED56B-76C7-4A4C-A0E9-438952D1C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F5ADC4-E69A-412F-A443-8ED03A134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C010681-01B4-4B27-A8CB-D28FCE8E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A03590-B47D-488C-9032-297CF0BC5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6706719-ADB1-4045-AD1A-D900F9E7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871F7-7819-47AE-9EB0-9B4C158B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2C5849-F996-409B-A3E0-FE4955E0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F8CE8A-2F24-40A7-A1A3-47D8D35D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E4E9837-AA0E-4BA2-A30D-AEA7EAE9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45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ABB5ADF-08E1-44C9-966F-917F2457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110C16-01B4-48E4-A9A0-083656E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5C6D1C-7619-42B1-B778-CE838AEF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86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EBB22-3F3A-4B98-AEAD-878672464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795439-B4BB-4A01-BF53-AF5A85E73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4EA410-CE7B-41AE-8095-02EB47421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30C267-9DFA-413B-8E80-AE726924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8E0521-0D75-4CFF-90A8-879C060D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9A6F5C-84FA-40B5-94A3-F0895D18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7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D06E3-F04E-42ED-897B-D545C538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E5D6B88-6D6E-40E0-9553-B7E32841A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F9D89F-DBFF-44C9-B520-635AD57A6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2DC3B4-8005-4BF4-B938-B5615C20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1F00F0-2D99-4F7B-8279-FA1154F6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A7B6E3-5D8C-4459-B658-36584DC4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9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B5A9F15-54EF-4A03-AA26-139008A34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E1D3FC-AC07-429D-A619-9EE2DDE9C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362E64-22F1-49A5-AE74-7F8503C2F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4EF5-7FCE-4191-9958-CF27D873EE56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ABFB90-76EB-41A6-A2E1-725AE4B69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027CBD-01DE-470C-ACEF-3F119CC28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0053-7B9A-4DD9-BF9E-50AD5AF0C3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40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44A9340E-82D8-403B-9822-B0323142A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58" y="0"/>
            <a:ext cx="4931338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2442947-D9CE-4417-A1A2-838A1E08ADBF}"/>
              </a:ext>
            </a:extLst>
          </p:cNvPr>
          <p:cNvSpPr txBox="1"/>
          <p:nvPr/>
        </p:nvSpPr>
        <p:spPr>
          <a:xfrm>
            <a:off x="5741484" y="1108140"/>
            <a:ext cx="6023644" cy="464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 QUE É UMA PRÁTICA EXITOSA DE ATIVIDADE FÍSICA NA APS DO SUS?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1" u="none" strike="noStrike" kern="1200" cap="none" spc="0" normalizeH="0" baseline="0" noProof="0" dirty="0">
              <a:ln>
                <a:noFill/>
              </a:ln>
              <a:solidFill>
                <a:srgbClr val="021F26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21F26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Uma ação que promove aumento da atividade física dos participantes por meio de um processo </a:t>
            </a:r>
            <a:r>
              <a:rPr kumimoji="0" lang="pt-BR" sz="2400" b="1" i="1" u="none" strike="noStrike" kern="1200" cap="none" spc="0" normalizeH="0" baseline="0" noProof="0" dirty="0">
                <a:ln>
                  <a:noFill/>
                </a:ln>
                <a:solidFill>
                  <a:srgbClr val="FC920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planejado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21F26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, </a:t>
            </a:r>
            <a:r>
              <a:rPr kumimoji="0" lang="pt-BR" sz="2400" b="1" i="1" u="none" strike="noStrike" kern="1200" cap="none" spc="0" normalizeH="0" baseline="0" noProof="0" dirty="0">
                <a:ln>
                  <a:noFill/>
                </a:ln>
                <a:solidFill>
                  <a:srgbClr val="FC920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replicável 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21F26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 </a:t>
            </a:r>
            <a:r>
              <a:rPr kumimoji="0" lang="pt-BR" sz="2400" b="1" i="1" u="none" strike="noStrike" kern="1200" cap="none" spc="0" normalizeH="0" baseline="0" noProof="0" dirty="0">
                <a:ln>
                  <a:noFill/>
                </a:ln>
                <a:solidFill>
                  <a:srgbClr val="FC920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sustentável 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21F26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que garante e promove </a:t>
            </a:r>
            <a:r>
              <a:rPr kumimoji="0" lang="pt-BR" sz="2400" b="1" i="1" u="none" strike="noStrike" kern="1200" cap="none" spc="0" normalizeH="0" baseline="0" noProof="0" dirty="0">
                <a:ln>
                  <a:noFill/>
                </a:ln>
                <a:solidFill>
                  <a:srgbClr val="FC920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participação 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21F26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C920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autonomia</a:t>
            </a:r>
            <a:r>
              <a:rPr kumimoji="0" lang="pt-BR" sz="2400" b="0" i="1" u="none" strike="noStrike" kern="1200" cap="none" spc="0" normalizeH="0" baseline="0" noProof="0" dirty="0">
                <a:ln>
                  <a:noFill/>
                </a:ln>
                <a:solidFill>
                  <a:srgbClr val="021F26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.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33BC85D-BB37-4AE6-94C1-1610A5695823}"/>
              </a:ext>
            </a:extLst>
          </p:cNvPr>
          <p:cNvSpPr txBox="1"/>
          <p:nvPr/>
        </p:nvSpPr>
        <p:spPr>
          <a:xfrm>
            <a:off x="9823509" y="6367136"/>
            <a:ext cx="226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https://safe.ufsc.br/</a:t>
            </a:r>
          </a:p>
        </p:txBody>
      </p:sp>
    </p:spTree>
    <p:extLst>
      <p:ext uri="{BB962C8B-B14F-4D97-AF65-F5344CB8AC3E}">
        <p14:creationId xmlns:p14="http://schemas.microsoft.com/office/powerpoint/2010/main" val="266645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3304C-B35E-4B94-A410-E85BA809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2" y="365125"/>
            <a:ext cx="9310688" cy="1325563"/>
          </a:xfrm>
        </p:spPr>
        <p:txBody>
          <a:bodyPr/>
          <a:lstStyle/>
          <a:p>
            <a:r>
              <a:rPr lang="pt-BR" b="1" i="1" dirty="0">
                <a:solidFill>
                  <a:schemeClr val="accent6"/>
                </a:solidFill>
                <a:latin typeface="Georgia" panose="02040502050405020303" pitchFamily="18" charset="0"/>
              </a:rPr>
              <a:t>Equipe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15CDB1-A44C-41E2-8646-7E6362F3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111" y="1522908"/>
            <a:ext cx="6493778" cy="43513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000" b="1" i="1" dirty="0">
                <a:solidFill>
                  <a:schemeClr val="tx2"/>
                </a:solidFill>
                <a:latin typeface="Georgia" panose="02040502050405020303" pitchFamily="18" charset="0"/>
              </a:rPr>
              <a:t>Tânia Rosane Bertoldo Benedetti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Sofia </a:t>
            </a:r>
            <a:r>
              <a:rPr lang="pt-BR" sz="2000" i="1" dirty="0" err="1">
                <a:solidFill>
                  <a:schemeClr val="tx2"/>
                </a:solidFill>
                <a:latin typeface="Georgia" panose="02040502050405020303" pitchFamily="18" charset="0"/>
              </a:rPr>
              <a:t>Wolker</a:t>
            </a: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 Manta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Paula Fabrício </a:t>
            </a:r>
            <a:r>
              <a:rPr lang="pt-BR" sz="2000" i="1" dirty="0" err="1">
                <a:solidFill>
                  <a:schemeClr val="tx2"/>
                </a:solidFill>
                <a:latin typeface="Georgia" panose="02040502050405020303" pitchFamily="18" charset="0"/>
              </a:rPr>
              <a:t>Sandreschi</a:t>
            </a:r>
            <a:endParaRPr lang="pt-BR" sz="2000" i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Francisco Timbó de Paiva Neto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Danielle Keylla Alencar Cruz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 err="1">
                <a:solidFill>
                  <a:schemeClr val="tx2"/>
                </a:solidFill>
                <a:latin typeface="Georgia" panose="02040502050405020303" pitchFamily="18" charset="0"/>
              </a:rPr>
              <a:t>Braulio</a:t>
            </a: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 Cesar de Alcantara Mendonça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Fábio Araújo Almeida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000" i="1" dirty="0">
                <a:solidFill>
                  <a:schemeClr val="tx2"/>
                </a:solidFill>
                <a:latin typeface="Georgia" panose="02040502050405020303" pitchFamily="18" charset="0"/>
              </a:rPr>
              <a:t>Cassiano Ricardo Rech</a:t>
            </a:r>
          </a:p>
        </p:txBody>
      </p:sp>
      <p:pic>
        <p:nvPicPr>
          <p:cNvPr id="4" name="Imagem 3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814559A7-C984-4DC4-9F64-AA5744D07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872F95D-A48C-416B-85A9-5A7344EAF915}"/>
              </a:ext>
            </a:extLst>
          </p:cNvPr>
          <p:cNvSpPr txBox="1"/>
          <p:nvPr/>
        </p:nvSpPr>
        <p:spPr>
          <a:xfrm>
            <a:off x="634767" y="6160682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</a:t>
            </a:r>
            <a:r>
              <a:rPr kumimoji="0" lang="pt-BR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Mininistério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</a:p>
        </p:txBody>
      </p:sp>
    </p:spTree>
    <p:extLst>
      <p:ext uri="{BB962C8B-B14F-4D97-AF65-F5344CB8AC3E}">
        <p14:creationId xmlns:p14="http://schemas.microsoft.com/office/powerpoint/2010/main" val="194729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71E6-1E55-4D3C-A18B-BDD819EE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2" y="365125"/>
            <a:ext cx="9310688" cy="1325563"/>
          </a:xfrm>
        </p:spPr>
        <p:txBody>
          <a:bodyPr>
            <a:normAutofit/>
          </a:bodyPr>
          <a:lstStyle/>
          <a:p>
            <a:r>
              <a:rPr lang="pt-BR" sz="4400" b="1" i="1" u="none" strike="noStrike" baseline="0" dirty="0">
                <a:solidFill>
                  <a:schemeClr val="accent6"/>
                </a:solidFill>
                <a:latin typeface="Georgia" panose="02040502050405020303" pitchFamily="18" charset="0"/>
              </a:rPr>
              <a:t>Autonomia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8B2912-74B2-41BB-9A43-81110BE50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i="1" u="none" strike="noStrike" baseline="0" dirty="0">
                <a:solidFill>
                  <a:schemeClr val="accent2"/>
                </a:solidFill>
                <a:latin typeface="Georgia" panose="02040502050405020303" pitchFamily="18" charset="0"/>
              </a:rPr>
              <a:t>A ação deve promover a autonomia dos participantes para o engajamento nas decisões e conhecimentos que possam contribuir para o autocuidado e corresponsabilidade com a saúde individual.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6" name="Imagem 5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E0D90EAC-C3E1-429D-B7B2-3B4B5034E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2B221D0-7210-4C68-8E28-6454B32D105B}"/>
              </a:ext>
            </a:extLst>
          </p:cNvPr>
          <p:cNvSpPr txBox="1"/>
          <p:nvPr/>
        </p:nvSpPr>
        <p:spPr>
          <a:xfrm>
            <a:off x="634767" y="5942568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</a:t>
            </a:r>
            <a:r>
              <a:rPr kumimoji="0" lang="pt-BR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Mininistério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</a:p>
        </p:txBody>
      </p:sp>
    </p:spTree>
    <p:extLst>
      <p:ext uri="{BB962C8B-B14F-4D97-AF65-F5344CB8AC3E}">
        <p14:creationId xmlns:p14="http://schemas.microsoft.com/office/powerpoint/2010/main" val="70915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71E6-1E55-4D3C-A18B-BDD819EE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574" y="365125"/>
            <a:ext cx="9420225" cy="1325563"/>
          </a:xfrm>
        </p:spPr>
        <p:txBody>
          <a:bodyPr>
            <a:normAutofit/>
          </a:bodyPr>
          <a:lstStyle/>
          <a:p>
            <a:r>
              <a:rPr lang="pt-BR" sz="4400" b="1" i="1" u="none" strike="noStrike" baseline="0" dirty="0">
                <a:solidFill>
                  <a:schemeClr val="accent6"/>
                </a:solidFill>
                <a:latin typeface="Georgia" panose="02040502050405020303" pitchFamily="18" charset="0"/>
              </a:rPr>
              <a:t>Participação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8B2912-74B2-41BB-9A43-81110BE50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i="1" u="none" strike="noStrike" baseline="0" dirty="0">
                <a:solidFill>
                  <a:schemeClr val="accent2"/>
                </a:solidFill>
                <a:latin typeface="Georgia" panose="02040502050405020303" pitchFamily="18" charset="0"/>
              </a:rPr>
              <a:t>A ação deve promover o engajamento e o vínculo dos usuários com o serviço, que tenha adesão e assiduidade.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4" name="Imagem 3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7DE7FC15-C998-414B-B7C4-ED2540A37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CFBF3D4-2CB5-4334-9570-2F2EFD4A1A66}"/>
              </a:ext>
            </a:extLst>
          </p:cNvPr>
          <p:cNvSpPr txBox="1"/>
          <p:nvPr/>
        </p:nvSpPr>
        <p:spPr>
          <a:xfrm>
            <a:off x="634767" y="5942568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Mininistério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29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71E6-1E55-4D3C-A18B-BDD819EE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524" y="365125"/>
            <a:ext cx="9439275" cy="1325563"/>
          </a:xfrm>
        </p:spPr>
        <p:txBody>
          <a:bodyPr>
            <a:normAutofit/>
          </a:bodyPr>
          <a:lstStyle/>
          <a:p>
            <a:r>
              <a:rPr lang="pt-BR" sz="4400" b="1" i="1" u="none" strike="noStrike" baseline="0" dirty="0">
                <a:solidFill>
                  <a:schemeClr val="accent6"/>
                </a:solidFill>
                <a:latin typeface="Georgia" panose="02040502050405020303" pitchFamily="18" charset="0"/>
              </a:rPr>
              <a:t>Planejamento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8B2912-74B2-41BB-9A43-81110BE50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i="1" u="none" strike="noStrike" baseline="0" dirty="0">
                <a:solidFill>
                  <a:schemeClr val="accent2"/>
                </a:solidFill>
                <a:latin typeface="Georgia" panose="02040502050405020303" pitchFamily="18" charset="0"/>
              </a:rPr>
              <a:t>A ação deve ser planejada de acordo com a realidade do local (como demandas materiais; cultura e capacidade técnica), de forma colaborativa (entre usuários, Além disso, deve ter objetivos tangíveis e metas mensuráveis que necessitam ser avaliadas continuamente tanto a ação quanto os participantes.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4" name="Imagem 3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9AB3596F-766B-4921-89EF-6440DAEBC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2C8A06C-FE4F-49BF-B719-F22C6E09C6AE}"/>
              </a:ext>
            </a:extLst>
          </p:cNvPr>
          <p:cNvSpPr txBox="1"/>
          <p:nvPr/>
        </p:nvSpPr>
        <p:spPr>
          <a:xfrm>
            <a:off x="634767" y="5942568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Mininistério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36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71E6-1E55-4D3C-A18B-BDD819EE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365125"/>
            <a:ext cx="9410700" cy="1325563"/>
          </a:xfrm>
        </p:spPr>
        <p:txBody>
          <a:bodyPr>
            <a:normAutofit/>
          </a:bodyPr>
          <a:lstStyle/>
          <a:p>
            <a:r>
              <a:rPr lang="pt-BR" sz="4400" b="1" i="1" u="none" strike="noStrike" baseline="0" dirty="0">
                <a:solidFill>
                  <a:schemeClr val="accent6"/>
                </a:solidFill>
                <a:latin typeface="Georgia" panose="02040502050405020303" pitchFamily="18" charset="0"/>
              </a:rPr>
              <a:t>Replicação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8B2912-74B2-41BB-9A43-81110BE50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i="1" u="none" strike="noStrike" baseline="0" dirty="0">
                <a:solidFill>
                  <a:schemeClr val="accent2"/>
                </a:solidFill>
                <a:latin typeface="Georgia" panose="02040502050405020303" pitchFamily="18" charset="0"/>
              </a:rPr>
              <a:t>A ação deve ser descrita com clareza e aplicável em outros locais respeitando os espaços existentes em cada contexto.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4" name="Imagem 3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FF263A97-8C2A-4303-9926-DDE3CAC70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2DDC6E1-9222-4C3F-9392-F3F469C2D0D5}"/>
              </a:ext>
            </a:extLst>
          </p:cNvPr>
          <p:cNvSpPr txBox="1"/>
          <p:nvPr/>
        </p:nvSpPr>
        <p:spPr>
          <a:xfrm>
            <a:off x="634767" y="5942568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Mininistério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68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71E6-1E55-4D3C-A18B-BDD819EE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365125"/>
            <a:ext cx="9410700" cy="1325563"/>
          </a:xfrm>
        </p:spPr>
        <p:txBody>
          <a:bodyPr>
            <a:normAutofit/>
          </a:bodyPr>
          <a:lstStyle/>
          <a:p>
            <a:r>
              <a:rPr lang="pt-BR" sz="4400" b="1" i="1" u="none" strike="noStrike" baseline="0" dirty="0">
                <a:solidFill>
                  <a:schemeClr val="accent6"/>
                </a:solidFill>
                <a:latin typeface="Georgia" panose="02040502050405020303" pitchFamily="18" charset="0"/>
              </a:rPr>
              <a:t>Sustentabilidade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8B2912-74B2-41BB-9A43-81110BE50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b="1" i="1" u="none" strike="noStrike" baseline="0" dirty="0">
                <a:solidFill>
                  <a:schemeClr val="accent2"/>
                </a:solidFill>
                <a:latin typeface="Georgia" panose="02040502050405020303" pitchFamily="18" charset="0"/>
              </a:rPr>
              <a:t>A ação deve ser mantida e continuada pelo local, com potencial para ser institucionalizada e capaz de aumentar a atividade física dos participantes de modo sustentável, ou seja, a prática deve ser mantida ao longo dos anos, independente da gestão e da permanência dos profissionais no serviço.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4" name="Imagem 3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B6D1133D-C402-43E1-8106-9EE4F114C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065BDE5-4127-4B64-B9DB-F41C5984DD9D}"/>
              </a:ext>
            </a:extLst>
          </p:cNvPr>
          <p:cNvSpPr txBox="1"/>
          <p:nvPr/>
        </p:nvSpPr>
        <p:spPr>
          <a:xfrm>
            <a:off x="634767" y="5942568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</a:t>
            </a:r>
            <a:r>
              <a:rPr kumimoji="0" lang="pt-BR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Mininistério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</a:p>
        </p:txBody>
      </p:sp>
    </p:spTree>
    <p:extLst>
      <p:ext uri="{BB962C8B-B14F-4D97-AF65-F5344CB8AC3E}">
        <p14:creationId xmlns:p14="http://schemas.microsoft.com/office/powerpoint/2010/main" val="168566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971E6-1E55-4D3C-A18B-BDD819EE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1" y="356736"/>
            <a:ext cx="9996489" cy="1325563"/>
          </a:xfrm>
        </p:spPr>
        <p:txBody>
          <a:bodyPr>
            <a:noAutofit/>
          </a:bodyPr>
          <a:lstStyle/>
          <a:p>
            <a:pPr algn="l"/>
            <a:r>
              <a:rPr lang="pt-BR" sz="3200" b="1" i="1" dirty="0">
                <a:solidFill>
                  <a:schemeClr val="accent6"/>
                </a:solidFill>
                <a:latin typeface="Georgia" panose="02040502050405020303" pitchFamily="18" charset="0"/>
              </a:rPr>
              <a:t>Quais são as estratégias para o desenvolvimento de práticas exitosas de atividade física?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8B2912-74B2-41BB-9A43-81110BE50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874" y="1847922"/>
            <a:ext cx="8876252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1. Divulgar as ações realizadas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2. Manter uma frequência e regularidade da oferta das ações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3. Realizar avaliações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4. Manter regularidade nas avaliações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5. Entregar os resultados das avaliações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6. Controlar a assiduidade dos participantes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7. Monitorar as razões das desistências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i="1" dirty="0">
                <a:solidFill>
                  <a:schemeClr val="accent2"/>
                </a:solidFill>
                <a:latin typeface="Georgia" panose="02040502050405020303" pitchFamily="18" charset="0"/>
              </a:rPr>
              <a:t>8. Buscar apoio da gestão</a:t>
            </a:r>
          </a:p>
        </p:txBody>
      </p:sp>
      <p:pic>
        <p:nvPicPr>
          <p:cNvPr id="4" name="Imagem 3" descr="Imagem de desenho infantil&#10;&#10;Descrição gerada automaticamente com confiança média">
            <a:extLst>
              <a:ext uri="{FF2B5EF4-FFF2-40B4-BE49-F238E27FC236}">
                <a16:creationId xmlns:a16="http://schemas.microsoft.com/office/drawing/2014/main" id="{4C606FF7-1CA0-4973-81E8-EA8507315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34"/>
            <a:ext cx="2043112" cy="166135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CA0EFC4-6BC0-4CEE-A790-7B5E74655AEB}"/>
              </a:ext>
            </a:extLst>
          </p:cNvPr>
          <p:cNvSpPr txBox="1"/>
          <p:nvPr/>
        </p:nvSpPr>
        <p:spPr>
          <a:xfrm>
            <a:off x="634767" y="6178098"/>
            <a:ext cx="1092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Brasil. </a:t>
            </a:r>
            <a:r>
              <a:rPr kumimoji="0" lang="pt-BR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Mininistério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da Saúde. Recomendações para o Desenvolvimento de Práticas Exitosas de Atividade Física na Atenção Primária à Saúde do Sistema Único de Saúde [recurso eletrônico] /Ministério da Saúde, Secretaria de Atenção Primária à Saúde. - Brasília : Ministério da Saúde, 2021. 34 p.: il.</a:t>
            </a:r>
          </a:p>
        </p:txBody>
      </p:sp>
    </p:spTree>
    <p:extLst>
      <p:ext uri="{BB962C8B-B14F-4D97-AF65-F5344CB8AC3E}">
        <p14:creationId xmlns:p14="http://schemas.microsoft.com/office/powerpoint/2010/main" val="3705856038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2_Tema do Office</vt:lpstr>
      <vt:lpstr>Apresentação do PowerPoint</vt:lpstr>
      <vt:lpstr>Equipe</vt:lpstr>
      <vt:lpstr>Autonomia</vt:lpstr>
      <vt:lpstr>Participação</vt:lpstr>
      <vt:lpstr>Planejamento</vt:lpstr>
      <vt:lpstr>Replicação</vt:lpstr>
      <vt:lpstr>Sustentabilidade</vt:lpstr>
      <vt:lpstr>Quais são as estratégias para o desenvolvimento de práticas exitosas de atividade física?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Andrade</dc:creator>
  <cp:lastModifiedBy>Douglas Andrade</cp:lastModifiedBy>
  <cp:revision>1</cp:revision>
  <dcterms:created xsi:type="dcterms:W3CDTF">2022-05-02T13:07:33Z</dcterms:created>
  <dcterms:modified xsi:type="dcterms:W3CDTF">2022-05-02T13:08:34Z</dcterms:modified>
</cp:coreProperties>
</file>