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1"/>
  </p:notesMasterIdLst>
  <p:sldIdLst>
    <p:sldId id="256" r:id="rId2"/>
    <p:sldId id="260" r:id="rId3"/>
    <p:sldId id="301" r:id="rId4"/>
    <p:sldId id="302" r:id="rId5"/>
    <p:sldId id="269" r:id="rId6"/>
    <p:sldId id="304" r:id="rId7"/>
    <p:sldId id="30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4" r:id="rId16"/>
    <p:sldId id="312" r:id="rId17"/>
    <p:sldId id="313" r:id="rId18"/>
    <p:sldId id="315" r:id="rId19"/>
    <p:sldId id="319" r:id="rId20"/>
    <p:sldId id="320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258" r:id="rId29"/>
    <p:sldId id="329" r:id="rId30"/>
  </p:sldIdLst>
  <p:sldSz cx="9144000" cy="5143500" type="screen16x9"/>
  <p:notesSz cx="6858000" cy="9144000"/>
  <p:embeddedFontLst>
    <p:embeddedFont>
      <p:font typeface="Roboto Mono" panose="020B0604020202020204" charset="0"/>
      <p:regular r:id="rId32"/>
      <p:bold r:id="rId33"/>
      <p:italic r:id="rId34"/>
      <p:boldItalic r:id="rId35"/>
    </p:embeddedFont>
    <p:embeddedFont>
      <p:font typeface="Roboto Mono Regular" panose="020B0604020202020204" charset="0"/>
      <p:regular r:id="rId36"/>
      <p:bold r:id="rId37"/>
      <p:italic r:id="rId38"/>
      <p:boldItalic r:id="rId39"/>
    </p:embeddedFont>
    <p:embeddedFont>
      <p:font typeface="Coming Soon" panose="020B0604020202020204" charset="0"/>
      <p:regular r:id="rId40"/>
    </p:embeddedFont>
    <p:embeddedFont>
      <p:font typeface="Concert One" panose="020B0604020202020204" charset="0"/>
      <p:regular r:id="rId41"/>
    </p:embeddedFont>
    <p:embeddedFont>
      <p:font typeface="Anonymous Pr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8E5E1D2-1112-4F6A-BB6D-7A07D5614138}">
  <a:tblStyle styleId="{28E5E1D2-1112-4F6A-BB6D-7A07D56141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517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53034354b_0_24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53034354b_0_24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53034354b_0_24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53034354b_0_24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5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wooden-background-with-checklist-pen_1082296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619672" y="1231461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GÊNEROS TEXTUAIS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Aula 6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35821" r="7823" b="8591"/>
          <a:stretch/>
        </p:blipFill>
        <p:spPr bwMode="auto">
          <a:xfrm>
            <a:off x="569865" y="1131590"/>
            <a:ext cx="797810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3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24254" r="16323" b="9091"/>
          <a:stretch/>
        </p:blipFill>
        <p:spPr bwMode="auto">
          <a:xfrm>
            <a:off x="1115616" y="627534"/>
            <a:ext cx="7103588" cy="40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24254" r="17554" b="10817"/>
          <a:stretch/>
        </p:blipFill>
        <p:spPr bwMode="auto">
          <a:xfrm>
            <a:off x="899842" y="555526"/>
            <a:ext cx="7344566" cy="416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24440" r="17226" b="7999"/>
          <a:stretch/>
        </p:blipFill>
        <p:spPr bwMode="auto">
          <a:xfrm>
            <a:off x="971600" y="339502"/>
            <a:ext cx="7513683" cy="439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31530" r="36516" b="7002"/>
          <a:stretch/>
        </p:blipFill>
        <p:spPr bwMode="auto">
          <a:xfrm>
            <a:off x="1187624" y="411510"/>
            <a:ext cx="6912768" cy="44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25560" r="16667" b="8050"/>
          <a:stretch/>
        </p:blipFill>
        <p:spPr bwMode="auto">
          <a:xfrm>
            <a:off x="825493" y="339502"/>
            <a:ext cx="7706947" cy="44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7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24255" r="17061" b="10074"/>
          <a:stretch/>
        </p:blipFill>
        <p:spPr bwMode="auto">
          <a:xfrm>
            <a:off x="827584" y="339502"/>
            <a:ext cx="7758681" cy="44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24440" r="16753" b="7273"/>
          <a:stretch/>
        </p:blipFill>
        <p:spPr bwMode="auto">
          <a:xfrm>
            <a:off x="1043608" y="465624"/>
            <a:ext cx="7164289" cy="42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3880" r="50482" b="8392"/>
          <a:stretch/>
        </p:blipFill>
        <p:spPr bwMode="auto">
          <a:xfrm>
            <a:off x="611560" y="483518"/>
            <a:ext cx="3357205" cy="41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5"/>
          <p:cNvSpPr txBox="1">
            <a:spLocks noGrp="1"/>
          </p:cNvSpPr>
          <p:nvPr>
            <p:ph type="title"/>
          </p:nvPr>
        </p:nvSpPr>
        <p:spPr>
          <a:xfrm>
            <a:off x="755576" y="711180"/>
            <a:ext cx="3456383" cy="1212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Elementos da Composição do Relatório Científico Escolar (Moraes, 2020)</a:t>
            </a:r>
            <a:endParaRPr sz="2400" dirty="0"/>
          </a:p>
        </p:txBody>
      </p:sp>
      <p:sp>
        <p:nvSpPr>
          <p:cNvPr id="589" name="Google Shape;589;p55"/>
          <p:cNvSpPr txBox="1">
            <a:spLocks noGrp="1"/>
          </p:cNvSpPr>
          <p:nvPr>
            <p:ph type="body" idx="1"/>
          </p:nvPr>
        </p:nvSpPr>
        <p:spPr>
          <a:xfrm>
            <a:off x="744675" y="1707654"/>
            <a:ext cx="3593400" cy="20882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Introdução:</a:t>
            </a:r>
            <a:endParaRPr dirty="0">
              <a:uFill>
                <a:noFill/>
              </a:uFill>
              <a:hlinkClick r:id="rId3"/>
            </a:endParaRPr>
          </a:p>
          <a:p>
            <a:pPr lvl="0">
              <a:spcBef>
                <a:spcPts val="1600"/>
              </a:spcBef>
            </a:pPr>
            <a:r>
              <a:rPr lang="pt-BR" dirty="0">
                <a:uFill>
                  <a:noFill/>
                </a:uFill>
              </a:rPr>
              <a:t>I1:Estabelecendo tópico</a:t>
            </a:r>
          </a:p>
          <a:p>
            <a:pPr lvl="0">
              <a:spcBef>
                <a:spcPts val="1600"/>
              </a:spcBef>
            </a:pPr>
            <a:r>
              <a:rPr lang="pt-BR" dirty="0">
                <a:uFill>
                  <a:noFill/>
                </a:uFill>
              </a:rPr>
              <a:t>I2:Apresetando hipótese</a:t>
            </a:r>
          </a:p>
          <a:p>
            <a:pPr lvl="0">
              <a:spcBef>
                <a:spcPts val="1600"/>
              </a:spcBef>
            </a:pPr>
            <a:r>
              <a:rPr lang="pt-BR" dirty="0">
                <a:uFill>
                  <a:noFill/>
                </a:uFill>
              </a:rPr>
              <a:t>I3:Introduzindo experimento</a:t>
            </a:r>
          </a:p>
        </p:txBody>
      </p:sp>
      <p:sp>
        <p:nvSpPr>
          <p:cNvPr id="590" name="Google Shape;590;p55"/>
          <p:cNvSpPr txBox="1">
            <a:spLocks noGrp="1"/>
          </p:cNvSpPr>
          <p:nvPr>
            <p:ph type="body" idx="2"/>
          </p:nvPr>
        </p:nvSpPr>
        <p:spPr>
          <a:xfrm>
            <a:off x="4805925" y="1633771"/>
            <a:ext cx="3593400" cy="24501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dirty="0"/>
              <a:t>I1: O estudante deve estabelecer um ponto de partida para o experimento.</a:t>
            </a:r>
          </a:p>
          <a:p>
            <a:r>
              <a:rPr lang="pt-BR" dirty="0"/>
              <a:t>I2: O estudante deve explicitar a hipótese a ser testada no experimento.</a:t>
            </a:r>
          </a:p>
          <a:p>
            <a:r>
              <a:rPr lang="pt-BR" dirty="0"/>
              <a:t>I3: O estudante deve introduzir o experimento no texto como mecanismo para testar a hipótese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9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02" y="1029639"/>
            <a:ext cx="3250029" cy="18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755576" y="1635646"/>
            <a:ext cx="3384376" cy="2836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pt-BR" dirty="0" smtClean="0"/>
              <a:t>No ato comunicativo  (escrita ou fala)  há modos específicos </a:t>
            </a:r>
            <a:r>
              <a:rPr lang="pt-BR" dirty="0"/>
              <a:t>de organizar o </a:t>
            </a:r>
            <a:r>
              <a:rPr lang="pt-BR" dirty="0" smtClean="0"/>
              <a:t>discurso. Esses modos têm um </a:t>
            </a:r>
            <a:r>
              <a:rPr lang="pt-BR" dirty="0"/>
              <a:t>conjunto de características </a:t>
            </a:r>
            <a:r>
              <a:rPr lang="pt-BR" b="1" i="1" dirty="0"/>
              <a:t>relativamente</a:t>
            </a:r>
            <a:r>
              <a:rPr lang="pt-BR" dirty="0"/>
              <a:t> estáveis, configurando diferentes textos </a:t>
            </a:r>
            <a:r>
              <a:rPr lang="pt-BR" dirty="0" smtClean="0"/>
              <a:t>e </a:t>
            </a:r>
            <a:r>
              <a:rPr lang="pt-BR" dirty="0"/>
              <a:t>gêneros textuais.</a:t>
            </a:r>
            <a:endParaRPr sz="20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3455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Gêneros Textuais</a:t>
            </a:r>
            <a:endParaRPr sz="20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/>
          <p:nvPr/>
        </p:nvSpPr>
        <p:spPr>
          <a:xfrm rot="-2148808">
            <a:off x="4732731" y="92269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928438" y="883502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93" y="3291830"/>
            <a:ext cx="2016531" cy="136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Google Shape;224;p33"/>
          <p:cNvSpPr/>
          <p:nvPr/>
        </p:nvSpPr>
        <p:spPr>
          <a:xfrm rot="-391042">
            <a:off x="5521894" y="3157977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5530560" y="1211750"/>
            <a:ext cx="225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EU FAÇO TUDO!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6860" y="2214805"/>
            <a:ext cx="253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 VOCÊ NADA!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5"/>
          <p:cNvSpPr txBox="1">
            <a:spLocks noGrp="1"/>
          </p:cNvSpPr>
          <p:nvPr>
            <p:ph type="body" idx="1"/>
          </p:nvPr>
        </p:nvSpPr>
        <p:spPr>
          <a:xfrm>
            <a:off x="755576" y="1275606"/>
            <a:ext cx="3593400" cy="20882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pt-BR" b="1" dirty="0" smtClean="0"/>
              <a:t>Metodologia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M1: Listando materiais</a:t>
            </a:r>
          </a:p>
          <a:p>
            <a:pPr marL="0" lvl="0" indent="0">
              <a:buNone/>
            </a:pPr>
            <a:r>
              <a:rPr lang="pt-BR" dirty="0"/>
              <a:t>M2: Descrevendo processo experimental</a:t>
            </a:r>
          </a:p>
          <a:p>
            <a:pPr marL="0" lvl="0" indent="0">
              <a:buNone/>
            </a:pPr>
            <a:r>
              <a:rPr lang="pt-BR" dirty="0"/>
              <a:t>M3: Justificando metodologia</a:t>
            </a:r>
          </a:p>
        </p:txBody>
      </p:sp>
      <p:sp>
        <p:nvSpPr>
          <p:cNvPr id="590" name="Google Shape;590;p55"/>
          <p:cNvSpPr txBox="1">
            <a:spLocks noGrp="1"/>
          </p:cNvSpPr>
          <p:nvPr>
            <p:ph type="body" idx="2"/>
          </p:nvPr>
        </p:nvSpPr>
        <p:spPr>
          <a:xfrm>
            <a:off x="4805925" y="987575"/>
            <a:ext cx="3593400" cy="3096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dirty="0"/>
              <a:t>M1: O estudante fez uma lista de materiais dos materiais que foram utilizados no experimento.</a:t>
            </a:r>
          </a:p>
          <a:p>
            <a:r>
              <a:rPr lang="pt-BR" dirty="0"/>
              <a:t>M2: Descreve passo-a-passo como foi o experimento, quais foram os procedimentos realizados.</a:t>
            </a:r>
          </a:p>
          <a:p>
            <a:r>
              <a:rPr lang="pt-BR" dirty="0"/>
              <a:t>M3: Justifica a metodologia utilizada, faz analogias entre a metodologia e o processo de digestão do morcego</a:t>
            </a:r>
          </a:p>
        </p:txBody>
      </p:sp>
    </p:spTree>
    <p:extLst>
      <p:ext uri="{BB962C8B-B14F-4D97-AF65-F5344CB8AC3E}">
        <p14:creationId xmlns:p14="http://schemas.microsoft.com/office/powerpoint/2010/main" val="24611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5"/>
          <p:cNvSpPr txBox="1">
            <a:spLocks noGrp="1"/>
          </p:cNvSpPr>
          <p:nvPr>
            <p:ph type="body" idx="1"/>
          </p:nvPr>
        </p:nvSpPr>
        <p:spPr>
          <a:xfrm>
            <a:off x="683568" y="1131590"/>
            <a:ext cx="3593400" cy="20882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pt-BR" b="1" dirty="0" smtClean="0"/>
              <a:t>Resultados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R: Explicitando os resultados</a:t>
            </a:r>
          </a:p>
        </p:txBody>
      </p:sp>
      <p:sp>
        <p:nvSpPr>
          <p:cNvPr id="590" name="Google Shape;590;p55"/>
          <p:cNvSpPr txBox="1">
            <a:spLocks noGrp="1"/>
          </p:cNvSpPr>
          <p:nvPr>
            <p:ph type="body" idx="2"/>
          </p:nvPr>
        </p:nvSpPr>
        <p:spPr>
          <a:xfrm>
            <a:off x="4860032" y="1995686"/>
            <a:ext cx="3593400" cy="12961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dirty="0"/>
              <a:t>R: apresenta os resultados do experimento, seja de forma escrita ou em forma de tabela.</a:t>
            </a:r>
          </a:p>
        </p:txBody>
      </p:sp>
    </p:spTree>
    <p:extLst>
      <p:ext uri="{BB962C8B-B14F-4D97-AF65-F5344CB8AC3E}">
        <p14:creationId xmlns:p14="http://schemas.microsoft.com/office/powerpoint/2010/main" val="296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5"/>
          <p:cNvSpPr txBox="1">
            <a:spLocks noGrp="1"/>
          </p:cNvSpPr>
          <p:nvPr>
            <p:ph type="body" idx="1"/>
          </p:nvPr>
        </p:nvSpPr>
        <p:spPr>
          <a:xfrm>
            <a:off x="744675" y="1419622"/>
            <a:ext cx="3593400" cy="20882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pt-BR" b="1" dirty="0" smtClean="0"/>
              <a:t>Discussão</a:t>
            </a:r>
          </a:p>
          <a:p>
            <a:pPr marL="0" lvl="0" indent="0">
              <a:buNone/>
            </a:pPr>
            <a:endParaRPr lang="pt-BR" b="1" dirty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/>
          </a:p>
          <a:p>
            <a:pPr marL="0" lvl="0" indent="0">
              <a:buNone/>
            </a:pPr>
            <a:r>
              <a:rPr lang="pt-BR" dirty="0"/>
              <a:t>D1: Comenta Resultados Inesperados</a:t>
            </a:r>
          </a:p>
          <a:p>
            <a:pPr marL="0" lvl="0" indent="0">
              <a:buNone/>
            </a:pPr>
            <a:r>
              <a:rPr lang="pt-BR" dirty="0"/>
              <a:t>D2: Comentando resultados</a:t>
            </a:r>
          </a:p>
        </p:txBody>
      </p:sp>
      <p:sp>
        <p:nvSpPr>
          <p:cNvPr id="590" name="Google Shape;590;p55"/>
          <p:cNvSpPr txBox="1">
            <a:spLocks noGrp="1"/>
          </p:cNvSpPr>
          <p:nvPr>
            <p:ph type="body" idx="2"/>
          </p:nvPr>
        </p:nvSpPr>
        <p:spPr>
          <a:xfrm>
            <a:off x="4805925" y="1779662"/>
            <a:ext cx="3593400" cy="18722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dirty="0"/>
              <a:t>D1: expõe alguns resultados que eram inesperados, propondo alguma explicação para tal.</a:t>
            </a:r>
          </a:p>
          <a:p>
            <a:r>
              <a:rPr lang="pt-BR" dirty="0"/>
              <a:t>D2: Fornecendo explicações para os resultados encontrados</a:t>
            </a:r>
          </a:p>
        </p:txBody>
      </p:sp>
    </p:spTree>
    <p:extLst>
      <p:ext uri="{BB962C8B-B14F-4D97-AF65-F5344CB8AC3E}">
        <p14:creationId xmlns:p14="http://schemas.microsoft.com/office/powerpoint/2010/main" val="31455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5"/>
          <p:cNvSpPr txBox="1">
            <a:spLocks noGrp="1"/>
          </p:cNvSpPr>
          <p:nvPr>
            <p:ph type="body" idx="1"/>
          </p:nvPr>
        </p:nvSpPr>
        <p:spPr>
          <a:xfrm>
            <a:off x="744675" y="1419622"/>
            <a:ext cx="3593400" cy="20882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pt-BR" b="1" dirty="0" smtClean="0"/>
              <a:t>Conclusão</a:t>
            </a:r>
          </a:p>
          <a:p>
            <a:pPr marL="0" lvl="0" indent="0">
              <a:buNone/>
            </a:pPr>
            <a:endParaRPr lang="pt-BR" b="1" dirty="0"/>
          </a:p>
          <a:p>
            <a:pPr marL="0" lvl="0" indent="0">
              <a:buNone/>
            </a:pPr>
            <a:endParaRPr lang="pt-BR" b="1" dirty="0" smtClean="0"/>
          </a:p>
          <a:p>
            <a:pPr marL="0" lvl="0" indent="0">
              <a:buNone/>
            </a:pPr>
            <a:endParaRPr lang="pt-BR" b="1" dirty="0"/>
          </a:p>
          <a:p>
            <a:pPr marL="0" lvl="0" indent="0">
              <a:buNone/>
            </a:pPr>
            <a:endParaRPr lang="pt-BR" b="1" dirty="0"/>
          </a:p>
          <a:p>
            <a:pPr marL="0" lvl="0" indent="0">
              <a:buNone/>
            </a:pPr>
            <a:r>
              <a:rPr lang="pt-BR" b="1" dirty="0"/>
              <a:t>C1:Resumindo estudo</a:t>
            </a:r>
          </a:p>
          <a:p>
            <a:pPr marL="0" lvl="0" indent="0">
              <a:buNone/>
            </a:pPr>
            <a:r>
              <a:rPr lang="pt-BR" b="1" dirty="0"/>
              <a:t>C2: Tirar conclusões/ fazer afirmações</a:t>
            </a:r>
          </a:p>
        </p:txBody>
      </p:sp>
      <p:sp>
        <p:nvSpPr>
          <p:cNvPr id="590" name="Google Shape;590;p55"/>
          <p:cNvSpPr txBox="1">
            <a:spLocks noGrp="1"/>
          </p:cNvSpPr>
          <p:nvPr>
            <p:ph type="body" idx="2"/>
          </p:nvPr>
        </p:nvSpPr>
        <p:spPr>
          <a:xfrm>
            <a:off x="4805925" y="1635646"/>
            <a:ext cx="3593400" cy="201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dirty="0"/>
              <a:t>C1: Apresenta uma conexão entre o experimento e a conclusão</a:t>
            </a:r>
          </a:p>
          <a:p>
            <a:r>
              <a:rPr lang="pt-BR" dirty="0"/>
              <a:t>C2: Apresenta a principal conclusão tirada com o experimento</a:t>
            </a:r>
          </a:p>
        </p:txBody>
      </p:sp>
    </p:spTree>
    <p:extLst>
      <p:ext uri="{BB962C8B-B14F-4D97-AF65-F5344CB8AC3E}">
        <p14:creationId xmlns:p14="http://schemas.microsoft.com/office/powerpoint/2010/main" val="36305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5"/>
          <p:cNvSpPr txBox="1">
            <a:spLocks noGrp="1"/>
          </p:cNvSpPr>
          <p:nvPr>
            <p:ph type="body" idx="1"/>
          </p:nvPr>
        </p:nvSpPr>
        <p:spPr>
          <a:xfrm>
            <a:off x="744675" y="1419622"/>
            <a:ext cx="3593400" cy="20882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pt-BR" b="1" dirty="0"/>
              <a:t>Convenções  escrita </a:t>
            </a:r>
            <a:r>
              <a:rPr lang="pt-BR" b="1" dirty="0" smtClean="0"/>
              <a:t>científica</a:t>
            </a:r>
          </a:p>
          <a:p>
            <a:pPr marL="0" lvl="0" indent="0">
              <a:buNone/>
            </a:pPr>
            <a:endParaRPr lang="pt-BR" b="1" dirty="0"/>
          </a:p>
          <a:p>
            <a:pPr marL="0" lvl="0" indent="0">
              <a:buNone/>
            </a:pPr>
            <a:endParaRPr lang="pt-BR" b="1" dirty="0"/>
          </a:p>
          <a:p>
            <a:pPr marL="0" lvl="0" indent="0">
              <a:buNone/>
            </a:pPr>
            <a:r>
              <a:rPr lang="pt-BR" b="1" dirty="0"/>
              <a:t>E1: linguagem impessoal</a:t>
            </a:r>
          </a:p>
          <a:p>
            <a:pPr marL="0" lvl="0" indent="0">
              <a:buNone/>
            </a:pPr>
            <a:r>
              <a:rPr lang="pt-BR" b="1" dirty="0"/>
              <a:t>E2: Ausência de linguagem coloquial</a:t>
            </a:r>
          </a:p>
          <a:p>
            <a:pPr marL="0" lvl="0" indent="0">
              <a:buNone/>
            </a:pPr>
            <a:r>
              <a:rPr lang="pt-BR" b="1" dirty="0"/>
              <a:t>E3: Uso de unidades e termos científicos corretamente</a:t>
            </a:r>
          </a:p>
        </p:txBody>
      </p:sp>
      <p:sp>
        <p:nvSpPr>
          <p:cNvPr id="590" name="Google Shape;590;p55"/>
          <p:cNvSpPr txBox="1">
            <a:spLocks noGrp="1"/>
          </p:cNvSpPr>
          <p:nvPr>
            <p:ph type="body" idx="2"/>
          </p:nvPr>
        </p:nvSpPr>
        <p:spPr>
          <a:xfrm>
            <a:off x="4805925" y="1635646"/>
            <a:ext cx="3593400" cy="201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dirty="0"/>
              <a:t>E1: O estudante não utiliza em seu texto pronomes pessoais.</a:t>
            </a:r>
          </a:p>
          <a:p>
            <a:r>
              <a:rPr lang="pt-BR" dirty="0"/>
              <a:t>E2: O estudante escreve seguindo a norma padrão.</a:t>
            </a:r>
          </a:p>
          <a:p>
            <a:r>
              <a:rPr lang="pt-BR" dirty="0"/>
              <a:t>E3: O estudante faz uso de termos e unidades científicas em seu texto.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3608" y="84355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Algumas questões sobre estilo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1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2" t="27344" r="27460" b="14269"/>
          <a:stretch/>
        </p:blipFill>
        <p:spPr bwMode="auto">
          <a:xfrm>
            <a:off x="2267744" y="915567"/>
            <a:ext cx="45098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Categorias</a:t>
            </a:r>
            <a:endParaRPr dirty="0"/>
          </a:p>
        </p:txBody>
      </p:sp>
      <p:graphicFrame>
        <p:nvGraphicFramePr>
          <p:cNvPr id="490" name="Google Shape;490;p48"/>
          <p:cNvGraphicFramePr/>
          <p:nvPr>
            <p:extLst>
              <p:ext uri="{D42A27DB-BD31-4B8C-83A1-F6EECF244321}">
                <p14:modId xmlns:p14="http://schemas.microsoft.com/office/powerpoint/2010/main" val="1406763216"/>
              </p:ext>
            </p:extLst>
          </p:nvPr>
        </p:nvGraphicFramePr>
        <p:xfrm>
          <a:off x="1043608" y="1419622"/>
          <a:ext cx="2664296" cy="2865100"/>
        </p:xfrm>
        <a:graphic>
          <a:graphicData uri="http://schemas.openxmlformats.org/drawingml/2006/table">
            <a:tbl>
              <a:tblPr>
                <a:noFill/>
                <a:tableStyleId>{28E5E1D2-1112-4F6A-BB6D-7A07D5614138}</a:tableStyleId>
              </a:tblPr>
              <a:tblGrid>
                <a:gridCol w="922550"/>
                <a:gridCol w="1741746"/>
              </a:tblGrid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CATEGORIA</a:t>
                      </a:r>
                      <a:endParaRPr sz="900" dirty="0"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presentes</a:t>
                      </a:r>
                      <a:endParaRPr sz="900" dirty="0"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T1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I1, I3, C2, E3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T2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I2,M1,M2,E3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T3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I2,I3, M2,C1,C2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91" name="Google Shape;491;p48"/>
          <p:cNvGraphicFramePr/>
          <p:nvPr>
            <p:extLst>
              <p:ext uri="{D42A27DB-BD31-4B8C-83A1-F6EECF244321}">
                <p14:modId xmlns:p14="http://schemas.microsoft.com/office/powerpoint/2010/main" val="3821450047"/>
              </p:ext>
            </p:extLst>
          </p:nvPr>
        </p:nvGraphicFramePr>
        <p:xfrm>
          <a:off x="5307488" y="2000250"/>
          <a:ext cx="3008928" cy="2148825"/>
        </p:xfrm>
        <a:graphic>
          <a:graphicData uri="http://schemas.openxmlformats.org/drawingml/2006/table">
            <a:tbl>
              <a:tblPr>
                <a:noFill/>
                <a:tableStyleId>{28E5E1D2-1112-4F6A-BB6D-7A07D5614138}</a:tableStyleId>
              </a:tblPr>
              <a:tblGrid>
                <a:gridCol w="1360448"/>
                <a:gridCol w="1648480"/>
              </a:tblGrid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CATEGORIA</a:t>
                      </a:r>
                      <a:endParaRPr sz="900" dirty="0"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presentes</a:t>
                      </a:r>
                      <a:endParaRPr sz="900" dirty="0">
                        <a:solidFill>
                          <a:schemeClr val="dk2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T4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M2, R, D2, C2, E3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T5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</a:t>
                      </a:r>
                      <a:r>
                        <a:rPr lang="en" b="1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em</a:t>
                      </a:r>
                      <a:r>
                        <a:rPr lang="en" b="1" baseline="0" dirty="0" smtClean="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correlações</a:t>
                      </a:r>
                      <a:endParaRPr b="1" dirty="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492" name="Google Shape;492;p48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978563" y="385862"/>
            <a:ext cx="1711050" cy="7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8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452388" y="385862"/>
            <a:ext cx="1711050" cy="71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35951" r="29545" b="17702"/>
          <a:stretch/>
        </p:blipFill>
        <p:spPr bwMode="auto">
          <a:xfrm>
            <a:off x="2164796" y="915566"/>
            <a:ext cx="4824536" cy="34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755576" y="711181"/>
            <a:ext cx="26506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Conclusões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907470" y="1705232"/>
            <a:ext cx="2917800" cy="938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Modelo de Texto</a:t>
            </a:r>
            <a:br>
              <a:rPr lang="en" dirty="0" smtClean="0"/>
            </a:b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318730" y="1705232"/>
            <a:ext cx="2917800" cy="1658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Feedbacks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>Orientações Linguíssticas</a:t>
            </a:r>
            <a:br>
              <a:rPr lang="en" dirty="0" smtClean="0"/>
            </a:b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683568" y="3221098"/>
            <a:ext cx="3384376" cy="1222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Orientações Claras das  Partes do Modelo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>Orientações Conhecimento Científico</a:t>
            </a:r>
            <a:endParaRPr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5396638" y="3667526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Reescrita</a:t>
            </a: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3744415" cy="4176464"/>
          </a:xfrm>
        </p:spPr>
        <p:txBody>
          <a:bodyPr/>
          <a:lstStyle/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Somos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os filhos da época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a época é política.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 coisas - minhas, tuas, nossas,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coisas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cada dia, de cada noite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coisas políticas.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Queiras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 não queiras,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teus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genes têm um passado político,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pele, um matiz político,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teus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olhos, um brilho político.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dizes tem ressonância,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calas tem peso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uma forma ou outra - político.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Mesmo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caminhando contra o vento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passos políticos</a:t>
            </a:r>
          </a:p>
          <a:p>
            <a:pPr marL="127000" indent="0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solo político</a:t>
            </a:r>
            <a:r>
              <a:rPr lang="pt-BR" sz="800" dirty="0" smtClean="0"/>
              <a:t>.</a:t>
            </a:r>
            <a:endParaRPr lang="pt-BR" sz="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02324" y="711181"/>
            <a:ext cx="3065620" cy="572700"/>
          </a:xfrm>
        </p:spPr>
        <p:txBody>
          <a:bodyPr/>
          <a:lstStyle/>
          <a:p>
            <a:r>
              <a:rPr lang="pt-BR" sz="1400" dirty="0"/>
              <a:t>Os filhos da época (</a:t>
            </a:r>
            <a:r>
              <a:rPr lang="pt-BR" sz="1400" dirty="0" err="1"/>
              <a:t>Wisława</a:t>
            </a:r>
            <a:r>
              <a:rPr lang="pt-BR" sz="1400" dirty="0"/>
              <a:t> Szymborska)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4048" y="699542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indent="0">
              <a:buNone/>
            </a:pPr>
            <a:r>
              <a:rPr lang="pt-BR" dirty="0"/>
              <a:t>Poemas apolíticos também são políticos,</a:t>
            </a:r>
          </a:p>
          <a:p>
            <a:pPr marL="127000" indent="0">
              <a:buNone/>
            </a:pPr>
            <a:r>
              <a:rPr lang="pt-BR" dirty="0"/>
              <a:t>e lá em cima a lua já não dá luar.</a:t>
            </a:r>
          </a:p>
          <a:p>
            <a:pPr marL="127000" indent="0">
              <a:buNone/>
            </a:pPr>
            <a:r>
              <a:rPr lang="pt-BR" dirty="0"/>
              <a:t>Ser ou não ser: eis a questão.</a:t>
            </a:r>
          </a:p>
          <a:p>
            <a:pPr marL="127000" indent="0">
              <a:buNone/>
            </a:pPr>
            <a:r>
              <a:rPr lang="pt-BR" dirty="0"/>
              <a:t>Oh, querida que questão mal parida.</a:t>
            </a:r>
          </a:p>
          <a:p>
            <a:pPr marL="127000" indent="0">
              <a:buNone/>
            </a:pPr>
            <a:r>
              <a:rPr lang="pt-BR" dirty="0"/>
              <a:t>A questão política.</a:t>
            </a:r>
          </a:p>
          <a:p>
            <a:pPr marL="127000" indent="0">
              <a:buNone/>
            </a:pPr>
            <a:r>
              <a:rPr lang="pt-BR" dirty="0"/>
              <a:t>Não precisas nem ser gente</a:t>
            </a:r>
          </a:p>
          <a:p>
            <a:pPr marL="127000" indent="0">
              <a:buNone/>
            </a:pPr>
            <a:r>
              <a:rPr lang="pt-BR" dirty="0"/>
              <a:t>para teres importância política.</a:t>
            </a:r>
          </a:p>
          <a:p>
            <a:pPr marL="127000" indent="0">
              <a:buNone/>
            </a:pPr>
            <a:r>
              <a:rPr lang="pt-BR" dirty="0"/>
              <a:t>Basta ser petróleo, ração,</a:t>
            </a:r>
          </a:p>
          <a:p>
            <a:pPr marL="127000" indent="0">
              <a:buNone/>
            </a:pPr>
            <a:r>
              <a:rPr lang="pt-BR" dirty="0"/>
              <a:t>qualquer derivado, ou até</a:t>
            </a:r>
          </a:p>
          <a:p>
            <a:pPr marL="127000" indent="0">
              <a:buNone/>
            </a:pPr>
            <a:r>
              <a:rPr lang="pt-BR" dirty="0"/>
              <a:t>uma mesa de conferência cuja forma</a:t>
            </a:r>
          </a:p>
          <a:p>
            <a:pPr marL="127000" indent="0">
              <a:buNone/>
            </a:pPr>
            <a:r>
              <a:rPr lang="pt-BR" dirty="0"/>
              <a:t>vem sendo discutida meses a fio.</a:t>
            </a:r>
          </a:p>
          <a:p>
            <a:pPr marL="127000" indent="0">
              <a:buNone/>
            </a:pPr>
            <a:r>
              <a:rPr lang="pt-BR" dirty="0"/>
              <a:t>Enquanto isso, os homens se matam,</a:t>
            </a:r>
          </a:p>
          <a:p>
            <a:pPr marL="127000" indent="0">
              <a:buNone/>
            </a:pPr>
            <a:r>
              <a:rPr lang="pt-BR" dirty="0"/>
              <a:t>os animais são massacrados,</a:t>
            </a:r>
          </a:p>
          <a:p>
            <a:pPr marL="127000" indent="0">
              <a:buNone/>
            </a:pPr>
            <a:r>
              <a:rPr lang="pt-BR" dirty="0"/>
              <a:t>as casas queimadas,</a:t>
            </a:r>
          </a:p>
          <a:p>
            <a:pPr marL="127000" indent="0">
              <a:buNone/>
            </a:pPr>
            <a:r>
              <a:rPr lang="pt-BR" dirty="0"/>
              <a:t>os campos se tornam agrestes</a:t>
            </a:r>
          </a:p>
          <a:p>
            <a:pPr marL="127000" indent="0">
              <a:buNone/>
            </a:pPr>
            <a:r>
              <a:rPr lang="pt-BR" dirty="0"/>
              <a:t>como nas épocas passadas</a:t>
            </a:r>
          </a:p>
          <a:p>
            <a:pPr marL="127000" indent="0">
              <a:buNone/>
            </a:pPr>
            <a:r>
              <a:rPr lang="pt-BR" dirty="0"/>
              <a:t>e menos políticas.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90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3"/>
          <p:cNvSpPr txBox="1">
            <a:spLocks noGrp="1"/>
          </p:cNvSpPr>
          <p:nvPr>
            <p:ph type="title"/>
          </p:nvPr>
        </p:nvSpPr>
        <p:spPr>
          <a:xfrm>
            <a:off x="539552" y="711173"/>
            <a:ext cx="3600399" cy="492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Gêneros Textuais</a:t>
            </a:r>
            <a:endParaRPr sz="3200" dirty="0"/>
          </a:p>
        </p:txBody>
      </p:sp>
      <p:pic>
        <p:nvPicPr>
          <p:cNvPr id="563" name="Google Shape;56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0" y="1658922"/>
            <a:ext cx="41764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880" y="1870254"/>
            <a:ext cx="2808312" cy="701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683568" y="1275606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São práticas </a:t>
            </a:r>
            <a:r>
              <a:rPr lang="pt-BR" sz="2400" dirty="0" err="1" smtClean="0"/>
              <a:t>sociocomunicativas</a:t>
            </a:r>
            <a:r>
              <a:rPr lang="pt-BR" sz="2400" dirty="0" smtClean="0"/>
              <a:t>, dinâmicas e sofrem variações na sua constituição, que, em muitas ocasiões, resultam em outros gêneros, novos gêneros (Koch, 2017)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20072" y="1131590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Diz-se daquilo que está inserido em um contexto social e tem função </a:t>
            </a:r>
            <a:r>
              <a:rPr lang="pt-BR" dirty="0" smtClean="0"/>
              <a:t>comunicativa.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7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Bakhtin, 1992</a:t>
            </a:r>
            <a:endParaRPr dirty="0"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403648" y="410893"/>
            <a:ext cx="4215481" cy="3121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“</a:t>
            </a:r>
            <a:r>
              <a:rPr lang="en" sz="1800" b="0" dirty="0" smtClean="0"/>
              <a:t>Para falar, utilizamo-nos sempre dos </a:t>
            </a:r>
            <a:r>
              <a:rPr lang="en" sz="1800" dirty="0" smtClean="0">
                <a:solidFill>
                  <a:srgbClr val="00B050"/>
                </a:solidFill>
              </a:rPr>
              <a:t>gêneros do discurso</a:t>
            </a:r>
            <a:r>
              <a:rPr lang="en" sz="1800" b="0" dirty="0" smtClean="0"/>
              <a:t>, em outras palavras, todos os nossos enunciados dispõem de uma forma padrão e relativamente estável de estruturação de um todos. Possuímos um rico repertório dos gêneros do discurso orais (e escrito). Na prática, usamo-los com segurança e destreza, mas podemos ignorar totalmente a sua existência teória (…) 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811775" y="2292778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6011043" y="3849006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 smtClean="0"/>
              <a:t>Marxismo e Filosofia </a:t>
            </a:r>
            <a:r>
              <a:rPr lang="en" sz="1000" i="1" dirty="0" smtClean="0"/>
              <a:t>da Linguagem</a:t>
            </a:r>
            <a:endParaRPr sz="1000" b="0" i="1" dirty="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492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>
            <a:spLocks noGrp="1"/>
          </p:cNvSpPr>
          <p:nvPr>
            <p:ph type="title"/>
          </p:nvPr>
        </p:nvSpPr>
        <p:spPr>
          <a:xfrm>
            <a:off x="971600" y="267494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Tipos de Textos</a:t>
            </a:r>
            <a:endParaRPr dirty="0"/>
          </a:p>
        </p:txBody>
      </p:sp>
      <p:sp>
        <p:nvSpPr>
          <p:cNvPr id="397" name="Google Shape;397;p42"/>
          <p:cNvSpPr txBox="1">
            <a:spLocks noGrp="1"/>
          </p:cNvSpPr>
          <p:nvPr>
            <p:ph type="subTitle" idx="1"/>
          </p:nvPr>
        </p:nvSpPr>
        <p:spPr>
          <a:xfrm>
            <a:off x="611560" y="699542"/>
            <a:ext cx="3528392" cy="3691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t-BR" dirty="0"/>
              <a:t>Definem-se por propriedades linguís­ticas que vão caracterizar os gêneros: vocabulário, relações lógicas, tempos verbais, construções frasais etc</a:t>
            </a:r>
            <a:r>
              <a:rPr lang="pt-BR" dirty="0" smtClean="0"/>
              <a:t>.</a:t>
            </a:r>
            <a:r>
              <a:rPr lang="pt-BR" dirty="0"/>
              <a:t> Podem variar entre cinco e nove tipos.</a:t>
            </a:r>
          </a:p>
          <a:p>
            <a:pPr marL="0" lvl="0" indent="0"/>
            <a:r>
              <a:rPr lang="pt-BR" dirty="0" smtClean="0"/>
              <a:t>Exemplos</a:t>
            </a:r>
            <a:r>
              <a:rPr lang="pt-BR" dirty="0"/>
              <a:t>: narração, argumentação, descrição, injunção (ordem) e exposi­ção (texto informativo</a:t>
            </a:r>
            <a:r>
              <a:rPr lang="pt-BR" dirty="0" smtClean="0"/>
              <a:t>).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398" name="Google Shape;398;p42"/>
          <p:cNvSpPr txBox="1">
            <a:spLocks noGrp="1"/>
          </p:cNvSpPr>
          <p:nvPr>
            <p:ph type="title" idx="2"/>
          </p:nvPr>
        </p:nvSpPr>
        <p:spPr>
          <a:xfrm>
            <a:off x="5318730" y="267494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Gêneros Textuais</a:t>
            </a:r>
            <a:endParaRPr dirty="0"/>
          </a:p>
        </p:txBody>
      </p:sp>
      <p:sp>
        <p:nvSpPr>
          <p:cNvPr id="399" name="Google Shape;399;p42"/>
          <p:cNvSpPr txBox="1">
            <a:spLocks noGrp="1"/>
          </p:cNvSpPr>
          <p:nvPr>
            <p:ph type="subTitle" idx="3"/>
          </p:nvPr>
        </p:nvSpPr>
        <p:spPr>
          <a:xfrm>
            <a:off x="5148064" y="699542"/>
            <a:ext cx="3384376" cy="403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400" dirty="0"/>
              <a:t>São realizações linguísticas concretas definidas por propriedades </a:t>
            </a:r>
            <a:r>
              <a:rPr lang="pt-BR" sz="1400" dirty="0" err="1"/>
              <a:t>sociocomunicativas</a:t>
            </a:r>
            <a:r>
              <a:rPr lang="pt-BR" sz="1400" dirty="0"/>
              <a:t>, ou seja, dentro de um contexto cultural e com função </a:t>
            </a:r>
            <a:r>
              <a:rPr lang="pt-BR" sz="1400" dirty="0" smtClean="0"/>
              <a:t>comunicativa. Correspondem </a:t>
            </a:r>
            <a:r>
              <a:rPr lang="pt-BR" sz="1400" dirty="0"/>
              <a:t>a um conjunto pratica­mente ilimitado de características deter­minadas pelo </a:t>
            </a:r>
            <a:r>
              <a:rPr lang="pt-BR" sz="1400" b="1" dirty="0"/>
              <a:t>estilo</a:t>
            </a:r>
            <a:r>
              <a:rPr lang="pt-BR" sz="1400" dirty="0"/>
              <a:t> do autor, </a:t>
            </a:r>
            <a:r>
              <a:rPr lang="pt-BR" sz="1400" b="1" dirty="0"/>
              <a:t>conteúdo</a:t>
            </a:r>
            <a:r>
              <a:rPr lang="pt-BR" sz="1400" dirty="0"/>
              <a:t>, </a:t>
            </a:r>
            <a:r>
              <a:rPr lang="pt-BR" sz="1400" b="1" dirty="0"/>
              <a:t>composição</a:t>
            </a:r>
            <a:r>
              <a:rPr lang="pt-BR" sz="1400" dirty="0"/>
              <a:t> e </a:t>
            </a:r>
            <a:r>
              <a:rPr lang="pt-BR" sz="1400" b="1" dirty="0" smtClean="0"/>
              <a:t>função</a:t>
            </a:r>
            <a:r>
              <a:rPr lang="pt-BR" sz="1400" dirty="0" smtClean="0"/>
              <a:t>.</a:t>
            </a:r>
            <a:r>
              <a:rPr lang="pt-BR" sz="1400" dirty="0"/>
              <a:t> Exemplos: </a:t>
            </a:r>
            <a:r>
              <a:rPr lang="pt-BR" sz="1400" dirty="0" smtClean="0"/>
              <a:t>carta aula </a:t>
            </a:r>
            <a:r>
              <a:rPr lang="pt-BR" sz="1400" dirty="0"/>
              <a:t>expositiva, romance, reunião de condomínio, lista de compras, conversa espontânea, entrevistas, cardápio, receita culinária, inquérito policial, blog, e-mail etc.</a:t>
            </a:r>
          </a:p>
          <a:p>
            <a:pPr marL="0" lvl="0" indent="0"/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1600" dirty="0"/>
              <a:t>Um gênero textual pode conter diferentes tipos textuais.</a:t>
            </a:r>
            <a:endParaRPr sz="1600"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 idx="6"/>
          </p:nvPr>
        </p:nvSpPr>
        <p:spPr>
          <a:xfrm>
            <a:off x="1002324" y="711180"/>
            <a:ext cx="2777587" cy="1271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Gênero Textual</a:t>
            </a:r>
            <a:endParaRPr dirty="0"/>
          </a:p>
        </p:txBody>
      </p:sp>
      <p:grpSp>
        <p:nvGrpSpPr>
          <p:cNvPr id="289" name="Google Shape;289;p37"/>
          <p:cNvGrpSpPr/>
          <p:nvPr/>
        </p:nvGrpSpPr>
        <p:grpSpPr>
          <a:xfrm>
            <a:off x="1448811" y="1982208"/>
            <a:ext cx="2140289" cy="216940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 rot="390862">
            <a:off x="1901608" y="2608753"/>
            <a:ext cx="1519013" cy="1410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600" dirty="0" smtClean="0">
                <a:solidFill>
                  <a:schemeClr val="dk2"/>
                </a:solidFill>
              </a:rPr>
              <a:t>Tem elementos característicos.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Composição</a:t>
            </a:r>
            <a:endParaRPr dirty="0"/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5607795" y="1199352"/>
            <a:ext cx="2924645" cy="868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smtClean="0"/>
              <a:t>Estrutura própria.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smtClean="0"/>
              <a:t>Forma de organização.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smtClean="0"/>
              <a:t>Distribuição de informações.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 smtClean="0"/>
              <a:t>Elementos não verbais.</a:t>
            </a:r>
            <a:endParaRPr sz="1200" dirty="0"/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Conteúdo</a:t>
            </a:r>
            <a:endParaRPr dirty="0"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5652120" y="2465876"/>
            <a:ext cx="2694581" cy="762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Temas, comportamentos, sentimentos, valores entre outros.</a:t>
            </a:r>
            <a:endParaRPr sz="1400" dirty="0"/>
          </a:p>
        </p:txBody>
      </p:sp>
      <p:sp>
        <p:nvSpPr>
          <p:cNvPr id="298" name="Google Shape;298;p37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Estilo</a:t>
            </a:r>
            <a:endParaRPr dirty="0"/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5"/>
          </p:nvPr>
        </p:nvSpPr>
        <p:spPr>
          <a:xfrm>
            <a:off x="5724128" y="3732400"/>
            <a:ext cx="26225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Relação entre os interlocutores.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300" name="Google Shape;300;p37"/>
          <p:cNvGrpSpPr/>
          <p:nvPr/>
        </p:nvGrpSpPr>
        <p:grpSpPr>
          <a:xfrm>
            <a:off x="4860032" y="1048595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4860032" y="2385451"/>
            <a:ext cx="679839" cy="489887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7"/>
          <p:cNvSpPr/>
          <p:nvPr/>
        </p:nvSpPr>
        <p:spPr>
          <a:xfrm>
            <a:off x="4932040" y="3568998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3000" y="1347614"/>
            <a:ext cx="3798000" cy="2018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</a:t>
            </a:r>
            <a:r>
              <a:rPr lang="en" dirty="0" smtClean="0"/>
              <a:t>s Gêneros Textuais nas Aulas de Biologia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2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 ESTE MORCEGO?</a:t>
            </a:r>
            <a:endParaRPr dirty="0"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Ecologia de Morcegos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Níveis de Biodiversidade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Preservação e Conservação da Biodiversidade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Artigo de Opinião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Relatório Científico</a:t>
            </a:r>
            <a:endParaRPr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1002324" y="711181"/>
            <a:ext cx="2849595" cy="924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SEQUÊNCIA DIDÁTICA INVESTIGATIVA </a:t>
            </a:r>
            <a:endParaRPr sz="2400" dirty="0"/>
          </a:p>
        </p:txBody>
      </p:sp>
      <p:sp>
        <p:nvSpPr>
          <p:cNvPr id="255" name="Google Shape;255;p35"/>
          <p:cNvSpPr/>
          <p:nvPr/>
        </p:nvSpPr>
        <p:spPr>
          <a:xfrm rot="-2700000">
            <a:off x="1042955" y="1825545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 rot="-2700000">
            <a:off x="2636350" y="3461899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6023610">
            <a:off x="2786831" y="3004878"/>
            <a:ext cx="1579416" cy="7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44" y="1865957"/>
            <a:ext cx="1649524" cy="172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889</Words>
  <Application>Microsoft Office PowerPoint</Application>
  <PresentationFormat>Apresentação na tela (16:9)</PresentationFormat>
  <Paragraphs>139</Paragraphs>
  <Slides>29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Roboto Mono</vt:lpstr>
      <vt:lpstr>Roboto Mono Regular</vt:lpstr>
      <vt:lpstr>Coming Soon</vt:lpstr>
      <vt:lpstr>Concert One</vt:lpstr>
      <vt:lpstr>Anonymous Pro</vt:lpstr>
      <vt:lpstr>Notebook Lesson</vt:lpstr>
      <vt:lpstr>GÊNEROS TEXTUAIS</vt:lpstr>
      <vt:lpstr>Gêneros Textuais</vt:lpstr>
      <vt:lpstr>Gêneros Textuais</vt:lpstr>
      <vt:lpstr>Bakhtin, 1992</vt:lpstr>
      <vt:lpstr>Tipos de Textos</vt:lpstr>
      <vt:lpstr>Um gênero textual pode conter diferentes tipos textuais.</vt:lpstr>
      <vt:lpstr>Gênero Textual</vt:lpstr>
      <vt:lpstr>Os Gêneros Textuais nas Aulas de Biologia</vt:lpstr>
      <vt:lpstr>SEQUÊNCIA DIDÁTICA INVESTIGATIVA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Elementos da Composição do Relatório Científico Escolar (Moraes, 2020)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Categorias</vt:lpstr>
      <vt:lpstr>Apresentação do PowerPoint</vt:lpstr>
      <vt:lpstr>Conclusões</vt:lpstr>
      <vt:lpstr>Os filhos da época (Wisława Szymborska)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GÊNEROS TEXTUAIS</dc:title>
  <dc:creator>Marcelo Motokane</dc:creator>
  <cp:lastModifiedBy>Marcelo</cp:lastModifiedBy>
  <cp:revision>23</cp:revision>
  <dcterms:modified xsi:type="dcterms:W3CDTF">2020-10-09T13:35:29Z</dcterms:modified>
</cp:coreProperties>
</file>