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310" r:id="rId4"/>
    <p:sldId id="257" r:id="rId5"/>
    <p:sldId id="260" r:id="rId6"/>
    <p:sldId id="261" r:id="rId7"/>
    <p:sldId id="262" r:id="rId8"/>
    <p:sldId id="263" r:id="rId9"/>
    <p:sldId id="314" r:id="rId10"/>
    <p:sldId id="325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265" r:id="rId20"/>
    <p:sldId id="264" r:id="rId21"/>
    <p:sldId id="271" r:id="rId22"/>
    <p:sldId id="311" r:id="rId23"/>
    <p:sldId id="312" r:id="rId24"/>
    <p:sldId id="313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9D68A-4B74-4302-8E40-68DDF0CA5AB7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E69F7-5ECA-48DA-8017-9B09EB383978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0087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29/07/2019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Relacionamento </a:t>
            </a:r>
            <a:r>
              <a:rPr lang="pt-BR" b="1" dirty="0"/>
              <a:t>Amoroso: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Evolução </a:t>
            </a:r>
            <a:r>
              <a:rPr lang="pt-BR" b="1" dirty="0"/>
              <a:t>e </a:t>
            </a:r>
            <a:r>
              <a:rPr lang="pt-BR" b="1" dirty="0" smtClean="0"/>
              <a:t>Cultura</a:t>
            </a:r>
            <a:br>
              <a:rPr lang="pt-BR" b="1" dirty="0" smtClean="0"/>
            </a:br>
            <a:r>
              <a:rPr lang="pt-BR" dirty="0" smtClean="0"/>
              <a:t>(PSE2251)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Jaroslava</a:t>
            </a:r>
            <a:r>
              <a:rPr lang="pt-BR" dirty="0" smtClean="0"/>
              <a:t> Varella </a:t>
            </a:r>
            <a:r>
              <a:rPr lang="pt-BR" dirty="0" err="1" smtClean="0"/>
              <a:t>Valentova</a:t>
            </a:r>
            <a:endParaRPr lang="pt-BR" dirty="0" smtClean="0"/>
          </a:p>
          <a:p>
            <a:r>
              <a:rPr lang="pt-BR" dirty="0" smtClean="0"/>
              <a:t>IP USP</a:t>
            </a:r>
          </a:p>
          <a:p>
            <a:r>
              <a:rPr lang="pt-BR" dirty="0" smtClean="0"/>
              <a:t>jaroslava@usp.br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734333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 de </a:t>
            </a:r>
            <a:r>
              <a:rPr lang="pt-BR" dirty="0" err="1" smtClean="0"/>
              <a:t>alun@s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Qual curso? Psicólogos? Biólogos? Outros?</a:t>
            </a:r>
          </a:p>
          <a:p>
            <a:pPr algn="just"/>
            <a:r>
              <a:rPr lang="pt-BR" dirty="0" smtClean="0"/>
              <a:t>O que vocês esperam da disciplina? – em geral </a:t>
            </a:r>
            <a:r>
              <a:rPr lang="pt-BR" sz="2000" dirty="0" smtClean="0"/>
              <a:t>(ex. os relacionamentos são um mistério para mim, e quero saber o que a pesquisa científica fala), </a:t>
            </a:r>
            <a:r>
              <a:rPr lang="pt-BR" dirty="0" smtClean="0"/>
              <a:t>e </a:t>
            </a:r>
            <a:r>
              <a:rPr lang="pt-BR" dirty="0" smtClean="0"/>
              <a:t>especificamente </a:t>
            </a:r>
            <a:r>
              <a:rPr lang="pt-BR" sz="2000" dirty="0" smtClean="0"/>
              <a:t>(ex. </a:t>
            </a:r>
            <a:r>
              <a:rPr lang="pt-BR" sz="2000" dirty="0" smtClean="0"/>
              <a:t>O ciúme é ruim para o relacionamento?; </a:t>
            </a:r>
            <a:r>
              <a:rPr lang="pt-BR" sz="2000" dirty="0" smtClean="0"/>
              <a:t>existem relacionamentos de longo prazo entre indivíduos do mesmo sexo em outras espécies</a:t>
            </a:r>
            <a:r>
              <a:rPr lang="pt-BR" sz="2000" dirty="0" smtClean="0"/>
              <a:t>?; é normal não ter um parceiro romântico?; são preferências por parceiros influenciada pelos processos evolutivos? E culturais? ...)</a:t>
            </a:r>
            <a:endParaRPr lang="pt-BR" sz="2000" dirty="0" smtClean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79058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 da disciplina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 smtClean="0"/>
              <a:t>Nessa disciplina focaremos em relacionamentos íntimos, sexuais e/ou românticos, não em relacionamentos entre </a:t>
            </a:r>
            <a:r>
              <a:rPr lang="pt-BR" sz="2400" dirty="0" err="1" smtClean="0"/>
              <a:t>amig@s</a:t>
            </a:r>
            <a:r>
              <a:rPr lang="pt-BR" sz="2400" dirty="0" smtClean="0"/>
              <a:t>, entre colegas, entre pais e filhos, e outros </a:t>
            </a:r>
          </a:p>
          <a:p>
            <a:pPr algn="just"/>
            <a:r>
              <a:rPr lang="pt-BR" sz="2400" dirty="0" smtClean="0"/>
              <a:t>Discutiremos relacionamentos entre indivíduos do mesmo sexo e do sexo oposto, entre dois e mais indivíduos, relacionamentos de curto e longo prazo, diferentes tipos de relacionamentos em várias culturas, relacionamentos entre humanos e outras espécies, entre adultos e não-adultos, </a:t>
            </a:r>
            <a:r>
              <a:rPr lang="pt-BR" sz="2400" dirty="0" smtClean="0"/>
              <a:t>e </a:t>
            </a:r>
            <a:r>
              <a:rPr lang="pt-BR" sz="2400" dirty="0" smtClean="0"/>
              <a:t>outros</a:t>
            </a:r>
          </a:p>
          <a:p>
            <a:pPr algn="just"/>
            <a:r>
              <a:rPr lang="pt-BR" sz="2400" dirty="0" smtClean="0"/>
              <a:t>São tópicos muito sensíveis, </a:t>
            </a:r>
            <a:r>
              <a:rPr lang="pt-BR" sz="2400" dirty="0" smtClean="0"/>
              <a:t>as nossas atitudes e opiniões </a:t>
            </a:r>
            <a:r>
              <a:rPr lang="pt-BR" sz="2400" dirty="0" smtClean="0"/>
              <a:t>são moldados pela cultura (tradições, religiões) onde vivemos</a:t>
            </a:r>
            <a:endParaRPr lang="pt-BR" sz="2400" dirty="0"/>
          </a:p>
        </p:txBody>
      </p:sp>
    </p:spTree>
    <p:extLst>
      <p:ext uri="{BB962C8B-B14F-4D97-AF65-F5344CB8AC3E}">
        <p14:creationId xmlns="" xmlns:p14="http://schemas.microsoft.com/office/powerpoint/2010/main" val="361573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Objetivo da disciplina – não é agradar </a:t>
            </a:r>
            <a:r>
              <a:rPr lang="pt-BR" dirty="0" smtClean="0"/>
              <a:t>todo </a:t>
            </a:r>
            <a:r>
              <a:rPr lang="pt-BR" dirty="0" smtClean="0"/>
              <a:t>mundo; o objetivo é provocar com conceitos novos e não tradicionais, provocar o pensamento crítico</a:t>
            </a:r>
          </a:p>
          <a:p>
            <a:pPr algn="just"/>
            <a:r>
              <a:rPr lang="pt-BR" dirty="0" smtClean="0"/>
              <a:t>alun@s não </a:t>
            </a:r>
            <a:r>
              <a:rPr lang="pt-BR" dirty="0" smtClean="0"/>
              <a:t>precisam sempre </a:t>
            </a:r>
            <a:r>
              <a:rPr lang="pt-BR" dirty="0" smtClean="0"/>
              <a:t>concordar ou sempre discordar, mas </a:t>
            </a:r>
            <a:r>
              <a:rPr lang="pt-BR" dirty="0" smtClean="0"/>
              <a:t>precisam desenvolver </a:t>
            </a:r>
            <a:r>
              <a:rPr lang="pt-BR" dirty="0" smtClean="0"/>
              <a:t>pensamento crítico segundo as evidências teóricas e empíricas disponíveis, e sugerir novas abordagens, e novas pesquisas para responder outras questões sobre o tópico</a:t>
            </a:r>
          </a:p>
          <a:p>
            <a:pPr algn="just"/>
            <a:r>
              <a:rPr lang="pt-BR" dirty="0" smtClean="0"/>
              <a:t>Estamos vindo de várias áreas, e em vários momentos vamos discordar um com outro (alguns de vocês comigo, eu com alguns de vocês, vocês entre si)</a:t>
            </a:r>
          </a:p>
          <a:p>
            <a:pPr algn="just"/>
            <a:r>
              <a:rPr lang="pt-BR" dirty="0" smtClean="0"/>
              <a:t>Temos que tentar desenvolver um diálogo crítico </a:t>
            </a:r>
            <a:r>
              <a:rPr lang="pt-BR" dirty="0" smtClean="0"/>
              <a:t>construtivo</a:t>
            </a:r>
            <a:r>
              <a:rPr lang="pt-BR" dirty="0" smtClean="0"/>
              <a:t>, não destrutivo</a:t>
            </a:r>
          </a:p>
          <a:p>
            <a:pPr algn="just"/>
            <a:r>
              <a:rPr lang="pt-BR" dirty="0" smtClean="0"/>
              <a:t>Discussão construtiva não se baseia em experiências pessoais, nem opiniões pessoais, mas em evidências científicas e abordagem rigorosa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18811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Senso comum e psicologia pop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Submeter os relacionamentos </a:t>
            </a:r>
            <a:r>
              <a:rPr lang="pt-BR" dirty="0" smtClean="0"/>
              <a:t>as investigações científicas </a:t>
            </a:r>
            <a:r>
              <a:rPr lang="pt-BR" dirty="0" smtClean="0"/>
              <a:t>e rigorosos significa tirar a mágica e  excitação dos relacionamentos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83568" y="3645024"/>
            <a:ext cx="7488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t-BR" dirty="0" smtClean="0"/>
              <a:t>Não existe apoio científico que estudar algum fenômeno tiraria a excitação da experiência dele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/>
              <a:t>Pode ser o contrário – cada investigação científica traz não só algumas respostas mas também outras perguntas, e mostra que o fenômeno é ainda mais complexo do que achamos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19859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Senso comum e psicologia pop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2908920"/>
          </a:xfrm>
        </p:spPr>
        <p:txBody>
          <a:bodyPr/>
          <a:lstStyle/>
          <a:p>
            <a:pPr algn="just"/>
            <a:r>
              <a:rPr lang="pt-BR" dirty="0"/>
              <a:t>Estudar relacionamentos amorosos é inútil porque </a:t>
            </a:r>
            <a:r>
              <a:rPr lang="pt-BR" dirty="0" smtClean="0"/>
              <a:t>tudo </a:t>
            </a:r>
            <a:r>
              <a:rPr lang="pt-BR" dirty="0"/>
              <a:t>já sabemos do nosso senso comum – </a:t>
            </a:r>
            <a:r>
              <a:rPr lang="pt-BR" dirty="0" smtClean="0"/>
              <a:t>ex. </a:t>
            </a:r>
            <a:r>
              <a:rPr lang="pt-BR" sz="2400" dirty="0" smtClean="0"/>
              <a:t>brigas entre os </a:t>
            </a:r>
            <a:r>
              <a:rPr lang="pt-BR" sz="2400" dirty="0" err="1" smtClean="0"/>
              <a:t>parceir@s</a:t>
            </a:r>
            <a:r>
              <a:rPr lang="pt-BR" sz="2400" dirty="0" smtClean="0"/>
              <a:t> são </a:t>
            </a:r>
            <a:r>
              <a:rPr lang="pt-BR" sz="2400" dirty="0"/>
              <a:t>ruins para os relacionamentos, os homens são mais violentos nos relacionamentos do que as mulheres, boa comunicação entre os parceiros ajuda aumentar a qualidade do relacionamento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827584" y="4653136"/>
            <a:ext cx="7848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t-BR" dirty="0" smtClean="0"/>
              <a:t>O senso comum não é sempre correto – as dicas mencionadas acima foram mostradas como mais complicadas, e não necessariamente certas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/>
              <a:t>O senso comum que cria opiniões é muito importante para estudar porque as opiniões podem influenciar o comportamento humano 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/>
              <a:t>O senso comum não é sempre errado, mas deveria ser submetido a exploração rigorosa (como qualquer tipo de conhecimento) antes de aceitar ele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37797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Senso comum e psicologia pop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Os cientistas não devem investigar ou reportar achados que possam manter ou justificar o comportamento </a:t>
            </a:r>
            <a:r>
              <a:rPr lang="pt-BR" dirty="0" smtClean="0"/>
              <a:t>inapropriado e imoral </a:t>
            </a:r>
            <a:r>
              <a:rPr lang="pt-BR" dirty="0"/>
              <a:t>– ex. </a:t>
            </a:r>
            <a:r>
              <a:rPr lang="pt-BR" sz="2600" dirty="0" smtClean="0"/>
              <a:t>os estudos </a:t>
            </a:r>
            <a:r>
              <a:rPr lang="pt-BR" sz="2600" dirty="0" smtClean="0"/>
              <a:t>sobre </a:t>
            </a:r>
            <a:r>
              <a:rPr lang="pt-BR" sz="2600" dirty="0" smtClean="0"/>
              <a:t>diferenças entre homens e mulheres são </a:t>
            </a:r>
            <a:r>
              <a:rPr lang="pt-BR" sz="2600" dirty="0" smtClean="0"/>
              <a:t>prejudiciais </a:t>
            </a:r>
            <a:r>
              <a:rPr lang="pt-BR" sz="2600" dirty="0"/>
              <a:t>para </a:t>
            </a:r>
            <a:r>
              <a:rPr lang="pt-BR" sz="2600" dirty="0" smtClean="0"/>
              <a:t>um dos sexos </a:t>
            </a:r>
            <a:r>
              <a:rPr lang="pt-BR" sz="2600" dirty="0"/>
              <a:t>porque justificam diferenças entre homens e mulheres e discriminação ou preconceito </a:t>
            </a:r>
            <a:r>
              <a:rPr lang="pt-BR" sz="2600" dirty="0" smtClean="0"/>
              <a:t>legítimo a um deles</a:t>
            </a:r>
            <a:endParaRPr lang="pt-BR" sz="26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755576" y="4365104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dirty="0" smtClean="0"/>
              <a:t>Confusão entre descrição da realidade e justificativa como a realidade deve ser (“é” X “deve ser”)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/>
              <a:t>A descrição de diferenças entre dois grupos de indivíduos não implica nenhuma justificativa para discriminação de um dos grupos (</a:t>
            </a:r>
            <a:r>
              <a:rPr lang="pt-BR" dirty="0" err="1" smtClean="0"/>
              <a:t>sexismo</a:t>
            </a:r>
            <a:r>
              <a:rPr lang="pt-BR" dirty="0" smtClean="0"/>
              <a:t>, racismo...)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/>
              <a:t>A </a:t>
            </a:r>
            <a:r>
              <a:rPr lang="pt-BR" dirty="0"/>
              <a:t>descrição de diferenças entre dois grupos de indivíduos </a:t>
            </a:r>
            <a:r>
              <a:rPr lang="pt-BR" dirty="0" smtClean="0"/>
              <a:t>pode ser importante (necessária) para entender as causas de desigualdade entre os grupos e para desenvolver técnicas eficientes para combater a discriminação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60195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Métodos de pesquisa dos relacionamentos amorosos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dirty="0" smtClean="0"/>
              <a:t>Discutiremos os métodos durante as aulas, explicando estudos específicos</a:t>
            </a:r>
          </a:p>
          <a:p>
            <a:pPr algn="just"/>
            <a:r>
              <a:rPr lang="pt-BR" dirty="0" smtClean="0"/>
              <a:t>Maioria dos estudos ou observam algum fenômeno dentro do tópico dos relacionamentos (estudos correlacionais) ou manipulam com algum fator que pode influenciar os relacionamentos (estudos experimentais)</a:t>
            </a:r>
          </a:p>
          <a:p>
            <a:pPr algn="just"/>
            <a:r>
              <a:rPr lang="pt-BR" dirty="0" smtClean="0"/>
              <a:t>A vantagem do estudo experimental é que pode isolar alguma variável específica (experimental) que causa mudanças em variável dependente (ex. comportamento, emoção, atenção, qualidade de relacionamento)</a:t>
            </a:r>
          </a:p>
          <a:p>
            <a:pPr algn="just"/>
            <a:r>
              <a:rPr lang="pt-BR" dirty="0"/>
              <a:t>Mas interpretações de experimentos não são sempre tão claras</a:t>
            </a:r>
            <a:r>
              <a:rPr lang="pt-BR" dirty="0" smtClean="0"/>
              <a:t>, </a:t>
            </a:r>
            <a:r>
              <a:rPr lang="pt-BR" dirty="0"/>
              <a:t>depende muito do desenho do estudo – sempre dá para melhorar o desenho (e sempre criticar)</a:t>
            </a:r>
          </a:p>
          <a:p>
            <a:pPr algn="just"/>
            <a:r>
              <a:rPr lang="pt-BR" dirty="0"/>
              <a:t>Vários experimentos, mesmo com desenho bem pensado, não conseguem representar o que está acontecendo no mundo real</a:t>
            </a:r>
          </a:p>
          <a:p>
            <a:pPr algn="just"/>
            <a:r>
              <a:rPr lang="pt-BR" dirty="0"/>
              <a:t>Por causa da ética não dá para fazer alguns experimentos (ex. não podemos manipular com satisfação dos relacionamentos existentes)</a:t>
            </a:r>
          </a:p>
          <a:p>
            <a:pPr algn="just"/>
            <a:r>
              <a:rPr lang="pt-BR" dirty="0" smtClean="0"/>
              <a:t>Os estudos correlacionais geralmente estudam relação entre duas ou mais variáveis, mas não determinam qual variável causa </a:t>
            </a:r>
            <a:r>
              <a:rPr lang="pt-BR" dirty="0" smtClean="0"/>
              <a:t>qual</a:t>
            </a:r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178391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Métodos de pesquisa dos relacionamentos amorosos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dirty="0" smtClean="0"/>
              <a:t>Existem vários métodos utilizados em estudos sobre relacionamentos: </a:t>
            </a:r>
          </a:p>
          <a:p>
            <a:pPr algn="just"/>
            <a:r>
              <a:rPr lang="pt-BR" dirty="0" smtClean="0"/>
              <a:t>estudos controlados em laboratório usando computadores para medir tempo de reação para medir processos cognitivos não conscientes</a:t>
            </a:r>
          </a:p>
          <a:p>
            <a:pPr algn="just"/>
            <a:r>
              <a:rPr lang="pt-BR" dirty="0" smtClean="0"/>
              <a:t>vários auto relatos usando internet, questionários, avaliação de estímulos</a:t>
            </a:r>
          </a:p>
          <a:p>
            <a:pPr algn="just"/>
            <a:r>
              <a:rPr lang="pt-BR" dirty="0" smtClean="0"/>
              <a:t>Estudos analisando dados públicos – ex. facebook, agências </a:t>
            </a:r>
            <a:r>
              <a:rPr lang="pt-BR" dirty="0"/>
              <a:t>de </a:t>
            </a:r>
            <a:r>
              <a:rPr lang="pt-BR" dirty="0" smtClean="0"/>
              <a:t>namoro, sites pornô</a:t>
            </a:r>
            <a:endParaRPr lang="pt-BR" dirty="0"/>
          </a:p>
          <a:p>
            <a:pPr algn="just"/>
            <a:r>
              <a:rPr lang="pt-BR" dirty="0" smtClean="0"/>
              <a:t>Estudos analisando situações real </a:t>
            </a:r>
            <a:r>
              <a:rPr lang="pt-BR" dirty="0" err="1" smtClean="0"/>
              <a:t>life</a:t>
            </a:r>
            <a:r>
              <a:rPr lang="pt-BR" dirty="0" smtClean="0"/>
              <a:t>, ex. </a:t>
            </a:r>
            <a:r>
              <a:rPr lang="pt-BR" dirty="0" err="1" smtClean="0"/>
              <a:t>speed</a:t>
            </a:r>
            <a:r>
              <a:rPr lang="pt-BR" dirty="0" smtClean="0"/>
              <a:t> </a:t>
            </a:r>
            <a:r>
              <a:rPr lang="pt-BR" dirty="0" err="1" smtClean="0"/>
              <a:t>dating</a:t>
            </a:r>
            <a:endParaRPr lang="pt-BR" dirty="0" smtClean="0"/>
          </a:p>
          <a:p>
            <a:pPr algn="just"/>
            <a:r>
              <a:rPr lang="pt-BR" dirty="0" smtClean="0"/>
              <a:t>Estudos interculturais para analisar diferenças e semelhanças entre sociedades dentro e entre os países</a:t>
            </a:r>
          </a:p>
          <a:p>
            <a:pPr algn="just"/>
            <a:r>
              <a:rPr lang="pt-BR" dirty="0" smtClean="0"/>
              <a:t>Estudos mapeando atividade cerebral ou genital durante reações aos vários estímulos</a:t>
            </a:r>
          </a:p>
          <a:p>
            <a:pPr algn="just"/>
            <a:r>
              <a:rPr lang="pt-BR" dirty="0" smtClean="0"/>
              <a:t>Estudos comparando várias espécies</a:t>
            </a:r>
          </a:p>
          <a:p>
            <a:pPr algn="just"/>
            <a:r>
              <a:rPr lang="pt-BR" dirty="0" smtClean="0"/>
              <a:t>Estudos analisando experimentos naturais e quase </a:t>
            </a:r>
            <a:r>
              <a:rPr lang="pt-BR" dirty="0" smtClean="0"/>
              <a:t>naturais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86172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Literatura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err="1" smtClean="0"/>
              <a:t>Livros</a:t>
            </a:r>
            <a:r>
              <a:rPr lang="en-US" sz="2800" dirty="0" smtClean="0"/>
              <a:t>:</a:t>
            </a:r>
          </a:p>
          <a:p>
            <a:pPr marL="0" indent="0" algn="just">
              <a:buNone/>
            </a:pPr>
            <a:r>
              <a:rPr lang="en-US" sz="2800" b="1" dirty="0" smtClean="0"/>
              <a:t>Fletcher</a:t>
            </a:r>
            <a:r>
              <a:rPr lang="en-US" sz="2800" b="1" dirty="0"/>
              <a:t>, G. J., Simpson, J. A., Campbell, L., &amp; Overall, N. C. (2012). </a:t>
            </a:r>
            <a:r>
              <a:rPr lang="en-US" sz="2800" b="1" i="1" dirty="0"/>
              <a:t>The science of intimate relationships</a:t>
            </a:r>
            <a:r>
              <a:rPr lang="en-US" sz="2800" b="1" dirty="0"/>
              <a:t>. John Wiley &amp; Sons</a:t>
            </a:r>
            <a:r>
              <a:rPr lang="en-US" sz="2800" b="1" dirty="0" smtClean="0"/>
              <a:t>.</a:t>
            </a:r>
          </a:p>
          <a:p>
            <a:pPr marL="0" indent="0" algn="just">
              <a:buNone/>
            </a:pPr>
            <a:r>
              <a:rPr lang="pt-BR" sz="2800" dirty="0" smtClean="0"/>
              <a:t>Fisher</a:t>
            </a:r>
            <a:r>
              <a:rPr lang="pt-BR" sz="2800" dirty="0"/>
              <a:t>, H. (1995) Anatomia do amor. São Paulo: </a:t>
            </a:r>
            <a:r>
              <a:rPr lang="pt-BR" sz="2800" dirty="0" err="1"/>
              <a:t>Eureka</a:t>
            </a:r>
            <a:r>
              <a:rPr lang="pt-BR" sz="2800" dirty="0"/>
              <a:t> </a:t>
            </a:r>
            <a:endParaRPr lang="pt-BR" sz="2800" dirty="0" smtClean="0"/>
          </a:p>
          <a:p>
            <a:pPr marL="0" indent="0" algn="just">
              <a:buNone/>
            </a:pPr>
            <a:r>
              <a:rPr lang="pt-BR" sz="2800" dirty="0" err="1" smtClean="0"/>
              <a:t>Geher</a:t>
            </a:r>
            <a:r>
              <a:rPr lang="pt-BR" sz="2800" dirty="0"/>
              <a:t>, G., &amp; Miller, G. (Eds.). (2012). </a:t>
            </a:r>
            <a:r>
              <a:rPr lang="pt-BR" sz="2800" dirty="0" err="1"/>
              <a:t>Mating</a:t>
            </a:r>
            <a:r>
              <a:rPr lang="pt-BR" sz="2800" dirty="0"/>
              <a:t> </a:t>
            </a:r>
            <a:r>
              <a:rPr lang="pt-BR" sz="2800" dirty="0" err="1"/>
              <a:t>intelligence</a:t>
            </a:r>
            <a:r>
              <a:rPr lang="pt-BR" sz="2800" dirty="0"/>
              <a:t>: Sex, </a:t>
            </a:r>
            <a:r>
              <a:rPr lang="pt-BR" sz="2800" dirty="0" err="1"/>
              <a:t>relationships</a:t>
            </a:r>
            <a:r>
              <a:rPr lang="pt-BR" sz="2800" dirty="0"/>
              <a:t>, </a:t>
            </a:r>
            <a:r>
              <a:rPr lang="pt-BR" sz="2800" dirty="0" err="1"/>
              <a:t>and</a:t>
            </a:r>
            <a:r>
              <a:rPr lang="pt-BR" sz="2800" dirty="0"/>
              <a:t> </a:t>
            </a:r>
            <a:r>
              <a:rPr lang="pt-BR" sz="2800" dirty="0" err="1"/>
              <a:t>the</a:t>
            </a:r>
            <a:r>
              <a:rPr lang="pt-BR" sz="2800" dirty="0"/>
              <a:t> </a:t>
            </a:r>
            <a:r>
              <a:rPr lang="pt-BR" sz="2800" dirty="0" err="1"/>
              <a:t>mind's</a:t>
            </a:r>
            <a:r>
              <a:rPr lang="pt-BR" sz="2800" dirty="0"/>
              <a:t> </a:t>
            </a:r>
            <a:r>
              <a:rPr lang="pt-BR" sz="2800" dirty="0" err="1"/>
              <a:t>reproductive</a:t>
            </a:r>
            <a:r>
              <a:rPr lang="pt-BR" sz="2800" dirty="0"/>
              <a:t> system. </a:t>
            </a:r>
            <a:r>
              <a:rPr lang="pt-BR" sz="2800" dirty="0" err="1"/>
              <a:t>Psychology</a:t>
            </a:r>
            <a:r>
              <a:rPr lang="pt-BR" sz="2800" dirty="0"/>
              <a:t> Press. </a:t>
            </a:r>
            <a:endParaRPr lang="pt-BR" sz="2800" dirty="0" smtClean="0"/>
          </a:p>
          <a:p>
            <a:pPr marL="0" indent="0" algn="just">
              <a:buNone/>
            </a:pPr>
            <a:r>
              <a:rPr lang="pt-BR" sz="2800" dirty="0" err="1" smtClean="0"/>
              <a:t>Jankowiak</a:t>
            </a:r>
            <a:r>
              <a:rPr lang="pt-BR" sz="2800" dirty="0"/>
              <a:t>, W. R. (2013). </a:t>
            </a:r>
            <a:r>
              <a:rPr lang="pt-BR" sz="2800" dirty="0" err="1"/>
              <a:t>Intimacies</a:t>
            </a:r>
            <a:r>
              <a:rPr lang="pt-BR" sz="2800" dirty="0"/>
              <a:t>: Love </a:t>
            </a:r>
            <a:r>
              <a:rPr lang="pt-BR" sz="2800" dirty="0" err="1"/>
              <a:t>and</a:t>
            </a:r>
            <a:r>
              <a:rPr lang="pt-BR" sz="2800" dirty="0"/>
              <a:t> sex </a:t>
            </a:r>
            <a:r>
              <a:rPr lang="pt-BR" sz="2800" dirty="0" err="1"/>
              <a:t>across</a:t>
            </a:r>
            <a:r>
              <a:rPr lang="pt-BR" sz="2800" dirty="0"/>
              <a:t> </a:t>
            </a:r>
            <a:r>
              <a:rPr lang="pt-BR" sz="2800" dirty="0" err="1"/>
              <a:t>cultures</a:t>
            </a:r>
            <a:r>
              <a:rPr lang="pt-BR" sz="2800" dirty="0"/>
              <a:t>. Columbia </a:t>
            </a:r>
            <a:r>
              <a:rPr lang="pt-BR" sz="2800" dirty="0" err="1"/>
              <a:t>University</a:t>
            </a:r>
            <a:r>
              <a:rPr lang="pt-BR" sz="2800" dirty="0"/>
              <a:t> Press</a:t>
            </a:r>
            <a:r>
              <a:rPr lang="pt-BR" sz="2800" dirty="0" smtClean="0"/>
              <a:t>.</a:t>
            </a:r>
          </a:p>
          <a:p>
            <a:pPr marL="0" indent="0" algn="just">
              <a:buNone/>
            </a:pPr>
            <a:r>
              <a:rPr lang="pt-BR" sz="2800" dirty="0"/>
              <a:t>Diamond, L. M. (2008). Sexual </a:t>
            </a:r>
            <a:r>
              <a:rPr lang="pt-BR" sz="2800" dirty="0" err="1"/>
              <a:t>fluidity</a:t>
            </a:r>
            <a:r>
              <a:rPr lang="pt-BR" sz="2800" dirty="0"/>
              <a:t>; </a:t>
            </a:r>
            <a:r>
              <a:rPr lang="pt-BR" sz="2800" dirty="0" err="1"/>
              <a:t>Understanding</a:t>
            </a:r>
            <a:r>
              <a:rPr lang="pt-BR" sz="2800" dirty="0"/>
              <a:t> </a:t>
            </a:r>
            <a:r>
              <a:rPr lang="pt-BR" sz="2800" dirty="0" err="1"/>
              <a:t>women’s</a:t>
            </a:r>
            <a:r>
              <a:rPr lang="pt-BR" sz="2800" dirty="0"/>
              <a:t> </a:t>
            </a:r>
            <a:r>
              <a:rPr lang="pt-BR" sz="2800" dirty="0" err="1"/>
              <a:t>love</a:t>
            </a:r>
            <a:r>
              <a:rPr lang="pt-BR" sz="2800" dirty="0"/>
              <a:t> </a:t>
            </a:r>
            <a:r>
              <a:rPr lang="pt-BR" sz="2800" dirty="0" err="1"/>
              <a:t>and</a:t>
            </a:r>
            <a:r>
              <a:rPr lang="pt-BR" sz="2800" dirty="0"/>
              <a:t> </a:t>
            </a:r>
            <a:r>
              <a:rPr lang="pt-BR" sz="2800" dirty="0" err="1"/>
              <a:t>desire</a:t>
            </a:r>
            <a:r>
              <a:rPr lang="pt-BR" sz="2800" dirty="0"/>
              <a:t>. John </a:t>
            </a:r>
            <a:r>
              <a:rPr lang="pt-BR" sz="2800" dirty="0" err="1"/>
              <a:t>Wiley</a:t>
            </a:r>
            <a:r>
              <a:rPr lang="pt-BR" sz="2800" dirty="0"/>
              <a:t> &amp; Sons, </a:t>
            </a:r>
            <a:r>
              <a:rPr lang="pt-BR" sz="2800" dirty="0" err="1"/>
              <a:t>Ltd</a:t>
            </a:r>
            <a:r>
              <a:rPr lang="pt-BR" sz="2800" dirty="0"/>
              <a:t>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05669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breve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2015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Apresentação</a:t>
            </a:r>
          </a:p>
        </p:txBody>
      </p:sp>
      <p:sp>
        <p:nvSpPr>
          <p:cNvPr id="94211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762000"/>
            <a:ext cx="8458200" cy="2514600"/>
          </a:xfrm>
        </p:spPr>
        <p:txBody>
          <a:bodyPr/>
          <a:lstStyle/>
          <a:p>
            <a:r>
              <a:rPr lang="pt-BR" sz="2000" dirty="0" err="1" smtClean="0"/>
              <a:t>Jaroslava</a:t>
            </a:r>
            <a:r>
              <a:rPr lang="pt-BR" sz="2000" dirty="0" smtClean="0"/>
              <a:t> Varella </a:t>
            </a:r>
            <a:r>
              <a:rPr lang="pt-BR" sz="2000" dirty="0" err="1" smtClean="0"/>
              <a:t>Valentova</a:t>
            </a:r>
            <a:r>
              <a:rPr lang="pt-BR" sz="2000" dirty="0" smtClean="0"/>
              <a:t> (</a:t>
            </a:r>
            <a:r>
              <a:rPr lang="pt-BR" sz="2000" dirty="0" err="1" smtClean="0"/>
              <a:t>Jarka</a:t>
            </a:r>
            <a:r>
              <a:rPr lang="pt-BR" sz="2000" dirty="0" smtClean="0"/>
              <a:t> - </a:t>
            </a:r>
            <a:r>
              <a:rPr lang="pt-BR" sz="2000" dirty="0" err="1" smtClean="0"/>
              <a:t>Iarca</a:t>
            </a:r>
            <a:r>
              <a:rPr lang="pt-BR" sz="2000" dirty="0" smtClean="0"/>
              <a:t>)</a:t>
            </a:r>
          </a:p>
          <a:p>
            <a:pPr algn="just"/>
            <a:r>
              <a:rPr lang="cs-CZ" sz="2000" i="1" dirty="0" smtClean="0"/>
              <a:t>D</a:t>
            </a:r>
            <a:r>
              <a:rPr lang="pt-BR" sz="2000" i="1" dirty="0" smtClean="0"/>
              <a:t>e</a:t>
            </a:r>
            <a:r>
              <a:rPr lang="cs-CZ" sz="2000" i="1" dirty="0" smtClean="0"/>
              <a:t>pt. of Anthropology, Faculty of Humanities, Charles University, Prag</a:t>
            </a:r>
            <a:r>
              <a:rPr lang="pt-BR" sz="2000" i="1" dirty="0" smtClean="0"/>
              <a:t>a</a:t>
            </a:r>
            <a:r>
              <a:rPr lang="cs-CZ" sz="2000" i="1" dirty="0" smtClean="0"/>
              <a:t>, </a:t>
            </a:r>
            <a:r>
              <a:rPr lang="pt-BR" sz="2000" i="1" dirty="0" smtClean="0"/>
              <a:t>República Tcheca</a:t>
            </a:r>
          </a:p>
          <a:p>
            <a:pPr algn="just"/>
            <a:r>
              <a:rPr lang="pt-BR" sz="2000" i="1" dirty="0" err="1" smtClean="0"/>
              <a:t>School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of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Psychology</a:t>
            </a:r>
            <a:r>
              <a:rPr lang="pt-BR" sz="2000" i="1" dirty="0" smtClean="0"/>
              <a:t>, </a:t>
            </a:r>
            <a:r>
              <a:rPr lang="pt-BR" sz="2000" i="1" dirty="0" err="1" smtClean="0"/>
              <a:t>Northwestern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University</a:t>
            </a:r>
            <a:r>
              <a:rPr lang="pt-BR" sz="2000" i="1" dirty="0" smtClean="0"/>
              <a:t>, Chicago/</a:t>
            </a:r>
            <a:r>
              <a:rPr lang="pt-BR" sz="2000" i="1" dirty="0" err="1" smtClean="0"/>
              <a:t>Evanston</a:t>
            </a:r>
            <a:r>
              <a:rPr lang="pt-BR" sz="2000" i="1" dirty="0" smtClean="0"/>
              <a:t>, USA</a:t>
            </a:r>
            <a:endParaRPr lang="en-US" sz="2000" i="1" dirty="0" smtClean="0"/>
          </a:p>
          <a:p>
            <a:pPr algn="just"/>
            <a:r>
              <a:rPr lang="cs-CZ" sz="2000" i="1" dirty="0" smtClean="0"/>
              <a:t>Center for Theoretical Study, Charles University </a:t>
            </a:r>
            <a:r>
              <a:rPr lang="en-US" sz="2000" i="1" dirty="0" smtClean="0"/>
              <a:t>&amp; The Academy of Sciences of the Czech Republic</a:t>
            </a:r>
            <a:r>
              <a:rPr lang="cs-CZ" sz="2000" i="1" dirty="0" smtClean="0"/>
              <a:t>, Prag</a:t>
            </a:r>
            <a:r>
              <a:rPr lang="pt-BR" sz="2000" i="1" dirty="0" smtClean="0"/>
              <a:t>a</a:t>
            </a:r>
            <a:r>
              <a:rPr lang="cs-CZ" sz="2000" i="1" dirty="0" smtClean="0"/>
              <a:t>, </a:t>
            </a:r>
            <a:r>
              <a:rPr lang="pt-BR" sz="2000" i="1" dirty="0" smtClean="0"/>
              <a:t>República Tcheca</a:t>
            </a:r>
            <a:endParaRPr lang="en-US" sz="2000" i="1" dirty="0" smtClean="0"/>
          </a:p>
          <a:p>
            <a:pPr algn="just"/>
            <a:r>
              <a:rPr lang="en-US" sz="2000" b="1" dirty="0" smtClean="0"/>
              <a:t>2015 - </a:t>
            </a:r>
            <a:r>
              <a:rPr lang="en-US" sz="2000" b="1" dirty="0" err="1" smtClean="0"/>
              <a:t>Depto</a:t>
            </a:r>
            <a:r>
              <a:rPr lang="en-US" sz="2000" b="1" dirty="0" smtClean="0"/>
              <a:t>. de </a:t>
            </a:r>
            <a:r>
              <a:rPr lang="en-US" sz="2000" b="1" dirty="0" err="1" smtClean="0"/>
              <a:t>Psicologia</a:t>
            </a:r>
            <a:r>
              <a:rPr lang="en-US" sz="2000" b="1" dirty="0" smtClean="0"/>
              <a:t> Experimental, </a:t>
            </a:r>
            <a:r>
              <a:rPr lang="en-US" sz="2000" b="1" dirty="0" err="1" smtClean="0"/>
              <a:t>Instituto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Psicologia</a:t>
            </a:r>
            <a:r>
              <a:rPr lang="en-US" sz="2000" b="1" dirty="0" smtClean="0"/>
              <a:t>, USP</a:t>
            </a:r>
            <a:endParaRPr lang="pt-BR" sz="2000" dirty="0" smtClean="0"/>
          </a:p>
        </p:txBody>
      </p:sp>
      <p:pic>
        <p:nvPicPr>
          <p:cNvPr id="94212" name="Zástupný symbol pro obsah 3" descr="mapa_C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200400"/>
            <a:ext cx="5153025" cy="349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50355559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Ciência de relacionamentos amorosos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8920"/>
          </a:xfrm>
        </p:spPr>
        <p:txBody>
          <a:bodyPr/>
          <a:lstStyle/>
          <a:p>
            <a:pPr>
              <a:buClr>
                <a:schemeClr val="tx2"/>
              </a:buClr>
              <a:buSzPct val="90000"/>
            </a:pPr>
            <a:r>
              <a:rPr lang="cs-CZ" sz="2000" b="1" dirty="0">
                <a:latin typeface="Arial" charset="0"/>
              </a:rPr>
              <a:t>Plat</a:t>
            </a:r>
            <a:r>
              <a:rPr lang="pt-BR" sz="2000" b="1" dirty="0" err="1">
                <a:latin typeface="Arial" charset="0"/>
              </a:rPr>
              <a:t>ão</a:t>
            </a:r>
            <a:r>
              <a:rPr lang="cs-CZ" sz="2000" b="1" dirty="0">
                <a:latin typeface="Arial" charset="0"/>
              </a:rPr>
              <a:t>: </a:t>
            </a:r>
            <a:r>
              <a:rPr lang="cs-CZ" sz="2000" b="1" i="1" dirty="0" smtClean="0">
                <a:latin typeface="Arial" charset="0"/>
              </a:rPr>
              <a:t>Symp</a:t>
            </a:r>
            <a:r>
              <a:rPr lang="pt-BR" sz="2000" b="1" i="1" dirty="0" err="1">
                <a:latin typeface="Arial" charset="0"/>
              </a:rPr>
              <a:t>ósio</a:t>
            </a:r>
            <a:r>
              <a:rPr lang="pt-BR" sz="2000" b="1" i="1" dirty="0">
                <a:latin typeface="Arial" charset="0"/>
              </a:rPr>
              <a:t> </a:t>
            </a:r>
            <a:r>
              <a:rPr lang="pt-BR" sz="2000" b="1" dirty="0">
                <a:latin typeface="Arial" charset="0"/>
              </a:rPr>
              <a:t>e outros </a:t>
            </a:r>
            <a:r>
              <a:rPr lang="pt-BR" sz="2000" b="1" dirty="0" smtClean="0">
                <a:latin typeface="Arial" charset="0"/>
              </a:rPr>
              <a:t>livros</a:t>
            </a:r>
          </a:p>
          <a:p>
            <a:pPr algn="just">
              <a:buClr>
                <a:schemeClr val="tx2"/>
              </a:buClr>
              <a:buSzPct val="90000"/>
              <a:buFontTx/>
              <a:buChar char="-"/>
            </a:pPr>
            <a:r>
              <a:rPr lang="pt-BR" sz="2000" dirty="0" err="1" smtClean="0">
                <a:latin typeface="Arial" charset="0"/>
              </a:rPr>
              <a:t>Aristophanes</a:t>
            </a:r>
            <a:r>
              <a:rPr lang="pt-BR" sz="2000" dirty="0" smtClean="0">
                <a:latin typeface="Arial" charset="0"/>
              </a:rPr>
              <a:t> explica mitos </a:t>
            </a:r>
            <a:r>
              <a:rPr lang="pt-BR" sz="2000" dirty="0">
                <a:latin typeface="Arial" charset="0"/>
              </a:rPr>
              <a:t>sobre atração por pessoas do mesmo sexo e do sexo oposto – </a:t>
            </a:r>
            <a:r>
              <a:rPr lang="pt-BR" sz="2000" i="1" dirty="0">
                <a:latin typeface="Arial" charset="0"/>
              </a:rPr>
              <a:t>todos somos um </a:t>
            </a:r>
            <a:r>
              <a:rPr lang="cs-CZ" sz="2000" i="1" dirty="0">
                <a:latin typeface="Arial" charset="0"/>
              </a:rPr>
              <a:t>symbolon, </a:t>
            </a:r>
            <a:r>
              <a:rPr lang="pt-BR" sz="2000" i="1" dirty="0">
                <a:latin typeface="Arial" charset="0"/>
              </a:rPr>
              <a:t>metade de um humano, porque o humano inteiro foi cortado </a:t>
            </a:r>
            <a:r>
              <a:rPr lang="pt-BR" sz="2000" i="1" dirty="0" smtClean="0">
                <a:latin typeface="Arial" charset="0"/>
              </a:rPr>
              <a:t>em </a:t>
            </a:r>
            <a:r>
              <a:rPr lang="pt-BR" sz="2000" i="1" dirty="0">
                <a:latin typeface="Arial" charset="0"/>
              </a:rPr>
              <a:t>duas metades... Desde esse tempo todo mundo procura a outra metade</a:t>
            </a:r>
            <a:r>
              <a:rPr lang="cs-CZ" sz="2000" i="1" dirty="0" smtClean="0">
                <a:latin typeface="Arial" charset="0"/>
              </a:rPr>
              <a:t>...</a:t>
            </a:r>
            <a:endParaRPr lang="pt-BR" sz="2000" i="1" dirty="0" smtClean="0">
              <a:latin typeface="Arial" charset="0"/>
            </a:endParaRPr>
          </a:p>
          <a:p>
            <a:pPr algn="just">
              <a:buClr>
                <a:schemeClr val="tx2"/>
              </a:buClr>
              <a:buSzPct val="90000"/>
              <a:buFontTx/>
              <a:buChar char="-"/>
            </a:pPr>
            <a:r>
              <a:rPr lang="pt-BR" sz="2000" dirty="0" smtClean="0">
                <a:latin typeface="Arial" charset="0"/>
              </a:rPr>
              <a:t>Alguns humanos eram compostos por um lado feminino e um masculino, alguns por dois lados masculinos e outros por dois lados femininos</a:t>
            </a:r>
          </a:p>
          <a:p>
            <a:pPr algn="r">
              <a:lnSpc>
                <a:spcPct val="80000"/>
              </a:lnSpc>
              <a:spcBef>
                <a:spcPts val="600"/>
              </a:spcBef>
              <a:buClr>
                <a:schemeClr val="accent2"/>
              </a:buClr>
              <a:buSzPct val="85000"/>
              <a:buNone/>
            </a:pPr>
            <a:endParaRPr lang="cs-CZ" dirty="0">
              <a:latin typeface="Arial" charset="0"/>
            </a:endParaRPr>
          </a:p>
          <a:p>
            <a:pPr>
              <a:buClr>
                <a:schemeClr val="tx2"/>
              </a:buClr>
              <a:buSzPct val="90000"/>
            </a:pPr>
            <a:endParaRPr lang="cs-CZ" b="1" dirty="0">
              <a:latin typeface="Arial" charset="0"/>
            </a:endParaRPr>
          </a:p>
          <a:p>
            <a:endParaRPr lang="pt-BR" dirty="0"/>
          </a:p>
        </p:txBody>
      </p:sp>
      <p:pic>
        <p:nvPicPr>
          <p:cNvPr id="4" name="Picture 4" descr="antiqu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160837"/>
            <a:ext cx="2209800" cy="269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39552" y="4221088"/>
            <a:ext cx="6192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pt-BR" dirty="0" smtClean="0">
                <a:latin typeface="Arial" charset="0"/>
              </a:rPr>
              <a:t>Esse e outros </a:t>
            </a:r>
            <a:r>
              <a:rPr lang="pt-BR" dirty="0">
                <a:latin typeface="Arial" charset="0"/>
              </a:rPr>
              <a:t>mitos </a:t>
            </a:r>
            <a:r>
              <a:rPr lang="pt-BR" dirty="0" smtClean="0">
                <a:latin typeface="Arial" charset="0"/>
              </a:rPr>
              <a:t>de várias culturas e épocas mostram </a:t>
            </a:r>
            <a:r>
              <a:rPr lang="pt-BR" dirty="0">
                <a:latin typeface="Arial" charset="0"/>
              </a:rPr>
              <a:t>a necessidade dos humanos </a:t>
            </a:r>
            <a:r>
              <a:rPr lang="pt-BR" dirty="0" smtClean="0">
                <a:latin typeface="Arial" charset="0"/>
              </a:rPr>
              <a:t>a procurar parceiros íntimos e criar relacionamentos afetuosos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>
                <a:latin typeface="Arial" charset="0"/>
              </a:rPr>
              <a:t>Vários tópicos dessa disciplina já foram tratados em mitos, religiões,</a:t>
            </a:r>
            <a:r>
              <a:rPr lang="pt-BR" dirty="0">
                <a:latin typeface="Arial" charset="0"/>
              </a:rPr>
              <a:t> </a:t>
            </a:r>
            <a:r>
              <a:rPr lang="pt-BR" dirty="0" smtClean="0">
                <a:latin typeface="Arial" charset="0"/>
              </a:rPr>
              <a:t>novelas, literatura e cinematografia não científica</a:t>
            </a:r>
          </a:p>
          <a:p>
            <a:pPr marL="285750" indent="-285750" algn="just">
              <a:buFontTx/>
              <a:buChar char="-"/>
            </a:pPr>
            <a:r>
              <a:rPr lang="pt-BR" dirty="0" smtClean="0">
                <a:latin typeface="Arial" charset="0"/>
              </a:rPr>
              <a:t>As primeiras tentativas a estudar relacionamentos com rigor científico apareceram só em século 20. 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23033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Ciência de relacionamentos amorosos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Só durante os últimos 40 anos o número de publicações sobre relacionamentos aumentou muito</a:t>
            </a:r>
          </a:p>
          <a:p>
            <a:pPr algn="just"/>
            <a:r>
              <a:rPr lang="pt-BR" dirty="0" smtClean="0"/>
              <a:t>Maioria das publicações sobre relacionamentos apareceu durante os últimos 20 anos, e quase metade durante a última década</a:t>
            </a:r>
          </a:p>
          <a:p>
            <a:pPr algn="just"/>
            <a:r>
              <a:rPr lang="pt-BR" dirty="0" smtClean="0"/>
              <a:t>Publicações relevantes a relacionamentos românticos apareceram em várias disciplinas, como estudos interculturais e antropológicos, neurociência, psicologia clínica e de família, psicologia de desenvolvimento, ciência do comportamento sexual, psicologia evolucionista, psicologia social e da personalidade</a:t>
            </a:r>
          </a:p>
          <a:p>
            <a:pPr algn="just"/>
            <a:r>
              <a:rPr lang="pt-BR" dirty="0" smtClean="0"/>
              <a:t>Com a exceção dos livros do Darwin, o resto foi publicado só no século 20 e 21</a:t>
            </a:r>
          </a:p>
          <a:p>
            <a:pPr algn="just"/>
            <a:r>
              <a:rPr lang="pt-BR" dirty="0" smtClean="0"/>
              <a:t>A pesquisa de relacionamentos foca em vários níveis de explicação dos fenômenos, desde abordagem proximal (ex. neurociências) até uma abordagem distal (ex. psicologia evolucionista) 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84926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ChangeArrowheads="1"/>
          </p:cNvSpPr>
          <p:nvPr/>
        </p:nvSpPr>
        <p:spPr bwMode="auto">
          <a:xfrm>
            <a:off x="611188" y="1628775"/>
            <a:ext cx="8280400" cy="1009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3011" name="Rectangle 6"/>
          <p:cNvSpPr>
            <a:spLocks noChangeArrowheads="1"/>
          </p:cNvSpPr>
          <p:nvPr/>
        </p:nvSpPr>
        <p:spPr bwMode="auto">
          <a:xfrm>
            <a:off x="611188" y="4076700"/>
            <a:ext cx="8280400" cy="2016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611188" y="2708275"/>
            <a:ext cx="8280400" cy="1296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dirty="0" smtClean="0"/>
              <a:t>Psicologia Evolucionista (PE)</a:t>
            </a:r>
            <a:endParaRPr lang="cs-CZ" dirty="0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8925" y="1557338"/>
            <a:ext cx="8604250" cy="5040312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dirty="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/>
              <a:t>	</a:t>
            </a:r>
            <a:r>
              <a:rPr lang="pt-BR" sz="2000" dirty="0" smtClean="0"/>
              <a:t>- </a:t>
            </a:r>
            <a:r>
              <a:rPr lang="pt-BR" sz="2000" b="1" i="1" dirty="0" smtClean="0"/>
              <a:t>perspectiva</a:t>
            </a:r>
            <a:r>
              <a:rPr lang="pt-BR" sz="2000" dirty="0" smtClean="0"/>
              <a:t> evolucionista para estudo do comportamento e cognição humana</a:t>
            </a:r>
            <a:endParaRPr 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dirty="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pt-BR" sz="2000" dirty="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/>
              <a:t>	</a:t>
            </a:r>
            <a:r>
              <a:rPr lang="pt-BR" sz="2000" dirty="0" smtClean="0"/>
              <a:t>- PE é psicologia que reconhece o fato que a arquitetura da mente humana é um produto de evolução</a:t>
            </a:r>
            <a:endParaRPr lang="cs-CZ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pt-BR" sz="1800" dirty="0" smtClean="0"/>
              <a:t>A mente humana está adaptada ao ambiente do pleistoceno</a:t>
            </a:r>
            <a:endParaRPr lang="cs-CZ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pt-BR" sz="1800" dirty="0" smtClean="0"/>
              <a:t>Objetivo da PE é a mente, não comportamento</a:t>
            </a:r>
            <a:endParaRPr lang="cs-CZ" sz="1800" dirty="0" smtClean="0"/>
          </a:p>
          <a:p>
            <a:pPr eaLnBrk="1" hangingPunct="1">
              <a:lnSpc>
                <a:spcPct val="80000"/>
              </a:lnSpc>
            </a:pPr>
            <a:endParaRPr lang="cs-CZ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2000" dirty="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000" dirty="0" smtClean="0"/>
              <a:t>	</a:t>
            </a:r>
            <a:r>
              <a:rPr lang="pt-BR" sz="2000" dirty="0" smtClean="0"/>
              <a:t>-</a:t>
            </a:r>
            <a:r>
              <a:rPr lang="cs-CZ" sz="2000" dirty="0" smtClean="0"/>
              <a:t> </a:t>
            </a:r>
            <a:r>
              <a:rPr lang="pt-BR" sz="2000" dirty="0" smtClean="0"/>
              <a:t>EP estuda os mecanismos e funções psicológicas evoluídas durante a história da espécie =</a:t>
            </a:r>
            <a:r>
              <a:rPr lang="cs-CZ" sz="2000" i="1" dirty="0" smtClean="0"/>
              <a:t> adapta</a:t>
            </a:r>
            <a:r>
              <a:rPr lang="pt-BR" sz="2000" i="1" dirty="0" err="1" smtClean="0"/>
              <a:t>ções</a:t>
            </a:r>
            <a:endParaRPr lang="pt-BR" sz="2000" i="1" dirty="0" smtClean="0"/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pt-BR" sz="1800" dirty="0" smtClean="0"/>
              <a:t>Porque temos a mente qual temos?</a:t>
            </a:r>
            <a:endParaRPr lang="cs-CZ" sz="1800" dirty="0" smtClean="0"/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pt-BR" sz="1800" dirty="0" smtClean="0"/>
              <a:t>Como e por quais mecanismos a mente foi formada?</a:t>
            </a:r>
            <a:endParaRPr lang="cs-CZ" sz="1800" dirty="0" smtClean="0"/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pt-BR" sz="1800" dirty="0" smtClean="0"/>
              <a:t>Quais são as funções (</a:t>
            </a:r>
            <a:r>
              <a:rPr lang="pt-BR" sz="1800" i="1" dirty="0" smtClean="0"/>
              <a:t>adaptações) </a:t>
            </a:r>
            <a:r>
              <a:rPr lang="pt-BR" sz="1800" dirty="0" smtClean="0"/>
              <a:t>da mente?</a:t>
            </a:r>
            <a:endParaRPr lang="cs-CZ" sz="1800" i="1" dirty="0" smtClean="0"/>
          </a:p>
          <a:p>
            <a:pPr lvl="1" eaLnBrk="1" hangingPunct="1">
              <a:lnSpc>
                <a:spcPct val="80000"/>
              </a:lnSpc>
              <a:buFontTx/>
              <a:buChar char="-"/>
            </a:pPr>
            <a:r>
              <a:rPr lang="pt-BR" sz="1800" dirty="0" smtClean="0"/>
              <a:t>Como a mente evoluída interaciona com o ambiente moderno?</a:t>
            </a:r>
            <a:endParaRPr lang="cs-CZ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dirty="0" smtClean="0"/>
          </a:p>
        </p:txBody>
      </p:sp>
      <p:sp>
        <p:nvSpPr>
          <p:cNvPr id="43015" name="Text Box 8"/>
          <p:cNvSpPr txBox="1">
            <a:spLocks noChangeArrowheads="1"/>
          </p:cNvSpPr>
          <p:nvPr/>
        </p:nvSpPr>
        <p:spPr bwMode="auto">
          <a:xfrm>
            <a:off x="6011863" y="3933825"/>
            <a:ext cx="28686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cs-CZ" i="1">
                <a:latin typeface="Monotype Corsiva" pitchFamily="66" charset="0"/>
              </a:rPr>
              <a:t>Tooby </a:t>
            </a:r>
            <a:r>
              <a:rPr lang="pt-BR" i="1">
                <a:latin typeface="Monotype Corsiva" pitchFamily="66" charset="0"/>
              </a:rPr>
              <a:t>&amp;</a:t>
            </a:r>
            <a:r>
              <a:rPr lang="cs-CZ" i="1">
                <a:latin typeface="Monotype Corsiva" pitchFamily="66" charset="0"/>
              </a:rPr>
              <a:t> Cosmides</a:t>
            </a:r>
            <a:r>
              <a:rPr lang="pt-BR" i="1">
                <a:latin typeface="Monotype Corsiva" pitchFamily="66" charset="0"/>
              </a:rPr>
              <a:t>,</a:t>
            </a:r>
            <a:r>
              <a:rPr lang="cs-CZ" i="1">
                <a:latin typeface="Monotype Corsiva" pitchFamily="66" charset="0"/>
              </a:rPr>
              <a:t> 1992</a:t>
            </a:r>
          </a:p>
        </p:txBody>
      </p:sp>
      <p:sp>
        <p:nvSpPr>
          <p:cNvPr id="43016" name="Text Box 9"/>
          <p:cNvSpPr txBox="1">
            <a:spLocks noChangeArrowheads="1"/>
          </p:cNvSpPr>
          <p:nvPr/>
        </p:nvSpPr>
        <p:spPr bwMode="auto">
          <a:xfrm>
            <a:off x="7451725" y="6092825"/>
            <a:ext cx="1377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cs-CZ" i="1">
                <a:latin typeface="Monotype Corsiva" pitchFamily="66" charset="0"/>
              </a:rPr>
              <a:t>Buss</a:t>
            </a:r>
            <a:r>
              <a:rPr lang="pt-BR" i="1">
                <a:latin typeface="Monotype Corsiva" pitchFamily="66" charset="0"/>
              </a:rPr>
              <a:t>,</a:t>
            </a:r>
            <a:r>
              <a:rPr lang="cs-CZ" i="1">
                <a:latin typeface="Monotype Corsiva" pitchFamily="66" charset="0"/>
              </a:rPr>
              <a:t> 1999</a:t>
            </a:r>
          </a:p>
        </p:txBody>
      </p:sp>
      <p:sp>
        <p:nvSpPr>
          <p:cNvPr id="43017" name="Text Box 10"/>
          <p:cNvSpPr txBox="1">
            <a:spLocks noChangeArrowheads="1"/>
          </p:cNvSpPr>
          <p:nvPr/>
        </p:nvSpPr>
        <p:spPr bwMode="auto">
          <a:xfrm>
            <a:off x="5508625" y="2205038"/>
            <a:ext cx="3419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cs-CZ" i="1">
                <a:latin typeface="Monotype Corsiva" pitchFamily="66" charset="0"/>
              </a:rPr>
              <a:t>Barrett, Dunbar, Lycett 2002</a:t>
            </a:r>
          </a:p>
        </p:txBody>
      </p:sp>
    </p:spTree>
    <p:extLst>
      <p:ext uri="{BB962C8B-B14F-4D97-AF65-F5344CB8AC3E}">
        <p14:creationId xmlns="" xmlns:p14="http://schemas.microsoft.com/office/powerpoint/2010/main" val="15634111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dirty="0" smtClean="0"/>
              <a:t>Evolução e Cultura</a:t>
            </a:r>
            <a:endParaRPr lang="cs-CZ" sz="4000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2"/>
            <a:ext cx="8686800" cy="5328940"/>
          </a:xfrm>
        </p:spPr>
        <p:txBody>
          <a:bodyPr>
            <a:normAutofit fontScale="77500" lnSpcReduction="20000"/>
          </a:bodyPr>
          <a:lstStyle/>
          <a:p>
            <a:pPr algn="just" eaLnBrk="1" hangingPunct="1"/>
            <a:r>
              <a:rPr lang="pt-BR" sz="2400" dirty="0" smtClean="0"/>
              <a:t>PE é uma disciplina científica entre biologia e psicologia</a:t>
            </a:r>
            <a:endParaRPr lang="cs-CZ" sz="2400" dirty="0" smtClean="0"/>
          </a:p>
          <a:p>
            <a:pPr algn="just" eaLnBrk="1" hangingPunct="1"/>
            <a:r>
              <a:rPr lang="pt-BR" sz="2400" dirty="0" smtClean="0"/>
              <a:t>PE considera o indivíduo como produto de interação entre componentes biológicos (genes, hormônios) e socioculturais</a:t>
            </a:r>
            <a:endParaRPr lang="pt-BR" sz="2400" dirty="0"/>
          </a:p>
          <a:p>
            <a:pPr algn="just" eaLnBrk="1" hangingPunct="1"/>
            <a:r>
              <a:rPr lang="pt-BR" sz="2400" dirty="0" smtClean="0"/>
              <a:t>PE </a:t>
            </a:r>
            <a:r>
              <a:rPr lang="pt-BR" sz="2400" b="1" dirty="0" smtClean="0"/>
              <a:t>não diz </a:t>
            </a:r>
            <a:r>
              <a:rPr lang="pt-BR" sz="2400" dirty="0" smtClean="0"/>
              <a:t>que o comportamento e mente humana podem ser reduzidos só para processos biológicos, nem só para processos socioculturais</a:t>
            </a:r>
            <a:endParaRPr lang="cs-CZ" sz="2400" dirty="0" smtClean="0"/>
          </a:p>
          <a:p>
            <a:pPr algn="just" eaLnBrk="1" hangingPunct="1"/>
            <a:r>
              <a:rPr lang="pt-BR" sz="2400" dirty="0" smtClean="0"/>
              <a:t>Chama a atenção para a flexibilidade da cognição e comportamento, e a capacidade de alterar o comportamento segundo as circunstâncias (ambiente ecológico, demográfico, sociocultural)</a:t>
            </a:r>
          </a:p>
          <a:p>
            <a:pPr algn="just" eaLnBrk="1" hangingPunct="1"/>
            <a:r>
              <a:rPr lang="pt-BR" sz="2400" dirty="0" smtClean="0"/>
              <a:t>A cultura faz parte crucial do ambiente que os humanos (ou outras espécies) criam</a:t>
            </a:r>
          </a:p>
          <a:p>
            <a:pPr algn="just" eaLnBrk="1" hangingPunct="1"/>
            <a:r>
              <a:rPr lang="pt-BR" sz="2400" dirty="0" smtClean="0"/>
              <a:t>A </a:t>
            </a:r>
            <a:r>
              <a:rPr lang="pt-BR" sz="2400" dirty="0" err="1" smtClean="0"/>
              <a:t>herdabilidade</a:t>
            </a:r>
            <a:r>
              <a:rPr lang="pt-BR" sz="2400" dirty="0" smtClean="0"/>
              <a:t> cultural é mais rápida do que a </a:t>
            </a:r>
            <a:r>
              <a:rPr lang="pt-BR" sz="2400" dirty="0" err="1" smtClean="0"/>
              <a:t>herdabilidade</a:t>
            </a:r>
            <a:r>
              <a:rPr lang="pt-BR" sz="2400" dirty="0" smtClean="0"/>
              <a:t> biológica, mesmo que não dura tão longo e muda rápido</a:t>
            </a:r>
          </a:p>
          <a:p>
            <a:pPr algn="just" eaLnBrk="1" hangingPunct="1"/>
            <a:r>
              <a:rPr lang="pt-BR" sz="2400" dirty="0" smtClean="0"/>
              <a:t>A PE estuda interação entre os fatores biológicos e culturais, e reconhece a cultura como um dos resultados da evolução biológica</a:t>
            </a:r>
          </a:p>
          <a:p>
            <a:pPr algn="just" eaLnBrk="1" hangingPunct="1"/>
            <a:r>
              <a:rPr lang="pt-BR" sz="2400" dirty="0" smtClean="0"/>
              <a:t>Maioria da pesquisa psicológica contemporânea foi feita nos/as alunos/as americanos/as da psicologia, e em geral em uma população WEIRD (Western, </a:t>
            </a:r>
            <a:r>
              <a:rPr lang="pt-BR" sz="2400" dirty="0" err="1" smtClean="0"/>
              <a:t>Educated</a:t>
            </a:r>
            <a:r>
              <a:rPr lang="pt-BR" sz="2400" dirty="0" smtClean="0"/>
              <a:t>, </a:t>
            </a:r>
            <a:r>
              <a:rPr lang="pt-BR" sz="2400" dirty="0" err="1" smtClean="0"/>
              <a:t>Industrialized</a:t>
            </a:r>
            <a:r>
              <a:rPr lang="pt-BR" sz="2400" dirty="0" smtClean="0"/>
              <a:t>, </a:t>
            </a:r>
            <a:r>
              <a:rPr lang="pt-BR" sz="2400" dirty="0" err="1" smtClean="0"/>
              <a:t>Rich</a:t>
            </a:r>
            <a:r>
              <a:rPr lang="pt-BR" sz="2400" dirty="0" smtClean="0"/>
              <a:t>, </a:t>
            </a:r>
            <a:r>
              <a:rPr lang="pt-BR" sz="2400" dirty="0" err="1" smtClean="0"/>
              <a:t>Democratic</a:t>
            </a:r>
            <a:r>
              <a:rPr lang="pt-BR" sz="2400" dirty="0" smtClean="0"/>
              <a:t>), então não é representativa da população humana</a:t>
            </a:r>
          </a:p>
          <a:p>
            <a:pPr algn="just" eaLnBrk="1" hangingPunct="1"/>
            <a:r>
              <a:rPr lang="pt-BR" sz="2400" dirty="0" smtClean="0"/>
              <a:t>Uma parte substancial da pesquisa da PE foca em comparação entre mais culturas, em populações não ocidentais, em diferentes grupos de idades, em comunidade fora da universidade</a:t>
            </a:r>
            <a:endParaRPr lang="cs-CZ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702079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 PE é popular</a:t>
            </a:r>
            <a:endParaRPr lang="cs-CZ" dirty="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374062" cy="40894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</a:pPr>
            <a:endParaRPr lang="pt-BR" sz="2400" dirty="0" smtClean="0"/>
          </a:p>
          <a:p>
            <a:pPr algn="just" eaLnBrk="1" hangingPunct="1">
              <a:lnSpc>
                <a:spcPct val="90000"/>
              </a:lnSpc>
            </a:pPr>
            <a:r>
              <a:rPr lang="pt-BR" sz="2400" dirty="0" smtClean="0"/>
              <a:t>Porque as mulheres acham o homem com carro mais caro como mais atraente</a:t>
            </a:r>
            <a:r>
              <a:rPr lang="cs-CZ" sz="2400" dirty="0" smtClean="0"/>
              <a:t>?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400" dirty="0" smtClean="0"/>
              <a:t>Porque as mulheres usam mais cirurgia plástica do que homens para manter uma aparência jovem</a:t>
            </a:r>
            <a:r>
              <a:rPr lang="cs-CZ" sz="2400" dirty="0" smtClean="0"/>
              <a:t>?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400" dirty="0" smtClean="0"/>
              <a:t>Porque é melhor para as </a:t>
            </a:r>
            <a:r>
              <a:rPr lang="pt-BR" sz="2400" dirty="0" err="1" smtClean="0"/>
              <a:t>club</a:t>
            </a:r>
            <a:r>
              <a:rPr lang="pt-BR" sz="2400" dirty="0" smtClean="0"/>
              <a:t> </a:t>
            </a:r>
            <a:r>
              <a:rPr lang="pt-BR" sz="2400" dirty="0" err="1" smtClean="0"/>
              <a:t>dancers</a:t>
            </a:r>
            <a:r>
              <a:rPr lang="pt-BR" sz="2400" dirty="0" smtClean="0"/>
              <a:t> não usar a contracepção hormonal</a:t>
            </a:r>
            <a:r>
              <a:rPr lang="cs-CZ" sz="2400" dirty="0" smtClean="0"/>
              <a:t>?</a:t>
            </a:r>
            <a:endParaRPr lang="pt-BR" sz="2400" dirty="0" smtClean="0"/>
          </a:p>
          <a:p>
            <a:pPr algn="just" eaLnBrk="1" hangingPunct="1">
              <a:lnSpc>
                <a:spcPct val="90000"/>
              </a:lnSpc>
            </a:pPr>
            <a:endParaRPr lang="cs-CZ" sz="2400" dirty="0" smtClean="0"/>
          </a:p>
          <a:p>
            <a:pPr algn="just" eaLnBrk="1" hangingPunct="1">
              <a:lnSpc>
                <a:spcPct val="90000"/>
              </a:lnSpc>
            </a:pPr>
            <a:r>
              <a:rPr lang="pt-BR" sz="2400" b="1" dirty="0" smtClean="0"/>
              <a:t>Porque </a:t>
            </a:r>
            <a:r>
              <a:rPr lang="pt-BR" sz="2400" dirty="0" smtClean="0"/>
              <a:t>é a questão crucial na PE, mas pode criar vários mal-entendidos</a:t>
            </a:r>
          </a:p>
          <a:p>
            <a:pPr algn="just" eaLnBrk="1" hangingPunct="1">
              <a:lnSpc>
                <a:spcPct val="90000"/>
              </a:lnSpc>
            </a:pPr>
            <a:endParaRPr lang="pt-BR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0259266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Apresentação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dirty="0" smtClean="0"/>
              <a:t>Áreas de pesquisa – abordagem evolucionista e antropológica, sexualidade humana, relacionamentos de curto e longo prazo, orientação sexual, atratividade e primeiras impressões</a:t>
            </a:r>
          </a:p>
          <a:p>
            <a:pPr algn="just"/>
            <a:r>
              <a:rPr lang="pt-BR" sz="2400" dirty="0" smtClean="0"/>
              <a:t>Publicações: </a:t>
            </a:r>
            <a:r>
              <a:rPr lang="pt-BR" sz="2400" dirty="0" err="1" smtClean="0"/>
              <a:t>Research</a:t>
            </a:r>
            <a:r>
              <a:rPr lang="pt-BR" sz="2400" dirty="0" smtClean="0"/>
              <a:t> Gate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59913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683568" y="620687"/>
          <a:ext cx="7704856" cy="5544616"/>
        </p:xfrm>
        <a:graphic>
          <a:graphicData uri="http://schemas.openxmlformats.org/drawingml/2006/table">
            <a:tbl>
              <a:tblPr/>
              <a:tblGrid>
                <a:gridCol w="830500"/>
                <a:gridCol w="3417972"/>
                <a:gridCol w="3456384"/>
              </a:tblGrid>
              <a:tr h="308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Data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Descrição da aula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latin typeface="Calibri"/>
                          <a:ea typeface="Calibri"/>
                          <a:cs typeface="Times New Roman"/>
                        </a:rPr>
                        <a:t>leitura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0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01/08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Introdução – abordagem evolucionista, conteúdo da disciplina.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1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08/08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Evolução da reprodução sexual, seleção natural, seleção sexual, investimentos parentais na reprodução, estratégias sexuais, sociossexualidade.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De 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Sousa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Hattori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 (2018): 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Sexo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Diferenciação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sexual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 e 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Seleção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sexual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1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15/08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Mecanismos de seleção sexual - preferências e escolhas de parceiros amorosos/sexuais: teoria de bons genes, sexy filhos, handicap, condicionamento, aprendizagem.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Valentova &amp; Veloso (2018): 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Estratégias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sexuais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 e 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reprodutivas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01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22/08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Preferências e escolhas de parceiros amorosos I: Atratividade facial, corporal, vocal e comportamental; simetria; traços masculinos e femininos.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Lopes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Castro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Mafra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Hattori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 (2018):</a:t>
                      </a:r>
                      <a:r>
                        <a:rPr lang="cs-CZ" sz="16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Preferências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Românticas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 e 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Sexuais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Escolha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 e 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Competição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por</a:t>
                      </a:r>
                      <a:r>
                        <a:rPr lang="cs-CZ" sz="16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dirty="0" err="1">
                          <a:latin typeface="Calibri"/>
                          <a:ea typeface="Calibri"/>
                          <a:cs typeface="Times New Roman"/>
                        </a:rPr>
                        <a:t>Parceiros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Documentário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– The Science of sex appeal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6399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683568" y="476673"/>
          <a:ext cx="7992888" cy="5608320"/>
        </p:xfrm>
        <a:graphic>
          <a:graphicData uri="http://schemas.openxmlformats.org/drawingml/2006/table">
            <a:tbl>
              <a:tblPr/>
              <a:tblGrid>
                <a:gridCol w="861546"/>
                <a:gridCol w="3962990"/>
                <a:gridCol w="3168352"/>
              </a:tblGrid>
              <a:tr h="14640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29/08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Preferências e escolhas de parceiros amorosos II: nível socioeconômico; personalidade; inteligência; influência da família nas preferências de parceiros; universais interculturais e variabilidade inter-cultural.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Fletcher et al. - The Science of Intimate Relationships – Cap. 6: Selecting mates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i="1">
                          <a:latin typeface="Calibri"/>
                          <a:ea typeface="Calibri"/>
                          <a:cs typeface="Times New Roman"/>
                        </a:rPr>
                        <a:t>05/09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i="1" dirty="0">
                          <a:latin typeface="Calibri"/>
                          <a:ea typeface="Calibri"/>
                          <a:cs typeface="Times New Roman"/>
                        </a:rPr>
                        <a:t>Semana </a:t>
                      </a:r>
                      <a:r>
                        <a:rPr lang="cs-CZ" sz="1600" i="1" dirty="0" err="1">
                          <a:latin typeface="Calibri"/>
                          <a:ea typeface="Calibri"/>
                          <a:cs typeface="Times New Roman"/>
                        </a:rPr>
                        <a:t>da</a:t>
                      </a:r>
                      <a:r>
                        <a:rPr lang="cs-CZ" sz="16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i="1" dirty="0" err="1">
                          <a:latin typeface="Calibri"/>
                          <a:ea typeface="Calibri"/>
                          <a:cs typeface="Times New Roman"/>
                        </a:rPr>
                        <a:t>Pátria</a:t>
                      </a:r>
                      <a:r>
                        <a:rPr lang="cs-CZ" sz="1600" i="1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cs-CZ" sz="1600" i="1" dirty="0" err="1">
                          <a:latin typeface="Calibri"/>
                          <a:ea typeface="Calibri"/>
                          <a:cs typeface="Times New Roman"/>
                        </a:rPr>
                        <a:t>Não</a:t>
                      </a:r>
                      <a:r>
                        <a:rPr lang="cs-CZ" sz="16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i="1" dirty="0" err="1">
                          <a:latin typeface="Calibri"/>
                          <a:ea typeface="Calibri"/>
                          <a:cs typeface="Times New Roman"/>
                        </a:rPr>
                        <a:t>haverá</a:t>
                      </a:r>
                      <a:r>
                        <a:rPr lang="cs-CZ" sz="1600" i="1" dirty="0">
                          <a:latin typeface="Calibri"/>
                          <a:ea typeface="Calibri"/>
                          <a:cs typeface="Times New Roman"/>
                        </a:rPr>
                        <a:t> aula.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0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12/09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i="1" dirty="0" err="1">
                          <a:latin typeface="Calibri"/>
                          <a:ea typeface="Calibri"/>
                          <a:cs typeface="Times New Roman"/>
                        </a:rPr>
                        <a:t>Não</a:t>
                      </a:r>
                      <a:r>
                        <a:rPr lang="cs-CZ" sz="16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600" i="1" dirty="0" err="1">
                          <a:latin typeface="Calibri"/>
                          <a:ea typeface="Calibri"/>
                          <a:cs typeface="Times New Roman"/>
                        </a:rPr>
                        <a:t>haverá</a:t>
                      </a:r>
                      <a:r>
                        <a:rPr lang="cs-CZ" sz="1600" i="1" dirty="0">
                          <a:latin typeface="Calibri"/>
                          <a:ea typeface="Calibri"/>
                          <a:cs typeface="Times New Roman"/>
                        </a:rPr>
                        <a:t> aula.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2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19/09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Sistemas de acasalamento: sistemas de acasalamento em outras espécies; relacionamentos poligâmicos e monogâmicos; conflito em relacionamentos poligâmicos; monogamia sexual e social; monogamia seriada; evolução de relacionamentos de longo prazo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60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26/09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Formação de relacionamentos I: primeiros encontros; motivações; speed dating; online dating; teoria de troca social.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Fletcher et al. - The Science of Intimate Relationships – Cap. 6: Selecting mates 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Calibri"/>
                          <a:cs typeface="Times New Roman"/>
                        </a:rPr>
                        <a:t>Documentário</a:t>
                      </a: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 – The Science of sex appeal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898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251520" y="128016"/>
          <a:ext cx="8568953" cy="6169152"/>
        </p:xfrm>
        <a:graphic>
          <a:graphicData uri="http://schemas.openxmlformats.org/drawingml/2006/table">
            <a:tbl>
              <a:tblPr/>
              <a:tblGrid>
                <a:gridCol w="923640"/>
                <a:gridCol w="3972904"/>
                <a:gridCol w="3672409"/>
              </a:tblGrid>
              <a:tr h="28749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03/10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Homogamia, complementaridade,  familiaridade: pareamento concordante (homogamia, semelhança): efeito de proximidade e familiaridade; semelhança nas características sociodemográficas, físicas, psicológicas; mecanismo da semelhança fenotípica; pareamento discordante (heterogamia, complementaridade, dessemelhança): diminuição de inbreeding; complementaridade em características interpessoais (submissão, dominância); 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Shackelford &amp; Hansen - The Evolution of Sexuality, Cap. 3 - Assortative Mating, Class, and Caste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4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10/10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Qualidade de relacionamentos I: definição de amor, tipos de amor e tipos de relacionamentos; apego entre pais e filho; apego adulto;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latin typeface="Calibri"/>
                          <a:ea typeface="Calibri"/>
                          <a:cs typeface="Times New Roman"/>
                        </a:rPr>
                        <a:t>Fletcher et al. - The Science of Intimate Relationships – Cap. 7: Love, Sweet Love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82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17/10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Qualidade de relacionamentos II: fatores que influenciam satisfação no relacionamento: família, amigos, estereótipos culturais; satisfação sexual; interdependência dos parceiros; crianças; satisfação durante a vida; efeito do relacionamento satisfatório na saúde e qualidade da vida;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Fletcher et al. - The Science of Intimate Relationships – Cap. 7: Love, Sweet Love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9947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79512" y="116632"/>
          <a:ext cx="8640961" cy="6604757"/>
        </p:xfrm>
        <a:graphic>
          <a:graphicData uri="http://schemas.openxmlformats.org/drawingml/2006/table">
            <a:tbl>
              <a:tblPr/>
              <a:tblGrid>
                <a:gridCol w="931402"/>
                <a:gridCol w="4403453"/>
                <a:gridCol w="3306106"/>
              </a:tblGrid>
              <a:tr h="22373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24/10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Ciúme &amp; infidelidade: ciúmes sexual e emocional; motivações para infidelidade; funções e os porquês da infidelidade; guarda de parceiro; incerteza da paternidade; infidelidade versus relacionamentos consensualmente não-monogâmicos; troca de parceiros sexuais – swingers; relacionamentos poliamorosos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latin typeface="Calibri"/>
                          <a:ea typeface="Calibri"/>
                          <a:cs typeface="Times New Roman"/>
                        </a:rPr>
                        <a:t>Fernandez &amp; Valentova (1028): Dinâmica e Qualidade de Relacionamentos: Manutenção e Dissolução</a:t>
                      </a: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8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i="1">
                          <a:latin typeface="Calibri"/>
                          <a:ea typeface="Calibri"/>
                          <a:cs typeface="Times New Roman"/>
                        </a:rPr>
                        <a:t>31/11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Separação, divórcio: períodos de crise em relacionamentos; diferença entre preferências e parceiros reais; conflitos e resolução de conflitos; insatisfação sexual; efeito do ninho vazio; conflito em relacionamentos poligâmicos; busca por alternativas sexuais e amorosas; intolerância do parceiro e problemas na comunicação; efeito de crianças, dinheiro e álcool; satisfação com vida antes e depois do divórcio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Fletcher et al. - The Science of Intimate Relationships – Cap 12: Relationship Dissolution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07/11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Apresentações d@s alun@s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3 grupos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07/11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Apresentações d@s alun@s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3 grupos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14/11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Apresentações d@s alun@s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3 grupos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21/11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Apresentações d@s alun@s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3 grupos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28/11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Apresentações d@s alun@s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3 grupos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05/12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latin typeface="Calibri"/>
                          <a:ea typeface="Calibri"/>
                          <a:cs typeface="Times New Roman"/>
                        </a:rPr>
                        <a:t>Prova de recuperação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44" marR="535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100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Trabalhos durante a disciplina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dirty="0" smtClean="0"/>
              <a:t>Aula – dividida entre aula expositiva (com discussões) e seminário</a:t>
            </a:r>
          </a:p>
          <a:p>
            <a:pPr algn="just"/>
            <a:r>
              <a:rPr lang="pt-BR" dirty="0" smtClean="0"/>
              <a:t>Seminários </a:t>
            </a:r>
            <a:r>
              <a:rPr lang="pt-BR" dirty="0"/>
              <a:t>– discussão sobre leitura, </a:t>
            </a:r>
            <a:r>
              <a:rPr lang="pt-BR" dirty="0" smtClean="0"/>
              <a:t>aulas, </a:t>
            </a:r>
            <a:r>
              <a:rPr lang="pt-BR" dirty="0" smtClean="0"/>
              <a:t>e </a:t>
            </a:r>
            <a:r>
              <a:rPr lang="pt-BR" dirty="0" smtClean="0"/>
              <a:t>outros tópicos de interesse</a:t>
            </a:r>
            <a:endParaRPr lang="pt-BR" dirty="0"/>
          </a:p>
          <a:p>
            <a:pPr algn="just"/>
            <a:r>
              <a:rPr lang="pt-BR" dirty="0" smtClean="0"/>
              <a:t>Leitura </a:t>
            </a:r>
            <a:r>
              <a:rPr lang="pt-BR" dirty="0"/>
              <a:t>– </a:t>
            </a:r>
            <a:r>
              <a:rPr lang="pt-BR" dirty="0" smtClean="0"/>
              <a:t>alguns textos em Português, </a:t>
            </a:r>
            <a:r>
              <a:rPr lang="pt-BR" dirty="0" smtClean="0"/>
              <a:t>alguns em </a:t>
            </a:r>
            <a:r>
              <a:rPr lang="pt-BR" dirty="0" smtClean="0"/>
              <a:t>Inglês </a:t>
            </a:r>
            <a:r>
              <a:rPr lang="pt-BR" dirty="0" smtClean="0"/>
              <a:t>(os textos estão em e-disciplinas)</a:t>
            </a:r>
            <a:endParaRPr lang="pt-BR" dirty="0"/>
          </a:p>
          <a:p>
            <a:pPr algn="just"/>
            <a:r>
              <a:rPr lang="pt-BR" dirty="0" smtClean="0"/>
              <a:t>Trabalho </a:t>
            </a:r>
            <a:r>
              <a:rPr lang="pt-BR" dirty="0" smtClean="0"/>
              <a:t>final – formação de </a:t>
            </a:r>
            <a:r>
              <a:rPr lang="pt-BR" dirty="0" smtClean="0"/>
              <a:t>grupos (4-6 alunas/os), </a:t>
            </a:r>
            <a:r>
              <a:rPr lang="pt-BR" dirty="0" smtClean="0"/>
              <a:t>escolha de um tópico, e no final do semestre apresentação </a:t>
            </a:r>
            <a:r>
              <a:rPr lang="pt-BR" dirty="0"/>
              <a:t>de </a:t>
            </a:r>
            <a:r>
              <a:rPr lang="pt-BR" dirty="0" smtClean="0"/>
              <a:t>um trabalho teórico </a:t>
            </a:r>
          </a:p>
          <a:p>
            <a:pPr algn="just"/>
            <a:r>
              <a:rPr lang="pt-BR" dirty="0" smtClean="0"/>
              <a:t>Tópico – pode ser qualquer tópico sobre relacionamentos da </a:t>
            </a:r>
            <a:r>
              <a:rPr lang="pt-BR" dirty="0"/>
              <a:t>perspectiva </a:t>
            </a:r>
            <a:r>
              <a:rPr lang="pt-BR" dirty="0" smtClean="0"/>
              <a:t>evolucionista e cultural (</a:t>
            </a:r>
            <a:r>
              <a:rPr lang="pt-BR" sz="2900" dirty="0" smtClean="0"/>
              <a:t>monogamia entre primatas, ciúme, qualidade de relacionamentos, violência entre parceiros, sexualidade nos relacionamentos, relacionamentos abertos </a:t>
            </a:r>
            <a:r>
              <a:rPr lang="pt-BR" dirty="0" smtClean="0"/>
              <a:t>...)</a:t>
            </a:r>
          </a:p>
          <a:p>
            <a:pPr algn="just"/>
            <a:r>
              <a:rPr lang="pt-BR" dirty="0" smtClean="0"/>
              <a:t>Apresentação - +- 20min + </a:t>
            </a:r>
            <a:r>
              <a:rPr lang="pt-BR" dirty="0"/>
              <a:t>discussão com outros </a:t>
            </a:r>
            <a:r>
              <a:rPr lang="pt-BR" dirty="0" smtClean="0"/>
              <a:t>grupos</a:t>
            </a:r>
          </a:p>
          <a:p>
            <a:pPr algn="just"/>
            <a:r>
              <a:rPr lang="pt-BR" dirty="0" smtClean="0"/>
              <a:t>+ Trabalho escrito, com referências 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03613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Feriados e outros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pt-BR" sz="2400" i="1" dirty="0" smtClean="0"/>
              <a:t>05/09 - </a:t>
            </a:r>
            <a:r>
              <a:rPr lang="cs-CZ" sz="2400" i="1" dirty="0" smtClean="0"/>
              <a:t>Semana </a:t>
            </a:r>
            <a:r>
              <a:rPr lang="cs-CZ" sz="2400" i="1" dirty="0" err="1" smtClean="0"/>
              <a:t>da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Pátria</a:t>
            </a:r>
            <a:r>
              <a:rPr lang="cs-CZ" sz="2400" i="1" dirty="0" smtClean="0"/>
              <a:t>. </a:t>
            </a:r>
            <a:r>
              <a:rPr lang="cs-CZ" sz="2400" i="1" dirty="0" err="1" smtClean="0"/>
              <a:t>Não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haverá</a:t>
            </a:r>
            <a:r>
              <a:rPr lang="cs-CZ" sz="2400" i="1" dirty="0" smtClean="0"/>
              <a:t> aula.</a:t>
            </a:r>
            <a:endParaRPr lang="pt-BR" sz="2400" i="1" dirty="0" smtClean="0"/>
          </a:p>
          <a:p>
            <a:pPr fontAlgn="t"/>
            <a:r>
              <a:rPr lang="pt-BR" sz="2400" i="1" dirty="0" smtClean="0"/>
              <a:t>12/09 - </a:t>
            </a:r>
            <a:r>
              <a:rPr lang="cs-CZ" sz="2400" i="1" dirty="0" err="1" smtClean="0"/>
              <a:t>Não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haverá</a:t>
            </a:r>
            <a:r>
              <a:rPr lang="cs-CZ" sz="2400" i="1" dirty="0" smtClean="0"/>
              <a:t> aula.</a:t>
            </a:r>
            <a:endParaRPr lang="pt-BR" sz="2400" dirty="0"/>
          </a:p>
          <a:p>
            <a:pPr fontAlgn="t"/>
            <a:r>
              <a:rPr lang="pt-BR" sz="2400" dirty="0" smtClean="0"/>
              <a:t>Semana de psicologia?</a:t>
            </a: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419862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2046</TotalTime>
  <Words>2384</Words>
  <Application>Microsoft Office PowerPoint</Application>
  <PresentationFormat>Předvádění na obrazovce (4:3)</PresentationFormat>
  <Paragraphs>188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Tema do Office</vt:lpstr>
      <vt:lpstr>Relacionamento Amoroso:  Evolução e Cultura (PSE2251)</vt:lpstr>
      <vt:lpstr>Apresentação</vt:lpstr>
      <vt:lpstr>Apresentação</vt:lpstr>
      <vt:lpstr>Snímek 4</vt:lpstr>
      <vt:lpstr>Snímek 5</vt:lpstr>
      <vt:lpstr>Snímek 6</vt:lpstr>
      <vt:lpstr>Snímek 7</vt:lpstr>
      <vt:lpstr>Trabalhos durante a disciplina</vt:lpstr>
      <vt:lpstr>Feriados e outros</vt:lpstr>
      <vt:lpstr>Apresentação de alun@s</vt:lpstr>
      <vt:lpstr>Conteúdo da disciplina</vt:lpstr>
      <vt:lpstr>Discussões</vt:lpstr>
      <vt:lpstr>Senso comum e psicologia pop</vt:lpstr>
      <vt:lpstr>Senso comum e psicologia pop</vt:lpstr>
      <vt:lpstr>Senso comum e psicologia pop</vt:lpstr>
      <vt:lpstr>Métodos de pesquisa dos relacionamentos amorosos</vt:lpstr>
      <vt:lpstr>Métodos de pesquisa dos relacionamentos amorosos</vt:lpstr>
      <vt:lpstr>Literatura</vt:lpstr>
      <vt:lpstr>Introdução breve </vt:lpstr>
      <vt:lpstr>Ciência de relacionamentos amorosos</vt:lpstr>
      <vt:lpstr>Ciência de relacionamentos amorosos</vt:lpstr>
      <vt:lpstr>Psicologia Evolucionista (PE)</vt:lpstr>
      <vt:lpstr>Evolução e Cultura</vt:lpstr>
      <vt:lpstr>A PE é popular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Relacionamento Amoroso:  Evolução e Cultura (PSE2251)</dc:title>
  <dc:creator>Jarka</dc:creator>
  <cp:lastModifiedBy>Jaroslava Varella Valentova</cp:lastModifiedBy>
  <cp:revision>54</cp:revision>
  <dcterms:created xsi:type="dcterms:W3CDTF">2017-07-28T13:55:05Z</dcterms:created>
  <dcterms:modified xsi:type="dcterms:W3CDTF">2019-07-29T16:58:54Z</dcterms:modified>
</cp:coreProperties>
</file>