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281" r:id="rId3"/>
    <p:sldId id="276" r:id="rId4"/>
    <p:sldId id="275" r:id="rId5"/>
    <p:sldId id="261" r:id="rId6"/>
    <p:sldId id="348" r:id="rId7"/>
    <p:sldId id="355" r:id="rId8"/>
    <p:sldId id="356" r:id="rId9"/>
    <p:sldId id="357" r:id="rId10"/>
    <p:sldId id="377" r:id="rId11"/>
    <p:sldId id="268" r:id="rId12"/>
    <p:sldId id="269" r:id="rId13"/>
    <p:sldId id="273" r:id="rId14"/>
    <p:sldId id="274" r:id="rId15"/>
    <p:sldId id="287" r:id="rId16"/>
    <p:sldId id="358" r:id="rId17"/>
    <p:sldId id="379" r:id="rId18"/>
    <p:sldId id="288" r:id="rId19"/>
    <p:sldId id="289" r:id="rId20"/>
    <p:sldId id="349" r:id="rId21"/>
    <p:sldId id="350" r:id="rId22"/>
    <p:sldId id="351" r:id="rId23"/>
    <p:sldId id="352" r:id="rId24"/>
    <p:sldId id="290" r:id="rId25"/>
    <p:sldId id="291" r:id="rId26"/>
    <p:sldId id="378" r:id="rId27"/>
    <p:sldId id="297" r:id="rId28"/>
    <p:sldId id="298" r:id="rId29"/>
    <p:sldId id="299" r:id="rId30"/>
    <p:sldId id="380" r:id="rId31"/>
    <p:sldId id="381" r:id="rId32"/>
    <p:sldId id="359" r:id="rId33"/>
    <p:sldId id="360" r:id="rId34"/>
    <p:sldId id="361" r:id="rId35"/>
    <p:sldId id="383" r:id="rId36"/>
    <p:sldId id="382" r:id="rId37"/>
    <p:sldId id="384" r:id="rId38"/>
    <p:sldId id="362" r:id="rId39"/>
    <p:sldId id="304" r:id="rId40"/>
    <p:sldId id="300" r:id="rId41"/>
    <p:sldId id="307" r:id="rId42"/>
    <p:sldId id="363" r:id="rId43"/>
    <p:sldId id="316" r:id="rId44"/>
    <p:sldId id="364" r:id="rId45"/>
    <p:sldId id="368" r:id="rId46"/>
    <p:sldId id="366" r:id="rId47"/>
    <p:sldId id="367" r:id="rId48"/>
    <p:sldId id="371" r:id="rId49"/>
    <p:sldId id="369" r:id="rId50"/>
    <p:sldId id="370" r:id="rId51"/>
    <p:sldId id="372" r:id="rId52"/>
    <p:sldId id="333" r:id="rId53"/>
    <p:sldId id="385" r:id="rId54"/>
    <p:sldId id="334" r:id="rId55"/>
    <p:sldId id="335" r:id="rId56"/>
    <p:sldId id="336" r:id="rId57"/>
    <p:sldId id="339" r:id="rId58"/>
    <p:sldId id="340" r:id="rId59"/>
    <p:sldId id="373" r:id="rId60"/>
    <p:sldId id="376" r:id="rId61"/>
    <p:sldId id="374" r:id="rId62"/>
    <p:sldId id="375" r:id="rId63"/>
    <p:sldId id="354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rtacine@gmail.com" initials="b" lastIdx="2" clrIdx="0"/>
  <p:cmAuthor id="1" name="marcio dias" initials="md" lastIdx="2" clrIdx="1">
    <p:extLst>
      <p:ext uri="{19B8F6BF-5375-455C-9EA6-DF929625EA0E}">
        <p15:presenceInfo xmlns:p15="http://schemas.microsoft.com/office/powerpoint/2012/main" userId="ac110943887c022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24" autoAdjust="0"/>
  </p:normalViewPr>
  <p:slideViewPr>
    <p:cSldViewPr>
      <p:cViewPr varScale="1">
        <p:scale>
          <a:sx n="93" d="100"/>
          <a:sy n="93" d="100"/>
        </p:scale>
        <p:origin x="1722" y="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9-07T18:19:22.726" idx="1">
    <p:pos x="5365" y="1525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9-07T18:37:00.083" idx="2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3ABD7-705E-4AF8-AD37-59A50988DA35}" type="datetimeFigureOut">
              <a:rPr lang="en-US" smtClean="0"/>
              <a:pPr/>
              <a:t>8/26/2025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8799D-5DCF-4FB4-BF00-FDAD258811E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BB1955-801F-4C11-959D-1BD8EB10195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-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359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BD6425-279E-480C-A033-B73B765BFB3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-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7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22F300-D268-4083-89DB-2E6E12C9F18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-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378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DA7431-0903-43E1-B243-2AF7C1A4A28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-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433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85D09C-F4BD-4A78-A528-89BB95F359C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-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641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4A9A5-3A69-4B54-9102-55C6E0ED146F}" type="datetimeFigureOut">
              <a:rPr lang="en-US" smtClean="0"/>
              <a:pPr/>
              <a:t>8/26/2025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3715-57C6-48FB-9A42-C927F08096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4A9A5-3A69-4B54-9102-55C6E0ED146F}" type="datetimeFigureOut">
              <a:rPr lang="en-US" smtClean="0"/>
              <a:pPr/>
              <a:t>8/26/2025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3715-57C6-48FB-9A42-C927F08096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4A9A5-3A69-4B54-9102-55C6E0ED146F}" type="datetimeFigureOut">
              <a:rPr lang="en-US" smtClean="0"/>
              <a:pPr/>
              <a:t>8/26/2025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3715-57C6-48FB-9A42-C927F08096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4A9A5-3A69-4B54-9102-55C6E0ED146F}" type="datetimeFigureOut">
              <a:rPr lang="en-US" smtClean="0"/>
              <a:pPr/>
              <a:t>8/26/2025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3715-57C6-48FB-9A42-C927F08096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4A9A5-3A69-4B54-9102-55C6E0ED146F}" type="datetimeFigureOut">
              <a:rPr lang="en-US" smtClean="0"/>
              <a:pPr/>
              <a:t>8/26/2025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3715-57C6-48FB-9A42-C927F08096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4A9A5-3A69-4B54-9102-55C6E0ED146F}" type="datetimeFigureOut">
              <a:rPr lang="en-US" smtClean="0"/>
              <a:pPr/>
              <a:t>8/26/2025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3715-57C6-48FB-9A42-C927F08096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4A9A5-3A69-4B54-9102-55C6E0ED146F}" type="datetimeFigureOut">
              <a:rPr lang="en-US" smtClean="0"/>
              <a:pPr/>
              <a:t>8/26/2025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3715-57C6-48FB-9A42-C927F08096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4A9A5-3A69-4B54-9102-55C6E0ED146F}" type="datetimeFigureOut">
              <a:rPr lang="en-US" smtClean="0"/>
              <a:pPr/>
              <a:t>8/26/2025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3715-57C6-48FB-9A42-C927F08096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4A9A5-3A69-4B54-9102-55C6E0ED146F}" type="datetimeFigureOut">
              <a:rPr lang="en-US" smtClean="0"/>
              <a:pPr/>
              <a:t>8/26/2025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3715-57C6-48FB-9A42-C927F08096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4A9A5-3A69-4B54-9102-55C6E0ED146F}" type="datetimeFigureOut">
              <a:rPr lang="en-US" smtClean="0"/>
              <a:pPr/>
              <a:t>8/26/2025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3715-57C6-48FB-9A42-C927F08096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4A9A5-3A69-4B54-9102-55C6E0ED146F}" type="datetimeFigureOut">
              <a:rPr lang="en-US" smtClean="0"/>
              <a:pPr/>
              <a:t>8/26/2025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A3715-57C6-48FB-9A42-C927F08096F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4A9A5-3A69-4B54-9102-55C6E0ED146F}" type="datetimeFigureOut">
              <a:rPr lang="en-US" smtClean="0"/>
              <a:pPr/>
              <a:t>8/26/2025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A3715-57C6-48FB-9A42-C927F08096F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Macintosh%20HD:Applications:Microsoft%20Office%202004:Office:PPT_IB_SupportFiles:Images:37623_Ch24_Fig04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9-6382/3/4/572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hyperlink" Target="http://en.wikipedia.org/wiki/File:Propiolactone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6/65/Erythromycin_A.svg" TargetMode="External"/><Relationship Id="rId5" Type="http://schemas.openxmlformats.org/officeDocument/2006/relationships/image" Target="../media/image53.png"/><Relationship Id="rId4" Type="http://schemas.openxmlformats.org/officeDocument/2006/relationships/hyperlink" Target="http://en.wikipedia.org/wiki/File:Ester-general.svg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0/08/2-Oxazolidone.png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2" Type="http://schemas.openxmlformats.org/officeDocument/2006/relationships/hyperlink" Target="http://upload.wikimedia.org/wikipedia/commons/0/08/2-Oxazolidone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n.wikipedia.org/wiki/File:Linezolid.svg" TargetMode="External"/><Relationship Id="rId5" Type="http://schemas.openxmlformats.org/officeDocument/2006/relationships/image" Target="../media/image58.png"/><Relationship Id="rId4" Type="http://schemas.openxmlformats.org/officeDocument/2006/relationships/hyperlink" Target="http://en.wikipedia.org/wiki/File:Cycloserine.svg" TargetMode="Externa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://upload.wikimedia.org/wikipedia/commons/3/3e/Chinolone.pn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hyperlink" Target="http://upload.wikimedia.org/wikipedia/commons/3/3e/Chinolone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n.wikipedia.org/wiki/File:Ciprofloxazin.svg" TargetMode="External"/><Relationship Id="rId5" Type="http://schemas.openxmlformats.org/officeDocument/2006/relationships/image" Target="../media/image64.png"/><Relationship Id="rId4" Type="http://schemas.openxmlformats.org/officeDocument/2006/relationships/hyperlink" Target="http://en.wikipedia.org/wiki/File:Nalidixic_acid.pn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hyperlink" Target="http://upload.wikimedia.org/wikipedia/commons/5/59/Sulfonamide.pn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hyperlink" Target="http://en.wikipedia.org/wiki/File:THFsynthesispathway.png" TargetMode="Externa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c/cc/Sulfadoxine.png" TargetMode="External"/><Relationship Id="rId3" Type="http://schemas.openxmlformats.org/officeDocument/2006/relationships/image" Target="../media/image73.png"/><Relationship Id="rId7" Type="http://schemas.openxmlformats.org/officeDocument/2006/relationships/image" Target="../media/image75.png"/><Relationship Id="rId2" Type="http://schemas.openxmlformats.org/officeDocument/2006/relationships/hyperlink" Target="http://upload.wikimedia.org/wikipedia/commons/8/8b/Sulfamethoxazole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n.wikipedia.org/wiki/File:Sulfacetamide.svg" TargetMode="External"/><Relationship Id="rId5" Type="http://schemas.openxmlformats.org/officeDocument/2006/relationships/image" Target="../media/image74.png"/><Relationship Id="rId4" Type="http://schemas.openxmlformats.org/officeDocument/2006/relationships/hyperlink" Target="http://en.wikipedia.org/wiki/File:Sulfisomidine.svg" TargetMode="External"/><Relationship Id="rId9" Type="http://schemas.openxmlformats.org/officeDocument/2006/relationships/image" Target="../media/image7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://upload.wikimedia.org/wikipedia/commons/3/3b/Trimethoprim.sv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jpeg"/><Relationship Id="rId4" Type="http://schemas.openxmlformats.org/officeDocument/2006/relationships/image" Target="../media/image70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79512" y="1124744"/>
            <a:ext cx="850112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Antimicrobianos </a:t>
            </a:r>
            <a:r>
              <a:rPr kumimoji="0" lang="pt-BR" sz="4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mecanismo de </a:t>
            </a:r>
            <a:r>
              <a:rPr lang="pt-BR" sz="40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ação </a:t>
            </a:r>
            <a:endParaRPr kumimoji="0" lang="pt-BR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57818" y="4357694"/>
            <a:ext cx="27271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Prof. Marcio Dias</a:t>
            </a:r>
            <a:endParaRPr lang="en-GB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nicillin">
            <a:extLst>
              <a:ext uri="{FF2B5EF4-FFF2-40B4-BE49-F238E27FC236}">
                <a16:creationId xmlns:a16="http://schemas.microsoft.com/office/drawing/2014/main" id="{DD256456-899E-4A91-B755-3B9426598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8348"/>
            <a:ext cx="8118103" cy="288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lorey experiment">
            <a:extLst>
              <a:ext uri="{FF2B5EF4-FFF2-40B4-BE49-F238E27FC236}">
                <a16:creationId xmlns:a16="http://schemas.microsoft.com/office/drawing/2014/main" id="{DFB915F4-83E0-4AAD-B8D2-BA9F1E865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758" y="3362325"/>
            <a:ext cx="685800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408A8A1-8877-467E-B609-F805E1C7CE4F}"/>
              </a:ext>
            </a:extLst>
          </p:cNvPr>
          <p:cNvSpPr txBox="1"/>
          <p:nvPr/>
        </p:nvSpPr>
        <p:spPr>
          <a:xfrm>
            <a:off x="0" y="4509120"/>
            <a:ext cx="211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Howard </a:t>
            </a:r>
            <a:r>
              <a:rPr lang="pt-BR" dirty="0" err="1"/>
              <a:t>Florey</a:t>
            </a:r>
            <a:r>
              <a:rPr lang="pt-BR" dirty="0"/>
              <a:t>, 1940</a:t>
            </a:r>
          </a:p>
        </p:txBody>
      </p:sp>
    </p:spTree>
    <p:extLst>
      <p:ext uri="{BB962C8B-B14F-4D97-AF65-F5344CB8AC3E}">
        <p14:creationId xmlns:p14="http://schemas.microsoft.com/office/powerpoint/2010/main" val="2249387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 err="1">
                <a:solidFill>
                  <a:srgbClr val="3333FF"/>
                </a:solidFill>
              </a:rPr>
              <a:t>Espectro</a:t>
            </a:r>
            <a:r>
              <a:rPr lang="en-US" sz="4000" dirty="0">
                <a:solidFill>
                  <a:srgbClr val="3333FF"/>
                </a:solidFill>
              </a:rPr>
              <a:t> de </a:t>
            </a:r>
            <a:r>
              <a:rPr lang="en-US" sz="4000" dirty="0" err="1">
                <a:solidFill>
                  <a:srgbClr val="3333FF"/>
                </a:solidFill>
              </a:rPr>
              <a:t>atividade</a:t>
            </a:r>
            <a:r>
              <a:rPr lang="en-US" sz="4000" dirty="0">
                <a:solidFill>
                  <a:srgbClr val="3333FF"/>
                </a:solidFill>
              </a:rPr>
              <a:t>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err="1"/>
              <a:t>Antibióticos</a:t>
            </a:r>
            <a:r>
              <a:rPr lang="en-US" dirty="0"/>
              <a:t> </a:t>
            </a:r>
            <a:r>
              <a:rPr lang="en-US" dirty="0" err="1"/>
              <a:t>podem</a:t>
            </a:r>
            <a:r>
              <a:rPr lang="en-US" dirty="0"/>
              <a:t> </a:t>
            </a:r>
            <a:r>
              <a:rPr lang="en-US" dirty="0" err="1"/>
              <a:t>variar</a:t>
            </a:r>
            <a:r>
              <a:rPr lang="en-US" dirty="0"/>
              <a:t> com </a:t>
            </a:r>
            <a:r>
              <a:rPr lang="en-US" dirty="0" err="1"/>
              <a:t>respeito</a:t>
            </a:r>
            <a:r>
              <a:rPr lang="en-US" dirty="0"/>
              <a:t> a </a:t>
            </a:r>
            <a:r>
              <a:rPr lang="en-US" dirty="0" err="1"/>
              <a:t>faixa</a:t>
            </a:r>
            <a:r>
              <a:rPr lang="en-US" dirty="0"/>
              <a:t> de </a:t>
            </a:r>
            <a:r>
              <a:rPr lang="en-US" dirty="0" err="1"/>
              <a:t>microrganismos</a:t>
            </a:r>
            <a:r>
              <a:rPr lang="en-US" dirty="0"/>
              <a:t> que </a:t>
            </a:r>
            <a:r>
              <a:rPr lang="en-US" dirty="0" err="1"/>
              <a:t>eles</a:t>
            </a:r>
            <a:r>
              <a:rPr lang="en-US" dirty="0"/>
              <a:t> </a:t>
            </a:r>
            <a:r>
              <a:rPr lang="en-US" dirty="0" err="1"/>
              <a:t>matam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inibem</a:t>
            </a:r>
            <a:r>
              <a:rPr lang="en-US" dirty="0"/>
              <a:t>:</a:t>
            </a:r>
          </a:p>
          <a:p>
            <a:pPr eaLnBrk="1" hangingPunct="1"/>
            <a:r>
              <a:rPr lang="en-US" dirty="0" err="1"/>
              <a:t>Alguns</a:t>
            </a:r>
            <a:r>
              <a:rPr lang="en-US" dirty="0"/>
              <a:t> </a:t>
            </a:r>
            <a:r>
              <a:rPr lang="en-US" dirty="0" err="1"/>
              <a:t>matam</a:t>
            </a:r>
            <a:r>
              <a:rPr lang="en-US" dirty="0"/>
              <a:t> </a:t>
            </a:r>
            <a:r>
              <a:rPr lang="en-US" dirty="0" err="1"/>
              <a:t>somente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faixa</a:t>
            </a:r>
            <a:r>
              <a:rPr lang="en-US" dirty="0"/>
              <a:t> </a:t>
            </a:r>
            <a:r>
              <a:rPr lang="en-US" dirty="0" err="1"/>
              <a:t>limitada</a:t>
            </a:r>
            <a:r>
              <a:rPr lang="en-US" dirty="0"/>
              <a:t>: </a:t>
            </a:r>
            <a:r>
              <a:rPr lang="en-US" dirty="0" err="1">
                <a:solidFill>
                  <a:srgbClr val="00CC66"/>
                </a:solidFill>
              </a:rPr>
              <a:t>espectro</a:t>
            </a:r>
            <a:r>
              <a:rPr lang="en-US" dirty="0">
                <a:solidFill>
                  <a:srgbClr val="00CC66"/>
                </a:solidFill>
              </a:rPr>
              <a:t> </a:t>
            </a:r>
            <a:r>
              <a:rPr lang="en-US" dirty="0" err="1">
                <a:solidFill>
                  <a:srgbClr val="00CC66"/>
                </a:solidFill>
              </a:rPr>
              <a:t>estreito</a:t>
            </a:r>
            <a:r>
              <a:rPr lang="en-US" dirty="0">
                <a:solidFill>
                  <a:srgbClr val="00CC66"/>
                </a:solidFill>
              </a:rPr>
              <a:t> de </a:t>
            </a:r>
            <a:r>
              <a:rPr lang="en-US" dirty="0" err="1">
                <a:solidFill>
                  <a:srgbClr val="00CC66"/>
                </a:solidFill>
              </a:rPr>
              <a:t>atividade</a:t>
            </a:r>
            <a:r>
              <a:rPr lang="en-US" dirty="0">
                <a:solidFill>
                  <a:srgbClr val="00CC66"/>
                </a:solidFill>
              </a:rPr>
              <a:t> </a:t>
            </a:r>
          </a:p>
          <a:p>
            <a:pPr eaLnBrk="1" hangingPunct="1"/>
            <a:r>
              <a:rPr lang="en-US" dirty="0" err="1"/>
              <a:t>Outros</a:t>
            </a:r>
            <a:r>
              <a:rPr lang="en-US" dirty="0"/>
              <a:t> </a:t>
            </a:r>
            <a:r>
              <a:rPr lang="en-US" dirty="0" err="1"/>
              <a:t>matam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</a:t>
            </a:r>
            <a:r>
              <a:rPr lang="en-US" dirty="0" err="1"/>
              <a:t>faixa</a:t>
            </a:r>
            <a:r>
              <a:rPr lang="en-US" dirty="0"/>
              <a:t>  de </a:t>
            </a:r>
            <a:r>
              <a:rPr lang="en-US" dirty="0" err="1"/>
              <a:t>microrganismos</a:t>
            </a:r>
            <a:r>
              <a:rPr lang="en-US" dirty="0"/>
              <a:t>: </a:t>
            </a:r>
            <a:r>
              <a:rPr lang="en-US" dirty="0" err="1">
                <a:solidFill>
                  <a:srgbClr val="00CC66"/>
                </a:solidFill>
              </a:rPr>
              <a:t>amplo</a:t>
            </a:r>
            <a:r>
              <a:rPr lang="en-US" dirty="0">
                <a:solidFill>
                  <a:srgbClr val="00CC66"/>
                </a:solidFill>
              </a:rPr>
              <a:t> </a:t>
            </a:r>
            <a:r>
              <a:rPr lang="en-US" dirty="0" err="1">
                <a:solidFill>
                  <a:srgbClr val="00CC66"/>
                </a:solidFill>
              </a:rPr>
              <a:t>espectro</a:t>
            </a:r>
            <a:r>
              <a:rPr lang="en-US" dirty="0">
                <a:solidFill>
                  <a:srgbClr val="00CC66"/>
                </a:solidFill>
              </a:rPr>
              <a:t> de </a:t>
            </a:r>
            <a:r>
              <a:rPr lang="en-US" dirty="0" err="1">
                <a:solidFill>
                  <a:srgbClr val="00CC66"/>
                </a:solidFill>
              </a:rPr>
              <a:t>atividade</a:t>
            </a:r>
            <a:r>
              <a:rPr lang="en-US" dirty="0">
                <a:solidFill>
                  <a:srgbClr val="00CC66"/>
                </a:solidFill>
              </a:rPr>
              <a:t>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184198" y="5541388"/>
            <a:ext cx="477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Por que essa diferença????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4" descr="Macintosh HD:Applications:Microsoft Office 2004:Office:PPT_IB_SupportFiles:Images:37623_Ch24_Fig04.jpg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r:link="rId3" cstate="print"/>
          <a:srcRect/>
          <a:stretch>
            <a:fillRect/>
          </a:stretch>
        </p:blipFill>
        <p:spPr>
          <a:xfrm>
            <a:off x="251520" y="2132856"/>
            <a:ext cx="8458200" cy="3886200"/>
          </a:xfrm>
          <a:noFill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48A5420-538D-4DCC-A074-5FA08B3E1D1C}"/>
              </a:ext>
            </a:extLst>
          </p:cNvPr>
          <p:cNvSpPr txBox="1"/>
          <p:nvPr/>
        </p:nvSpPr>
        <p:spPr>
          <a:xfrm>
            <a:off x="1763688" y="608111"/>
            <a:ext cx="637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70C0"/>
                </a:solidFill>
              </a:rPr>
              <a:t>Faixa de atividade de diferentes antimicrobianos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dirty="0" err="1">
                <a:solidFill>
                  <a:srgbClr val="3333FF"/>
                </a:solidFill>
              </a:rPr>
              <a:t>Principais</a:t>
            </a:r>
            <a:r>
              <a:rPr lang="en-US" sz="4000" dirty="0">
                <a:solidFill>
                  <a:srgbClr val="3333FF"/>
                </a:solidFill>
              </a:rPr>
              <a:t> </a:t>
            </a:r>
            <a:r>
              <a:rPr lang="en-US" sz="4000" dirty="0" err="1">
                <a:solidFill>
                  <a:srgbClr val="3333FF"/>
                </a:solidFill>
              </a:rPr>
              <a:t>mecanismos</a:t>
            </a:r>
            <a:r>
              <a:rPr lang="en-US" sz="4000" dirty="0">
                <a:solidFill>
                  <a:srgbClr val="3333FF"/>
                </a:solidFill>
              </a:rPr>
              <a:t> de </a:t>
            </a:r>
            <a:r>
              <a:rPr lang="en-US" sz="4000" dirty="0" err="1">
                <a:solidFill>
                  <a:srgbClr val="3333FF"/>
                </a:solidFill>
              </a:rPr>
              <a:t>ação</a:t>
            </a:r>
            <a:r>
              <a:rPr lang="en-US" sz="4000" dirty="0">
                <a:solidFill>
                  <a:srgbClr val="3333FF"/>
                </a:solidFill>
              </a:rPr>
              <a:t> de </a:t>
            </a:r>
            <a:r>
              <a:rPr lang="en-US" sz="4000" dirty="0" err="1">
                <a:solidFill>
                  <a:srgbClr val="3333FF"/>
                </a:solidFill>
              </a:rPr>
              <a:t>agentes</a:t>
            </a:r>
            <a:r>
              <a:rPr lang="en-US" sz="4000" dirty="0">
                <a:solidFill>
                  <a:srgbClr val="3333FF"/>
                </a:solidFill>
              </a:rPr>
              <a:t> </a:t>
            </a:r>
            <a:r>
              <a:rPr lang="en-US" sz="4000" dirty="0" err="1">
                <a:solidFill>
                  <a:srgbClr val="3333FF"/>
                </a:solidFill>
              </a:rPr>
              <a:t>antibacterianos</a:t>
            </a:r>
            <a:r>
              <a:rPr lang="en-US" sz="4000" dirty="0">
                <a:solidFill>
                  <a:srgbClr val="3333FF"/>
                </a:solidFill>
              </a:rPr>
              <a:t>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609600" indent="-609600" eaLnBrk="1" hangingPunct="1">
              <a:buFontTx/>
              <a:buAutoNum type="arabicPeriod"/>
            </a:pPr>
            <a:r>
              <a:rPr lang="en-US" dirty="0" err="1"/>
              <a:t>Inibição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síntese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parede</a:t>
            </a:r>
            <a:r>
              <a:rPr lang="en-US" dirty="0"/>
              <a:t> </a:t>
            </a:r>
            <a:r>
              <a:rPr lang="en-US" dirty="0" err="1"/>
              <a:t>celular</a:t>
            </a:r>
            <a:r>
              <a:rPr lang="en-US" dirty="0"/>
              <a:t> </a:t>
            </a:r>
          </a:p>
          <a:p>
            <a:pPr marL="609600" indent="-609600" eaLnBrk="1" hangingPunct="1">
              <a:buFontTx/>
              <a:buAutoNum type="arabicPeriod"/>
            </a:pPr>
            <a:endParaRPr lang="en-US" dirty="0"/>
          </a:p>
          <a:p>
            <a:pPr marL="609600" indent="-609600" eaLnBrk="1" hangingPunct="1">
              <a:buFontTx/>
              <a:buAutoNum type="arabicPeriod"/>
            </a:pPr>
            <a:r>
              <a:rPr lang="en-US" dirty="0" err="1"/>
              <a:t>Inibição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síntese</a:t>
            </a:r>
            <a:r>
              <a:rPr lang="en-US" dirty="0"/>
              <a:t> </a:t>
            </a:r>
            <a:r>
              <a:rPr lang="en-US" dirty="0" err="1"/>
              <a:t>proteica</a:t>
            </a:r>
            <a:endParaRPr lang="en-US" dirty="0"/>
          </a:p>
          <a:p>
            <a:pPr marL="609600" indent="-609600" eaLnBrk="1" hangingPunct="1">
              <a:buFontTx/>
              <a:buAutoNum type="arabicPeriod"/>
            </a:pPr>
            <a:endParaRPr lang="en-US" dirty="0"/>
          </a:p>
          <a:p>
            <a:pPr marL="609600" indent="-609600" eaLnBrk="1" hangingPunct="1">
              <a:buFontTx/>
              <a:buAutoNum type="arabicPeriod"/>
            </a:pPr>
            <a:r>
              <a:rPr lang="en-US" dirty="0" err="1"/>
              <a:t>Inibição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síntese</a:t>
            </a:r>
            <a:r>
              <a:rPr lang="en-US" dirty="0"/>
              <a:t> de </a:t>
            </a:r>
            <a:r>
              <a:rPr lang="en-US" dirty="0" err="1"/>
              <a:t>ácidos</a:t>
            </a:r>
            <a:r>
              <a:rPr lang="en-US" dirty="0"/>
              <a:t> </a:t>
            </a:r>
            <a:r>
              <a:rPr lang="en-US" dirty="0" err="1"/>
              <a:t>nucleicos</a:t>
            </a:r>
            <a:endParaRPr lang="en-US" dirty="0"/>
          </a:p>
          <a:p>
            <a:pPr marL="609600" indent="-609600" eaLnBrk="1" hangingPunct="1">
              <a:buFontTx/>
              <a:buAutoNum type="arabicPeriod"/>
            </a:pPr>
            <a:endParaRPr lang="en-US" dirty="0"/>
          </a:p>
          <a:p>
            <a:pPr marL="609600" indent="-609600" eaLnBrk="1" hangingPunct="1">
              <a:buFontTx/>
              <a:buAutoNum type="arabicPeriod"/>
            </a:pPr>
            <a:r>
              <a:rPr lang="en-US" dirty="0" err="1"/>
              <a:t>Destruição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membrana</a:t>
            </a:r>
            <a:r>
              <a:rPr lang="en-US" dirty="0"/>
              <a:t> </a:t>
            </a:r>
            <a:r>
              <a:rPr lang="en-US" dirty="0" err="1"/>
              <a:t>plasmática</a:t>
            </a:r>
            <a:r>
              <a:rPr lang="en-US" dirty="0"/>
              <a:t> </a:t>
            </a:r>
          </a:p>
          <a:p>
            <a:pPr marL="609600" indent="-609600" eaLnBrk="1" hangingPunct="1">
              <a:buFontTx/>
              <a:buAutoNum type="arabicPeriod"/>
            </a:pPr>
            <a:endParaRPr lang="en-US" dirty="0"/>
          </a:p>
          <a:p>
            <a:pPr marL="609600" indent="-609600" eaLnBrk="1" hangingPunct="1">
              <a:buFontTx/>
              <a:buAutoNum type="arabicPeriod"/>
            </a:pPr>
            <a:r>
              <a:rPr lang="en-US" dirty="0" err="1"/>
              <a:t>Inibição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síntese</a:t>
            </a:r>
            <a:r>
              <a:rPr lang="en-US" dirty="0"/>
              <a:t> de </a:t>
            </a:r>
            <a:r>
              <a:rPr lang="en-US" dirty="0" err="1"/>
              <a:t>metabólitos</a:t>
            </a:r>
            <a:r>
              <a:rPr lang="en-US" dirty="0"/>
              <a:t> </a:t>
            </a:r>
            <a:r>
              <a:rPr lang="en-US" dirty="0" err="1"/>
              <a:t>essenciais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20-02_antimicrodrugs_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387" y="872733"/>
            <a:ext cx="8531225" cy="587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4AFDDA4-52AD-4ADA-949F-FCC7628BA0C2}"/>
              </a:ext>
            </a:extLst>
          </p:cNvPr>
          <p:cNvSpPr txBox="1"/>
          <p:nvPr/>
        </p:nvSpPr>
        <p:spPr>
          <a:xfrm>
            <a:off x="2843808" y="105430"/>
            <a:ext cx="4096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C00000"/>
                </a:solidFill>
              </a:rPr>
              <a:t>Alvos dos antimicrobianos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24" y="244361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</a:rPr>
              <a:t>Classificação</a:t>
            </a:r>
            <a:r>
              <a:rPr lang="en-GB" sz="3200" b="1" dirty="0">
                <a:solidFill>
                  <a:srgbClr val="C00000"/>
                </a:solidFill>
              </a:rPr>
              <a:t> de </a:t>
            </a:r>
            <a:r>
              <a:rPr lang="en-GB" sz="3200" b="1" dirty="0" err="1">
                <a:solidFill>
                  <a:srgbClr val="C00000"/>
                </a:solidFill>
              </a:rPr>
              <a:t>alguns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antibióticos</a:t>
            </a:r>
            <a:r>
              <a:rPr lang="en-GB" sz="3200" b="1" dirty="0">
                <a:solidFill>
                  <a:srgbClr val="C00000"/>
                </a:solidFill>
              </a:rPr>
              <a:t> com </a:t>
            </a:r>
            <a:r>
              <a:rPr lang="en-GB" sz="3200" b="1" dirty="0" err="1">
                <a:solidFill>
                  <a:srgbClr val="C00000"/>
                </a:solidFill>
              </a:rPr>
              <a:t>relação</a:t>
            </a:r>
            <a:r>
              <a:rPr lang="en-GB" sz="3200" b="1" dirty="0">
                <a:solidFill>
                  <a:srgbClr val="C00000"/>
                </a:solidFill>
              </a:rPr>
              <a:t> a </a:t>
            </a:r>
            <a:r>
              <a:rPr lang="en-GB" sz="3200" b="1" dirty="0" err="1">
                <a:solidFill>
                  <a:srgbClr val="C00000"/>
                </a:solidFill>
              </a:rPr>
              <a:t>estrutura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química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3074" name="il_fi" descr="vancomyc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14422"/>
            <a:ext cx="3214710" cy="2792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erythromyc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643050"/>
            <a:ext cx="33337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gentamici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00504"/>
            <a:ext cx="2476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tetracyclin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4786322"/>
            <a:ext cx="27241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Penicilli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5000636"/>
            <a:ext cx="2292425" cy="1133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2786050" y="1857364"/>
            <a:ext cx="157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>
                <a:solidFill>
                  <a:srgbClr val="0070C0"/>
                </a:solidFill>
              </a:rPr>
              <a:t>glicopeptídeos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929190" y="3929066"/>
            <a:ext cx="1350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macrolídeos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357290" y="4286256"/>
            <a:ext cx="1829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>
                <a:solidFill>
                  <a:srgbClr val="0070C0"/>
                </a:solidFill>
              </a:rPr>
              <a:t>aminoglicosídeos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929058" y="6357958"/>
            <a:ext cx="1335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>
                <a:solidFill>
                  <a:srgbClr val="0070C0"/>
                </a:solidFill>
              </a:rPr>
              <a:t>tetraciclinas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500826" y="6215082"/>
            <a:ext cx="1701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>
                <a:solidFill>
                  <a:srgbClr val="0070C0"/>
                </a:solidFill>
              </a:rPr>
              <a:t>Beta-lactâmicos</a:t>
            </a:r>
            <a:endParaRPr lang="pt-B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67595" y="332656"/>
            <a:ext cx="633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70C0"/>
                </a:solidFill>
              </a:rPr>
              <a:t>1. Antibióticos que inibem a síntese da parede bacteriana</a:t>
            </a:r>
            <a:endParaRPr lang="en-US" sz="32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https://classconnection.s3.amazonaws.com/360/flashcards/855360/png/untitled13208023256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834" y="2204864"/>
            <a:ext cx="568650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997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ell wall biosynthesis inhibitors and their targets">
            <a:extLst>
              <a:ext uri="{FF2B5EF4-FFF2-40B4-BE49-F238E27FC236}">
                <a16:creationId xmlns:a16="http://schemas.microsoft.com/office/drawing/2014/main" id="{83D15508-8CC7-48D1-9BE3-55533D908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9525"/>
            <a:ext cx="9144000" cy="429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4763939-9A81-491D-BAA9-91C24D72288D}"/>
              </a:ext>
            </a:extLst>
          </p:cNvPr>
          <p:cNvSpPr txBox="1"/>
          <p:nvPr/>
        </p:nvSpPr>
        <p:spPr>
          <a:xfrm>
            <a:off x="675452" y="332656"/>
            <a:ext cx="7793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C00000"/>
                </a:solidFill>
              </a:rPr>
              <a:t>Antimicrobianos inibidores da biossíntese da parede celular</a:t>
            </a:r>
          </a:p>
        </p:txBody>
      </p:sp>
    </p:spTree>
    <p:extLst>
      <p:ext uri="{BB962C8B-B14F-4D97-AF65-F5344CB8AC3E}">
        <p14:creationId xmlns:p14="http://schemas.microsoft.com/office/powerpoint/2010/main" val="2556801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7166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err="1">
                <a:solidFill>
                  <a:srgbClr val="0070C0"/>
                </a:solidFill>
                <a:sym typeface="Symbol"/>
              </a:rPr>
              <a:t>Antibióticos</a:t>
            </a:r>
            <a:r>
              <a:rPr lang="en-GB" sz="2400" b="1" dirty="0">
                <a:solidFill>
                  <a:srgbClr val="0070C0"/>
                </a:solidFill>
                <a:sym typeface="Symbol"/>
              </a:rPr>
              <a:t> -</a:t>
            </a:r>
            <a:r>
              <a:rPr lang="en-GB" sz="2400" b="1" dirty="0" err="1">
                <a:solidFill>
                  <a:srgbClr val="0070C0"/>
                </a:solidFill>
                <a:sym typeface="Symbol"/>
              </a:rPr>
              <a:t>Lactâmicos</a:t>
            </a:r>
            <a:endParaRPr lang="en-GB" sz="2400" b="1" dirty="0">
              <a:solidFill>
                <a:srgbClr val="0070C0"/>
              </a:solidFill>
              <a:sym typeface="Symbol"/>
            </a:endParaRPr>
          </a:p>
          <a:p>
            <a:endParaRPr lang="en-GB" sz="2400" dirty="0">
              <a:sym typeface="Symbol"/>
            </a:endParaRPr>
          </a:p>
          <a:p>
            <a:r>
              <a:rPr lang="en-GB" sz="2400" b="1" dirty="0" err="1">
                <a:sym typeface="Symbol"/>
              </a:rPr>
              <a:t>História</a:t>
            </a:r>
            <a:r>
              <a:rPr lang="en-GB" sz="2400" b="1" dirty="0">
                <a:sym typeface="Symbol"/>
              </a:rPr>
              <a:t> </a:t>
            </a:r>
          </a:p>
          <a:p>
            <a:endParaRPr lang="en-GB" sz="2400" dirty="0">
              <a:sym typeface="Symbol"/>
            </a:endParaRPr>
          </a:p>
          <a:p>
            <a:r>
              <a:rPr lang="en-GB" sz="2400" dirty="0" err="1">
                <a:sym typeface="Symbol"/>
              </a:rPr>
              <a:t>Sua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descoberta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ocorreu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em</a:t>
            </a:r>
            <a:r>
              <a:rPr lang="en-GB" sz="2400" dirty="0">
                <a:sym typeface="Symbol"/>
              </a:rPr>
              <a:t> 1928 </a:t>
            </a:r>
            <a:r>
              <a:rPr lang="en-GB" sz="2400" dirty="0" err="1">
                <a:sym typeface="Symbol"/>
              </a:rPr>
              <a:t>por</a:t>
            </a:r>
            <a:r>
              <a:rPr lang="en-GB" sz="2400" dirty="0">
                <a:sym typeface="Symbol"/>
              </a:rPr>
              <a:t> Alexander Fleming </a:t>
            </a:r>
          </a:p>
          <a:p>
            <a:endParaRPr lang="en-GB" sz="2400" dirty="0">
              <a:sym typeface="Symbol"/>
            </a:endParaRPr>
          </a:p>
          <a:p>
            <a:r>
              <a:rPr lang="en-GB" sz="2400" dirty="0">
                <a:sym typeface="Symbol"/>
              </a:rPr>
              <a:t>Um dos </a:t>
            </a:r>
            <a:r>
              <a:rPr lang="en-GB" sz="2400" dirty="0" err="1">
                <a:sym typeface="Symbol"/>
              </a:rPr>
              <a:t>antibióticos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mais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utilizados</a:t>
            </a:r>
            <a:r>
              <a:rPr lang="en-GB" sz="2400" dirty="0">
                <a:sym typeface="Symbol"/>
              </a:rPr>
              <a:t> </a:t>
            </a:r>
          </a:p>
          <a:p>
            <a:endParaRPr lang="en-GB" sz="2400" dirty="0">
              <a:sym typeface="Symbol"/>
            </a:endParaRPr>
          </a:p>
          <a:p>
            <a:r>
              <a:rPr lang="en-GB" sz="2400" dirty="0" err="1">
                <a:sym typeface="Symbol"/>
              </a:rPr>
              <a:t>Efeito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não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experado</a:t>
            </a:r>
            <a:r>
              <a:rPr lang="en-GB" sz="2400" dirty="0">
                <a:sym typeface="Symbol"/>
              </a:rPr>
              <a:t>:  um </a:t>
            </a:r>
            <a:r>
              <a:rPr lang="en-GB" sz="2400" dirty="0" err="1">
                <a:sym typeface="Symbol"/>
              </a:rPr>
              <a:t>aumento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crescente</a:t>
            </a:r>
            <a:r>
              <a:rPr lang="en-GB" sz="2400" dirty="0">
                <a:sym typeface="Symbol"/>
              </a:rPr>
              <a:t> do </a:t>
            </a:r>
            <a:r>
              <a:rPr lang="en-GB" sz="2400" dirty="0" err="1">
                <a:sym typeface="Symbol"/>
              </a:rPr>
              <a:t>número</a:t>
            </a:r>
            <a:r>
              <a:rPr lang="en-GB" sz="2400" dirty="0">
                <a:sym typeface="Symbol"/>
              </a:rPr>
              <a:t> de </a:t>
            </a:r>
            <a:r>
              <a:rPr lang="en-GB" sz="2400" dirty="0" err="1">
                <a:sym typeface="Symbol"/>
              </a:rPr>
              <a:t>isolados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clínicos</a:t>
            </a:r>
            <a:r>
              <a:rPr lang="en-GB" sz="2400" dirty="0">
                <a:sym typeface="Symbol"/>
              </a:rPr>
              <a:t> de  </a:t>
            </a:r>
            <a:r>
              <a:rPr lang="en-GB" sz="2400" i="1" dirty="0">
                <a:sym typeface="Symbol"/>
              </a:rPr>
              <a:t>Staphylococcus </a:t>
            </a:r>
            <a:r>
              <a:rPr lang="en-GB" sz="2400" i="1" dirty="0" err="1">
                <a:sym typeface="Symbol"/>
              </a:rPr>
              <a:t>aureus</a:t>
            </a:r>
            <a:r>
              <a:rPr lang="en-GB" sz="2400" i="1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resistentes</a:t>
            </a:r>
            <a:r>
              <a:rPr lang="en-GB" sz="2400" dirty="0">
                <a:sym typeface="Symbol"/>
              </a:rPr>
              <a:t> a </a:t>
            </a:r>
            <a:r>
              <a:rPr lang="en-GB" sz="2400" dirty="0" err="1">
                <a:sym typeface="Symbol"/>
              </a:rPr>
              <a:t>penicilina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em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hospitais</a:t>
            </a:r>
            <a:r>
              <a:rPr lang="en-GB" sz="2400" dirty="0">
                <a:sym typeface="Symbol"/>
              </a:rPr>
              <a:t> de </a:t>
            </a:r>
            <a:r>
              <a:rPr lang="en-GB" sz="2400" dirty="0" err="1">
                <a:sym typeface="Symbol"/>
              </a:rPr>
              <a:t>Londres</a:t>
            </a:r>
            <a:r>
              <a:rPr lang="en-GB" sz="2400" dirty="0">
                <a:sym typeface="Symbol"/>
              </a:rPr>
              <a:t> e </a:t>
            </a:r>
            <a:r>
              <a:rPr lang="en-GB" sz="2400" dirty="0" err="1">
                <a:sym typeface="Symbol"/>
              </a:rPr>
              <a:t>que</a:t>
            </a:r>
            <a:r>
              <a:rPr lang="en-GB" sz="2400" dirty="0">
                <a:sym typeface="Symbol"/>
              </a:rPr>
              <a:t> se </a:t>
            </a:r>
            <a:r>
              <a:rPr lang="en-GB" sz="2400" dirty="0" err="1">
                <a:sym typeface="Symbol"/>
              </a:rPr>
              <a:t>espalhou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progressivamente</a:t>
            </a:r>
            <a:r>
              <a:rPr lang="en-GB" sz="2400" dirty="0">
                <a:sym typeface="Symbol"/>
              </a:rPr>
              <a:t> no </a:t>
            </a:r>
            <a:r>
              <a:rPr lang="en-GB" sz="2400" dirty="0" err="1">
                <a:sym typeface="Symbol"/>
              </a:rPr>
              <a:t>mundo</a:t>
            </a:r>
            <a:r>
              <a:rPr lang="en-GB" sz="2400" dirty="0">
                <a:sym typeface="Symbol"/>
              </a:rPr>
              <a:t>. </a:t>
            </a:r>
            <a:r>
              <a:rPr lang="en-GB" sz="2400" dirty="0" err="1">
                <a:sym typeface="Symbol"/>
              </a:rPr>
              <a:t>Assim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ocorreu</a:t>
            </a:r>
            <a:r>
              <a:rPr lang="en-GB" sz="2400" dirty="0">
                <a:sym typeface="Symbol"/>
              </a:rPr>
              <a:t> a </a:t>
            </a:r>
            <a:r>
              <a:rPr lang="en-GB" sz="2400" dirty="0" err="1">
                <a:sym typeface="Symbol"/>
              </a:rPr>
              <a:t>descoberta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da</a:t>
            </a:r>
            <a:r>
              <a:rPr lang="en-GB" sz="2400" dirty="0">
                <a:sym typeface="Symbol"/>
              </a:rPr>
              <a:t> -</a:t>
            </a:r>
            <a:r>
              <a:rPr lang="en-GB" sz="2400" dirty="0" err="1">
                <a:sym typeface="Symbol"/>
              </a:rPr>
              <a:t>lactamase</a:t>
            </a:r>
            <a:r>
              <a:rPr lang="en-GB" sz="2400" dirty="0">
                <a:sym typeface="Symbol"/>
              </a:rPr>
              <a:t>!!!</a:t>
            </a:r>
          </a:p>
          <a:p>
            <a:endParaRPr lang="en-GB" sz="2400" dirty="0">
              <a:sym typeface="Symbol"/>
            </a:endParaRPr>
          </a:p>
          <a:p>
            <a:r>
              <a:rPr lang="en-GB" sz="2400" dirty="0">
                <a:sym typeface="Symbol"/>
              </a:rPr>
              <a:t>Como resolver </a:t>
            </a:r>
            <a:r>
              <a:rPr lang="en-GB" sz="2400" dirty="0" err="1">
                <a:sym typeface="Symbol"/>
              </a:rPr>
              <a:t>esse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problema</a:t>
            </a:r>
            <a:r>
              <a:rPr lang="en-GB" sz="2400" dirty="0">
                <a:sym typeface="Symbol"/>
              </a:rPr>
              <a:t>:  </a:t>
            </a:r>
          </a:p>
          <a:p>
            <a:r>
              <a:rPr lang="en-GB" sz="2400" dirty="0">
                <a:sym typeface="Symbol"/>
              </a:rPr>
              <a:t>	- </a:t>
            </a:r>
            <a:r>
              <a:rPr lang="en-GB" sz="2400" dirty="0" err="1">
                <a:sym typeface="Symbol"/>
              </a:rPr>
              <a:t>desenvolvimento</a:t>
            </a:r>
            <a:r>
              <a:rPr lang="en-GB" sz="2400" dirty="0">
                <a:sym typeface="Symbol"/>
              </a:rPr>
              <a:t> de </a:t>
            </a:r>
            <a:r>
              <a:rPr lang="en-GB" sz="2400" dirty="0" err="1">
                <a:sym typeface="Symbol"/>
              </a:rPr>
              <a:t>agentes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mais</a:t>
            </a:r>
            <a:r>
              <a:rPr lang="en-GB" sz="2400" dirty="0">
                <a:sym typeface="Symbol"/>
              </a:rPr>
              <a:t> </a:t>
            </a:r>
            <a:r>
              <a:rPr lang="en-GB" sz="2400" dirty="0" err="1">
                <a:sym typeface="Symbol"/>
              </a:rPr>
              <a:t>estáveis</a:t>
            </a:r>
            <a:r>
              <a:rPr lang="en-GB" sz="2400" dirty="0">
                <a:sym typeface="Symbol"/>
              </a:rPr>
              <a:t> à </a:t>
            </a:r>
            <a:r>
              <a:rPr lang="en-GB" sz="2400" dirty="0" err="1">
                <a:sym typeface="Symbol"/>
              </a:rPr>
              <a:t>hidrólise</a:t>
            </a:r>
            <a:endParaRPr lang="en-GB" sz="2400" dirty="0">
              <a:sym typeface="Symbol"/>
            </a:endParaRPr>
          </a:p>
          <a:p>
            <a:r>
              <a:rPr lang="en-GB" sz="2400" dirty="0">
                <a:sym typeface="Symbol"/>
              </a:rPr>
              <a:t>	- </a:t>
            </a:r>
            <a:r>
              <a:rPr lang="en-GB" sz="2400" dirty="0" err="1">
                <a:sym typeface="Symbol"/>
              </a:rPr>
              <a:t>desenvolvimento</a:t>
            </a:r>
            <a:r>
              <a:rPr lang="en-GB" sz="2400" dirty="0">
                <a:sym typeface="Symbol"/>
              </a:rPr>
              <a:t> de </a:t>
            </a:r>
            <a:r>
              <a:rPr lang="en-GB" sz="2400" dirty="0" err="1">
                <a:sym typeface="Symbol"/>
              </a:rPr>
              <a:t>inibidores</a:t>
            </a:r>
            <a:r>
              <a:rPr lang="en-GB" sz="2400" dirty="0">
                <a:sym typeface="Symbol"/>
              </a:rPr>
              <a:t> de -</a:t>
            </a:r>
            <a:r>
              <a:rPr lang="en-GB" sz="2400" dirty="0" err="1">
                <a:sym typeface="Symbol"/>
              </a:rPr>
              <a:t>lactamase</a:t>
            </a:r>
            <a:endParaRPr lang="en-GB" sz="2400" dirty="0">
              <a:sym typeface="Symbol"/>
            </a:endParaRPr>
          </a:p>
          <a:p>
            <a:endParaRPr lang="en-GB" sz="2400" dirty="0">
              <a:sym typeface="Symbol"/>
            </a:endParaRPr>
          </a:p>
          <a:p>
            <a:endParaRPr lang="en-GB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2037" y="823912"/>
            <a:ext cx="7019925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4208" y="1124744"/>
            <a:ext cx="89297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Char char="-"/>
            </a:pPr>
            <a:r>
              <a:rPr lang="en-GB" sz="2400" b="1" dirty="0"/>
              <a:t> São </a:t>
            </a:r>
            <a:r>
              <a:rPr lang="en-GB" sz="2400" b="1" dirty="0" err="1"/>
              <a:t>substâncias</a:t>
            </a:r>
            <a:r>
              <a:rPr lang="en-GB" sz="2400" b="1" dirty="0"/>
              <a:t> com peso molecular entre 150 a 5000 </a:t>
            </a:r>
            <a:r>
              <a:rPr lang="en-GB" sz="2400" b="1" dirty="0" err="1"/>
              <a:t>Kda</a:t>
            </a:r>
            <a:r>
              <a:rPr lang="en-GB" sz="2400" b="1" dirty="0"/>
              <a:t>;</a:t>
            </a:r>
          </a:p>
          <a:p>
            <a:pPr algn="ctr">
              <a:buFontTx/>
              <a:buChar char="-"/>
            </a:pPr>
            <a:endParaRPr lang="en-GB" sz="2400" b="1" dirty="0"/>
          </a:p>
          <a:p>
            <a:pPr algn="ctr">
              <a:buFontTx/>
              <a:buChar char="-"/>
            </a:pPr>
            <a:endParaRPr lang="en-GB" sz="2400" b="1" dirty="0"/>
          </a:p>
          <a:p>
            <a:pPr algn="ctr">
              <a:buFontTx/>
              <a:buChar char="-"/>
            </a:pPr>
            <a:r>
              <a:rPr lang="en-GB" sz="2400" b="1" dirty="0" err="1"/>
              <a:t>Quase</a:t>
            </a:r>
            <a:r>
              <a:rPr lang="en-GB" sz="2400" b="1" dirty="0"/>
              <a:t> </a:t>
            </a:r>
            <a:r>
              <a:rPr lang="en-GB" sz="2400" b="1" dirty="0" err="1"/>
              <a:t>todos</a:t>
            </a:r>
            <a:r>
              <a:rPr lang="en-GB" sz="2400" b="1" dirty="0"/>
              <a:t> </a:t>
            </a:r>
            <a:r>
              <a:rPr lang="en-GB" sz="2400" b="1" dirty="0" err="1"/>
              <a:t>os</a:t>
            </a:r>
            <a:r>
              <a:rPr lang="en-GB" sz="2400" b="1" dirty="0"/>
              <a:t> </a:t>
            </a:r>
            <a:r>
              <a:rPr lang="en-GB" sz="2400" b="1" dirty="0" err="1"/>
              <a:t>grupos</a:t>
            </a:r>
            <a:r>
              <a:rPr lang="en-GB" sz="2400" b="1" dirty="0"/>
              <a:t> </a:t>
            </a:r>
            <a:r>
              <a:rPr lang="en-GB" sz="2400" b="1" dirty="0" err="1"/>
              <a:t>orgânicos</a:t>
            </a:r>
            <a:r>
              <a:rPr lang="en-GB" sz="2400" b="1" dirty="0"/>
              <a:t> </a:t>
            </a:r>
            <a:r>
              <a:rPr lang="en-GB" sz="2400" b="1" dirty="0" err="1"/>
              <a:t>funcionais</a:t>
            </a:r>
            <a:r>
              <a:rPr lang="en-GB" sz="2400" b="1" dirty="0"/>
              <a:t> </a:t>
            </a:r>
            <a:r>
              <a:rPr lang="en-GB" sz="2400" b="1" dirty="0" err="1"/>
              <a:t>são</a:t>
            </a:r>
            <a:r>
              <a:rPr lang="en-GB" sz="2400" b="1" dirty="0"/>
              <a:t> </a:t>
            </a:r>
            <a:r>
              <a:rPr lang="en-GB" sz="2400" b="1" dirty="0" err="1"/>
              <a:t>representados</a:t>
            </a:r>
            <a:r>
              <a:rPr lang="en-GB" sz="2400" b="1" dirty="0"/>
              <a:t> </a:t>
            </a:r>
          </a:p>
          <a:p>
            <a:pPr algn="ctr"/>
            <a:endParaRPr lang="en-GB" sz="2400" b="1" dirty="0"/>
          </a:p>
          <a:p>
            <a:pPr algn="ctr">
              <a:buFontTx/>
              <a:buChar char="-"/>
            </a:pPr>
            <a:endParaRPr lang="en-GB" sz="2400" b="1" dirty="0"/>
          </a:p>
          <a:p>
            <a:pPr algn="ctr">
              <a:buFontTx/>
              <a:buChar char="-"/>
            </a:pPr>
            <a:r>
              <a:rPr lang="en-GB" sz="2400" b="1" dirty="0"/>
              <a:t> </a:t>
            </a:r>
            <a:r>
              <a:rPr lang="en-GB" sz="2400" b="1" dirty="0" err="1"/>
              <a:t>Eles</a:t>
            </a:r>
            <a:r>
              <a:rPr lang="en-GB" sz="2400" b="1" dirty="0"/>
              <a:t> </a:t>
            </a:r>
            <a:r>
              <a:rPr lang="en-GB" sz="2400" b="1" dirty="0" err="1"/>
              <a:t>não</a:t>
            </a:r>
            <a:r>
              <a:rPr lang="en-GB" sz="2400" b="1" dirty="0"/>
              <a:t> </a:t>
            </a:r>
            <a:r>
              <a:rPr lang="en-GB" sz="2400" b="1" dirty="0" err="1"/>
              <a:t>são</a:t>
            </a:r>
            <a:r>
              <a:rPr lang="en-GB" sz="2400" b="1" dirty="0"/>
              <a:t> </a:t>
            </a:r>
            <a:r>
              <a:rPr lang="en-GB" sz="2400" b="1" dirty="0" err="1"/>
              <a:t>homogêneos</a:t>
            </a:r>
            <a:r>
              <a:rPr lang="en-GB" sz="2400" b="1" dirty="0"/>
              <a:t> </a:t>
            </a:r>
            <a:r>
              <a:rPr lang="en-GB" sz="2400" b="1" dirty="0" err="1"/>
              <a:t>como</a:t>
            </a:r>
            <a:r>
              <a:rPr lang="en-GB" sz="2400" b="1" dirty="0"/>
              <a:t> </a:t>
            </a:r>
            <a:r>
              <a:rPr lang="en-GB" sz="2400" b="1" dirty="0" err="1"/>
              <a:t>proteínas</a:t>
            </a:r>
            <a:r>
              <a:rPr lang="en-GB" sz="2400" b="1" dirty="0"/>
              <a:t> e </a:t>
            </a:r>
            <a:r>
              <a:rPr lang="en-GB" sz="2400" b="1" dirty="0" err="1"/>
              <a:t>hormônios</a:t>
            </a:r>
            <a:r>
              <a:rPr lang="en-GB" sz="2400" b="1" dirty="0"/>
              <a:t> </a:t>
            </a:r>
            <a:r>
              <a:rPr lang="en-GB" sz="2400" b="1" dirty="0" err="1"/>
              <a:t>esteróides</a:t>
            </a:r>
            <a:endParaRPr lang="en-GB" sz="2400" b="1" dirty="0"/>
          </a:p>
          <a:p>
            <a:pPr algn="ctr">
              <a:buFontTx/>
              <a:buChar char="-"/>
            </a:pPr>
            <a:endParaRPr lang="en-GB" sz="2400" b="1" dirty="0"/>
          </a:p>
          <a:p>
            <a:pPr algn="ctr">
              <a:buFontTx/>
              <a:buChar char="-"/>
            </a:pPr>
            <a:endParaRPr lang="en-GB" sz="2400" b="1" dirty="0"/>
          </a:p>
          <a:p>
            <a:pPr algn="ctr">
              <a:buFontTx/>
              <a:buChar char="-"/>
            </a:pPr>
            <a:r>
              <a:rPr lang="en-GB" sz="2400" b="1" dirty="0" err="1"/>
              <a:t>Todos</a:t>
            </a:r>
            <a:r>
              <a:rPr lang="en-GB" sz="2400" b="1" dirty="0"/>
              <a:t> </a:t>
            </a:r>
            <a:r>
              <a:rPr lang="en-GB" sz="2400" b="1" dirty="0" err="1"/>
              <a:t>são</a:t>
            </a:r>
            <a:r>
              <a:rPr lang="en-GB" sz="2400" b="1" dirty="0"/>
              <a:t> </a:t>
            </a:r>
            <a:r>
              <a:rPr lang="en-GB" sz="2400" b="1" dirty="0" err="1"/>
              <a:t>sólidos</a:t>
            </a:r>
            <a:r>
              <a:rPr lang="en-GB" sz="2400" b="1" dirty="0"/>
              <a:t> </a:t>
            </a:r>
            <a:r>
              <a:rPr lang="en-GB" sz="2400" b="1" dirty="0" err="1"/>
              <a:t>orgânicos</a:t>
            </a:r>
            <a:endParaRPr lang="en-GB" sz="2400" b="1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57DF043-1A4F-4254-AC2A-8FFD936D11BB}"/>
              </a:ext>
            </a:extLst>
          </p:cNvPr>
          <p:cNvSpPr txBox="1"/>
          <p:nvPr/>
        </p:nvSpPr>
        <p:spPr>
          <a:xfrm>
            <a:off x="19926" y="5502423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0070C0"/>
                </a:solidFill>
              </a:rPr>
              <a:t>Peptídeos/policetídeos/</a:t>
            </a:r>
            <a:r>
              <a:rPr lang="en-GB" sz="2400" b="1" dirty="0" err="1">
                <a:solidFill>
                  <a:srgbClr val="0070C0"/>
                </a:solidFill>
              </a:rPr>
              <a:t>aminoaçúcares</a:t>
            </a:r>
            <a:endParaRPr lang="en-GB" sz="2400" b="1" dirty="0">
              <a:solidFill>
                <a:srgbClr val="0070C0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9091691-687D-4C2C-85B0-D600B0BC03AE}"/>
              </a:ext>
            </a:extLst>
          </p:cNvPr>
          <p:cNvSpPr txBox="1"/>
          <p:nvPr/>
        </p:nvSpPr>
        <p:spPr>
          <a:xfrm>
            <a:off x="2987824" y="254834"/>
            <a:ext cx="37360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Características gerais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http://quimica.laguia2000.com/wp-content/uploads/2012/05/800px-penicillin-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7620000" cy="4095750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1571604" y="642918"/>
            <a:ext cx="55254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Penicilina natural - Penicilina G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00034" y="5738658"/>
            <a:ext cx="8143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Utilizada para tratamento de infecções </a:t>
            </a:r>
            <a:r>
              <a:rPr lang="pt-BR" sz="2400" dirty="0" err="1"/>
              <a:t>estreptococas</a:t>
            </a:r>
            <a:r>
              <a:rPr lang="pt-BR" sz="2400" dirty="0"/>
              <a:t>, </a:t>
            </a:r>
            <a:r>
              <a:rPr lang="pt-BR" sz="2400" dirty="0" err="1"/>
              <a:t>estafilococas</a:t>
            </a:r>
            <a:r>
              <a:rPr lang="pt-BR" sz="2400" dirty="0"/>
              <a:t> e espiroquetas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714348" y="4929198"/>
            <a:ext cx="17091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err="1"/>
              <a:t>Ampicilina</a:t>
            </a:r>
            <a:endParaRPr lang="pt-BR" sz="2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5715008" y="571480"/>
            <a:ext cx="21257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Penicilina G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85720" y="3214686"/>
            <a:ext cx="43719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Penicilina semi-sintética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8B91AFD-9D20-4222-AD97-EAC91069B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18" y="571480"/>
            <a:ext cx="4735770" cy="250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6D9D50BC-2AF6-42F7-8E7D-5064FF5AE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825" y="4005064"/>
            <a:ext cx="4286576" cy="2344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F26F87D7-E85F-437F-A4DB-FDE7E29EDB04}"/>
              </a:ext>
            </a:extLst>
          </p:cNvPr>
          <p:cNvSpPr/>
          <p:nvPr/>
        </p:nvSpPr>
        <p:spPr>
          <a:xfrm>
            <a:off x="4932040" y="3645024"/>
            <a:ext cx="1008112" cy="93610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4AB5E2-3EB6-41B7-83C8-8AF5569EBC13}"/>
              </a:ext>
            </a:extLst>
          </p:cNvPr>
          <p:cNvSpPr txBox="1"/>
          <p:nvPr/>
        </p:nvSpPr>
        <p:spPr>
          <a:xfrm>
            <a:off x="199907" y="6278938"/>
            <a:ext cx="6227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Aumento da carga positiva – pode ser transportado por porinas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500166" y="500042"/>
            <a:ext cx="6242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err="1"/>
              <a:t>Aminopenicilinas</a:t>
            </a:r>
            <a:r>
              <a:rPr lang="pt-BR" sz="3200" b="1" dirty="0"/>
              <a:t> – amplo espectro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995936" y="5844933"/>
            <a:ext cx="1878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err="1">
                <a:solidFill>
                  <a:srgbClr val="FF0000"/>
                </a:solidFill>
              </a:rPr>
              <a:t>amoxicilina</a:t>
            </a:r>
            <a:endParaRPr lang="pt-BR" sz="2800" b="1" dirty="0">
              <a:solidFill>
                <a:srgbClr val="FF0000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AC78BEE-4FF2-4E07-8CE9-CE517942B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90844"/>
            <a:ext cx="4392488" cy="208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6234A59-4E62-4786-9CDD-9BD40DEA1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455" y="3744432"/>
            <a:ext cx="4043273" cy="220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http://upload.wikimedia.org/wikipedia/commons/thumb/b/b4/Clavulanic_acid_structure.svg/2000px-Clavulanic_acid_structure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785926"/>
            <a:ext cx="4461753" cy="2514198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1714480" y="357166"/>
            <a:ext cx="52843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Inibidores de </a:t>
            </a:r>
            <a:r>
              <a:rPr lang="pt-BR" sz="3200" b="1" dirty="0" err="1"/>
              <a:t>Beta-lactamases</a:t>
            </a:r>
            <a:endParaRPr lang="pt-BR" sz="32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1571604" y="4500570"/>
            <a:ext cx="19055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err="1">
                <a:solidFill>
                  <a:srgbClr val="FF0000"/>
                </a:solidFill>
              </a:rPr>
              <a:t>clavulanato</a:t>
            </a:r>
            <a:endParaRPr lang="pt-BR" sz="2800" b="1" dirty="0">
              <a:solidFill>
                <a:srgbClr val="FF0000"/>
              </a:solidFill>
            </a:endParaRPr>
          </a:p>
        </p:txBody>
      </p:sp>
      <p:pic>
        <p:nvPicPr>
          <p:cNvPr id="145412" name="Picture 4" descr="http://www.hkapi.hk/images/drugs_images/Augmentin%20Tablet%20(375mg)%2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8136" y="4071942"/>
            <a:ext cx="3665865" cy="2786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484784"/>
            <a:ext cx="90364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ym typeface="Symbol"/>
              </a:rPr>
              <a:t> </a:t>
            </a:r>
            <a:r>
              <a:rPr lang="en-GB" sz="2400" b="1" dirty="0" err="1">
                <a:sym typeface="Symbol"/>
              </a:rPr>
              <a:t>Geralmente</a:t>
            </a:r>
            <a:r>
              <a:rPr lang="en-GB" sz="2400" b="1" dirty="0">
                <a:sym typeface="Symbol"/>
              </a:rPr>
              <a:t> </a:t>
            </a:r>
            <a:r>
              <a:rPr lang="en-GB" sz="2400" b="1" dirty="0" err="1">
                <a:sym typeface="Symbol"/>
              </a:rPr>
              <a:t>os</a:t>
            </a:r>
            <a:r>
              <a:rPr lang="en-GB" sz="2400" b="1" dirty="0">
                <a:sym typeface="Symbol"/>
              </a:rPr>
              <a:t> </a:t>
            </a:r>
            <a:r>
              <a:rPr lang="en-GB" sz="2400" b="1" dirty="0" err="1">
                <a:sym typeface="Symbol"/>
              </a:rPr>
              <a:t>compostos</a:t>
            </a:r>
            <a:r>
              <a:rPr lang="en-GB" sz="2400" b="1" dirty="0">
                <a:sym typeface="Symbol"/>
              </a:rPr>
              <a:t> </a:t>
            </a:r>
            <a:r>
              <a:rPr lang="en-GB" sz="2400" b="1" dirty="0" err="1">
                <a:sym typeface="Symbol"/>
              </a:rPr>
              <a:t>que</a:t>
            </a:r>
            <a:r>
              <a:rPr lang="en-GB" sz="2400" b="1" dirty="0">
                <a:sym typeface="Symbol"/>
              </a:rPr>
              <a:t> </a:t>
            </a:r>
            <a:r>
              <a:rPr lang="en-GB" sz="2400" b="1" dirty="0" err="1">
                <a:sym typeface="Symbol"/>
              </a:rPr>
              <a:t>eram</a:t>
            </a:r>
            <a:r>
              <a:rPr lang="en-GB" sz="2400" b="1" dirty="0">
                <a:sym typeface="Symbol"/>
              </a:rPr>
              <a:t> </a:t>
            </a:r>
            <a:r>
              <a:rPr lang="en-GB" sz="2400" b="1" dirty="0" err="1">
                <a:sym typeface="Symbol"/>
              </a:rPr>
              <a:t>descobertos</a:t>
            </a:r>
            <a:r>
              <a:rPr lang="en-GB" sz="2400" b="1" dirty="0">
                <a:sym typeface="Symbol"/>
              </a:rPr>
              <a:t> e </a:t>
            </a:r>
            <a:r>
              <a:rPr lang="en-GB" sz="2400" b="1" dirty="0" err="1">
                <a:sym typeface="Symbol"/>
              </a:rPr>
              <a:t>desenvolvidos</a:t>
            </a:r>
            <a:r>
              <a:rPr lang="en-GB" sz="2400" b="1" dirty="0">
                <a:sym typeface="Symbol"/>
              </a:rPr>
              <a:t> </a:t>
            </a:r>
            <a:r>
              <a:rPr lang="en-GB" sz="2400" b="1" dirty="0" err="1">
                <a:sym typeface="Symbol"/>
              </a:rPr>
              <a:t>eram</a:t>
            </a:r>
            <a:r>
              <a:rPr lang="en-GB" sz="2400" b="1" dirty="0">
                <a:sym typeface="Symbol"/>
              </a:rPr>
              <a:t> </a:t>
            </a:r>
            <a:r>
              <a:rPr lang="en-GB" sz="2400" b="1" dirty="0" err="1">
                <a:sym typeface="Symbol"/>
              </a:rPr>
              <a:t>descritos</a:t>
            </a:r>
            <a:r>
              <a:rPr lang="en-GB" sz="2400" b="1" dirty="0">
                <a:sym typeface="Symbol"/>
              </a:rPr>
              <a:t> </a:t>
            </a:r>
            <a:r>
              <a:rPr lang="en-GB" sz="2400" b="1" dirty="0" err="1">
                <a:sym typeface="Symbol"/>
              </a:rPr>
              <a:t>pelos</a:t>
            </a:r>
            <a:r>
              <a:rPr lang="en-GB" sz="2400" b="1" dirty="0">
                <a:sym typeface="Symbol"/>
              </a:rPr>
              <a:t> </a:t>
            </a:r>
            <a:r>
              <a:rPr lang="en-GB" sz="2400" b="1" dirty="0" err="1">
                <a:sym typeface="Symbol"/>
              </a:rPr>
              <a:t>seus</a:t>
            </a:r>
            <a:r>
              <a:rPr lang="en-GB" sz="2400" b="1" dirty="0">
                <a:sym typeface="Symbol"/>
              </a:rPr>
              <a:t> </a:t>
            </a:r>
            <a:r>
              <a:rPr lang="en-GB" sz="2400" b="1" dirty="0" err="1">
                <a:sym typeface="Symbol"/>
              </a:rPr>
              <a:t>nomes</a:t>
            </a:r>
            <a:r>
              <a:rPr lang="en-GB" sz="2400" b="1" dirty="0">
                <a:sym typeface="Symbol"/>
              </a:rPr>
              <a:t> </a:t>
            </a:r>
            <a:r>
              <a:rPr lang="en-GB" sz="2400" b="1" dirty="0" err="1">
                <a:sym typeface="Symbol"/>
              </a:rPr>
              <a:t>triviais</a:t>
            </a:r>
            <a:r>
              <a:rPr lang="en-GB" sz="2400" b="1" dirty="0">
                <a:sym typeface="Symbol"/>
              </a:rPr>
              <a:t>: </a:t>
            </a:r>
          </a:p>
          <a:p>
            <a:endParaRPr lang="en-GB" sz="2400" b="1" dirty="0">
              <a:sym typeface="Symbol"/>
            </a:endParaRPr>
          </a:p>
          <a:p>
            <a:r>
              <a:rPr lang="en-GB" sz="2400" b="1" dirty="0">
                <a:sym typeface="Symbol"/>
              </a:rPr>
              <a:t>-</a:t>
            </a:r>
            <a:r>
              <a:rPr lang="en-GB" sz="2400" b="1" dirty="0" err="1">
                <a:sym typeface="Symbol"/>
              </a:rPr>
              <a:t>Penicilina</a:t>
            </a:r>
            <a:endParaRPr lang="en-GB" sz="2400" b="1" dirty="0">
              <a:sym typeface="Symbol"/>
            </a:endParaRPr>
          </a:p>
          <a:p>
            <a:endParaRPr lang="en-GB" sz="2400" b="1" dirty="0">
              <a:sym typeface="Symbol"/>
            </a:endParaRPr>
          </a:p>
          <a:p>
            <a:r>
              <a:rPr lang="en-GB" sz="2400" b="1" dirty="0"/>
              <a:t>-</a:t>
            </a:r>
            <a:r>
              <a:rPr lang="en-GB" sz="2400" b="1" dirty="0" err="1"/>
              <a:t>cefalosporinas</a:t>
            </a:r>
            <a:endParaRPr lang="en-GB" sz="2400" b="1" dirty="0"/>
          </a:p>
          <a:p>
            <a:endParaRPr lang="en-GB" sz="2400" b="1" dirty="0"/>
          </a:p>
          <a:p>
            <a:r>
              <a:rPr lang="en-GB" sz="2400" b="1" dirty="0"/>
              <a:t>-</a:t>
            </a:r>
            <a:r>
              <a:rPr lang="en-GB" sz="2400" b="1" dirty="0" err="1"/>
              <a:t>ácido</a:t>
            </a:r>
            <a:r>
              <a:rPr lang="en-GB" sz="2400" b="1" dirty="0"/>
              <a:t> </a:t>
            </a:r>
            <a:r>
              <a:rPr lang="en-GB" sz="2400" b="1" dirty="0" err="1"/>
              <a:t>clavulânico</a:t>
            </a:r>
            <a:r>
              <a:rPr lang="en-GB" sz="2400" b="1" dirty="0"/>
              <a:t> </a:t>
            </a:r>
          </a:p>
          <a:p>
            <a:endParaRPr lang="en-GB" sz="2400" b="1" dirty="0"/>
          </a:p>
          <a:p>
            <a:endParaRPr lang="en-GB" sz="2400" b="1" dirty="0"/>
          </a:p>
          <a:p>
            <a:r>
              <a:rPr lang="en-GB" sz="2400" b="1" dirty="0" err="1"/>
              <a:t>Hoje</a:t>
            </a:r>
            <a:r>
              <a:rPr lang="en-GB" sz="2400" b="1" dirty="0"/>
              <a:t> </a:t>
            </a:r>
            <a:r>
              <a:rPr lang="en-GB" sz="2400" b="1" dirty="0" err="1"/>
              <a:t>esses</a:t>
            </a:r>
            <a:r>
              <a:rPr lang="en-GB" sz="2400" b="1" dirty="0"/>
              <a:t> </a:t>
            </a:r>
            <a:r>
              <a:rPr lang="en-GB" sz="2400" b="1" dirty="0" err="1"/>
              <a:t>compostos</a:t>
            </a:r>
            <a:r>
              <a:rPr lang="en-GB" sz="2400" b="1" dirty="0"/>
              <a:t> </a:t>
            </a:r>
            <a:r>
              <a:rPr lang="en-GB" sz="2400" b="1" dirty="0" err="1"/>
              <a:t>são</a:t>
            </a:r>
            <a:r>
              <a:rPr lang="en-GB" sz="2400" b="1" dirty="0"/>
              <a:t> </a:t>
            </a:r>
            <a:r>
              <a:rPr lang="en-GB" sz="2400" b="1" dirty="0" err="1"/>
              <a:t>classificados</a:t>
            </a:r>
            <a:r>
              <a:rPr lang="en-GB" sz="2400" b="1" dirty="0"/>
              <a:t> de </a:t>
            </a:r>
            <a:r>
              <a:rPr lang="en-GB" sz="2400" b="1" dirty="0" err="1"/>
              <a:t>acordo</a:t>
            </a:r>
            <a:r>
              <a:rPr lang="en-GB" sz="2400" b="1" dirty="0"/>
              <a:t> com </a:t>
            </a:r>
            <a:r>
              <a:rPr lang="en-GB" sz="2400" b="1" dirty="0" err="1"/>
              <a:t>suas</a:t>
            </a:r>
            <a:r>
              <a:rPr lang="en-GB" sz="2400" b="1" dirty="0"/>
              <a:t> </a:t>
            </a:r>
            <a:r>
              <a:rPr lang="en-GB" sz="2400" b="1" dirty="0" err="1"/>
              <a:t>estruturas</a:t>
            </a:r>
            <a:r>
              <a:rPr lang="en-GB" sz="2400" b="1" dirty="0"/>
              <a:t> </a:t>
            </a:r>
            <a:r>
              <a:rPr lang="en-GB" sz="2400" b="1" dirty="0" err="1"/>
              <a:t>químicas</a:t>
            </a:r>
            <a:r>
              <a:rPr lang="en-GB" sz="2400" b="1" dirty="0"/>
              <a:t> :</a:t>
            </a:r>
          </a:p>
          <a:p>
            <a:endParaRPr lang="en-GB" sz="2400" b="1" dirty="0"/>
          </a:p>
          <a:p>
            <a:endParaRPr lang="en-GB" sz="2400" b="1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C13F7A8-E3BB-42C5-B3BA-DE120F4E4883}"/>
              </a:ext>
            </a:extLst>
          </p:cNvPr>
          <p:cNvSpPr txBox="1"/>
          <p:nvPr/>
        </p:nvSpPr>
        <p:spPr>
          <a:xfrm>
            <a:off x="1331640" y="404664"/>
            <a:ext cx="6946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Classificação dos antibióticos beta-lactâmicos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29"/>
            <a:ext cx="141685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357422" y="928670"/>
            <a:ext cx="535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Penam</a:t>
            </a:r>
            <a:r>
              <a:rPr lang="en-GB" dirty="0"/>
              <a:t> –</a:t>
            </a:r>
            <a:r>
              <a:rPr lang="en-GB" dirty="0">
                <a:sym typeface="Symbol"/>
              </a:rPr>
              <a:t>  tem um </a:t>
            </a:r>
            <a:r>
              <a:rPr lang="en-GB" dirty="0" err="1">
                <a:sym typeface="Symbol"/>
              </a:rPr>
              <a:t>anel</a:t>
            </a:r>
            <a:r>
              <a:rPr lang="en-GB" dirty="0">
                <a:sym typeface="Symbol"/>
              </a:rPr>
              <a:t> -</a:t>
            </a:r>
            <a:r>
              <a:rPr lang="en-GB" dirty="0" err="1">
                <a:sym typeface="Symbol"/>
              </a:rPr>
              <a:t>lactâmico</a:t>
            </a:r>
            <a:r>
              <a:rPr lang="en-GB" dirty="0">
                <a:sym typeface="Symbol"/>
              </a:rPr>
              <a:t> </a:t>
            </a:r>
            <a:r>
              <a:rPr lang="en-GB" dirty="0" err="1">
                <a:sym typeface="Symbol"/>
              </a:rPr>
              <a:t>fusionado</a:t>
            </a:r>
            <a:r>
              <a:rPr lang="en-GB" dirty="0">
                <a:sym typeface="Symbol"/>
              </a:rPr>
              <a:t> com um </a:t>
            </a:r>
            <a:r>
              <a:rPr lang="en-GB" dirty="0" err="1">
                <a:sym typeface="Symbol"/>
              </a:rPr>
              <a:t>anel</a:t>
            </a:r>
            <a:r>
              <a:rPr lang="en-GB" dirty="0">
                <a:sym typeface="Symbol"/>
              </a:rPr>
              <a:t> </a:t>
            </a:r>
            <a:r>
              <a:rPr lang="en-GB" dirty="0" err="1">
                <a:sym typeface="Symbol"/>
              </a:rPr>
              <a:t>tiazolidina</a:t>
            </a:r>
            <a:r>
              <a:rPr lang="en-GB" dirty="0">
                <a:sym typeface="Symbol"/>
              </a:rPr>
              <a:t> (</a:t>
            </a:r>
            <a:r>
              <a:rPr lang="en-GB" dirty="0" err="1">
                <a:sym typeface="Symbol"/>
              </a:rPr>
              <a:t>ampicilina</a:t>
            </a:r>
            <a:r>
              <a:rPr lang="en-GB" dirty="0">
                <a:sym typeface="Symbol"/>
              </a:rPr>
              <a:t>)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428860" y="2214554"/>
            <a:ext cx="5286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Penem</a:t>
            </a:r>
            <a:r>
              <a:rPr lang="en-GB" dirty="0"/>
              <a:t> – </a:t>
            </a:r>
            <a:r>
              <a:rPr lang="en-GB" dirty="0" err="1"/>
              <a:t>semelhante</a:t>
            </a:r>
            <a:r>
              <a:rPr lang="en-GB" dirty="0"/>
              <a:t> </a:t>
            </a:r>
            <a:r>
              <a:rPr lang="en-GB" dirty="0" err="1"/>
              <a:t>ao</a:t>
            </a:r>
            <a:r>
              <a:rPr lang="en-GB" dirty="0"/>
              <a:t> </a:t>
            </a:r>
            <a:r>
              <a:rPr lang="en-GB" dirty="0" err="1"/>
              <a:t>penamos</a:t>
            </a:r>
            <a:r>
              <a:rPr lang="en-GB" dirty="0"/>
              <a:t>, mas </a:t>
            </a:r>
            <a:r>
              <a:rPr lang="en-GB" dirty="0" err="1"/>
              <a:t>apresenta</a:t>
            </a:r>
            <a:r>
              <a:rPr lang="en-GB" dirty="0"/>
              <a:t> </a:t>
            </a:r>
            <a:r>
              <a:rPr lang="en-GB" dirty="0" err="1"/>
              <a:t>uma</a:t>
            </a:r>
            <a:r>
              <a:rPr lang="en-GB" dirty="0"/>
              <a:t> </a:t>
            </a:r>
            <a:r>
              <a:rPr lang="en-GB" dirty="0" err="1"/>
              <a:t>dupla</a:t>
            </a:r>
            <a:r>
              <a:rPr lang="en-GB" dirty="0"/>
              <a:t> </a:t>
            </a:r>
            <a:r>
              <a:rPr lang="en-GB" dirty="0" err="1"/>
              <a:t>ligação</a:t>
            </a:r>
            <a:r>
              <a:rPr lang="en-GB" dirty="0"/>
              <a:t> entre o C2 e C3 (</a:t>
            </a:r>
            <a:r>
              <a:rPr lang="en-GB" dirty="0" err="1"/>
              <a:t>anel</a:t>
            </a:r>
            <a:r>
              <a:rPr lang="en-GB" dirty="0"/>
              <a:t> </a:t>
            </a:r>
            <a:r>
              <a:rPr lang="en-GB" dirty="0" err="1"/>
              <a:t>insaturado</a:t>
            </a:r>
            <a:r>
              <a:rPr lang="en-GB" dirty="0"/>
              <a:t>) (</a:t>
            </a:r>
            <a:r>
              <a:rPr lang="en-GB" dirty="0" err="1"/>
              <a:t>todos</a:t>
            </a:r>
            <a:r>
              <a:rPr lang="en-GB" dirty="0"/>
              <a:t> </a:t>
            </a:r>
            <a:r>
              <a:rPr lang="en-GB" dirty="0" err="1"/>
              <a:t>sintéticos</a:t>
            </a:r>
            <a:r>
              <a:rPr lang="en-GB" dirty="0"/>
              <a:t>) (</a:t>
            </a:r>
            <a:r>
              <a:rPr lang="en-GB" dirty="0" err="1"/>
              <a:t>Faropenem</a:t>
            </a:r>
            <a:r>
              <a:rPr lang="en-GB" dirty="0"/>
              <a:t>)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714488"/>
            <a:ext cx="1714480" cy="1355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214686"/>
            <a:ext cx="1571636" cy="1114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2428860" y="3429000"/>
            <a:ext cx="5357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Carbapenamos</a:t>
            </a:r>
            <a:r>
              <a:rPr lang="en-GB" b="1" dirty="0"/>
              <a:t> e  </a:t>
            </a:r>
            <a:r>
              <a:rPr lang="en-GB" b="1" dirty="0" err="1"/>
              <a:t>carbapenemos</a:t>
            </a:r>
            <a:r>
              <a:rPr lang="en-GB" dirty="0"/>
              <a:t>.  O </a:t>
            </a:r>
            <a:r>
              <a:rPr lang="en-GB" dirty="0" err="1"/>
              <a:t>enxofre</a:t>
            </a:r>
            <a:r>
              <a:rPr lang="en-GB" dirty="0"/>
              <a:t> do </a:t>
            </a:r>
            <a:r>
              <a:rPr lang="en-GB" dirty="0" err="1"/>
              <a:t>penemo</a:t>
            </a:r>
            <a:r>
              <a:rPr lang="en-GB" dirty="0"/>
              <a:t> é </a:t>
            </a:r>
            <a:r>
              <a:rPr lang="en-GB" dirty="0" err="1"/>
              <a:t>substituído</a:t>
            </a:r>
            <a:r>
              <a:rPr lang="en-GB" dirty="0"/>
              <a:t> por um </a:t>
            </a:r>
            <a:r>
              <a:rPr lang="en-GB" dirty="0" err="1"/>
              <a:t>átomo</a:t>
            </a:r>
            <a:r>
              <a:rPr lang="en-GB" dirty="0"/>
              <a:t> de </a:t>
            </a:r>
            <a:r>
              <a:rPr lang="en-GB" dirty="0" err="1"/>
              <a:t>carbono</a:t>
            </a:r>
            <a:r>
              <a:rPr lang="en-GB" dirty="0"/>
              <a:t> (</a:t>
            </a:r>
            <a:r>
              <a:rPr lang="en-GB" dirty="0" err="1"/>
              <a:t>todos</a:t>
            </a:r>
            <a:r>
              <a:rPr lang="en-GB" dirty="0"/>
              <a:t> </a:t>
            </a:r>
            <a:r>
              <a:rPr lang="en-GB" dirty="0" err="1"/>
              <a:t>sintéticos</a:t>
            </a:r>
            <a:r>
              <a:rPr lang="en-GB" dirty="0"/>
              <a:t>) (Meropenem) 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599924"/>
            <a:ext cx="1357322" cy="1081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2122083" y="4787705"/>
            <a:ext cx="6500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Cefem</a:t>
            </a:r>
            <a:r>
              <a:rPr lang="en-GB" b="1" dirty="0"/>
              <a:t>, </a:t>
            </a:r>
            <a:r>
              <a:rPr lang="en-GB" b="1" dirty="0" err="1"/>
              <a:t>oxacefem</a:t>
            </a:r>
            <a:r>
              <a:rPr lang="en-GB" b="1" dirty="0"/>
              <a:t> e and </a:t>
            </a:r>
            <a:r>
              <a:rPr lang="en-GB" b="1" dirty="0" err="1"/>
              <a:t>carbacefem</a:t>
            </a:r>
            <a:r>
              <a:rPr lang="en-GB" b="1" dirty="0"/>
              <a:t> .</a:t>
            </a:r>
            <a:r>
              <a:rPr lang="en-GB" dirty="0"/>
              <a:t> Anel </a:t>
            </a:r>
            <a:r>
              <a:rPr lang="en-GB" dirty="0">
                <a:sym typeface="Symbol"/>
              </a:rPr>
              <a:t>-</a:t>
            </a:r>
            <a:r>
              <a:rPr lang="en-GB" dirty="0" err="1">
                <a:sym typeface="Symbol"/>
              </a:rPr>
              <a:t>lactâmico</a:t>
            </a:r>
            <a:r>
              <a:rPr lang="en-GB" dirty="0">
                <a:sym typeface="Symbol"/>
              </a:rPr>
              <a:t> </a:t>
            </a:r>
            <a:r>
              <a:rPr lang="en-GB" dirty="0" err="1">
                <a:sym typeface="Symbol"/>
              </a:rPr>
              <a:t>fusionado</a:t>
            </a:r>
            <a:r>
              <a:rPr lang="en-GB" dirty="0">
                <a:sym typeface="Symbol"/>
              </a:rPr>
              <a:t> com um </a:t>
            </a:r>
            <a:r>
              <a:rPr lang="en-GB" dirty="0" err="1">
                <a:sym typeface="Symbol"/>
              </a:rPr>
              <a:t>anel</a:t>
            </a:r>
            <a:r>
              <a:rPr lang="en-GB" dirty="0">
                <a:sym typeface="Symbol"/>
              </a:rPr>
              <a:t> de 6 </a:t>
            </a:r>
            <a:r>
              <a:rPr lang="en-GB" dirty="0" err="1">
                <a:sym typeface="Symbol"/>
              </a:rPr>
              <a:t>átomos</a:t>
            </a:r>
            <a:r>
              <a:rPr lang="en-GB" dirty="0">
                <a:sym typeface="Symbol"/>
              </a:rPr>
              <a:t> </a:t>
            </a:r>
            <a:r>
              <a:rPr lang="en-GB" dirty="0" err="1">
                <a:sym typeface="Symbol"/>
              </a:rPr>
              <a:t>insaturados</a:t>
            </a:r>
            <a:r>
              <a:rPr lang="en-GB" dirty="0">
                <a:sym typeface="Symbol"/>
              </a:rPr>
              <a:t>. </a:t>
            </a:r>
            <a:r>
              <a:rPr lang="en-GB" dirty="0" err="1">
                <a:sym typeface="Symbol"/>
              </a:rPr>
              <a:t>Exemplo</a:t>
            </a:r>
            <a:r>
              <a:rPr lang="en-GB" dirty="0">
                <a:sym typeface="Symbol"/>
              </a:rPr>
              <a:t> de </a:t>
            </a:r>
            <a:r>
              <a:rPr lang="en-GB" dirty="0" err="1">
                <a:sym typeface="Symbol"/>
              </a:rPr>
              <a:t>Cefem</a:t>
            </a:r>
            <a:r>
              <a:rPr lang="en-GB" dirty="0">
                <a:sym typeface="Symbol"/>
              </a:rPr>
              <a:t>: </a:t>
            </a:r>
            <a:r>
              <a:rPr lang="en-GB" dirty="0" err="1">
                <a:sym typeface="Symbol"/>
              </a:rPr>
              <a:t>cefalosporinas</a:t>
            </a:r>
            <a:r>
              <a:rPr lang="en-GB" dirty="0">
                <a:sym typeface="Symbol"/>
              </a:rPr>
              <a:t> – </a:t>
            </a:r>
            <a:r>
              <a:rPr lang="en-GB" dirty="0" err="1">
                <a:sym typeface="Symbol"/>
              </a:rPr>
              <a:t>cefacetril</a:t>
            </a:r>
            <a:endParaRPr lang="en-GB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5667650"/>
            <a:ext cx="1357322" cy="119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88326" y="5809557"/>
            <a:ext cx="1428760" cy="1048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6F0AC78-0E35-4E2B-A57A-AEE8B6F63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2880320" cy="267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27B74B3-04C8-40FC-A17D-B453A4AE1D5C}"/>
              </a:ext>
            </a:extLst>
          </p:cNvPr>
          <p:cNvSpPr txBox="1"/>
          <p:nvPr/>
        </p:nvSpPr>
        <p:spPr>
          <a:xfrm>
            <a:off x="3491880" y="980728"/>
            <a:ext cx="44022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err="1"/>
              <a:t>Monobactam</a:t>
            </a:r>
            <a:r>
              <a:rPr lang="pt-BR" sz="2000" b="1" dirty="0"/>
              <a:t> – </a:t>
            </a:r>
            <a:r>
              <a:rPr lang="pt-BR" sz="2000" b="1" dirty="0" err="1"/>
              <a:t>Aztreonam</a:t>
            </a:r>
            <a:r>
              <a:rPr lang="pt-BR" sz="2000" b="1" dirty="0"/>
              <a:t> - </a:t>
            </a:r>
            <a:r>
              <a:rPr lang="pt-BR" sz="2000" b="1" dirty="0" err="1"/>
              <a:t>Azabactam</a:t>
            </a:r>
            <a:endParaRPr lang="pt-BR" sz="2000" b="1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7458B7-4F64-497C-864E-6788B0A116C7}"/>
              </a:ext>
            </a:extLst>
          </p:cNvPr>
          <p:cNvSpPr txBox="1"/>
          <p:nvPr/>
        </p:nvSpPr>
        <p:spPr>
          <a:xfrm>
            <a:off x="611560" y="3435194"/>
            <a:ext cx="728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Efetivo contra </a:t>
            </a:r>
            <a:r>
              <a:rPr lang="pt-BR" b="1" i="1" dirty="0">
                <a:solidFill>
                  <a:srgbClr val="C00000"/>
                </a:solidFill>
              </a:rPr>
              <a:t>Pseudomonas aeruginosa </a:t>
            </a:r>
            <a:r>
              <a:rPr lang="pt-BR" b="1" dirty="0">
                <a:solidFill>
                  <a:srgbClr val="C00000"/>
                </a:solidFill>
              </a:rPr>
              <a:t>e outras bactérias gram-negativas</a:t>
            </a:r>
          </a:p>
        </p:txBody>
      </p:sp>
    </p:spTree>
    <p:extLst>
      <p:ext uri="{BB962C8B-B14F-4D97-AF65-F5344CB8AC3E}">
        <p14:creationId xmlns:p14="http://schemas.microsoft.com/office/powerpoint/2010/main" val="33919263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EDCD979-80AD-42A7-9BAF-5D9B41E7B683}"/>
              </a:ext>
            </a:extLst>
          </p:cNvPr>
          <p:cNvSpPr txBox="1"/>
          <p:nvPr/>
        </p:nvSpPr>
        <p:spPr>
          <a:xfrm>
            <a:off x="2195736" y="100563"/>
            <a:ext cx="5079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C00000"/>
                </a:solidFill>
              </a:rPr>
              <a:t>Beta-Lactâmicos – mecanismo de ação</a:t>
            </a:r>
          </a:p>
        </p:txBody>
      </p:sp>
      <p:pic>
        <p:nvPicPr>
          <p:cNvPr id="5" name="Picture 2" descr="Cell Wall Biosynthesis">
            <a:extLst>
              <a:ext uri="{FF2B5EF4-FFF2-40B4-BE49-F238E27FC236}">
                <a16:creationId xmlns:a16="http://schemas.microsoft.com/office/drawing/2014/main" id="{BFA5C8BC-DFF7-48EF-B4EC-12934B3BC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39679"/>
            <a:ext cx="7704856" cy="57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4C2BAAC-9F2F-4D24-A24E-691C09C9805A}"/>
              </a:ext>
            </a:extLst>
          </p:cNvPr>
          <p:cNvSpPr txBox="1"/>
          <p:nvPr/>
        </p:nvSpPr>
        <p:spPr>
          <a:xfrm>
            <a:off x="3347864" y="6378201"/>
            <a:ext cx="5488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https://microbenotes.com/cell-wall-synthesis-inhibitors/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9D60DAC-4A8C-45EB-982D-82CC3CD72F95}"/>
              </a:ext>
            </a:extLst>
          </p:cNvPr>
          <p:cNvSpPr txBox="1"/>
          <p:nvPr/>
        </p:nvSpPr>
        <p:spPr>
          <a:xfrm>
            <a:off x="3347864" y="6378201"/>
            <a:ext cx="5488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https://microbenotes.com/cell-wall-synthesis-inhibitors/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2E04E77-F7F4-43C6-9968-A779F5CC6B81}"/>
              </a:ext>
            </a:extLst>
          </p:cNvPr>
          <p:cNvSpPr txBox="1"/>
          <p:nvPr/>
        </p:nvSpPr>
        <p:spPr>
          <a:xfrm>
            <a:off x="2195736" y="100563"/>
            <a:ext cx="5079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C00000"/>
                </a:solidFill>
              </a:rPr>
              <a:t>Beta-Lactâmicos – mecanismo de ação</a:t>
            </a:r>
          </a:p>
        </p:txBody>
      </p:sp>
      <p:pic>
        <p:nvPicPr>
          <p:cNvPr id="5124" name="Picture 4" descr="Mechanism of action of beta-lactam antibiotics.">
            <a:extLst>
              <a:ext uri="{FF2B5EF4-FFF2-40B4-BE49-F238E27FC236}">
                <a16:creationId xmlns:a16="http://schemas.microsoft.com/office/drawing/2014/main" id="{DCEEB451-9CBC-46E6-B8FB-99E54B3AA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42852"/>
            <a:ext cx="883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err="1">
                <a:solidFill>
                  <a:srgbClr val="FF0000"/>
                </a:solidFill>
              </a:rPr>
              <a:t>Mecanismo</a:t>
            </a:r>
            <a:r>
              <a:rPr lang="en-GB" sz="2400" b="1" dirty="0">
                <a:solidFill>
                  <a:srgbClr val="FF0000"/>
                </a:solidFill>
              </a:rPr>
              <a:t> de </a:t>
            </a:r>
            <a:r>
              <a:rPr lang="en-GB" sz="2400" b="1" dirty="0" err="1">
                <a:solidFill>
                  <a:srgbClr val="FF0000"/>
                </a:solidFill>
              </a:rPr>
              <a:t>ação</a:t>
            </a:r>
            <a:r>
              <a:rPr lang="en-GB" sz="2400" b="1" dirty="0">
                <a:solidFill>
                  <a:srgbClr val="FF0000"/>
                </a:solidFill>
              </a:rPr>
              <a:t> dos </a:t>
            </a:r>
            <a:r>
              <a:rPr lang="en-GB" sz="2400" b="1" dirty="0">
                <a:solidFill>
                  <a:srgbClr val="FF0000"/>
                </a:solidFill>
                <a:sym typeface="Symbol"/>
              </a:rPr>
              <a:t>-</a:t>
            </a:r>
            <a:r>
              <a:rPr lang="en-GB" sz="2400" b="1" dirty="0" err="1">
                <a:solidFill>
                  <a:srgbClr val="FF0000"/>
                </a:solidFill>
                <a:sym typeface="Symbol"/>
              </a:rPr>
              <a:t>lactâmicos</a:t>
            </a:r>
            <a:r>
              <a:rPr lang="en-GB" sz="2400" b="1" dirty="0">
                <a:solidFill>
                  <a:srgbClr val="FF0000"/>
                </a:solidFill>
                <a:sym typeface="Symbol"/>
              </a:rPr>
              <a:t> – </a:t>
            </a:r>
            <a:r>
              <a:rPr lang="en-GB" sz="2400" b="1" dirty="0" err="1">
                <a:solidFill>
                  <a:srgbClr val="FF0000"/>
                </a:solidFill>
                <a:sym typeface="Symbol"/>
              </a:rPr>
              <a:t>inibição</a:t>
            </a:r>
            <a:r>
              <a:rPr lang="en-GB" sz="2400" b="1" dirty="0">
                <a:solidFill>
                  <a:srgbClr val="FF0000"/>
                </a:solidFill>
                <a:sym typeface="Symbol"/>
              </a:rPr>
              <a:t> das transpeptidases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995678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-</a:t>
            </a:r>
            <a:r>
              <a:rPr lang="en-GB" sz="2000" b="1" dirty="0" err="1"/>
              <a:t>Inibição</a:t>
            </a:r>
            <a:r>
              <a:rPr lang="en-GB" sz="2000" b="1" dirty="0"/>
              <a:t> </a:t>
            </a:r>
            <a:r>
              <a:rPr lang="en-GB" sz="2000" b="1" dirty="0" err="1"/>
              <a:t>da</a:t>
            </a:r>
            <a:r>
              <a:rPr lang="en-GB" sz="2000" b="1" dirty="0"/>
              <a:t> </a:t>
            </a:r>
            <a:r>
              <a:rPr lang="en-GB" sz="2000" b="1" dirty="0" err="1"/>
              <a:t>síntese</a:t>
            </a:r>
            <a:r>
              <a:rPr lang="en-GB" sz="2000" b="1" dirty="0"/>
              <a:t> do </a:t>
            </a:r>
            <a:r>
              <a:rPr lang="en-GB" sz="2000" b="1" dirty="0" err="1"/>
              <a:t>peptideoglicano</a:t>
            </a:r>
            <a:endParaRPr lang="en-GB" sz="2000" b="1" dirty="0"/>
          </a:p>
          <a:p>
            <a:endParaRPr lang="en-GB" sz="2000" b="1" dirty="0"/>
          </a:p>
          <a:p>
            <a:pPr algn="just"/>
            <a:r>
              <a:rPr lang="en-GB" sz="2000" b="1" dirty="0">
                <a:sym typeface="Symbol"/>
              </a:rPr>
              <a:t>-</a:t>
            </a:r>
            <a:r>
              <a:rPr lang="en-GB" sz="2000" b="1" dirty="0" err="1">
                <a:sym typeface="Symbol"/>
              </a:rPr>
              <a:t>lactâmicos</a:t>
            </a:r>
            <a:r>
              <a:rPr lang="en-GB" sz="2000" b="1" dirty="0">
                <a:sym typeface="Symbol"/>
              </a:rPr>
              <a:t> </a:t>
            </a:r>
            <a:r>
              <a:rPr lang="en-GB" sz="2000" b="1" dirty="0" err="1">
                <a:sym typeface="Symbol"/>
              </a:rPr>
              <a:t>inibem</a:t>
            </a:r>
            <a:r>
              <a:rPr lang="en-GB" sz="2000" b="1" dirty="0">
                <a:sym typeface="Symbol"/>
              </a:rPr>
              <a:t> a </a:t>
            </a:r>
            <a:r>
              <a:rPr lang="en-GB" sz="2000" b="1" dirty="0" err="1">
                <a:sym typeface="Symbol"/>
              </a:rPr>
              <a:t>atividade</a:t>
            </a:r>
            <a:r>
              <a:rPr lang="en-GB" sz="2000" b="1" dirty="0">
                <a:sym typeface="Symbol"/>
              </a:rPr>
              <a:t> </a:t>
            </a:r>
            <a:r>
              <a:rPr lang="en-GB" sz="2000" b="1" dirty="0" err="1">
                <a:sym typeface="Symbol"/>
              </a:rPr>
              <a:t>da</a:t>
            </a:r>
            <a:r>
              <a:rPr lang="en-GB" sz="2000" b="1" dirty="0">
                <a:sym typeface="Symbol"/>
              </a:rPr>
              <a:t> D-</a:t>
            </a:r>
            <a:r>
              <a:rPr lang="en-GB" sz="2000" b="1" dirty="0" err="1">
                <a:sym typeface="Symbol"/>
              </a:rPr>
              <a:t>alanil</a:t>
            </a:r>
            <a:r>
              <a:rPr lang="en-GB" sz="2000" b="1" dirty="0">
                <a:sym typeface="Symbol"/>
              </a:rPr>
              <a:t>-D-</a:t>
            </a:r>
            <a:r>
              <a:rPr lang="en-GB" sz="2000" b="1" dirty="0" err="1">
                <a:sym typeface="Symbol"/>
              </a:rPr>
              <a:t>alanina</a:t>
            </a:r>
            <a:r>
              <a:rPr lang="en-GB" sz="2000" b="1" dirty="0">
                <a:sym typeface="Symbol"/>
              </a:rPr>
              <a:t> transpeptidase </a:t>
            </a:r>
            <a:r>
              <a:rPr lang="en-GB" sz="2000" b="1" dirty="0" err="1">
                <a:sym typeface="Symbol"/>
              </a:rPr>
              <a:t>por</a:t>
            </a:r>
            <a:r>
              <a:rPr lang="en-GB" sz="2000" b="1" dirty="0">
                <a:sym typeface="Symbol"/>
              </a:rPr>
              <a:t> </a:t>
            </a:r>
            <a:r>
              <a:rPr lang="en-GB" sz="2000" b="1" dirty="0" err="1">
                <a:sym typeface="Symbol"/>
              </a:rPr>
              <a:t>acilação</a:t>
            </a:r>
            <a:r>
              <a:rPr lang="en-GB" sz="2000" b="1" dirty="0">
                <a:sym typeface="Symbol"/>
              </a:rPr>
              <a:t>, </a:t>
            </a:r>
            <a:r>
              <a:rPr lang="en-GB" sz="2000" b="1" dirty="0" err="1">
                <a:sym typeface="Symbol"/>
              </a:rPr>
              <a:t>formando</a:t>
            </a:r>
            <a:r>
              <a:rPr lang="en-GB" sz="2000" b="1" dirty="0">
                <a:sym typeface="Symbol"/>
              </a:rPr>
              <a:t> um </a:t>
            </a:r>
            <a:r>
              <a:rPr lang="en-GB" sz="2000" b="1" dirty="0" err="1">
                <a:sym typeface="Symbol"/>
              </a:rPr>
              <a:t>éster</a:t>
            </a:r>
            <a:r>
              <a:rPr lang="en-GB" sz="2000" b="1" dirty="0">
                <a:sym typeface="Symbol"/>
              </a:rPr>
              <a:t> </a:t>
            </a:r>
            <a:r>
              <a:rPr lang="en-GB" sz="2000" b="1" dirty="0" err="1">
                <a:sym typeface="Symbol"/>
              </a:rPr>
              <a:t>estável</a:t>
            </a:r>
            <a:r>
              <a:rPr lang="en-GB" sz="2000" b="1" dirty="0">
                <a:sym typeface="Symbol"/>
              </a:rPr>
              <a:t> com o </a:t>
            </a:r>
            <a:r>
              <a:rPr lang="en-GB" sz="2000" b="1" dirty="0" err="1">
                <a:sym typeface="Symbol"/>
              </a:rPr>
              <a:t>anel</a:t>
            </a:r>
            <a:r>
              <a:rPr lang="en-GB" sz="2000" b="1" dirty="0">
                <a:sym typeface="Symbol"/>
              </a:rPr>
              <a:t> </a:t>
            </a:r>
            <a:r>
              <a:rPr lang="en-GB" sz="2000" b="1" dirty="0" err="1">
                <a:sym typeface="Symbol"/>
              </a:rPr>
              <a:t>lactâmico</a:t>
            </a:r>
            <a:r>
              <a:rPr lang="en-GB" sz="2000" b="1" dirty="0">
                <a:sym typeface="Symbol"/>
              </a:rPr>
              <a:t> </a:t>
            </a:r>
            <a:r>
              <a:rPr lang="en-GB" sz="2000" b="1" dirty="0" err="1">
                <a:sym typeface="Symbol"/>
              </a:rPr>
              <a:t>aberto</a:t>
            </a:r>
            <a:r>
              <a:rPr lang="en-GB" sz="2000" b="1" dirty="0">
                <a:sym typeface="Symbol"/>
              </a:rPr>
              <a:t> </a:t>
            </a:r>
            <a:r>
              <a:rPr lang="en-GB" sz="2000" b="1" dirty="0" err="1">
                <a:sym typeface="Symbol"/>
              </a:rPr>
              <a:t>ligado</a:t>
            </a:r>
            <a:r>
              <a:rPr lang="en-GB" sz="2000" b="1" dirty="0">
                <a:sym typeface="Symbol"/>
              </a:rPr>
              <a:t> </a:t>
            </a:r>
            <a:r>
              <a:rPr lang="en-GB" sz="2000" b="1" dirty="0" err="1">
                <a:sym typeface="Symbol"/>
              </a:rPr>
              <a:t>ao</a:t>
            </a:r>
            <a:r>
              <a:rPr lang="en-GB" sz="2000" b="1" dirty="0">
                <a:sym typeface="Symbol"/>
              </a:rPr>
              <a:t> </a:t>
            </a:r>
            <a:r>
              <a:rPr lang="en-GB" sz="2000" b="1" dirty="0" err="1">
                <a:sym typeface="Symbol"/>
              </a:rPr>
              <a:t>grupo</a:t>
            </a:r>
            <a:r>
              <a:rPr lang="en-GB" sz="2000" b="1" dirty="0">
                <a:sym typeface="Symbol"/>
              </a:rPr>
              <a:t> </a:t>
            </a:r>
            <a:r>
              <a:rPr lang="en-GB" sz="2000" b="1" dirty="0" err="1">
                <a:sym typeface="Symbol"/>
              </a:rPr>
              <a:t>hidroxil</a:t>
            </a:r>
            <a:r>
              <a:rPr lang="en-GB" sz="2000" b="1" dirty="0">
                <a:sym typeface="Symbol"/>
              </a:rPr>
              <a:t> do </a:t>
            </a:r>
            <a:r>
              <a:rPr lang="en-GB" sz="2000" b="1" dirty="0" err="1">
                <a:sym typeface="Symbol"/>
              </a:rPr>
              <a:t>sítio</a:t>
            </a:r>
            <a:r>
              <a:rPr lang="en-GB" sz="2000" b="1" dirty="0">
                <a:sym typeface="Symbol"/>
              </a:rPr>
              <a:t> </a:t>
            </a:r>
            <a:r>
              <a:rPr lang="en-GB" sz="2000" b="1" dirty="0" err="1">
                <a:sym typeface="Symbol"/>
              </a:rPr>
              <a:t>ativo</a:t>
            </a:r>
            <a:r>
              <a:rPr lang="en-GB" sz="2000" b="1" dirty="0">
                <a:sym typeface="Symbol"/>
              </a:rPr>
              <a:t> </a:t>
            </a:r>
            <a:r>
              <a:rPr lang="en-GB" sz="2000" b="1" dirty="0" err="1">
                <a:sym typeface="Symbol"/>
              </a:rPr>
              <a:t>da</a:t>
            </a:r>
            <a:r>
              <a:rPr lang="en-GB" sz="2000" b="1" dirty="0">
                <a:sym typeface="Symbol"/>
              </a:rPr>
              <a:t> </a:t>
            </a:r>
            <a:r>
              <a:rPr lang="en-GB" sz="2000" b="1" dirty="0" err="1">
                <a:sym typeface="Symbol"/>
              </a:rPr>
              <a:t>enzima</a:t>
            </a:r>
            <a:r>
              <a:rPr lang="en-GB" sz="2000" b="1" dirty="0">
                <a:sym typeface="Symbol"/>
              </a:rPr>
              <a:t> (</a:t>
            </a:r>
            <a:r>
              <a:rPr lang="en-GB" sz="2000" b="1" dirty="0" err="1">
                <a:sym typeface="Symbol"/>
              </a:rPr>
              <a:t>chamada</a:t>
            </a:r>
            <a:r>
              <a:rPr lang="en-GB" sz="2000" b="1" dirty="0">
                <a:sym typeface="Symbol"/>
              </a:rPr>
              <a:t> de </a:t>
            </a:r>
            <a:r>
              <a:rPr lang="en-GB" sz="2000" b="1" dirty="0" err="1">
                <a:sym typeface="Symbol"/>
              </a:rPr>
              <a:t>Proteína</a:t>
            </a:r>
            <a:r>
              <a:rPr lang="en-GB" sz="2000" b="1" dirty="0">
                <a:sym typeface="Symbol"/>
              </a:rPr>
              <a:t> </a:t>
            </a:r>
            <a:r>
              <a:rPr lang="en-GB" sz="2000" b="1" dirty="0" err="1">
                <a:sym typeface="Symbol"/>
              </a:rPr>
              <a:t>ligadora</a:t>
            </a:r>
            <a:r>
              <a:rPr lang="en-GB" sz="2000" b="1" dirty="0">
                <a:sym typeface="Symbol"/>
              </a:rPr>
              <a:t> de </a:t>
            </a:r>
            <a:r>
              <a:rPr lang="en-GB" sz="2000" b="1" dirty="0" err="1">
                <a:sym typeface="Symbol"/>
              </a:rPr>
              <a:t>penicilina</a:t>
            </a:r>
            <a:r>
              <a:rPr lang="en-GB" sz="2000" b="1" dirty="0">
                <a:sym typeface="Symbol"/>
              </a:rPr>
              <a:t> – PBP)</a:t>
            </a:r>
          </a:p>
        </p:txBody>
      </p:sp>
      <p:pic>
        <p:nvPicPr>
          <p:cNvPr id="62466" name="Picture 2" descr="http://www.webmedcentral.com/articlefiles/2bf4a64eb954fe4de283ea05ebfe38e8.jpg"/>
          <p:cNvPicPr>
            <a:picLocks noChangeAspect="1" noChangeArrowheads="1"/>
          </p:cNvPicPr>
          <p:nvPr/>
        </p:nvPicPr>
        <p:blipFill>
          <a:blip r:embed="rId2"/>
          <a:srcRect b="54166"/>
          <a:stretch>
            <a:fillRect/>
          </a:stretch>
        </p:blipFill>
        <p:spPr bwMode="auto">
          <a:xfrm>
            <a:off x="0" y="642918"/>
            <a:ext cx="9144000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Definições</a:t>
            </a:r>
            <a:r>
              <a:rPr lang="en-US" sz="4400" dirty="0"/>
              <a:t> </a:t>
            </a:r>
            <a:r>
              <a:rPr lang="en-US" sz="4400" dirty="0" err="1"/>
              <a:t>Importantes</a:t>
            </a:r>
            <a:r>
              <a:rPr lang="en-US" sz="4400" dirty="0"/>
              <a:t>:</a:t>
            </a:r>
          </a:p>
          <a:p>
            <a:endParaRPr lang="en-US" sz="2000" dirty="0"/>
          </a:p>
          <a:p>
            <a:r>
              <a:rPr lang="en-US" sz="2000" b="1" dirty="0" err="1"/>
              <a:t>Antibiótico</a:t>
            </a:r>
            <a:r>
              <a:rPr lang="en-US" sz="2000" dirty="0"/>
              <a:t>: </a:t>
            </a:r>
            <a:r>
              <a:rPr lang="en-US" sz="2000" dirty="0" err="1"/>
              <a:t>antimicrobiano</a:t>
            </a:r>
            <a:r>
              <a:rPr lang="en-US" sz="2000" dirty="0"/>
              <a:t> de </a:t>
            </a:r>
            <a:r>
              <a:rPr lang="en-US" sz="2000" dirty="0" err="1"/>
              <a:t>origem</a:t>
            </a:r>
            <a:r>
              <a:rPr lang="en-US" sz="2000" dirty="0"/>
              <a:t> </a:t>
            </a:r>
            <a:r>
              <a:rPr lang="en-US" sz="2000" dirty="0" err="1"/>
              <a:t>microbiana</a:t>
            </a:r>
            <a:r>
              <a:rPr lang="en-US" sz="2000" dirty="0"/>
              <a:t> ;</a:t>
            </a:r>
          </a:p>
          <a:p>
            <a:endParaRPr lang="en-US" sz="2000" dirty="0"/>
          </a:p>
          <a:p>
            <a:r>
              <a:rPr lang="en-US" sz="2000" b="1" dirty="0" err="1"/>
              <a:t>Antimicrobiano</a:t>
            </a:r>
            <a:r>
              <a:rPr lang="en-US" sz="2000" dirty="0"/>
              <a:t>:  </a:t>
            </a:r>
            <a:r>
              <a:rPr lang="en-US" sz="2000" dirty="0" err="1"/>
              <a:t>qualquer</a:t>
            </a:r>
            <a:r>
              <a:rPr lang="en-US" sz="2000" dirty="0"/>
              <a:t> </a:t>
            </a:r>
            <a:r>
              <a:rPr lang="en-US" sz="2000" dirty="0" err="1"/>
              <a:t>substância</a:t>
            </a:r>
            <a:r>
              <a:rPr lang="en-US" sz="2000" dirty="0"/>
              <a:t> com </a:t>
            </a:r>
            <a:r>
              <a:rPr lang="en-US" sz="2000" dirty="0" err="1"/>
              <a:t>atividade</a:t>
            </a:r>
            <a:r>
              <a:rPr lang="en-US" sz="2000" dirty="0"/>
              <a:t> </a:t>
            </a:r>
            <a:r>
              <a:rPr lang="en-US" sz="2000" dirty="0" err="1"/>
              <a:t>suficientemente</a:t>
            </a:r>
            <a:r>
              <a:rPr lang="en-US" sz="2000" dirty="0"/>
              <a:t> </a:t>
            </a:r>
            <a:r>
              <a:rPr lang="en-US" sz="2000" dirty="0" err="1"/>
              <a:t>antimicrobiana</a:t>
            </a:r>
            <a:r>
              <a:rPr lang="en-US" sz="2000" dirty="0"/>
              <a:t> </a:t>
            </a:r>
            <a:r>
              <a:rPr lang="en-US" sz="2000" dirty="0" err="1"/>
              <a:t>que</a:t>
            </a:r>
            <a:r>
              <a:rPr lang="en-US" sz="2000" dirty="0"/>
              <a:t> </a:t>
            </a:r>
            <a:r>
              <a:rPr lang="en-US" sz="2000" dirty="0" err="1"/>
              <a:t>pode</a:t>
            </a:r>
            <a:r>
              <a:rPr lang="en-US" sz="2000" dirty="0"/>
              <a:t> ser </a:t>
            </a:r>
            <a:r>
              <a:rPr lang="en-US" sz="2000" dirty="0" err="1"/>
              <a:t>usado</a:t>
            </a:r>
            <a:r>
              <a:rPr lang="en-US" sz="2000" dirty="0"/>
              <a:t> no </a:t>
            </a:r>
            <a:r>
              <a:rPr lang="en-US" sz="2000" dirty="0" err="1"/>
              <a:t>tratamento</a:t>
            </a:r>
            <a:r>
              <a:rPr lang="en-US" sz="2000" dirty="0"/>
              <a:t> de </a:t>
            </a:r>
            <a:r>
              <a:rPr lang="en-US" sz="2000" dirty="0" err="1"/>
              <a:t>infecções</a:t>
            </a:r>
            <a:r>
              <a:rPr lang="en-US" sz="2000" dirty="0"/>
              <a:t> </a:t>
            </a:r>
          </a:p>
          <a:p>
            <a:endParaRPr lang="en-US" sz="2000" dirty="0"/>
          </a:p>
          <a:p>
            <a:r>
              <a:rPr lang="en-US" sz="2000" b="1" dirty="0" err="1"/>
              <a:t>Bactericida</a:t>
            </a:r>
            <a:r>
              <a:rPr lang="en-US" sz="2000" dirty="0"/>
              <a:t> : um </a:t>
            </a:r>
            <a:r>
              <a:rPr lang="en-US" sz="2000" dirty="0" err="1"/>
              <a:t>antimicrobiano</a:t>
            </a:r>
            <a:r>
              <a:rPr lang="en-US" sz="2000" dirty="0"/>
              <a:t> </a:t>
            </a:r>
            <a:r>
              <a:rPr lang="en-US" sz="2000" dirty="0" err="1"/>
              <a:t>que</a:t>
            </a:r>
            <a:r>
              <a:rPr lang="en-US" sz="2000" dirty="0"/>
              <a:t> é </a:t>
            </a:r>
            <a:r>
              <a:rPr lang="en-US" sz="2000" dirty="0" err="1"/>
              <a:t>letal</a:t>
            </a:r>
            <a:r>
              <a:rPr lang="en-US" sz="2000" dirty="0"/>
              <a:t> </a:t>
            </a:r>
            <a:r>
              <a:rPr lang="en-US" sz="2000" dirty="0" err="1"/>
              <a:t>para</a:t>
            </a:r>
            <a:r>
              <a:rPr lang="en-US" sz="2000" dirty="0"/>
              <a:t> </a:t>
            </a:r>
            <a:r>
              <a:rPr lang="en-US" sz="2000" dirty="0" err="1"/>
              <a:t>bactérias</a:t>
            </a:r>
            <a:r>
              <a:rPr lang="en-US" sz="2000" dirty="0"/>
              <a:t> ;</a:t>
            </a:r>
          </a:p>
          <a:p>
            <a:endParaRPr lang="en-US" sz="2000" dirty="0"/>
          </a:p>
          <a:p>
            <a:r>
              <a:rPr lang="en-US" sz="2000" b="1" dirty="0" err="1"/>
              <a:t>Bacteriostático</a:t>
            </a:r>
            <a:r>
              <a:rPr lang="en-US" sz="2000" dirty="0"/>
              <a:t>: um </a:t>
            </a:r>
            <a:r>
              <a:rPr lang="en-US" sz="2000" dirty="0" err="1"/>
              <a:t>antimicrobiano</a:t>
            </a:r>
            <a:r>
              <a:rPr lang="en-US" sz="2000" dirty="0"/>
              <a:t> que </a:t>
            </a:r>
            <a:r>
              <a:rPr lang="en-US" sz="2000" dirty="0" err="1"/>
              <a:t>inibe</a:t>
            </a:r>
            <a:r>
              <a:rPr lang="en-US" sz="2000" dirty="0"/>
              <a:t> o </a:t>
            </a:r>
            <a:r>
              <a:rPr lang="en-US" sz="2000" dirty="0" err="1"/>
              <a:t>crescimento</a:t>
            </a:r>
            <a:r>
              <a:rPr lang="en-US" sz="2000" dirty="0"/>
              <a:t> mas </a:t>
            </a:r>
            <a:r>
              <a:rPr lang="en-US" sz="2000" dirty="0" err="1"/>
              <a:t>não</a:t>
            </a:r>
            <a:r>
              <a:rPr lang="en-US" sz="2000" dirty="0"/>
              <a:t> </a:t>
            </a:r>
            <a:r>
              <a:rPr lang="en-US" sz="2000" dirty="0" err="1"/>
              <a:t>mata</a:t>
            </a:r>
            <a:r>
              <a:rPr lang="en-US" sz="2000" dirty="0"/>
              <a:t> </a:t>
            </a:r>
            <a:r>
              <a:rPr lang="en-US" sz="2000" dirty="0" err="1"/>
              <a:t>bactérias</a:t>
            </a:r>
            <a:r>
              <a:rPr lang="en-US" sz="2000" dirty="0"/>
              <a:t>;</a:t>
            </a:r>
          </a:p>
          <a:p>
            <a:endParaRPr lang="en-US" sz="2000" dirty="0"/>
          </a:p>
          <a:p>
            <a:r>
              <a:rPr lang="en-US" sz="2000" b="1" dirty="0" err="1"/>
              <a:t>Bacteriolítico</a:t>
            </a:r>
            <a:r>
              <a:rPr lang="en-US" sz="2000" b="1" dirty="0"/>
              <a:t>: </a:t>
            </a:r>
            <a:r>
              <a:rPr lang="en-US" sz="2000" dirty="0"/>
              <a:t>um </a:t>
            </a:r>
            <a:r>
              <a:rPr lang="en-US" sz="2000" dirty="0" err="1"/>
              <a:t>antimicrobiano</a:t>
            </a:r>
            <a:r>
              <a:rPr lang="en-US" sz="2000" dirty="0"/>
              <a:t> que causa a </a:t>
            </a:r>
            <a:r>
              <a:rPr lang="en-US" sz="2000" dirty="0" err="1"/>
              <a:t>lise</a:t>
            </a:r>
            <a:r>
              <a:rPr lang="en-US" sz="2000" dirty="0"/>
              <a:t> de </a:t>
            </a:r>
            <a:r>
              <a:rPr lang="en-US" sz="2000" dirty="0" err="1"/>
              <a:t>bactérias</a:t>
            </a:r>
            <a:endParaRPr lang="en-US" sz="2000" b="1" dirty="0"/>
          </a:p>
          <a:p>
            <a:endParaRPr lang="en-US" sz="2000" dirty="0"/>
          </a:p>
          <a:p>
            <a:r>
              <a:rPr lang="en-US" sz="2000" b="1" dirty="0" err="1"/>
              <a:t>Quimioterapia</a:t>
            </a:r>
            <a:r>
              <a:rPr lang="en-US" sz="2000" dirty="0"/>
              <a:t>: um </a:t>
            </a:r>
            <a:r>
              <a:rPr lang="en-US" sz="2000" dirty="0" err="1"/>
              <a:t>termo</a:t>
            </a:r>
            <a:r>
              <a:rPr lang="en-US" sz="2000" dirty="0"/>
              <a:t> </a:t>
            </a:r>
            <a:r>
              <a:rPr lang="en-US" sz="2000" dirty="0" err="1"/>
              <a:t>geral</a:t>
            </a:r>
            <a:r>
              <a:rPr lang="en-US" sz="2000" dirty="0"/>
              <a:t> </a:t>
            </a:r>
            <a:r>
              <a:rPr lang="en-US" sz="2000" dirty="0" err="1"/>
              <a:t>que</a:t>
            </a:r>
            <a:r>
              <a:rPr lang="en-US" sz="2000" dirty="0"/>
              <a:t> </a:t>
            </a:r>
            <a:r>
              <a:rPr lang="en-US" sz="2000" dirty="0" err="1"/>
              <a:t>engloba</a:t>
            </a:r>
            <a:r>
              <a:rPr lang="en-US" sz="2000" dirty="0"/>
              <a:t> </a:t>
            </a:r>
            <a:r>
              <a:rPr lang="en-US" sz="2000" dirty="0" err="1"/>
              <a:t>antibióticos</a:t>
            </a:r>
            <a:r>
              <a:rPr lang="en-US" sz="2000" dirty="0"/>
              <a:t>, </a:t>
            </a:r>
            <a:r>
              <a:rPr lang="en-US" sz="2000" dirty="0" err="1"/>
              <a:t>antimicrobianos</a:t>
            </a:r>
            <a:r>
              <a:rPr lang="en-US" sz="2000" dirty="0"/>
              <a:t> e </a:t>
            </a:r>
            <a:r>
              <a:rPr lang="en-US" sz="2000" dirty="0" err="1"/>
              <a:t>fármacos</a:t>
            </a:r>
            <a:r>
              <a:rPr lang="en-US" sz="2000" dirty="0"/>
              <a:t> </a:t>
            </a:r>
            <a:r>
              <a:rPr lang="en-US" sz="2000" dirty="0" err="1"/>
              <a:t>para</a:t>
            </a:r>
            <a:r>
              <a:rPr lang="en-US" sz="2000" dirty="0"/>
              <a:t> o </a:t>
            </a:r>
            <a:r>
              <a:rPr lang="en-US" sz="2000" dirty="0" err="1"/>
              <a:t>tratamento</a:t>
            </a:r>
            <a:r>
              <a:rPr lang="en-US" sz="2000" dirty="0"/>
              <a:t> de </a:t>
            </a:r>
            <a:r>
              <a:rPr lang="en-US" sz="2000" dirty="0" err="1"/>
              <a:t>câncer</a:t>
            </a:r>
            <a:r>
              <a:rPr lang="en-US" sz="2000" dirty="0"/>
              <a:t> ;</a:t>
            </a:r>
          </a:p>
          <a:p>
            <a:endParaRPr lang="en-US" sz="2000" dirty="0"/>
          </a:p>
          <a:p>
            <a:r>
              <a:rPr lang="en-US" sz="2000" b="1" dirty="0"/>
              <a:t>MIC (CIM)</a:t>
            </a:r>
            <a:r>
              <a:rPr lang="en-US" sz="2000" dirty="0"/>
              <a:t>:  </a:t>
            </a:r>
            <a:r>
              <a:rPr lang="en-US" sz="2000" dirty="0" err="1"/>
              <a:t>concentração</a:t>
            </a:r>
            <a:r>
              <a:rPr lang="en-US" sz="2000" dirty="0"/>
              <a:t> </a:t>
            </a:r>
            <a:r>
              <a:rPr lang="en-US" sz="2000" dirty="0" err="1"/>
              <a:t>mínima</a:t>
            </a:r>
            <a:r>
              <a:rPr lang="en-US" sz="2000" dirty="0"/>
              <a:t> (µg/mL) </a:t>
            </a:r>
            <a:r>
              <a:rPr lang="en-US" sz="2000" dirty="0" err="1"/>
              <a:t>capaz</a:t>
            </a:r>
            <a:r>
              <a:rPr lang="en-US" sz="2000" dirty="0"/>
              <a:t> de </a:t>
            </a:r>
            <a:r>
              <a:rPr lang="en-US" sz="2000" dirty="0" err="1"/>
              <a:t>inibir</a:t>
            </a:r>
            <a:r>
              <a:rPr lang="en-US" sz="2000" dirty="0"/>
              <a:t> o </a:t>
            </a:r>
            <a:r>
              <a:rPr lang="en-US" sz="2000" dirty="0" err="1"/>
              <a:t>crescimento</a:t>
            </a:r>
            <a:r>
              <a:rPr lang="en-US" sz="2000" dirty="0"/>
              <a:t> de </a:t>
            </a:r>
            <a:r>
              <a:rPr lang="en-US" sz="2000" dirty="0" err="1"/>
              <a:t>microorganismos</a:t>
            </a:r>
            <a:r>
              <a:rPr lang="en-US" sz="2000" dirty="0"/>
              <a:t>; </a:t>
            </a:r>
          </a:p>
          <a:p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enicillin">
            <a:hlinkClick r:id="" action="ppaction://media"/>
            <a:extLst>
              <a:ext uri="{FF2B5EF4-FFF2-40B4-BE49-F238E27FC236}">
                <a16:creationId xmlns:a16="http://schemas.microsoft.com/office/drawing/2014/main" id="{254362CF-DA73-416B-8D14-2A83132360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5603" y="260648"/>
            <a:ext cx="7152794" cy="536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70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8A999D15-A599-43E2-9CB9-BBB56D00A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3437"/>
            <a:ext cx="9144000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0EE4006-05C5-4AB6-B407-182FC61A199A}"/>
              </a:ext>
            </a:extLst>
          </p:cNvPr>
          <p:cNvSpPr txBox="1"/>
          <p:nvPr/>
        </p:nvSpPr>
        <p:spPr>
          <a:xfrm>
            <a:off x="3059832" y="116632"/>
            <a:ext cx="27378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err="1">
                <a:solidFill>
                  <a:srgbClr val="C00000"/>
                </a:solidFill>
              </a:rPr>
              <a:t>Glicopeptídeos</a:t>
            </a:r>
            <a:endParaRPr lang="pt-BR" sz="3200" b="1" dirty="0">
              <a:solidFill>
                <a:srgbClr val="C0000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604A111-D00A-41BF-9874-7BA6F7EB4364}"/>
              </a:ext>
            </a:extLst>
          </p:cNvPr>
          <p:cNvSpPr txBox="1"/>
          <p:nvPr/>
        </p:nvSpPr>
        <p:spPr>
          <a:xfrm>
            <a:off x="6333615" y="6525343"/>
            <a:ext cx="2810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t-BR" sz="14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doi</a:t>
            </a:r>
            <a:r>
              <a:rPr lang="pt-BR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pt-BR" sz="14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  <a:hlinkClick r:id="rId3"/>
              </a:rPr>
              <a:t>10.3390/antibiotics3040572</a:t>
            </a:r>
            <a:r>
              <a:rPr lang="pt-BR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7251619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8582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Antibióticos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glicopeptídicos</a:t>
            </a:r>
            <a:endParaRPr lang="en-GB" sz="3600" b="1" dirty="0">
              <a:solidFill>
                <a:srgbClr val="C00000"/>
              </a:solidFill>
            </a:endParaRPr>
          </a:p>
          <a:p>
            <a:endParaRPr lang="en-GB" dirty="0"/>
          </a:p>
          <a:p>
            <a:pPr marL="285750" indent="-285750">
              <a:buFontTx/>
              <a:buChar char="-"/>
            </a:pPr>
            <a:r>
              <a:rPr lang="en-GB" dirty="0"/>
              <a:t>A vancomicina </a:t>
            </a:r>
            <a:r>
              <a:rPr lang="en-GB" dirty="0" err="1"/>
              <a:t>foi</a:t>
            </a:r>
            <a:r>
              <a:rPr lang="en-GB" dirty="0"/>
              <a:t> o </a:t>
            </a:r>
            <a:r>
              <a:rPr lang="en-GB" dirty="0" err="1"/>
              <a:t>primeiro</a:t>
            </a:r>
            <a:r>
              <a:rPr lang="en-GB" dirty="0"/>
              <a:t> dessa </a:t>
            </a:r>
            <a:r>
              <a:rPr lang="en-GB" dirty="0" err="1"/>
              <a:t>classe</a:t>
            </a:r>
            <a:r>
              <a:rPr lang="en-GB" dirty="0"/>
              <a:t> a ser </a:t>
            </a:r>
            <a:r>
              <a:rPr lang="en-GB" dirty="0" err="1"/>
              <a:t>descoberto</a:t>
            </a:r>
            <a:r>
              <a:rPr lang="en-GB" dirty="0"/>
              <a:t> (Eli Lilly and Cia.). </a:t>
            </a:r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r>
              <a:rPr lang="en-GB" dirty="0" err="1"/>
              <a:t>Ele</a:t>
            </a:r>
            <a:r>
              <a:rPr lang="en-GB" dirty="0"/>
              <a:t> </a:t>
            </a:r>
            <a:r>
              <a:rPr lang="en-GB" dirty="0" err="1"/>
              <a:t>foi</a:t>
            </a:r>
            <a:r>
              <a:rPr lang="en-GB" dirty="0"/>
              <a:t> </a:t>
            </a:r>
            <a:r>
              <a:rPr lang="en-GB" dirty="0" err="1"/>
              <a:t>identificado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bactérias</a:t>
            </a:r>
            <a:r>
              <a:rPr lang="en-GB" dirty="0"/>
              <a:t> de solo da </a:t>
            </a:r>
            <a:r>
              <a:rPr lang="en-GB" dirty="0" err="1"/>
              <a:t>Indonésia</a:t>
            </a:r>
            <a:r>
              <a:rPr lang="en-GB" dirty="0"/>
              <a:t> (</a:t>
            </a:r>
            <a:r>
              <a:rPr lang="en-GB" i="1" dirty="0" err="1"/>
              <a:t>Amycolatopsis</a:t>
            </a:r>
            <a:r>
              <a:rPr lang="en-GB" i="1" dirty="0"/>
              <a:t> </a:t>
            </a:r>
            <a:r>
              <a:rPr lang="en-GB" i="1" dirty="0" err="1"/>
              <a:t>orientalis</a:t>
            </a:r>
            <a:r>
              <a:rPr lang="en-GB" i="1" dirty="0"/>
              <a:t>) </a:t>
            </a:r>
            <a:r>
              <a:rPr lang="en-GB" dirty="0" err="1"/>
              <a:t>em</a:t>
            </a:r>
            <a:r>
              <a:rPr lang="en-GB" dirty="0"/>
              <a:t> 1950.</a:t>
            </a:r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r>
              <a:rPr lang="en-GB" dirty="0" err="1"/>
              <a:t>Ativos</a:t>
            </a:r>
            <a:r>
              <a:rPr lang="en-GB" dirty="0"/>
              <a:t> contra </a:t>
            </a:r>
            <a:r>
              <a:rPr lang="en-GB" dirty="0" err="1"/>
              <a:t>bactérias</a:t>
            </a:r>
            <a:r>
              <a:rPr lang="en-GB" dirty="0"/>
              <a:t> Gram-</a:t>
            </a:r>
            <a:r>
              <a:rPr lang="en-GB" dirty="0" err="1"/>
              <a:t>positivas</a:t>
            </a:r>
            <a:r>
              <a:rPr lang="en-GB" dirty="0"/>
              <a:t>.</a:t>
            </a:r>
          </a:p>
        </p:txBody>
      </p:sp>
      <p:pic>
        <p:nvPicPr>
          <p:cNvPr id="3" name="Picture 2" descr="http://www.pnas.org/content/97/22/11942/F1.large.jpg"/>
          <p:cNvPicPr>
            <a:picLocks noChangeAspect="1" noChangeArrowheads="1"/>
          </p:cNvPicPr>
          <p:nvPr/>
        </p:nvPicPr>
        <p:blipFill>
          <a:blip r:embed="rId2" cstate="print"/>
          <a:srcRect r="53406" b="48387"/>
          <a:stretch>
            <a:fillRect/>
          </a:stretch>
        </p:blipFill>
        <p:spPr bwMode="auto">
          <a:xfrm>
            <a:off x="539552" y="2585323"/>
            <a:ext cx="4500594" cy="4126937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4433050" y="3242902"/>
            <a:ext cx="41713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pt-PT" dirty="0"/>
              <a:t>Heptapeptídeo</a:t>
            </a:r>
          </a:p>
          <a:p>
            <a:pPr>
              <a:buFontTx/>
              <a:buChar char="-"/>
            </a:pPr>
            <a:r>
              <a:rPr lang="pt-PT" dirty="0"/>
              <a:t>Presenca de três tirosinas modificadas</a:t>
            </a:r>
          </a:p>
          <a:p>
            <a:pPr>
              <a:buFontTx/>
              <a:buChar char="-"/>
            </a:pPr>
            <a:r>
              <a:rPr lang="pt-PT" dirty="0"/>
              <a:t>Decorações com glicosídeos e halogêneos</a:t>
            </a:r>
          </a:p>
        </p:txBody>
      </p:sp>
    </p:spTree>
    <p:extLst>
      <p:ext uri="{BB962C8B-B14F-4D97-AF65-F5344CB8AC3E}">
        <p14:creationId xmlns:p14="http://schemas.microsoft.com/office/powerpoint/2010/main" val="32171989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00042"/>
            <a:ext cx="2156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Mecanismo</a:t>
            </a:r>
            <a:r>
              <a:rPr lang="en-GB" b="1" dirty="0"/>
              <a:t> de </a:t>
            </a:r>
            <a:r>
              <a:rPr lang="en-GB" b="1" dirty="0" err="1"/>
              <a:t>ação</a:t>
            </a:r>
            <a:endParaRPr lang="en-GB" b="1" dirty="0"/>
          </a:p>
        </p:txBody>
      </p:sp>
      <p:pic>
        <p:nvPicPr>
          <p:cNvPr id="3" name="il_fi" descr="nrmicro1795-i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648829"/>
            <a:ext cx="6323409" cy="420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71472" y="1071546"/>
            <a:ext cx="80010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Os glicopeptídeos </a:t>
            </a:r>
            <a:r>
              <a:rPr lang="en-GB" dirty="0" err="1"/>
              <a:t>ligam</a:t>
            </a:r>
            <a:r>
              <a:rPr lang="en-GB" dirty="0"/>
              <a:t> </a:t>
            </a:r>
            <a:r>
              <a:rPr lang="en-GB" dirty="0" err="1"/>
              <a:t>especificamente</a:t>
            </a:r>
            <a:r>
              <a:rPr lang="en-GB" dirty="0"/>
              <a:t> </a:t>
            </a:r>
            <a:r>
              <a:rPr lang="en-GB" dirty="0" err="1"/>
              <a:t>ao</a:t>
            </a:r>
            <a:r>
              <a:rPr lang="en-GB" dirty="0"/>
              <a:t> precursor </a:t>
            </a:r>
            <a:r>
              <a:rPr lang="en-GB" dirty="0" err="1"/>
              <a:t>da</a:t>
            </a:r>
            <a:r>
              <a:rPr lang="en-GB" dirty="0"/>
              <a:t> </a:t>
            </a:r>
            <a:r>
              <a:rPr lang="en-GB" dirty="0" err="1"/>
              <a:t>parede</a:t>
            </a:r>
            <a:r>
              <a:rPr lang="en-GB" dirty="0"/>
              <a:t> </a:t>
            </a:r>
            <a:r>
              <a:rPr lang="en-GB" dirty="0" err="1"/>
              <a:t>celular</a:t>
            </a:r>
            <a:r>
              <a:rPr lang="en-GB" dirty="0"/>
              <a:t> , o UDP-N-</a:t>
            </a:r>
            <a:r>
              <a:rPr lang="en-GB" dirty="0" err="1"/>
              <a:t>Acetilmuramilpentapeptídeo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Eles</a:t>
            </a:r>
            <a:r>
              <a:rPr lang="en-GB" dirty="0"/>
              <a:t> </a:t>
            </a:r>
            <a:r>
              <a:rPr lang="en-GB" dirty="0" err="1"/>
              <a:t>formam</a:t>
            </a:r>
            <a:r>
              <a:rPr lang="en-GB" dirty="0"/>
              <a:t> </a:t>
            </a:r>
            <a:r>
              <a:rPr lang="en-GB" dirty="0" err="1"/>
              <a:t>complexos</a:t>
            </a:r>
            <a:r>
              <a:rPr lang="en-GB" dirty="0"/>
              <a:t> </a:t>
            </a:r>
            <a:r>
              <a:rPr lang="en-GB" dirty="0" err="1"/>
              <a:t>covalentes</a:t>
            </a:r>
            <a:r>
              <a:rPr lang="en-GB" dirty="0"/>
              <a:t> com </a:t>
            </a:r>
            <a:r>
              <a:rPr lang="en-GB" dirty="0" err="1"/>
              <a:t>peptídeos</a:t>
            </a:r>
            <a:r>
              <a:rPr lang="en-GB" dirty="0"/>
              <a:t> </a:t>
            </a:r>
            <a:r>
              <a:rPr lang="en-GB" dirty="0" err="1"/>
              <a:t>naturais</a:t>
            </a:r>
            <a:r>
              <a:rPr lang="en-GB" dirty="0"/>
              <a:t> e </a:t>
            </a:r>
            <a:r>
              <a:rPr lang="en-GB" dirty="0" err="1"/>
              <a:t>sintéticos</a:t>
            </a:r>
            <a:r>
              <a:rPr lang="en-GB" dirty="0"/>
              <a:t> que </a:t>
            </a:r>
            <a:r>
              <a:rPr lang="en-GB" dirty="0" err="1"/>
              <a:t>terminam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Acil</a:t>
            </a:r>
            <a:r>
              <a:rPr lang="en-GB" dirty="0"/>
              <a:t>-D-</a:t>
            </a:r>
            <a:r>
              <a:rPr lang="en-GB" dirty="0" err="1"/>
              <a:t>alanil</a:t>
            </a:r>
            <a:r>
              <a:rPr lang="en-GB" dirty="0"/>
              <a:t>-D-</a:t>
            </a:r>
            <a:r>
              <a:rPr lang="en-GB" dirty="0" err="1"/>
              <a:t>alanina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74059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cdn.pharmacologycorner.com/wp-content/uploads/2009/09/vancomycin_mechanism_ac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484784"/>
            <a:ext cx="4714908" cy="36227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87896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gure thumbnail gr1">
            <a:extLst>
              <a:ext uri="{FF2B5EF4-FFF2-40B4-BE49-F238E27FC236}">
                <a16:creationId xmlns:a16="http://schemas.microsoft.com/office/drawing/2014/main" id="{31FC79B6-8B1D-428D-BFBB-4FC5802462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51"/>
          <a:stretch/>
        </p:blipFill>
        <p:spPr bwMode="auto">
          <a:xfrm>
            <a:off x="755576" y="620688"/>
            <a:ext cx="4470482" cy="490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5AAE2F85-711E-4A5A-871F-6C6561A41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503021" y="257619"/>
            <a:ext cx="3747535" cy="3465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034378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FD233BE7-B71C-4388-9AED-C8EDA1330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1390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AC01034-8F84-45B4-A715-DD5C3E34990C}"/>
              </a:ext>
            </a:extLst>
          </p:cNvPr>
          <p:cNvSpPr txBox="1"/>
          <p:nvPr/>
        </p:nvSpPr>
        <p:spPr>
          <a:xfrm>
            <a:off x="751851" y="2996952"/>
            <a:ext cx="7640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2.Antibióticos que inibem a síntese proteica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0396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nature.com/nrmicro/journal/v3/n11/images/nrmicro1265-i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3528392" cy="525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A2901A5-B0DA-4724-B8EA-03AC04E8A479}"/>
              </a:ext>
            </a:extLst>
          </p:cNvPr>
          <p:cNvSpPr txBox="1"/>
          <p:nvPr/>
        </p:nvSpPr>
        <p:spPr>
          <a:xfrm>
            <a:off x="3050445" y="24520"/>
            <a:ext cx="3504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C00000"/>
                </a:solidFill>
              </a:rPr>
              <a:t>Ribossomo bacteriano</a:t>
            </a: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C00A59B5-6914-4256-9255-F5491BCB74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42"/>
          <a:stretch/>
        </p:blipFill>
        <p:spPr bwMode="auto">
          <a:xfrm>
            <a:off x="3529814" y="2132856"/>
            <a:ext cx="5531455" cy="182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661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912" y="821043"/>
            <a:ext cx="33875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err="1"/>
              <a:t>Características</a:t>
            </a:r>
            <a:r>
              <a:rPr lang="en-GB" sz="2400" b="1" dirty="0"/>
              <a:t> </a:t>
            </a:r>
            <a:r>
              <a:rPr lang="en-GB" sz="2400" b="1" dirty="0" err="1"/>
              <a:t>químicas</a:t>
            </a:r>
            <a:r>
              <a:rPr lang="en-GB" sz="2400" b="1" dirty="0"/>
              <a:t> :</a:t>
            </a:r>
          </a:p>
          <a:p>
            <a:endParaRPr lang="en-GB" sz="2400" b="1" dirty="0"/>
          </a:p>
          <a:p>
            <a:endParaRPr lang="en-GB" sz="2400" b="1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912" y="2018626"/>
            <a:ext cx="3857652" cy="458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 flipH="1">
            <a:off x="4718767" y="1406853"/>
            <a:ext cx="4000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Como  o </a:t>
            </a:r>
            <a:r>
              <a:rPr lang="en-GB" dirty="0" err="1"/>
              <a:t>próprio</a:t>
            </a:r>
            <a:r>
              <a:rPr lang="en-GB" dirty="0"/>
              <a:t> </a:t>
            </a:r>
            <a:r>
              <a:rPr lang="en-GB" dirty="0" err="1"/>
              <a:t>nome</a:t>
            </a:r>
            <a:r>
              <a:rPr lang="en-GB" dirty="0"/>
              <a:t> </a:t>
            </a:r>
            <a:r>
              <a:rPr lang="en-GB" dirty="0" err="1"/>
              <a:t>diz</a:t>
            </a:r>
            <a:r>
              <a:rPr lang="en-GB" dirty="0"/>
              <a:t>, </a:t>
            </a:r>
            <a:r>
              <a:rPr lang="en-GB" dirty="0" err="1"/>
              <a:t>tetraciclinas</a:t>
            </a:r>
            <a:r>
              <a:rPr lang="en-GB" dirty="0"/>
              <a:t> </a:t>
            </a:r>
            <a:r>
              <a:rPr lang="en-GB" dirty="0" err="1"/>
              <a:t>possuem</a:t>
            </a:r>
            <a:r>
              <a:rPr lang="en-GB" dirty="0"/>
              <a:t> 4 </a:t>
            </a:r>
            <a:r>
              <a:rPr lang="en-GB" dirty="0" err="1"/>
              <a:t>anéis</a:t>
            </a:r>
            <a:r>
              <a:rPr lang="en-GB" dirty="0"/>
              <a:t>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mimetizam</a:t>
            </a:r>
            <a:r>
              <a:rPr lang="en-GB" dirty="0"/>
              <a:t> o </a:t>
            </a:r>
            <a:r>
              <a:rPr lang="en-GB" dirty="0" err="1"/>
              <a:t>tetraciclo</a:t>
            </a:r>
            <a:r>
              <a:rPr lang="en-GB" dirty="0"/>
              <a:t> </a:t>
            </a:r>
            <a:r>
              <a:rPr lang="en-GB" dirty="0" err="1"/>
              <a:t>naftaceno</a:t>
            </a:r>
            <a:r>
              <a:rPr lang="en-GB" dirty="0"/>
              <a:t> </a:t>
            </a:r>
            <a:r>
              <a:rPr lang="en-GB" dirty="0" err="1"/>
              <a:t>mínimo</a:t>
            </a:r>
            <a:r>
              <a:rPr lang="en-GB" dirty="0"/>
              <a:t>. </a:t>
            </a:r>
          </a:p>
          <a:p>
            <a:endParaRPr lang="en-GB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5438" y="3444955"/>
            <a:ext cx="3648075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6481592-543C-4BCF-9AC9-45265565F193}"/>
              </a:ext>
            </a:extLst>
          </p:cNvPr>
          <p:cNvSpPr txBox="1"/>
          <p:nvPr/>
        </p:nvSpPr>
        <p:spPr>
          <a:xfrm>
            <a:off x="3242021" y="188640"/>
            <a:ext cx="22693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Tetraciclinas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357166"/>
            <a:ext cx="86439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+mj-lt"/>
              </a:rPr>
              <a:t>Antibióticos são moléculas que impede o crescimento de microorganismos (bactérias ou fungos ) </a:t>
            </a:r>
            <a:endParaRPr lang="en-GB" sz="3200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9151" t="33934" r="19347" b="26479"/>
          <a:stretch>
            <a:fillRect/>
          </a:stretch>
        </p:blipFill>
        <p:spPr bwMode="auto">
          <a:xfrm>
            <a:off x="357158" y="2285992"/>
            <a:ext cx="8713166" cy="4219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l_fi" descr="nrmicro1265-i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863" y="141788"/>
            <a:ext cx="3929090" cy="585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ector reto 3"/>
          <p:cNvCxnSpPr/>
          <p:nvPr/>
        </p:nvCxnSpPr>
        <p:spPr>
          <a:xfrm flipH="1">
            <a:off x="892756" y="681848"/>
            <a:ext cx="504056" cy="43204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>
            <a:off x="875455" y="681848"/>
            <a:ext cx="576064" cy="50405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A3C6005E-5D5E-4003-81CB-DF0FD36802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63" t="30400" r="24800" b="13601"/>
          <a:stretch/>
        </p:blipFill>
        <p:spPr>
          <a:xfrm>
            <a:off x="4572000" y="1628800"/>
            <a:ext cx="4392488" cy="288032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CF586D62-8EEC-4E75-BC87-F59FBF522C17}"/>
              </a:ext>
            </a:extLst>
          </p:cNvPr>
          <p:cNvSpPr txBox="1"/>
          <p:nvPr/>
        </p:nvSpPr>
        <p:spPr>
          <a:xfrm>
            <a:off x="5004048" y="4582869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Usado para tratamento de infecções por bactérias aeróbicas</a:t>
            </a: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9E07DB65-8858-4A1D-9F0C-C9C73CD99718}"/>
              </a:ext>
            </a:extLst>
          </p:cNvPr>
          <p:cNvSpPr txBox="1"/>
          <p:nvPr/>
        </p:nvSpPr>
        <p:spPr>
          <a:xfrm>
            <a:off x="25844" y="5924672"/>
            <a:ext cx="9118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As </a:t>
            </a:r>
            <a:r>
              <a:rPr lang="en-GB" dirty="0" err="1"/>
              <a:t>tetraciclinas</a:t>
            </a:r>
            <a:r>
              <a:rPr lang="en-GB" dirty="0"/>
              <a:t> </a:t>
            </a:r>
            <a:r>
              <a:rPr lang="en-GB" dirty="0" err="1"/>
              <a:t>previnem</a:t>
            </a:r>
            <a:r>
              <a:rPr lang="en-GB" dirty="0"/>
              <a:t> a </a:t>
            </a:r>
            <a:r>
              <a:rPr lang="en-GB" dirty="0" err="1"/>
              <a:t>ocupância</a:t>
            </a:r>
            <a:r>
              <a:rPr lang="en-GB" dirty="0"/>
              <a:t> do </a:t>
            </a:r>
            <a:r>
              <a:rPr lang="en-GB" dirty="0" err="1"/>
              <a:t>sítio</a:t>
            </a:r>
            <a:r>
              <a:rPr lang="en-GB" dirty="0"/>
              <a:t> A </a:t>
            </a:r>
            <a:r>
              <a:rPr lang="en-GB" dirty="0" err="1"/>
              <a:t>pelo</a:t>
            </a:r>
            <a:r>
              <a:rPr lang="en-GB" dirty="0"/>
              <a:t> </a:t>
            </a:r>
            <a:r>
              <a:rPr lang="en-GB" dirty="0" err="1"/>
              <a:t>aminoacil-tRNA</a:t>
            </a:r>
            <a:endParaRPr lang="en-GB" dirty="0"/>
          </a:p>
          <a:p>
            <a:r>
              <a:rPr lang="en-GB" dirty="0" err="1"/>
              <a:t>Além</a:t>
            </a:r>
            <a:r>
              <a:rPr lang="en-GB" dirty="0"/>
              <a:t> disso, causa a </a:t>
            </a:r>
            <a:r>
              <a:rPr lang="en-GB" dirty="0" err="1"/>
              <a:t>baixa</a:t>
            </a:r>
            <a:r>
              <a:rPr lang="en-GB" dirty="0"/>
              <a:t> de GTP </a:t>
            </a:r>
            <a:r>
              <a:rPr lang="en-GB" dirty="0" err="1"/>
              <a:t>devido</a:t>
            </a:r>
            <a:r>
              <a:rPr lang="en-GB" dirty="0"/>
              <a:t> a </a:t>
            </a:r>
            <a:r>
              <a:rPr lang="en-GB" dirty="0" err="1"/>
              <a:t>disparar</a:t>
            </a:r>
            <a:r>
              <a:rPr lang="en-GB" dirty="0"/>
              <a:t> a </a:t>
            </a:r>
            <a:r>
              <a:rPr lang="en-GB" dirty="0" err="1"/>
              <a:t>hidrólise</a:t>
            </a:r>
            <a:r>
              <a:rPr lang="en-GB" dirty="0"/>
              <a:t> de GTP por que </a:t>
            </a:r>
            <a:r>
              <a:rPr lang="en-GB" dirty="0" err="1"/>
              <a:t>permite</a:t>
            </a:r>
            <a:r>
              <a:rPr lang="en-GB" dirty="0"/>
              <a:t> a </a:t>
            </a:r>
            <a:r>
              <a:rPr lang="en-GB" dirty="0" err="1"/>
              <a:t>apresentação</a:t>
            </a:r>
            <a:r>
              <a:rPr lang="en-GB" dirty="0"/>
              <a:t> do </a:t>
            </a:r>
            <a:r>
              <a:rPr lang="en-GB" dirty="0" err="1"/>
              <a:t>aminoacil</a:t>
            </a:r>
            <a:r>
              <a:rPr lang="en-GB" dirty="0"/>
              <a:t>-tRNA </a:t>
            </a:r>
            <a:r>
              <a:rPr lang="en-GB" dirty="0" err="1"/>
              <a:t>pelo</a:t>
            </a:r>
            <a:r>
              <a:rPr lang="en-GB" dirty="0"/>
              <a:t> EF-Tu.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670"/>
            <a:ext cx="63722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Aminoglicosídeos </a:t>
            </a:r>
          </a:p>
          <a:p>
            <a:endParaRPr lang="en-GB" b="1" dirty="0"/>
          </a:p>
          <a:p>
            <a:r>
              <a:rPr lang="en-GB" dirty="0"/>
              <a:t>Os aminoglicosídeos </a:t>
            </a:r>
            <a:r>
              <a:rPr lang="en-GB" dirty="0" err="1"/>
              <a:t>são</a:t>
            </a:r>
            <a:r>
              <a:rPr lang="en-GB" dirty="0"/>
              <a:t> </a:t>
            </a:r>
            <a:r>
              <a:rPr lang="en-GB" dirty="0" err="1"/>
              <a:t>agentes</a:t>
            </a:r>
            <a:r>
              <a:rPr lang="en-GB" dirty="0"/>
              <a:t> de </a:t>
            </a:r>
            <a:r>
              <a:rPr lang="en-GB" dirty="0" err="1"/>
              <a:t>amplo</a:t>
            </a:r>
            <a:r>
              <a:rPr lang="en-GB" dirty="0"/>
              <a:t> </a:t>
            </a:r>
            <a:r>
              <a:rPr lang="en-GB" dirty="0" err="1"/>
              <a:t>espectro</a:t>
            </a:r>
            <a:r>
              <a:rPr lang="en-GB" dirty="0"/>
              <a:t> para o </a:t>
            </a:r>
            <a:r>
              <a:rPr lang="en-GB" dirty="0" err="1"/>
              <a:t>tratamento</a:t>
            </a:r>
            <a:r>
              <a:rPr lang="en-GB" dirty="0"/>
              <a:t> de </a:t>
            </a:r>
            <a:r>
              <a:rPr lang="en-GB" dirty="0" err="1"/>
              <a:t>infecções</a:t>
            </a:r>
            <a:r>
              <a:rPr lang="en-GB" dirty="0"/>
              <a:t> </a:t>
            </a:r>
            <a:r>
              <a:rPr lang="en-GB" dirty="0" err="1"/>
              <a:t>causadas</a:t>
            </a:r>
            <a:r>
              <a:rPr lang="en-GB" dirty="0"/>
              <a:t> por </a:t>
            </a:r>
            <a:r>
              <a:rPr lang="en-GB" dirty="0" err="1"/>
              <a:t>bactérias</a:t>
            </a:r>
            <a:r>
              <a:rPr lang="en-GB" dirty="0"/>
              <a:t> Gram- </a:t>
            </a:r>
            <a:r>
              <a:rPr lang="en-GB" dirty="0" err="1"/>
              <a:t>negativas</a:t>
            </a:r>
            <a:r>
              <a:rPr lang="en-GB" dirty="0"/>
              <a:t> e Gram-</a:t>
            </a:r>
            <a:r>
              <a:rPr lang="en-GB" dirty="0" err="1"/>
              <a:t>positivas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Estreptomicina</a:t>
            </a:r>
            <a:r>
              <a:rPr lang="en-GB" dirty="0"/>
              <a:t> </a:t>
            </a:r>
            <a:r>
              <a:rPr lang="en-GB" dirty="0" err="1"/>
              <a:t>foi</a:t>
            </a:r>
            <a:r>
              <a:rPr lang="en-GB" dirty="0"/>
              <a:t> o </a:t>
            </a:r>
            <a:r>
              <a:rPr lang="en-GB" dirty="0" err="1"/>
              <a:t>primeiro</a:t>
            </a:r>
            <a:r>
              <a:rPr lang="en-GB" dirty="0"/>
              <a:t> aminoglicosídeo </a:t>
            </a:r>
            <a:r>
              <a:rPr lang="en-GB" dirty="0" err="1"/>
              <a:t>isolado</a:t>
            </a:r>
            <a:r>
              <a:rPr lang="en-GB" dirty="0"/>
              <a:t> e </a:t>
            </a:r>
            <a:r>
              <a:rPr lang="en-GB" dirty="0" err="1"/>
              <a:t>foi</a:t>
            </a:r>
            <a:r>
              <a:rPr lang="en-GB" dirty="0"/>
              <a:t> o </a:t>
            </a:r>
            <a:r>
              <a:rPr lang="en-GB" dirty="0" err="1"/>
              <a:t>primeiro</a:t>
            </a:r>
            <a:r>
              <a:rPr lang="en-GB" dirty="0"/>
              <a:t> </a:t>
            </a:r>
            <a:r>
              <a:rPr lang="en-GB" dirty="0" err="1"/>
              <a:t>antibiótico</a:t>
            </a:r>
            <a:r>
              <a:rPr lang="en-GB" dirty="0"/>
              <a:t> com </a:t>
            </a:r>
            <a:r>
              <a:rPr lang="en-GB" dirty="0" err="1"/>
              <a:t>potente</a:t>
            </a:r>
            <a:r>
              <a:rPr lang="en-GB" dirty="0"/>
              <a:t> </a:t>
            </a:r>
            <a:r>
              <a:rPr lang="en-GB" dirty="0" err="1"/>
              <a:t>atividade</a:t>
            </a:r>
            <a:r>
              <a:rPr lang="en-GB" dirty="0"/>
              <a:t> contra </a:t>
            </a:r>
            <a:r>
              <a:rPr lang="en-GB" i="1" dirty="0"/>
              <a:t>M. tuberculosis </a:t>
            </a:r>
            <a:endParaRPr lang="en-GB" dirty="0"/>
          </a:p>
          <a:p>
            <a:endParaRPr lang="en-GB" dirty="0"/>
          </a:p>
          <a:p>
            <a:r>
              <a:rPr lang="en-GB" dirty="0"/>
              <a:t>São </a:t>
            </a:r>
            <a:r>
              <a:rPr lang="en-GB" dirty="0" err="1"/>
              <a:t>altamente</a:t>
            </a:r>
            <a:r>
              <a:rPr lang="en-GB" dirty="0"/>
              <a:t> </a:t>
            </a:r>
            <a:r>
              <a:rPr lang="en-GB" dirty="0" err="1"/>
              <a:t>solúveis</a:t>
            </a:r>
            <a:r>
              <a:rPr lang="en-GB" dirty="0"/>
              <a:t>, </a:t>
            </a:r>
            <a:r>
              <a:rPr lang="en-GB" dirty="0" err="1"/>
              <a:t>mas</a:t>
            </a:r>
            <a:r>
              <a:rPr lang="en-GB" dirty="0"/>
              <a:t> </a:t>
            </a:r>
            <a:r>
              <a:rPr lang="en-GB" dirty="0" err="1"/>
              <a:t>são</a:t>
            </a:r>
            <a:r>
              <a:rPr lang="en-GB" dirty="0"/>
              <a:t> </a:t>
            </a:r>
            <a:r>
              <a:rPr lang="en-GB" dirty="0" err="1"/>
              <a:t>pobremente</a:t>
            </a:r>
            <a:r>
              <a:rPr lang="en-GB" dirty="0"/>
              <a:t> </a:t>
            </a:r>
            <a:r>
              <a:rPr lang="en-GB" dirty="0" err="1"/>
              <a:t>absorvidos</a:t>
            </a:r>
            <a:r>
              <a:rPr lang="en-GB" dirty="0"/>
              <a:t> </a:t>
            </a:r>
            <a:r>
              <a:rPr lang="en-GB" dirty="0" err="1"/>
              <a:t>oralmente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b="1" dirty="0"/>
          </a:p>
          <a:p>
            <a:endParaRPr lang="en-GB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22670"/>
            <a:ext cx="3714750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aixaDeTexto 3"/>
          <p:cNvSpPr txBox="1"/>
          <p:nvPr/>
        </p:nvSpPr>
        <p:spPr>
          <a:xfrm>
            <a:off x="6849910" y="3059668"/>
            <a:ext cx="1591269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Estreptomicina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256163" y="6338904"/>
            <a:ext cx="1370760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Gentamicina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0D45D15E-F3EA-4B75-B621-EBB5542FC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3504439"/>
            <a:ext cx="3839249" cy="335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l_fi" descr="nrmicro1265-i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661" y="979739"/>
            <a:ext cx="3929090" cy="585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843808" y="279569"/>
            <a:ext cx="317067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Aminoglicosídeos</a:t>
            </a:r>
          </a:p>
          <a:p>
            <a:endParaRPr lang="pt-BR" sz="3200" b="1" dirty="0">
              <a:solidFill>
                <a:srgbClr val="C00000"/>
              </a:solidFill>
            </a:endParaRPr>
          </a:p>
        </p:txBody>
      </p:sp>
      <p:cxnSp>
        <p:nvCxnSpPr>
          <p:cNvPr id="5" name="Conector reto 4"/>
          <p:cNvCxnSpPr/>
          <p:nvPr/>
        </p:nvCxnSpPr>
        <p:spPr>
          <a:xfrm flipH="1">
            <a:off x="997410" y="1401468"/>
            <a:ext cx="360040" cy="4947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>
            <a:off x="972258" y="1401468"/>
            <a:ext cx="432048" cy="4320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images">
            <a:extLst>
              <a:ext uri="{FF2B5EF4-FFF2-40B4-BE49-F238E27FC236}">
                <a16:creationId xmlns:a16="http://schemas.microsoft.com/office/drawing/2014/main" id="{4A55C9A2-F767-4D71-8624-00A733DC3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513" y="1069738"/>
            <a:ext cx="5116426" cy="20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7241E91F-40BB-494C-AEAD-F9174226BE70}"/>
              </a:ext>
            </a:extLst>
          </p:cNvPr>
          <p:cNvSpPr txBox="1"/>
          <p:nvPr/>
        </p:nvSpPr>
        <p:spPr>
          <a:xfrm>
            <a:off x="4091403" y="3716109"/>
            <a:ext cx="51164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Os aminoglicosídeos </a:t>
            </a:r>
            <a:r>
              <a:rPr lang="en-GB" dirty="0" err="1"/>
              <a:t>causam</a:t>
            </a:r>
            <a:r>
              <a:rPr lang="en-GB" dirty="0"/>
              <a:t> </a:t>
            </a:r>
            <a:r>
              <a:rPr lang="en-GB" dirty="0" err="1"/>
              <a:t>erro</a:t>
            </a:r>
            <a:r>
              <a:rPr lang="en-GB" dirty="0"/>
              <a:t> de </a:t>
            </a:r>
            <a:r>
              <a:rPr lang="en-GB" dirty="0" err="1"/>
              <a:t>leitura</a:t>
            </a:r>
            <a:r>
              <a:rPr lang="en-GB" dirty="0"/>
              <a:t> do </a:t>
            </a:r>
            <a:r>
              <a:rPr lang="en-GB" dirty="0" err="1"/>
              <a:t>código</a:t>
            </a:r>
            <a:r>
              <a:rPr lang="en-GB" dirty="0"/>
              <a:t> </a:t>
            </a:r>
            <a:r>
              <a:rPr lang="en-GB" dirty="0" err="1"/>
              <a:t>genético</a:t>
            </a:r>
            <a:r>
              <a:rPr lang="en-GB" dirty="0"/>
              <a:t> </a:t>
            </a:r>
            <a:r>
              <a:rPr lang="en-GB" dirty="0" err="1"/>
              <a:t>levando</a:t>
            </a:r>
            <a:r>
              <a:rPr lang="en-GB" dirty="0"/>
              <a:t> a </a:t>
            </a:r>
            <a:r>
              <a:rPr lang="en-GB" dirty="0" err="1"/>
              <a:t>formação</a:t>
            </a:r>
            <a:r>
              <a:rPr lang="en-GB" dirty="0"/>
              <a:t> de </a:t>
            </a:r>
            <a:r>
              <a:rPr lang="en-GB" dirty="0" err="1"/>
              <a:t>proteínas</a:t>
            </a:r>
            <a:r>
              <a:rPr lang="en-GB" dirty="0"/>
              <a:t> </a:t>
            </a:r>
            <a:r>
              <a:rPr lang="en-GB" dirty="0" err="1"/>
              <a:t>erradas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Eles</a:t>
            </a:r>
            <a:r>
              <a:rPr lang="en-GB" dirty="0"/>
              <a:t> </a:t>
            </a:r>
            <a:r>
              <a:rPr lang="en-GB" dirty="0" err="1"/>
              <a:t>interagem</a:t>
            </a:r>
            <a:r>
              <a:rPr lang="en-GB" dirty="0"/>
              <a:t> com o </a:t>
            </a:r>
            <a:r>
              <a:rPr lang="en-GB" dirty="0" err="1"/>
              <a:t>rRNA</a:t>
            </a:r>
            <a:r>
              <a:rPr lang="en-GB" dirty="0"/>
              <a:t> 16S</a:t>
            </a:r>
          </a:p>
          <a:p>
            <a:endParaRPr lang="en-GB" dirty="0"/>
          </a:p>
          <a:p>
            <a:r>
              <a:rPr lang="en-GB" dirty="0" err="1"/>
              <a:t>Ocorre</a:t>
            </a:r>
            <a:r>
              <a:rPr lang="en-GB" dirty="0"/>
              <a:t> </a:t>
            </a:r>
            <a:r>
              <a:rPr lang="en-GB" dirty="0" err="1"/>
              <a:t>uma</a:t>
            </a:r>
            <a:r>
              <a:rPr lang="en-GB" dirty="0"/>
              <a:t> </a:t>
            </a:r>
            <a:r>
              <a:rPr lang="en-GB" dirty="0" err="1"/>
              <a:t>mudança</a:t>
            </a:r>
            <a:r>
              <a:rPr lang="en-GB" dirty="0"/>
              <a:t> </a:t>
            </a:r>
            <a:r>
              <a:rPr lang="en-GB" dirty="0" err="1"/>
              <a:t>conformacional</a:t>
            </a:r>
            <a:r>
              <a:rPr lang="en-GB" dirty="0"/>
              <a:t> no rRNA </a:t>
            </a:r>
            <a:r>
              <a:rPr lang="en-GB" dirty="0" err="1"/>
              <a:t>ou</a:t>
            </a:r>
            <a:r>
              <a:rPr lang="en-GB" dirty="0"/>
              <a:t> o </a:t>
            </a:r>
            <a:r>
              <a:rPr lang="en-GB" dirty="0" err="1"/>
              <a:t>bloqueio</a:t>
            </a:r>
            <a:r>
              <a:rPr lang="en-GB" dirty="0"/>
              <a:t> da </a:t>
            </a:r>
            <a:r>
              <a:rPr lang="en-GB" dirty="0" err="1"/>
              <a:t>translocação</a:t>
            </a:r>
            <a:r>
              <a:rPr lang="en-GB" dirty="0"/>
              <a:t> do tRNA do </a:t>
            </a:r>
            <a:r>
              <a:rPr lang="en-GB" dirty="0" err="1"/>
              <a:t>sítio</a:t>
            </a:r>
            <a:r>
              <a:rPr lang="en-GB" dirty="0"/>
              <a:t> A para o Sitio P </a:t>
            </a:r>
            <a:r>
              <a:rPr lang="en-GB" dirty="0" err="1"/>
              <a:t>depois</a:t>
            </a:r>
            <a:r>
              <a:rPr lang="en-GB" dirty="0"/>
              <a:t> da </a:t>
            </a:r>
            <a:r>
              <a:rPr lang="en-GB" dirty="0" err="1"/>
              <a:t>transferência</a:t>
            </a:r>
            <a:r>
              <a:rPr lang="en-GB" dirty="0"/>
              <a:t> do </a:t>
            </a:r>
            <a:r>
              <a:rPr lang="en-GB" dirty="0" err="1"/>
              <a:t>peptidil</a:t>
            </a:r>
            <a:r>
              <a:rPr lang="en-GB" dirty="0"/>
              <a:t> </a:t>
            </a:r>
            <a:r>
              <a:rPr lang="en-GB" dirty="0" err="1"/>
              <a:t>mantendo</a:t>
            </a:r>
            <a:r>
              <a:rPr lang="en-GB" dirty="0"/>
              <a:t> o </a:t>
            </a:r>
            <a:r>
              <a:rPr lang="en-GB" dirty="0" err="1"/>
              <a:t>ribossomo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uma</a:t>
            </a:r>
            <a:r>
              <a:rPr lang="en-GB" dirty="0"/>
              <a:t> </a:t>
            </a:r>
            <a:r>
              <a:rPr lang="en-GB" dirty="0" err="1"/>
              <a:t>conformação</a:t>
            </a:r>
            <a:r>
              <a:rPr lang="en-GB" dirty="0"/>
              <a:t> </a:t>
            </a:r>
            <a:r>
              <a:rPr lang="en-GB" dirty="0" err="1"/>
              <a:t>inativa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23553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1357298"/>
            <a:ext cx="4290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Macrolídeos</a:t>
            </a:r>
            <a:r>
              <a:rPr lang="en-GB" dirty="0"/>
              <a:t> =  </a:t>
            </a:r>
            <a:r>
              <a:rPr lang="en-GB" dirty="0" err="1"/>
              <a:t>largas</a:t>
            </a:r>
            <a:r>
              <a:rPr lang="en-GB" dirty="0"/>
              <a:t> </a:t>
            </a:r>
            <a:r>
              <a:rPr lang="en-GB" dirty="0" err="1"/>
              <a:t>lactonas</a:t>
            </a:r>
            <a:r>
              <a:rPr lang="en-GB" dirty="0"/>
              <a:t> </a:t>
            </a:r>
            <a:r>
              <a:rPr lang="en-GB" dirty="0" err="1"/>
              <a:t>macrocíclicas</a:t>
            </a:r>
            <a:endParaRPr lang="en-GB" dirty="0"/>
          </a:p>
        </p:txBody>
      </p:sp>
      <p:pic>
        <p:nvPicPr>
          <p:cNvPr id="11266" name="Picture 2" descr="http://upload.wikimedia.org/wikipedia/commons/thumb/1/15/Propiolactone.png/120px-Propiolacton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928670"/>
            <a:ext cx="1143000" cy="838201"/>
          </a:xfrm>
          <a:prstGeom prst="rect">
            <a:avLst/>
          </a:prstGeom>
          <a:noFill/>
        </p:spPr>
      </p:pic>
      <p:pic>
        <p:nvPicPr>
          <p:cNvPr id="11268" name="Picture 4" descr="http://upload.wikimedia.org/wikipedia/commons/thumb/3/34/Ester-general.svg/130px-Ester-general.svg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2285992"/>
            <a:ext cx="1238250" cy="952500"/>
          </a:xfrm>
          <a:prstGeom prst="rect">
            <a:avLst/>
          </a:prstGeom>
          <a:noFill/>
        </p:spPr>
      </p:pic>
      <p:pic>
        <p:nvPicPr>
          <p:cNvPr id="11270" name="Picture 6" descr="File:Erythromycin A.sv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4876" y="3357562"/>
            <a:ext cx="3914775" cy="30480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5536" y="2285992"/>
            <a:ext cx="44291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Os macrolídeos </a:t>
            </a:r>
            <a:r>
              <a:rPr lang="en-GB" dirty="0" err="1"/>
              <a:t>geralmente</a:t>
            </a:r>
            <a:r>
              <a:rPr lang="en-GB" dirty="0"/>
              <a:t> </a:t>
            </a:r>
            <a:r>
              <a:rPr lang="en-GB" dirty="0" err="1"/>
              <a:t>são</a:t>
            </a:r>
            <a:r>
              <a:rPr lang="en-GB" dirty="0"/>
              <a:t> </a:t>
            </a:r>
            <a:r>
              <a:rPr lang="en-GB" dirty="0" err="1"/>
              <a:t>lipofílicos</a:t>
            </a:r>
            <a:endParaRPr lang="en-GB" dirty="0"/>
          </a:p>
          <a:p>
            <a:endParaRPr lang="en-GB" dirty="0"/>
          </a:p>
          <a:p>
            <a:r>
              <a:rPr lang="en-GB" dirty="0"/>
              <a:t>Os </a:t>
            </a:r>
            <a:r>
              <a:rPr lang="en-GB" dirty="0" err="1"/>
              <a:t>anéis</a:t>
            </a:r>
            <a:r>
              <a:rPr lang="en-GB" dirty="0"/>
              <a:t> </a:t>
            </a:r>
            <a:r>
              <a:rPr lang="en-GB" dirty="0" err="1"/>
              <a:t>lactônicos</a:t>
            </a:r>
            <a:r>
              <a:rPr lang="en-GB" dirty="0"/>
              <a:t> </a:t>
            </a:r>
            <a:r>
              <a:rPr lang="en-GB" dirty="0" err="1"/>
              <a:t>são</a:t>
            </a:r>
            <a:r>
              <a:rPr lang="en-GB" dirty="0"/>
              <a:t> </a:t>
            </a:r>
            <a:r>
              <a:rPr lang="en-GB" dirty="0" err="1"/>
              <a:t>chamados</a:t>
            </a:r>
            <a:r>
              <a:rPr lang="en-GB" dirty="0"/>
              <a:t> de </a:t>
            </a:r>
            <a:r>
              <a:rPr lang="en-GB" dirty="0" err="1"/>
              <a:t>agliconas</a:t>
            </a:r>
            <a:r>
              <a:rPr lang="en-GB" dirty="0"/>
              <a:t> e </a:t>
            </a:r>
            <a:r>
              <a:rPr lang="en-GB" dirty="0" err="1"/>
              <a:t>este</a:t>
            </a:r>
            <a:r>
              <a:rPr lang="en-GB" dirty="0"/>
              <a:t> é </a:t>
            </a:r>
            <a:r>
              <a:rPr lang="en-GB" dirty="0" err="1"/>
              <a:t>funcionalizado</a:t>
            </a:r>
            <a:r>
              <a:rPr lang="en-GB" dirty="0"/>
              <a:t> por </a:t>
            </a:r>
            <a:r>
              <a:rPr lang="en-GB" dirty="0" err="1"/>
              <a:t>carboidratos</a:t>
            </a:r>
            <a:endParaRPr lang="en-GB" dirty="0"/>
          </a:p>
          <a:p>
            <a:endParaRPr lang="en-GB" dirty="0"/>
          </a:p>
          <a:p>
            <a:r>
              <a:rPr lang="en-GB" dirty="0"/>
              <a:t>Os macrolídeos de </a:t>
            </a:r>
            <a:r>
              <a:rPr lang="en-GB" dirty="0" err="1"/>
              <a:t>importância</a:t>
            </a:r>
            <a:r>
              <a:rPr lang="en-GB" dirty="0"/>
              <a:t> </a:t>
            </a:r>
            <a:r>
              <a:rPr lang="en-GB" dirty="0" err="1"/>
              <a:t>clínica</a:t>
            </a:r>
            <a:r>
              <a:rPr lang="en-GB" dirty="0"/>
              <a:t> </a:t>
            </a:r>
            <a:r>
              <a:rPr lang="en-GB" dirty="0" err="1"/>
              <a:t>têm</a:t>
            </a:r>
            <a:r>
              <a:rPr lang="en-GB" dirty="0"/>
              <a:t> </a:t>
            </a:r>
            <a:r>
              <a:rPr lang="en-GB" dirty="0" err="1"/>
              <a:t>agliconas</a:t>
            </a:r>
            <a:r>
              <a:rPr lang="en-GB" dirty="0"/>
              <a:t> de 12-16 </a:t>
            </a:r>
            <a:r>
              <a:rPr lang="en-GB" dirty="0" err="1"/>
              <a:t>átomos</a:t>
            </a:r>
            <a:r>
              <a:rPr lang="en-GB" dirty="0"/>
              <a:t> com um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mais</a:t>
            </a:r>
            <a:r>
              <a:rPr lang="en-GB" dirty="0"/>
              <a:t> </a:t>
            </a:r>
            <a:r>
              <a:rPr lang="en-GB" dirty="0" err="1"/>
              <a:t>açúcares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aminoaçúcares </a:t>
            </a:r>
            <a:r>
              <a:rPr lang="en-GB" dirty="0" err="1"/>
              <a:t>ligados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Ex: </a:t>
            </a:r>
            <a:r>
              <a:rPr lang="en-GB" dirty="0" err="1"/>
              <a:t>Eritromicina</a:t>
            </a:r>
            <a:r>
              <a:rPr lang="en-GB" dirty="0"/>
              <a:t>/</a:t>
            </a:r>
            <a:r>
              <a:rPr lang="en-GB" dirty="0" err="1"/>
              <a:t>azitromicina</a:t>
            </a:r>
            <a:endParaRPr lang="en-GB" dirty="0"/>
          </a:p>
          <a:p>
            <a:endParaRPr lang="en-GB" dirty="0"/>
          </a:p>
        </p:txBody>
      </p:sp>
      <p:sp>
        <p:nvSpPr>
          <p:cNvPr id="7" name="CaixaDeTexto 6"/>
          <p:cNvSpPr txBox="1"/>
          <p:nvPr/>
        </p:nvSpPr>
        <p:spPr>
          <a:xfrm>
            <a:off x="3000364" y="357166"/>
            <a:ext cx="20285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800" b="1" dirty="0"/>
              <a:t>Macrolídeos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l_fi" descr="nrmicro1265-i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2148"/>
            <a:ext cx="3929090" cy="585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165345" y="60139"/>
            <a:ext cx="202856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Macrolídeos</a:t>
            </a:r>
          </a:p>
          <a:p>
            <a:endParaRPr lang="pt-BR" sz="2800" dirty="0"/>
          </a:p>
        </p:txBody>
      </p:sp>
      <p:cxnSp>
        <p:nvCxnSpPr>
          <p:cNvPr id="5" name="Conector reto 4"/>
          <p:cNvCxnSpPr/>
          <p:nvPr/>
        </p:nvCxnSpPr>
        <p:spPr>
          <a:xfrm flipH="1">
            <a:off x="2373414" y="1399937"/>
            <a:ext cx="216024" cy="43204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>
            <a:off x="2301406" y="1435941"/>
            <a:ext cx="360040" cy="36004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4" name="Picture 2" descr="The Site of action for macrolides">
            <a:extLst>
              <a:ext uri="{FF2B5EF4-FFF2-40B4-BE49-F238E27FC236}">
                <a16:creationId xmlns:a16="http://schemas.microsoft.com/office/drawing/2014/main" id="{48BC43E3-596E-48AC-A665-8925A9688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191" y="177695"/>
            <a:ext cx="4358738" cy="311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>
            <a:extLst>
              <a:ext uri="{FF2B5EF4-FFF2-40B4-BE49-F238E27FC236}">
                <a16:creationId xmlns:a16="http://schemas.microsoft.com/office/drawing/2014/main" id="{855C2466-84E9-4ACF-995B-FD9F3473A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987" y="3864993"/>
            <a:ext cx="5284962" cy="235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CC539F9A-6768-4148-9518-51FEA0C0CD8D}"/>
              </a:ext>
            </a:extLst>
          </p:cNvPr>
          <p:cNvSpPr txBox="1"/>
          <p:nvPr/>
        </p:nvSpPr>
        <p:spPr>
          <a:xfrm>
            <a:off x="3939542" y="6218453"/>
            <a:ext cx="5418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Macrolídeos </a:t>
            </a:r>
            <a:r>
              <a:rPr lang="en-GB" dirty="0" err="1"/>
              <a:t>ligam</a:t>
            </a:r>
            <a:r>
              <a:rPr lang="en-GB" dirty="0"/>
              <a:t>-se </a:t>
            </a:r>
            <a:r>
              <a:rPr lang="en-GB" dirty="0" err="1"/>
              <a:t>ao</a:t>
            </a:r>
            <a:r>
              <a:rPr lang="en-GB" dirty="0"/>
              <a:t> </a:t>
            </a:r>
            <a:r>
              <a:rPr lang="en-GB" dirty="0" err="1"/>
              <a:t>sítio</a:t>
            </a:r>
            <a:r>
              <a:rPr lang="en-GB" dirty="0"/>
              <a:t> P </a:t>
            </a:r>
            <a:r>
              <a:rPr lang="en-GB" dirty="0" err="1"/>
              <a:t>ribossomal</a:t>
            </a:r>
            <a:r>
              <a:rPr lang="en-GB" dirty="0"/>
              <a:t> e </a:t>
            </a:r>
            <a:r>
              <a:rPr lang="en-GB" dirty="0" err="1"/>
              <a:t>bloqueam</a:t>
            </a:r>
            <a:r>
              <a:rPr lang="en-GB" dirty="0"/>
              <a:t> a </a:t>
            </a:r>
            <a:r>
              <a:rPr lang="en-GB" dirty="0" err="1"/>
              <a:t>elongação</a:t>
            </a:r>
            <a:r>
              <a:rPr lang="en-GB" dirty="0"/>
              <a:t> do </a:t>
            </a:r>
            <a:r>
              <a:rPr lang="en-GB" dirty="0" err="1"/>
              <a:t>peptídeo</a:t>
            </a:r>
            <a:r>
              <a:rPr lang="en-GB" dirty="0"/>
              <a:t> no </a:t>
            </a:r>
            <a:r>
              <a:rPr lang="en-GB" dirty="0" err="1"/>
              <a:t>túnel</a:t>
            </a:r>
            <a:endParaRPr lang="en-GB" dirty="0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EBB10354-B309-4EA7-89F6-266D82A11DA9}"/>
              </a:ext>
            </a:extLst>
          </p:cNvPr>
          <p:cNvSpPr txBox="1"/>
          <p:nvPr/>
        </p:nvSpPr>
        <p:spPr>
          <a:xfrm>
            <a:off x="4067944" y="3210203"/>
            <a:ext cx="5418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Macrolídeos</a:t>
            </a:r>
            <a:r>
              <a:rPr lang="en-GB" dirty="0"/>
              <a:t> </a:t>
            </a:r>
            <a:r>
              <a:rPr lang="en-GB" dirty="0" err="1"/>
              <a:t>podem</a:t>
            </a:r>
            <a:r>
              <a:rPr lang="en-GB" dirty="0"/>
              <a:t> </a:t>
            </a:r>
            <a:r>
              <a:rPr lang="en-GB" dirty="0" err="1"/>
              <a:t>inibir</a:t>
            </a:r>
            <a:r>
              <a:rPr lang="en-GB" dirty="0"/>
              <a:t> a </a:t>
            </a:r>
            <a:r>
              <a:rPr lang="en-GB" dirty="0" err="1"/>
              <a:t>translocação</a:t>
            </a:r>
            <a:r>
              <a:rPr lang="en-GB" dirty="0"/>
              <a:t> da </a:t>
            </a:r>
            <a:r>
              <a:rPr lang="en-GB" dirty="0" err="1"/>
              <a:t>cadeia</a:t>
            </a:r>
            <a:r>
              <a:rPr lang="en-GB" dirty="0"/>
              <a:t> </a:t>
            </a:r>
            <a:r>
              <a:rPr lang="en-GB" dirty="0" err="1"/>
              <a:t>polipeptídica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formação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01117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l_fi" descr="nrmicro1265-i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469324"/>
            <a:ext cx="3929090" cy="585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1"/>
          <p:cNvSpPr txBox="1"/>
          <p:nvPr/>
        </p:nvSpPr>
        <p:spPr>
          <a:xfrm>
            <a:off x="965072" y="370982"/>
            <a:ext cx="277011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err="1"/>
              <a:t>Oxazolidinonas</a:t>
            </a:r>
            <a:endParaRPr lang="en-GB" sz="3200" b="1" dirty="0"/>
          </a:p>
          <a:p>
            <a:endParaRPr lang="en-GB" b="1" dirty="0"/>
          </a:p>
        </p:txBody>
      </p:sp>
      <p:pic>
        <p:nvPicPr>
          <p:cNvPr id="4" name="Picture 2" descr="File:2-Oxazolidon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2145" y="1477234"/>
            <a:ext cx="1733423" cy="1919262"/>
          </a:xfrm>
          <a:prstGeom prst="rect">
            <a:avLst/>
          </a:prstGeom>
          <a:noFill/>
        </p:spPr>
      </p:pic>
      <p:sp>
        <p:nvSpPr>
          <p:cNvPr id="5" name="TextBox 3"/>
          <p:cNvSpPr txBox="1"/>
          <p:nvPr/>
        </p:nvSpPr>
        <p:spPr>
          <a:xfrm>
            <a:off x="179512" y="3933056"/>
            <a:ext cx="4786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2-Oxazolidonas</a:t>
            </a:r>
            <a:r>
              <a:rPr lang="en-GB" dirty="0"/>
              <a:t> </a:t>
            </a:r>
            <a:r>
              <a:rPr lang="en-GB" dirty="0" err="1"/>
              <a:t>são</a:t>
            </a:r>
            <a:r>
              <a:rPr lang="en-GB" dirty="0"/>
              <a:t> </a:t>
            </a:r>
            <a:r>
              <a:rPr lang="en-GB" dirty="0" err="1"/>
              <a:t>compostos</a:t>
            </a:r>
            <a:r>
              <a:rPr lang="en-GB" dirty="0"/>
              <a:t> </a:t>
            </a:r>
            <a:r>
              <a:rPr lang="en-GB" dirty="0" err="1"/>
              <a:t>orgânicos</a:t>
            </a:r>
            <a:r>
              <a:rPr lang="en-GB" dirty="0"/>
              <a:t> </a:t>
            </a:r>
            <a:r>
              <a:rPr lang="en-GB" dirty="0" err="1"/>
              <a:t>heterocíclicos</a:t>
            </a:r>
            <a:r>
              <a:rPr lang="en-GB" dirty="0"/>
              <a:t> </a:t>
            </a:r>
            <a:r>
              <a:rPr lang="en-GB" dirty="0" err="1"/>
              <a:t>contendo</a:t>
            </a:r>
            <a:r>
              <a:rPr lang="en-GB" dirty="0"/>
              <a:t> ambos </a:t>
            </a:r>
            <a:r>
              <a:rPr lang="en-GB" dirty="0" err="1"/>
              <a:t>nitrogênio</a:t>
            </a:r>
            <a:r>
              <a:rPr lang="en-GB" dirty="0"/>
              <a:t> e </a:t>
            </a:r>
            <a:r>
              <a:rPr lang="en-GB" dirty="0" err="1"/>
              <a:t>oxigênio</a:t>
            </a:r>
            <a:r>
              <a:rPr lang="en-GB" dirty="0"/>
              <a:t>  </a:t>
            </a:r>
            <a:r>
              <a:rPr lang="en-GB" dirty="0" err="1"/>
              <a:t>em</a:t>
            </a:r>
            <a:r>
              <a:rPr lang="en-GB" dirty="0"/>
              <a:t> um </a:t>
            </a:r>
            <a:r>
              <a:rPr lang="en-GB" dirty="0" err="1"/>
              <a:t>anel</a:t>
            </a:r>
            <a:r>
              <a:rPr lang="en-GB" dirty="0"/>
              <a:t> de 5 </a:t>
            </a:r>
            <a:r>
              <a:rPr lang="en-GB" dirty="0" err="1"/>
              <a:t>átomos</a:t>
            </a:r>
            <a:r>
              <a:rPr lang="en-GB" dirty="0"/>
              <a:t> .</a:t>
            </a:r>
          </a:p>
        </p:txBody>
      </p:sp>
      <p:cxnSp>
        <p:nvCxnSpPr>
          <p:cNvPr id="7" name="Conector reto 6"/>
          <p:cNvCxnSpPr/>
          <p:nvPr/>
        </p:nvCxnSpPr>
        <p:spPr>
          <a:xfrm flipH="1">
            <a:off x="7020272" y="1052736"/>
            <a:ext cx="360040" cy="36004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7020272" y="1048810"/>
            <a:ext cx="360040" cy="35249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2762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357166"/>
            <a:ext cx="277011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err="1"/>
              <a:t>Oxazolidinonas</a:t>
            </a:r>
            <a:endParaRPr lang="en-GB" sz="3200" b="1" dirty="0"/>
          </a:p>
          <a:p>
            <a:endParaRPr lang="en-GB" b="1" dirty="0"/>
          </a:p>
        </p:txBody>
      </p:sp>
      <p:pic>
        <p:nvPicPr>
          <p:cNvPr id="67586" name="Picture 2" descr="File:2-Oxazolidon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2506" y="367478"/>
            <a:ext cx="1733423" cy="191926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14282" y="2786058"/>
            <a:ext cx="635798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A </a:t>
            </a:r>
            <a:r>
              <a:rPr lang="en-GB" dirty="0" err="1"/>
              <a:t>cicloserina</a:t>
            </a:r>
            <a:r>
              <a:rPr lang="en-GB" dirty="0"/>
              <a:t> é um </a:t>
            </a:r>
            <a:r>
              <a:rPr lang="en-GB" dirty="0" err="1"/>
              <a:t>exemplo</a:t>
            </a:r>
            <a:r>
              <a:rPr lang="en-GB" dirty="0"/>
              <a:t> de </a:t>
            </a:r>
            <a:r>
              <a:rPr lang="en-GB" dirty="0" err="1"/>
              <a:t>oxazolidinonas</a:t>
            </a:r>
            <a:r>
              <a:rPr lang="en-GB" dirty="0"/>
              <a:t> e </a:t>
            </a:r>
            <a:r>
              <a:rPr lang="en-GB" dirty="0" err="1"/>
              <a:t>foi</a:t>
            </a:r>
            <a:r>
              <a:rPr lang="en-GB" dirty="0"/>
              <a:t> </a:t>
            </a:r>
            <a:r>
              <a:rPr lang="en-GB" dirty="0" err="1"/>
              <a:t>descoberto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1956.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Linezolida</a:t>
            </a:r>
            <a:r>
              <a:rPr lang="en-GB" dirty="0"/>
              <a:t> (</a:t>
            </a:r>
            <a:r>
              <a:rPr lang="en-GB" dirty="0" err="1"/>
              <a:t>Zyvox</a:t>
            </a:r>
            <a:r>
              <a:rPr lang="en-GB" dirty="0"/>
              <a:t>) </a:t>
            </a:r>
            <a:r>
              <a:rPr lang="en-GB" dirty="0" err="1"/>
              <a:t>foi</a:t>
            </a:r>
            <a:r>
              <a:rPr lang="en-GB" dirty="0"/>
              <a:t> o </a:t>
            </a:r>
            <a:r>
              <a:rPr lang="en-GB" dirty="0" err="1"/>
              <a:t>primeiro</a:t>
            </a:r>
            <a:r>
              <a:rPr lang="en-GB" dirty="0"/>
              <a:t> </a:t>
            </a:r>
            <a:r>
              <a:rPr lang="en-GB" dirty="0" err="1"/>
              <a:t>agente</a:t>
            </a:r>
            <a:r>
              <a:rPr lang="en-GB" dirty="0"/>
              <a:t> </a:t>
            </a:r>
            <a:r>
              <a:rPr lang="en-GB" dirty="0" err="1"/>
              <a:t>desta</a:t>
            </a:r>
            <a:r>
              <a:rPr lang="en-GB" dirty="0"/>
              <a:t> </a:t>
            </a:r>
            <a:r>
              <a:rPr lang="en-GB" dirty="0" err="1"/>
              <a:t>classe</a:t>
            </a:r>
            <a:r>
              <a:rPr lang="en-GB" dirty="0"/>
              <a:t> </a:t>
            </a:r>
            <a:r>
              <a:rPr lang="en-GB" dirty="0" err="1"/>
              <a:t>aprovado</a:t>
            </a:r>
            <a:r>
              <a:rPr lang="en-GB" dirty="0"/>
              <a:t> e é </a:t>
            </a:r>
            <a:r>
              <a:rPr lang="en-GB" dirty="0" err="1"/>
              <a:t>avaliado</a:t>
            </a:r>
            <a:r>
              <a:rPr lang="en-GB" dirty="0"/>
              <a:t> </a:t>
            </a:r>
            <a:r>
              <a:rPr lang="en-GB" dirty="0" err="1"/>
              <a:t>para</a:t>
            </a:r>
            <a:r>
              <a:rPr lang="en-GB" dirty="0"/>
              <a:t> </a:t>
            </a:r>
            <a:r>
              <a:rPr lang="en-GB" dirty="0" err="1"/>
              <a:t>administração</a:t>
            </a:r>
            <a:r>
              <a:rPr lang="en-GB" dirty="0"/>
              <a:t> </a:t>
            </a:r>
            <a:r>
              <a:rPr lang="en-GB" dirty="0" err="1"/>
              <a:t>intravenosa</a:t>
            </a:r>
            <a:endParaRPr lang="en-GB" dirty="0"/>
          </a:p>
        </p:txBody>
      </p:sp>
      <p:pic>
        <p:nvPicPr>
          <p:cNvPr id="67588" name="Picture 4" descr="http://upload.wikimedia.org/wikipedia/commons/thumb/4/46/Cycloserine.svg/220px-Cycloserine.svg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3000372"/>
            <a:ext cx="2095500" cy="1590675"/>
          </a:xfrm>
          <a:prstGeom prst="rect">
            <a:avLst/>
          </a:prstGeom>
          <a:noFill/>
        </p:spPr>
      </p:pic>
      <p:pic>
        <p:nvPicPr>
          <p:cNvPr id="67590" name="Picture 6" descr="Skeletal formula of linezolid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5229200"/>
            <a:ext cx="3086621" cy="15573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83442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394692"/>
            <a:ext cx="78581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/>
              <a:t>Mecanismo</a:t>
            </a:r>
            <a:r>
              <a:rPr lang="en-GB" sz="3200" b="1" dirty="0"/>
              <a:t> de </a:t>
            </a:r>
            <a:r>
              <a:rPr lang="en-GB" sz="3200" b="1" dirty="0" err="1"/>
              <a:t>ação</a:t>
            </a:r>
            <a:r>
              <a:rPr lang="en-GB" sz="3200" b="1" dirty="0"/>
              <a:t> </a:t>
            </a:r>
          </a:p>
          <a:p>
            <a:endParaRPr lang="en-GB" dirty="0"/>
          </a:p>
          <a:p>
            <a:r>
              <a:rPr lang="en-GB" dirty="0" err="1"/>
              <a:t>Linezolida</a:t>
            </a:r>
            <a:r>
              <a:rPr lang="en-GB" dirty="0"/>
              <a:t> </a:t>
            </a:r>
            <a:r>
              <a:rPr lang="en-GB" dirty="0" err="1"/>
              <a:t>bloquea</a:t>
            </a:r>
            <a:r>
              <a:rPr lang="en-GB" dirty="0"/>
              <a:t> o </a:t>
            </a:r>
            <a:r>
              <a:rPr lang="en-GB" dirty="0" err="1"/>
              <a:t>primeiro</a:t>
            </a:r>
            <a:r>
              <a:rPr lang="en-GB" dirty="0"/>
              <a:t> </a:t>
            </a:r>
            <a:r>
              <a:rPr lang="en-GB" dirty="0" err="1"/>
              <a:t>passo</a:t>
            </a:r>
            <a:r>
              <a:rPr lang="en-GB" dirty="0"/>
              <a:t> da </a:t>
            </a:r>
            <a:r>
              <a:rPr lang="en-GB" dirty="0" err="1"/>
              <a:t>síntese</a:t>
            </a:r>
            <a:r>
              <a:rPr lang="en-GB" dirty="0"/>
              <a:t> </a:t>
            </a:r>
            <a:r>
              <a:rPr lang="en-GB" dirty="0" err="1"/>
              <a:t>proteica</a:t>
            </a:r>
            <a:r>
              <a:rPr lang="en-GB" dirty="0"/>
              <a:t>, a </a:t>
            </a:r>
            <a:r>
              <a:rPr lang="en-GB" dirty="0" err="1"/>
              <a:t>inicição</a:t>
            </a:r>
            <a:r>
              <a:rPr lang="en-GB" dirty="0"/>
              <a:t>, </a:t>
            </a:r>
            <a:r>
              <a:rPr lang="en-GB" dirty="0" err="1"/>
              <a:t>diferentemente</a:t>
            </a:r>
            <a:r>
              <a:rPr lang="en-GB" dirty="0"/>
              <a:t> dos outros </a:t>
            </a:r>
            <a:r>
              <a:rPr lang="en-GB" dirty="0" err="1"/>
              <a:t>antibióticos</a:t>
            </a:r>
            <a:r>
              <a:rPr lang="en-GB" dirty="0"/>
              <a:t> </a:t>
            </a:r>
            <a:r>
              <a:rPr lang="en-GB" dirty="0" err="1"/>
              <a:t>inibidores</a:t>
            </a:r>
            <a:r>
              <a:rPr lang="en-GB" dirty="0"/>
              <a:t> da </a:t>
            </a:r>
            <a:r>
              <a:rPr lang="en-GB" dirty="0" err="1"/>
              <a:t>síntese</a:t>
            </a:r>
            <a:r>
              <a:rPr lang="en-GB" dirty="0"/>
              <a:t> </a:t>
            </a:r>
            <a:r>
              <a:rPr lang="en-GB" dirty="0" err="1"/>
              <a:t>proteica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Linezolida</a:t>
            </a:r>
            <a:r>
              <a:rPr lang="en-GB" dirty="0"/>
              <a:t> </a:t>
            </a:r>
            <a:r>
              <a:rPr lang="en-GB" dirty="0" err="1"/>
              <a:t>liga</a:t>
            </a:r>
            <a:r>
              <a:rPr lang="en-GB" dirty="0"/>
              <a:t>-se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porção</a:t>
            </a:r>
            <a:r>
              <a:rPr lang="en-GB" dirty="0"/>
              <a:t> </a:t>
            </a:r>
            <a:r>
              <a:rPr lang="en-GB" dirty="0" err="1"/>
              <a:t>subunidade</a:t>
            </a:r>
            <a:r>
              <a:rPr lang="en-GB" dirty="0"/>
              <a:t>  50S do </a:t>
            </a:r>
            <a:r>
              <a:rPr lang="en-GB" dirty="0" err="1"/>
              <a:t>ribossomo</a:t>
            </a:r>
            <a:r>
              <a:rPr lang="en-GB" dirty="0"/>
              <a:t> e </a:t>
            </a:r>
            <a:r>
              <a:rPr lang="en-GB" dirty="0" err="1"/>
              <a:t>inibe</a:t>
            </a:r>
            <a:r>
              <a:rPr lang="en-GB" dirty="0"/>
              <a:t> a </a:t>
            </a:r>
            <a:r>
              <a:rPr lang="en-GB" dirty="0" err="1"/>
              <a:t>atividade</a:t>
            </a:r>
            <a:r>
              <a:rPr lang="en-GB" dirty="0"/>
              <a:t> da </a:t>
            </a:r>
            <a:r>
              <a:rPr lang="en-GB" dirty="0" err="1"/>
              <a:t>peptidil</a:t>
            </a:r>
            <a:r>
              <a:rPr lang="en-GB" dirty="0"/>
              <a:t> </a:t>
            </a:r>
            <a:r>
              <a:rPr lang="en-GB" dirty="0" err="1"/>
              <a:t>transferase</a:t>
            </a:r>
            <a:endParaRPr lang="en-GB" dirty="0"/>
          </a:p>
        </p:txBody>
      </p:sp>
      <p:pic>
        <p:nvPicPr>
          <p:cNvPr id="122882" name="Picture 2" descr="http://img.medscape.com/article/718/585/718585-fi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507" y="2708920"/>
            <a:ext cx="8012986" cy="4000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33325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33921" y="188640"/>
            <a:ext cx="8295028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>
                <a:solidFill>
                  <a:srgbClr val="C00000"/>
                </a:solidFill>
              </a:rPr>
              <a:t>3. Antibióticos que inibem a replicação do DNA:</a:t>
            </a:r>
          </a:p>
          <a:p>
            <a:pPr algn="ctr"/>
            <a:r>
              <a:rPr lang="pt-BR" sz="3200" b="1" dirty="0">
                <a:solidFill>
                  <a:srgbClr val="C00000"/>
                </a:solidFill>
              </a:rPr>
              <a:t>Fluoro/</a:t>
            </a:r>
            <a:r>
              <a:rPr lang="pt-BR" sz="3200" b="1" dirty="0" err="1">
                <a:solidFill>
                  <a:srgbClr val="C00000"/>
                </a:solidFill>
              </a:rPr>
              <a:t>quinolonas</a:t>
            </a:r>
            <a:endParaRPr lang="pt-BR" sz="3200" b="1" dirty="0">
              <a:solidFill>
                <a:srgbClr val="C00000"/>
              </a:solidFill>
            </a:endParaRPr>
          </a:p>
          <a:p>
            <a:pPr algn="ctr"/>
            <a:endParaRPr lang="pt-BR" sz="3200" b="1" dirty="0">
              <a:solidFill>
                <a:srgbClr val="C00000"/>
              </a:solidFill>
            </a:endParaRPr>
          </a:p>
          <a:p>
            <a:pPr algn="ctr"/>
            <a:endParaRPr lang="pt-BR" sz="3200" b="1" dirty="0">
              <a:solidFill>
                <a:srgbClr val="C00000"/>
              </a:solidFill>
            </a:endParaRPr>
          </a:p>
          <a:p>
            <a:pPr algn="ctr"/>
            <a:endParaRPr lang="pt-BR" b="1" dirty="0">
              <a:solidFill>
                <a:srgbClr val="C00000"/>
              </a:solidFill>
            </a:endParaRPr>
          </a:p>
          <a:p>
            <a:pPr algn="ctr"/>
            <a:endParaRPr lang="pt-BR" b="1" dirty="0">
              <a:solidFill>
                <a:srgbClr val="C00000"/>
              </a:solidFill>
            </a:endParaRPr>
          </a:p>
          <a:p>
            <a:pPr algn="ctr"/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File:Chinolon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946202"/>
            <a:ext cx="2643206" cy="1763872"/>
          </a:xfrm>
          <a:prstGeom prst="rect">
            <a:avLst/>
          </a:prstGeom>
          <a:noFill/>
        </p:spPr>
      </p:pic>
      <p:pic>
        <p:nvPicPr>
          <p:cNvPr id="19458" name="Picture 2">
            <a:extLst>
              <a:ext uri="{FF2B5EF4-FFF2-40B4-BE49-F238E27FC236}">
                <a16:creationId xmlns:a16="http://schemas.microsoft.com/office/drawing/2014/main" id="{96601099-46CF-45F1-8B30-D2D24CA54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63440"/>
            <a:ext cx="4216764" cy="238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226590E-D273-4C5F-B0C9-6E5F25EE2D31}"/>
              </a:ext>
            </a:extLst>
          </p:cNvPr>
          <p:cNvSpPr txBox="1"/>
          <p:nvPr/>
        </p:nvSpPr>
        <p:spPr>
          <a:xfrm>
            <a:off x="1475656" y="6303705"/>
            <a:ext cx="1503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Levofloxacina</a:t>
            </a:r>
            <a:r>
              <a:rPr lang="pt-BR" dirty="0"/>
              <a:t> 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0CA0E3F9-FA0D-451A-97EA-E4DFA6A9E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15304"/>
            <a:ext cx="3909766" cy="230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6785F3B-0AF1-4A84-9AFC-B31C59608DEA}"/>
              </a:ext>
            </a:extLst>
          </p:cNvPr>
          <p:cNvSpPr txBox="1"/>
          <p:nvPr/>
        </p:nvSpPr>
        <p:spPr>
          <a:xfrm>
            <a:off x="6084168" y="6403140"/>
            <a:ext cx="1484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ciprofloxaxina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6576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214290"/>
            <a:ext cx="299838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err="1"/>
              <a:t>Fluoro</a:t>
            </a:r>
            <a:r>
              <a:rPr lang="en-GB" sz="2800" b="1" dirty="0"/>
              <a:t>/</a:t>
            </a:r>
            <a:r>
              <a:rPr lang="en-GB" sz="2800" b="1" dirty="0" err="1"/>
              <a:t>Quinolonas</a:t>
            </a:r>
            <a:endParaRPr lang="en-GB" sz="2800" b="1" dirty="0"/>
          </a:p>
          <a:p>
            <a:endParaRPr lang="en-GB" sz="2800" b="1" dirty="0"/>
          </a:p>
          <a:p>
            <a:endParaRPr lang="en-GB" sz="2800" b="1" dirty="0"/>
          </a:p>
        </p:txBody>
      </p:sp>
      <p:pic>
        <p:nvPicPr>
          <p:cNvPr id="73730" name="Picture 2" descr="File:Chinolon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071546"/>
            <a:ext cx="2643206" cy="1763872"/>
          </a:xfrm>
          <a:prstGeom prst="rect">
            <a:avLst/>
          </a:prstGeom>
          <a:noFill/>
        </p:spPr>
      </p:pic>
      <p:pic>
        <p:nvPicPr>
          <p:cNvPr id="73732" name="Picture 4" descr="http://upload.wikimedia.org/wikipedia/commons/thumb/2/23/Nalidixic_acid.png/220px-Nalidixic_acid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3214686"/>
            <a:ext cx="2095500" cy="1533526"/>
          </a:xfrm>
          <a:prstGeom prst="rect">
            <a:avLst/>
          </a:prstGeom>
          <a:noFill/>
        </p:spPr>
      </p:pic>
      <p:pic>
        <p:nvPicPr>
          <p:cNvPr id="73734" name="Picture 6" descr="http://upload.wikimedia.org/wikipedia/commons/thumb/b/b7/Ciprofloxazin.svg/220px-Ciprofloxazin.svg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98" y="5000636"/>
            <a:ext cx="2095500" cy="120015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7207572" y="4643446"/>
            <a:ext cx="1728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Ácido</a:t>
            </a:r>
            <a:r>
              <a:rPr lang="en-GB" dirty="0"/>
              <a:t> </a:t>
            </a:r>
            <a:r>
              <a:rPr lang="en-GB" dirty="0" err="1"/>
              <a:t>Nalidíxico</a:t>
            </a:r>
            <a:r>
              <a:rPr lang="en-GB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6572264" y="6215082"/>
            <a:ext cx="1510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Ciprofloxacina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357158" y="1285860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São antimicrobianos de amplo espectro e são bactericidas. </a:t>
            </a:r>
          </a:p>
          <a:p>
            <a:endParaRPr lang="pt-BR" dirty="0"/>
          </a:p>
          <a:p>
            <a:r>
              <a:rPr lang="pt-BR" dirty="0"/>
              <a:t>A primeira geração de </a:t>
            </a:r>
            <a:r>
              <a:rPr lang="pt-BR" dirty="0" err="1"/>
              <a:t>quinolonas</a:t>
            </a:r>
            <a:r>
              <a:rPr lang="pt-BR" dirty="0"/>
              <a:t> foi iniciada pela introdução do ácido </a:t>
            </a:r>
            <a:r>
              <a:rPr lang="pt-BR" dirty="0" err="1"/>
              <a:t>nalidíxico</a:t>
            </a:r>
            <a:r>
              <a:rPr lang="pt-BR" dirty="0"/>
              <a:t> em 1962 para o tratamento de doenças infecciosas do trato urinário</a:t>
            </a:r>
          </a:p>
          <a:p>
            <a:endParaRPr lang="pt-BR" dirty="0"/>
          </a:p>
          <a:p>
            <a:r>
              <a:rPr lang="pt-BR" dirty="0"/>
              <a:t>Eles atuam sob a DNA </a:t>
            </a:r>
            <a:r>
              <a:rPr lang="pt-BR" dirty="0" err="1"/>
              <a:t>girase</a:t>
            </a:r>
            <a:r>
              <a:rPr lang="pt-BR" dirty="0"/>
              <a:t> e impedem a duplicação do DNA</a:t>
            </a:r>
          </a:p>
          <a:p>
            <a:endParaRPr lang="pt-BR" dirty="0"/>
          </a:p>
          <a:p>
            <a:r>
              <a:rPr lang="pt-BR" dirty="0"/>
              <a:t>A maioria das </a:t>
            </a:r>
            <a:r>
              <a:rPr lang="pt-BR" dirty="0" err="1"/>
              <a:t>quinolonas</a:t>
            </a:r>
            <a:r>
              <a:rPr lang="pt-BR" dirty="0"/>
              <a:t> apresentam átomos de flúor ligado ao anel central e são chamadas de </a:t>
            </a:r>
            <a:r>
              <a:rPr lang="pt-BR" dirty="0" err="1"/>
              <a:t>fluoroquinolonas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1066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260648"/>
            <a:ext cx="9036496" cy="5410200"/>
          </a:xfrm>
        </p:spPr>
        <p:txBody>
          <a:bodyPr>
            <a:normAutofit fontScale="62500" lnSpcReduction="20000"/>
          </a:bodyPr>
          <a:lstStyle/>
          <a:p>
            <a:pPr algn="ctr" eaLnBrk="1" hangingPunct="1">
              <a:buNone/>
            </a:pPr>
            <a:r>
              <a:rPr lang="en-US" sz="4400" dirty="0" err="1">
                <a:solidFill>
                  <a:srgbClr val="FF0000"/>
                </a:solidFill>
              </a:rPr>
              <a:t>Fontes</a:t>
            </a:r>
            <a:r>
              <a:rPr lang="en-US" sz="4400" dirty="0">
                <a:solidFill>
                  <a:srgbClr val="FF0000"/>
                </a:solidFill>
              </a:rPr>
              <a:t> de </a:t>
            </a:r>
            <a:r>
              <a:rPr lang="en-US" sz="4400" dirty="0" err="1">
                <a:solidFill>
                  <a:srgbClr val="FF0000"/>
                </a:solidFill>
              </a:rPr>
              <a:t>agentes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antimicrobianos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buNone/>
            </a:pPr>
            <a:endParaRPr lang="en-US" sz="4400" dirty="0">
              <a:solidFill>
                <a:srgbClr val="FF0000"/>
              </a:solidFill>
            </a:endParaRPr>
          </a:p>
          <a:p>
            <a:pPr eaLnBrk="1" hangingPunct="1">
              <a:buFontTx/>
              <a:buChar char="-"/>
            </a:pPr>
            <a:r>
              <a:rPr lang="en-US" dirty="0" err="1"/>
              <a:t>Microorganismos</a:t>
            </a:r>
            <a:r>
              <a:rPr lang="en-US" dirty="0"/>
              <a:t> </a:t>
            </a:r>
          </a:p>
          <a:p>
            <a:pPr lvl="1">
              <a:buFontTx/>
              <a:buChar char="-"/>
            </a:pPr>
            <a:r>
              <a:rPr lang="en-US" dirty="0" err="1"/>
              <a:t>Bactérias</a:t>
            </a:r>
            <a:r>
              <a:rPr lang="en-US" dirty="0"/>
              <a:t>/</a:t>
            </a:r>
            <a:r>
              <a:rPr lang="en-US" dirty="0" err="1"/>
              <a:t>fungos</a:t>
            </a:r>
            <a:endParaRPr lang="en-US" dirty="0"/>
          </a:p>
          <a:p>
            <a:pPr eaLnBrk="1" hangingPunct="1">
              <a:buNone/>
            </a:pPr>
            <a:r>
              <a:rPr lang="en-US" i="1" dirty="0"/>
              <a:t>		Actinomycetes – Streptomyces</a:t>
            </a:r>
          </a:p>
          <a:p>
            <a:pPr eaLnBrk="1" hangingPunct="1">
              <a:buNone/>
            </a:pPr>
            <a:r>
              <a:rPr lang="en-US" i="1" dirty="0"/>
              <a:t>		</a:t>
            </a:r>
            <a:r>
              <a:rPr lang="en-US" i="1" dirty="0" err="1"/>
              <a:t>Burkholderia</a:t>
            </a:r>
            <a:r>
              <a:rPr lang="en-US" i="1" dirty="0"/>
              <a:t> </a:t>
            </a:r>
          </a:p>
          <a:p>
            <a:pPr eaLnBrk="1" hangingPunct="1">
              <a:buNone/>
            </a:pPr>
            <a:r>
              <a:rPr lang="en-US" i="1" dirty="0"/>
              <a:t>		Bacillus</a:t>
            </a:r>
          </a:p>
          <a:p>
            <a:pPr eaLnBrk="1" hangingPunct="1">
              <a:buNone/>
            </a:pPr>
            <a:endParaRPr lang="en-US" i="1" dirty="0"/>
          </a:p>
          <a:p>
            <a:pPr eaLnBrk="1" hangingPunct="1">
              <a:buNone/>
            </a:pPr>
            <a:r>
              <a:rPr lang="en-US" i="1" dirty="0"/>
              <a:t>Aspergillum</a:t>
            </a:r>
          </a:p>
          <a:p>
            <a:pPr eaLnBrk="1" hangingPunct="1">
              <a:buNone/>
            </a:pPr>
            <a:endParaRPr lang="en-US" i="1" dirty="0"/>
          </a:p>
          <a:p>
            <a:pPr eaLnBrk="1" hangingPunct="1">
              <a:buNone/>
            </a:pPr>
            <a:r>
              <a:rPr lang="en-US" i="1" dirty="0"/>
              <a:t>-</a:t>
            </a:r>
            <a:r>
              <a:rPr lang="en-US" dirty="0" err="1"/>
              <a:t>Plantas</a:t>
            </a:r>
            <a:endParaRPr lang="en-US" dirty="0"/>
          </a:p>
          <a:p>
            <a:pPr eaLnBrk="1" hangingPunct="1">
              <a:buNone/>
            </a:pPr>
            <a:r>
              <a:rPr lang="en-US" dirty="0"/>
              <a:t>	Artemisia </a:t>
            </a:r>
          </a:p>
          <a:p>
            <a:pPr eaLnBrk="1" hangingPunct="1">
              <a:buNone/>
            </a:pPr>
            <a:endParaRPr lang="en-US" i="1" dirty="0"/>
          </a:p>
          <a:p>
            <a:pPr eaLnBrk="1" hangingPunct="1">
              <a:buFontTx/>
              <a:buChar char="-"/>
            </a:pPr>
            <a:r>
              <a:rPr lang="en-GB" dirty="0" err="1"/>
              <a:t>Moléculas</a:t>
            </a:r>
            <a:r>
              <a:rPr lang="en-GB" dirty="0"/>
              <a:t> </a:t>
            </a:r>
            <a:r>
              <a:rPr lang="en-GB" dirty="0" err="1"/>
              <a:t>sintéticas</a:t>
            </a:r>
            <a:r>
              <a:rPr lang="en-GB" dirty="0"/>
              <a:t> </a:t>
            </a:r>
            <a:endParaRPr lang="en-US" dirty="0"/>
          </a:p>
          <a:p>
            <a:pPr eaLnBrk="1" hangingPunct="1">
              <a:buNone/>
            </a:pPr>
            <a:r>
              <a:rPr lang="en-US" dirty="0"/>
              <a:t>		Sulfas/</a:t>
            </a:r>
            <a:r>
              <a:rPr lang="en-US" dirty="0" err="1"/>
              <a:t>fluoroquinolonas</a:t>
            </a:r>
            <a:r>
              <a:rPr lang="en-US" dirty="0"/>
              <a:t>/</a:t>
            </a:r>
            <a:r>
              <a:rPr lang="en-US" dirty="0" err="1"/>
              <a:t>oxazolidinonas</a:t>
            </a:r>
            <a:endParaRPr lang="en-US" dirty="0"/>
          </a:p>
          <a:p>
            <a:pPr eaLnBrk="1" hangingPunct="1">
              <a:buNone/>
            </a:pPr>
            <a:endParaRPr lang="en-US" dirty="0"/>
          </a:p>
          <a:p>
            <a:pPr eaLnBrk="1" hangingPunct="1">
              <a:buFontTx/>
              <a:buChar char="-"/>
            </a:pPr>
            <a:r>
              <a:rPr lang="en-US" dirty="0" err="1"/>
              <a:t>Manipulação</a:t>
            </a:r>
            <a:r>
              <a:rPr lang="en-US" dirty="0"/>
              <a:t> </a:t>
            </a:r>
            <a:r>
              <a:rPr lang="en-US" dirty="0" err="1"/>
              <a:t>sintética</a:t>
            </a:r>
            <a:r>
              <a:rPr lang="en-US" dirty="0"/>
              <a:t> de </a:t>
            </a:r>
            <a:r>
              <a:rPr lang="en-US" dirty="0" err="1"/>
              <a:t>antibióticos</a:t>
            </a:r>
            <a:r>
              <a:rPr lang="en-US" dirty="0"/>
              <a:t> </a:t>
            </a:r>
            <a:r>
              <a:rPr lang="en-US" dirty="0" err="1"/>
              <a:t>já</a:t>
            </a:r>
            <a:r>
              <a:rPr lang="en-US" dirty="0"/>
              <a:t> </a:t>
            </a:r>
            <a:r>
              <a:rPr lang="en-US" dirty="0" err="1"/>
              <a:t>descobertos</a:t>
            </a:r>
            <a:r>
              <a:rPr lang="en-US" dirty="0"/>
              <a:t> (beta-</a:t>
            </a:r>
            <a:r>
              <a:rPr lang="en-US" dirty="0" err="1"/>
              <a:t>lactâmicos</a:t>
            </a:r>
            <a:r>
              <a:rPr lang="en-US" dirty="0"/>
              <a:t>)</a:t>
            </a:r>
          </a:p>
          <a:p>
            <a:pPr eaLnBrk="1" hangingPunct="1">
              <a:buFontTx/>
              <a:buChar char="-"/>
            </a:pP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6" name="Picture 4" descr="http://img.medscape.com/fullsize/migrated/409/663/pharm2101.09.fi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583371"/>
            <a:ext cx="6000792" cy="6139273"/>
          </a:xfrm>
          <a:prstGeom prst="rect">
            <a:avLst/>
          </a:prstGeom>
          <a:noFill/>
        </p:spPr>
      </p:pic>
      <p:pic>
        <p:nvPicPr>
          <p:cNvPr id="20482" name="Picture 2" descr="image">
            <a:extLst>
              <a:ext uri="{FF2B5EF4-FFF2-40B4-BE49-F238E27FC236}">
                <a16:creationId xmlns:a16="http://schemas.microsoft.com/office/drawing/2014/main" id="{F1356CDB-52F6-4197-82F4-5A9EB2408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25" y="22369"/>
            <a:ext cx="4484649" cy="683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03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195736" y="2636912"/>
            <a:ext cx="500746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C00000"/>
                </a:solidFill>
              </a:rPr>
              <a:t>4. Inibidores metabólicos</a:t>
            </a:r>
          </a:p>
          <a:p>
            <a:endParaRPr lang="pt-BR" sz="3600" b="1" dirty="0">
              <a:solidFill>
                <a:srgbClr val="C00000"/>
              </a:solidFill>
            </a:endParaRPr>
          </a:p>
          <a:p>
            <a:endParaRPr lang="pt-BR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7213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28596" y="200024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Sulfas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são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similares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estrutra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ao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PABA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lang="en-US" sz="2600" dirty="0"/>
              <a:t>um </a:t>
            </a:r>
            <a:r>
              <a:rPr lang="en-US" sz="2600" dirty="0" err="1"/>
              <a:t>intermediário</a:t>
            </a:r>
            <a:r>
              <a:rPr lang="en-US" sz="2600" dirty="0"/>
              <a:t> </a:t>
            </a:r>
            <a:r>
              <a:rPr lang="en-US" sz="2600" dirty="0" err="1"/>
              <a:t>crítico</a:t>
            </a:r>
            <a:r>
              <a:rPr lang="en-US" sz="2600" dirty="0"/>
              <a:t> </a:t>
            </a:r>
            <a:r>
              <a:rPr lang="en-US" sz="2600" dirty="0" err="1"/>
              <a:t>na</a:t>
            </a:r>
            <a:r>
              <a:rPr lang="en-US" sz="2600" dirty="0"/>
              <a:t> </a:t>
            </a:r>
            <a:r>
              <a:rPr lang="en-US" sz="2600" dirty="0" err="1"/>
              <a:t>síntese</a:t>
            </a:r>
            <a:r>
              <a:rPr lang="en-US" sz="2600" dirty="0"/>
              <a:t> de </a:t>
            </a:r>
            <a:r>
              <a:rPr lang="en-US" sz="2600" dirty="0" err="1"/>
              <a:t>nucleotídeos</a:t>
            </a:r>
            <a:r>
              <a:rPr lang="en-US" sz="2600" dirty="0"/>
              <a:t> </a:t>
            </a:r>
            <a:r>
              <a:rPr lang="en-US" sz="2600" dirty="0" err="1"/>
              <a:t>para</a:t>
            </a:r>
            <a:r>
              <a:rPr lang="en-US" sz="2600" dirty="0"/>
              <a:t>  </a:t>
            </a:r>
            <a:r>
              <a:rPr lang="en-US" sz="2600" dirty="0" err="1"/>
              <a:t>síntese</a:t>
            </a:r>
            <a:r>
              <a:rPr lang="en-US" sz="2600" dirty="0"/>
              <a:t> de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DNA e  RNA.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Sulfas 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bloqueam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síntese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DNA/RNA e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assim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 </a:t>
            </a:r>
            <a:r>
              <a:rPr lang="en-US" sz="2600" b="1" dirty="0" err="1"/>
              <a:t>síntese</a:t>
            </a:r>
            <a:r>
              <a:rPr lang="en-US" sz="2600" b="1" dirty="0"/>
              <a:t> </a:t>
            </a:r>
            <a:r>
              <a:rPr lang="en-US" sz="2600" b="1" dirty="0" err="1"/>
              <a:t>proteica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600" dirty="0" err="1"/>
              <a:t>Inibem</a:t>
            </a:r>
            <a:r>
              <a:rPr lang="en-US" sz="2600" dirty="0"/>
              <a:t> a </a:t>
            </a:r>
            <a:r>
              <a:rPr lang="en-US" sz="2600" dirty="0" err="1"/>
              <a:t>enzima</a:t>
            </a:r>
            <a:r>
              <a:rPr lang="en-US" sz="2600" dirty="0"/>
              <a:t> </a:t>
            </a:r>
            <a:r>
              <a:rPr lang="en-US" sz="2600" dirty="0" err="1"/>
              <a:t>dihidropteroato</a:t>
            </a:r>
            <a:r>
              <a:rPr lang="en-US" sz="2600" dirty="0"/>
              <a:t> </a:t>
            </a:r>
            <a:r>
              <a:rPr lang="en-US" sz="2600" dirty="0" err="1"/>
              <a:t>sintase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5720" y="785794"/>
            <a:ext cx="8229600" cy="79216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Sulfonamidas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trimetoprina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olate biosynthesis pathway: mechanisms and insights into drug design for  infectious diseases | Future Medicinal Chemistry">
            <a:extLst>
              <a:ext uri="{FF2B5EF4-FFF2-40B4-BE49-F238E27FC236}">
                <a16:creationId xmlns:a16="http://schemas.microsoft.com/office/drawing/2014/main" id="{19362094-A98F-47F0-B901-B798499D2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02" y="593304"/>
            <a:ext cx="7929995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1BC0062-9EBC-4C31-B3AC-EE78FD69E035}"/>
              </a:ext>
            </a:extLst>
          </p:cNvPr>
          <p:cNvSpPr txBox="1"/>
          <p:nvPr/>
        </p:nvSpPr>
        <p:spPr>
          <a:xfrm>
            <a:off x="2267744" y="70084"/>
            <a:ext cx="5265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C00000"/>
                </a:solidFill>
              </a:rPr>
              <a:t>Biossíntese de folato em bactérias</a:t>
            </a:r>
          </a:p>
        </p:txBody>
      </p:sp>
    </p:spTree>
    <p:extLst>
      <p:ext uri="{BB962C8B-B14F-4D97-AF65-F5344CB8AC3E}">
        <p14:creationId xmlns:p14="http://schemas.microsoft.com/office/powerpoint/2010/main" val="24834595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Detail Vi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00108"/>
            <a:ext cx="8313066" cy="5180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20-13_Synthetics_1.jpg                                         00036937Macintosh HD                   ABA78158:"/>
          <p:cNvPicPr>
            <a:picLocks noChangeAspect="1" noChangeArrowheads="1"/>
          </p:cNvPicPr>
          <p:nvPr/>
        </p:nvPicPr>
        <p:blipFill>
          <a:blip r:embed="rId2" cstate="print"/>
          <a:srcRect b="3667"/>
          <a:stretch>
            <a:fillRect/>
          </a:stretch>
        </p:blipFill>
        <p:spPr bwMode="auto">
          <a:xfrm>
            <a:off x="1838325" y="828675"/>
            <a:ext cx="5616575" cy="554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File:Sulfonamid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548680"/>
            <a:ext cx="2172046" cy="167638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785794"/>
            <a:ext cx="1315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err="1"/>
              <a:t>Sulfas</a:t>
            </a:r>
            <a:endParaRPr lang="en-GB" sz="3600" b="1" dirty="0"/>
          </a:p>
          <a:p>
            <a:endParaRPr lang="en-GB" b="1" dirty="0"/>
          </a:p>
        </p:txBody>
      </p:sp>
      <p:pic>
        <p:nvPicPr>
          <p:cNvPr id="40964" name="Picture 4" descr="http://upload.wikimedia.org/wikipedia/en/thumb/e/e9/THFsynthesispathway.png/400px-THFsynthesispathway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41055" y="2924944"/>
            <a:ext cx="5062300" cy="31765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File:Sulfamethoxazol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500042"/>
            <a:ext cx="3643338" cy="1607623"/>
          </a:xfrm>
          <a:prstGeom prst="rect">
            <a:avLst/>
          </a:prstGeom>
          <a:noFill/>
        </p:spPr>
      </p:pic>
      <p:pic>
        <p:nvPicPr>
          <p:cNvPr id="63492" name="Picture 4" descr="http://upload.wikimedia.org/wikipedia/commons/thumb/8/8c/Sulfisomidine.svg/220px-Sulfisomidine.svg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285728"/>
            <a:ext cx="3411300" cy="200026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71538" y="2500306"/>
            <a:ext cx="1532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/>
              <a:t>Sulfametazole</a:t>
            </a:r>
            <a:endParaRPr lang="en-GB" b="1" dirty="0"/>
          </a:p>
        </p:txBody>
      </p:sp>
      <p:sp>
        <p:nvSpPr>
          <p:cNvPr id="9" name="Rectangle 8"/>
          <p:cNvSpPr/>
          <p:nvPr/>
        </p:nvSpPr>
        <p:spPr>
          <a:xfrm>
            <a:off x="5857884" y="2428868"/>
            <a:ext cx="1479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err="1"/>
              <a:t>Sulfisomidine</a:t>
            </a:r>
            <a:endParaRPr lang="en-GB" dirty="0"/>
          </a:p>
        </p:txBody>
      </p:sp>
      <p:pic>
        <p:nvPicPr>
          <p:cNvPr id="63494" name="Picture 6" descr="http://upload.wikimedia.org/wikipedia/commons/thumb/0/07/Sulfacetamide.svg/220px-Sulfacetamide.svg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3286124"/>
            <a:ext cx="2643206" cy="1453765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1214414" y="4786322"/>
            <a:ext cx="1541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err="1"/>
              <a:t>Sulfacetamide</a:t>
            </a:r>
            <a:endParaRPr lang="en-GB" dirty="0"/>
          </a:p>
        </p:txBody>
      </p:sp>
      <p:pic>
        <p:nvPicPr>
          <p:cNvPr id="63496" name="Picture 8" descr="File:Sulfadox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29124" y="3388082"/>
            <a:ext cx="3848077" cy="1556699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6215074" y="5000636"/>
            <a:ext cx="1300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err="1"/>
              <a:t>Sulfadoxine</a:t>
            </a:r>
            <a:endParaRPr lang="en-GB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357166"/>
            <a:ext cx="804848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b="1" dirty="0"/>
          </a:p>
          <a:p>
            <a:r>
              <a:rPr lang="en-GB" sz="2800" b="1" dirty="0" err="1"/>
              <a:t>Trimetoprina</a:t>
            </a:r>
            <a:r>
              <a:rPr lang="en-GB" sz="2800" b="1" dirty="0"/>
              <a:t> – </a:t>
            </a:r>
            <a:r>
              <a:rPr lang="en-GB" sz="2800" b="1" dirty="0" err="1"/>
              <a:t>inibe</a:t>
            </a:r>
            <a:r>
              <a:rPr lang="en-GB" sz="2800" b="1" dirty="0"/>
              <a:t> a </a:t>
            </a:r>
            <a:r>
              <a:rPr lang="en-GB" sz="2800" b="1" dirty="0" err="1"/>
              <a:t>enzima</a:t>
            </a:r>
            <a:r>
              <a:rPr lang="en-GB" sz="2800" b="1" dirty="0"/>
              <a:t> </a:t>
            </a:r>
            <a:r>
              <a:rPr lang="en-GB" sz="2800" b="1" dirty="0" err="1"/>
              <a:t>dihidrofolato</a:t>
            </a:r>
            <a:r>
              <a:rPr lang="en-GB" sz="2800" b="1" dirty="0"/>
              <a:t> </a:t>
            </a:r>
            <a:r>
              <a:rPr lang="en-GB" sz="2800" b="1" dirty="0" err="1"/>
              <a:t>redutase</a:t>
            </a:r>
            <a:endParaRPr lang="en-GB" sz="2800" b="1" dirty="0"/>
          </a:p>
        </p:txBody>
      </p:sp>
      <p:pic>
        <p:nvPicPr>
          <p:cNvPr id="66562" name="Picture 2" descr="File:Trimethoprim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571612"/>
            <a:ext cx="3676631" cy="2098584"/>
          </a:xfrm>
          <a:prstGeom prst="rect">
            <a:avLst/>
          </a:prstGeom>
          <a:noFill/>
        </p:spPr>
      </p:pic>
      <p:pic>
        <p:nvPicPr>
          <p:cNvPr id="4" name="Picture 3" descr="20-13_Synthetics_1.jpg                                         00036937Macintosh HD                   ABA78158:"/>
          <p:cNvPicPr>
            <a:picLocks noChangeAspect="1" noChangeArrowheads="1"/>
          </p:cNvPicPr>
          <p:nvPr/>
        </p:nvPicPr>
        <p:blipFill>
          <a:blip r:embed="rId4" cstate="print"/>
          <a:srcRect b="3667"/>
          <a:stretch>
            <a:fillRect/>
          </a:stretch>
        </p:blipFill>
        <p:spPr bwMode="auto">
          <a:xfrm>
            <a:off x="0" y="1928802"/>
            <a:ext cx="4714908" cy="4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5500694" y="3786190"/>
            <a:ext cx="2714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5-(3,4,5- trimethoxybenzyl) pyrimidine- 2,4- diamine</a:t>
            </a:r>
            <a:endParaRPr lang="en-GB" dirty="0"/>
          </a:p>
        </p:txBody>
      </p:sp>
      <p:pic>
        <p:nvPicPr>
          <p:cNvPr id="124930" name="Picture 2" descr="http://canigivemydog.com/wp-content/uploads/2011/12/Can-I-Give-My-Dog-Bactrim-300x229.jpg"/>
          <p:cNvPicPr>
            <a:picLocks noChangeAspect="1" noChangeArrowheads="1"/>
          </p:cNvPicPr>
          <p:nvPr/>
        </p:nvPicPr>
        <p:blipFill>
          <a:blip r:embed="rId5"/>
          <a:srcRect b="21397"/>
          <a:stretch>
            <a:fillRect/>
          </a:stretch>
        </p:blipFill>
        <p:spPr bwMode="auto">
          <a:xfrm>
            <a:off x="5214974" y="4500570"/>
            <a:ext cx="3929026" cy="23574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99592" y="764704"/>
            <a:ext cx="804381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C00000"/>
                </a:solidFill>
              </a:rPr>
              <a:t>5. Destruição da membrana plasmática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- Antibióticos peptídicos – </a:t>
            </a:r>
            <a:r>
              <a:rPr lang="pt-BR" dirty="0" err="1"/>
              <a:t>polimixina</a:t>
            </a:r>
            <a:r>
              <a:rPr lang="pt-BR" dirty="0"/>
              <a:t> B</a:t>
            </a:r>
            <a:endParaRPr lang="en-US" dirty="0"/>
          </a:p>
        </p:txBody>
      </p:sp>
      <p:sp>
        <p:nvSpPr>
          <p:cNvPr id="3" name="CaixaDeTexto 2"/>
          <p:cNvSpPr txBox="1"/>
          <p:nvPr/>
        </p:nvSpPr>
        <p:spPr>
          <a:xfrm>
            <a:off x="899592" y="32129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026" name="Picture 2" descr="https://www.researchgate.net/profile/Alejandra_Gallardo-Godoy/publication/289524053/figure/fig1/AS:322272897323008@1453847254794/Figure-1-Structures-of-Polymyxin-B-1-and-Polymyxin-E-Colistin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8096250" cy="380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098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7124" y="188640"/>
            <a:ext cx="8985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0070C0"/>
                </a:solidFill>
              </a:rPr>
              <a:t>Como descobrir um novo antimicrobiano  e por que?</a:t>
            </a:r>
          </a:p>
        </p:txBody>
      </p:sp>
      <p:pic>
        <p:nvPicPr>
          <p:cNvPr id="117764" name="Picture 4" descr="http://inst.bact.wisc.edu/inst/images/book_3/chapter_10/10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4532" y="2060848"/>
            <a:ext cx="4269866" cy="4262453"/>
          </a:xfrm>
          <a:prstGeom prst="rect">
            <a:avLst/>
          </a:prstGeom>
          <a:noFill/>
        </p:spPr>
      </p:pic>
      <p:pic>
        <p:nvPicPr>
          <p:cNvPr id="117766" name="Picture 6" descr="http://openi.nlm.nih.gov/imgs/512/395/1895922/1895922_gr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6136" y="2420888"/>
            <a:ext cx="2720146" cy="4000528"/>
          </a:xfrm>
          <a:prstGeom prst="rect">
            <a:avLst/>
          </a:prstGeom>
          <a:noFill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A9CA4BA-BA50-4C43-8401-954C843F7720}"/>
              </a:ext>
            </a:extLst>
          </p:cNvPr>
          <p:cNvSpPr txBox="1"/>
          <p:nvPr/>
        </p:nvSpPr>
        <p:spPr>
          <a:xfrm>
            <a:off x="1691680" y="1180708"/>
            <a:ext cx="2354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70C0"/>
                </a:solidFill>
              </a:rPr>
              <a:t>Bactérias do solo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m para gramicid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64704"/>
            <a:ext cx="47339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092280" y="2492896"/>
            <a:ext cx="1417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Gramicidina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1026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aac.asm.org/content/43/6/1317/F2.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8"/>
            <a:ext cx="5975325" cy="484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7544" y="6021288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Aumentam a permeabilidade da membrana e permite o extravasamento do conteúdo celular devido a suas característica anfótero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5147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commons/c/c0/Modes_of_action.png?147561531749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92696"/>
            <a:ext cx="5724179" cy="548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6776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http://www.realhealthcareclinic.com/wp-content/uploads/2014/10/antibiotic_resistance_300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878" y="642918"/>
            <a:ext cx="8179650" cy="5453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3333FF"/>
                </a:solidFill>
              </a:rPr>
              <a:t>Gerhard Domagk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err="1"/>
              <a:t>Descobriu</a:t>
            </a:r>
            <a:r>
              <a:rPr lang="en-US" dirty="0"/>
              <a:t> um </a:t>
            </a:r>
            <a:r>
              <a:rPr lang="en-US" dirty="0" err="1"/>
              <a:t>corante</a:t>
            </a:r>
            <a:r>
              <a:rPr lang="en-US" dirty="0"/>
              <a:t> </a:t>
            </a:r>
            <a:r>
              <a:rPr lang="en-US" dirty="0" err="1"/>
              <a:t>vermelho</a:t>
            </a:r>
            <a:r>
              <a:rPr lang="en-US" dirty="0"/>
              <a:t>, </a:t>
            </a:r>
            <a:r>
              <a:rPr lang="en-US" dirty="0" err="1"/>
              <a:t>Prontosil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era </a:t>
            </a:r>
            <a:r>
              <a:rPr lang="en-US" dirty="0" err="1"/>
              <a:t>efetivo</a:t>
            </a:r>
            <a:r>
              <a:rPr lang="en-US" dirty="0"/>
              <a:t> no </a:t>
            </a:r>
            <a:r>
              <a:rPr lang="en-US" dirty="0" err="1"/>
              <a:t>tratamento</a:t>
            </a:r>
            <a:r>
              <a:rPr lang="en-US" dirty="0"/>
              <a:t> de </a:t>
            </a:r>
            <a:r>
              <a:rPr lang="en-US" dirty="0" err="1"/>
              <a:t>infecções</a:t>
            </a:r>
            <a:r>
              <a:rPr lang="en-US" dirty="0"/>
              <a:t> </a:t>
            </a:r>
            <a:r>
              <a:rPr lang="en-US" dirty="0" err="1"/>
              <a:t>estreptocócicas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animais</a:t>
            </a:r>
            <a:r>
              <a:rPr lang="en-US" dirty="0"/>
              <a:t> </a:t>
            </a:r>
          </a:p>
          <a:p>
            <a:pPr eaLnBrk="1" hangingPunct="1"/>
            <a:r>
              <a:rPr lang="en-US" dirty="0" err="1"/>
              <a:t>Não</a:t>
            </a:r>
            <a:r>
              <a:rPr lang="en-US" dirty="0"/>
              <a:t> era </a:t>
            </a:r>
            <a:r>
              <a:rPr lang="en-US" dirty="0" err="1"/>
              <a:t>efetivas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testes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tubo</a:t>
            </a:r>
            <a:r>
              <a:rPr lang="en-US" dirty="0"/>
              <a:t> </a:t>
            </a:r>
          </a:p>
          <a:p>
            <a:pPr eaLnBrk="1" hangingPunct="1"/>
            <a:r>
              <a:rPr lang="en-US" dirty="0" err="1"/>
              <a:t>Enzimas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mamíferos</a:t>
            </a:r>
            <a:r>
              <a:rPr lang="en-US" dirty="0"/>
              <a:t> </a:t>
            </a:r>
            <a:r>
              <a:rPr lang="en-US" dirty="0" err="1"/>
              <a:t>quebravam</a:t>
            </a:r>
            <a:r>
              <a:rPr lang="en-US" dirty="0"/>
              <a:t> o prontosil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sulfanilamida</a:t>
            </a:r>
            <a:r>
              <a:rPr lang="en-US" dirty="0"/>
              <a:t> – que era </a:t>
            </a:r>
            <a:r>
              <a:rPr lang="en-US" dirty="0" err="1"/>
              <a:t>ativo</a:t>
            </a:r>
            <a:endParaRPr lang="en-US" dirty="0"/>
          </a:p>
          <a:p>
            <a:pPr eaLnBrk="1" hangingPunct="1"/>
            <a:r>
              <a:rPr lang="en-US" dirty="0"/>
              <a:t>Sulfas </a:t>
            </a:r>
          </a:p>
        </p:txBody>
      </p:sp>
      <p:pic>
        <p:nvPicPr>
          <p:cNvPr id="27650" name="Picture 2" descr="http://upload.wikimedia.org/wikipedia/commons/thumb/8/89/Prontosil.svg/1024px-Prontosil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4786322"/>
            <a:ext cx="3188632" cy="1700189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6357950" y="6286520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/>
              <a:t>Prontosil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3333FF"/>
                </a:solidFill>
              </a:rPr>
              <a:t>Alexander Fleming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/>
              <a:t>Trabalhou</a:t>
            </a:r>
            <a:r>
              <a:rPr lang="en-US" dirty="0"/>
              <a:t> com </a:t>
            </a:r>
            <a:r>
              <a:rPr lang="en-US" dirty="0" err="1"/>
              <a:t>culturas</a:t>
            </a:r>
            <a:r>
              <a:rPr lang="en-US" dirty="0"/>
              <a:t> de </a:t>
            </a:r>
            <a:r>
              <a:rPr lang="en-US" dirty="0">
                <a:solidFill>
                  <a:srgbClr val="00CC66"/>
                </a:solidFill>
              </a:rPr>
              <a:t>Staphylococcus</a:t>
            </a:r>
          </a:p>
          <a:p>
            <a:pPr eaLnBrk="1" hangingPunct="1"/>
            <a:r>
              <a:rPr lang="en-US" dirty="0" err="1"/>
              <a:t>Contaminação</a:t>
            </a:r>
            <a:r>
              <a:rPr lang="en-US" dirty="0"/>
              <a:t> com </a:t>
            </a:r>
            <a:r>
              <a:rPr lang="en-US" dirty="0" err="1"/>
              <a:t>bolor</a:t>
            </a:r>
            <a:endParaRPr lang="en-US" dirty="0"/>
          </a:p>
          <a:p>
            <a:pPr eaLnBrk="1" hangingPunct="1"/>
            <a:r>
              <a:rPr lang="en-US" dirty="0" err="1"/>
              <a:t>Côlonias</a:t>
            </a:r>
            <a:r>
              <a:rPr lang="en-US" dirty="0"/>
              <a:t> </a:t>
            </a:r>
            <a:r>
              <a:rPr lang="en-US" dirty="0" err="1"/>
              <a:t>próximo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bolor</a:t>
            </a:r>
            <a:r>
              <a:rPr lang="en-US" dirty="0"/>
              <a:t> </a:t>
            </a:r>
            <a:r>
              <a:rPr lang="en-US" dirty="0" err="1"/>
              <a:t>tinham</a:t>
            </a:r>
            <a:r>
              <a:rPr lang="en-US" dirty="0"/>
              <a:t> forma </a:t>
            </a:r>
            <a:r>
              <a:rPr lang="en-US" dirty="0" err="1"/>
              <a:t>estranhas</a:t>
            </a:r>
            <a:endParaRPr lang="en-US" dirty="0"/>
          </a:p>
          <a:p>
            <a:pPr eaLnBrk="1" hangingPunct="1"/>
            <a:r>
              <a:rPr lang="en-US" dirty="0" err="1"/>
              <a:t>Bolor</a:t>
            </a:r>
            <a:r>
              <a:rPr lang="en-US" dirty="0"/>
              <a:t> secreta </a:t>
            </a:r>
            <a:r>
              <a:rPr lang="en-US" dirty="0" err="1"/>
              <a:t>substâncias</a:t>
            </a:r>
            <a:r>
              <a:rPr lang="en-US" dirty="0"/>
              <a:t> que </a:t>
            </a:r>
            <a:r>
              <a:rPr lang="en-US" dirty="0" err="1"/>
              <a:t>matavam</a:t>
            </a:r>
            <a:r>
              <a:rPr lang="en-US" dirty="0"/>
              <a:t> as </a:t>
            </a:r>
            <a:r>
              <a:rPr lang="en-US" dirty="0" err="1"/>
              <a:t>bactérias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20-01_dispenicillin_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28600"/>
            <a:ext cx="7478713" cy="639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6172200" y="6507163"/>
            <a:ext cx="2743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200" b="1">
                <a:solidFill>
                  <a:schemeClr val="accent2"/>
                </a:solidFill>
              </a:rPr>
              <a:t>Figure 20.1</a:t>
            </a:r>
            <a:endParaRPr lang="en-US">
              <a:cs typeface="Arial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143768" y="1857364"/>
            <a:ext cx="1046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antibiose</a:t>
            </a:r>
          </a:p>
        </p:txBody>
      </p:sp>
      <p:cxnSp>
        <p:nvCxnSpPr>
          <p:cNvPr id="6" name="Conector de seta reta 5"/>
          <p:cNvCxnSpPr>
            <a:endCxn id="4" idx="1"/>
          </p:cNvCxnSpPr>
          <p:nvPr/>
        </p:nvCxnSpPr>
        <p:spPr>
          <a:xfrm flipV="1">
            <a:off x="4143372" y="2042030"/>
            <a:ext cx="3000396" cy="3154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http://quimica.laguia2000.com/wp-content/uploads/2012/05/800px-penicillin-g.png">
            <a:extLst>
              <a:ext uri="{FF2B5EF4-FFF2-40B4-BE49-F238E27FC236}">
                <a16:creationId xmlns:a16="http://schemas.microsoft.com/office/drawing/2014/main" id="{378BED80-3F6E-4C90-8A32-5C63EFD6E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19555" y="3716664"/>
            <a:ext cx="2010209" cy="1080487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IMAGE_TITLE" val="c:\my documents\gtk_ppt\tfc_20-28\tfc_20_jpegs\1\20-01_dispenicillin_l.jp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IMAGE_TITLE" val="c:\my documents\gtk_ppt\tfc_20-28\tfc_20_jpegs\1\20-02_antimicrodrugs_l.jpg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6763</TotalTime>
  <Words>1361</Words>
  <Application>Microsoft Office PowerPoint</Application>
  <PresentationFormat>On-screen Show (4:3)</PresentationFormat>
  <Paragraphs>249</Paragraphs>
  <Slides>63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7" baseType="lpstr">
      <vt:lpstr>Arial</vt:lpstr>
      <vt:lpstr>Calibri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Gerhard Domagk</vt:lpstr>
      <vt:lpstr>Alexander Fleming</vt:lpstr>
      <vt:lpstr>PowerPoint Presentation</vt:lpstr>
      <vt:lpstr>PowerPoint Presentation</vt:lpstr>
      <vt:lpstr>Espectro de atividade </vt:lpstr>
      <vt:lpstr>PowerPoint Presentation</vt:lpstr>
      <vt:lpstr>Principais mecanismos de ação de agentes antibacterianos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</dc:creator>
  <cp:lastModifiedBy>marcio dias</cp:lastModifiedBy>
  <cp:revision>86</cp:revision>
  <dcterms:created xsi:type="dcterms:W3CDTF">2010-12-05T22:59:16Z</dcterms:created>
  <dcterms:modified xsi:type="dcterms:W3CDTF">2025-08-26T20:30:21Z</dcterms:modified>
</cp:coreProperties>
</file>