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4"/>
  </p:notesMasterIdLst>
  <p:sldIdLst>
    <p:sldId id="257" r:id="rId3"/>
    <p:sldId id="378" r:id="rId4"/>
    <p:sldId id="323" r:id="rId5"/>
    <p:sldId id="405" r:id="rId6"/>
    <p:sldId id="392" r:id="rId7"/>
    <p:sldId id="410" r:id="rId8"/>
    <p:sldId id="407" r:id="rId9"/>
    <p:sldId id="408" r:id="rId10"/>
    <p:sldId id="411" r:id="rId11"/>
    <p:sldId id="367" r:id="rId12"/>
    <p:sldId id="413" r:id="rId13"/>
    <p:sldId id="409" r:id="rId14"/>
    <p:sldId id="412" r:id="rId15"/>
    <p:sldId id="414" r:id="rId16"/>
    <p:sldId id="415" r:id="rId17"/>
    <p:sldId id="416" r:id="rId18"/>
    <p:sldId id="371" r:id="rId19"/>
    <p:sldId id="417" r:id="rId20"/>
    <p:sldId id="316" r:id="rId21"/>
    <p:sldId id="418" r:id="rId22"/>
    <p:sldId id="419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8AA56"/>
    <a:srgbClr val="FF5050"/>
    <a:srgbClr val="FF7C80"/>
    <a:srgbClr val="47753B"/>
    <a:srgbClr val="FFCCFF"/>
    <a:srgbClr val="FF66FF"/>
    <a:srgbClr val="CCECFF"/>
    <a:srgbClr val="0000FF"/>
    <a:srgbClr val="E87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6" autoAdjust="0"/>
    <p:restoredTop sz="94025"/>
  </p:normalViewPr>
  <p:slideViewPr>
    <p:cSldViewPr snapToGrid="0" snapToObjects="1">
      <p:cViewPr varScale="1">
        <p:scale>
          <a:sx n="68" d="100"/>
          <a:sy n="68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FCCE-19D4-4349-AC38-48C8BD116E28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8E9DE-52D5-A84A-9513-91B44C63F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4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76E90CE-FA3F-4A81-909B-9A37A1228851}" type="slidenum">
              <a:rPr lang="en-US" altLang="pt-BR" sz="1200" b="0" smtClean="0">
                <a:latin typeface="Times New Roman" panose="02020603050405020304" pitchFamily="18" charset="0"/>
              </a:rPr>
              <a:pPr/>
              <a:t>1</a:t>
            </a:fld>
            <a:endParaRPr lang="en-US" altLang="pt-BR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05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5E168DD-7D25-409B-865E-2C94A06F7721}" type="slidenum">
              <a:rPr lang="en-US" altLang="pt-BR" sz="1200" b="0" smtClean="0">
                <a:latin typeface="Times New Roman" panose="02020603050405020304" pitchFamily="18" charset="0"/>
              </a:rPr>
              <a:pPr/>
              <a:t>19</a:t>
            </a:fld>
            <a:endParaRPr lang="en-US" altLang="pt-BR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9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3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6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7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E9DE-52D5-A84A-9513-91B44C63F3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8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2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72400" cy="896926"/>
          </a:xfrm>
        </p:spPr>
        <p:txBody>
          <a:bodyPr/>
          <a:lstStyle/>
          <a:p>
            <a:r>
              <a:rPr lang="pt-BR" noProof="0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2092325"/>
            <a:ext cx="7772400" cy="3420694"/>
          </a:xfrm>
        </p:spPr>
        <p:txBody>
          <a:bodyPr/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0993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C25C-F59C-9841-870A-BC61425D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7383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3976-AFC7-E24C-9930-9D3B3A5C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6B8A1C-BCC3-5540-9315-EE38ADF2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92325"/>
            <a:ext cx="7772400" cy="3420694"/>
          </a:xfrm>
        </p:spPr>
        <p:txBody>
          <a:bodyPr/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745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8426-E0E1-5B43-84F8-3B513B26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251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77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noProof="0" dirty="0"/>
              <a:t>Clique para editar o título mestre</a:t>
            </a: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92325"/>
            <a:ext cx="7772400" cy="252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 noProof="0" dirty="0"/>
              <a:t>Clique para editar os estilos do texto mestre</a:t>
            </a:r>
          </a:p>
          <a:p>
            <a:pPr lvl="1"/>
            <a:r>
              <a:rPr lang="pt-BR" altLang="pt-BR" noProof="0" dirty="0"/>
              <a:t>Segundo nível Clique para editar os estilos do texto mestre</a:t>
            </a:r>
          </a:p>
          <a:p>
            <a:pPr lvl="2"/>
            <a:r>
              <a:rPr lang="pt-BR" altLang="pt-BR" noProof="0" dirty="0"/>
              <a:t> Terceiro nível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2621022" y="861417"/>
            <a:ext cx="3902764" cy="23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72" tIns="47886" rIns="95772" bIns="47886">
            <a:spAutoFit/>
          </a:bodyPr>
          <a:lstStyle/>
          <a:p>
            <a:pPr algn="ctr">
              <a:defRPr/>
            </a:pPr>
            <a:r>
              <a:rPr lang="pt-BR" sz="900" noProof="0" dirty="0">
                <a:solidFill>
                  <a:srgbClr val="000066"/>
                </a:solidFill>
                <a:effectLst/>
              </a:rPr>
              <a:t>PMI 3817: Empreendedorismo e inovação em engenharia</a:t>
            </a:r>
            <a:endParaRPr lang="pt-BR" sz="900" baseline="0" noProof="0" dirty="0">
              <a:solidFill>
                <a:srgbClr val="000066"/>
              </a:solidFill>
              <a:effectLst/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6"/>
          <a:srcRect l="62600" t="77952" r="13776" b="12265"/>
          <a:stretch/>
        </p:blipFill>
        <p:spPr>
          <a:xfrm>
            <a:off x="899592" y="6525344"/>
            <a:ext cx="936104" cy="218424"/>
          </a:xfrm>
          <a:prstGeom prst="rect">
            <a:avLst/>
          </a:prstGeom>
        </p:spPr>
      </p:pic>
      <p:sp>
        <p:nvSpPr>
          <p:cNvPr id="4" name="CaixaDeTexto 3"/>
          <p:cNvSpPr txBox="1"/>
          <p:nvPr userDrawn="1"/>
        </p:nvSpPr>
        <p:spPr>
          <a:xfrm>
            <a:off x="238073" y="6493677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</a:t>
            </a:r>
            <a:r>
              <a:rPr lang="pt-BR" sz="1200" baseline="0" dirty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066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defTabSz="960438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82575" indent="-28257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28257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200">
          <a:solidFill>
            <a:schemeClr val="tx1"/>
          </a:solidFill>
          <a:latin typeface="+mn-lt"/>
        </a:defRPr>
      </a:lvl2pPr>
      <a:lvl3pPr marL="1235075" indent="-32067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000">
          <a:solidFill>
            <a:schemeClr val="tx1"/>
          </a:solidFill>
          <a:latin typeface="+mn-lt"/>
        </a:defRPr>
      </a:lvl3pPr>
      <a:lvl4pPr marL="1438275" indent="-6667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000">
          <a:solidFill>
            <a:schemeClr val="tx1"/>
          </a:solidFill>
          <a:latin typeface="+mn-lt"/>
        </a:defRPr>
      </a:lvl4pPr>
      <a:lvl5pPr marL="1914525" indent="-8572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000">
          <a:solidFill>
            <a:schemeClr val="tx1"/>
          </a:solidFill>
          <a:latin typeface="+mn-lt"/>
        </a:defRPr>
      </a:lvl5pPr>
      <a:lvl6pPr marL="237172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000">
          <a:solidFill>
            <a:schemeClr val="tx1"/>
          </a:solidFill>
          <a:latin typeface="+mn-lt"/>
        </a:defRPr>
      </a:lvl6pPr>
      <a:lvl7pPr marL="282892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000">
          <a:solidFill>
            <a:schemeClr val="tx1"/>
          </a:solidFill>
          <a:latin typeface="+mn-lt"/>
        </a:defRPr>
      </a:lvl7pPr>
      <a:lvl8pPr marL="328612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000">
          <a:solidFill>
            <a:schemeClr val="tx1"/>
          </a:solidFill>
          <a:latin typeface="+mn-lt"/>
        </a:defRPr>
      </a:lvl8pPr>
      <a:lvl9pPr marL="3743325" algn="l" defTabSz="960438" rtl="0" eaLnBrk="0" fontAlgn="base" hangingPunct="0">
        <a:spcBef>
          <a:spcPct val="100000"/>
        </a:spcBef>
        <a:spcAft>
          <a:spcPct val="0"/>
        </a:spcAft>
        <a:buChar char="•"/>
        <a:tabLst>
          <a:tab pos="282575" algn="l"/>
          <a:tab pos="952500" algn="l"/>
          <a:tab pos="123507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DAE38-9E3D-A74B-862F-79352FBD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60438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BC4D0-43BE-4A4F-AB80-3A54DD8C4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9C2B5652-F11C-964D-BC76-970C0B743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600" t="77952" r="13776" b="12265"/>
          <a:stretch/>
        </p:blipFill>
        <p:spPr>
          <a:xfrm>
            <a:off x="899592" y="6525344"/>
            <a:ext cx="936104" cy="218424"/>
          </a:xfrm>
          <a:prstGeom prst="rect">
            <a:avLst/>
          </a:prstGeom>
        </p:spPr>
      </p:pic>
      <p:sp>
        <p:nvSpPr>
          <p:cNvPr id="8" name="CaixaDeTexto 3">
            <a:extLst>
              <a:ext uri="{FF2B5EF4-FFF2-40B4-BE49-F238E27FC236}">
                <a16:creationId xmlns:a16="http://schemas.microsoft.com/office/drawing/2014/main" id="{C9A3ADF1-F9D6-3243-9E0A-F5E1BEAEB685}"/>
              </a:ext>
            </a:extLst>
          </p:cNvPr>
          <p:cNvSpPr txBox="1"/>
          <p:nvPr userDrawn="1"/>
        </p:nvSpPr>
        <p:spPr>
          <a:xfrm>
            <a:off x="238073" y="6493677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</a:t>
            </a:r>
            <a:r>
              <a:rPr lang="pt-BR" sz="1200" baseline="0" dirty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6979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x-none" sz="2600" b="1" kern="1200" dirty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gdetomi@usp.br" TargetMode="External"/><Relationship Id="rId3" Type="http://schemas.openxmlformats.org/officeDocument/2006/relationships/hyperlink" Target="mailto:rubens.approbato@polistart.com.br" TargetMode="External"/><Relationship Id="rId7" Type="http://schemas.openxmlformats.org/officeDocument/2006/relationships/hyperlink" Target="mailto:armuscat@usp.b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unosantana.petro@gmail.com" TargetMode="External"/><Relationship Id="rId5" Type="http://schemas.openxmlformats.org/officeDocument/2006/relationships/hyperlink" Target="mailto:eduardo.saorim@fdte.org.br" TargetMode="External"/><Relationship Id="rId4" Type="http://schemas.openxmlformats.org/officeDocument/2006/relationships/hyperlink" Target="mailto:fenerich.carlos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39752" y="2492896"/>
            <a:ext cx="680424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2000" i="1" dirty="0">
                <a:solidFill>
                  <a:srgbClr val="003399"/>
                </a:solidFill>
              </a:rPr>
              <a:t>PMI-3817</a:t>
            </a:r>
          </a:p>
          <a:p>
            <a:pPr algn="ctr">
              <a:spcBef>
                <a:spcPts val="0"/>
              </a:spcBef>
            </a:pPr>
            <a:endParaRPr lang="pt-BR" altLang="pt-BR" sz="1200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pt-BR" altLang="pt-BR" sz="1700" i="1" dirty="0">
                <a:solidFill>
                  <a:srgbClr val="003399"/>
                </a:solidFill>
              </a:rPr>
              <a:t>EMPREENDEDORISMO E INOVAÇÃO EM ENGENHARIA</a:t>
            </a:r>
          </a:p>
          <a:p>
            <a:pPr algn="ctr">
              <a:spcBef>
                <a:spcPts val="0"/>
              </a:spcBef>
            </a:pPr>
            <a:endParaRPr lang="pt-BR" altLang="pt-BR" sz="1700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endParaRPr lang="pt-BR" altLang="pt-BR" sz="1700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pt-BR" altLang="pt-BR" sz="1700" i="1" dirty="0">
                <a:solidFill>
                  <a:srgbClr val="003399"/>
                </a:solidFill>
              </a:rPr>
              <a:t>Aula 11 - 2020</a:t>
            </a:r>
            <a:br>
              <a:rPr lang="pt-BR" altLang="pt-BR" sz="1700" i="1" dirty="0">
                <a:solidFill>
                  <a:srgbClr val="003399"/>
                </a:solidFill>
              </a:rPr>
            </a:br>
            <a:endParaRPr lang="pt-BR" altLang="pt-BR" sz="1700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endParaRPr lang="pt-BR" altLang="pt-BR" sz="1700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pt-BR" altLang="pt-BR" i="1" dirty="0">
                <a:solidFill>
                  <a:srgbClr val="003399"/>
                </a:solidFill>
              </a:rPr>
              <a:t>Financiamento e </a:t>
            </a:r>
            <a:r>
              <a:rPr lang="pt-BR" altLang="pt-BR" i="1" dirty="0" err="1">
                <a:solidFill>
                  <a:srgbClr val="003399"/>
                </a:solidFill>
              </a:rPr>
              <a:t>scale-up</a:t>
            </a:r>
            <a:endParaRPr lang="pt-BR" altLang="pt-BR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br>
              <a:rPr lang="pt-BR" altLang="pt-BR" sz="2000" i="1" dirty="0">
                <a:solidFill>
                  <a:srgbClr val="003399"/>
                </a:solidFill>
              </a:rPr>
            </a:br>
            <a:endParaRPr lang="pt-BR" altLang="pt-BR" sz="2000" i="1" dirty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pt-BR" altLang="pt-BR" sz="1400" i="1" dirty="0">
                <a:solidFill>
                  <a:srgbClr val="003399"/>
                </a:solidFill>
              </a:rPr>
              <a:t>Prof. Giorgio de Tomi</a:t>
            </a:r>
          </a:p>
          <a:p>
            <a:pPr algn="ctr">
              <a:spcBef>
                <a:spcPts val="0"/>
              </a:spcBef>
            </a:pPr>
            <a:r>
              <a:rPr lang="pt-BR" altLang="pt-BR" sz="1400" i="1" dirty="0">
                <a:solidFill>
                  <a:srgbClr val="003399"/>
                </a:solidFill>
              </a:rPr>
              <a:t>Prof. </a:t>
            </a:r>
            <a:r>
              <a:rPr lang="pt-BR" altLang="pt-BR" sz="1400" i="1" dirty="0" err="1">
                <a:solidFill>
                  <a:srgbClr val="003399"/>
                </a:solidFill>
              </a:rPr>
              <a:t>Antonio</a:t>
            </a:r>
            <a:r>
              <a:rPr lang="pt-BR" altLang="pt-BR" sz="1400" i="1" dirty="0">
                <a:solidFill>
                  <a:srgbClr val="003399"/>
                </a:solidFill>
              </a:rPr>
              <a:t> </a:t>
            </a:r>
            <a:r>
              <a:rPr lang="pt-BR" altLang="pt-BR" sz="1400" i="1" dirty="0" err="1">
                <a:solidFill>
                  <a:srgbClr val="003399"/>
                </a:solidFill>
              </a:rPr>
              <a:t>Muscat</a:t>
            </a:r>
            <a:endParaRPr lang="pt-BR" altLang="pt-BR" sz="1400" i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endParaRPr lang="pt-BR" altLang="pt-BR" sz="1400" i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pt-BR" altLang="pt-BR" sz="1400" i="1" dirty="0">
                <a:solidFill>
                  <a:srgbClr val="003399"/>
                </a:solidFill>
              </a:rPr>
              <a:t>	           Colaboração da equipe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62600" t="77952" r="13776" b="12265"/>
          <a:stretch/>
        </p:blipFill>
        <p:spPr>
          <a:xfrm>
            <a:off x="6343172" y="6194332"/>
            <a:ext cx="1728192" cy="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54A43B-F774-4832-BE9B-54A2E28ABED5}"/>
              </a:ext>
            </a:extLst>
          </p:cNvPr>
          <p:cNvSpPr txBox="1"/>
          <p:nvPr/>
        </p:nvSpPr>
        <p:spPr>
          <a:xfrm>
            <a:off x="457200" y="1070767"/>
            <a:ext cx="8229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Expectativa do Investidor-Anjo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ACBA2-258A-48A8-B678-00A84A3EAFCD}"/>
              </a:ext>
            </a:extLst>
          </p:cNvPr>
          <p:cNvSpPr txBox="1"/>
          <p:nvPr/>
        </p:nvSpPr>
        <p:spPr>
          <a:xfrm>
            <a:off x="200025" y="1639484"/>
            <a:ext cx="8743950" cy="486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Uma startup (10%) tem que pagar as outras 9 </a:t>
            </a:r>
            <a:r>
              <a:rPr lang="pt-BR" sz="1400" dirty="0"/>
              <a:t>(90%)</a:t>
            </a:r>
            <a:r>
              <a:rPr lang="pt-BR" sz="1900" dirty="0"/>
              <a:t> que falham e ainda gerar retorno compatível com o risco;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O retorno esperado em 5 anos para uma taxa de </a:t>
            </a:r>
            <a:r>
              <a:rPr lang="pt-BR" sz="1900" b="1" u="sng" dirty="0"/>
              <a:t>25% ao ano </a:t>
            </a:r>
            <a:r>
              <a:rPr lang="pt-BR" sz="1900" dirty="0"/>
              <a:t>é </a:t>
            </a:r>
          </a:p>
          <a:p>
            <a:pPr>
              <a:lnSpc>
                <a:spcPct val="150000"/>
              </a:lnSpc>
            </a:pPr>
            <a:r>
              <a:rPr lang="pt-BR" sz="1900" dirty="0"/>
              <a:t>    de 3x (</a:t>
            </a:r>
            <a:r>
              <a:rPr lang="pt-BR" sz="1400" dirty="0"/>
              <a:t>= 1,25^5</a:t>
            </a:r>
            <a:r>
              <a:rPr lang="pt-BR" sz="1900" dirty="0"/>
              <a:t>) : invisto $100 e quero retirar $300.</a:t>
            </a:r>
          </a:p>
          <a:p>
            <a:pPr>
              <a:lnSpc>
                <a:spcPct val="150000"/>
              </a:lnSpc>
            </a:pPr>
            <a:r>
              <a:rPr lang="pt-BR" sz="1900" b="1" dirty="0"/>
              <a:t>Então: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Se dividir o investimento de $100 em uma carteira com 10 startups, como 9 desaparecem, para receber $300 em 5 anos, os $10 da que vingou tem que virar $300 </a:t>
            </a:r>
            <a:r>
              <a:rPr lang="pt-BR" sz="1900" b="1" dirty="0"/>
              <a:t>(30x).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Como o investimento inicial nesta startup será diluído em 2 séries de +-20% até uma série B. ou seja uma diluição total de 36% (= 1-(0,8 "ˆ "2)), o valor da startup tem que crescer </a:t>
            </a:r>
            <a:r>
              <a:rPr lang="pt-BR" sz="1900" b="1" dirty="0"/>
              <a:t>47x</a:t>
            </a:r>
            <a:r>
              <a:rPr lang="pt-BR" sz="1900" dirty="0"/>
              <a:t> </a:t>
            </a:r>
            <a:r>
              <a:rPr lang="pt-BR" sz="1600" dirty="0"/>
              <a:t>(= (300/0,64)/10) </a:t>
            </a:r>
            <a:r>
              <a:rPr lang="pt-BR" sz="1900" dirty="0"/>
              <a:t>para dar este retorno. </a:t>
            </a:r>
          </a:p>
        </p:txBody>
      </p:sp>
    </p:spTree>
    <p:extLst>
      <p:ext uri="{BB962C8B-B14F-4D97-AF65-F5344CB8AC3E}">
        <p14:creationId xmlns:p14="http://schemas.microsoft.com/office/powerpoint/2010/main" val="285622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54A43B-F774-4832-BE9B-54A2E28ABED5}"/>
              </a:ext>
            </a:extLst>
          </p:cNvPr>
          <p:cNvSpPr txBox="1"/>
          <p:nvPr/>
        </p:nvSpPr>
        <p:spPr>
          <a:xfrm>
            <a:off x="457200" y="1070767"/>
            <a:ext cx="8229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itens negociados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ACBA2-258A-48A8-B678-00A84A3EAFCD}"/>
              </a:ext>
            </a:extLst>
          </p:cNvPr>
          <p:cNvSpPr txBox="1"/>
          <p:nvPr/>
        </p:nvSpPr>
        <p:spPr>
          <a:xfrm>
            <a:off x="200025" y="1639484"/>
            <a:ext cx="8743950" cy="442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900" dirty="0" err="1"/>
              <a:t>Term-sheets</a:t>
            </a:r>
            <a:r>
              <a:rPr lang="pt-BR" sz="1900" dirty="0"/>
              <a:t>, Contrato de Investimento, Mútuo conversível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b="1" dirty="0"/>
              <a:t>Itens econômicos: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Valor do aporte;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% de participação no capital da empresa(</a:t>
            </a:r>
            <a:r>
              <a:rPr lang="pt-BR" sz="1900" dirty="0" err="1"/>
              <a:t>Pre</a:t>
            </a:r>
            <a:r>
              <a:rPr lang="pt-BR" sz="1900" dirty="0"/>
              <a:t> ou Post Money);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Pool de opções de ação;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Preferências em “eventos de liquidez” e </a:t>
            </a:r>
            <a:r>
              <a:rPr lang="pt-BR" sz="1900" dirty="0" err="1"/>
              <a:t>anti-diluição</a:t>
            </a:r>
            <a:r>
              <a:rPr lang="pt-BR" sz="19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b="1" dirty="0"/>
              <a:t>Itens de controle: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Formação de conselho;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Limites de decisões;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/>
              <a:t>Cláusulas de proteção (vetos, </a:t>
            </a:r>
            <a:r>
              <a:rPr lang="pt-BR" sz="1900" dirty="0" err="1"/>
              <a:t>tag-along</a:t>
            </a:r>
            <a:r>
              <a:rPr lang="pt-BR" sz="1900" dirty="0"/>
              <a:t>, </a:t>
            </a:r>
            <a:r>
              <a:rPr lang="pt-BR" sz="1900" dirty="0" err="1"/>
              <a:t>drag-along</a:t>
            </a:r>
            <a:r>
              <a:rPr lang="pt-BR" sz="1900" dirty="0"/>
              <a:t>, </a:t>
            </a:r>
            <a:r>
              <a:rPr lang="pt-BR" sz="1900" dirty="0" err="1"/>
              <a:t>etc</a:t>
            </a:r>
            <a:r>
              <a:rPr lang="pt-BR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37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1012896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CAP </a:t>
            </a:r>
            <a:r>
              <a:rPr lang="pt-BR" sz="3200" b="0" i="1" kern="1200" dirty="0" err="1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itzalization</a:t>
            </a:r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pt-BR" sz="3200" b="0" kern="1200" dirty="0" err="1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Table</a:t>
            </a:r>
            <a:endParaRPr sz="18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939A5E3-2D9D-43E7-AC0C-9CFF6EA49545}"/>
              </a:ext>
            </a:extLst>
          </p:cNvPr>
          <p:cNvSpPr txBox="1"/>
          <p:nvPr/>
        </p:nvSpPr>
        <p:spPr>
          <a:xfrm>
            <a:off x="200025" y="1674930"/>
            <a:ext cx="874395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pPr marL="0" indent="0" algn="ctr">
              <a:buNone/>
            </a:pPr>
            <a:r>
              <a:rPr lang="en-US" sz="2000" i="1" dirty="0"/>
              <a:t>O </a:t>
            </a:r>
            <a:r>
              <a:rPr lang="en-US" sz="2000" i="1" dirty="0" err="1"/>
              <a:t>CapTable</a:t>
            </a:r>
            <a:r>
              <a:rPr lang="en-US" sz="2000" i="1" dirty="0"/>
              <a:t> </a:t>
            </a:r>
            <a:r>
              <a:rPr lang="en-US" sz="2000" i="1" dirty="0" err="1"/>
              <a:t>sumariza</a:t>
            </a:r>
            <a:r>
              <a:rPr lang="en-US" sz="2000" i="1" dirty="0"/>
              <a:t> </a:t>
            </a:r>
            <a:r>
              <a:rPr lang="en-US" sz="2000" i="1" dirty="0" err="1"/>
              <a:t>quem</a:t>
            </a:r>
            <a:r>
              <a:rPr lang="en-US" sz="2000" i="1" dirty="0"/>
              <a:t> </a:t>
            </a:r>
            <a:r>
              <a:rPr lang="en-US" sz="2000" i="1" dirty="0" err="1"/>
              <a:t>são</a:t>
            </a:r>
            <a:r>
              <a:rPr lang="en-US" sz="2000" i="1" dirty="0"/>
              <a:t> </a:t>
            </a:r>
            <a:r>
              <a:rPr lang="en-US" sz="2000" i="1" dirty="0" err="1"/>
              <a:t>os</a:t>
            </a:r>
            <a:r>
              <a:rPr lang="en-US" sz="2000" i="1" dirty="0"/>
              <a:t> </a:t>
            </a:r>
            <a:r>
              <a:rPr lang="en-US" sz="2000" i="1" dirty="0" err="1"/>
              <a:t>acionistas</a:t>
            </a:r>
            <a:r>
              <a:rPr lang="en-US" sz="2000" i="1" dirty="0"/>
              <a:t> da </a:t>
            </a:r>
            <a:r>
              <a:rPr lang="en-US" sz="2000" i="1" dirty="0" err="1"/>
              <a:t>empresa</a:t>
            </a:r>
            <a:r>
              <a:rPr lang="en-US" sz="2000" i="1" dirty="0"/>
              <a:t> e </a:t>
            </a:r>
            <a:r>
              <a:rPr lang="en-US" sz="2000" i="1" dirty="0" err="1"/>
              <a:t>quanto</a:t>
            </a:r>
            <a:r>
              <a:rPr lang="en-US" sz="2000" i="1" dirty="0"/>
              <a:t> </a:t>
            </a:r>
            <a:r>
              <a:rPr lang="en-US" sz="2000" i="1" dirty="0" err="1"/>
              <a:t>cada</a:t>
            </a:r>
            <a:r>
              <a:rPr lang="en-US" sz="2000" i="1" dirty="0"/>
              <a:t> um </a:t>
            </a:r>
            <a:r>
              <a:rPr lang="en-US" sz="2000" i="1" dirty="0" err="1"/>
              <a:t>tem</a:t>
            </a:r>
            <a:r>
              <a:rPr lang="en-US" sz="2000" i="1" dirty="0"/>
              <a:t> de </a:t>
            </a:r>
            <a:r>
              <a:rPr lang="en-US" sz="2000" i="1" dirty="0" err="1"/>
              <a:t>participação</a:t>
            </a:r>
            <a:r>
              <a:rPr lang="en-US" sz="2000" i="1" dirty="0"/>
              <a:t>.</a:t>
            </a:r>
            <a:endParaRPr lang="en-US" sz="20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FCB80C-A62F-44EC-8392-FD8F3DA8A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81"/>
          <a:stretch/>
        </p:blipFill>
        <p:spPr>
          <a:xfrm>
            <a:off x="685800" y="2309932"/>
            <a:ext cx="7498531" cy="391635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75BE094-7CA7-4812-AE5C-4B20DF43EA61}"/>
              </a:ext>
            </a:extLst>
          </p:cNvPr>
          <p:cNvSpPr/>
          <p:nvPr/>
        </p:nvSpPr>
        <p:spPr bwMode="auto">
          <a:xfrm>
            <a:off x="488401" y="3999725"/>
            <a:ext cx="942535" cy="78517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100%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FF0F380-73B2-4952-A253-B6F697F97529}"/>
              </a:ext>
            </a:extLst>
          </p:cNvPr>
          <p:cNvSpPr/>
          <p:nvPr/>
        </p:nvSpPr>
        <p:spPr bwMode="auto">
          <a:xfrm>
            <a:off x="3436035" y="3999725"/>
            <a:ext cx="713935" cy="78517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84%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0D2937B-84E8-4D26-AB98-5C4967D47A54}"/>
              </a:ext>
            </a:extLst>
          </p:cNvPr>
          <p:cNvSpPr/>
          <p:nvPr/>
        </p:nvSpPr>
        <p:spPr bwMode="auto">
          <a:xfrm>
            <a:off x="4283320" y="3993170"/>
            <a:ext cx="713935" cy="78517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500" dirty="0">
                <a:latin typeface="Verdana" pitchFamily="34" charset="0"/>
              </a:rPr>
              <a:t>70</a:t>
            </a:r>
            <a:r>
              <a:rPr kumimoji="0" lang="pt-BR" sz="1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%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2BE0635-7F82-4AB0-985C-535C928223AF}"/>
              </a:ext>
            </a:extLst>
          </p:cNvPr>
          <p:cNvSpPr/>
          <p:nvPr/>
        </p:nvSpPr>
        <p:spPr bwMode="auto">
          <a:xfrm>
            <a:off x="7058784" y="3864775"/>
            <a:ext cx="771805" cy="785177"/>
          </a:xfrm>
          <a:prstGeom prst="ellips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FEBBBE3-C00D-48DE-830C-0DD3ACEF69D6}"/>
              </a:ext>
            </a:extLst>
          </p:cNvPr>
          <p:cNvSpPr/>
          <p:nvPr/>
        </p:nvSpPr>
        <p:spPr bwMode="auto">
          <a:xfrm>
            <a:off x="7077834" y="4470777"/>
            <a:ext cx="771805" cy="785177"/>
          </a:xfrm>
          <a:prstGeom prst="ellips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C25DBF3-8C38-4108-B733-69783FD25D39}"/>
              </a:ext>
            </a:extLst>
          </p:cNvPr>
          <p:cNvSpPr/>
          <p:nvPr/>
        </p:nvSpPr>
        <p:spPr bwMode="auto">
          <a:xfrm>
            <a:off x="7058784" y="5076779"/>
            <a:ext cx="771805" cy="785177"/>
          </a:xfrm>
          <a:prstGeom prst="ellips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5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54A43B-F774-4832-BE9B-54A2E28ABED5}"/>
              </a:ext>
            </a:extLst>
          </p:cNvPr>
          <p:cNvSpPr txBox="1"/>
          <p:nvPr/>
        </p:nvSpPr>
        <p:spPr>
          <a:xfrm>
            <a:off x="457200" y="1229805"/>
            <a:ext cx="8229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ATIVIDADE conjunta 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B3F7B92-6D66-4FB9-B3DD-1732DC33A553}"/>
              </a:ext>
            </a:extLst>
          </p:cNvPr>
          <p:cNvSpPr txBox="1"/>
          <p:nvPr/>
        </p:nvSpPr>
        <p:spPr>
          <a:xfrm>
            <a:off x="526774" y="1907156"/>
            <a:ext cx="8090451" cy="419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r>
              <a:rPr lang="en-US" sz="2000" dirty="0" err="1"/>
              <a:t>Projetar</a:t>
            </a:r>
            <a:r>
              <a:rPr lang="en-US" sz="2000" dirty="0"/>
              <a:t> o CAP Table da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situação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 err="1"/>
              <a:t>Situação</a:t>
            </a:r>
            <a:r>
              <a:rPr lang="en-US" sz="2000" dirty="0"/>
              <a:t> A: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Fundadores</a:t>
            </a:r>
            <a:r>
              <a:rPr lang="en-US" sz="2000" dirty="0"/>
              <a:t> </a:t>
            </a:r>
            <a:r>
              <a:rPr lang="en-US" sz="2000" dirty="0" err="1"/>
              <a:t>iniciam</a:t>
            </a:r>
            <a:r>
              <a:rPr lang="en-US" sz="2000" dirty="0"/>
              <a:t> com 100% de um total de 14.000 </a:t>
            </a:r>
            <a:r>
              <a:rPr lang="en-US" sz="2000" dirty="0" err="1"/>
              <a:t>ações</a:t>
            </a:r>
            <a:r>
              <a:rPr lang="en-US" sz="2000" dirty="0"/>
              <a:t> da </a:t>
            </a:r>
            <a:r>
              <a:rPr lang="en-US" sz="2000" dirty="0" err="1"/>
              <a:t>empresa</a:t>
            </a:r>
            <a:r>
              <a:rPr lang="en-US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Investidor</a:t>
            </a:r>
            <a:r>
              <a:rPr lang="en-US" sz="2000" dirty="0"/>
              <a:t> </a:t>
            </a:r>
            <a:r>
              <a:rPr lang="en-US" sz="2000" dirty="0" err="1"/>
              <a:t>Anjo</a:t>
            </a:r>
            <a:r>
              <a:rPr lang="en-US" sz="2000" dirty="0"/>
              <a:t> </a:t>
            </a:r>
            <a:r>
              <a:rPr lang="en-US" sz="2000" dirty="0" err="1"/>
              <a:t>concorda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entrar</a:t>
            </a:r>
            <a:r>
              <a:rPr lang="en-US" sz="2000" dirty="0"/>
              <a:t> com R$ 700.000 (com a </a:t>
            </a:r>
            <a:r>
              <a:rPr lang="en-US" sz="2000" dirty="0" err="1"/>
              <a:t>emissão</a:t>
            </a:r>
            <a:r>
              <a:rPr lang="en-US" sz="2000" dirty="0"/>
              <a:t> de </a:t>
            </a:r>
            <a:r>
              <a:rPr lang="en-US" sz="2000" dirty="0" err="1"/>
              <a:t>novas</a:t>
            </a:r>
            <a:r>
              <a:rPr lang="en-US" sz="2000" dirty="0"/>
              <a:t> </a:t>
            </a:r>
            <a:r>
              <a:rPr lang="en-US" sz="2000" dirty="0" err="1"/>
              <a:t>ações</a:t>
            </a:r>
            <a:r>
              <a:rPr lang="en-US" sz="2000" dirty="0"/>
              <a:t>) </a:t>
            </a:r>
            <a:r>
              <a:rPr lang="en-US" sz="2000" dirty="0" err="1"/>
              <a:t>em</a:t>
            </a:r>
            <a:r>
              <a:rPr lang="en-US" sz="2000" dirty="0"/>
              <a:t> um “valuation” de $3.500.000, </a:t>
            </a:r>
            <a:r>
              <a:rPr lang="en-US" sz="2000" dirty="0" err="1"/>
              <a:t>pré</a:t>
            </a:r>
            <a:r>
              <a:rPr lang="en-US" sz="2000" dirty="0"/>
              <a:t>-money;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 </a:t>
            </a:r>
            <a:r>
              <a:rPr lang="en-US" sz="2000" dirty="0" err="1"/>
              <a:t>investidor</a:t>
            </a:r>
            <a:r>
              <a:rPr lang="en-US" sz="2000" dirty="0"/>
              <a:t> </a:t>
            </a:r>
            <a:r>
              <a:rPr lang="en-US" sz="2000" dirty="0" err="1"/>
              <a:t>exige</a:t>
            </a:r>
            <a:r>
              <a:rPr lang="en-US" sz="2000" dirty="0"/>
              <a:t> que </a:t>
            </a:r>
            <a:r>
              <a:rPr lang="en-US" sz="2000" u="sng" dirty="0"/>
              <a:t>antes</a:t>
            </a:r>
            <a:r>
              <a:rPr lang="en-US" sz="2000" dirty="0"/>
              <a:t> da </a:t>
            </a:r>
            <a:r>
              <a:rPr lang="en-US" sz="2000" dirty="0" err="1"/>
              <a:t>sua</a:t>
            </a:r>
            <a:r>
              <a:rPr lang="en-US" sz="2000" dirty="0"/>
              <a:t> entrada </a:t>
            </a:r>
            <a:r>
              <a:rPr lang="en-US" sz="2000" dirty="0" err="1"/>
              <a:t>sejam</a:t>
            </a:r>
            <a:r>
              <a:rPr lang="en-US" sz="2000" dirty="0"/>
              <a:t> </a:t>
            </a:r>
            <a:r>
              <a:rPr lang="en-US" sz="2000" dirty="0" err="1"/>
              <a:t>emitidas</a:t>
            </a:r>
            <a:r>
              <a:rPr lang="en-US" sz="2000" dirty="0"/>
              <a:t> </a:t>
            </a:r>
            <a:r>
              <a:rPr lang="en-US" sz="2000" dirty="0" err="1"/>
              <a:t>novas</a:t>
            </a:r>
            <a:r>
              <a:rPr lang="en-US" sz="2000" dirty="0"/>
              <a:t> </a:t>
            </a:r>
            <a:r>
              <a:rPr lang="en-US" sz="2000" dirty="0" err="1"/>
              <a:t>ações</a:t>
            </a:r>
            <a:r>
              <a:rPr lang="en-US" sz="2000" dirty="0"/>
              <a:t> para </a:t>
            </a:r>
            <a:r>
              <a:rPr lang="en-US" sz="2000" dirty="0" err="1"/>
              <a:t>formar</a:t>
            </a:r>
            <a:r>
              <a:rPr lang="en-US" sz="2000" dirty="0"/>
              <a:t> um stock option pool que </a:t>
            </a:r>
            <a:r>
              <a:rPr lang="en-US" sz="2000" dirty="0" err="1"/>
              <a:t>seja</a:t>
            </a:r>
            <a:r>
              <a:rPr lang="en-US" sz="2000" dirty="0"/>
              <a:t> </a:t>
            </a:r>
            <a:r>
              <a:rPr lang="en-US" sz="2000" dirty="0" err="1"/>
              <a:t>equivalente</a:t>
            </a:r>
            <a:r>
              <a:rPr lang="en-US" sz="2000" dirty="0"/>
              <a:t> a 10% do total de </a:t>
            </a:r>
            <a:r>
              <a:rPr lang="en-US" sz="2000" dirty="0" err="1"/>
              <a:t>ações</a:t>
            </a:r>
            <a:r>
              <a:rPr lang="en-US" sz="2000" dirty="0"/>
              <a:t> </a:t>
            </a:r>
            <a:r>
              <a:rPr lang="en-US" sz="2000" u="sng" dirty="0"/>
              <a:t>post-money.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9929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54A43B-F774-4832-BE9B-54A2E28ABED5}"/>
              </a:ext>
            </a:extLst>
          </p:cNvPr>
          <p:cNvSpPr txBox="1"/>
          <p:nvPr/>
        </p:nvSpPr>
        <p:spPr>
          <a:xfrm>
            <a:off x="457200" y="1115708"/>
            <a:ext cx="8229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32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</a:t>
            </a:r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sz="32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table</a:t>
            </a:r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situação A</a:t>
            </a:r>
          </a:p>
        </p:txBody>
      </p:sp>
      <p:pic>
        <p:nvPicPr>
          <p:cNvPr id="42" name="Picture 9">
            <a:extLst>
              <a:ext uri="{FF2B5EF4-FFF2-40B4-BE49-F238E27FC236}">
                <a16:creationId xmlns:a16="http://schemas.microsoft.com/office/drawing/2014/main" id="{D1E0C4CB-907F-4E2A-9DD7-586C6DB0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41" y="1810156"/>
            <a:ext cx="6356118" cy="4730699"/>
          </a:xfrm>
          <a:prstGeom prst="rect">
            <a:avLst/>
          </a:prstGeom>
        </p:spPr>
      </p:pic>
      <p:sp>
        <p:nvSpPr>
          <p:cNvPr id="43" name="TextBox 1">
            <a:extLst>
              <a:ext uri="{FF2B5EF4-FFF2-40B4-BE49-F238E27FC236}">
                <a16:creationId xmlns:a16="http://schemas.microsoft.com/office/drawing/2014/main" id="{242E552A-8162-46B2-AA39-4ADC82B0C1F0}"/>
              </a:ext>
            </a:extLst>
          </p:cNvPr>
          <p:cNvSpPr txBox="1"/>
          <p:nvPr/>
        </p:nvSpPr>
        <p:spPr>
          <a:xfrm>
            <a:off x="5486400" y="4302506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4.200.000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435B6D64-99B4-4267-A7F0-29B39459AB6C}"/>
              </a:ext>
            </a:extLst>
          </p:cNvPr>
          <p:cNvSpPr txBox="1"/>
          <p:nvPr/>
        </p:nvSpPr>
        <p:spPr>
          <a:xfrm>
            <a:off x="6946604" y="3250466"/>
            <a:ext cx="586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17%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91E8D89C-A93E-4AE9-8210-F7EDDA2FAADA}"/>
              </a:ext>
            </a:extLst>
          </p:cNvPr>
          <p:cNvSpPr txBox="1"/>
          <p:nvPr/>
        </p:nvSpPr>
        <p:spPr>
          <a:xfrm>
            <a:off x="6946604" y="2737832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73%</a:t>
            </a:r>
          </a:p>
        </p:txBody>
      </p:sp>
      <p:sp>
        <p:nvSpPr>
          <p:cNvPr id="46" name="TextBox 8">
            <a:extLst>
              <a:ext uri="{FF2B5EF4-FFF2-40B4-BE49-F238E27FC236}">
                <a16:creationId xmlns:a16="http://schemas.microsoft.com/office/drawing/2014/main" id="{D8882889-E45E-4B7E-BC1D-6BC8F44AA8D4}"/>
              </a:ext>
            </a:extLst>
          </p:cNvPr>
          <p:cNvSpPr txBox="1"/>
          <p:nvPr/>
        </p:nvSpPr>
        <p:spPr>
          <a:xfrm>
            <a:off x="3176953" y="352456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14.000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C1C31C1D-59F2-4458-A3D7-123C1A76DA8A}"/>
              </a:ext>
            </a:extLst>
          </p:cNvPr>
          <p:cNvSpPr txBox="1"/>
          <p:nvPr/>
        </p:nvSpPr>
        <p:spPr>
          <a:xfrm>
            <a:off x="4406900" y="273783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14.000</a:t>
            </a: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A268D28F-3374-425C-A1F4-7BE95C7F243B}"/>
              </a:ext>
            </a:extLst>
          </p:cNvPr>
          <p:cNvSpPr txBox="1"/>
          <p:nvPr/>
        </p:nvSpPr>
        <p:spPr>
          <a:xfrm>
            <a:off x="5538729" y="2737833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14.000</a:t>
            </a:r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id="{D52D4B47-0F22-4290-8229-228107EF184E}"/>
              </a:ext>
            </a:extLst>
          </p:cNvPr>
          <p:cNvSpPr txBox="1"/>
          <p:nvPr/>
        </p:nvSpPr>
        <p:spPr>
          <a:xfrm>
            <a:off x="3176953" y="4302506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id="{287F5C8E-662C-4CE2-9F10-EBBDB95FD3B6}"/>
              </a:ext>
            </a:extLst>
          </p:cNvPr>
          <p:cNvSpPr txBox="1"/>
          <p:nvPr/>
        </p:nvSpPr>
        <p:spPr>
          <a:xfrm>
            <a:off x="3176953" y="4557085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250,00</a:t>
            </a:r>
          </a:p>
        </p:txBody>
      </p:sp>
      <p:sp>
        <p:nvSpPr>
          <p:cNvPr id="51" name="TextBox 14">
            <a:extLst>
              <a:ext uri="{FF2B5EF4-FFF2-40B4-BE49-F238E27FC236}">
                <a16:creationId xmlns:a16="http://schemas.microsoft.com/office/drawing/2014/main" id="{D3D64D9F-3772-4FE8-A8A3-AFF0B3319F52}"/>
              </a:ext>
            </a:extLst>
          </p:cNvPr>
          <p:cNvSpPr txBox="1"/>
          <p:nvPr/>
        </p:nvSpPr>
        <p:spPr>
          <a:xfrm>
            <a:off x="3071446" y="5392860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5D51D78C-E6E7-4EE1-99A4-33F1B3E1AA77}"/>
              </a:ext>
            </a:extLst>
          </p:cNvPr>
          <p:cNvSpPr txBox="1"/>
          <p:nvPr/>
        </p:nvSpPr>
        <p:spPr>
          <a:xfrm>
            <a:off x="3071446" y="617080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C54D7D67-C14D-4442-B417-FA1606367698}"/>
              </a:ext>
            </a:extLst>
          </p:cNvPr>
          <p:cNvSpPr txBox="1"/>
          <p:nvPr/>
        </p:nvSpPr>
        <p:spPr>
          <a:xfrm>
            <a:off x="5538729" y="3527186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19.091</a:t>
            </a:r>
          </a:p>
        </p:txBody>
      </p:sp>
      <p:sp>
        <p:nvSpPr>
          <p:cNvPr id="54" name="TextBox 18">
            <a:extLst>
              <a:ext uri="{FF2B5EF4-FFF2-40B4-BE49-F238E27FC236}">
                <a16:creationId xmlns:a16="http://schemas.microsoft.com/office/drawing/2014/main" id="{BCDF1FE8-4D63-41C0-AFFB-A9AB2CEFBB7F}"/>
              </a:ext>
            </a:extLst>
          </p:cNvPr>
          <p:cNvSpPr txBox="1"/>
          <p:nvPr/>
        </p:nvSpPr>
        <p:spPr>
          <a:xfrm>
            <a:off x="5547438" y="299241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1.909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CA63BE54-142A-43E0-98C4-62093A215AF6}"/>
              </a:ext>
            </a:extLst>
          </p:cNvPr>
          <p:cNvSpPr txBox="1"/>
          <p:nvPr/>
        </p:nvSpPr>
        <p:spPr>
          <a:xfrm>
            <a:off x="5622550" y="3235283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3.182</a:t>
            </a:r>
          </a:p>
        </p:txBody>
      </p:sp>
      <p:sp>
        <p:nvSpPr>
          <p:cNvPr id="56" name="TextBox 20">
            <a:extLst>
              <a:ext uri="{FF2B5EF4-FFF2-40B4-BE49-F238E27FC236}">
                <a16:creationId xmlns:a16="http://schemas.microsoft.com/office/drawing/2014/main" id="{1E7F1890-D12C-498D-A1FE-F020ECBED348}"/>
              </a:ext>
            </a:extLst>
          </p:cNvPr>
          <p:cNvSpPr txBox="1"/>
          <p:nvPr/>
        </p:nvSpPr>
        <p:spPr>
          <a:xfrm>
            <a:off x="4406900" y="299241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1.909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A0CD516E-2AF8-43D9-8EEA-AC73DC5EE1A6}"/>
              </a:ext>
            </a:extLst>
          </p:cNvPr>
          <p:cNvSpPr txBox="1"/>
          <p:nvPr/>
        </p:nvSpPr>
        <p:spPr>
          <a:xfrm>
            <a:off x="4375408" y="3554767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15.909</a:t>
            </a: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7B03C16D-34CB-437F-850E-C1AAC4943316}"/>
              </a:ext>
            </a:extLst>
          </p:cNvPr>
          <p:cNvSpPr txBox="1"/>
          <p:nvPr/>
        </p:nvSpPr>
        <p:spPr>
          <a:xfrm>
            <a:off x="4347799" y="4557085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220,00</a:t>
            </a:r>
          </a:p>
        </p:txBody>
      </p:sp>
      <p:sp>
        <p:nvSpPr>
          <p:cNvPr id="59" name="TextBox 23">
            <a:extLst>
              <a:ext uri="{FF2B5EF4-FFF2-40B4-BE49-F238E27FC236}">
                <a16:creationId xmlns:a16="http://schemas.microsoft.com/office/drawing/2014/main" id="{198BC601-D85E-46FA-B807-040ABF473EF6}"/>
              </a:ext>
            </a:extLst>
          </p:cNvPr>
          <p:cNvSpPr txBox="1"/>
          <p:nvPr/>
        </p:nvSpPr>
        <p:spPr>
          <a:xfrm>
            <a:off x="5534269" y="4571427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220,00</a:t>
            </a:r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B5218DEF-D3F3-4CCD-BE5E-F5C8D75B0AE7}"/>
              </a:ext>
            </a:extLst>
          </p:cNvPr>
          <p:cNvSpPr txBox="1"/>
          <p:nvPr/>
        </p:nvSpPr>
        <p:spPr>
          <a:xfrm>
            <a:off x="4256453" y="5392860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3.080.000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9DCCCB36-3F0E-4F29-9010-ED60CA510DEA}"/>
              </a:ext>
            </a:extLst>
          </p:cNvPr>
          <p:cNvSpPr txBox="1"/>
          <p:nvPr/>
        </p:nvSpPr>
        <p:spPr>
          <a:xfrm>
            <a:off x="5450447" y="5384071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3.080.000</a:t>
            </a:r>
          </a:p>
        </p:txBody>
      </p:sp>
      <p:sp>
        <p:nvSpPr>
          <p:cNvPr id="62" name="TextBox 26">
            <a:extLst>
              <a:ext uri="{FF2B5EF4-FFF2-40B4-BE49-F238E27FC236}">
                <a16:creationId xmlns:a16="http://schemas.microsoft.com/office/drawing/2014/main" id="{9190E674-632D-413D-9D41-14761C9D6D4E}"/>
              </a:ext>
            </a:extLst>
          </p:cNvPr>
          <p:cNvSpPr txBox="1"/>
          <p:nvPr/>
        </p:nvSpPr>
        <p:spPr>
          <a:xfrm>
            <a:off x="6894275" y="5384070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73%</a:t>
            </a:r>
          </a:p>
        </p:txBody>
      </p:sp>
      <p:sp>
        <p:nvSpPr>
          <p:cNvPr id="63" name="TextBox 27">
            <a:extLst>
              <a:ext uri="{FF2B5EF4-FFF2-40B4-BE49-F238E27FC236}">
                <a16:creationId xmlns:a16="http://schemas.microsoft.com/office/drawing/2014/main" id="{1C3C5912-6555-47E3-8D05-E5A52026EAED}"/>
              </a:ext>
            </a:extLst>
          </p:cNvPr>
          <p:cNvSpPr txBox="1"/>
          <p:nvPr/>
        </p:nvSpPr>
        <p:spPr>
          <a:xfrm>
            <a:off x="6877044" y="5896704"/>
            <a:ext cx="586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17%</a:t>
            </a:r>
          </a:p>
        </p:txBody>
      </p:sp>
      <p:sp>
        <p:nvSpPr>
          <p:cNvPr id="64" name="TextBox 28">
            <a:extLst>
              <a:ext uri="{FF2B5EF4-FFF2-40B4-BE49-F238E27FC236}">
                <a16:creationId xmlns:a16="http://schemas.microsoft.com/office/drawing/2014/main" id="{B9431E42-9DA6-4A32-BE08-1A29F1B1C630}"/>
              </a:ext>
            </a:extLst>
          </p:cNvPr>
          <p:cNvSpPr txBox="1"/>
          <p:nvPr/>
        </p:nvSpPr>
        <p:spPr>
          <a:xfrm>
            <a:off x="6863089" y="5654685"/>
            <a:ext cx="586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10%</a:t>
            </a:r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id="{F26446AA-154D-4D6E-97EE-C8B5CBC961F5}"/>
              </a:ext>
            </a:extLst>
          </p:cNvPr>
          <p:cNvSpPr txBox="1"/>
          <p:nvPr/>
        </p:nvSpPr>
        <p:spPr>
          <a:xfrm>
            <a:off x="5486400" y="5918845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700.000</a:t>
            </a:r>
          </a:p>
        </p:txBody>
      </p:sp>
      <p:sp>
        <p:nvSpPr>
          <p:cNvPr id="66" name="TextBox 30">
            <a:extLst>
              <a:ext uri="{FF2B5EF4-FFF2-40B4-BE49-F238E27FC236}">
                <a16:creationId xmlns:a16="http://schemas.microsoft.com/office/drawing/2014/main" id="{7443F117-107E-404E-B81C-27F039E6DB9D}"/>
              </a:ext>
            </a:extLst>
          </p:cNvPr>
          <p:cNvSpPr txBox="1"/>
          <p:nvPr/>
        </p:nvSpPr>
        <p:spPr>
          <a:xfrm>
            <a:off x="4245707" y="6203971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67" name="TextBox 31">
            <a:extLst>
              <a:ext uri="{FF2B5EF4-FFF2-40B4-BE49-F238E27FC236}">
                <a16:creationId xmlns:a16="http://schemas.microsoft.com/office/drawing/2014/main" id="{C6D6BD56-E990-4AD3-8DA0-94C5251288F7}"/>
              </a:ext>
            </a:extLst>
          </p:cNvPr>
          <p:cNvSpPr txBox="1"/>
          <p:nvPr/>
        </p:nvSpPr>
        <p:spPr>
          <a:xfrm>
            <a:off x="4326304" y="565468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420.000</a:t>
            </a:r>
          </a:p>
        </p:txBody>
      </p:sp>
      <p:sp>
        <p:nvSpPr>
          <p:cNvPr id="68" name="TextBox 32">
            <a:extLst>
              <a:ext uri="{FF2B5EF4-FFF2-40B4-BE49-F238E27FC236}">
                <a16:creationId xmlns:a16="http://schemas.microsoft.com/office/drawing/2014/main" id="{39D29FEF-F591-4C73-A756-A406ACD69018}"/>
              </a:ext>
            </a:extLst>
          </p:cNvPr>
          <p:cNvSpPr txBox="1"/>
          <p:nvPr/>
        </p:nvSpPr>
        <p:spPr>
          <a:xfrm>
            <a:off x="5534269" y="5638650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420.000</a:t>
            </a:r>
          </a:p>
        </p:txBody>
      </p:sp>
      <p:sp>
        <p:nvSpPr>
          <p:cNvPr id="69" name="TextBox 33">
            <a:extLst>
              <a:ext uri="{FF2B5EF4-FFF2-40B4-BE49-F238E27FC236}">
                <a16:creationId xmlns:a16="http://schemas.microsoft.com/office/drawing/2014/main" id="{CFC9714F-2E1A-405F-B467-3FD051FBE436}"/>
              </a:ext>
            </a:extLst>
          </p:cNvPr>
          <p:cNvSpPr txBox="1"/>
          <p:nvPr/>
        </p:nvSpPr>
        <p:spPr>
          <a:xfrm>
            <a:off x="5427299" y="6192688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4.200.000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F823890D-00B0-4054-A2B2-08D82ED6C5B6}"/>
              </a:ext>
            </a:extLst>
          </p:cNvPr>
          <p:cNvSpPr/>
          <p:nvPr/>
        </p:nvSpPr>
        <p:spPr>
          <a:xfrm>
            <a:off x="3176952" y="2761896"/>
            <a:ext cx="973993" cy="196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1" name="Rectangle 34">
            <a:extLst>
              <a:ext uri="{FF2B5EF4-FFF2-40B4-BE49-F238E27FC236}">
                <a16:creationId xmlns:a16="http://schemas.microsoft.com/office/drawing/2014/main" id="{CDB73A81-2F02-4895-BBE2-A2239884192C}"/>
              </a:ext>
            </a:extLst>
          </p:cNvPr>
          <p:cNvSpPr/>
          <p:nvPr/>
        </p:nvSpPr>
        <p:spPr>
          <a:xfrm>
            <a:off x="6710759" y="3048172"/>
            <a:ext cx="973993" cy="196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2" name="Rectangle 35">
            <a:extLst>
              <a:ext uri="{FF2B5EF4-FFF2-40B4-BE49-F238E27FC236}">
                <a16:creationId xmlns:a16="http://schemas.microsoft.com/office/drawing/2014/main" id="{1555CC0E-C3BC-4C81-89E8-741C9DAF82F4}"/>
              </a:ext>
            </a:extLst>
          </p:cNvPr>
          <p:cNvSpPr/>
          <p:nvPr/>
        </p:nvSpPr>
        <p:spPr>
          <a:xfrm>
            <a:off x="5450447" y="4112658"/>
            <a:ext cx="973993" cy="196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9BE325CA-32E8-4776-ABD8-B8B62E0CDA38}"/>
              </a:ext>
            </a:extLst>
          </p:cNvPr>
          <p:cNvSpPr/>
          <p:nvPr/>
        </p:nvSpPr>
        <p:spPr>
          <a:xfrm>
            <a:off x="4302241" y="4375171"/>
            <a:ext cx="973993" cy="196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99FF9884-CB76-45D4-A779-AE3C0E5FE382}"/>
              </a:ext>
            </a:extLst>
          </p:cNvPr>
          <p:cNvSpPr/>
          <p:nvPr/>
        </p:nvSpPr>
        <p:spPr>
          <a:xfrm>
            <a:off x="6693489" y="3580324"/>
            <a:ext cx="973993" cy="196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75" name="Rectangle 38">
            <a:extLst>
              <a:ext uri="{FF2B5EF4-FFF2-40B4-BE49-F238E27FC236}">
                <a16:creationId xmlns:a16="http://schemas.microsoft.com/office/drawing/2014/main" id="{8DF9D3BC-499F-44B0-8C88-A702222D5962}"/>
              </a:ext>
            </a:extLst>
          </p:cNvPr>
          <p:cNvSpPr/>
          <p:nvPr/>
        </p:nvSpPr>
        <p:spPr>
          <a:xfrm>
            <a:off x="6709429" y="6244702"/>
            <a:ext cx="973993" cy="196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4">
            <a:extLst>
              <a:ext uri="{FF2B5EF4-FFF2-40B4-BE49-F238E27FC236}">
                <a16:creationId xmlns:a16="http://schemas.microsoft.com/office/drawing/2014/main" id="{83F61CA2-6322-44E3-8663-AAE19EC10060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6516053" y="3404355"/>
            <a:ext cx="430551" cy="90455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40">
            <a:extLst>
              <a:ext uri="{FF2B5EF4-FFF2-40B4-BE49-F238E27FC236}">
                <a16:creationId xmlns:a16="http://schemas.microsoft.com/office/drawing/2014/main" id="{2DB61FB3-C897-4980-A2DF-7EAE8E085F59}"/>
              </a:ext>
            </a:extLst>
          </p:cNvPr>
          <p:cNvCxnSpPr>
            <a:cxnSpLocks/>
          </p:cNvCxnSpPr>
          <p:nvPr/>
        </p:nvCxnSpPr>
        <p:spPr>
          <a:xfrm flipH="1">
            <a:off x="6364885" y="2972398"/>
            <a:ext cx="561134" cy="63046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54A43B-F774-4832-BE9B-54A2E28ABED5}"/>
              </a:ext>
            </a:extLst>
          </p:cNvPr>
          <p:cNvSpPr txBox="1"/>
          <p:nvPr/>
        </p:nvSpPr>
        <p:spPr>
          <a:xfrm>
            <a:off x="457200" y="1229805"/>
            <a:ext cx="8229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Tarefa para a próxima aula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B3F7B92-6D66-4FB9-B3DD-1732DC33A553}"/>
              </a:ext>
            </a:extLst>
          </p:cNvPr>
          <p:cNvSpPr txBox="1"/>
          <p:nvPr/>
        </p:nvSpPr>
        <p:spPr>
          <a:xfrm>
            <a:off x="526774" y="1907156"/>
            <a:ext cx="8090451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r>
              <a:rPr lang="en-US" sz="2000" dirty="0" err="1"/>
              <a:t>Projetar</a:t>
            </a:r>
            <a:r>
              <a:rPr lang="en-US" sz="2000" dirty="0"/>
              <a:t> o CAP Table da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situação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 err="1"/>
              <a:t>Situação</a:t>
            </a:r>
            <a:r>
              <a:rPr lang="en-US" sz="2000" dirty="0"/>
              <a:t> B: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Fundadores</a:t>
            </a:r>
            <a:r>
              <a:rPr lang="en-US" sz="2000" dirty="0"/>
              <a:t> </a:t>
            </a:r>
            <a:r>
              <a:rPr lang="en-US" sz="2000" dirty="0" err="1"/>
              <a:t>iniciam</a:t>
            </a:r>
            <a:r>
              <a:rPr lang="en-US" sz="2000" dirty="0"/>
              <a:t> com 100% de um total de 14.000 </a:t>
            </a:r>
            <a:r>
              <a:rPr lang="en-US" sz="2000" dirty="0" err="1"/>
              <a:t>ações</a:t>
            </a:r>
            <a:r>
              <a:rPr lang="en-US" sz="2000" dirty="0"/>
              <a:t> da </a:t>
            </a:r>
            <a:r>
              <a:rPr lang="en-US" sz="2000" dirty="0" err="1"/>
              <a:t>empresa</a:t>
            </a:r>
            <a:r>
              <a:rPr lang="en-US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Investidor</a:t>
            </a:r>
            <a:r>
              <a:rPr lang="en-US" sz="2000" dirty="0"/>
              <a:t> </a:t>
            </a:r>
            <a:r>
              <a:rPr lang="en-US" sz="2000" dirty="0" err="1"/>
              <a:t>anjo</a:t>
            </a:r>
            <a:r>
              <a:rPr lang="en-US" sz="2000" dirty="0"/>
              <a:t> </a:t>
            </a:r>
            <a:r>
              <a:rPr lang="en-US" sz="2000" dirty="0" err="1"/>
              <a:t>concorda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entrar</a:t>
            </a:r>
            <a:r>
              <a:rPr lang="en-US" sz="2000" dirty="0"/>
              <a:t> com R$ 500.000 por 12.5% da </a:t>
            </a:r>
            <a:r>
              <a:rPr lang="en-US" sz="2000" dirty="0" err="1"/>
              <a:t>empresa</a:t>
            </a:r>
            <a:r>
              <a:rPr lang="en-US" sz="2000" dirty="0"/>
              <a:t>, </a:t>
            </a:r>
            <a:r>
              <a:rPr lang="en-US" sz="2000" u="sng" dirty="0"/>
              <a:t>post-money</a:t>
            </a:r>
            <a:r>
              <a:rPr lang="en-US" sz="2000" dirty="0"/>
              <a:t> (Valuation post-money: R$500.000/0,125 = R$ 4.000.000), com a </a:t>
            </a:r>
            <a:r>
              <a:rPr lang="en-US" sz="2000" dirty="0" err="1"/>
              <a:t>emissão</a:t>
            </a:r>
            <a:r>
              <a:rPr lang="en-US" sz="2000" dirty="0"/>
              <a:t> de </a:t>
            </a:r>
            <a:r>
              <a:rPr lang="en-US" sz="2000" dirty="0" err="1"/>
              <a:t>ações</a:t>
            </a:r>
            <a:r>
              <a:rPr lang="en-US" sz="2000" dirty="0"/>
              <a:t> </a:t>
            </a:r>
            <a:r>
              <a:rPr lang="en-US" sz="2000" dirty="0" err="1"/>
              <a:t>adicionais</a:t>
            </a:r>
            <a:r>
              <a:rPr lang="en-US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Após</a:t>
            </a:r>
            <a:r>
              <a:rPr lang="en-US" sz="2000" dirty="0"/>
              <a:t> a entrada do </a:t>
            </a:r>
            <a:r>
              <a:rPr lang="en-US" sz="2000" dirty="0" err="1"/>
              <a:t>Anjo</a:t>
            </a:r>
            <a:r>
              <a:rPr lang="en-US" sz="2000" dirty="0"/>
              <a:t>,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emitidas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ações</a:t>
            </a:r>
            <a:r>
              <a:rPr lang="en-US" sz="2000" dirty="0"/>
              <a:t> para </a:t>
            </a:r>
            <a:r>
              <a:rPr lang="en-US" sz="2000" dirty="0" err="1"/>
              <a:t>formar</a:t>
            </a:r>
            <a:r>
              <a:rPr lang="en-US" sz="2000" dirty="0"/>
              <a:t> um stock option pool de 10%.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3427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54A43B-F774-4832-BE9B-54A2E28ABED5}"/>
              </a:ext>
            </a:extLst>
          </p:cNvPr>
          <p:cNvSpPr txBox="1"/>
          <p:nvPr/>
        </p:nvSpPr>
        <p:spPr>
          <a:xfrm>
            <a:off x="457200" y="1036299"/>
            <a:ext cx="8229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32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</a:t>
            </a:r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sz="32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table</a:t>
            </a:r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situação B</a:t>
            </a:r>
          </a:p>
        </p:txBody>
      </p:sp>
      <p:pic>
        <p:nvPicPr>
          <p:cNvPr id="39" name="Picture 1">
            <a:extLst>
              <a:ext uri="{FF2B5EF4-FFF2-40B4-BE49-F238E27FC236}">
                <a16:creationId xmlns:a16="http://schemas.microsoft.com/office/drawing/2014/main" id="{2B5AC197-BCA3-416D-84CB-262A8CE9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98" y="1629316"/>
            <a:ext cx="6355003" cy="48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3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CD12F-6457-435C-A198-E1983DE589F1}"/>
              </a:ext>
            </a:extLst>
          </p:cNvPr>
          <p:cNvSpPr txBox="1"/>
          <p:nvPr/>
        </p:nvSpPr>
        <p:spPr>
          <a:xfrm>
            <a:off x="457200" y="1122353"/>
            <a:ext cx="82296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Apresentação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E0CB1AC-AF38-42D2-BC3D-A5F77E5F97A2}"/>
              </a:ext>
            </a:extLst>
          </p:cNvPr>
          <p:cNvSpPr txBox="1"/>
          <p:nvPr/>
        </p:nvSpPr>
        <p:spPr>
          <a:xfrm>
            <a:off x="377889" y="2811770"/>
            <a:ext cx="8388221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pPr algn="ctr"/>
            <a:r>
              <a:rPr lang="pt-BR" sz="2200" dirty="0"/>
              <a:t>Como preparar o </a:t>
            </a:r>
            <a:r>
              <a:rPr lang="pt-BR" sz="2200" dirty="0" err="1"/>
              <a:t>pitch</a:t>
            </a:r>
            <a:r>
              <a:rPr lang="pt-BR" sz="2200" dirty="0"/>
              <a:t> para a rodada Series A? O exemplo da </a:t>
            </a:r>
            <a:r>
              <a:rPr lang="pt-BR" sz="2200" dirty="0" err="1"/>
              <a:t>Singu</a:t>
            </a:r>
            <a:r>
              <a:rPr lang="pt-BR" sz="2200" dirty="0"/>
              <a:t>, maior </a:t>
            </a:r>
            <a:r>
              <a:rPr lang="pt-BR" sz="2200" dirty="0" err="1"/>
              <a:t>market</a:t>
            </a:r>
            <a:r>
              <a:rPr lang="pt-BR" sz="2200" dirty="0"/>
              <a:t> de </a:t>
            </a:r>
            <a:r>
              <a:rPr lang="pt-BR" sz="2200" dirty="0" err="1"/>
              <a:t>place</a:t>
            </a:r>
            <a:r>
              <a:rPr lang="pt-BR" sz="2200" dirty="0"/>
              <a:t> serviços de beleza da LATAM.</a:t>
            </a:r>
          </a:p>
          <a:p>
            <a:pPr algn="ctr"/>
            <a:endParaRPr lang="pt-BR" sz="2200" b="1" dirty="0"/>
          </a:p>
          <a:p>
            <a:pPr algn="ctr"/>
            <a:endParaRPr lang="pt-BR" sz="2200" b="1" dirty="0"/>
          </a:p>
          <a:p>
            <a:pPr algn="ctr"/>
            <a:endParaRPr lang="pt-BR" sz="2200" b="1" dirty="0"/>
          </a:p>
          <a:p>
            <a:pPr algn="ctr"/>
            <a:r>
              <a:rPr lang="pt-BR" sz="2400" b="1" dirty="0"/>
              <a:t>João Rodrigues Fernandes Neto</a:t>
            </a:r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Engenheiro de Controle e Automação pela PUC-Rio;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10 anos de experiência em gestão de operações;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Trabalhou em grandes empresas nacionais e multinacionais como </a:t>
            </a:r>
            <a:r>
              <a:rPr lang="pt-BR" dirty="0" err="1"/>
              <a:t>Thyssenkrupp</a:t>
            </a:r>
            <a:r>
              <a:rPr lang="pt-BR" dirty="0"/>
              <a:t> CSA e Grupo de Moda Soma (</a:t>
            </a:r>
            <a:r>
              <a:rPr lang="pt-BR" dirty="0" err="1"/>
              <a:t>Animale</a:t>
            </a:r>
            <a:r>
              <a:rPr lang="pt-BR" dirty="0"/>
              <a:t> e </a:t>
            </a:r>
            <a:r>
              <a:rPr lang="pt-BR" dirty="0" err="1"/>
              <a:t>Farm</a:t>
            </a:r>
            <a:r>
              <a:rPr lang="pt-BR" dirty="0"/>
              <a:t>);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Um dos 10 primeiros funcionários da </a:t>
            </a:r>
            <a:r>
              <a:rPr lang="pt-BR" dirty="0" err="1"/>
              <a:t>Singu</a:t>
            </a:r>
            <a:r>
              <a:rPr lang="pt-BR" dirty="0"/>
              <a:t> ao ingressar em Abril de 2016.</a:t>
            </a:r>
          </a:p>
        </p:txBody>
      </p:sp>
    </p:spTree>
    <p:extLst>
      <p:ext uri="{BB962C8B-B14F-4D97-AF65-F5344CB8AC3E}">
        <p14:creationId xmlns:p14="http://schemas.microsoft.com/office/powerpoint/2010/main" val="372782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1242868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Tarefas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DA9BE5F-E1E0-4FAA-88F2-A6430A5C5282}"/>
              </a:ext>
            </a:extLst>
          </p:cNvPr>
          <p:cNvSpPr txBox="1"/>
          <p:nvPr/>
        </p:nvSpPr>
        <p:spPr>
          <a:xfrm>
            <a:off x="526774" y="1907156"/>
            <a:ext cx="8090451" cy="419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/>
              <a:t>1) Calcular o </a:t>
            </a:r>
            <a:r>
              <a:rPr lang="pt-BR" sz="2000" dirty="0" err="1"/>
              <a:t>Cap</a:t>
            </a:r>
            <a:r>
              <a:rPr lang="pt-BR" sz="2000" dirty="0"/>
              <a:t> </a:t>
            </a:r>
            <a:r>
              <a:rPr lang="pt-BR" sz="2000" dirty="0" err="1"/>
              <a:t>table</a:t>
            </a:r>
            <a:r>
              <a:rPr lang="pt-BR" sz="2000" dirty="0"/>
              <a:t> da situação B.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2) Comparar as duas negociações A e B. Quais as conclusões relevantes?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3) Continuar indo ao mercado, testando hipóteses, ajustando o MVP e o modelo de negócio, e coletando métricas para validar resultados.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4) Apresentação de 2 minutos sobre a evolução na semana.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1914CF5-2998-4E05-B9E4-12A2E2FC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49" y="514816"/>
            <a:ext cx="1353003" cy="12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5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7B2ACA-0996-4D79-9CEC-F357721D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60418"/>
            <a:ext cx="7772400" cy="5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  <a:spAutoFit/>
          </a:bodyPr>
          <a:lstStyle>
            <a:lvl1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t-BR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  <a:endParaRPr lang="pt-BR" sz="3200" b="0" kern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6412CF1-12DC-455C-B505-ADDE849A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" y="1744665"/>
            <a:ext cx="8024813" cy="272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2825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200">
                <a:solidFill>
                  <a:schemeClr val="tx1"/>
                </a:solidFill>
                <a:latin typeface="+mn-lt"/>
              </a:defRPr>
            </a:lvl2pPr>
            <a:lvl3pPr marL="1235075" indent="-3206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3pPr>
            <a:lvl4pPr marL="1438275" indent="-666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1914525" indent="-857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3717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8289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2861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7433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900" b="0" kern="0" dirty="0">
                <a:solidFill>
                  <a:srgbClr val="5EA5E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rubens.approbato@polistart.com.br</a:t>
            </a:r>
            <a:r>
              <a:rPr lang="pt-BR" sz="1900" b="0" kern="0" dirty="0">
                <a:solidFill>
                  <a:srgbClr val="5EA5E0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900" b="0" kern="0" dirty="0">
                <a:solidFill>
                  <a:srgbClr val="5EA5E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fenerich.carlos@gmail.com</a:t>
            </a:r>
            <a:r>
              <a:rPr lang="pt-BR" sz="1900" b="0" kern="0" dirty="0">
                <a:solidFill>
                  <a:srgbClr val="5EA5E0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900" b="0" kern="0" dirty="0">
                <a:solidFill>
                  <a:srgbClr val="5EA5E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eduardo.saorim@fdte.org.br</a:t>
            </a:r>
            <a:endParaRPr lang="pt-BR" sz="1900" b="0" kern="0" dirty="0">
              <a:solidFill>
                <a:srgbClr val="5EA5E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900" b="0" kern="0" dirty="0">
                <a:solidFill>
                  <a:srgbClr val="5EA5E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brunosantana.petro@gmail.com</a:t>
            </a:r>
            <a:endParaRPr lang="pt-BR" sz="1900" b="0" kern="0" dirty="0">
              <a:solidFill>
                <a:srgbClr val="5EA5E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900" kern="0" dirty="0">
                <a:solidFill>
                  <a:srgbClr val="5EA5E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armuscat@usp.br</a:t>
            </a:r>
            <a:endParaRPr lang="pt-BR" sz="1900" kern="0" dirty="0">
              <a:solidFill>
                <a:srgbClr val="5EA5E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900" b="0" kern="0" dirty="0">
                <a:solidFill>
                  <a:srgbClr val="5EA5E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gdetomi@usp.br</a:t>
            </a:r>
            <a:r>
              <a:rPr lang="pt-BR" sz="1900" kern="0" dirty="0">
                <a:solidFill>
                  <a:srgbClr val="5EA5E0"/>
                </a:solidFill>
              </a:rPr>
              <a:t> </a:t>
            </a:r>
            <a:endParaRPr lang="pt-BR" sz="1900" b="0" kern="0" dirty="0">
              <a:solidFill>
                <a:srgbClr val="5EA5E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13B89E0-A974-4C09-A63B-8DD0CB2CFDD5}"/>
              </a:ext>
            </a:extLst>
          </p:cNvPr>
          <p:cNvSpPr txBox="1"/>
          <p:nvPr/>
        </p:nvSpPr>
        <p:spPr>
          <a:xfrm>
            <a:off x="152400" y="4617606"/>
            <a:ext cx="881742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O que ver?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https://youtu.be/qlmq5lybEP8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/>
              <a:t>https://medium.com/@raphaelmielletrintinalia/valuation-para-startups-9-met%C3%B3dos-explicados-2349207df552</a:t>
            </a:r>
          </a:p>
        </p:txBody>
      </p:sp>
    </p:spTree>
    <p:extLst>
      <p:ext uri="{BB962C8B-B14F-4D97-AF65-F5344CB8AC3E}">
        <p14:creationId xmlns:p14="http://schemas.microsoft.com/office/powerpoint/2010/main" val="158045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1128568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Tarefa para este encontro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DA9BE5F-E1E0-4FAA-88F2-A6430A5C5282}"/>
              </a:ext>
            </a:extLst>
          </p:cNvPr>
          <p:cNvSpPr txBox="1"/>
          <p:nvPr/>
        </p:nvSpPr>
        <p:spPr>
          <a:xfrm>
            <a:off x="526774" y="1907156"/>
            <a:ext cx="8090451" cy="419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lvl="0">
              <a:defRPr>
                <a:solidFill>
                  <a:prstClr val="black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/>
              <a:t>1) Continuar validando seu MVP junto aos clientes. </a:t>
            </a:r>
            <a:r>
              <a:rPr lang="pt-BR" sz="2000" b="1" dirty="0"/>
              <a:t>Tentar fazer a primeira venda (cliente pagante) ou a primeira carta de intenção</a:t>
            </a:r>
            <a:r>
              <a:rPr lang="pt-BR" sz="2000" dirty="0"/>
              <a:t>; 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2) Definição dos papeis entre os integrantes da equipe (CEO, CFO, CMO e CTO);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3) </a:t>
            </a:r>
            <a:r>
              <a:rPr lang="en-US" altLang="en-US" sz="2000" dirty="0" err="1"/>
              <a:t>Métricas</a:t>
            </a:r>
            <a:r>
              <a:rPr lang="en-US" altLang="en-US" sz="2000" dirty="0"/>
              <a:t> da startup </a:t>
            </a:r>
            <a:r>
              <a:rPr lang="en-US" altLang="en-US" sz="2000" dirty="0" err="1"/>
              <a:t>incluindo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visão</a:t>
            </a:r>
            <a:r>
              <a:rPr lang="en-US" altLang="en-US" sz="2000" dirty="0"/>
              <a:t> de mercado;</a:t>
            </a: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4) Subir o arquivo da apresentação no Moodle.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AGORA: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3 minutos para cada grupo apresentar os avanços da equipe e definição das funções.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1914CF5-2998-4E05-B9E4-12A2E2FC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49" y="514816"/>
            <a:ext cx="1353003" cy="12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3134425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RESOLUÇÃO SITUAÇÃO B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6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1051865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 err="1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Cap</a:t>
            </a:r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pt-BR" sz="3200" b="0" kern="1200" dirty="0" err="1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table</a:t>
            </a:r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situação B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B302E74-2D36-4DF0-B5DE-863FCDE0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82" y="1655661"/>
            <a:ext cx="6355003" cy="486555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B2F318C-75F1-4030-8390-579CD38A444B}"/>
              </a:ext>
            </a:extLst>
          </p:cNvPr>
          <p:cNvSpPr txBox="1"/>
          <p:nvPr/>
        </p:nvSpPr>
        <p:spPr>
          <a:xfrm>
            <a:off x="4277676" y="2556979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14.000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7CE30A0-51B0-4BB8-A0A0-B2F965AE1B13}"/>
              </a:ext>
            </a:extLst>
          </p:cNvPr>
          <p:cNvSpPr txBox="1"/>
          <p:nvPr/>
        </p:nvSpPr>
        <p:spPr>
          <a:xfrm>
            <a:off x="5461980" y="2556979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14.000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6E0A0FA-9B0D-4B49-ACB1-F1A32860D76C}"/>
              </a:ext>
            </a:extLst>
          </p:cNvPr>
          <p:cNvSpPr txBox="1"/>
          <p:nvPr/>
        </p:nvSpPr>
        <p:spPr>
          <a:xfrm>
            <a:off x="3070199" y="3377595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14.000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46CE1D5-D6FE-41FF-ACE9-49D6B49E6FF1}"/>
              </a:ext>
            </a:extLst>
          </p:cNvPr>
          <p:cNvSpPr txBox="1"/>
          <p:nvPr/>
        </p:nvSpPr>
        <p:spPr>
          <a:xfrm>
            <a:off x="2858187" y="418372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C842395-30B3-4A09-9413-5DE52429D79F}"/>
              </a:ext>
            </a:extLst>
          </p:cNvPr>
          <p:cNvSpPr txBox="1"/>
          <p:nvPr/>
        </p:nvSpPr>
        <p:spPr>
          <a:xfrm>
            <a:off x="3153237" y="4470015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250,00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C171953-F1BB-415C-9C5F-A6BB22B9956A}"/>
              </a:ext>
            </a:extLst>
          </p:cNvPr>
          <p:cNvSpPr txBox="1"/>
          <p:nvPr/>
        </p:nvSpPr>
        <p:spPr>
          <a:xfrm>
            <a:off x="2858187" y="527614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EB17598-02B1-4083-B5D6-DE7BA01D23B1}"/>
              </a:ext>
            </a:extLst>
          </p:cNvPr>
          <p:cNvSpPr txBox="1"/>
          <p:nvPr/>
        </p:nvSpPr>
        <p:spPr>
          <a:xfrm>
            <a:off x="2858187" y="6082273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0A33A9-FB4C-4B8F-ADD3-F449D71B6646}"/>
              </a:ext>
            </a:extLst>
          </p:cNvPr>
          <p:cNvSpPr txBox="1"/>
          <p:nvPr/>
        </p:nvSpPr>
        <p:spPr>
          <a:xfrm>
            <a:off x="4259877" y="3434851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16.000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69339D1-4D8D-443E-9AF7-2996C473A60C}"/>
              </a:ext>
            </a:extLst>
          </p:cNvPr>
          <p:cNvSpPr txBox="1"/>
          <p:nvPr/>
        </p:nvSpPr>
        <p:spPr>
          <a:xfrm>
            <a:off x="4232737" y="311524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2.000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2EBEBC07-E005-4CD6-AF39-E75F6388ACB4}"/>
              </a:ext>
            </a:extLst>
          </p:cNvPr>
          <p:cNvSpPr txBox="1"/>
          <p:nvPr/>
        </p:nvSpPr>
        <p:spPr>
          <a:xfrm>
            <a:off x="4371733" y="4470015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250,00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6B7A2FB4-D883-4E6B-9466-B958549054FA}"/>
              </a:ext>
            </a:extLst>
          </p:cNvPr>
          <p:cNvSpPr txBox="1"/>
          <p:nvPr/>
        </p:nvSpPr>
        <p:spPr>
          <a:xfrm>
            <a:off x="4113533" y="5290655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3.500.000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84595D0C-580D-4539-A08E-B2B04E5FEE36}"/>
              </a:ext>
            </a:extLst>
          </p:cNvPr>
          <p:cNvSpPr txBox="1"/>
          <p:nvPr/>
        </p:nvSpPr>
        <p:spPr>
          <a:xfrm>
            <a:off x="4259877" y="5855501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500.000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171B6C3A-FB0E-4BD3-B3C7-9D525778868C}"/>
              </a:ext>
            </a:extLst>
          </p:cNvPr>
          <p:cNvSpPr txBox="1"/>
          <p:nvPr/>
        </p:nvSpPr>
        <p:spPr>
          <a:xfrm>
            <a:off x="4207825" y="6094020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4.000.000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0AE27119-E9DA-4709-A4BE-30D12069F8B5}"/>
              </a:ext>
            </a:extLst>
          </p:cNvPr>
          <p:cNvSpPr txBox="1"/>
          <p:nvPr/>
        </p:nvSpPr>
        <p:spPr>
          <a:xfrm>
            <a:off x="5433202" y="311524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2.000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E808C0F1-BE2B-41D9-BE58-54CF5B9CF142}"/>
              </a:ext>
            </a:extLst>
          </p:cNvPr>
          <p:cNvSpPr txBox="1"/>
          <p:nvPr/>
        </p:nvSpPr>
        <p:spPr>
          <a:xfrm>
            <a:off x="5484763" y="3423021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17.777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71C47458-3FCC-4AD4-ACA1-F8E85E285531}"/>
              </a:ext>
            </a:extLst>
          </p:cNvPr>
          <p:cNvSpPr txBox="1"/>
          <p:nvPr/>
        </p:nvSpPr>
        <p:spPr>
          <a:xfrm>
            <a:off x="5496486" y="2871929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1.777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FAC89265-4305-493F-BB01-D222D11663F3}"/>
              </a:ext>
            </a:extLst>
          </p:cNvPr>
          <p:cNvSpPr txBox="1"/>
          <p:nvPr/>
        </p:nvSpPr>
        <p:spPr>
          <a:xfrm>
            <a:off x="6870001" y="2569837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79%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2606A2B6-2E64-4AED-862A-643ADBC8ABAB}"/>
              </a:ext>
            </a:extLst>
          </p:cNvPr>
          <p:cNvSpPr txBox="1"/>
          <p:nvPr/>
        </p:nvSpPr>
        <p:spPr>
          <a:xfrm>
            <a:off x="6870001" y="3127074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11%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D064DC34-0715-48B7-99EE-89344F26E688}"/>
              </a:ext>
            </a:extLst>
          </p:cNvPr>
          <p:cNvSpPr txBox="1"/>
          <p:nvPr/>
        </p:nvSpPr>
        <p:spPr>
          <a:xfrm>
            <a:off x="5450236" y="418372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4.000.000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2FE00C5E-7987-4636-99AC-4E50EE961057}"/>
              </a:ext>
            </a:extLst>
          </p:cNvPr>
          <p:cNvSpPr txBox="1"/>
          <p:nvPr/>
        </p:nvSpPr>
        <p:spPr>
          <a:xfrm>
            <a:off x="5433202" y="448239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225,00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2E7CBB8E-EA72-4148-A59D-1A2A528E0384}"/>
              </a:ext>
            </a:extLst>
          </p:cNvPr>
          <p:cNvSpPr txBox="1"/>
          <p:nvPr/>
        </p:nvSpPr>
        <p:spPr>
          <a:xfrm>
            <a:off x="5414152" y="5276144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3.150.000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813F7FF5-ECC4-4ECB-B847-B769194574D7}"/>
              </a:ext>
            </a:extLst>
          </p:cNvPr>
          <p:cNvSpPr txBox="1"/>
          <p:nvPr/>
        </p:nvSpPr>
        <p:spPr>
          <a:xfrm>
            <a:off x="5444009" y="5583921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400.000</a:t>
            </a: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29F263C2-7E0C-45FF-A6D2-7C20D432357E}"/>
              </a:ext>
            </a:extLst>
          </p:cNvPr>
          <p:cNvSpPr txBox="1"/>
          <p:nvPr/>
        </p:nvSpPr>
        <p:spPr>
          <a:xfrm>
            <a:off x="5444009" y="5870212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450.000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6F78FDCE-6F27-4110-8DD4-BFEE6536569F}"/>
              </a:ext>
            </a:extLst>
          </p:cNvPr>
          <p:cNvSpPr txBox="1"/>
          <p:nvPr/>
        </p:nvSpPr>
        <p:spPr>
          <a:xfrm>
            <a:off x="5414152" y="6102283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4.000.000</a:t>
            </a: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73912DD0-A57B-48F2-93C4-BFCEE4DE9ECD}"/>
              </a:ext>
            </a:extLst>
          </p:cNvPr>
          <p:cNvSpPr txBox="1"/>
          <p:nvPr/>
        </p:nvSpPr>
        <p:spPr>
          <a:xfrm>
            <a:off x="6715318" y="5299259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79%</a:t>
            </a: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7178527F-9C19-4090-89B4-08A88456ABD0}"/>
              </a:ext>
            </a:extLst>
          </p:cNvPr>
          <p:cNvSpPr txBox="1"/>
          <p:nvPr/>
        </p:nvSpPr>
        <p:spPr>
          <a:xfrm>
            <a:off x="6696755" y="5855500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11%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5666663A-9425-4466-8FEF-E3BFCB6A7CEB}"/>
              </a:ext>
            </a:extLst>
          </p:cNvPr>
          <p:cNvSpPr txBox="1"/>
          <p:nvPr/>
        </p:nvSpPr>
        <p:spPr>
          <a:xfrm>
            <a:off x="6715318" y="5580250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10%</a:t>
            </a:r>
          </a:p>
        </p:txBody>
      </p:sp>
      <p:sp>
        <p:nvSpPr>
          <p:cNvPr id="35" name="Oval 36">
            <a:extLst>
              <a:ext uri="{FF2B5EF4-FFF2-40B4-BE49-F238E27FC236}">
                <a16:creationId xmlns:a16="http://schemas.microsoft.com/office/drawing/2014/main" id="{14B0AB76-94CD-4B24-8376-AD8E0AA36744}"/>
              </a:ext>
            </a:extLst>
          </p:cNvPr>
          <p:cNvSpPr/>
          <p:nvPr/>
        </p:nvSpPr>
        <p:spPr>
          <a:xfrm>
            <a:off x="7994664" y="3755541"/>
            <a:ext cx="974790" cy="900462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12.5%</a:t>
            </a:r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1B159D9D-50F8-45F7-A48C-5D775F3904AE}"/>
              </a:ext>
            </a:extLst>
          </p:cNvPr>
          <p:cNvSpPr/>
          <p:nvPr/>
        </p:nvSpPr>
        <p:spPr>
          <a:xfrm>
            <a:off x="7994664" y="2291429"/>
            <a:ext cx="974790" cy="900462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87.5%</a:t>
            </a:r>
          </a:p>
        </p:txBody>
      </p:sp>
      <p:sp>
        <p:nvSpPr>
          <p:cNvPr id="37" name="Oval 38">
            <a:extLst>
              <a:ext uri="{FF2B5EF4-FFF2-40B4-BE49-F238E27FC236}">
                <a16:creationId xmlns:a16="http://schemas.microsoft.com/office/drawing/2014/main" id="{EDBD8B47-3221-442A-B839-76D1B0D86FC4}"/>
              </a:ext>
            </a:extLst>
          </p:cNvPr>
          <p:cNvSpPr/>
          <p:nvPr/>
        </p:nvSpPr>
        <p:spPr>
          <a:xfrm>
            <a:off x="7994664" y="2590947"/>
            <a:ext cx="974790" cy="900462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90%</a:t>
            </a:r>
          </a:p>
        </p:txBody>
      </p:sp>
      <p:cxnSp>
        <p:nvCxnSpPr>
          <p:cNvPr id="38" name="Straight Arrow Connector 3">
            <a:extLst>
              <a:ext uri="{FF2B5EF4-FFF2-40B4-BE49-F238E27FC236}">
                <a16:creationId xmlns:a16="http://schemas.microsoft.com/office/drawing/2014/main" id="{5539EFF2-E121-49D2-AB9B-A8BB84DA1397}"/>
              </a:ext>
            </a:extLst>
          </p:cNvPr>
          <p:cNvCxnSpPr/>
          <p:nvPr/>
        </p:nvCxnSpPr>
        <p:spPr>
          <a:xfrm flipH="1">
            <a:off x="3838421" y="4183724"/>
            <a:ext cx="311278" cy="9721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9">
            <a:extLst>
              <a:ext uri="{FF2B5EF4-FFF2-40B4-BE49-F238E27FC236}">
                <a16:creationId xmlns:a16="http://schemas.microsoft.com/office/drawing/2014/main" id="{589C7734-1195-4453-90D7-A350C12353C1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5287325" y="4183724"/>
            <a:ext cx="2707339" cy="22048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40">
            <a:extLst>
              <a:ext uri="{FF2B5EF4-FFF2-40B4-BE49-F238E27FC236}">
                <a16:creationId xmlns:a16="http://schemas.microsoft.com/office/drawing/2014/main" id="{19CB2A1F-A553-44EB-B621-16B58E875F52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5193033" y="2732076"/>
            <a:ext cx="2801631" cy="9584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6">
            <a:extLst>
              <a:ext uri="{FF2B5EF4-FFF2-40B4-BE49-F238E27FC236}">
                <a16:creationId xmlns:a16="http://schemas.microsoft.com/office/drawing/2014/main" id="{DC26D364-6377-427B-9457-07D651F72A4C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4146213" y="2864732"/>
            <a:ext cx="3486" cy="666752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0">
            <a:extLst>
              <a:ext uri="{FF2B5EF4-FFF2-40B4-BE49-F238E27FC236}">
                <a16:creationId xmlns:a16="http://schemas.microsoft.com/office/drawing/2014/main" id="{C849712A-1F4E-4DAF-95C6-E19A912AA093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6187348" y="2725151"/>
            <a:ext cx="1807316" cy="31602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52">
            <a:extLst>
              <a:ext uri="{FF2B5EF4-FFF2-40B4-BE49-F238E27FC236}">
                <a16:creationId xmlns:a16="http://schemas.microsoft.com/office/drawing/2014/main" id="{897CA2C6-AD0C-43CC-A294-4FB1D5E0F26D}"/>
              </a:ext>
            </a:extLst>
          </p:cNvPr>
          <p:cNvCxnSpPr>
            <a:cxnSpLocks/>
          </p:cNvCxnSpPr>
          <p:nvPr/>
        </p:nvCxnSpPr>
        <p:spPr>
          <a:xfrm flipV="1">
            <a:off x="6247228" y="3183467"/>
            <a:ext cx="1747436" cy="10102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55">
            <a:extLst>
              <a:ext uri="{FF2B5EF4-FFF2-40B4-BE49-F238E27FC236}">
                <a16:creationId xmlns:a16="http://schemas.microsoft.com/office/drawing/2014/main" id="{2AD65F8A-69DF-4ADB-B6A2-DD6A3A68D589}"/>
              </a:ext>
            </a:extLst>
          </p:cNvPr>
          <p:cNvCxnSpPr>
            <a:cxnSpLocks/>
          </p:cNvCxnSpPr>
          <p:nvPr/>
        </p:nvCxnSpPr>
        <p:spPr>
          <a:xfrm flipH="1">
            <a:off x="6281692" y="3340887"/>
            <a:ext cx="1692201" cy="22022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89EF9691-C0BA-4B78-B6A7-38260BC1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5145"/>
            <a:ext cx="8229600" cy="589150"/>
          </a:xfrm>
        </p:spPr>
        <p:txBody>
          <a:bodyPr/>
          <a:lstStyle/>
          <a:p>
            <a:r>
              <a:rPr lang="en-US" altLang="en-US" sz="3200" b="0" kern="1200" dirty="0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Caixa</a:t>
            </a:r>
            <a:r>
              <a:rPr lang="en-US" alt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ferramentas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1BC8241-BF43-499C-99B3-17D6ACC5E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0381"/>
            <a:ext cx="4114800" cy="4805689"/>
          </a:xfrm>
        </p:spPr>
        <p:txBody>
          <a:bodyPr/>
          <a:lstStyle/>
          <a:p>
            <a:pPr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Jornada do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Cliente</a:t>
            </a:r>
            <a:r>
              <a:rPr lang="en-US" altLang="en-US" sz="1800" dirty="0">
                <a:ea typeface="ＭＳ Ｐゴシック" panose="020B0600070205080204" pitchFamily="34" charset="-128"/>
              </a:rPr>
              <a:t>;</a:t>
            </a:r>
          </a:p>
          <a:p>
            <a:pPr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Canvas de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proposta</a:t>
            </a:r>
            <a:r>
              <a:rPr lang="en-US" altLang="en-US" sz="1800" dirty="0">
                <a:ea typeface="ＭＳ Ｐゴシック" panose="020B0600070205080204" pitchFamily="34" charset="-128"/>
              </a:rPr>
              <a:t> de valor;</a:t>
            </a:r>
          </a:p>
          <a:p>
            <a:pPr>
              <a:defRPr/>
            </a:pPr>
            <a:r>
              <a:rPr lang="en-US" altLang="en-US" sz="1800" dirty="0" err="1"/>
              <a:t>Matriz</a:t>
            </a:r>
            <a:r>
              <a:rPr lang="en-US" altLang="en-US" sz="1800" dirty="0"/>
              <a:t> É-</a:t>
            </a:r>
            <a:r>
              <a:rPr lang="en-US" altLang="en-US" sz="1800" dirty="0" err="1"/>
              <a:t>Não</a:t>
            </a:r>
            <a:r>
              <a:rPr lang="en-US" altLang="en-US" sz="1800" dirty="0"/>
              <a:t> é-</a:t>
            </a:r>
            <a:r>
              <a:rPr lang="en-US" altLang="en-US" sz="1800" dirty="0" err="1"/>
              <a:t>Faz</a:t>
            </a:r>
            <a:r>
              <a:rPr lang="en-US" altLang="en-US" sz="1800" dirty="0"/>
              <a:t>-</a:t>
            </a:r>
            <a:r>
              <a:rPr lang="en-US" altLang="en-US" sz="1800" dirty="0" err="1"/>
              <a:t>Não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Faz</a:t>
            </a:r>
            <a:r>
              <a:rPr lang="en-US" altLang="en-US" sz="1800" dirty="0"/>
              <a:t>;</a:t>
            </a:r>
          </a:p>
          <a:p>
            <a:pPr>
              <a:defRPr/>
            </a:pPr>
            <a:r>
              <a:rPr lang="en-US" altLang="en-US" sz="1800" dirty="0" err="1"/>
              <a:t>Matriz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Esforço-Impacto</a:t>
            </a:r>
            <a:r>
              <a:rPr lang="en-US" altLang="en-US" sz="1800" dirty="0"/>
              <a:t>;</a:t>
            </a:r>
          </a:p>
          <a:p>
            <a:pPr>
              <a:defRPr/>
            </a:pPr>
            <a:r>
              <a:rPr lang="en-US" altLang="en-US" sz="1800" dirty="0"/>
              <a:t>MVP;</a:t>
            </a:r>
          </a:p>
          <a:p>
            <a:pPr>
              <a:defRPr/>
            </a:pPr>
            <a:r>
              <a:rPr lang="en-US" altLang="en-US" sz="1800" dirty="0" err="1"/>
              <a:t>Diagrama</a:t>
            </a:r>
            <a:r>
              <a:rPr lang="en-US" altLang="en-US" sz="1800" dirty="0"/>
              <a:t> de </a:t>
            </a:r>
            <a:r>
              <a:rPr lang="en-US" altLang="en-US" sz="1800" dirty="0" err="1"/>
              <a:t>Pétalas</a:t>
            </a:r>
            <a:r>
              <a:rPr lang="en-US" altLang="en-US" sz="1800" dirty="0"/>
              <a:t>;</a:t>
            </a:r>
          </a:p>
          <a:p>
            <a:pPr>
              <a:defRPr/>
            </a:pPr>
            <a:r>
              <a:rPr lang="en-US" altLang="en-US" sz="1800" dirty="0"/>
              <a:t>Beachhead;</a:t>
            </a:r>
          </a:p>
          <a:p>
            <a:pPr>
              <a:defRPr/>
            </a:pPr>
            <a:r>
              <a:rPr lang="en-US" altLang="en-US" sz="1800" dirty="0"/>
              <a:t>Early-adopters/hair on fire;</a:t>
            </a:r>
          </a:p>
          <a:p>
            <a:pPr>
              <a:defRPr/>
            </a:pPr>
            <a:r>
              <a:rPr lang="en-US" altLang="en-US" sz="1800" dirty="0"/>
              <a:t>Persona;</a:t>
            </a:r>
            <a:endParaRPr lang="en-US" altLang="en-US" sz="2000" dirty="0"/>
          </a:p>
        </p:txBody>
      </p:sp>
      <p:pic>
        <p:nvPicPr>
          <p:cNvPr id="1026" name="Picture 2" descr="Resultado de imagem para maleta de ferramentas desenho">
            <a:extLst>
              <a:ext uri="{FF2B5EF4-FFF2-40B4-BE49-F238E27FC236}">
                <a16:creationId xmlns:a16="http://schemas.microsoft.com/office/drawing/2014/main" id="{20CA7485-14CB-462E-96B4-C4CF833E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2" y="619485"/>
            <a:ext cx="2209800" cy="10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6D224C-8F21-48E3-ADDB-B890A1490757}"/>
              </a:ext>
            </a:extLst>
          </p:cNvPr>
          <p:cNvSpPr txBox="1">
            <a:spLocks/>
          </p:cNvSpPr>
          <p:nvPr/>
        </p:nvSpPr>
        <p:spPr bwMode="auto">
          <a:xfrm>
            <a:off x="4838700" y="1770381"/>
            <a:ext cx="4114800" cy="425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2" tIns="47886" rIns="95772" bIns="47886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2825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200">
                <a:solidFill>
                  <a:schemeClr val="tx1"/>
                </a:solidFill>
                <a:latin typeface="+mn-lt"/>
              </a:defRPr>
            </a:lvl2pPr>
            <a:lvl3pPr marL="1235075" indent="-3206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3pPr>
            <a:lvl4pPr marL="1438275" indent="-6667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1914525" indent="-857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3717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8289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2861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743325" algn="l" defTabSz="960438" rtl="0" eaLnBrk="0" fontAlgn="base" hangingPunct="0">
              <a:spcBef>
                <a:spcPct val="100000"/>
              </a:spcBef>
              <a:spcAft>
                <a:spcPct val="0"/>
              </a:spcAft>
              <a:buChar char="•"/>
              <a:tabLst>
                <a:tab pos="282575" algn="l"/>
                <a:tab pos="952500" algn="l"/>
                <a:tab pos="123507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800" kern="0" dirty="0" err="1"/>
              <a:t>Mapa</a:t>
            </a:r>
            <a:r>
              <a:rPr lang="en-US" altLang="en-US" sz="1800" kern="0" dirty="0"/>
              <a:t> de </a:t>
            </a:r>
            <a:r>
              <a:rPr lang="en-US" altLang="en-US" sz="1800" kern="0" dirty="0" err="1"/>
              <a:t>empatia</a:t>
            </a:r>
            <a:r>
              <a:rPr lang="en-US" altLang="en-US" sz="1800" kern="0" dirty="0"/>
              <a:t>;</a:t>
            </a:r>
          </a:p>
          <a:p>
            <a:pPr>
              <a:defRPr/>
            </a:pPr>
            <a:r>
              <a:rPr lang="en-US" altLang="en-US" sz="1800" kern="0" dirty="0" err="1"/>
              <a:t>Roteiro</a:t>
            </a:r>
            <a:r>
              <a:rPr lang="en-US" altLang="en-US" sz="1800" kern="0" dirty="0"/>
              <a:t> de </a:t>
            </a:r>
            <a:r>
              <a:rPr lang="en-US" altLang="en-US" sz="1800" kern="0" dirty="0" err="1"/>
              <a:t>Entrevistas</a:t>
            </a:r>
            <a:r>
              <a:rPr lang="en-US" altLang="en-US" sz="1800" kern="0" dirty="0"/>
              <a:t>;</a:t>
            </a:r>
          </a:p>
          <a:p>
            <a:pPr>
              <a:defRPr/>
            </a:pPr>
            <a:r>
              <a:rPr lang="en-US" altLang="en-US" sz="1800" kern="0" dirty="0" err="1"/>
              <a:t>Diagrama</a:t>
            </a:r>
            <a:r>
              <a:rPr lang="en-US" altLang="en-US" sz="1800" kern="0" dirty="0"/>
              <a:t> CD;</a:t>
            </a:r>
          </a:p>
          <a:p>
            <a:pPr>
              <a:defRPr/>
            </a:pPr>
            <a:r>
              <a:rPr lang="en-US" altLang="en-US" sz="1800" kern="0" dirty="0" err="1"/>
              <a:t>Experiência</a:t>
            </a:r>
            <a:r>
              <a:rPr lang="en-US" altLang="en-US" sz="1800" kern="0" dirty="0"/>
              <a:t> 11 </a:t>
            </a:r>
            <a:r>
              <a:rPr lang="en-US" altLang="en-US" sz="1800" kern="0" dirty="0" err="1"/>
              <a:t>estrelas</a:t>
            </a:r>
            <a:r>
              <a:rPr lang="en-US" altLang="en-US" sz="1800" kern="0" dirty="0"/>
              <a:t>;</a:t>
            </a:r>
          </a:p>
          <a:p>
            <a:pPr>
              <a:defRPr/>
            </a:pPr>
            <a:r>
              <a:rPr lang="en-US" altLang="en-US" sz="1800" kern="0" dirty="0"/>
              <a:t>TAM/SAM/SOM;</a:t>
            </a:r>
          </a:p>
          <a:p>
            <a:pPr>
              <a:defRPr/>
            </a:pPr>
            <a:r>
              <a:rPr lang="en-US" altLang="en-US" sz="1800" kern="0" dirty="0" err="1"/>
              <a:t>Funil</a:t>
            </a:r>
            <a:r>
              <a:rPr lang="en-US" altLang="en-US" sz="1800" kern="0" dirty="0"/>
              <a:t> de </a:t>
            </a:r>
            <a:r>
              <a:rPr lang="en-US" altLang="en-US" sz="1800" kern="0" dirty="0" err="1"/>
              <a:t>Vendas</a:t>
            </a:r>
            <a:r>
              <a:rPr lang="en-US" altLang="en-US" sz="1800" kern="0" dirty="0"/>
              <a:t>;</a:t>
            </a:r>
          </a:p>
          <a:p>
            <a:pPr>
              <a:defRPr/>
            </a:pPr>
            <a:r>
              <a:rPr lang="en-US" altLang="en-US" sz="1800" kern="0" dirty="0"/>
              <a:t>Unit Economics;</a:t>
            </a:r>
          </a:p>
          <a:p>
            <a:pPr>
              <a:defRPr/>
            </a:pPr>
            <a:r>
              <a:rPr lang="en-US" altLang="en-US" sz="180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CapTable</a:t>
            </a:r>
            <a:r>
              <a:rPr lang="en-US" altLang="en-US" sz="18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8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1128568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Investidores Anjo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78B28B-0298-475F-AA8A-DCB649D2F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399" y="2000045"/>
            <a:ext cx="2971801" cy="39245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BR" altLang="en-US" sz="2000" dirty="0">
                <a:ea typeface="ＭＳ Ｐゴシック" panose="020B0600070205080204" pitchFamily="34" charset="-128"/>
              </a:rPr>
              <a:t>Mike </a:t>
            </a:r>
            <a:r>
              <a:rPr lang="pt-BR" altLang="en-US" sz="2000" dirty="0" err="1">
                <a:ea typeface="ＭＳ Ｐゴシック" panose="020B0600070205080204" pitchFamily="34" charset="-128"/>
              </a:rPr>
              <a:t>Markkula</a:t>
            </a:r>
            <a:r>
              <a:rPr lang="pt-BR" altLang="en-US" sz="2000" dirty="0">
                <a:ea typeface="ＭＳ Ｐゴシック" panose="020B0600070205080204" pitchFamily="34" charset="-128"/>
              </a:rPr>
              <a:t>, investidor Anjo da Apple. </a:t>
            </a:r>
            <a:br>
              <a:rPr lang="pt-BR" altLang="en-US" sz="2000" dirty="0">
                <a:ea typeface="ＭＳ Ｐゴシック" panose="020B0600070205080204" pitchFamily="34" charset="-128"/>
              </a:rPr>
            </a:br>
            <a:r>
              <a:rPr lang="pt-BR" altLang="en-US" sz="2000" dirty="0">
                <a:ea typeface="ＭＳ Ｐゴシック" panose="020B0600070205080204" pitchFamily="34" charset="-128"/>
              </a:rPr>
              <a:t>Em 1977,  após o MVP (Apple I) e durante a fase de desenho do Apple II, aportou US$ 80.000 em  investimento e US$ 250.000 em linha de crédito  por 1/3 da empresa.</a:t>
            </a:r>
          </a:p>
        </p:txBody>
      </p:sp>
      <p:pic>
        <p:nvPicPr>
          <p:cNvPr id="5" name="Picture 2" descr="Resultado de imagem para st4ve jobs e mike markkula">
            <a:extLst>
              <a:ext uri="{FF2B5EF4-FFF2-40B4-BE49-F238E27FC236}">
                <a16:creationId xmlns:a16="http://schemas.microsoft.com/office/drawing/2014/main" id="{29F3EAE1-F5F3-45AE-8CED-6B023E99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045"/>
            <a:ext cx="4789428" cy="41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E3A3F67-DB87-4F46-A703-240352ACC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128568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 jornada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" name="Picture 3" descr="Picture 3">
            <a:extLst>
              <a:ext uri="{FF2B5EF4-FFF2-40B4-BE49-F238E27FC236}">
                <a16:creationId xmlns:a16="http://schemas.microsoft.com/office/drawing/2014/main" id="{68658776-FB3C-4565-9926-2154659E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7" y="1726672"/>
            <a:ext cx="5510367" cy="403634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3">
            <a:extLst>
              <a:ext uri="{FF2B5EF4-FFF2-40B4-BE49-F238E27FC236}">
                <a16:creationId xmlns:a16="http://schemas.microsoft.com/office/drawing/2014/main" id="{52821905-837C-457B-BDDA-4D20B58674EA}"/>
              </a:ext>
            </a:extLst>
          </p:cNvPr>
          <p:cNvSpPr/>
          <p:nvPr/>
        </p:nvSpPr>
        <p:spPr>
          <a:xfrm>
            <a:off x="4807123" y="4420593"/>
            <a:ext cx="146304" cy="1463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1128568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</a:t>
            </a:r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portes ($)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48A4F499-5EA4-4B62-9D06-EB9A38A2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17" y="1726672"/>
            <a:ext cx="5510367" cy="40363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D2B843EB-86ED-4E13-AB7A-62CA532D6791}"/>
              </a:ext>
            </a:extLst>
          </p:cNvPr>
          <p:cNvGrpSpPr/>
          <p:nvPr/>
        </p:nvGrpSpPr>
        <p:grpSpPr>
          <a:xfrm>
            <a:off x="3375452" y="4577956"/>
            <a:ext cx="406113" cy="406289"/>
            <a:chOff x="-142592" y="23283"/>
            <a:chExt cx="541483" cy="541717"/>
          </a:xfrm>
        </p:grpSpPr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6E879864-B114-498E-8024-2DCC6402305B}"/>
                </a:ext>
              </a:extLst>
            </p:cNvPr>
            <p:cNvSpPr/>
            <p:nvPr/>
          </p:nvSpPr>
          <p:spPr>
            <a:xfrm>
              <a:off x="0" y="392173"/>
              <a:ext cx="228601" cy="1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308"/>
                  </a:moveTo>
                  <a:lnTo>
                    <a:pt x="5400" y="1430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308"/>
                  </a:lnTo>
                  <a:lnTo>
                    <a:pt x="21600" y="1430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CA5CB06E-CB89-4EB9-AC0A-084C6E237D72}"/>
                </a:ext>
              </a:extLst>
            </p:cNvPr>
            <p:cNvSpPr txBox="1"/>
            <p:nvPr/>
          </p:nvSpPr>
          <p:spPr>
            <a:xfrm>
              <a:off x="-142592" y="23283"/>
              <a:ext cx="541483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ctr">
                <a:defRPr sz="1600"/>
              </a:lvl1pPr>
            </a:lstStyle>
            <a:p>
              <a:r>
                <a:rPr sz="1200" dirty="0"/>
                <a:t>FFF</a:t>
              </a:r>
            </a:p>
          </p:txBody>
        </p:sp>
      </p:grpSp>
      <p:grpSp>
        <p:nvGrpSpPr>
          <p:cNvPr id="9" name="Group">
            <a:extLst>
              <a:ext uri="{FF2B5EF4-FFF2-40B4-BE49-F238E27FC236}">
                <a16:creationId xmlns:a16="http://schemas.microsoft.com/office/drawing/2014/main" id="{7760D673-227A-490B-910F-4AB63056ABB9}"/>
              </a:ext>
            </a:extLst>
          </p:cNvPr>
          <p:cNvGrpSpPr/>
          <p:nvPr/>
        </p:nvGrpSpPr>
        <p:grpSpPr>
          <a:xfrm>
            <a:off x="4117858" y="3920701"/>
            <a:ext cx="850553" cy="852085"/>
            <a:chOff x="-423597" y="76300"/>
            <a:chExt cx="1134068" cy="1136112"/>
          </a:xfrm>
        </p:grpSpPr>
        <p:sp>
          <p:nvSpPr>
            <p:cNvPr id="10" name="Down Arrow 7">
              <a:extLst>
                <a:ext uri="{FF2B5EF4-FFF2-40B4-BE49-F238E27FC236}">
                  <a16:creationId xmlns:a16="http://schemas.microsoft.com/office/drawing/2014/main" id="{029A535C-FCB0-44BD-9585-1042CDABAE5D}"/>
                </a:ext>
              </a:extLst>
            </p:cNvPr>
            <p:cNvSpPr/>
            <p:nvPr/>
          </p:nvSpPr>
          <p:spPr>
            <a:xfrm>
              <a:off x="481870" y="499533"/>
              <a:ext cx="228601" cy="71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659"/>
                  </a:moveTo>
                  <a:lnTo>
                    <a:pt x="5400" y="17659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659"/>
                  </a:lnTo>
                  <a:lnTo>
                    <a:pt x="21600" y="17659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F79C1079-1987-4BA6-A45F-D603E2974842}"/>
                </a:ext>
              </a:extLst>
            </p:cNvPr>
            <p:cNvSpPr txBox="1"/>
            <p:nvPr/>
          </p:nvSpPr>
          <p:spPr>
            <a:xfrm>
              <a:off x="-423597" y="76300"/>
              <a:ext cx="1009062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ctr">
                <a:defRPr sz="1600"/>
              </a:pPr>
              <a:r>
                <a:rPr sz="1200" dirty="0"/>
                <a:t>Seed</a:t>
              </a:r>
            </a:p>
            <a:p>
              <a:pPr algn="ctr">
                <a:defRPr sz="1600"/>
              </a:pPr>
              <a:r>
                <a:rPr sz="1200" dirty="0"/>
                <a:t>(</a:t>
              </a:r>
              <a:r>
                <a:rPr sz="900" dirty="0"/>
                <a:t>Angels/VC</a:t>
              </a:r>
              <a:r>
                <a:rPr sz="1200" dirty="0"/>
                <a:t>)</a:t>
              </a:r>
            </a:p>
          </p:txBody>
        </p:sp>
      </p:grpSp>
      <p:grpSp>
        <p:nvGrpSpPr>
          <p:cNvPr id="12" name="Group">
            <a:extLst>
              <a:ext uri="{FF2B5EF4-FFF2-40B4-BE49-F238E27FC236}">
                <a16:creationId xmlns:a16="http://schemas.microsoft.com/office/drawing/2014/main" id="{47E441B8-04AD-47B7-A442-62FE19044E84}"/>
              </a:ext>
            </a:extLst>
          </p:cNvPr>
          <p:cNvGrpSpPr/>
          <p:nvPr/>
        </p:nvGrpSpPr>
        <p:grpSpPr>
          <a:xfrm>
            <a:off x="4210570" y="2872946"/>
            <a:ext cx="1035893" cy="1215323"/>
            <a:chOff x="-588613" y="258135"/>
            <a:chExt cx="1381190" cy="1239639"/>
          </a:xfrm>
        </p:grpSpPr>
        <p:sp>
          <p:nvSpPr>
            <p:cNvPr id="13" name="Down Arrow 8">
              <a:extLst>
                <a:ext uri="{FF2B5EF4-FFF2-40B4-BE49-F238E27FC236}">
                  <a16:creationId xmlns:a16="http://schemas.microsoft.com/office/drawing/2014/main" id="{597076B2-A7FA-4CC1-AAA8-E723F4365C0D}"/>
                </a:ext>
              </a:extLst>
            </p:cNvPr>
            <p:cNvSpPr/>
            <p:nvPr/>
          </p:nvSpPr>
          <p:spPr>
            <a:xfrm>
              <a:off x="582324" y="382146"/>
              <a:ext cx="210253" cy="111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108"/>
                  </a:moveTo>
                  <a:lnTo>
                    <a:pt x="5400" y="1910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108"/>
                  </a:lnTo>
                  <a:lnTo>
                    <a:pt x="21600" y="1910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970A7C9-A74F-46B5-A816-7585690022AE}"/>
                </a:ext>
              </a:extLst>
            </p:cNvPr>
            <p:cNvSpPr txBox="1"/>
            <p:nvPr/>
          </p:nvSpPr>
          <p:spPr>
            <a:xfrm>
              <a:off x="-588613" y="258135"/>
              <a:ext cx="1317050" cy="541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ctr">
                <a:defRPr sz="1600"/>
              </a:pPr>
              <a:r>
                <a:rPr sz="1200" dirty="0"/>
                <a:t>Serie A</a:t>
              </a:r>
            </a:p>
            <a:p>
              <a:pPr algn="ctr">
                <a:defRPr sz="1200"/>
              </a:pPr>
              <a:r>
                <a:rPr lang="en-US" sz="900" dirty="0"/>
                <a:t>Fundo venture Capital (V</a:t>
              </a:r>
              <a:r>
                <a:rPr sz="900" dirty="0"/>
                <a:t>C)</a:t>
              </a:r>
            </a:p>
          </p:txBody>
        </p:sp>
      </p:grpSp>
      <p:grpSp>
        <p:nvGrpSpPr>
          <p:cNvPr id="15" name="Group">
            <a:extLst>
              <a:ext uri="{FF2B5EF4-FFF2-40B4-BE49-F238E27FC236}">
                <a16:creationId xmlns:a16="http://schemas.microsoft.com/office/drawing/2014/main" id="{2F39C956-C695-4C91-A8BF-ADE3B6ED6A26}"/>
              </a:ext>
            </a:extLst>
          </p:cNvPr>
          <p:cNvGrpSpPr/>
          <p:nvPr/>
        </p:nvGrpSpPr>
        <p:grpSpPr>
          <a:xfrm>
            <a:off x="4912531" y="1742739"/>
            <a:ext cx="772936" cy="1239091"/>
            <a:chOff x="-494458" y="-215350"/>
            <a:chExt cx="1030581" cy="2061361"/>
          </a:xfrm>
        </p:grpSpPr>
        <p:sp>
          <p:nvSpPr>
            <p:cNvPr id="16" name="Down Arrow 10">
              <a:extLst>
                <a:ext uri="{FF2B5EF4-FFF2-40B4-BE49-F238E27FC236}">
                  <a16:creationId xmlns:a16="http://schemas.microsoft.com/office/drawing/2014/main" id="{0203AD1C-4BF1-4B57-A574-15DE7D6F7159}"/>
                </a:ext>
              </a:extLst>
            </p:cNvPr>
            <p:cNvSpPr/>
            <p:nvPr/>
          </p:nvSpPr>
          <p:spPr>
            <a:xfrm>
              <a:off x="325870" y="-196850"/>
              <a:ext cx="210253" cy="204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925"/>
                  </a:moveTo>
                  <a:lnTo>
                    <a:pt x="5400" y="19925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9925"/>
                  </a:lnTo>
                  <a:lnTo>
                    <a:pt x="21600" y="19925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C2A6CE1B-2AEF-4189-9A66-851C56902AB6}"/>
                </a:ext>
              </a:extLst>
            </p:cNvPr>
            <p:cNvSpPr/>
            <p:nvPr/>
          </p:nvSpPr>
          <p:spPr>
            <a:xfrm>
              <a:off x="-494458" y="-215350"/>
              <a:ext cx="880342" cy="58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ctr">
                <a:defRPr sz="1300"/>
              </a:lvl1pPr>
            </a:lstStyle>
            <a:p>
              <a:pPr>
                <a:defRPr sz="1600"/>
              </a:pPr>
              <a:r>
                <a:rPr sz="975" dirty="0"/>
                <a:t>P</a:t>
              </a:r>
              <a:r>
                <a:rPr lang="en-US" sz="1200" dirty="0"/>
                <a:t>rivate </a:t>
              </a:r>
              <a:r>
                <a:rPr lang="en-US" sz="975" dirty="0"/>
                <a:t>E</a:t>
              </a:r>
              <a:r>
                <a:rPr lang="en-US" sz="1200" dirty="0"/>
                <a:t>quity</a:t>
              </a:r>
              <a:endParaRPr sz="975" dirty="0"/>
            </a:p>
          </p:txBody>
        </p: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C41F809E-28C5-4F07-9056-C4A0878CD325}"/>
              </a:ext>
            </a:extLst>
          </p:cNvPr>
          <p:cNvSpPr txBox="1"/>
          <p:nvPr/>
        </p:nvSpPr>
        <p:spPr>
          <a:xfrm>
            <a:off x="5927008" y="1742740"/>
            <a:ext cx="8491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>
              <a:defRPr sz="1600"/>
            </a:lvl1pPr>
          </a:lstStyle>
          <a:p>
            <a:r>
              <a:rPr sz="1200" dirty="0"/>
              <a:t>IPO/Venda</a:t>
            </a:r>
          </a:p>
        </p:txBody>
      </p:sp>
      <p:grpSp>
        <p:nvGrpSpPr>
          <p:cNvPr id="19" name="Group">
            <a:extLst>
              <a:ext uri="{FF2B5EF4-FFF2-40B4-BE49-F238E27FC236}">
                <a16:creationId xmlns:a16="http://schemas.microsoft.com/office/drawing/2014/main" id="{5CB6FA52-F4DA-4533-A3E1-13E57BB896C9}"/>
              </a:ext>
            </a:extLst>
          </p:cNvPr>
          <p:cNvGrpSpPr/>
          <p:nvPr/>
        </p:nvGrpSpPr>
        <p:grpSpPr>
          <a:xfrm>
            <a:off x="3806535" y="4550134"/>
            <a:ext cx="756797" cy="606743"/>
            <a:chOff x="-390230" y="385757"/>
            <a:chExt cx="1009061" cy="808990"/>
          </a:xfrm>
        </p:grpSpPr>
        <p:sp>
          <p:nvSpPr>
            <p:cNvPr id="20" name="Down Arrow 7">
              <a:extLst>
                <a:ext uri="{FF2B5EF4-FFF2-40B4-BE49-F238E27FC236}">
                  <a16:creationId xmlns:a16="http://schemas.microsoft.com/office/drawing/2014/main" id="{235CD89C-467C-4D79-AEF9-9705CB0B351D}"/>
                </a:ext>
              </a:extLst>
            </p:cNvPr>
            <p:cNvSpPr/>
            <p:nvPr/>
          </p:nvSpPr>
          <p:spPr>
            <a:xfrm>
              <a:off x="390230" y="809675"/>
              <a:ext cx="228601" cy="38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659"/>
                  </a:moveTo>
                  <a:lnTo>
                    <a:pt x="5400" y="17659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659"/>
                  </a:lnTo>
                  <a:lnTo>
                    <a:pt x="21600" y="17659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2297008-E7A2-468A-8B8C-5970CCE7DFD6}"/>
                </a:ext>
              </a:extLst>
            </p:cNvPr>
            <p:cNvSpPr txBox="1"/>
            <p:nvPr/>
          </p:nvSpPr>
          <p:spPr>
            <a:xfrm>
              <a:off x="-390230" y="385757"/>
              <a:ext cx="100906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ctr">
                <a:defRPr sz="1600"/>
              </a:pPr>
              <a:r>
                <a:rPr sz="1200" dirty="0"/>
                <a:t>Pre-Seed</a:t>
              </a:r>
            </a:p>
            <a:p>
              <a:pPr algn="ctr">
                <a:defRPr sz="1600"/>
              </a:pPr>
              <a:r>
                <a:rPr sz="1200" dirty="0"/>
                <a:t>(</a:t>
              </a:r>
              <a:r>
                <a:rPr sz="900" dirty="0"/>
                <a:t>Angels</a:t>
              </a:r>
              <a:r>
                <a:rPr sz="1200" dirty="0"/>
                <a:t>)</a:t>
              </a:r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057ADDDE-2EAC-4B53-A3A0-1DD8D24A6DA6}"/>
              </a:ext>
            </a:extLst>
          </p:cNvPr>
          <p:cNvGrpSpPr/>
          <p:nvPr/>
        </p:nvGrpSpPr>
        <p:grpSpPr>
          <a:xfrm>
            <a:off x="5255857" y="3448665"/>
            <a:ext cx="346955" cy="517517"/>
            <a:chOff x="12526" y="75156"/>
            <a:chExt cx="462603" cy="690020"/>
          </a:xfrm>
        </p:grpSpPr>
        <p:sp>
          <p:nvSpPr>
            <p:cNvPr id="23" name="B">
              <a:extLst>
                <a:ext uri="{FF2B5EF4-FFF2-40B4-BE49-F238E27FC236}">
                  <a16:creationId xmlns:a16="http://schemas.microsoft.com/office/drawing/2014/main" id="{3FF95099-762E-41CF-8ED1-471CCA11441B}"/>
                </a:ext>
              </a:extLst>
            </p:cNvPr>
            <p:cNvSpPr txBox="1"/>
            <p:nvPr/>
          </p:nvSpPr>
          <p:spPr>
            <a:xfrm>
              <a:off x="12526" y="303515"/>
              <a:ext cx="297513" cy="461661"/>
            </a:xfrm>
            <a:prstGeom prst="rect">
              <a:avLst/>
            </a:pr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B</a:t>
              </a:r>
            </a:p>
          </p:txBody>
        </p:sp>
        <p:sp>
          <p:nvSpPr>
            <p:cNvPr id="24" name="C">
              <a:extLst>
                <a:ext uri="{FF2B5EF4-FFF2-40B4-BE49-F238E27FC236}">
                  <a16:creationId xmlns:a16="http://schemas.microsoft.com/office/drawing/2014/main" id="{F0E82003-6936-4C1B-8FBE-A03AB03BCDD0}"/>
                </a:ext>
              </a:extLst>
            </p:cNvPr>
            <p:cNvSpPr txBox="1"/>
            <p:nvPr/>
          </p:nvSpPr>
          <p:spPr>
            <a:xfrm>
              <a:off x="160518" y="75156"/>
              <a:ext cx="314611" cy="461661"/>
            </a:xfrm>
            <a:prstGeom prst="rect">
              <a:avLst/>
            </a:pr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25" name="Rounded Rectangular Callout 25">
            <a:extLst>
              <a:ext uri="{FF2B5EF4-FFF2-40B4-BE49-F238E27FC236}">
                <a16:creationId xmlns:a16="http://schemas.microsoft.com/office/drawing/2014/main" id="{A4BF25EC-9183-48BF-A681-DF10A51EBB16}"/>
              </a:ext>
            </a:extLst>
          </p:cNvPr>
          <p:cNvSpPr/>
          <p:nvPr/>
        </p:nvSpPr>
        <p:spPr>
          <a:xfrm>
            <a:off x="527675" y="1064709"/>
            <a:ext cx="2096415" cy="2302095"/>
          </a:xfrm>
          <a:prstGeom prst="wedgeRoundRectCallout">
            <a:avLst>
              <a:gd name="adj1" fmla="val 133771"/>
              <a:gd name="adj2" fmla="val 106008"/>
              <a:gd name="adj3" fmla="val 16667"/>
            </a:avLst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Aceleradoras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Plataformas</a:t>
            </a:r>
            <a:r>
              <a:rPr lang="en-US" sz="1600" dirty="0">
                <a:solidFill>
                  <a:schemeClr val="tx1"/>
                </a:solidFill>
              </a:rPr>
              <a:t> de Crowdfunding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Investidores-Anjo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 dirty="0" err="1">
                <a:solidFill>
                  <a:schemeClr val="tx1"/>
                </a:solidFill>
              </a:rPr>
              <a:t>individuais</a:t>
            </a:r>
            <a:r>
              <a:rPr lang="en-US" sz="1600" dirty="0">
                <a:solidFill>
                  <a:schemeClr val="tx1"/>
                </a:solidFill>
              </a:rPr>
              <a:t> e </a:t>
            </a:r>
            <a:r>
              <a:rPr lang="en-US" sz="1600" dirty="0" err="1">
                <a:solidFill>
                  <a:schemeClr val="tx1"/>
                </a:solidFill>
              </a:rPr>
              <a:t>associações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Micro VCs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6" name="Rounded Rectangular Callout 26">
            <a:extLst>
              <a:ext uri="{FF2B5EF4-FFF2-40B4-BE49-F238E27FC236}">
                <a16:creationId xmlns:a16="http://schemas.microsoft.com/office/drawing/2014/main" id="{8062E172-A765-4BE5-BD5D-D95E1882CB93}"/>
              </a:ext>
            </a:extLst>
          </p:cNvPr>
          <p:cNvSpPr/>
          <p:nvPr/>
        </p:nvSpPr>
        <p:spPr>
          <a:xfrm>
            <a:off x="6844100" y="3833197"/>
            <a:ext cx="2096415" cy="2302095"/>
          </a:xfrm>
          <a:prstGeom prst="wedgeRoundRectCallout">
            <a:avLst>
              <a:gd name="adj1" fmla="val -109586"/>
              <a:gd name="adj2" fmla="val -39702"/>
              <a:gd name="adj3" fmla="val 16667"/>
            </a:avLst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Fundos</a:t>
            </a:r>
            <a:r>
              <a:rPr lang="en-US" sz="1600" dirty="0">
                <a:solidFill>
                  <a:schemeClr val="tx1"/>
                </a:solidFill>
              </a:rPr>
              <a:t> de Venture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Fundos</a:t>
            </a:r>
            <a:r>
              <a:rPr lang="en-US" sz="1600" dirty="0">
                <a:solidFill>
                  <a:schemeClr val="tx1"/>
                </a:solidFill>
              </a:rPr>
              <a:t> de Corporate Ventures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Fundos</a:t>
            </a:r>
            <a:r>
              <a:rPr lang="en-US" sz="1600" dirty="0">
                <a:solidFill>
                  <a:schemeClr val="tx1"/>
                </a:solidFill>
              </a:rPr>
              <a:t> de Venture Debt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7" name="Rounded Rectangular Callout 27">
            <a:extLst>
              <a:ext uri="{FF2B5EF4-FFF2-40B4-BE49-F238E27FC236}">
                <a16:creationId xmlns:a16="http://schemas.microsoft.com/office/drawing/2014/main" id="{C245E2FA-38B1-4224-979F-09B9667CBA20}"/>
              </a:ext>
            </a:extLst>
          </p:cNvPr>
          <p:cNvSpPr/>
          <p:nvPr/>
        </p:nvSpPr>
        <p:spPr>
          <a:xfrm>
            <a:off x="6844100" y="477839"/>
            <a:ext cx="2096415" cy="2302095"/>
          </a:xfrm>
          <a:prstGeom prst="wedgeRoundRectCallout">
            <a:avLst>
              <a:gd name="adj1" fmla="val -97208"/>
              <a:gd name="adj2" fmla="val 34371"/>
              <a:gd name="adj3" fmla="val 16667"/>
            </a:avLst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Family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Fundos</a:t>
            </a:r>
            <a:r>
              <a:rPr lang="en-US" sz="1600" dirty="0">
                <a:solidFill>
                  <a:schemeClr val="tx1"/>
                </a:solidFill>
              </a:rPr>
              <a:t> de Private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Strategic Buyers</a:t>
            </a:r>
          </a:p>
        </p:txBody>
      </p:sp>
      <p:sp>
        <p:nvSpPr>
          <p:cNvPr id="28" name="Rounded Rectangular Callout 28">
            <a:extLst>
              <a:ext uri="{FF2B5EF4-FFF2-40B4-BE49-F238E27FC236}">
                <a16:creationId xmlns:a16="http://schemas.microsoft.com/office/drawing/2014/main" id="{A07EE742-8C25-46DD-83DE-8A086214DD32}"/>
              </a:ext>
            </a:extLst>
          </p:cNvPr>
          <p:cNvSpPr/>
          <p:nvPr/>
        </p:nvSpPr>
        <p:spPr>
          <a:xfrm>
            <a:off x="218345" y="4098867"/>
            <a:ext cx="2096415" cy="2311905"/>
          </a:xfrm>
          <a:prstGeom prst="wedgeRoundRectCallout">
            <a:avLst>
              <a:gd name="adj1" fmla="val 117341"/>
              <a:gd name="adj2" fmla="val -6203"/>
              <a:gd name="adj3" fmla="val 16667"/>
            </a:avLst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Fundadores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Parentes</a:t>
            </a:r>
            <a:r>
              <a:rPr lang="en-US" sz="1600" dirty="0">
                <a:solidFill>
                  <a:schemeClr val="tx1"/>
                </a:solidFill>
              </a:rPr>
              <a:t> e Amigos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Encubadoras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Prêmios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Agências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fomento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9" grpId="0" animBg="1" advAuto="0"/>
      <p:bldP spid="12" grpId="0" animBg="1" advAuto="0"/>
      <p:bldP spid="15" grpId="0" animBg="1" advAuto="0"/>
      <p:bldP spid="18" grpId="0" animBg="1" advAuto="0"/>
      <p:bldP spid="19" grpId="0" animBg="1" advAuto="0"/>
      <p:bldP spid="22" grpId="0" animBg="1" advAuto="0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0" y="980201"/>
            <a:ext cx="9144000" cy="54298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29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Ecossistema de investidores de Startups no Brasil</a:t>
            </a:r>
            <a:endParaRPr sz="29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B9711-768E-45E7-9E0B-98268E24E253}"/>
              </a:ext>
            </a:extLst>
          </p:cNvPr>
          <p:cNvSpPr txBox="1">
            <a:spLocks/>
          </p:cNvSpPr>
          <p:nvPr/>
        </p:nvSpPr>
        <p:spPr bwMode="auto">
          <a:xfrm>
            <a:off x="685800" y="1381241"/>
            <a:ext cx="7772400" cy="34292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19" tIns="47886" rIns="45719" bIns="47886" numCol="1" anchor="ctr" anchorCtr="0" compatLnSpc="1">
            <a:prstTxWarp prst="textNoShape">
              <a:avLst/>
            </a:prstTxWarp>
            <a:spAutoFit/>
          </a:bodyPr>
          <a:lstStyle>
            <a:lvl1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ctr" defTabSz="457200"/>
            <a:r>
              <a:rPr lang="pt-BR" sz="1600" i="1" dirty="0">
                <a:solidFill>
                  <a:schemeClr val="tx1">
                    <a:alpha val="95000"/>
                  </a:schemeClr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(MSW capital &amp; </a:t>
            </a:r>
            <a:r>
              <a:rPr lang="pt-BR" sz="1600" i="1" dirty="0" err="1">
                <a:solidFill>
                  <a:schemeClr val="tx1">
                    <a:alpha val="95000"/>
                  </a:schemeClr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Jupter</a:t>
            </a:r>
            <a:r>
              <a:rPr lang="pt-BR" sz="1600" i="1" dirty="0">
                <a:solidFill>
                  <a:schemeClr val="tx1">
                    <a:alpha val="95000"/>
                  </a:schemeClr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– </a:t>
            </a:r>
            <a:r>
              <a:rPr lang="pt-BR" sz="1600" i="1" dirty="0" err="1">
                <a:solidFill>
                  <a:schemeClr val="tx1">
                    <a:alpha val="95000"/>
                  </a:schemeClr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Sept</a:t>
            </a:r>
            <a:r>
              <a:rPr lang="pt-BR" sz="1600" i="1" dirty="0">
                <a:solidFill>
                  <a:schemeClr val="tx1">
                    <a:alpha val="95000"/>
                  </a:schemeClr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2019)</a:t>
            </a:r>
            <a:endParaRPr lang="pt-BR" sz="1600" i="1" kern="1200" dirty="0">
              <a:solidFill>
                <a:schemeClr val="tx1">
                  <a:alpha val="95000"/>
                </a:schemeClr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88F833-601D-4CE2-A7FF-65AFDCF7F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1147" b="2283"/>
          <a:stretch/>
        </p:blipFill>
        <p:spPr>
          <a:xfrm>
            <a:off x="0" y="1857520"/>
            <a:ext cx="9144000" cy="45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6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>
            <a:spLocks noGrp="1"/>
          </p:cNvSpPr>
          <p:nvPr>
            <p:ph type="title"/>
          </p:nvPr>
        </p:nvSpPr>
        <p:spPr>
          <a:xfrm>
            <a:off x="685800" y="1128568"/>
            <a:ext cx="7772400" cy="58915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</a:defRPr>
            </a:lvl1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Ciclo de startups</a:t>
            </a:r>
            <a:endParaRPr sz="3200" b="0" kern="1200" dirty="0">
              <a:solidFill>
                <a:schemeClr val="tx1"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D51548-63B4-49B7-988E-74C0AAA45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9"/>
          <a:stretch/>
        </p:blipFill>
        <p:spPr>
          <a:xfrm>
            <a:off x="935421" y="2057400"/>
            <a:ext cx="7273158" cy="419613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72A9A7C-9873-46A4-8AFC-ABFFB1EB8A80}"/>
              </a:ext>
            </a:extLst>
          </p:cNvPr>
          <p:cNvSpPr/>
          <p:nvPr/>
        </p:nvSpPr>
        <p:spPr bwMode="auto">
          <a:xfrm>
            <a:off x="2082018" y="3429000"/>
            <a:ext cx="1195754" cy="1044852"/>
          </a:xfrm>
          <a:prstGeom prst="ellipse">
            <a:avLst/>
          </a:prstGeom>
          <a:solidFill>
            <a:srgbClr val="FF7C80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80% não avança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0DCCF129-ED38-4AED-9B9A-CF362D12C62F}"/>
              </a:ext>
            </a:extLst>
          </p:cNvPr>
          <p:cNvSpPr/>
          <p:nvPr/>
        </p:nvSpPr>
        <p:spPr bwMode="auto">
          <a:xfrm>
            <a:off x="3123027" y="3450639"/>
            <a:ext cx="717456" cy="1001573"/>
          </a:xfrm>
          <a:prstGeom prst="ellipse">
            <a:avLst/>
          </a:prstGeom>
          <a:solidFill>
            <a:srgbClr val="FF7C80"/>
          </a:solidFill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</a:rPr>
              <a:t>50% não avança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7064D5FC-A899-423E-A774-8E1F422CB886}"/>
              </a:ext>
            </a:extLst>
          </p:cNvPr>
          <p:cNvSpPr/>
          <p:nvPr/>
        </p:nvSpPr>
        <p:spPr bwMode="auto">
          <a:xfrm>
            <a:off x="1828800" y="3320801"/>
            <a:ext cx="2236763" cy="126124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772" tIns="47886" rIns="95772" bIns="4788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10% avança</a:t>
            </a:r>
          </a:p>
        </p:txBody>
      </p:sp>
    </p:spTree>
    <p:extLst>
      <p:ext uri="{BB962C8B-B14F-4D97-AF65-F5344CB8AC3E}">
        <p14:creationId xmlns:p14="http://schemas.microsoft.com/office/powerpoint/2010/main" val="33893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ADE1A16-B102-480D-AD90-65AC40B8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032"/>
            <a:ext cx="9144000" cy="518423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5A2819A-05AF-4366-A83F-1E27DD3D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59" y="-207198"/>
            <a:ext cx="2298851" cy="23747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CEFF13-AB5C-455F-AEE3-019125E373F7}"/>
              </a:ext>
            </a:extLst>
          </p:cNvPr>
          <p:cNvSpPr txBox="1">
            <a:spLocks/>
          </p:cNvSpPr>
          <p:nvPr/>
        </p:nvSpPr>
        <p:spPr bwMode="auto">
          <a:xfrm>
            <a:off x="685800" y="1128568"/>
            <a:ext cx="7772400" cy="589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19" tIns="47886" rIns="45719" bIns="47886" numCol="1" anchor="ctr" anchorCtr="0" compatLnSpc="1">
            <a:prstTxWarp prst="textNoShape">
              <a:avLst/>
            </a:prstTxWarp>
            <a:spAutoFit/>
          </a:bodyPr>
          <a:lstStyle>
            <a:lvl1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ln w="13500" cap="flat">
                  <a:solidFill>
                    <a:srgbClr val="0F1823">
                      <a:alpha val="6500"/>
                    </a:srgbClr>
                  </a:solidFill>
                  <a:prstDash val="solid"/>
                  <a:round/>
                </a:ln>
                <a:solidFill>
                  <a:srgbClr val="FCFCFD">
                    <a:alpha val="9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defTabSz="960438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ctr" defTabSz="457200"/>
            <a:r>
              <a:rPr lang="pt-BR" sz="3200" b="0" kern="1200" dirty="0">
                <a:solidFill>
                  <a:schemeClr val="tx1">
                    <a:alpha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Rodada Anjo</a:t>
            </a:r>
          </a:p>
        </p:txBody>
      </p:sp>
    </p:spTree>
    <p:extLst>
      <p:ext uri="{BB962C8B-B14F-4D97-AF65-F5344CB8AC3E}">
        <p14:creationId xmlns:p14="http://schemas.microsoft.com/office/powerpoint/2010/main" val="3286671945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772" tIns="47886" rIns="95772" bIns="47886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772" tIns="47886" rIns="95772" bIns="47886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1082</Words>
  <Application>Microsoft Office PowerPoint</Application>
  <PresentationFormat>Apresentação na tela (4:3)</PresentationFormat>
  <Paragraphs>221</Paragraphs>
  <Slides>21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Apresentação em branco</vt:lpstr>
      <vt:lpstr>Custom Design</vt:lpstr>
      <vt:lpstr>Apresentação do PowerPoint</vt:lpstr>
      <vt:lpstr>Tarefa para este encontro</vt:lpstr>
      <vt:lpstr>Caixa de ferramentas</vt:lpstr>
      <vt:lpstr>Investidores Anjo</vt:lpstr>
      <vt:lpstr>A jornada</vt:lpstr>
      <vt:lpstr>Aportes ($)</vt:lpstr>
      <vt:lpstr>Ecossistema de investidores de Startups no Brasil</vt:lpstr>
      <vt:lpstr>Ciclo de startups</vt:lpstr>
      <vt:lpstr>Apresentação do PowerPoint</vt:lpstr>
      <vt:lpstr>Apresentação do PowerPoint</vt:lpstr>
      <vt:lpstr>Apresentação do PowerPoint</vt:lpstr>
      <vt:lpstr>CAP itzalization Table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Tarefas</vt:lpstr>
      <vt:lpstr>Apresentação do PowerPoint</vt:lpstr>
      <vt:lpstr>RESOLUÇÃO SITUAÇÃO B</vt:lpstr>
      <vt:lpstr>Cap table situação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Crie sua Startup – aula 1</dc:title>
  <dc:creator>Rubens Approbato</dc:creator>
  <cp:lastModifiedBy>Bruno Santana</cp:lastModifiedBy>
  <cp:revision>214</cp:revision>
  <dcterms:created xsi:type="dcterms:W3CDTF">2018-10-19T12:51:37Z</dcterms:created>
  <dcterms:modified xsi:type="dcterms:W3CDTF">2020-05-22T03:13:55Z</dcterms:modified>
</cp:coreProperties>
</file>