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9367-8B01-4B1E-9663-435DBC09B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0CA4-CCAB-42DF-A5E9-6E487B600E4D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CFD3-189F-4D3B-B658-0D731DBEB20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rgbClr val="00B050"/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Digestório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5111750" cy="10096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Fígado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Localização</a:t>
            </a:r>
          </a:p>
        </p:txBody>
      </p:sp>
      <p:pic>
        <p:nvPicPr>
          <p:cNvPr id="21507" name="Picture 9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55451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765175"/>
            <a:ext cx="4464050" cy="3024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357563"/>
            <a:ext cx="4787900" cy="3295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572000" y="6453336"/>
            <a:ext cx="38884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329363" cy="70485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/>
              <a:t>SISTEMA PORTA-HEPÁTICO</a:t>
            </a:r>
            <a:endParaRPr lang="pt-BR" sz="2400" b="1" dirty="0"/>
          </a:p>
        </p:txBody>
      </p:sp>
      <p:pic>
        <p:nvPicPr>
          <p:cNvPr id="2253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404938"/>
            <a:ext cx="579596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admin\Desktop\FÍGADO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817813"/>
            <a:ext cx="5080000" cy="392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C:\Users\admin\Desktop\FÍGADO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341438"/>
            <a:ext cx="5221288" cy="5472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Picture 5" descr="https://encrypted-tbn2.gstatic.com/images?q=tbn:ANd9GcS8CBs3xCJXp3ObYWJSIAoRdDahoRpNLuGrmRxG6tMZc7cZlOdKTgUML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466850"/>
            <a:ext cx="4103688" cy="32575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46" name="Picture 2" descr="Resultado de imagem para plexo hepát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2071688"/>
            <a:ext cx="3286125" cy="2301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Pâncreas</a:t>
            </a:r>
            <a: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sz="2400" dirty="0" smtClean="0"/>
              <a:t>Localização</a:t>
            </a:r>
            <a:endParaRPr lang="pt-BR" alt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28750"/>
            <a:ext cx="54006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464050" cy="459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" name="Retângulo 7"/>
          <p:cNvSpPr/>
          <p:nvPr/>
        </p:nvSpPr>
        <p:spPr>
          <a:xfrm>
            <a:off x="3132138" y="188913"/>
            <a:ext cx="2447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43663" y="2565400"/>
            <a:ext cx="2449512" cy="2087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81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" name="Picture 3" descr="C:\Users\admin\Desktop\FÍGADO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2722563"/>
            <a:ext cx="6021388" cy="41354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173" name="Picture 5" descr="C:\Users\admin\Desktop\FÍGADO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2997200"/>
            <a:ext cx="4432300" cy="2074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85750" y="214313"/>
            <a:ext cx="8786813" cy="267811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bg1"/>
                </a:solidFill>
                <a:latin typeface="Arial" charset="0"/>
                <a:cs typeface="Arial" charset="0"/>
              </a:rPr>
              <a:t>VIAS BILIARES EXTRA-HEPÁTICAS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D e E        Ducto hepático comum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hepático comum + ducto cístico        Ducto colédoco</a:t>
            </a:r>
          </a:p>
          <a:p>
            <a:pPr algn="ctr"/>
            <a:r>
              <a:rPr lang="pt-BR" altLang="pt-BR" sz="2400" b="1">
                <a:latin typeface="Arial" charset="0"/>
                <a:cs typeface="Arial" charset="0"/>
              </a:rPr>
              <a:t>Ducto colédoco + ducto pancreático principal       AMPOLA HEPATOPANCREÁTICA (se abre pela </a:t>
            </a:r>
            <a:r>
              <a:rPr lang="pt-BR" altLang="pt-BR" sz="2400" b="1">
                <a:solidFill>
                  <a:srgbClr val="FF0000"/>
                </a:solidFill>
                <a:latin typeface="Arial" charset="0"/>
                <a:cs typeface="Arial" charset="0"/>
              </a:rPr>
              <a:t>papila duodenal maior</a:t>
            </a:r>
            <a:r>
              <a:rPr lang="pt-BR" altLang="pt-BR" sz="2400" b="1">
                <a:latin typeface="Arial" charset="0"/>
                <a:cs typeface="Arial" charset="0"/>
              </a:rPr>
              <a:t> no duodeno).</a:t>
            </a:r>
          </a:p>
          <a:p>
            <a:pPr algn="ctr"/>
            <a:endParaRPr lang="pt-BR" altLang="pt-BR" sz="2400" b="1">
              <a:latin typeface="Arial" charset="0"/>
              <a:cs typeface="Arial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357688" y="739775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143625" y="1096963"/>
            <a:ext cx="357188" cy="188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215188" y="1454150"/>
            <a:ext cx="357187" cy="1889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Jejuno </a:t>
            </a:r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e íleo</a:t>
            </a:r>
            <a:b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Localização e principais diferenças</a:t>
            </a:r>
            <a:br>
              <a:rPr lang="pt-BR" altLang="pt-BR" sz="2400" b="1" dirty="0" smtClean="0">
                <a:latin typeface="Arial" charset="0"/>
              </a:rPr>
            </a:br>
            <a:r>
              <a:rPr lang="pt-BR" altLang="pt-BR" sz="2400" b="1" dirty="0" smtClean="0">
                <a:latin typeface="Arial" charset="0"/>
              </a:rPr>
              <a:t>Movimentos de segmentação e peristálticos: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QUIL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pt-BR" altLang="pt-BR" sz="2400" dirty="0" smtClean="0">
                <a:latin typeface="Arial" charset="0"/>
              </a:rPr>
              <a:t> </a:t>
            </a:r>
          </a:p>
        </p:txBody>
      </p:sp>
      <p:pic>
        <p:nvPicPr>
          <p:cNvPr id="16387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538" y="1628775"/>
            <a:ext cx="4102100" cy="4824413"/>
          </a:xfrm>
          <a:noFill/>
        </p:spPr>
      </p:pic>
      <p:pic>
        <p:nvPicPr>
          <p:cNvPr id="16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484313"/>
            <a:ext cx="47879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175" y="4035425"/>
            <a:ext cx="4787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625" y="274638"/>
            <a:ext cx="5000625" cy="922337"/>
          </a:xfrm>
        </p:spPr>
        <p:txBody>
          <a:bodyPr/>
          <a:lstStyle/>
          <a:p>
            <a:pPr eaLnBrk="1" hangingPunct="1"/>
            <a:r>
              <a:rPr lang="pt-BR" altLang="pt-BR" sz="2400" smtClean="0">
                <a:latin typeface="Arial" charset="0"/>
              </a:rPr>
              <a:t>Junção ileocecal</a:t>
            </a:r>
            <a:br>
              <a:rPr lang="pt-BR" altLang="pt-BR" sz="2400" smtClean="0">
                <a:latin typeface="Arial" charset="0"/>
              </a:rPr>
            </a:br>
            <a:endParaRPr lang="pt-BR" altLang="pt-BR" sz="2400" smtClean="0">
              <a:latin typeface="Arial" charset="0"/>
            </a:endParaRPr>
          </a:p>
        </p:txBody>
      </p:sp>
      <p:pic>
        <p:nvPicPr>
          <p:cNvPr id="17411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31950"/>
            <a:ext cx="80645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5" descr="Resultado de imagem para valvula ileocecal"/>
          <p:cNvSpPr>
            <a:spLocks noChangeAspect="1" noChangeArrowheads="1"/>
          </p:cNvSpPr>
          <p:nvPr/>
        </p:nvSpPr>
        <p:spPr bwMode="auto">
          <a:xfrm>
            <a:off x="5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6390" name="Picture 6" descr="C:\Users\LuisFernando\Desktop\ce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68288"/>
            <a:ext cx="37861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12827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altLang="pt-BR" sz="2200" b="1" dirty="0" smtClean="0">
                <a:solidFill>
                  <a:schemeClr val="accent1"/>
                </a:solidFill>
                <a:latin typeface="Arial" charset="0"/>
              </a:rPr>
              <a:t>1F) INTESTINO GROSSO </a:t>
            </a:r>
            <a:r>
              <a:rPr lang="pt-BR" altLang="pt-BR" sz="2200" b="1" dirty="0" smtClean="0">
                <a:latin typeface="Arial" charset="0"/>
              </a:rPr>
              <a:t/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Divisão</a:t>
            </a:r>
            <a:br>
              <a:rPr lang="pt-BR" altLang="pt-BR" sz="2200" b="1" dirty="0" smtClean="0">
                <a:latin typeface="Arial" charset="0"/>
              </a:rPr>
            </a:br>
            <a:r>
              <a:rPr lang="pt-BR" altLang="pt-BR" sz="2200" b="1" dirty="0" smtClean="0">
                <a:latin typeface="Arial" charset="0"/>
              </a:rPr>
              <a:t>Principais característic</a:t>
            </a:r>
            <a:r>
              <a:rPr lang="pt-BR" altLang="pt-BR" sz="2000" dirty="0" smtClean="0">
                <a:latin typeface="Arial" charset="0"/>
              </a:rPr>
              <a:t>as</a:t>
            </a:r>
            <a:r>
              <a:rPr lang="pt-BR" altLang="pt-BR" sz="20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pic>
        <p:nvPicPr>
          <p:cNvPr id="1843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046288"/>
            <a:ext cx="455136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5888"/>
            <a:ext cx="38560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smtClean="0">
                <a:latin typeface="Arial" charset="0"/>
              </a:rPr>
              <a:t>Pregas transversas do reto</a:t>
            </a:r>
            <a:br>
              <a:rPr lang="pt-BR" altLang="pt-BR" sz="2800" smtClean="0">
                <a:latin typeface="Arial" charset="0"/>
              </a:rPr>
            </a:br>
            <a:r>
              <a:rPr lang="pt-BR" altLang="pt-BR" sz="2800" smtClean="0">
                <a:latin typeface="Arial" charset="0"/>
              </a:rPr>
              <a:t>ampola retal, canal anal e ânus</a:t>
            </a:r>
            <a:endParaRPr lang="pt-BR" altLang="pt-BR" sz="280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9459" name="Picture 6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00175"/>
            <a:ext cx="4716462" cy="4476750"/>
          </a:xfrm>
          <a:noFill/>
        </p:spPr>
      </p:pic>
      <p:pic>
        <p:nvPicPr>
          <p:cNvPr id="19460" name="Picture 4" descr="secção sagital pelve mascu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829050"/>
            <a:ext cx="8424862" cy="123190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684213" y="4010025"/>
            <a:ext cx="7632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800" b="1" dirty="0">
                <a:latin typeface="Arial" charset="0"/>
                <a:cs typeface="Arial" charset="0"/>
              </a:rPr>
              <a:t>Órgãos do canal </a:t>
            </a:r>
            <a:r>
              <a:rPr lang="pt-BR" sz="2800" b="1" dirty="0" smtClean="0">
                <a:latin typeface="Arial" charset="0"/>
                <a:cs typeface="Arial" charset="0"/>
              </a:rPr>
              <a:t>alimentar (estômago; intestino delgado e intestino grosso);  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latin typeface="Arial" charset="0"/>
                <a:cs typeface="Arial" charset="0"/>
              </a:rPr>
              <a:t>Peritônio</a:t>
            </a:r>
            <a:r>
              <a:rPr lang="pt-BR" sz="2800" b="1" dirty="0">
                <a:latin typeface="Arial" charset="0"/>
                <a:cs typeface="Arial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pt-BR" sz="2800" b="1" dirty="0">
                <a:latin typeface="Arial" charset="0"/>
                <a:cs typeface="Arial" charset="0"/>
              </a:rPr>
              <a:t> Glândulas </a:t>
            </a:r>
            <a:r>
              <a:rPr lang="pt-BR" sz="2800" b="1" dirty="0" smtClean="0">
                <a:latin typeface="Arial" charset="0"/>
                <a:cs typeface="Arial" charset="0"/>
              </a:rPr>
              <a:t>anexas (fígado e pâncreas).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  <p:pic>
        <p:nvPicPr>
          <p:cNvPr id="28677" name="Picture 6" descr="G:\DIGESTÓ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608512" cy="3457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64797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ÓRGÃOS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>ABDOMINAIS E PÉLVICOS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altLang="pt-BR" sz="20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b="1" dirty="0" smtClean="0">
                <a:latin typeface="Arial" charset="0"/>
              </a:rPr>
              <a:t>Localização</a:t>
            </a:r>
          </a:p>
        </p:txBody>
      </p:sp>
      <p:pic>
        <p:nvPicPr>
          <p:cNvPr id="12291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80330"/>
            <a:ext cx="50593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907704" y="6309320"/>
            <a:ext cx="547260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PERITÔNIO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Peritônio parietal  -  </a:t>
            </a:r>
            <a:r>
              <a:rPr lang="pt-BR" sz="2400" b="1" dirty="0" smtClean="0">
                <a:solidFill>
                  <a:srgbClr val="FF0000"/>
                </a:solidFill>
              </a:rPr>
              <a:t>cavidade peritoneal </a:t>
            </a:r>
            <a:r>
              <a:rPr lang="pt-BR" sz="2400" b="1" dirty="0" smtClean="0"/>
              <a:t>- peritônio visceral</a:t>
            </a:r>
          </a:p>
        </p:txBody>
      </p:sp>
      <p:pic>
        <p:nvPicPr>
          <p:cNvPr id="25603" name="Picture 4" descr="F66122-004-f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133600"/>
            <a:ext cx="4897438" cy="3716338"/>
          </a:xfrm>
          <a:noFill/>
          <a:ln>
            <a:noFill/>
          </a:ln>
        </p:spPr>
      </p:pic>
      <p:pic>
        <p:nvPicPr>
          <p:cNvPr id="5124" name="Picture 5" descr="F66122-004-f0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2781300"/>
            <a:ext cx="4219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589240"/>
            <a:ext cx="5004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16016" y="5157192"/>
            <a:ext cx="44279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Funções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0825" y="1268413"/>
            <a:ext cx="3529013" cy="48577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/>
              <a:t>1. Proteção para vísceras;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2. Defesa (contensão de infecções);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3. Reserva de energia;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/>
            <a:r>
              <a:rPr lang="pt-BR" altLang="pt-BR" sz="2400" b="1" smtClean="0"/>
              <a:t>4. Membrana de diálise.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6629" name="Picture 3" descr="F66122-004-f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88"/>
            <a:ext cx="40322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644008" y="6165304"/>
            <a:ext cx="41044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16632"/>
            <a:ext cx="5112568" cy="11430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PREGAS PERITONEAIS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endParaRPr lang="pt-BR" altLang="pt-BR" sz="2400" b="1" dirty="0" smtClean="0"/>
          </a:p>
        </p:txBody>
      </p:sp>
      <p:pic>
        <p:nvPicPr>
          <p:cNvPr id="27651" name="Picture 3" descr="F66122-004-f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4032250" cy="4886325"/>
          </a:xfrm>
          <a:noFill/>
          <a:ln>
            <a:solidFill>
              <a:schemeClr val="tx1"/>
            </a:solidFill>
          </a:ln>
        </p:spPr>
      </p:pic>
      <p:pic>
        <p:nvPicPr>
          <p:cNvPr id="8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7460"/>
            <a:ext cx="4356100" cy="5041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5058" name="Picture 2" descr="Resultado de imagem para mesente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132856"/>
            <a:ext cx="4994454" cy="3600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Picture 4" descr="ADU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4284328" cy="500255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7524328" y="83671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Omentos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328" y="1475492"/>
            <a:ext cx="136815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Mesos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898776" cy="49053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1D) ESTÔMAGO: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localização e partes.</a:t>
            </a:r>
          </a:p>
        </p:txBody>
      </p:sp>
      <p:pic>
        <p:nvPicPr>
          <p:cNvPr id="13315" name="Picture 3" descr="lamina - 258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836613"/>
            <a:ext cx="7488237" cy="5876925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971600" y="1124744"/>
            <a:ext cx="936104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19672" y="980728"/>
            <a:ext cx="64087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483768" y="6309320"/>
            <a:ext cx="547260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2030126" y="1097280"/>
            <a:ext cx="6142557" cy="1167618"/>
          </a:xfrm>
          <a:custGeom>
            <a:avLst/>
            <a:gdLst>
              <a:gd name="connsiteX0" fmla="*/ 3906440 w 6142557"/>
              <a:gd name="connsiteY0" fmla="*/ 422031 h 1167618"/>
              <a:gd name="connsiteX1" fmla="*/ 3906440 w 6142557"/>
              <a:gd name="connsiteY1" fmla="*/ 422031 h 1167618"/>
              <a:gd name="connsiteX2" fmla="*/ 3934576 w 6142557"/>
              <a:gd name="connsiteY2" fmla="*/ 548640 h 1167618"/>
              <a:gd name="connsiteX3" fmla="*/ 4061185 w 6142557"/>
              <a:gd name="connsiteY3" fmla="*/ 618978 h 1167618"/>
              <a:gd name="connsiteX4" fmla="*/ 4089320 w 6142557"/>
              <a:gd name="connsiteY4" fmla="*/ 647114 h 1167618"/>
              <a:gd name="connsiteX5" fmla="*/ 4131523 w 6142557"/>
              <a:gd name="connsiteY5" fmla="*/ 661182 h 1167618"/>
              <a:gd name="connsiteX6" fmla="*/ 4455080 w 6142557"/>
              <a:gd name="connsiteY6" fmla="*/ 675249 h 1167618"/>
              <a:gd name="connsiteX7" fmla="*/ 4595757 w 6142557"/>
              <a:gd name="connsiteY7" fmla="*/ 689317 h 1167618"/>
              <a:gd name="connsiteX8" fmla="*/ 4652028 w 6142557"/>
              <a:gd name="connsiteY8" fmla="*/ 703385 h 1167618"/>
              <a:gd name="connsiteX9" fmla="*/ 4722366 w 6142557"/>
              <a:gd name="connsiteY9" fmla="*/ 717452 h 1167618"/>
              <a:gd name="connsiteX10" fmla="*/ 4877111 w 6142557"/>
              <a:gd name="connsiteY10" fmla="*/ 759655 h 1167618"/>
              <a:gd name="connsiteX11" fmla="*/ 4989652 w 6142557"/>
              <a:gd name="connsiteY11" fmla="*/ 773723 h 1167618"/>
              <a:gd name="connsiteX12" fmla="*/ 5074059 w 6142557"/>
              <a:gd name="connsiteY12" fmla="*/ 801858 h 1167618"/>
              <a:gd name="connsiteX13" fmla="*/ 5144397 w 6142557"/>
              <a:gd name="connsiteY13" fmla="*/ 844062 h 1167618"/>
              <a:gd name="connsiteX14" fmla="*/ 5186600 w 6142557"/>
              <a:gd name="connsiteY14" fmla="*/ 872197 h 1167618"/>
              <a:gd name="connsiteX15" fmla="*/ 5271006 w 6142557"/>
              <a:gd name="connsiteY15" fmla="*/ 900332 h 1167618"/>
              <a:gd name="connsiteX16" fmla="*/ 5313209 w 6142557"/>
              <a:gd name="connsiteY16" fmla="*/ 928468 h 1167618"/>
              <a:gd name="connsiteX17" fmla="*/ 5341345 w 6142557"/>
              <a:gd name="connsiteY17" fmla="*/ 956603 h 1167618"/>
              <a:gd name="connsiteX18" fmla="*/ 5383548 w 6142557"/>
              <a:gd name="connsiteY18" fmla="*/ 970671 h 1167618"/>
              <a:gd name="connsiteX19" fmla="*/ 5510157 w 6142557"/>
              <a:gd name="connsiteY19" fmla="*/ 1041009 h 1167618"/>
              <a:gd name="connsiteX20" fmla="*/ 5594563 w 6142557"/>
              <a:gd name="connsiteY20" fmla="*/ 1083212 h 1167618"/>
              <a:gd name="connsiteX21" fmla="*/ 5693037 w 6142557"/>
              <a:gd name="connsiteY21" fmla="*/ 1139483 h 1167618"/>
              <a:gd name="connsiteX22" fmla="*/ 5749308 w 6142557"/>
              <a:gd name="connsiteY22" fmla="*/ 1153551 h 1167618"/>
              <a:gd name="connsiteX23" fmla="*/ 5791511 w 6142557"/>
              <a:gd name="connsiteY23" fmla="*/ 1167618 h 1167618"/>
              <a:gd name="connsiteX24" fmla="*/ 5918120 w 6142557"/>
              <a:gd name="connsiteY24" fmla="*/ 1153551 h 1167618"/>
              <a:gd name="connsiteX25" fmla="*/ 5960323 w 6142557"/>
              <a:gd name="connsiteY25" fmla="*/ 1139483 h 1167618"/>
              <a:gd name="connsiteX26" fmla="*/ 5988459 w 6142557"/>
              <a:gd name="connsiteY26" fmla="*/ 1097280 h 1167618"/>
              <a:gd name="connsiteX27" fmla="*/ 6030662 w 6142557"/>
              <a:gd name="connsiteY27" fmla="*/ 1069145 h 1167618"/>
              <a:gd name="connsiteX28" fmla="*/ 6058797 w 6142557"/>
              <a:gd name="connsiteY28" fmla="*/ 1041009 h 1167618"/>
              <a:gd name="connsiteX29" fmla="*/ 6058797 w 6142557"/>
              <a:gd name="connsiteY29" fmla="*/ 703385 h 1167618"/>
              <a:gd name="connsiteX30" fmla="*/ 6002526 w 6142557"/>
              <a:gd name="connsiteY30" fmla="*/ 590843 h 1167618"/>
              <a:gd name="connsiteX31" fmla="*/ 5988459 w 6142557"/>
              <a:gd name="connsiteY31" fmla="*/ 548640 h 1167618"/>
              <a:gd name="connsiteX32" fmla="*/ 5974391 w 6142557"/>
              <a:gd name="connsiteY32" fmla="*/ 464234 h 1167618"/>
              <a:gd name="connsiteX33" fmla="*/ 5946256 w 6142557"/>
              <a:gd name="connsiteY33" fmla="*/ 436098 h 1167618"/>
              <a:gd name="connsiteX34" fmla="*/ 5861849 w 6142557"/>
              <a:gd name="connsiteY34" fmla="*/ 309489 h 1167618"/>
              <a:gd name="connsiteX35" fmla="*/ 5791511 w 6142557"/>
              <a:gd name="connsiteY35" fmla="*/ 239151 h 1167618"/>
              <a:gd name="connsiteX36" fmla="*/ 5664902 w 6142557"/>
              <a:gd name="connsiteY36" fmla="*/ 126609 h 1167618"/>
              <a:gd name="connsiteX37" fmla="*/ 5622699 w 6142557"/>
              <a:gd name="connsiteY37" fmla="*/ 112542 h 1167618"/>
              <a:gd name="connsiteX38" fmla="*/ 5200668 w 6142557"/>
              <a:gd name="connsiteY38" fmla="*/ 84406 h 1167618"/>
              <a:gd name="connsiteX39" fmla="*/ 4877111 w 6142557"/>
              <a:gd name="connsiteY39" fmla="*/ 42203 h 1167618"/>
              <a:gd name="connsiteX40" fmla="*/ 4455080 w 6142557"/>
              <a:gd name="connsiteY40" fmla="*/ 0 h 1167618"/>
              <a:gd name="connsiteX41" fmla="*/ 2865431 w 6142557"/>
              <a:gd name="connsiteY41" fmla="*/ 14068 h 1167618"/>
              <a:gd name="connsiteX42" fmla="*/ 2260520 w 6142557"/>
              <a:gd name="connsiteY42" fmla="*/ 70338 h 1167618"/>
              <a:gd name="connsiteX43" fmla="*/ 1613406 w 6142557"/>
              <a:gd name="connsiteY43" fmla="*/ 112542 h 1167618"/>
              <a:gd name="connsiteX44" fmla="*/ 938157 w 6142557"/>
              <a:gd name="connsiteY44" fmla="*/ 126609 h 1167618"/>
              <a:gd name="connsiteX45" fmla="*/ 487991 w 6142557"/>
              <a:gd name="connsiteY45" fmla="*/ 140677 h 1167618"/>
              <a:gd name="connsiteX46" fmla="*/ 389517 w 6142557"/>
              <a:gd name="connsiteY46" fmla="*/ 154745 h 1167618"/>
              <a:gd name="connsiteX47" fmla="*/ 220705 w 6142557"/>
              <a:gd name="connsiteY47" fmla="*/ 225083 h 1167618"/>
              <a:gd name="connsiteX48" fmla="*/ 164434 w 6142557"/>
              <a:gd name="connsiteY48" fmla="*/ 295422 h 1167618"/>
              <a:gd name="connsiteX49" fmla="*/ 122231 w 6142557"/>
              <a:gd name="connsiteY49" fmla="*/ 323557 h 1167618"/>
              <a:gd name="connsiteX50" fmla="*/ 94096 w 6142557"/>
              <a:gd name="connsiteY50" fmla="*/ 365760 h 1167618"/>
              <a:gd name="connsiteX51" fmla="*/ 108163 w 6142557"/>
              <a:gd name="connsiteY51" fmla="*/ 464234 h 1167618"/>
              <a:gd name="connsiteX52" fmla="*/ 122231 w 6142557"/>
              <a:gd name="connsiteY52" fmla="*/ 506437 h 1167618"/>
              <a:gd name="connsiteX53" fmla="*/ 164434 w 6142557"/>
              <a:gd name="connsiteY53" fmla="*/ 534572 h 1167618"/>
              <a:gd name="connsiteX54" fmla="*/ 220705 w 6142557"/>
              <a:gd name="connsiteY54" fmla="*/ 590843 h 1167618"/>
              <a:gd name="connsiteX55" fmla="*/ 319179 w 6142557"/>
              <a:gd name="connsiteY55" fmla="*/ 633046 h 1167618"/>
              <a:gd name="connsiteX56" fmla="*/ 431720 w 6142557"/>
              <a:gd name="connsiteY56" fmla="*/ 731520 h 1167618"/>
              <a:gd name="connsiteX57" fmla="*/ 473923 w 6142557"/>
              <a:gd name="connsiteY57" fmla="*/ 745588 h 1167618"/>
              <a:gd name="connsiteX58" fmla="*/ 586465 w 6142557"/>
              <a:gd name="connsiteY58" fmla="*/ 801858 h 1167618"/>
              <a:gd name="connsiteX59" fmla="*/ 628668 w 6142557"/>
              <a:gd name="connsiteY59" fmla="*/ 815926 h 1167618"/>
              <a:gd name="connsiteX60" fmla="*/ 783412 w 6142557"/>
              <a:gd name="connsiteY60" fmla="*/ 787791 h 1167618"/>
              <a:gd name="connsiteX61" fmla="*/ 811548 w 6142557"/>
              <a:gd name="connsiteY61" fmla="*/ 759655 h 1167618"/>
              <a:gd name="connsiteX62" fmla="*/ 938157 w 6142557"/>
              <a:gd name="connsiteY62" fmla="*/ 689317 h 1167618"/>
              <a:gd name="connsiteX63" fmla="*/ 980360 w 6142557"/>
              <a:gd name="connsiteY63" fmla="*/ 647114 h 1167618"/>
              <a:gd name="connsiteX64" fmla="*/ 1064766 w 6142557"/>
              <a:gd name="connsiteY64" fmla="*/ 618978 h 1167618"/>
              <a:gd name="connsiteX65" fmla="*/ 1163240 w 6142557"/>
              <a:gd name="connsiteY65" fmla="*/ 562708 h 1167618"/>
              <a:gd name="connsiteX66" fmla="*/ 1219511 w 6142557"/>
              <a:gd name="connsiteY66" fmla="*/ 534572 h 1167618"/>
              <a:gd name="connsiteX67" fmla="*/ 1332052 w 6142557"/>
              <a:gd name="connsiteY67" fmla="*/ 506437 h 1167618"/>
              <a:gd name="connsiteX68" fmla="*/ 1500865 w 6142557"/>
              <a:gd name="connsiteY68" fmla="*/ 478302 h 1167618"/>
              <a:gd name="connsiteX69" fmla="*/ 1613406 w 6142557"/>
              <a:gd name="connsiteY69" fmla="*/ 450166 h 1167618"/>
              <a:gd name="connsiteX70" fmla="*/ 1740016 w 6142557"/>
              <a:gd name="connsiteY70" fmla="*/ 436098 h 1167618"/>
              <a:gd name="connsiteX71" fmla="*/ 1810354 w 6142557"/>
              <a:gd name="connsiteY71" fmla="*/ 422031 h 1167618"/>
              <a:gd name="connsiteX72" fmla="*/ 1951031 w 6142557"/>
              <a:gd name="connsiteY72" fmla="*/ 407963 h 1167618"/>
              <a:gd name="connsiteX73" fmla="*/ 2077640 w 6142557"/>
              <a:gd name="connsiteY73" fmla="*/ 393895 h 1167618"/>
              <a:gd name="connsiteX74" fmla="*/ 2147979 w 6142557"/>
              <a:gd name="connsiteY74" fmla="*/ 379828 h 1167618"/>
              <a:gd name="connsiteX75" fmla="*/ 2344926 w 6142557"/>
              <a:gd name="connsiteY75" fmla="*/ 365760 h 1167618"/>
              <a:gd name="connsiteX76" fmla="*/ 2893566 w 6142557"/>
              <a:gd name="connsiteY76" fmla="*/ 337625 h 1167618"/>
              <a:gd name="connsiteX77" fmla="*/ 3217123 w 6142557"/>
              <a:gd name="connsiteY77" fmla="*/ 365760 h 1167618"/>
              <a:gd name="connsiteX78" fmla="*/ 3259326 w 6142557"/>
              <a:gd name="connsiteY78" fmla="*/ 379828 h 1167618"/>
              <a:gd name="connsiteX79" fmla="*/ 2879499 w 6142557"/>
              <a:gd name="connsiteY79" fmla="*/ 393895 h 1167618"/>
              <a:gd name="connsiteX80" fmla="*/ 2823228 w 6142557"/>
              <a:gd name="connsiteY80" fmla="*/ 407963 h 1167618"/>
              <a:gd name="connsiteX81" fmla="*/ 2724754 w 6142557"/>
              <a:gd name="connsiteY81" fmla="*/ 422031 h 1167618"/>
              <a:gd name="connsiteX82" fmla="*/ 2457468 w 6142557"/>
              <a:gd name="connsiteY82" fmla="*/ 436098 h 1167618"/>
              <a:gd name="connsiteX83" fmla="*/ 2387129 w 6142557"/>
              <a:gd name="connsiteY83" fmla="*/ 450166 h 1167618"/>
              <a:gd name="connsiteX84" fmla="*/ 2330859 w 6142557"/>
              <a:gd name="connsiteY84" fmla="*/ 520505 h 1167618"/>
              <a:gd name="connsiteX85" fmla="*/ 2302723 w 6142557"/>
              <a:gd name="connsiteY85" fmla="*/ 548640 h 1167618"/>
              <a:gd name="connsiteX86" fmla="*/ 2316791 w 6142557"/>
              <a:gd name="connsiteY86" fmla="*/ 590843 h 1167618"/>
              <a:gd name="connsiteX87" fmla="*/ 2358994 w 6142557"/>
              <a:gd name="connsiteY87" fmla="*/ 618978 h 1167618"/>
              <a:gd name="connsiteX88" fmla="*/ 2963905 w 6142557"/>
              <a:gd name="connsiteY88" fmla="*/ 604911 h 1167618"/>
              <a:gd name="connsiteX89" fmla="*/ 3357800 w 6142557"/>
              <a:gd name="connsiteY89" fmla="*/ 590843 h 1167618"/>
              <a:gd name="connsiteX90" fmla="*/ 3582883 w 6142557"/>
              <a:gd name="connsiteY90" fmla="*/ 604911 h 1167618"/>
              <a:gd name="connsiteX91" fmla="*/ 3639154 w 6142557"/>
              <a:gd name="connsiteY91" fmla="*/ 618978 h 1167618"/>
              <a:gd name="connsiteX92" fmla="*/ 3723560 w 6142557"/>
              <a:gd name="connsiteY92" fmla="*/ 647114 h 1167618"/>
              <a:gd name="connsiteX93" fmla="*/ 3864237 w 6142557"/>
              <a:gd name="connsiteY93" fmla="*/ 633046 h 1167618"/>
              <a:gd name="connsiteX94" fmla="*/ 3906440 w 6142557"/>
              <a:gd name="connsiteY94" fmla="*/ 618978 h 1167618"/>
              <a:gd name="connsiteX95" fmla="*/ 3906440 w 6142557"/>
              <a:gd name="connsiteY95" fmla="*/ 422031 h 116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142557" h="1167618">
                <a:moveTo>
                  <a:pt x="3906440" y="422031"/>
                </a:moveTo>
                <a:lnTo>
                  <a:pt x="3906440" y="422031"/>
                </a:lnTo>
                <a:cubicBezTo>
                  <a:pt x="3915819" y="464234"/>
                  <a:pt x="3911918" y="511821"/>
                  <a:pt x="3934576" y="548640"/>
                </a:cubicBezTo>
                <a:cubicBezTo>
                  <a:pt x="3959544" y="589212"/>
                  <a:pt x="4018378" y="604710"/>
                  <a:pt x="4061185" y="618978"/>
                </a:cubicBezTo>
                <a:cubicBezTo>
                  <a:pt x="4070563" y="628357"/>
                  <a:pt x="4077947" y="640290"/>
                  <a:pt x="4089320" y="647114"/>
                </a:cubicBezTo>
                <a:cubicBezTo>
                  <a:pt x="4102035" y="654743"/>
                  <a:pt x="4116738" y="660045"/>
                  <a:pt x="4131523" y="661182"/>
                </a:cubicBezTo>
                <a:cubicBezTo>
                  <a:pt x="4239159" y="669462"/>
                  <a:pt x="4347228" y="670560"/>
                  <a:pt x="4455080" y="675249"/>
                </a:cubicBezTo>
                <a:cubicBezTo>
                  <a:pt x="4501972" y="679938"/>
                  <a:pt x="4549104" y="682652"/>
                  <a:pt x="4595757" y="689317"/>
                </a:cubicBezTo>
                <a:cubicBezTo>
                  <a:pt x="4614897" y="692051"/>
                  <a:pt x="4633154" y="699191"/>
                  <a:pt x="4652028" y="703385"/>
                </a:cubicBezTo>
                <a:cubicBezTo>
                  <a:pt x="4675369" y="708572"/>
                  <a:pt x="4699170" y="711653"/>
                  <a:pt x="4722366" y="717452"/>
                </a:cubicBezTo>
                <a:cubicBezTo>
                  <a:pt x="4805180" y="738155"/>
                  <a:pt x="4739944" y="742509"/>
                  <a:pt x="4877111" y="759655"/>
                </a:cubicBezTo>
                <a:lnTo>
                  <a:pt x="4989652" y="773723"/>
                </a:lnTo>
                <a:cubicBezTo>
                  <a:pt x="5017788" y="783101"/>
                  <a:pt x="5053088" y="780887"/>
                  <a:pt x="5074059" y="801858"/>
                </a:cubicBezTo>
                <a:cubicBezTo>
                  <a:pt x="5129011" y="856812"/>
                  <a:pt x="5071352" y="807539"/>
                  <a:pt x="5144397" y="844062"/>
                </a:cubicBezTo>
                <a:cubicBezTo>
                  <a:pt x="5159519" y="851623"/>
                  <a:pt x="5171150" y="865330"/>
                  <a:pt x="5186600" y="872197"/>
                </a:cubicBezTo>
                <a:cubicBezTo>
                  <a:pt x="5213701" y="884242"/>
                  <a:pt x="5271006" y="900332"/>
                  <a:pt x="5271006" y="900332"/>
                </a:cubicBezTo>
                <a:cubicBezTo>
                  <a:pt x="5285074" y="909711"/>
                  <a:pt x="5300007" y="917906"/>
                  <a:pt x="5313209" y="928468"/>
                </a:cubicBezTo>
                <a:cubicBezTo>
                  <a:pt x="5323566" y="936753"/>
                  <a:pt x="5329972" y="949779"/>
                  <a:pt x="5341345" y="956603"/>
                </a:cubicBezTo>
                <a:cubicBezTo>
                  <a:pt x="5354061" y="964232"/>
                  <a:pt x="5370585" y="963470"/>
                  <a:pt x="5383548" y="970671"/>
                </a:cubicBezTo>
                <a:cubicBezTo>
                  <a:pt x="5528659" y="1051289"/>
                  <a:pt x="5414664" y="1009180"/>
                  <a:pt x="5510157" y="1041009"/>
                </a:cubicBezTo>
                <a:cubicBezTo>
                  <a:pt x="5631106" y="1121643"/>
                  <a:pt x="5478077" y="1024969"/>
                  <a:pt x="5594563" y="1083212"/>
                </a:cubicBezTo>
                <a:cubicBezTo>
                  <a:pt x="5676201" y="1124031"/>
                  <a:pt x="5594373" y="1102484"/>
                  <a:pt x="5693037" y="1139483"/>
                </a:cubicBezTo>
                <a:cubicBezTo>
                  <a:pt x="5711140" y="1146272"/>
                  <a:pt x="5730718" y="1148240"/>
                  <a:pt x="5749308" y="1153551"/>
                </a:cubicBezTo>
                <a:cubicBezTo>
                  <a:pt x="5763566" y="1157625"/>
                  <a:pt x="5777443" y="1162929"/>
                  <a:pt x="5791511" y="1167618"/>
                </a:cubicBezTo>
                <a:cubicBezTo>
                  <a:pt x="5833714" y="1162929"/>
                  <a:pt x="5876235" y="1160532"/>
                  <a:pt x="5918120" y="1153551"/>
                </a:cubicBezTo>
                <a:cubicBezTo>
                  <a:pt x="5932747" y="1151113"/>
                  <a:pt x="5948744" y="1148746"/>
                  <a:pt x="5960323" y="1139483"/>
                </a:cubicBezTo>
                <a:cubicBezTo>
                  <a:pt x="5973525" y="1128921"/>
                  <a:pt x="5976504" y="1109235"/>
                  <a:pt x="5988459" y="1097280"/>
                </a:cubicBezTo>
                <a:cubicBezTo>
                  <a:pt x="6000414" y="1085325"/>
                  <a:pt x="6017460" y="1079707"/>
                  <a:pt x="6030662" y="1069145"/>
                </a:cubicBezTo>
                <a:cubicBezTo>
                  <a:pt x="6041019" y="1060859"/>
                  <a:pt x="6049419" y="1050388"/>
                  <a:pt x="6058797" y="1041009"/>
                </a:cubicBezTo>
                <a:cubicBezTo>
                  <a:pt x="6095506" y="930881"/>
                  <a:pt x="6142557" y="829027"/>
                  <a:pt x="6058797" y="703385"/>
                </a:cubicBezTo>
                <a:cubicBezTo>
                  <a:pt x="6019947" y="645110"/>
                  <a:pt x="6032023" y="669503"/>
                  <a:pt x="6002526" y="590843"/>
                </a:cubicBezTo>
                <a:cubicBezTo>
                  <a:pt x="5997319" y="576959"/>
                  <a:pt x="5991676" y="563115"/>
                  <a:pt x="5988459" y="548640"/>
                </a:cubicBezTo>
                <a:cubicBezTo>
                  <a:pt x="5982271" y="520796"/>
                  <a:pt x="5984406" y="490941"/>
                  <a:pt x="5974391" y="464234"/>
                </a:cubicBezTo>
                <a:cubicBezTo>
                  <a:pt x="5969734" y="451815"/>
                  <a:pt x="5955634" y="445477"/>
                  <a:pt x="5946256" y="436098"/>
                </a:cubicBezTo>
                <a:cubicBezTo>
                  <a:pt x="5914348" y="308469"/>
                  <a:pt x="5962663" y="460712"/>
                  <a:pt x="5861849" y="309489"/>
                </a:cubicBezTo>
                <a:cubicBezTo>
                  <a:pt x="5803874" y="222525"/>
                  <a:pt x="5868244" y="307357"/>
                  <a:pt x="5791511" y="239151"/>
                </a:cubicBezTo>
                <a:cubicBezTo>
                  <a:pt x="5743581" y="196547"/>
                  <a:pt x="5719632" y="153974"/>
                  <a:pt x="5664902" y="126609"/>
                </a:cubicBezTo>
                <a:cubicBezTo>
                  <a:pt x="5651639" y="119977"/>
                  <a:pt x="5637288" y="115195"/>
                  <a:pt x="5622699" y="112542"/>
                </a:cubicBezTo>
                <a:cubicBezTo>
                  <a:pt x="5497269" y="89737"/>
                  <a:pt x="5303220" y="89068"/>
                  <a:pt x="5200668" y="84406"/>
                </a:cubicBezTo>
                <a:cubicBezTo>
                  <a:pt x="5092816" y="70338"/>
                  <a:pt x="4985636" y="49438"/>
                  <a:pt x="4877111" y="42203"/>
                </a:cubicBezTo>
                <a:cubicBezTo>
                  <a:pt x="4595292" y="23415"/>
                  <a:pt x="4735972" y="37452"/>
                  <a:pt x="4455080" y="0"/>
                </a:cubicBezTo>
                <a:lnTo>
                  <a:pt x="2865431" y="14068"/>
                </a:lnTo>
                <a:cubicBezTo>
                  <a:pt x="2663027" y="20555"/>
                  <a:pt x="2462308" y="53285"/>
                  <a:pt x="2260520" y="70338"/>
                </a:cubicBezTo>
                <a:cubicBezTo>
                  <a:pt x="1998312" y="92496"/>
                  <a:pt x="1859332" y="98879"/>
                  <a:pt x="1613406" y="112542"/>
                </a:cubicBezTo>
                <a:cubicBezTo>
                  <a:pt x="1278014" y="168440"/>
                  <a:pt x="1501619" y="142261"/>
                  <a:pt x="938157" y="126609"/>
                </a:cubicBezTo>
                <a:cubicBezTo>
                  <a:pt x="788102" y="131298"/>
                  <a:pt x="637923" y="132988"/>
                  <a:pt x="487991" y="140677"/>
                </a:cubicBezTo>
                <a:cubicBezTo>
                  <a:pt x="454877" y="142375"/>
                  <a:pt x="420973" y="144260"/>
                  <a:pt x="389517" y="154745"/>
                </a:cubicBezTo>
                <a:cubicBezTo>
                  <a:pt x="0" y="284583"/>
                  <a:pt x="437374" y="170915"/>
                  <a:pt x="220705" y="225083"/>
                </a:cubicBezTo>
                <a:cubicBezTo>
                  <a:pt x="99759" y="305713"/>
                  <a:pt x="242091" y="198351"/>
                  <a:pt x="164434" y="295422"/>
                </a:cubicBezTo>
                <a:cubicBezTo>
                  <a:pt x="153872" y="308624"/>
                  <a:pt x="136299" y="314179"/>
                  <a:pt x="122231" y="323557"/>
                </a:cubicBezTo>
                <a:cubicBezTo>
                  <a:pt x="112853" y="337625"/>
                  <a:pt x="95778" y="348937"/>
                  <a:pt x="94096" y="365760"/>
                </a:cubicBezTo>
                <a:cubicBezTo>
                  <a:pt x="90797" y="398753"/>
                  <a:pt x="101660" y="431720"/>
                  <a:pt x="108163" y="464234"/>
                </a:cubicBezTo>
                <a:cubicBezTo>
                  <a:pt x="111071" y="478775"/>
                  <a:pt x="112968" y="494858"/>
                  <a:pt x="122231" y="506437"/>
                </a:cubicBezTo>
                <a:cubicBezTo>
                  <a:pt x="132793" y="519639"/>
                  <a:pt x="151597" y="523569"/>
                  <a:pt x="164434" y="534572"/>
                </a:cubicBezTo>
                <a:cubicBezTo>
                  <a:pt x="184574" y="551835"/>
                  <a:pt x="196979" y="578980"/>
                  <a:pt x="220705" y="590843"/>
                </a:cubicBezTo>
                <a:cubicBezTo>
                  <a:pt x="290239" y="625609"/>
                  <a:pt x="257081" y="612346"/>
                  <a:pt x="319179" y="633046"/>
                </a:cubicBezTo>
                <a:cubicBezTo>
                  <a:pt x="355851" y="669718"/>
                  <a:pt x="385190" y="708255"/>
                  <a:pt x="431720" y="731520"/>
                </a:cubicBezTo>
                <a:cubicBezTo>
                  <a:pt x="444983" y="738152"/>
                  <a:pt x="459855" y="740899"/>
                  <a:pt x="473923" y="745588"/>
                </a:cubicBezTo>
                <a:cubicBezTo>
                  <a:pt x="523030" y="794694"/>
                  <a:pt x="489476" y="769528"/>
                  <a:pt x="586465" y="801858"/>
                </a:cubicBezTo>
                <a:lnTo>
                  <a:pt x="628668" y="815926"/>
                </a:lnTo>
                <a:cubicBezTo>
                  <a:pt x="644176" y="813987"/>
                  <a:pt x="749174" y="808334"/>
                  <a:pt x="783412" y="787791"/>
                </a:cubicBezTo>
                <a:cubicBezTo>
                  <a:pt x="794785" y="780967"/>
                  <a:pt x="800937" y="767613"/>
                  <a:pt x="811548" y="759655"/>
                </a:cubicBezTo>
                <a:cubicBezTo>
                  <a:pt x="888942" y="701610"/>
                  <a:pt x="872361" y="711250"/>
                  <a:pt x="938157" y="689317"/>
                </a:cubicBezTo>
                <a:cubicBezTo>
                  <a:pt x="952225" y="675249"/>
                  <a:pt x="962969" y="656776"/>
                  <a:pt x="980360" y="647114"/>
                </a:cubicBezTo>
                <a:cubicBezTo>
                  <a:pt x="1006285" y="632711"/>
                  <a:pt x="1064766" y="618978"/>
                  <a:pt x="1064766" y="618978"/>
                </a:cubicBezTo>
                <a:cubicBezTo>
                  <a:pt x="1114232" y="569514"/>
                  <a:pt x="1073974" y="602382"/>
                  <a:pt x="1163240" y="562708"/>
                </a:cubicBezTo>
                <a:cubicBezTo>
                  <a:pt x="1182404" y="554191"/>
                  <a:pt x="1200236" y="542833"/>
                  <a:pt x="1219511" y="534572"/>
                </a:cubicBezTo>
                <a:cubicBezTo>
                  <a:pt x="1260113" y="517171"/>
                  <a:pt x="1286330" y="516598"/>
                  <a:pt x="1332052" y="506437"/>
                </a:cubicBezTo>
                <a:cubicBezTo>
                  <a:pt x="1451553" y="479881"/>
                  <a:pt x="1317218" y="501257"/>
                  <a:pt x="1500865" y="478302"/>
                </a:cubicBezTo>
                <a:cubicBezTo>
                  <a:pt x="1538379" y="468923"/>
                  <a:pt x="1574974" y="454436"/>
                  <a:pt x="1613406" y="450166"/>
                </a:cubicBezTo>
                <a:cubicBezTo>
                  <a:pt x="1655609" y="445477"/>
                  <a:pt x="1697980" y="442103"/>
                  <a:pt x="1740016" y="436098"/>
                </a:cubicBezTo>
                <a:cubicBezTo>
                  <a:pt x="1763686" y="432717"/>
                  <a:pt x="1786653" y="425191"/>
                  <a:pt x="1810354" y="422031"/>
                </a:cubicBezTo>
                <a:cubicBezTo>
                  <a:pt x="1857067" y="415803"/>
                  <a:pt x="1904164" y="412897"/>
                  <a:pt x="1951031" y="407963"/>
                </a:cubicBezTo>
                <a:cubicBezTo>
                  <a:pt x="1993260" y="403518"/>
                  <a:pt x="2035604" y="399900"/>
                  <a:pt x="2077640" y="393895"/>
                </a:cubicBezTo>
                <a:cubicBezTo>
                  <a:pt x="2101310" y="390514"/>
                  <a:pt x="2124200" y="382331"/>
                  <a:pt x="2147979" y="379828"/>
                </a:cubicBezTo>
                <a:cubicBezTo>
                  <a:pt x="2213434" y="372938"/>
                  <a:pt x="2279215" y="369479"/>
                  <a:pt x="2344926" y="365760"/>
                </a:cubicBezTo>
                <a:lnTo>
                  <a:pt x="2893566" y="337625"/>
                </a:lnTo>
                <a:cubicBezTo>
                  <a:pt x="3031352" y="345279"/>
                  <a:pt x="3103292" y="337301"/>
                  <a:pt x="3217123" y="365760"/>
                </a:cubicBezTo>
                <a:cubicBezTo>
                  <a:pt x="3231509" y="369357"/>
                  <a:pt x="3245258" y="375139"/>
                  <a:pt x="3259326" y="379828"/>
                </a:cubicBezTo>
                <a:cubicBezTo>
                  <a:pt x="3132717" y="384517"/>
                  <a:pt x="3005932" y="385738"/>
                  <a:pt x="2879499" y="393895"/>
                </a:cubicBezTo>
                <a:cubicBezTo>
                  <a:pt x="2860205" y="395140"/>
                  <a:pt x="2842250" y="404504"/>
                  <a:pt x="2823228" y="407963"/>
                </a:cubicBezTo>
                <a:cubicBezTo>
                  <a:pt x="2790605" y="413895"/>
                  <a:pt x="2757814" y="419488"/>
                  <a:pt x="2724754" y="422031"/>
                </a:cubicBezTo>
                <a:cubicBezTo>
                  <a:pt x="2635798" y="428874"/>
                  <a:pt x="2546563" y="431409"/>
                  <a:pt x="2457468" y="436098"/>
                </a:cubicBezTo>
                <a:cubicBezTo>
                  <a:pt x="2434022" y="440787"/>
                  <a:pt x="2409106" y="440747"/>
                  <a:pt x="2387129" y="450166"/>
                </a:cubicBezTo>
                <a:cubicBezTo>
                  <a:pt x="2366455" y="459027"/>
                  <a:pt x="2341601" y="507078"/>
                  <a:pt x="2330859" y="520505"/>
                </a:cubicBezTo>
                <a:cubicBezTo>
                  <a:pt x="2322573" y="530862"/>
                  <a:pt x="2312102" y="539262"/>
                  <a:pt x="2302723" y="548640"/>
                </a:cubicBezTo>
                <a:cubicBezTo>
                  <a:pt x="2307412" y="562708"/>
                  <a:pt x="2307528" y="579264"/>
                  <a:pt x="2316791" y="590843"/>
                </a:cubicBezTo>
                <a:cubicBezTo>
                  <a:pt x="2327353" y="604045"/>
                  <a:pt x="2342091" y="618611"/>
                  <a:pt x="2358994" y="618978"/>
                </a:cubicBezTo>
                <a:lnTo>
                  <a:pt x="2963905" y="604911"/>
                </a:lnTo>
                <a:lnTo>
                  <a:pt x="3357800" y="590843"/>
                </a:lnTo>
                <a:cubicBezTo>
                  <a:pt x="3432828" y="595532"/>
                  <a:pt x="3508082" y="597431"/>
                  <a:pt x="3582883" y="604911"/>
                </a:cubicBezTo>
                <a:cubicBezTo>
                  <a:pt x="3602121" y="606835"/>
                  <a:pt x="3620635" y="613422"/>
                  <a:pt x="3639154" y="618978"/>
                </a:cubicBezTo>
                <a:cubicBezTo>
                  <a:pt x="3667561" y="627500"/>
                  <a:pt x="3723560" y="647114"/>
                  <a:pt x="3723560" y="647114"/>
                </a:cubicBezTo>
                <a:cubicBezTo>
                  <a:pt x="3770452" y="642425"/>
                  <a:pt x="3817659" y="640212"/>
                  <a:pt x="3864237" y="633046"/>
                </a:cubicBezTo>
                <a:cubicBezTo>
                  <a:pt x="3878893" y="630791"/>
                  <a:pt x="3903106" y="633427"/>
                  <a:pt x="3906440" y="618978"/>
                </a:cubicBezTo>
                <a:cubicBezTo>
                  <a:pt x="3919093" y="564148"/>
                  <a:pt x="3906440" y="454855"/>
                  <a:pt x="3906440" y="4220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mina - 259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692150"/>
            <a:ext cx="4270375" cy="5510213"/>
          </a:xfr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chemeClr val="tx2"/>
                </a:solidFill>
              </a:rPr>
              <a:t>Cárdia e piloro;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Mucosa gástrica (glândulas):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mucosas;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zimogênicas (</a:t>
            </a:r>
            <a:r>
              <a:rPr lang="pt-BR" altLang="pt-BR" sz="1800" b="1" dirty="0" err="1" smtClean="0"/>
              <a:t>pepsinogênio</a:t>
            </a:r>
            <a:r>
              <a:rPr lang="pt-BR" altLang="pt-BR" sz="1800" b="1" dirty="0" smtClean="0"/>
              <a:t> e lipase);</a:t>
            </a:r>
          </a:p>
          <a:p>
            <a:pPr eaLnBrk="1" hangingPunct="1">
              <a:defRPr/>
            </a:pPr>
            <a:r>
              <a:rPr lang="pt-BR" altLang="pt-BR" sz="1800" b="1" dirty="0" smtClean="0"/>
              <a:t>Células parietais (ácido clorídrico).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18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solidFill>
                  <a:schemeClr val="accent6">
                    <a:lumMod val="75000"/>
                  </a:schemeClr>
                </a:solidFill>
              </a:rPr>
              <a:t>QUIMO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588125" y="40052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33464" y="274638"/>
            <a:ext cx="6059016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>1E) INTESTINO DELGADO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altLang="pt-BR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charset="0"/>
              </a:rPr>
              <a:t>- </a:t>
            </a:r>
            <a:r>
              <a:rPr lang="pt-BR" altLang="pt-BR" sz="2000" b="1" dirty="0" smtClean="0">
                <a:solidFill>
                  <a:schemeClr val="accent1"/>
                </a:solidFill>
                <a:latin typeface="Arial" charset="0"/>
              </a:rPr>
              <a:t>Duodeno</a:t>
            </a:r>
            <a: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t-BR" altLang="pt-BR" sz="2000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altLang="pt-BR" sz="2000" dirty="0" smtClean="0">
                <a:latin typeface="Arial" charset="0"/>
              </a:rPr>
              <a:t>Limites e partes</a:t>
            </a:r>
          </a:p>
        </p:txBody>
      </p:sp>
      <p:pic>
        <p:nvPicPr>
          <p:cNvPr id="1536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48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195736" y="6525344"/>
            <a:ext cx="496855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505" name="Picture 1" descr="G:\DESENHOS DO LIVRO JANEIRO 2019\DESENHOS LIVRO 2019\FIGURA 8.2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12168"/>
            <a:ext cx="7200801" cy="5373216"/>
          </a:xfrm>
          <a:prstGeom prst="rect">
            <a:avLst/>
          </a:prstGeom>
          <a:noFill/>
        </p:spPr>
      </p:pic>
      <p:pic>
        <p:nvPicPr>
          <p:cNvPr id="7" name="Picture 5" descr="C:\Users\admin\Desktop\FÍGADO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36712"/>
            <a:ext cx="4104456" cy="19213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3024188" cy="6477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altLang="pt-BR" sz="2800" b="1" dirty="0" smtClean="0"/>
              <a:t>Glândulas anexas</a:t>
            </a:r>
          </a:p>
        </p:txBody>
      </p:sp>
      <p:pic>
        <p:nvPicPr>
          <p:cNvPr id="20483" name="Picture 3" descr="pagina - 12 - 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546360"/>
            <a:ext cx="5797277" cy="605129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322</Words>
  <Application>Microsoft Office PowerPoint</Application>
  <PresentationFormat>Apresentação na tela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ÓRGÃOS ABDOMINAIS E PÉLVICOS Localização</vt:lpstr>
      <vt:lpstr>PERITÔNIO Peritônio parietal  -  cavidade peritoneal - peritônio visceral</vt:lpstr>
      <vt:lpstr>Funções</vt:lpstr>
      <vt:lpstr>PREGAS PERITONEAIS </vt:lpstr>
      <vt:lpstr>1D) ESTÔMAGO: localização e partes.</vt:lpstr>
      <vt:lpstr>Slide 7</vt:lpstr>
      <vt:lpstr>1E) INTESTINO DELGADO - Duodeno Limites e partes</vt:lpstr>
      <vt:lpstr>Slide 9</vt:lpstr>
      <vt:lpstr>Fígado Localização</vt:lpstr>
      <vt:lpstr>SISTEMA PORTA-HEPÁTICO</vt:lpstr>
      <vt:lpstr>Pâncreas Localização</vt:lpstr>
      <vt:lpstr>Slide 13</vt:lpstr>
      <vt:lpstr>- Jejuno e íleo Localização e principais diferenças Movimentos de segmentação e peristálticos: QUILO </vt:lpstr>
      <vt:lpstr>Junção ileocecal </vt:lpstr>
      <vt:lpstr> 1F) INTESTINO GROSSO  Divisão Principais características </vt:lpstr>
      <vt:lpstr>Pregas transversas do reto ampola retal, canal anal e ânus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3</cp:revision>
  <dcterms:created xsi:type="dcterms:W3CDTF">2019-03-27T02:40:22Z</dcterms:created>
  <dcterms:modified xsi:type="dcterms:W3CDTF">2019-03-27T03:17:04Z</dcterms:modified>
</cp:coreProperties>
</file>