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6" r:id="rId3"/>
    <p:sldId id="265" r:id="rId4"/>
    <p:sldId id="286" r:id="rId5"/>
    <p:sldId id="288" r:id="rId6"/>
    <p:sldId id="292" r:id="rId7"/>
    <p:sldId id="293" r:id="rId8"/>
    <p:sldId id="295" r:id="rId9"/>
    <p:sldId id="296" r:id="rId10"/>
    <p:sldId id="300" r:id="rId11"/>
    <p:sldId id="301" r:id="rId12"/>
    <p:sldId id="302" r:id="rId13"/>
    <p:sldId id="303" r:id="rId14"/>
    <p:sldId id="304" r:id="rId15"/>
    <p:sldId id="311" r:id="rId16"/>
    <p:sldId id="313" r:id="rId17"/>
    <p:sldId id="315" r:id="rId18"/>
    <p:sldId id="316" r:id="rId19"/>
    <p:sldId id="318" r:id="rId20"/>
    <p:sldId id="319" r:id="rId21"/>
    <p:sldId id="322" r:id="rId22"/>
    <p:sldId id="267" r:id="rId23"/>
    <p:sldId id="323" r:id="rId24"/>
    <p:sldId id="324" r:id="rId25"/>
    <p:sldId id="32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Imagem Onlin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65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8800" dirty="0" err="1" smtClean="0"/>
              <a:t>mICROECONOMIA</a:t>
            </a:r>
            <a:r>
              <a:rPr lang="pt-BR" sz="8800" dirty="0" smtClean="0"/>
              <a:t> </a:t>
            </a:r>
            <a:br>
              <a:rPr lang="pt-BR" sz="8800" dirty="0" smtClean="0"/>
            </a:br>
            <a:r>
              <a:rPr lang="pt-BR" sz="5400" dirty="0" smtClean="0"/>
              <a:t>Parte 2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7875" y="4218635"/>
            <a:ext cx="8045373" cy="742279"/>
          </a:xfrm>
        </p:spPr>
        <p:txBody>
          <a:bodyPr/>
          <a:lstStyle/>
          <a:p>
            <a:r>
              <a:rPr lang="pt-BR" dirty="0" smtClean="0"/>
              <a:t>SÍLVIA HELENA GALVÃO DE MIRANDA – LES/ESALQ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30806" y="6059606"/>
            <a:ext cx="459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LES 0213 - Junho/2023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0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Rectangle 1030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3" name="Rectangle 1031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4" name="Rectangle 10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Calculando a Elasticidade Preço da Demanda</a:t>
            </a:r>
          </a:p>
        </p:txBody>
      </p:sp>
      <p:sp>
        <p:nvSpPr>
          <p:cNvPr id="34825" name="Rectangle 103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A elasticidade preço da demanda é calculada como a variação percentual na quantidade demandada dividida pela variação percentual no preço.</a:t>
            </a:r>
          </a:p>
        </p:txBody>
      </p:sp>
      <p:sp>
        <p:nvSpPr>
          <p:cNvPr id="34829" name="Line 1037"/>
          <p:cNvSpPr>
            <a:spLocks noChangeShapeType="1"/>
          </p:cNvSpPr>
          <p:nvPr/>
        </p:nvSpPr>
        <p:spPr bwMode="auto">
          <a:xfrm>
            <a:off x="5486400" y="4953000"/>
            <a:ext cx="4179888" cy="19050"/>
          </a:xfrm>
          <a:prstGeom prst="line">
            <a:avLst/>
          </a:prstGeom>
          <a:noFill/>
          <a:ln w="28575">
            <a:solidFill>
              <a:srgbClr val="9234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30" name="Rectangle 1038"/>
          <p:cNvSpPr>
            <a:spLocks noChangeArrowheads="1"/>
          </p:cNvSpPr>
          <p:nvPr/>
        </p:nvSpPr>
        <p:spPr bwMode="auto">
          <a:xfrm>
            <a:off x="2054225" y="4495800"/>
            <a:ext cx="290592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 sz="2800" b="1" i="1">
                <a:solidFill>
                  <a:srgbClr val="9234DB"/>
                </a:solidFill>
              </a:rPr>
              <a:t>Elasticidade-preço</a:t>
            </a:r>
          </a:p>
          <a:p>
            <a:r>
              <a:rPr lang="pt-BR" altLang="pt-BR" sz="2800" b="1" i="1">
                <a:solidFill>
                  <a:srgbClr val="9234DB"/>
                </a:solidFill>
              </a:rPr>
              <a:t>da demanda</a:t>
            </a:r>
          </a:p>
        </p:txBody>
      </p:sp>
      <p:sp>
        <p:nvSpPr>
          <p:cNvPr id="34835" name="Rectangle 1043"/>
          <p:cNvSpPr>
            <a:spLocks noChangeArrowheads="1"/>
          </p:cNvSpPr>
          <p:nvPr/>
        </p:nvSpPr>
        <p:spPr bwMode="auto">
          <a:xfrm>
            <a:off x="5454015" y="3962400"/>
            <a:ext cx="423513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pt-BR" altLang="pt-BR" sz="2800" b="1" i="1">
                <a:solidFill>
                  <a:srgbClr val="9234DB"/>
                </a:solidFill>
              </a:rPr>
              <a:t>Variação percentual</a:t>
            </a:r>
          </a:p>
          <a:p>
            <a:pPr algn="ctr"/>
            <a:r>
              <a:rPr lang="pt-BR" altLang="pt-BR" sz="2800" b="1" i="1">
                <a:solidFill>
                  <a:srgbClr val="9234DB"/>
                </a:solidFill>
              </a:rPr>
              <a:t>da quantidade demandada</a:t>
            </a:r>
          </a:p>
        </p:txBody>
      </p:sp>
      <p:sp>
        <p:nvSpPr>
          <p:cNvPr id="34840" name="Rectangle 1048"/>
          <p:cNvSpPr>
            <a:spLocks noChangeArrowheads="1"/>
          </p:cNvSpPr>
          <p:nvPr/>
        </p:nvSpPr>
        <p:spPr bwMode="auto">
          <a:xfrm>
            <a:off x="5972723" y="5105400"/>
            <a:ext cx="315644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pt-BR" altLang="pt-BR" sz="2800" b="1" i="1">
                <a:solidFill>
                  <a:srgbClr val="9234DB"/>
                </a:solidFill>
              </a:rPr>
              <a:t>Variação percentual</a:t>
            </a:r>
          </a:p>
          <a:p>
            <a:pPr algn="ctr"/>
            <a:r>
              <a:rPr lang="pt-BR" altLang="pt-BR" sz="2800" b="1" i="1">
                <a:solidFill>
                  <a:srgbClr val="9234DB"/>
                </a:solidFill>
              </a:rPr>
              <a:t>do preço</a:t>
            </a:r>
          </a:p>
        </p:txBody>
      </p:sp>
      <p:sp>
        <p:nvSpPr>
          <p:cNvPr id="34843" name="Rectangle 1051"/>
          <p:cNvSpPr>
            <a:spLocks noChangeArrowheads="1"/>
          </p:cNvSpPr>
          <p:nvPr/>
        </p:nvSpPr>
        <p:spPr bwMode="auto">
          <a:xfrm>
            <a:off x="4953001" y="4781550"/>
            <a:ext cx="1952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 sz="2800" i="1">
                <a:solidFill>
                  <a:srgbClr val="9234DB"/>
                </a:solidFill>
                <a:latin typeface="Symbol" panose="05050102010706020507" pitchFamily="18" charset="2"/>
              </a:rPr>
              <a:t>=</a:t>
            </a:r>
            <a:endParaRPr lang="pt-BR" altLang="pt-BR" sz="2800" i="1">
              <a:solidFill>
                <a:srgbClr val="9234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870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/>
              <a:t>Calculando a Elasticidade Preço da Demanda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979613" y="3094039"/>
            <a:ext cx="2667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$5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47888" y="3570289"/>
            <a:ext cx="1333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706939" y="3641726"/>
            <a:ext cx="1088439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870450" y="5641975"/>
            <a:ext cx="13160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13188" y="5641975"/>
            <a:ext cx="4000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147888" y="5641975"/>
            <a:ext cx="1333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630364" y="2209801"/>
            <a:ext cx="5850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Preço</a:t>
            </a:r>
          </a:p>
        </p:txBody>
      </p:sp>
      <p:sp>
        <p:nvSpPr>
          <p:cNvPr id="36879" name="Freeform 15"/>
          <p:cNvSpPr>
            <a:spLocks/>
          </p:cNvSpPr>
          <p:nvPr/>
        </p:nvSpPr>
        <p:spPr bwMode="auto">
          <a:xfrm>
            <a:off x="2281238" y="2141538"/>
            <a:ext cx="3071812" cy="3454400"/>
          </a:xfrm>
          <a:custGeom>
            <a:avLst/>
            <a:gdLst>
              <a:gd name="T0" fmla="*/ 0 w 1935"/>
              <a:gd name="T1" fmla="*/ 0 h 2176"/>
              <a:gd name="T2" fmla="*/ 0 w 1935"/>
              <a:gd name="T3" fmla="*/ 2175 h 2176"/>
              <a:gd name="T4" fmla="*/ 1934 w 1935"/>
              <a:gd name="T5" fmla="*/ 217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2176">
                <a:moveTo>
                  <a:pt x="0" y="0"/>
                </a:moveTo>
                <a:lnTo>
                  <a:pt x="0" y="2175"/>
                </a:lnTo>
                <a:lnTo>
                  <a:pt x="1934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0" name="Freeform 16"/>
          <p:cNvSpPr>
            <a:spLocks/>
          </p:cNvSpPr>
          <p:nvPr/>
        </p:nvSpPr>
        <p:spPr bwMode="auto">
          <a:xfrm>
            <a:off x="2281238" y="3713164"/>
            <a:ext cx="1752600" cy="1882775"/>
          </a:xfrm>
          <a:custGeom>
            <a:avLst/>
            <a:gdLst>
              <a:gd name="T0" fmla="*/ 1103 w 1104"/>
              <a:gd name="T1" fmla="*/ 1185 h 1186"/>
              <a:gd name="T2" fmla="*/ 1103 w 1104"/>
              <a:gd name="T3" fmla="*/ 0 h 1186"/>
              <a:gd name="T4" fmla="*/ 0 w 1104"/>
              <a:gd name="T5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186">
                <a:moveTo>
                  <a:pt x="1103" y="1185"/>
                </a:moveTo>
                <a:lnTo>
                  <a:pt x="110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3074988" y="5641975"/>
            <a:ext cx="2667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2281238" y="3260726"/>
            <a:ext cx="869950" cy="2335213"/>
          </a:xfrm>
          <a:custGeom>
            <a:avLst/>
            <a:gdLst>
              <a:gd name="T0" fmla="*/ 547 w 548"/>
              <a:gd name="T1" fmla="*/ 1470 h 1471"/>
              <a:gd name="T2" fmla="*/ 547 w 548"/>
              <a:gd name="T3" fmla="*/ 0 h 1471"/>
              <a:gd name="T4" fmla="*/ 0 w 548"/>
              <a:gd name="T5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8" h="1471">
                <a:moveTo>
                  <a:pt x="547" y="1470"/>
                </a:moveTo>
                <a:lnTo>
                  <a:pt x="54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032250" y="3714751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84" name="Freeform 20"/>
          <p:cNvSpPr>
            <a:spLocks/>
          </p:cNvSpPr>
          <p:nvPr/>
        </p:nvSpPr>
        <p:spPr bwMode="auto">
          <a:xfrm>
            <a:off x="2581275" y="2474914"/>
            <a:ext cx="2051050" cy="1335087"/>
          </a:xfrm>
          <a:custGeom>
            <a:avLst/>
            <a:gdLst>
              <a:gd name="T0" fmla="*/ 0 w 1292"/>
              <a:gd name="T1" fmla="*/ 0 h 841"/>
              <a:gd name="T2" fmla="*/ 358 w 1292"/>
              <a:gd name="T3" fmla="*/ 495 h 841"/>
              <a:gd name="T4" fmla="*/ 829 w 1292"/>
              <a:gd name="T5" fmla="*/ 765 h 841"/>
              <a:gd name="T6" fmla="*/ 1291 w 1292"/>
              <a:gd name="T7" fmla="*/ 84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2" h="841">
                <a:moveTo>
                  <a:pt x="0" y="0"/>
                </a:moveTo>
                <a:lnTo>
                  <a:pt x="358" y="495"/>
                </a:lnTo>
                <a:lnTo>
                  <a:pt x="829" y="765"/>
                </a:lnTo>
                <a:lnTo>
                  <a:pt x="1291" y="840"/>
                </a:lnTo>
              </a:path>
            </a:pathLst>
          </a:custGeom>
          <a:noFill/>
          <a:ln w="25400" cap="rnd" cmpd="sng">
            <a:solidFill>
              <a:srgbClr val="40AE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2445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/>
              <a:t>Calculando a Elasticidade Preço da Demanda</a:t>
            </a:r>
          </a:p>
        </p:txBody>
      </p:sp>
      <p:graphicFrame>
        <p:nvGraphicFramePr>
          <p:cNvPr id="38920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59463" y="1670051"/>
          <a:ext cx="4525962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ção" r:id="rId3" imgW="4524120" imgH="3546360" progId="Equation.3">
                  <p:embed/>
                </p:oleObj>
              </mc:Choice>
              <mc:Fallback>
                <p:oleObj name="Equação" r:id="rId3" imgW="4524120" imgH="3546360" progId="Equation.3">
                  <p:embed/>
                  <p:pic>
                    <p:nvPicPr>
                      <p:cNvPr id="38920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670051"/>
                        <a:ext cx="4525962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38921" name="Rectangle 9"/>
          <p:cNvSpPr>
            <a:spLocks noChangeArrowheads="1"/>
          </p:cNvSpPr>
          <p:nvPr/>
        </p:nvSpPr>
        <p:spPr bwMode="auto">
          <a:xfrm>
            <a:off x="6118225" y="3581400"/>
            <a:ext cx="3810000" cy="15240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979613" y="3094039"/>
            <a:ext cx="2667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$5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147888" y="3570289"/>
            <a:ext cx="1333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706939" y="3641726"/>
            <a:ext cx="1088439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870450" y="5641975"/>
            <a:ext cx="13160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913188" y="5641975"/>
            <a:ext cx="4000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2147888" y="5641975"/>
            <a:ext cx="1333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38929" name="Freeform 17"/>
          <p:cNvSpPr>
            <a:spLocks/>
          </p:cNvSpPr>
          <p:nvPr/>
        </p:nvSpPr>
        <p:spPr bwMode="auto">
          <a:xfrm>
            <a:off x="2281238" y="2141538"/>
            <a:ext cx="3071812" cy="3454400"/>
          </a:xfrm>
          <a:custGeom>
            <a:avLst/>
            <a:gdLst>
              <a:gd name="T0" fmla="*/ 0 w 1935"/>
              <a:gd name="T1" fmla="*/ 0 h 2176"/>
              <a:gd name="T2" fmla="*/ 0 w 1935"/>
              <a:gd name="T3" fmla="*/ 2175 h 2176"/>
              <a:gd name="T4" fmla="*/ 1934 w 1935"/>
              <a:gd name="T5" fmla="*/ 217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2176">
                <a:moveTo>
                  <a:pt x="0" y="0"/>
                </a:moveTo>
                <a:lnTo>
                  <a:pt x="0" y="2175"/>
                </a:lnTo>
                <a:lnTo>
                  <a:pt x="1934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2281238" y="3713164"/>
            <a:ext cx="1752600" cy="1882775"/>
          </a:xfrm>
          <a:custGeom>
            <a:avLst/>
            <a:gdLst>
              <a:gd name="T0" fmla="*/ 1103 w 1104"/>
              <a:gd name="T1" fmla="*/ 1185 h 1186"/>
              <a:gd name="T2" fmla="*/ 1103 w 1104"/>
              <a:gd name="T3" fmla="*/ 0 h 1186"/>
              <a:gd name="T4" fmla="*/ 0 w 1104"/>
              <a:gd name="T5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186">
                <a:moveTo>
                  <a:pt x="1103" y="1185"/>
                </a:moveTo>
                <a:lnTo>
                  <a:pt x="110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3074988" y="5641975"/>
            <a:ext cx="2667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38932" name="Freeform 20"/>
          <p:cNvSpPr>
            <a:spLocks/>
          </p:cNvSpPr>
          <p:nvPr/>
        </p:nvSpPr>
        <p:spPr bwMode="auto">
          <a:xfrm>
            <a:off x="2281238" y="3260726"/>
            <a:ext cx="869950" cy="2335213"/>
          </a:xfrm>
          <a:custGeom>
            <a:avLst/>
            <a:gdLst>
              <a:gd name="T0" fmla="*/ 547 w 548"/>
              <a:gd name="T1" fmla="*/ 1470 h 1471"/>
              <a:gd name="T2" fmla="*/ 547 w 548"/>
              <a:gd name="T3" fmla="*/ 0 h 1471"/>
              <a:gd name="T4" fmla="*/ 0 w 548"/>
              <a:gd name="T5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8" h="1471">
                <a:moveTo>
                  <a:pt x="547" y="1470"/>
                </a:moveTo>
                <a:lnTo>
                  <a:pt x="54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4032250" y="3714751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934" name="Freeform 22"/>
          <p:cNvSpPr>
            <a:spLocks/>
          </p:cNvSpPr>
          <p:nvPr/>
        </p:nvSpPr>
        <p:spPr bwMode="auto">
          <a:xfrm>
            <a:off x="2581275" y="2474914"/>
            <a:ext cx="2051050" cy="1335087"/>
          </a:xfrm>
          <a:custGeom>
            <a:avLst/>
            <a:gdLst>
              <a:gd name="T0" fmla="*/ 0 w 1292"/>
              <a:gd name="T1" fmla="*/ 0 h 841"/>
              <a:gd name="T2" fmla="*/ 358 w 1292"/>
              <a:gd name="T3" fmla="*/ 495 h 841"/>
              <a:gd name="T4" fmla="*/ 829 w 1292"/>
              <a:gd name="T5" fmla="*/ 765 h 841"/>
              <a:gd name="T6" fmla="*/ 1291 w 1292"/>
              <a:gd name="T7" fmla="*/ 84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2" h="841">
                <a:moveTo>
                  <a:pt x="0" y="0"/>
                </a:moveTo>
                <a:lnTo>
                  <a:pt x="358" y="495"/>
                </a:lnTo>
                <a:lnTo>
                  <a:pt x="829" y="765"/>
                </a:lnTo>
                <a:lnTo>
                  <a:pt x="1291" y="840"/>
                </a:lnTo>
              </a:path>
            </a:pathLst>
          </a:custGeom>
          <a:noFill/>
          <a:ln w="25400" cap="rnd" cmpd="sng">
            <a:solidFill>
              <a:srgbClr val="40AE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630364" y="2209801"/>
            <a:ext cx="5850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Preço</a:t>
            </a:r>
          </a:p>
        </p:txBody>
      </p:sp>
    </p:spTree>
    <p:extLst>
      <p:ext uri="{BB962C8B-B14F-4D97-AF65-F5344CB8AC3E}">
        <p14:creationId xmlns:p14="http://schemas.microsoft.com/office/powerpoint/2010/main" val="4570734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/>
              <a:t>Calculando a Elasticidade Preço da Demanda</a:t>
            </a:r>
          </a:p>
        </p:txBody>
      </p:sp>
      <p:graphicFrame>
        <p:nvGraphicFramePr>
          <p:cNvPr id="40968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59463" y="1670051"/>
          <a:ext cx="4525962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ção" r:id="rId3" imgW="4524120" imgH="3546360" progId="Equation.3">
                  <p:embed/>
                </p:oleObj>
              </mc:Choice>
              <mc:Fallback>
                <p:oleObj name="Equação" r:id="rId3" imgW="4524120" imgH="3546360" progId="Equation.3">
                  <p:embed/>
                  <p:pic>
                    <p:nvPicPr>
                      <p:cNvPr id="40968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670051"/>
                        <a:ext cx="4525962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979613" y="3094039"/>
            <a:ext cx="2667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$5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147888" y="3570289"/>
            <a:ext cx="1333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706939" y="3641726"/>
            <a:ext cx="1088439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870450" y="5641975"/>
            <a:ext cx="13160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913188" y="5641975"/>
            <a:ext cx="4000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2147888" y="5641975"/>
            <a:ext cx="1333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2281238" y="2141538"/>
            <a:ext cx="3071812" cy="3454400"/>
          </a:xfrm>
          <a:custGeom>
            <a:avLst/>
            <a:gdLst>
              <a:gd name="T0" fmla="*/ 0 w 1935"/>
              <a:gd name="T1" fmla="*/ 0 h 2176"/>
              <a:gd name="T2" fmla="*/ 0 w 1935"/>
              <a:gd name="T3" fmla="*/ 2175 h 2176"/>
              <a:gd name="T4" fmla="*/ 1934 w 1935"/>
              <a:gd name="T5" fmla="*/ 217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2176">
                <a:moveTo>
                  <a:pt x="0" y="0"/>
                </a:moveTo>
                <a:lnTo>
                  <a:pt x="0" y="2175"/>
                </a:lnTo>
                <a:lnTo>
                  <a:pt x="1934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2281238" y="3713164"/>
            <a:ext cx="1752600" cy="1882775"/>
          </a:xfrm>
          <a:custGeom>
            <a:avLst/>
            <a:gdLst>
              <a:gd name="T0" fmla="*/ 1103 w 1104"/>
              <a:gd name="T1" fmla="*/ 1185 h 1186"/>
              <a:gd name="T2" fmla="*/ 1103 w 1104"/>
              <a:gd name="T3" fmla="*/ 0 h 1186"/>
              <a:gd name="T4" fmla="*/ 0 w 1104"/>
              <a:gd name="T5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186">
                <a:moveTo>
                  <a:pt x="1103" y="1185"/>
                </a:moveTo>
                <a:lnTo>
                  <a:pt x="110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3074988" y="5641975"/>
            <a:ext cx="2667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40979" name="Freeform 19"/>
          <p:cNvSpPr>
            <a:spLocks/>
          </p:cNvSpPr>
          <p:nvPr/>
        </p:nvSpPr>
        <p:spPr bwMode="auto">
          <a:xfrm>
            <a:off x="2281238" y="3260726"/>
            <a:ext cx="869950" cy="2335213"/>
          </a:xfrm>
          <a:custGeom>
            <a:avLst/>
            <a:gdLst>
              <a:gd name="T0" fmla="*/ 547 w 548"/>
              <a:gd name="T1" fmla="*/ 1470 h 1471"/>
              <a:gd name="T2" fmla="*/ 547 w 548"/>
              <a:gd name="T3" fmla="*/ 0 h 1471"/>
              <a:gd name="T4" fmla="*/ 0 w 548"/>
              <a:gd name="T5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8" h="1471">
                <a:moveTo>
                  <a:pt x="547" y="1470"/>
                </a:moveTo>
                <a:lnTo>
                  <a:pt x="54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V="1">
            <a:off x="4032250" y="3714751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81" name="Freeform 21"/>
          <p:cNvSpPr>
            <a:spLocks/>
          </p:cNvSpPr>
          <p:nvPr/>
        </p:nvSpPr>
        <p:spPr bwMode="auto">
          <a:xfrm>
            <a:off x="2581275" y="2474914"/>
            <a:ext cx="2051050" cy="1335087"/>
          </a:xfrm>
          <a:custGeom>
            <a:avLst/>
            <a:gdLst>
              <a:gd name="T0" fmla="*/ 0 w 1292"/>
              <a:gd name="T1" fmla="*/ 0 h 841"/>
              <a:gd name="T2" fmla="*/ 358 w 1292"/>
              <a:gd name="T3" fmla="*/ 495 h 841"/>
              <a:gd name="T4" fmla="*/ 829 w 1292"/>
              <a:gd name="T5" fmla="*/ 765 h 841"/>
              <a:gd name="T6" fmla="*/ 1291 w 1292"/>
              <a:gd name="T7" fmla="*/ 84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2" h="841">
                <a:moveTo>
                  <a:pt x="0" y="0"/>
                </a:moveTo>
                <a:lnTo>
                  <a:pt x="358" y="495"/>
                </a:lnTo>
                <a:lnTo>
                  <a:pt x="829" y="765"/>
                </a:lnTo>
                <a:lnTo>
                  <a:pt x="1291" y="840"/>
                </a:lnTo>
              </a:path>
            </a:pathLst>
          </a:custGeom>
          <a:noFill/>
          <a:ln w="25400" cap="rnd" cmpd="sng">
            <a:solidFill>
              <a:srgbClr val="40AE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1630364" y="2209801"/>
            <a:ext cx="5850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Preço</a:t>
            </a:r>
          </a:p>
        </p:txBody>
      </p:sp>
    </p:spTree>
    <p:extLst>
      <p:ext uri="{BB962C8B-B14F-4D97-AF65-F5344CB8AC3E}">
        <p14:creationId xmlns:p14="http://schemas.microsoft.com/office/powerpoint/2010/main" val="3942194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pt-BR" altLang="pt-BR"/>
              <a:t>Calculando a Elasticidade Preço da Demanda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846764" y="5103813"/>
            <a:ext cx="4838505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pt-BR" altLang="pt-BR" sz="2900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 Demanda é preço elástica</a:t>
            </a:r>
            <a:endParaRPr lang="pt-BR" altLang="pt-BR" sz="3200" i="1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979613" y="3094039"/>
            <a:ext cx="2667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$5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147888" y="3570289"/>
            <a:ext cx="1333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706939" y="3641726"/>
            <a:ext cx="1088439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870450" y="5641975"/>
            <a:ext cx="13160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913188" y="5641975"/>
            <a:ext cx="4000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2147888" y="5641975"/>
            <a:ext cx="1333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2281238" y="2141538"/>
            <a:ext cx="3071812" cy="3454400"/>
          </a:xfrm>
          <a:custGeom>
            <a:avLst/>
            <a:gdLst>
              <a:gd name="T0" fmla="*/ 0 w 1935"/>
              <a:gd name="T1" fmla="*/ 0 h 2176"/>
              <a:gd name="T2" fmla="*/ 0 w 1935"/>
              <a:gd name="T3" fmla="*/ 2175 h 2176"/>
              <a:gd name="T4" fmla="*/ 1934 w 1935"/>
              <a:gd name="T5" fmla="*/ 217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5" h="2176">
                <a:moveTo>
                  <a:pt x="0" y="0"/>
                </a:moveTo>
                <a:lnTo>
                  <a:pt x="0" y="2175"/>
                </a:lnTo>
                <a:lnTo>
                  <a:pt x="1934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2281238" y="3713164"/>
            <a:ext cx="1752600" cy="1882775"/>
          </a:xfrm>
          <a:custGeom>
            <a:avLst/>
            <a:gdLst>
              <a:gd name="T0" fmla="*/ 1103 w 1104"/>
              <a:gd name="T1" fmla="*/ 1185 h 1186"/>
              <a:gd name="T2" fmla="*/ 1103 w 1104"/>
              <a:gd name="T3" fmla="*/ 0 h 1186"/>
              <a:gd name="T4" fmla="*/ 0 w 1104"/>
              <a:gd name="T5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186">
                <a:moveTo>
                  <a:pt x="1103" y="1185"/>
                </a:moveTo>
                <a:lnTo>
                  <a:pt x="110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3074988" y="5641975"/>
            <a:ext cx="2667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2281238" y="3260726"/>
            <a:ext cx="869950" cy="2335213"/>
          </a:xfrm>
          <a:custGeom>
            <a:avLst/>
            <a:gdLst>
              <a:gd name="T0" fmla="*/ 547 w 548"/>
              <a:gd name="T1" fmla="*/ 1470 h 1471"/>
              <a:gd name="T2" fmla="*/ 547 w 548"/>
              <a:gd name="T3" fmla="*/ 0 h 1471"/>
              <a:gd name="T4" fmla="*/ 0 w 548"/>
              <a:gd name="T5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8" h="1471">
                <a:moveTo>
                  <a:pt x="547" y="1470"/>
                </a:moveTo>
                <a:lnTo>
                  <a:pt x="54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4032250" y="3714751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2581275" y="2474914"/>
            <a:ext cx="2051050" cy="1335087"/>
          </a:xfrm>
          <a:custGeom>
            <a:avLst/>
            <a:gdLst>
              <a:gd name="T0" fmla="*/ 0 w 1292"/>
              <a:gd name="T1" fmla="*/ 0 h 841"/>
              <a:gd name="T2" fmla="*/ 358 w 1292"/>
              <a:gd name="T3" fmla="*/ 495 h 841"/>
              <a:gd name="T4" fmla="*/ 829 w 1292"/>
              <a:gd name="T5" fmla="*/ 765 h 841"/>
              <a:gd name="T6" fmla="*/ 1291 w 1292"/>
              <a:gd name="T7" fmla="*/ 84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2" h="841">
                <a:moveTo>
                  <a:pt x="0" y="0"/>
                </a:moveTo>
                <a:lnTo>
                  <a:pt x="358" y="495"/>
                </a:lnTo>
                <a:lnTo>
                  <a:pt x="829" y="765"/>
                </a:lnTo>
                <a:lnTo>
                  <a:pt x="1291" y="840"/>
                </a:lnTo>
              </a:path>
            </a:pathLst>
          </a:custGeom>
          <a:noFill/>
          <a:ln w="25400" cap="rnd" cmpd="sng">
            <a:solidFill>
              <a:srgbClr val="40AE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3029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59463" y="1670051"/>
          <a:ext cx="4525962" cy="354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ção" r:id="rId3" imgW="4524120" imgH="3546360" progId="Equation.3">
                  <p:embed/>
                </p:oleObj>
              </mc:Choice>
              <mc:Fallback>
                <p:oleObj name="Equação" r:id="rId3" imgW="4524120" imgH="3546360" progId="Equation.3">
                  <p:embed/>
                  <p:pic>
                    <p:nvPicPr>
                      <p:cNvPr id="43029" name="Object 2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670051"/>
                        <a:ext cx="4525962" cy="354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1630364" y="2209801"/>
            <a:ext cx="5850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Preço</a:t>
            </a:r>
          </a:p>
        </p:txBody>
      </p:sp>
    </p:spTree>
    <p:extLst>
      <p:ext uri="{BB962C8B-B14F-4D97-AF65-F5344CB8AC3E}">
        <p14:creationId xmlns:p14="http://schemas.microsoft.com/office/powerpoint/2010/main" val="9040981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Elasticidade Renda da Demanda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51678" y="1874517"/>
            <a:ext cx="10178322" cy="4676408"/>
          </a:xfrm>
          <a:noFill/>
          <a:ln/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pt-BR" sz="2400" dirty="0">
                <a:solidFill>
                  <a:srgbClr val="9234DB"/>
                </a:solidFill>
              </a:rPr>
              <a:t>A elasticidade renda da demanda</a:t>
            </a:r>
            <a:r>
              <a:rPr lang="pt-BR" altLang="pt-BR" sz="2400" dirty="0"/>
              <a:t> mede o quanto que a quantidade demandada de um bem responde a uma variação na renda do consumidor. </a:t>
            </a:r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dirty="0"/>
              <a:t>É calculada como a variação percentual na quantidade demandada dividida pela variação percentual na renda</a:t>
            </a:r>
            <a:r>
              <a:rPr lang="pt-BR" altLang="pt-BR" sz="2400" dirty="0" smtClean="0"/>
              <a:t>.</a:t>
            </a:r>
          </a:p>
          <a:p>
            <a:pPr algn="just"/>
            <a:endParaRPr lang="pt-BR" altLang="pt-BR" sz="2400" dirty="0"/>
          </a:p>
          <a:p>
            <a:pPr algn="just"/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2400" dirty="0" smtClean="0"/>
          </a:p>
          <a:p>
            <a:pPr>
              <a:tabLst>
                <a:tab pos="800100" algn="l"/>
              </a:tabLst>
            </a:pPr>
            <a:r>
              <a:rPr lang="pt-BR" altLang="pt-BR" sz="2400" dirty="0"/>
              <a:t>Bens considerados necessidades pelos consumidores tendem a ser renda inelásticos.</a:t>
            </a:r>
          </a:p>
          <a:p>
            <a:pPr>
              <a:buNone/>
              <a:tabLst>
                <a:tab pos="800100" algn="l"/>
              </a:tabLst>
            </a:pPr>
            <a:r>
              <a:rPr lang="pt-BR" altLang="pt-BR" sz="2400" dirty="0">
                <a:solidFill>
                  <a:schemeClr val="tx2"/>
                </a:solidFill>
                <a:latin typeface="Monotype Sorts" pitchFamily="2" charset="2"/>
              </a:rPr>
              <a:t>	</a:t>
            </a:r>
            <a:r>
              <a:rPr lang="pt-BR" altLang="pt-BR" sz="2400" dirty="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altLang="pt-BR" sz="2400" dirty="0">
                <a:solidFill>
                  <a:schemeClr val="tx2"/>
                </a:solidFill>
                <a:latin typeface="Monotype Sorts" pitchFamily="2" charset="2"/>
              </a:rPr>
              <a:t></a:t>
            </a:r>
            <a:r>
              <a:rPr lang="pt-BR" altLang="pt-BR" sz="2400" dirty="0"/>
              <a:t>Exemplos incluem alimentação, combustível, </a:t>
            </a:r>
            <a:r>
              <a:rPr lang="pt-BR" altLang="pt-BR" sz="2400" dirty="0" smtClean="0"/>
              <a:t>vestuário</a:t>
            </a:r>
            <a:r>
              <a:rPr lang="pt-BR" altLang="pt-BR" sz="2400" dirty="0"/>
              <a:t>, </a:t>
            </a:r>
            <a:r>
              <a:rPr lang="pt-BR" altLang="pt-BR" sz="2400" dirty="0" smtClean="0"/>
              <a:t>utilidades</a:t>
            </a:r>
            <a:endParaRPr lang="pt-BR" altLang="pt-BR" sz="2400" dirty="0"/>
          </a:p>
          <a:p>
            <a:pPr algn="just"/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4046970"/>
            <a:ext cx="5981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277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sz="4800" dirty="0"/>
              <a:t>Elasticidade Preço da Oferta</a:t>
            </a: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425939" y="1397759"/>
            <a:ext cx="9340122" cy="49530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pt-BR" altLang="pt-BR" sz="2800" dirty="0"/>
              <a:t>A</a:t>
            </a:r>
            <a:r>
              <a:rPr lang="pt-BR" altLang="pt-BR" sz="2800" dirty="0">
                <a:solidFill>
                  <a:srgbClr val="9234DB"/>
                </a:solidFill>
              </a:rPr>
              <a:t> elasticidade preço da oferta </a:t>
            </a:r>
            <a:r>
              <a:rPr lang="pt-BR" altLang="pt-BR" sz="2800" dirty="0"/>
              <a:t>é a variação percentual da quantidade ofertada dividida pela variação percentual do preço</a:t>
            </a:r>
            <a:r>
              <a:rPr lang="pt-BR" altLang="pt-BR" sz="2800" dirty="0" smtClean="0"/>
              <a:t>.</a:t>
            </a:r>
          </a:p>
          <a:p>
            <a:endParaRPr lang="pt-BR" altLang="pt-BR" dirty="0" smtClean="0"/>
          </a:p>
          <a:p>
            <a:r>
              <a:rPr lang="pt-BR" altLang="pt-BR" sz="3100" dirty="0" smtClean="0"/>
              <a:t>Perfeitamente Elástica 	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E</a:t>
            </a:r>
            <a:r>
              <a:rPr lang="pt-BR" altLang="pt-BR" sz="3100" i="1" baseline="-25000" dirty="0" smtClean="0">
                <a:solidFill>
                  <a:srgbClr val="9234DB"/>
                </a:solidFill>
                <a:latin typeface="Arial" panose="020B0604020202020204" pitchFamily="34" charset="0"/>
              </a:rPr>
              <a:t>S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100" i="1" dirty="0">
                <a:solidFill>
                  <a:srgbClr val="9234DB"/>
                </a:solidFill>
                <a:latin typeface="Arial" panose="020B0604020202020204" pitchFamily="34" charset="0"/>
              </a:rPr>
              <a:t>=</a:t>
            </a:r>
            <a:r>
              <a:rPr lang="pt-BR" altLang="pt-BR" sz="3100" i="1" dirty="0">
                <a:solidFill>
                  <a:srgbClr val="9234DB"/>
                </a:solidFill>
              </a:rPr>
              <a:t> </a:t>
            </a:r>
            <a:r>
              <a:rPr lang="pt-BR" altLang="pt-BR" sz="3100" i="1" dirty="0" smtClean="0">
                <a:solidFill>
                  <a:srgbClr val="9234DB"/>
                </a:solidFill>
                <a:latin typeface="Symbol" panose="05050102010706020507" pitchFamily="18" charset="2"/>
              </a:rPr>
              <a:t></a:t>
            </a:r>
          </a:p>
          <a:p>
            <a:endParaRPr lang="pt-BR" altLang="pt-BR" sz="3100" i="1" dirty="0">
              <a:solidFill>
                <a:srgbClr val="9234DB"/>
              </a:solidFill>
              <a:latin typeface="Symbol" panose="05050102010706020507" pitchFamily="18" charset="2"/>
            </a:endParaRPr>
          </a:p>
          <a:p>
            <a:r>
              <a:rPr lang="pt-BR" altLang="pt-BR" sz="3100" dirty="0"/>
              <a:t>Relativamente </a:t>
            </a:r>
            <a:r>
              <a:rPr lang="pt-BR" altLang="pt-BR" sz="3100" dirty="0" smtClean="0"/>
              <a:t>Elástica 	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E</a:t>
            </a:r>
            <a:r>
              <a:rPr lang="pt-BR" altLang="pt-BR" sz="3100" i="1" baseline="-25000" dirty="0" smtClean="0">
                <a:solidFill>
                  <a:srgbClr val="9234DB"/>
                </a:solidFill>
                <a:latin typeface="Arial" panose="020B0604020202020204" pitchFamily="34" charset="0"/>
              </a:rPr>
              <a:t>S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100" i="1" dirty="0">
                <a:solidFill>
                  <a:srgbClr val="9234DB"/>
                </a:solidFill>
                <a:latin typeface="Arial" panose="020B0604020202020204" pitchFamily="34" charset="0"/>
              </a:rPr>
              <a:t>&gt; 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1</a:t>
            </a:r>
          </a:p>
          <a:p>
            <a:endParaRPr lang="pt-BR" altLang="pt-BR" sz="31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pt-BR" altLang="pt-BR" sz="3100" dirty="0"/>
              <a:t>Elasticidade </a:t>
            </a:r>
            <a:r>
              <a:rPr lang="pt-BR" altLang="pt-BR" sz="3100" dirty="0" smtClean="0"/>
              <a:t>Unitária 	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E</a:t>
            </a:r>
            <a:r>
              <a:rPr lang="pt-BR" altLang="pt-BR" sz="3100" i="1" baseline="-25000" dirty="0" smtClean="0">
                <a:solidFill>
                  <a:srgbClr val="9234DB"/>
                </a:solidFill>
                <a:latin typeface="Arial" panose="020B0604020202020204" pitchFamily="34" charset="0"/>
              </a:rPr>
              <a:t>S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100" i="1" dirty="0">
                <a:solidFill>
                  <a:srgbClr val="9234DB"/>
                </a:solidFill>
                <a:latin typeface="Arial" panose="020B0604020202020204" pitchFamily="34" charset="0"/>
              </a:rPr>
              <a:t>= 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1</a:t>
            </a:r>
          </a:p>
          <a:p>
            <a:endParaRPr lang="pt-BR" altLang="pt-BR" sz="3100" i="1" dirty="0" smtClean="0">
              <a:solidFill>
                <a:srgbClr val="9234DB"/>
              </a:solidFill>
              <a:latin typeface="Arial" panose="020B0604020202020204" pitchFamily="34" charset="0"/>
            </a:endParaRPr>
          </a:p>
          <a:p>
            <a:r>
              <a:rPr lang="pt-BR" altLang="pt-BR" sz="3100" dirty="0"/>
              <a:t>Relativamente </a:t>
            </a:r>
            <a:r>
              <a:rPr lang="pt-BR" altLang="pt-BR" sz="3100" dirty="0" smtClean="0"/>
              <a:t>Inelástica 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E</a:t>
            </a:r>
            <a:r>
              <a:rPr lang="pt-BR" altLang="pt-BR" sz="3100" i="1" baseline="-25000" dirty="0" smtClean="0">
                <a:solidFill>
                  <a:srgbClr val="9234DB"/>
                </a:solidFill>
                <a:latin typeface="Arial" panose="020B0604020202020204" pitchFamily="34" charset="0"/>
              </a:rPr>
              <a:t>S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100" i="1" dirty="0">
                <a:solidFill>
                  <a:srgbClr val="9234DB"/>
                </a:solidFill>
                <a:latin typeface="Arial" panose="020B0604020202020204" pitchFamily="34" charset="0"/>
              </a:rPr>
              <a:t>&lt; 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1</a:t>
            </a:r>
          </a:p>
          <a:p>
            <a:endParaRPr lang="pt-BR" altLang="pt-BR" sz="3100" i="1" dirty="0">
              <a:solidFill>
                <a:srgbClr val="9234DB"/>
              </a:solidFill>
              <a:latin typeface="Arial" panose="020B0604020202020204" pitchFamily="34" charset="0"/>
            </a:endParaRPr>
          </a:p>
          <a:p>
            <a:r>
              <a:rPr lang="pt-BR" altLang="pt-BR" sz="3100" dirty="0"/>
              <a:t>Perfeitamente </a:t>
            </a:r>
            <a:r>
              <a:rPr lang="pt-BR" altLang="pt-BR" sz="3100" dirty="0" smtClean="0"/>
              <a:t>Inelástica 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E</a:t>
            </a:r>
            <a:r>
              <a:rPr lang="pt-BR" altLang="pt-BR" sz="3100" i="1" baseline="-25000" dirty="0" smtClean="0">
                <a:solidFill>
                  <a:srgbClr val="9234DB"/>
                </a:solidFill>
                <a:latin typeface="Arial" panose="020B0604020202020204" pitchFamily="34" charset="0"/>
              </a:rPr>
              <a:t>S</a:t>
            </a:r>
            <a:r>
              <a:rPr lang="pt-BR" altLang="pt-BR" sz="3100" i="1" dirty="0" smtClean="0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100" i="1" dirty="0">
                <a:solidFill>
                  <a:srgbClr val="9234DB"/>
                </a:solidFill>
                <a:latin typeface="Arial" panose="020B0604020202020204" pitchFamily="34" charset="0"/>
              </a:rPr>
              <a:t>= 0  </a:t>
            </a:r>
          </a:p>
          <a:p>
            <a:endParaRPr lang="pt-BR" altLang="pt-BR" sz="3600" i="1" dirty="0">
              <a:solidFill>
                <a:srgbClr val="9234D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507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153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200"/>
              <a:t>Elasticidade Preço da Oferta: Oferta Perfeitamente Inelástica</a:t>
            </a:r>
            <a:endParaRPr lang="pt-BR" altLang="pt-BR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103564" y="2892426"/>
            <a:ext cx="2952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$5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284538" y="3463926"/>
            <a:ext cx="14908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7032626" y="2035176"/>
            <a:ext cx="784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Oferta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6675438" y="5892801"/>
            <a:ext cx="44723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284538" y="5892801"/>
            <a:ext cx="14908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 flipH="1">
            <a:off x="3535364" y="3648075"/>
            <a:ext cx="33988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6859588" y="6194426"/>
            <a:ext cx="10795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V="1">
            <a:off x="2830513" y="3427413"/>
            <a:ext cx="444500" cy="608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H="1">
            <a:off x="3535364" y="3076575"/>
            <a:ext cx="33988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V="1">
            <a:off x="6927850" y="2168525"/>
            <a:ext cx="0" cy="365918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9890" name="Group 18"/>
          <p:cNvGrpSpPr>
            <a:grpSpLocks/>
          </p:cNvGrpSpPr>
          <p:nvPr/>
        </p:nvGrpSpPr>
        <p:grpSpPr bwMode="auto">
          <a:xfrm>
            <a:off x="2736850" y="1787525"/>
            <a:ext cx="7302500" cy="4425950"/>
            <a:chOff x="764" y="1126"/>
            <a:chExt cx="4600" cy="2788"/>
          </a:xfrm>
        </p:grpSpPr>
        <p:sp>
          <p:nvSpPr>
            <p:cNvPr id="79887" name="Rectangle 15"/>
            <p:cNvSpPr>
              <a:spLocks noChangeArrowheads="1"/>
            </p:cNvSpPr>
            <p:nvPr/>
          </p:nvSpPr>
          <p:spPr bwMode="auto">
            <a:xfrm>
              <a:off x="4439" y="3712"/>
              <a:ext cx="92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Quantidade</a:t>
              </a:r>
            </a:p>
          </p:txBody>
        </p:sp>
        <p:sp>
          <p:nvSpPr>
            <p:cNvPr id="79888" name="Freeform 16"/>
            <p:cNvSpPr>
              <a:spLocks/>
            </p:cNvSpPr>
            <p:nvPr/>
          </p:nvSpPr>
          <p:spPr bwMode="auto">
            <a:xfrm>
              <a:off x="1265" y="1126"/>
              <a:ext cx="3736" cy="2542"/>
            </a:xfrm>
            <a:custGeom>
              <a:avLst/>
              <a:gdLst>
                <a:gd name="T0" fmla="*/ 0 w 3736"/>
                <a:gd name="T1" fmla="*/ 0 h 2542"/>
                <a:gd name="T2" fmla="*/ 0 w 3736"/>
                <a:gd name="T3" fmla="*/ 2541 h 2542"/>
                <a:gd name="T4" fmla="*/ 3735 w 3736"/>
                <a:gd name="T5" fmla="*/ 2541 h 2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6" h="2542">
                  <a:moveTo>
                    <a:pt x="0" y="0"/>
                  </a:moveTo>
                  <a:lnTo>
                    <a:pt x="0" y="2541"/>
                  </a:lnTo>
                  <a:lnTo>
                    <a:pt x="3735" y="25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764" y="1177"/>
              <a:ext cx="46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Preço</a:t>
              </a:r>
            </a:p>
          </p:txBody>
        </p:sp>
      </p:grp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2200275" y="3957639"/>
            <a:ext cx="7254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1. Um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2200275" y="4281489"/>
            <a:ext cx="1111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aumento</a:t>
            </a: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2200276" y="4600576"/>
            <a:ext cx="13509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no preço...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3810000" y="6457951"/>
            <a:ext cx="5456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2. ...deixa a quantidade ofertada inalterada.</a:t>
            </a:r>
          </a:p>
        </p:txBody>
      </p:sp>
      <p:grpSp>
        <p:nvGrpSpPr>
          <p:cNvPr id="79897" name="Group 25"/>
          <p:cNvGrpSpPr>
            <a:grpSpLocks/>
          </p:cNvGrpSpPr>
          <p:nvPr/>
        </p:nvGrpSpPr>
        <p:grpSpPr bwMode="auto">
          <a:xfrm>
            <a:off x="3343276" y="3209925"/>
            <a:ext cx="73025" cy="279400"/>
            <a:chOff x="1146" y="2022"/>
            <a:chExt cx="46" cy="176"/>
          </a:xfrm>
        </p:grpSpPr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>
              <a:off x="1172" y="2098"/>
              <a:ext cx="1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9896" name="Freeform 24"/>
            <p:cNvSpPr>
              <a:spLocks/>
            </p:cNvSpPr>
            <p:nvPr/>
          </p:nvSpPr>
          <p:spPr bwMode="auto">
            <a:xfrm>
              <a:off x="1146" y="2022"/>
              <a:ext cx="46" cy="91"/>
            </a:xfrm>
            <a:custGeom>
              <a:avLst/>
              <a:gdLst>
                <a:gd name="T0" fmla="*/ 21 w 46"/>
                <a:gd name="T1" fmla="*/ 66 h 91"/>
                <a:gd name="T2" fmla="*/ 0 w 46"/>
                <a:gd name="T3" fmla="*/ 90 h 91"/>
                <a:gd name="T4" fmla="*/ 0 w 46"/>
                <a:gd name="T5" fmla="*/ 66 h 91"/>
                <a:gd name="T6" fmla="*/ 21 w 46"/>
                <a:gd name="T7" fmla="*/ 45 h 91"/>
                <a:gd name="T8" fmla="*/ 21 w 46"/>
                <a:gd name="T9" fmla="*/ 21 h 91"/>
                <a:gd name="T10" fmla="*/ 21 w 46"/>
                <a:gd name="T11" fmla="*/ 0 h 91"/>
                <a:gd name="T12" fmla="*/ 21 w 46"/>
                <a:gd name="T13" fmla="*/ 21 h 91"/>
                <a:gd name="T14" fmla="*/ 45 w 46"/>
                <a:gd name="T15" fmla="*/ 45 h 91"/>
                <a:gd name="T16" fmla="*/ 45 w 46"/>
                <a:gd name="T17" fmla="*/ 66 h 91"/>
                <a:gd name="T18" fmla="*/ 45 w 46"/>
                <a:gd name="T19" fmla="*/ 90 h 91"/>
                <a:gd name="T20" fmla="*/ 21 w 46"/>
                <a:gd name="T21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1">
                  <a:moveTo>
                    <a:pt x="21" y="66"/>
                  </a:moveTo>
                  <a:lnTo>
                    <a:pt x="0" y="90"/>
                  </a:lnTo>
                  <a:lnTo>
                    <a:pt x="0" y="66"/>
                  </a:lnTo>
                  <a:lnTo>
                    <a:pt x="21" y="45"/>
                  </a:lnTo>
                  <a:lnTo>
                    <a:pt x="21" y="21"/>
                  </a:lnTo>
                  <a:lnTo>
                    <a:pt x="21" y="0"/>
                  </a:lnTo>
                  <a:lnTo>
                    <a:pt x="21" y="21"/>
                  </a:lnTo>
                  <a:lnTo>
                    <a:pt x="45" y="45"/>
                  </a:lnTo>
                  <a:lnTo>
                    <a:pt x="45" y="66"/>
                  </a:lnTo>
                  <a:lnTo>
                    <a:pt x="45" y="90"/>
                  </a:lnTo>
                  <a:lnTo>
                    <a:pt x="21" y="6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271159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153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200"/>
              <a:t>Elasticidade Preço da Oferta: Oferta Inelástica</a:t>
            </a:r>
            <a:endParaRPr lang="pt-BR" altLang="pt-BR"/>
          </a:p>
        </p:txBody>
      </p:sp>
      <p:grpSp>
        <p:nvGrpSpPr>
          <p:cNvPr id="81927" name="Group 7"/>
          <p:cNvGrpSpPr>
            <a:grpSpLocks/>
          </p:cNvGrpSpPr>
          <p:nvPr/>
        </p:nvGrpSpPr>
        <p:grpSpPr bwMode="auto">
          <a:xfrm>
            <a:off x="2736850" y="1787525"/>
            <a:ext cx="7302500" cy="4425950"/>
            <a:chOff x="764" y="1126"/>
            <a:chExt cx="4600" cy="2788"/>
          </a:xfrm>
        </p:grpSpPr>
        <p:sp>
          <p:nvSpPr>
            <p:cNvPr id="81924" name="Rectangle 4"/>
            <p:cNvSpPr>
              <a:spLocks noChangeArrowheads="1"/>
            </p:cNvSpPr>
            <p:nvPr/>
          </p:nvSpPr>
          <p:spPr bwMode="auto">
            <a:xfrm>
              <a:off x="4439" y="3712"/>
              <a:ext cx="92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Quantidade</a:t>
              </a:r>
            </a:p>
          </p:txBody>
        </p:sp>
        <p:sp>
          <p:nvSpPr>
            <p:cNvPr id="81925" name="Freeform 5"/>
            <p:cNvSpPr>
              <a:spLocks/>
            </p:cNvSpPr>
            <p:nvPr/>
          </p:nvSpPr>
          <p:spPr bwMode="auto">
            <a:xfrm>
              <a:off x="1265" y="1126"/>
              <a:ext cx="3736" cy="2542"/>
            </a:xfrm>
            <a:custGeom>
              <a:avLst/>
              <a:gdLst>
                <a:gd name="T0" fmla="*/ 0 w 3736"/>
                <a:gd name="T1" fmla="*/ 0 h 2542"/>
                <a:gd name="T2" fmla="*/ 0 w 3736"/>
                <a:gd name="T3" fmla="*/ 2541 h 2542"/>
                <a:gd name="T4" fmla="*/ 3735 w 3736"/>
                <a:gd name="T5" fmla="*/ 2541 h 2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6" h="2542">
                  <a:moveTo>
                    <a:pt x="0" y="0"/>
                  </a:moveTo>
                  <a:lnTo>
                    <a:pt x="0" y="2541"/>
                  </a:lnTo>
                  <a:lnTo>
                    <a:pt x="3735" y="25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764" y="1177"/>
              <a:ext cx="46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Preço</a:t>
              </a:r>
            </a:p>
          </p:txBody>
        </p:sp>
      </p:grpSp>
      <p:grpSp>
        <p:nvGrpSpPr>
          <p:cNvPr id="81930" name="Group 10"/>
          <p:cNvGrpSpPr>
            <a:grpSpLocks/>
          </p:cNvGrpSpPr>
          <p:nvPr/>
        </p:nvGrpSpPr>
        <p:grpSpPr bwMode="auto">
          <a:xfrm>
            <a:off x="3343276" y="3209925"/>
            <a:ext cx="73025" cy="279400"/>
            <a:chOff x="1146" y="2022"/>
            <a:chExt cx="46" cy="176"/>
          </a:xfrm>
        </p:grpSpPr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>
              <a:off x="1172" y="2098"/>
              <a:ext cx="1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929" name="Freeform 9"/>
            <p:cNvSpPr>
              <a:spLocks/>
            </p:cNvSpPr>
            <p:nvPr/>
          </p:nvSpPr>
          <p:spPr bwMode="auto">
            <a:xfrm>
              <a:off x="1146" y="2022"/>
              <a:ext cx="46" cy="91"/>
            </a:xfrm>
            <a:custGeom>
              <a:avLst/>
              <a:gdLst>
                <a:gd name="T0" fmla="*/ 21 w 46"/>
                <a:gd name="T1" fmla="*/ 66 h 91"/>
                <a:gd name="T2" fmla="*/ 0 w 46"/>
                <a:gd name="T3" fmla="*/ 90 h 91"/>
                <a:gd name="T4" fmla="*/ 0 w 46"/>
                <a:gd name="T5" fmla="*/ 66 h 91"/>
                <a:gd name="T6" fmla="*/ 21 w 46"/>
                <a:gd name="T7" fmla="*/ 45 h 91"/>
                <a:gd name="T8" fmla="*/ 21 w 46"/>
                <a:gd name="T9" fmla="*/ 21 h 91"/>
                <a:gd name="T10" fmla="*/ 21 w 46"/>
                <a:gd name="T11" fmla="*/ 0 h 91"/>
                <a:gd name="T12" fmla="*/ 21 w 46"/>
                <a:gd name="T13" fmla="*/ 21 h 91"/>
                <a:gd name="T14" fmla="*/ 45 w 46"/>
                <a:gd name="T15" fmla="*/ 45 h 91"/>
                <a:gd name="T16" fmla="*/ 45 w 46"/>
                <a:gd name="T17" fmla="*/ 66 h 91"/>
                <a:gd name="T18" fmla="*/ 45 w 46"/>
                <a:gd name="T19" fmla="*/ 90 h 91"/>
                <a:gd name="T20" fmla="*/ 21 w 46"/>
                <a:gd name="T21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1">
                  <a:moveTo>
                    <a:pt x="21" y="66"/>
                  </a:moveTo>
                  <a:lnTo>
                    <a:pt x="0" y="90"/>
                  </a:lnTo>
                  <a:lnTo>
                    <a:pt x="0" y="66"/>
                  </a:lnTo>
                  <a:lnTo>
                    <a:pt x="21" y="45"/>
                  </a:lnTo>
                  <a:lnTo>
                    <a:pt x="21" y="21"/>
                  </a:lnTo>
                  <a:lnTo>
                    <a:pt x="21" y="0"/>
                  </a:lnTo>
                  <a:lnTo>
                    <a:pt x="21" y="21"/>
                  </a:lnTo>
                  <a:lnTo>
                    <a:pt x="45" y="45"/>
                  </a:lnTo>
                  <a:lnTo>
                    <a:pt x="45" y="66"/>
                  </a:lnTo>
                  <a:lnTo>
                    <a:pt x="45" y="90"/>
                  </a:lnTo>
                  <a:lnTo>
                    <a:pt x="21" y="6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6813550" y="6188076"/>
            <a:ext cx="217488" cy="263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1935" name="Group 15"/>
          <p:cNvGrpSpPr>
            <a:grpSpLocks/>
          </p:cNvGrpSpPr>
          <p:nvPr/>
        </p:nvGrpSpPr>
        <p:grpSpPr bwMode="auto">
          <a:xfrm>
            <a:off x="2200276" y="3957640"/>
            <a:ext cx="1206501" cy="1169988"/>
            <a:chOff x="426" y="2493"/>
            <a:chExt cx="760" cy="737"/>
          </a:xfrm>
        </p:grpSpPr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426" y="2493"/>
              <a:ext cx="760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1. Um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aumento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de 22% no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preço...</a:t>
              </a:r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426" y="2697"/>
              <a:ext cx="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34" name="Rectangle 14"/>
            <p:cNvSpPr>
              <a:spLocks noChangeArrowheads="1"/>
            </p:cNvSpPr>
            <p:nvPr/>
          </p:nvSpPr>
          <p:spPr bwMode="auto">
            <a:xfrm>
              <a:off x="426" y="2898"/>
              <a:ext cx="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3810000" y="6457950"/>
            <a:ext cx="6673302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900" b="1">
                <a:solidFill>
                  <a:srgbClr val="000000"/>
                </a:solidFill>
                <a:latin typeface="Arial" panose="020B0604020202020204" pitchFamily="34" charset="0"/>
              </a:rPr>
              <a:t>2. ...provoca um aumento de 10% na quantidade ofertada.</a:t>
            </a:r>
            <a:endParaRPr lang="pt-BR" altLang="pt-BR" sz="21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>
            <a:off x="3557588" y="3638550"/>
            <a:ext cx="3359150" cy="2178050"/>
          </a:xfrm>
          <a:custGeom>
            <a:avLst/>
            <a:gdLst>
              <a:gd name="T0" fmla="*/ 2115 w 2116"/>
              <a:gd name="T1" fmla="*/ 1371 h 1372"/>
              <a:gd name="T2" fmla="*/ 2115 w 2116"/>
              <a:gd name="T3" fmla="*/ 0 h 1372"/>
              <a:gd name="T4" fmla="*/ 0 w 2116"/>
              <a:gd name="T5" fmla="*/ 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" h="1372">
                <a:moveTo>
                  <a:pt x="2115" y="1371"/>
                </a:moveTo>
                <a:lnTo>
                  <a:pt x="211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>
            <a:off x="3557589" y="3067050"/>
            <a:ext cx="3716337" cy="2749550"/>
          </a:xfrm>
          <a:custGeom>
            <a:avLst/>
            <a:gdLst>
              <a:gd name="T0" fmla="*/ 2340 w 2341"/>
              <a:gd name="T1" fmla="*/ 1731 h 1732"/>
              <a:gd name="T2" fmla="*/ 2340 w 2341"/>
              <a:gd name="T3" fmla="*/ 0 h 1732"/>
              <a:gd name="T4" fmla="*/ 0 w 2341"/>
              <a:gd name="T5" fmla="*/ 0 h 1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1" h="1732">
                <a:moveTo>
                  <a:pt x="2340" y="1731"/>
                </a:moveTo>
                <a:lnTo>
                  <a:pt x="234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 flipH="1">
            <a:off x="6164263" y="2479676"/>
            <a:ext cx="1516062" cy="236061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3103564" y="2892426"/>
            <a:ext cx="2952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$5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3284538" y="3463926"/>
            <a:ext cx="14908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7324726" y="5891214"/>
            <a:ext cx="4429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110</a:t>
            </a:r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H="1">
            <a:off x="7123113" y="6075364"/>
            <a:ext cx="1460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7229476" y="6034089"/>
            <a:ext cx="144463" cy="73025"/>
          </a:xfrm>
          <a:custGeom>
            <a:avLst/>
            <a:gdLst>
              <a:gd name="T0" fmla="*/ 0 w 91"/>
              <a:gd name="T1" fmla="*/ 21 h 46"/>
              <a:gd name="T2" fmla="*/ 0 w 91"/>
              <a:gd name="T3" fmla="*/ 45 h 46"/>
              <a:gd name="T4" fmla="*/ 21 w 91"/>
              <a:gd name="T5" fmla="*/ 45 h 46"/>
              <a:gd name="T6" fmla="*/ 45 w 91"/>
              <a:gd name="T7" fmla="*/ 21 h 46"/>
              <a:gd name="T8" fmla="*/ 66 w 91"/>
              <a:gd name="T9" fmla="*/ 21 h 46"/>
              <a:gd name="T10" fmla="*/ 90 w 91"/>
              <a:gd name="T11" fmla="*/ 21 h 46"/>
              <a:gd name="T12" fmla="*/ 66 w 91"/>
              <a:gd name="T13" fmla="*/ 21 h 46"/>
              <a:gd name="T14" fmla="*/ 45 w 91"/>
              <a:gd name="T15" fmla="*/ 0 h 46"/>
              <a:gd name="T16" fmla="*/ 21 w 91"/>
              <a:gd name="T17" fmla="*/ 0 h 46"/>
              <a:gd name="T18" fmla="*/ 0 w 91"/>
              <a:gd name="T19" fmla="*/ 0 h 46"/>
              <a:gd name="T20" fmla="*/ 0 w 91"/>
              <a:gd name="T21" fmla="*/ 21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1" h="46">
                <a:moveTo>
                  <a:pt x="0" y="21"/>
                </a:moveTo>
                <a:lnTo>
                  <a:pt x="0" y="45"/>
                </a:lnTo>
                <a:lnTo>
                  <a:pt x="21" y="45"/>
                </a:lnTo>
                <a:lnTo>
                  <a:pt x="45" y="21"/>
                </a:lnTo>
                <a:lnTo>
                  <a:pt x="66" y="21"/>
                </a:lnTo>
                <a:lnTo>
                  <a:pt x="90" y="21"/>
                </a:lnTo>
                <a:lnTo>
                  <a:pt x="66" y="21"/>
                </a:lnTo>
                <a:lnTo>
                  <a:pt x="45" y="0"/>
                </a:lnTo>
                <a:lnTo>
                  <a:pt x="21" y="0"/>
                </a:lnTo>
                <a:lnTo>
                  <a:pt x="0" y="0"/>
                </a:lnTo>
                <a:lnTo>
                  <a:pt x="0" y="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6675438" y="5892801"/>
            <a:ext cx="44723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V="1">
            <a:off x="2884489" y="3425825"/>
            <a:ext cx="390525" cy="501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4207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153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200"/>
              <a:t>Elasticidade Preço da Oferta: Oferta Elástica</a:t>
            </a:r>
            <a:endParaRPr lang="pt-BR" altLang="pt-BR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2736850" y="1787525"/>
            <a:ext cx="7302500" cy="4425950"/>
            <a:chOff x="764" y="1126"/>
            <a:chExt cx="4600" cy="2788"/>
          </a:xfrm>
        </p:grpSpPr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4439" y="3712"/>
              <a:ext cx="92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Quantidade</a:t>
              </a:r>
            </a:p>
          </p:txBody>
        </p:sp>
        <p:sp>
          <p:nvSpPr>
            <p:cNvPr id="86022" name="Freeform 6"/>
            <p:cNvSpPr>
              <a:spLocks/>
            </p:cNvSpPr>
            <p:nvPr/>
          </p:nvSpPr>
          <p:spPr bwMode="auto">
            <a:xfrm>
              <a:off x="1265" y="1126"/>
              <a:ext cx="3736" cy="2542"/>
            </a:xfrm>
            <a:custGeom>
              <a:avLst/>
              <a:gdLst>
                <a:gd name="T0" fmla="*/ 0 w 3736"/>
                <a:gd name="T1" fmla="*/ 0 h 2542"/>
                <a:gd name="T2" fmla="*/ 0 w 3736"/>
                <a:gd name="T3" fmla="*/ 2541 h 2542"/>
                <a:gd name="T4" fmla="*/ 3735 w 3736"/>
                <a:gd name="T5" fmla="*/ 2541 h 2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6" h="2542">
                  <a:moveTo>
                    <a:pt x="0" y="0"/>
                  </a:moveTo>
                  <a:lnTo>
                    <a:pt x="0" y="2541"/>
                  </a:lnTo>
                  <a:lnTo>
                    <a:pt x="3735" y="25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764" y="1177"/>
              <a:ext cx="46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Preço</a:t>
              </a:r>
            </a:p>
          </p:txBody>
        </p:sp>
      </p:grp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03564" y="2892426"/>
            <a:ext cx="2952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$5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284538" y="3463926"/>
            <a:ext cx="14908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3810000" y="6457950"/>
            <a:ext cx="6673302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900" b="1">
                <a:solidFill>
                  <a:srgbClr val="000000"/>
                </a:solidFill>
                <a:latin typeface="Arial" panose="020B0604020202020204" pitchFamily="34" charset="0"/>
              </a:rPr>
              <a:t>2. ...provoca um aumento de 67% na quantidade ofertada.</a:t>
            </a:r>
            <a:endParaRPr lang="pt-BR" altLang="pt-BR" sz="21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6028" name="Freeform 12"/>
          <p:cNvSpPr>
            <a:spLocks/>
          </p:cNvSpPr>
          <p:nvPr/>
        </p:nvSpPr>
        <p:spPr bwMode="auto">
          <a:xfrm>
            <a:off x="3546475" y="3692526"/>
            <a:ext cx="1716088" cy="2182813"/>
          </a:xfrm>
          <a:custGeom>
            <a:avLst/>
            <a:gdLst>
              <a:gd name="T0" fmla="*/ 1080 w 1081"/>
              <a:gd name="T1" fmla="*/ 1374 h 1375"/>
              <a:gd name="T2" fmla="*/ 1080 w 1081"/>
              <a:gd name="T3" fmla="*/ 0 h 1375"/>
              <a:gd name="T4" fmla="*/ 0 w 1081"/>
              <a:gd name="T5" fmla="*/ 0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1" h="1375">
                <a:moveTo>
                  <a:pt x="1080" y="1374"/>
                </a:moveTo>
                <a:lnTo>
                  <a:pt x="108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9" name="Freeform 13"/>
          <p:cNvSpPr>
            <a:spLocks/>
          </p:cNvSpPr>
          <p:nvPr/>
        </p:nvSpPr>
        <p:spPr bwMode="auto">
          <a:xfrm>
            <a:off x="3546475" y="3121026"/>
            <a:ext cx="3397250" cy="2754313"/>
          </a:xfrm>
          <a:custGeom>
            <a:avLst/>
            <a:gdLst>
              <a:gd name="T0" fmla="*/ 2139 w 2140"/>
              <a:gd name="T1" fmla="*/ 1734 h 1735"/>
              <a:gd name="T2" fmla="*/ 2139 w 2140"/>
              <a:gd name="T3" fmla="*/ 0 h 1735"/>
              <a:gd name="T4" fmla="*/ 0 w 2140"/>
              <a:gd name="T5" fmla="*/ 0 h 1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" h="1735">
                <a:moveTo>
                  <a:pt x="2139" y="1734"/>
                </a:moveTo>
                <a:lnTo>
                  <a:pt x="213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3865564" y="2592388"/>
            <a:ext cx="4757737" cy="15478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5013326" y="5888039"/>
            <a:ext cx="4429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6689726" y="5888039"/>
            <a:ext cx="4429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200</a:t>
            </a:r>
          </a:p>
        </p:txBody>
      </p:sp>
      <p:grpSp>
        <p:nvGrpSpPr>
          <p:cNvPr id="86035" name="Group 19"/>
          <p:cNvGrpSpPr>
            <a:grpSpLocks/>
          </p:cNvGrpSpPr>
          <p:nvPr/>
        </p:nvGrpSpPr>
        <p:grpSpPr bwMode="auto">
          <a:xfrm>
            <a:off x="5549901" y="5959476"/>
            <a:ext cx="1108075" cy="73025"/>
            <a:chOff x="2536" y="3754"/>
            <a:chExt cx="698" cy="46"/>
          </a:xfrm>
        </p:grpSpPr>
        <p:sp>
          <p:nvSpPr>
            <p:cNvPr id="86033" name="Freeform 17"/>
            <p:cNvSpPr>
              <a:spLocks/>
            </p:cNvSpPr>
            <p:nvPr/>
          </p:nvSpPr>
          <p:spPr bwMode="auto">
            <a:xfrm>
              <a:off x="3119" y="3754"/>
              <a:ext cx="115" cy="46"/>
            </a:xfrm>
            <a:custGeom>
              <a:avLst/>
              <a:gdLst>
                <a:gd name="T0" fmla="*/ 24 w 115"/>
                <a:gd name="T1" fmla="*/ 21 h 46"/>
                <a:gd name="T2" fmla="*/ 0 w 115"/>
                <a:gd name="T3" fmla="*/ 45 h 46"/>
                <a:gd name="T4" fmla="*/ 24 w 115"/>
                <a:gd name="T5" fmla="*/ 45 h 46"/>
                <a:gd name="T6" fmla="*/ 45 w 115"/>
                <a:gd name="T7" fmla="*/ 45 h 46"/>
                <a:gd name="T8" fmla="*/ 69 w 115"/>
                <a:gd name="T9" fmla="*/ 21 h 46"/>
                <a:gd name="T10" fmla="*/ 90 w 115"/>
                <a:gd name="T11" fmla="*/ 21 h 46"/>
                <a:gd name="T12" fmla="*/ 114 w 115"/>
                <a:gd name="T13" fmla="*/ 21 h 46"/>
                <a:gd name="T14" fmla="*/ 90 w 115"/>
                <a:gd name="T15" fmla="*/ 21 h 46"/>
                <a:gd name="T16" fmla="*/ 69 w 115"/>
                <a:gd name="T17" fmla="*/ 21 h 46"/>
                <a:gd name="T18" fmla="*/ 45 w 115"/>
                <a:gd name="T19" fmla="*/ 21 h 46"/>
                <a:gd name="T20" fmla="*/ 45 w 115"/>
                <a:gd name="T21" fmla="*/ 0 h 46"/>
                <a:gd name="T22" fmla="*/ 24 w 115"/>
                <a:gd name="T23" fmla="*/ 0 h 46"/>
                <a:gd name="T24" fmla="*/ 0 w 115"/>
                <a:gd name="T25" fmla="*/ 0 h 46"/>
                <a:gd name="T26" fmla="*/ 24 w 115"/>
                <a:gd name="T2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" h="46">
                  <a:moveTo>
                    <a:pt x="24" y="21"/>
                  </a:moveTo>
                  <a:lnTo>
                    <a:pt x="0" y="45"/>
                  </a:lnTo>
                  <a:lnTo>
                    <a:pt x="24" y="45"/>
                  </a:lnTo>
                  <a:lnTo>
                    <a:pt x="45" y="45"/>
                  </a:lnTo>
                  <a:lnTo>
                    <a:pt x="69" y="21"/>
                  </a:lnTo>
                  <a:lnTo>
                    <a:pt x="90" y="21"/>
                  </a:lnTo>
                  <a:lnTo>
                    <a:pt x="114" y="21"/>
                  </a:lnTo>
                  <a:lnTo>
                    <a:pt x="90" y="21"/>
                  </a:lnTo>
                  <a:lnTo>
                    <a:pt x="69" y="21"/>
                  </a:lnTo>
                  <a:lnTo>
                    <a:pt x="45" y="21"/>
                  </a:lnTo>
                  <a:lnTo>
                    <a:pt x="45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4" y="2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34" name="Line 18"/>
            <p:cNvSpPr>
              <a:spLocks noChangeShapeType="1"/>
            </p:cNvSpPr>
            <p:nvPr/>
          </p:nvSpPr>
          <p:spPr bwMode="auto">
            <a:xfrm flipH="1">
              <a:off x="2536" y="3777"/>
              <a:ext cx="65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2200276" y="3957640"/>
            <a:ext cx="1206501" cy="1169988"/>
            <a:chOff x="426" y="2493"/>
            <a:chExt cx="760" cy="737"/>
          </a:xfrm>
        </p:grpSpPr>
        <p:sp>
          <p:nvSpPr>
            <p:cNvPr id="86036" name="Rectangle 20"/>
            <p:cNvSpPr>
              <a:spLocks noChangeArrowheads="1"/>
            </p:cNvSpPr>
            <p:nvPr/>
          </p:nvSpPr>
          <p:spPr bwMode="auto">
            <a:xfrm>
              <a:off x="426" y="2493"/>
              <a:ext cx="760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1. Um 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aumento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de 22% no</a:t>
              </a:r>
            </a:p>
            <a:p>
              <a:r>
                <a:rPr lang="pt-BR" altLang="pt-BR" sz="1900" b="1">
                  <a:solidFill>
                    <a:srgbClr val="000000"/>
                  </a:solidFill>
                  <a:latin typeface="Arial" panose="020B0604020202020204" pitchFamily="34" charset="0"/>
                </a:rPr>
                <a:t>preço...</a:t>
              </a:r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37" name="Rectangle 21"/>
            <p:cNvSpPr>
              <a:spLocks noChangeArrowheads="1"/>
            </p:cNvSpPr>
            <p:nvPr/>
          </p:nvSpPr>
          <p:spPr bwMode="auto">
            <a:xfrm>
              <a:off x="426" y="2697"/>
              <a:ext cx="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038" name="Rectangle 22"/>
            <p:cNvSpPr>
              <a:spLocks noChangeArrowheads="1"/>
            </p:cNvSpPr>
            <p:nvPr/>
          </p:nvSpPr>
          <p:spPr bwMode="auto">
            <a:xfrm>
              <a:off x="426" y="2898"/>
              <a:ext cx="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6040" name="Line 24"/>
          <p:cNvSpPr>
            <a:spLocks noChangeShapeType="1"/>
          </p:cNvSpPr>
          <p:nvPr/>
        </p:nvSpPr>
        <p:spPr bwMode="auto">
          <a:xfrm flipV="1">
            <a:off x="2884489" y="3425825"/>
            <a:ext cx="390525" cy="501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3343276" y="3209925"/>
            <a:ext cx="73025" cy="279400"/>
            <a:chOff x="1146" y="2022"/>
            <a:chExt cx="46" cy="176"/>
          </a:xfrm>
        </p:grpSpPr>
        <p:sp>
          <p:nvSpPr>
            <p:cNvPr id="86041" name="Line 25"/>
            <p:cNvSpPr>
              <a:spLocks noChangeShapeType="1"/>
            </p:cNvSpPr>
            <p:nvPr/>
          </p:nvSpPr>
          <p:spPr bwMode="auto">
            <a:xfrm>
              <a:off x="1172" y="2098"/>
              <a:ext cx="1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6042" name="Freeform 26"/>
            <p:cNvSpPr>
              <a:spLocks/>
            </p:cNvSpPr>
            <p:nvPr/>
          </p:nvSpPr>
          <p:spPr bwMode="auto">
            <a:xfrm>
              <a:off x="1146" y="2022"/>
              <a:ext cx="46" cy="91"/>
            </a:xfrm>
            <a:custGeom>
              <a:avLst/>
              <a:gdLst>
                <a:gd name="T0" fmla="*/ 21 w 46"/>
                <a:gd name="T1" fmla="*/ 66 h 91"/>
                <a:gd name="T2" fmla="*/ 0 w 46"/>
                <a:gd name="T3" fmla="*/ 90 h 91"/>
                <a:gd name="T4" fmla="*/ 0 w 46"/>
                <a:gd name="T5" fmla="*/ 66 h 91"/>
                <a:gd name="T6" fmla="*/ 21 w 46"/>
                <a:gd name="T7" fmla="*/ 45 h 91"/>
                <a:gd name="T8" fmla="*/ 21 w 46"/>
                <a:gd name="T9" fmla="*/ 21 h 91"/>
                <a:gd name="T10" fmla="*/ 21 w 46"/>
                <a:gd name="T11" fmla="*/ 0 h 91"/>
                <a:gd name="T12" fmla="*/ 21 w 46"/>
                <a:gd name="T13" fmla="*/ 21 h 91"/>
                <a:gd name="T14" fmla="*/ 45 w 46"/>
                <a:gd name="T15" fmla="*/ 45 h 91"/>
                <a:gd name="T16" fmla="*/ 45 w 46"/>
                <a:gd name="T17" fmla="*/ 66 h 91"/>
                <a:gd name="T18" fmla="*/ 45 w 46"/>
                <a:gd name="T19" fmla="*/ 90 h 91"/>
                <a:gd name="T20" fmla="*/ 21 w 46"/>
                <a:gd name="T21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91">
                  <a:moveTo>
                    <a:pt x="21" y="66"/>
                  </a:moveTo>
                  <a:lnTo>
                    <a:pt x="0" y="90"/>
                  </a:lnTo>
                  <a:lnTo>
                    <a:pt x="0" y="66"/>
                  </a:lnTo>
                  <a:lnTo>
                    <a:pt x="21" y="45"/>
                  </a:lnTo>
                  <a:lnTo>
                    <a:pt x="21" y="21"/>
                  </a:lnTo>
                  <a:lnTo>
                    <a:pt x="21" y="0"/>
                  </a:lnTo>
                  <a:lnTo>
                    <a:pt x="21" y="21"/>
                  </a:lnTo>
                  <a:lnTo>
                    <a:pt x="45" y="45"/>
                  </a:lnTo>
                  <a:lnTo>
                    <a:pt x="45" y="66"/>
                  </a:lnTo>
                  <a:lnTo>
                    <a:pt x="45" y="90"/>
                  </a:lnTo>
                  <a:lnTo>
                    <a:pt x="21" y="6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056460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ELASTICIDADES</a:t>
            </a:r>
          </a:p>
          <a:p>
            <a:endParaRPr lang="pt-BR" sz="2800" dirty="0"/>
          </a:p>
          <a:p>
            <a:r>
              <a:rPr lang="pt-BR" sz="2800" dirty="0" smtClean="0"/>
              <a:t>ESTRUTURA DE MERCADO – BREVE INTRODUÇÃO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91524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153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200"/>
              <a:t>Elasticidade Preço da Oferta: Oferta Perfeitamente Elástica</a:t>
            </a:r>
            <a:endParaRPr lang="pt-BR" altLang="pt-BR"/>
          </a:p>
        </p:txBody>
      </p:sp>
      <p:grpSp>
        <p:nvGrpSpPr>
          <p:cNvPr id="88072" name="Group 8"/>
          <p:cNvGrpSpPr>
            <a:grpSpLocks/>
          </p:cNvGrpSpPr>
          <p:nvPr/>
        </p:nvGrpSpPr>
        <p:grpSpPr bwMode="auto">
          <a:xfrm>
            <a:off x="2736850" y="1787525"/>
            <a:ext cx="7302500" cy="4425950"/>
            <a:chOff x="764" y="1126"/>
            <a:chExt cx="4600" cy="2788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4439" y="3712"/>
              <a:ext cx="92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Quantidade</a:t>
              </a:r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auto">
            <a:xfrm>
              <a:off x="1265" y="1126"/>
              <a:ext cx="3736" cy="2542"/>
            </a:xfrm>
            <a:custGeom>
              <a:avLst/>
              <a:gdLst>
                <a:gd name="T0" fmla="*/ 0 w 3736"/>
                <a:gd name="T1" fmla="*/ 0 h 2542"/>
                <a:gd name="T2" fmla="*/ 0 w 3736"/>
                <a:gd name="T3" fmla="*/ 2541 h 2542"/>
                <a:gd name="T4" fmla="*/ 3735 w 3736"/>
                <a:gd name="T5" fmla="*/ 2541 h 2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6" h="2542">
                  <a:moveTo>
                    <a:pt x="0" y="0"/>
                  </a:moveTo>
                  <a:lnTo>
                    <a:pt x="0" y="2541"/>
                  </a:lnTo>
                  <a:lnTo>
                    <a:pt x="3735" y="25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764" y="1177"/>
              <a:ext cx="46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Preço</a:t>
              </a:r>
            </a:p>
          </p:txBody>
        </p:sp>
      </p:grp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3284539" y="3463926"/>
            <a:ext cx="2952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$4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6675438" y="5892801"/>
            <a:ext cx="44723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</a:p>
        </p:txBody>
      </p:sp>
      <p:grpSp>
        <p:nvGrpSpPr>
          <p:cNvPr id="88079" name="Group 15"/>
          <p:cNvGrpSpPr>
            <a:grpSpLocks/>
          </p:cNvGrpSpPr>
          <p:nvPr/>
        </p:nvGrpSpPr>
        <p:grpSpPr bwMode="auto">
          <a:xfrm>
            <a:off x="2200276" y="3957639"/>
            <a:ext cx="65" cy="966787"/>
            <a:chOff x="426" y="2493"/>
            <a:chExt cx="65" cy="609"/>
          </a:xfrm>
        </p:grpSpPr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426" y="2493"/>
              <a:ext cx="65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426" y="2697"/>
              <a:ext cx="65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426" y="2898"/>
              <a:ext cx="65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8084" name="Line 20"/>
          <p:cNvSpPr>
            <a:spLocks noChangeShapeType="1"/>
          </p:cNvSpPr>
          <p:nvPr/>
        </p:nvSpPr>
        <p:spPr bwMode="auto">
          <a:xfrm flipH="1">
            <a:off x="3541713" y="3584575"/>
            <a:ext cx="4373562" cy="158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6456363" y="3706814"/>
            <a:ext cx="296862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5759450" y="4081464"/>
            <a:ext cx="36766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2. A um preço exatamente</a:t>
            </a:r>
          </a:p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de $4, os produtores</a:t>
            </a:r>
          </a:p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ofertam qualquer quantidade</a:t>
            </a:r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 flipV="1">
            <a:off x="3629025" y="2506663"/>
            <a:ext cx="444500" cy="1127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4116388" y="2262189"/>
            <a:ext cx="36322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716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432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1148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86400" defTabSz="822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9436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4008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8580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315200" defTabSz="822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1. A qualquer preço superior</a:t>
            </a:r>
          </a:p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a $4, a quantidade</a:t>
            </a:r>
          </a:p>
          <a:p>
            <a:r>
              <a:rPr lang="pt-BR" altLang="pt-BR" sz="2100" b="1">
                <a:solidFill>
                  <a:srgbClr val="000000"/>
                </a:solidFill>
                <a:latin typeface="Arial" panose="020B0604020202020204" pitchFamily="34" charset="0"/>
              </a:rPr>
              <a:t>ofertada é infinita</a:t>
            </a:r>
          </a:p>
        </p:txBody>
      </p:sp>
      <p:grpSp>
        <p:nvGrpSpPr>
          <p:cNvPr id="88096" name="Group 32"/>
          <p:cNvGrpSpPr>
            <a:grpSpLocks/>
          </p:cNvGrpSpPr>
          <p:nvPr/>
        </p:nvGrpSpPr>
        <p:grpSpPr bwMode="auto">
          <a:xfrm>
            <a:off x="2238375" y="4476751"/>
            <a:ext cx="5145088" cy="2357438"/>
            <a:chOff x="450" y="2820"/>
            <a:chExt cx="3241" cy="1485"/>
          </a:xfrm>
        </p:grpSpPr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 flipV="1">
              <a:off x="548" y="2820"/>
              <a:ext cx="706" cy="10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8094" name="Rectangle 30"/>
            <p:cNvSpPr>
              <a:spLocks noChangeArrowheads="1"/>
            </p:cNvSpPr>
            <p:nvPr/>
          </p:nvSpPr>
          <p:spPr bwMode="auto">
            <a:xfrm>
              <a:off x="450" y="3900"/>
              <a:ext cx="32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3. A um preço inferior a $4, a quantidade</a:t>
              </a:r>
            </a:p>
            <a:p>
              <a:r>
                <a:rPr lang="pt-BR" altLang="pt-BR" sz="2100" b="1">
                  <a:solidFill>
                    <a:srgbClr val="000000"/>
                  </a:solidFill>
                  <a:latin typeface="Arial" panose="020B0604020202020204" pitchFamily="34" charset="0"/>
                </a:rPr>
                <a:t>oferecida é igual a zero</a:t>
              </a:r>
            </a:p>
          </p:txBody>
        </p:sp>
        <p:sp>
          <p:nvSpPr>
            <p:cNvPr id="88095" name="Rectangle 31"/>
            <p:cNvSpPr>
              <a:spLocks noChangeArrowheads="1"/>
            </p:cNvSpPr>
            <p:nvPr/>
          </p:nvSpPr>
          <p:spPr bwMode="auto">
            <a:xfrm>
              <a:off x="450" y="4101"/>
              <a:ext cx="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716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7432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41148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5486400" defTabSz="8229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9436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64008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68580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7315200" defTabSz="8229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sz="21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6171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Calculando a Elasticidade Preço da Oferta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A elasticidade preço da oferta é calculada como a variação percentual na quantidade ofertada dividida variação percentual no preço.</a:t>
            </a: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2209800" y="8077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4648200" y="8077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2209800" y="8077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4648200" y="8077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2209800" y="8077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4648200" y="8077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6662738" y="5027614"/>
            <a:ext cx="3632200" cy="1587"/>
          </a:xfrm>
          <a:prstGeom prst="line">
            <a:avLst/>
          </a:prstGeom>
          <a:noFill/>
          <a:ln w="38100">
            <a:solidFill>
              <a:srgbClr val="9234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2032000" y="4800601"/>
            <a:ext cx="3077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Elasticidade preço da oferta</a:t>
            </a:r>
            <a:endParaRPr lang="pt-BR" altLang="pt-BR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6361113" y="4800601"/>
            <a:ext cx="1346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=</a:t>
            </a:r>
            <a:endParaRPr lang="pt-BR" altLang="pt-BR"/>
          </a:p>
        </p:txBody>
      </p:sp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7194179" y="4114800"/>
            <a:ext cx="253915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Variação percetual</a:t>
            </a:r>
          </a:p>
          <a:p>
            <a:pPr algn="ctr"/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da quantidade ofertada</a:t>
            </a:r>
            <a:endParaRPr lang="pt-BR" altLang="pt-BR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10174288" y="3946526"/>
            <a:ext cx="641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 </a:t>
            </a:r>
            <a:endParaRPr lang="pt-BR" altLang="pt-BR"/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7523998" y="5105400"/>
            <a:ext cx="21843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Variação percentual</a:t>
            </a:r>
          </a:p>
          <a:p>
            <a:pPr algn="ctr"/>
            <a:r>
              <a:rPr lang="pt-BR" altLang="pt-BR" b="1" i="1">
                <a:solidFill>
                  <a:srgbClr val="9234DB"/>
                </a:solidFill>
                <a:latin typeface="Arial" panose="020B0604020202020204" pitchFamily="34" charset="0"/>
              </a:rPr>
              <a:t>do preço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80586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8723" y="1874517"/>
            <a:ext cx="10178322" cy="359359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 estrutura de mercado diz respeito às características do mercado (de oferta e demanda) que são determinantes para a formação dos preços, para a existência de poder de mercado ou não,  e para compreender as estratégias das empresas em cada setor ou segmento de mercado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82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Tipos de Mercados:  </a:t>
            </a:r>
            <a:br>
              <a:rPr lang="pt-BR" altLang="pt-BR"/>
            </a:br>
            <a:r>
              <a:rPr lang="pt-BR" altLang="pt-BR"/>
              <a:t>	O</a:t>
            </a:r>
            <a:r>
              <a:rPr lang="pt-BR" altLang="pt-BR" i="1"/>
              <a:t> Mercado Competitivo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1725" y="2388583"/>
            <a:ext cx="8441140" cy="4267200"/>
          </a:xfrm>
          <a:noFill/>
          <a:ln/>
        </p:spPr>
        <p:txBody>
          <a:bodyPr/>
          <a:lstStyle/>
          <a:p>
            <a:r>
              <a:rPr lang="pt-BR" altLang="pt-BR" sz="3200" dirty="0"/>
              <a:t>Um </a:t>
            </a:r>
            <a:r>
              <a:rPr lang="pt-BR" altLang="pt-BR" sz="3200" dirty="0">
                <a:solidFill>
                  <a:srgbClr val="8901F3"/>
                </a:solidFill>
              </a:rPr>
              <a:t>mercado competitivo</a:t>
            </a:r>
            <a:r>
              <a:rPr lang="pt-BR" altLang="pt-BR" sz="3200" dirty="0"/>
              <a:t> é um mercado: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altLang="pt-BR" sz="2800" dirty="0"/>
              <a:t>	</a:t>
            </a: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pt-BR" altLang="pt-BR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om </a:t>
            </a:r>
            <a:r>
              <a:rPr lang="pt-BR" altLang="pt-BR" sz="28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muitos</a:t>
            </a: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compradores e vendedores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Q</a:t>
            </a:r>
            <a:r>
              <a:rPr lang="pt-BR" altLang="pt-BR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ue </a:t>
            </a: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não é controlado  por nenhuma pessoa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pt-BR" altLang="pt-BR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 </a:t>
            </a: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qual </a:t>
            </a:r>
            <a:r>
              <a:rPr lang="pt-BR" altLang="pt-BR" sz="28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uma faixa estreita de preços</a:t>
            </a:r>
            <a:r>
              <a:rPr lang="pt-BR" altLang="pt-B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é estabelecida de modo aos compradores e vendedores poderem atuar </a:t>
            </a:r>
          </a:p>
        </p:txBody>
      </p:sp>
    </p:spTree>
    <p:extLst>
      <p:ext uri="{BB962C8B-B14F-4D97-AF65-F5344CB8AC3E}">
        <p14:creationId xmlns:p14="http://schemas.microsoft.com/office/powerpoint/2010/main" val="11873423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/>
              <a:t>Tipos de Mercados: </a:t>
            </a:r>
            <a:br>
              <a:rPr lang="pt-BR" altLang="pt-BR" dirty="0"/>
            </a:br>
            <a:r>
              <a:rPr lang="pt-BR" altLang="pt-BR" dirty="0"/>
              <a:t>	</a:t>
            </a:r>
            <a:endParaRPr lang="pt-BR" altLang="pt-BR" i="1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51678" y="2057401"/>
            <a:ext cx="10178322" cy="4419599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pt-BR" altLang="pt-BR" sz="3600" dirty="0">
                <a:solidFill>
                  <a:srgbClr val="0070C0"/>
                </a:solidFill>
              </a:rPr>
              <a:t>Concorrência Perfeita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</a:pPr>
            <a:r>
              <a:rPr lang="pt-BR" altLang="pt-BR" sz="2800" dirty="0" smtClean="0"/>
              <a:t> Os </a:t>
            </a:r>
            <a:r>
              <a:rPr lang="pt-BR" altLang="pt-BR" sz="2800" dirty="0"/>
              <a:t>produtos são homogêneos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</a:pPr>
            <a:r>
              <a:rPr lang="pt-BR" altLang="pt-BR" sz="2800" dirty="0" smtClean="0"/>
              <a:t> Numero </a:t>
            </a:r>
            <a:r>
              <a:rPr lang="pt-BR" altLang="pt-BR" sz="2800" dirty="0"/>
              <a:t>grande de compradores e vendedores de modo que cada um deles não possua nenhuma influência sobre o preço </a:t>
            </a:r>
          </a:p>
          <a:p>
            <a:endParaRPr lang="pt-BR" altLang="pt-BR" dirty="0" smtClean="0"/>
          </a:p>
          <a:p>
            <a:r>
              <a:rPr lang="pt-BR" altLang="pt-BR" sz="3200" b="1" dirty="0" smtClean="0">
                <a:solidFill>
                  <a:srgbClr val="0070C0"/>
                </a:solidFill>
              </a:rPr>
              <a:t>Monopólio</a:t>
            </a:r>
            <a:endParaRPr lang="pt-BR" altLang="pt-BR" sz="3200" b="1" dirty="0">
              <a:solidFill>
                <a:srgbClr val="0070C0"/>
              </a:solidFill>
            </a:endParaRPr>
          </a:p>
          <a:p>
            <a:pPr>
              <a:buClr>
                <a:schemeClr val="accent2"/>
              </a:buClr>
              <a:buFont typeface="Monotype Sorts" pitchFamily="2" charset="2"/>
              <a:buChar char="ä"/>
            </a:pPr>
            <a:r>
              <a:rPr lang="pt-BR" altLang="pt-BR" sz="2800" dirty="0" smtClean="0"/>
              <a:t> Um </a:t>
            </a:r>
            <a:r>
              <a:rPr lang="pt-BR" altLang="pt-BR" sz="2800" dirty="0"/>
              <a:t>vendedor, e o vendedor controla o </a:t>
            </a:r>
            <a:r>
              <a:rPr lang="pt-BR" altLang="pt-BR" sz="2800" dirty="0" smtClean="0"/>
              <a:t>preço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</a:pPr>
            <a:r>
              <a:rPr lang="pt-BR" altLang="pt-BR" sz="2800" dirty="0"/>
              <a:t> </a:t>
            </a:r>
            <a:r>
              <a:rPr lang="pt-BR" altLang="pt-BR" sz="2800" dirty="0" smtClean="0"/>
              <a:t>Em geral há barreiras de entrada e saída do mercado (</a:t>
            </a:r>
            <a:r>
              <a:rPr lang="pt-BR" altLang="pt-BR" sz="2800" dirty="0" err="1" smtClean="0"/>
              <a:t>ex</a:t>
            </a:r>
            <a:r>
              <a:rPr lang="pt-BR" altLang="pt-BR" sz="2800" dirty="0" smtClean="0"/>
              <a:t>: licenciamentos, monopólios públicos, acesso a jazidas, </a:t>
            </a:r>
            <a:r>
              <a:rPr lang="pt-BR" altLang="pt-BR" sz="2800" dirty="0" err="1" smtClean="0"/>
              <a:t>etc</a:t>
            </a:r>
            <a:r>
              <a:rPr lang="pt-BR" altLang="pt-BR" sz="2800" dirty="0" smtClean="0"/>
              <a:t>)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7483112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/>
              <a:t>Tipos de Mercados: </a:t>
            </a:r>
            <a:br>
              <a:rPr lang="pt-BR" altLang="pt-BR" dirty="0"/>
            </a:br>
            <a:r>
              <a:rPr lang="pt-BR" altLang="pt-BR" dirty="0"/>
              <a:t>	</a:t>
            </a:r>
            <a:endParaRPr lang="pt-BR" altLang="pt-BR" i="1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796925" algn="l"/>
              </a:tabLst>
            </a:pPr>
            <a:r>
              <a:rPr lang="pt-BR" altLang="pt-BR" sz="3200" dirty="0">
                <a:solidFill>
                  <a:srgbClr val="0070C0"/>
                </a:solidFill>
              </a:rPr>
              <a:t>Oligopólio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  <a:tabLst>
                <a:tab pos="796925" algn="l"/>
              </a:tabLst>
            </a:pPr>
            <a:r>
              <a:rPr lang="pt-BR" altLang="pt-BR" sz="2800" dirty="0" smtClean="0"/>
              <a:t> Poucos vendedores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  <a:tabLst>
                <a:tab pos="796925" algn="l"/>
              </a:tabLst>
            </a:pPr>
            <a:r>
              <a:rPr lang="pt-BR" altLang="pt-BR" sz="2800" dirty="0" smtClean="0"/>
              <a:t> Produtos podem ser diferenciados </a:t>
            </a:r>
            <a:endParaRPr lang="pt-BR" altLang="pt-BR" sz="2800" dirty="0"/>
          </a:p>
          <a:p>
            <a:pPr>
              <a:buClr>
                <a:schemeClr val="accent2"/>
              </a:buClr>
              <a:buFont typeface="Monotype Sorts" pitchFamily="2" charset="2"/>
              <a:buChar char="ä"/>
              <a:tabLst>
                <a:tab pos="796925" algn="l"/>
              </a:tabLst>
            </a:pPr>
            <a:r>
              <a:rPr lang="pt-BR" altLang="pt-BR" sz="2800" dirty="0" smtClean="0"/>
              <a:t> Nem </a:t>
            </a:r>
            <a:r>
              <a:rPr lang="pt-BR" altLang="pt-BR" sz="2800" dirty="0"/>
              <a:t>sempre </a:t>
            </a:r>
            <a:r>
              <a:rPr lang="pt-BR" altLang="pt-BR" sz="2800" dirty="0" smtClean="0"/>
              <a:t>a competição é agressiva  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  <a:tabLst>
                <a:tab pos="796925" algn="l"/>
              </a:tabLst>
            </a:pPr>
            <a:r>
              <a:rPr lang="pt-BR" altLang="pt-BR" sz="2800" dirty="0"/>
              <a:t> E</a:t>
            </a:r>
            <a:r>
              <a:rPr lang="pt-BR" altLang="pt-BR" sz="2800" dirty="0" smtClean="0"/>
              <a:t>mpresas lideres e empresas lideradas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ä"/>
              <a:tabLst>
                <a:tab pos="796925" algn="l"/>
              </a:tabLst>
            </a:pPr>
            <a:r>
              <a:rPr lang="pt-BR" altLang="pt-BR" sz="2800" dirty="0"/>
              <a:t> </a:t>
            </a:r>
            <a:r>
              <a:rPr lang="pt-BR" altLang="pt-BR" sz="2800" dirty="0" smtClean="0"/>
              <a:t>Podem surgir conluios e carteis</a:t>
            </a:r>
          </a:p>
          <a:p>
            <a:pPr marL="0" indent="0">
              <a:buClr>
                <a:schemeClr val="accent2"/>
              </a:buClr>
              <a:buNone/>
              <a:tabLst>
                <a:tab pos="796925" algn="l"/>
              </a:tabLst>
            </a:pPr>
            <a:r>
              <a:rPr lang="pt-BR" altLang="pt-BR" sz="2800" dirty="0"/>
              <a:t>		</a:t>
            </a:r>
          </a:p>
          <a:p>
            <a:pPr>
              <a:tabLst>
                <a:tab pos="796925" algn="l"/>
              </a:tabLst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6070813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Ambas estão disponíveis no e-disciplinas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MANKIW (2013). Introdução à Economia. 6ª edição.  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cap. 04 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(leitura recomendada)</a:t>
            </a:r>
          </a:p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Slides </a:t>
            </a:r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</a:rPr>
              <a:t>Mankiw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 (em português)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t-BR" dirty="0" smtClean="0"/>
          </a:p>
          <a:p>
            <a:r>
              <a:rPr lang="pt-BR" dirty="0" smtClean="0"/>
              <a:t>PYNDICK E RUBINFELD (2013). Microeconomia. 8ª edição .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cap. 01 e cap.02 (até seção 2.5)</a:t>
            </a:r>
          </a:p>
          <a:p>
            <a:endParaRPr lang="pt-BR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Alguns slides da profa. Lilian Maluf de Lima (LES0213, 2021)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546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Elasticidade</a:t>
            </a:r>
            <a:r>
              <a:rPr lang="pt-BR" altLang="pt-BR" dirty="0"/>
              <a:t>	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077200" cy="4114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pt-BR" altLang="pt-BR" dirty="0"/>
              <a:t>   </a:t>
            </a:r>
            <a:r>
              <a:rPr lang="pt-BR" altLang="pt-BR" sz="2800" dirty="0" smtClean="0"/>
              <a:t>É </a:t>
            </a:r>
            <a:r>
              <a:rPr lang="pt-BR" altLang="pt-BR" sz="2800" dirty="0"/>
              <a:t>uma medida do quanto que  compradores  e vendedores respondem a mudanças nas condições de mercado. . </a:t>
            </a:r>
            <a:r>
              <a:rPr lang="pt-BR" altLang="pt-BR" sz="2800" dirty="0" smtClean="0"/>
              <a:t>.</a:t>
            </a:r>
          </a:p>
          <a:p>
            <a:endParaRPr lang="pt-BR" altLang="pt-BR" sz="2800" dirty="0"/>
          </a:p>
          <a:p>
            <a:r>
              <a:rPr lang="pt-BR" altLang="pt-BR" sz="2800" dirty="0" smtClean="0"/>
              <a:t>3 tipos de elasticidades mais importantes:</a:t>
            </a:r>
          </a:p>
          <a:p>
            <a:r>
              <a:rPr lang="pt-BR" altLang="pt-BR" sz="2800" dirty="0"/>
              <a:t>Elasticidade preço da demanda</a:t>
            </a:r>
          </a:p>
          <a:p>
            <a:r>
              <a:rPr lang="pt-BR" altLang="pt-BR" sz="2800" dirty="0"/>
              <a:t>Elasticidade renda da demanda</a:t>
            </a:r>
          </a:p>
          <a:p>
            <a:r>
              <a:rPr lang="pt-BR" altLang="pt-BR" sz="2800" dirty="0"/>
              <a:t>Elasticidade preço da oferta</a:t>
            </a:r>
          </a:p>
          <a:p>
            <a:pPr marL="0" indent="0">
              <a:buNone/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7800258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err="1" smtClean="0"/>
              <a:t>ElasticidadeS</a:t>
            </a:r>
            <a:endParaRPr lang="pt-BR" altLang="pt-BR" dirty="0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pt-BR" altLang="pt-BR" dirty="0">
                <a:solidFill>
                  <a:srgbClr val="9234DB"/>
                </a:solidFill>
              </a:rPr>
              <a:t>Elasticidade preço da demanda</a:t>
            </a:r>
            <a:r>
              <a:rPr lang="pt-BR" altLang="pt-BR" dirty="0"/>
              <a:t> é a variação percentual na quantidade demandada dada uma variação de </a:t>
            </a:r>
            <a:r>
              <a:rPr lang="pt-BR" altLang="pt-BR" dirty="0" smtClean="0"/>
              <a:t>1% </a:t>
            </a:r>
            <a:r>
              <a:rPr lang="pt-BR" altLang="pt-BR" dirty="0"/>
              <a:t>no preço</a:t>
            </a:r>
            <a:r>
              <a:rPr lang="pt-BR" altLang="pt-BR" dirty="0" smtClean="0"/>
              <a:t>.</a:t>
            </a:r>
          </a:p>
          <a:p>
            <a:pPr algn="just"/>
            <a:endParaRPr lang="pt-BR" altLang="pt-BR" dirty="0"/>
          </a:p>
          <a:p>
            <a:pPr algn="just"/>
            <a:r>
              <a:rPr lang="pt-BR" altLang="pt-B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Intervalos de elasticidade</a:t>
            </a:r>
          </a:p>
          <a:p>
            <a:pPr>
              <a:tabLst>
                <a:tab pos="800100" algn="l"/>
              </a:tabLst>
            </a:pPr>
            <a:r>
              <a:rPr lang="pt-BR" altLang="pt-BR" dirty="0"/>
              <a:t>Demanda Inelástica</a:t>
            </a:r>
          </a:p>
          <a:p>
            <a:pPr>
              <a:buNone/>
              <a:tabLst>
                <a:tab pos="800100" algn="l"/>
              </a:tabLst>
            </a:pPr>
            <a:r>
              <a:rPr lang="pt-BR" altLang="pt-BR" dirty="0">
                <a:solidFill>
                  <a:schemeClr val="tx2"/>
                </a:solidFill>
                <a:latin typeface="Monotype Sorts" pitchFamily="2" charset="2"/>
              </a:rPr>
              <a:t>	</a:t>
            </a:r>
            <a:r>
              <a:rPr lang="pt-BR" altLang="pt-BR" dirty="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altLang="pt-BR" dirty="0">
                <a:solidFill>
                  <a:schemeClr val="tx2"/>
                </a:solidFill>
                <a:latin typeface="Monotype Sorts" pitchFamily="2" charset="2"/>
              </a:rPr>
              <a:t></a:t>
            </a:r>
            <a:r>
              <a:rPr lang="pt-BR" altLang="pt-BR" dirty="0"/>
              <a:t>A quantidade demandada não </a:t>
            </a:r>
            <a:r>
              <a:rPr lang="pt-BR" altLang="pt-BR" dirty="0" smtClean="0"/>
              <a:t>responde fortemente </a:t>
            </a:r>
            <a:r>
              <a:rPr lang="pt-BR" altLang="pt-BR" dirty="0"/>
              <a:t>a variações no preço.</a:t>
            </a:r>
          </a:p>
          <a:p>
            <a:pPr>
              <a:tabLst>
                <a:tab pos="800100" algn="l"/>
              </a:tabLst>
            </a:pPr>
            <a:r>
              <a:rPr lang="pt-BR" altLang="pt-BR" dirty="0"/>
              <a:t>Demanda Elástica </a:t>
            </a:r>
          </a:p>
          <a:p>
            <a:pPr>
              <a:buNone/>
              <a:tabLst>
                <a:tab pos="800100" algn="l"/>
              </a:tabLst>
            </a:pPr>
            <a:r>
              <a:rPr lang="pt-BR" altLang="pt-BR" dirty="0">
                <a:solidFill>
                  <a:schemeClr val="tx2"/>
                </a:solidFill>
                <a:latin typeface="Monotype Sorts" pitchFamily="2" charset="2"/>
              </a:rPr>
              <a:t>	</a:t>
            </a:r>
            <a:r>
              <a:rPr lang="pt-BR" altLang="pt-BR" dirty="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altLang="pt-BR" dirty="0">
                <a:solidFill>
                  <a:schemeClr val="tx2"/>
                </a:solidFill>
                <a:latin typeface="Monotype Sorts" pitchFamily="2" charset="2"/>
              </a:rPr>
              <a:t></a:t>
            </a:r>
            <a:r>
              <a:rPr lang="pt-BR" altLang="pt-BR" dirty="0"/>
              <a:t>A quantidade demandada responde </a:t>
            </a:r>
            <a:r>
              <a:rPr lang="pt-BR" altLang="pt-BR" dirty="0" smtClean="0"/>
              <a:t>fortemente </a:t>
            </a:r>
            <a:r>
              <a:rPr lang="pt-BR" altLang="pt-BR" dirty="0"/>
              <a:t>a variações no preço.</a:t>
            </a:r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85708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86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000"/>
              <a:t>A Elasticidade Preço da Demanda: Perfeitamente Inelástica</a:t>
            </a:r>
            <a:endParaRPr lang="pt-BR" altLang="pt-BR"/>
          </a:p>
        </p:txBody>
      </p:sp>
      <p:grpSp>
        <p:nvGrpSpPr>
          <p:cNvPr id="18455" name="Group 23"/>
          <p:cNvGrpSpPr>
            <a:grpSpLocks/>
          </p:cNvGrpSpPr>
          <p:nvPr/>
        </p:nvGrpSpPr>
        <p:grpSpPr bwMode="auto">
          <a:xfrm>
            <a:off x="2571751" y="1939926"/>
            <a:ext cx="7034213" cy="4398963"/>
            <a:chOff x="660" y="1222"/>
            <a:chExt cx="4431" cy="2771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58" y="1867"/>
              <a:ext cx="16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$5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1342" y="2167"/>
              <a:ext cx="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277" y="1387"/>
              <a:ext cx="67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Demanda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072" y="3472"/>
              <a:ext cx="82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Quantidade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3112" y="3472"/>
              <a:ext cx="25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100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1342" y="3472"/>
              <a:ext cx="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1477" y="1267"/>
              <a:ext cx="3076" cy="2176"/>
            </a:xfrm>
            <a:custGeom>
              <a:avLst/>
              <a:gdLst>
                <a:gd name="T0" fmla="*/ 0 w 3076"/>
                <a:gd name="T1" fmla="*/ 0 h 2176"/>
                <a:gd name="T2" fmla="*/ 0 w 3076"/>
                <a:gd name="T3" fmla="*/ 2175 h 2176"/>
                <a:gd name="T4" fmla="*/ 3075 w 3076"/>
                <a:gd name="T5" fmla="*/ 2175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6" h="2176">
                  <a:moveTo>
                    <a:pt x="0" y="0"/>
                  </a:moveTo>
                  <a:lnTo>
                    <a:pt x="0" y="2175"/>
                  </a:lnTo>
                  <a:lnTo>
                    <a:pt x="3075" y="217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 flipH="1">
              <a:off x="1480" y="2260"/>
              <a:ext cx="17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1385" y="2049"/>
              <a:ext cx="1" cy="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>
              <a:off x="3190" y="3648"/>
              <a:ext cx="61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V="1">
              <a:off x="1068" y="2153"/>
              <a:ext cx="240" cy="3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1480" y="1960"/>
              <a:ext cx="17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V="1">
              <a:off x="3232" y="1474"/>
              <a:ext cx="0" cy="1959"/>
            </a:xfrm>
            <a:prstGeom prst="line">
              <a:avLst/>
            </a:prstGeom>
            <a:noFill/>
            <a:ln w="25400">
              <a:solidFill>
                <a:srgbClr val="40AE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660" y="2422"/>
              <a:ext cx="763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1. Um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aumento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no preço...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762" y="3772"/>
              <a:ext cx="332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2. ...deixa a quantidade demandada inalterada.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1062" y="1222"/>
              <a:ext cx="420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8012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86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000"/>
              <a:t>A Elasticidade Preço da Demanda: Perfeitamente Elástica</a:t>
            </a:r>
            <a:endParaRPr lang="pt-BR" altLang="pt-BR"/>
          </a:p>
        </p:txBody>
      </p:sp>
      <p:grpSp>
        <p:nvGrpSpPr>
          <p:cNvPr id="20500" name="Group 1044"/>
          <p:cNvGrpSpPr>
            <a:grpSpLocks/>
          </p:cNvGrpSpPr>
          <p:nvPr/>
        </p:nvGrpSpPr>
        <p:grpSpPr bwMode="auto">
          <a:xfrm>
            <a:off x="2979738" y="1873250"/>
            <a:ext cx="6578600" cy="4502150"/>
            <a:chOff x="917" y="1180"/>
            <a:chExt cx="4144" cy="2836"/>
          </a:xfrm>
        </p:grpSpPr>
        <p:sp>
          <p:nvSpPr>
            <p:cNvPr id="20487" name="Rectangle 1031"/>
            <p:cNvSpPr>
              <a:spLocks noChangeArrowheads="1"/>
            </p:cNvSpPr>
            <p:nvPr/>
          </p:nvSpPr>
          <p:spPr bwMode="auto">
            <a:xfrm>
              <a:off x="1412" y="2140"/>
              <a:ext cx="16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$4</a:t>
              </a:r>
            </a:p>
          </p:txBody>
        </p:sp>
        <p:sp>
          <p:nvSpPr>
            <p:cNvPr id="20488" name="Rectangle 1032"/>
            <p:cNvSpPr>
              <a:spLocks noChangeArrowheads="1"/>
            </p:cNvSpPr>
            <p:nvPr/>
          </p:nvSpPr>
          <p:spPr bwMode="auto">
            <a:xfrm>
              <a:off x="4232" y="3445"/>
              <a:ext cx="82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Quantidade</a:t>
              </a:r>
            </a:p>
          </p:txBody>
        </p:sp>
        <p:sp>
          <p:nvSpPr>
            <p:cNvPr id="20489" name="Rectangle 1033"/>
            <p:cNvSpPr>
              <a:spLocks noChangeArrowheads="1"/>
            </p:cNvSpPr>
            <p:nvPr/>
          </p:nvSpPr>
          <p:spPr bwMode="auto">
            <a:xfrm>
              <a:off x="1502" y="3445"/>
              <a:ext cx="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20490" name="Rectangle 1034"/>
            <p:cNvSpPr>
              <a:spLocks noChangeArrowheads="1"/>
            </p:cNvSpPr>
            <p:nvPr/>
          </p:nvSpPr>
          <p:spPr bwMode="auto">
            <a:xfrm>
              <a:off x="1196" y="1180"/>
              <a:ext cx="420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</a:t>
              </a:r>
            </a:p>
          </p:txBody>
        </p:sp>
        <p:sp>
          <p:nvSpPr>
            <p:cNvPr id="20491" name="Rectangle 1035"/>
            <p:cNvSpPr>
              <a:spLocks noChangeArrowheads="1"/>
            </p:cNvSpPr>
            <p:nvPr/>
          </p:nvSpPr>
          <p:spPr bwMode="auto">
            <a:xfrm>
              <a:off x="3962" y="2140"/>
              <a:ext cx="67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Demanda</a:t>
              </a:r>
            </a:p>
          </p:txBody>
        </p:sp>
        <p:sp>
          <p:nvSpPr>
            <p:cNvPr id="20492" name="Line 1036"/>
            <p:cNvSpPr>
              <a:spLocks noChangeShapeType="1"/>
            </p:cNvSpPr>
            <p:nvPr/>
          </p:nvSpPr>
          <p:spPr bwMode="auto">
            <a:xfrm flipH="1" flipV="1">
              <a:off x="1619" y="2227"/>
              <a:ext cx="2284" cy="18"/>
            </a:xfrm>
            <a:prstGeom prst="line">
              <a:avLst/>
            </a:prstGeom>
            <a:noFill/>
            <a:ln w="25400">
              <a:solidFill>
                <a:srgbClr val="40AE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3" name="Line 1037"/>
            <p:cNvSpPr>
              <a:spLocks noChangeShapeType="1"/>
            </p:cNvSpPr>
            <p:nvPr/>
          </p:nvSpPr>
          <p:spPr bwMode="auto">
            <a:xfrm>
              <a:off x="3148" y="2301"/>
              <a:ext cx="135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4" name="Rectangle 1038"/>
            <p:cNvSpPr>
              <a:spLocks noChangeArrowheads="1"/>
            </p:cNvSpPr>
            <p:nvPr/>
          </p:nvSpPr>
          <p:spPr bwMode="auto">
            <a:xfrm>
              <a:off x="2777" y="2515"/>
              <a:ext cx="2204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2. A um preço exatamente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 $4, os consumidores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compram qualquer quantidade</a:t>
              </a:r>
            </a:p>
          </p:txBody>
        </p:sp>
        <p:sp>
          <p:nvSpPr>
            <p:cNvPr id="20495" name="Line 1039"/>
            <p:cNvSpPr>
              <a:spLocks noChangeShapeType="1"/>
            </p:cNvSpPr>
            <p:nvPr/>
          </p:nvSpPr>
          <p:spPr bwMode="auto">
            <a:xfrm flipV="1">
              <a:off x="1676" y="1661"/>
              <a:ext cx="225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6" name="Line 1040"/>
            <p:cNvSpPr>
              <a:spLocks noChangeShapeType="1"/>
            </p:cNvSpPr>
            <p:nvPr/>
          </p:nvSpPr>
          <p:spPr bwMode="auto">
            <a:xfrm flipV="1">
              <a:off x="1001" y="2726"/>
              <a:ext cx="570" cy="9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7" name="Rectangle 1041"/>
            <p:cNvSpPr>
              <a:spLocks noChangeArrowheads="1"/>
            </p:cNvSpPr>
            <p:nvPr/>
          </p:nvSpPr>
          <p:spPr bwMode="auto">
            <a:xfrm>
              <a:off x="1922" y="1525"/>
              <a:ext cx="1954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1. A qualquer preço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superior a $4, a quantidade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demandada é zero.</a:t>
              </a:r>
            </a:p>
          </p:txBody>
        </p:sp>
        <p:sp>
          <p:nvSpPr>
            <p:cNvPr id="20498" name="Rectangle 1042"/>
            <p:cNvSpPr>
              <a:spLocks noChangeArrowheads="1"/>
            </p:cNvSpPr>
            <p:nvPr/>
          </p:nvSpPr>
          <p:spPr bwMode="auto">
            <a:xfrm>
              <a:off x="917" y="3640"/>
              <a:ext cx="2514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3. A um preço inferior a $4, 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a quantidade demandada é infinita.</a:t>
              </a:r>
            </a:p>
          </p:txBody>
        </p:sp>
        <p:sp>
          <p:nvSpPr>
            <p:cNvPr id="20499" name="Freeform 1043"/>
            <p:cNvSpPr>
              <a:spLocks/>
            </p:cNvSpPr>
            <p:nvPr/>
          </p:nvSpPr>
          <p:spPr bwMode="auto">
            <a:xfrm>
              <a:off x="1622" y="1240"/>
              <a:ext cx="3076" cy="2176"/>
            </a:xfrm>
            <a:custGeom>
              <a:avLst/>
              <a:gdLst>
                <a:gd name="T0" fmla="*/ 0 w 3076"/>
                <a:gd name="T1" fmla="*/ 0 h 2176"/>
                <a:gd name="T2" fmla="*/ 0 w 3076"/>
                <a:gd name="T3" fmla="*/ 2175 h 2176"/>
                <a:gd name="T4" fmla="*/ 3075 w 3076"/>
                <a:gd name="T5" fmla="*/ 2175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6" h="2176">
                  <a:moveTo>
                    <a:pt x="0" y="0"/>
                  </a:moveTo>
                  <a:lnTo>
                    <a:pt x="0" y="2175"/>
                  </a:lnTo>
                  <a:lnTo>
                    <a:pt x="3075" y="217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77483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2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86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000"/>
              <a:t>A Elasticidade Preço da Demanda: Demanda Elástica</a:t>
            </a:r>
          </a:p>
        </p:txBody>
      </p:sp>
      <p:sp>
        <p:nvSpPr>
          <p:cNvPr id="24583" name="Line 1031"/>
          <p:cNvSpPr>
            <a:spLocks noChangeShapeType="1"/>
          </p:cNvSpPr>
          <p:nvPr/>
        </p:nvSpPr>
        <p:spPr bwMode="auto">
          <a:xfrm flipV="1">
            <a:off x="3087689" y="3341688"/>
            <a:ext cx="452437" cy="525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4" name="Rectangle 1032"/>
          <p:cNvSpPr>
            <a:spLocks noChangeArrowheads="1"/>
          </p:cNvSpPr>
          <p:nvPr/>
        </p:nvSpPr>
        <p:spPr bwMode="auto">
          <a:xfrm>
            <a:off x="3406775" y="2911475"/>
            <a:ext cx="2667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$5</a:t>
            </a:r>
          </a:p>
        </p:txBody>
      </p:sp>
      <p:sp>
        <p:nvSpPr>
          <p:cNvPr id="24585" name="Rectangle 1033"/>
          <p:cNvSpPr>
            <a:spLocks noChangeArrowheads="1"/>
          </p:cNvSpPr>
          <p:nvPr/>
        </p:nvSpPr>
        <p:spPr bwMode="auto">
          <a:xfrm>
            <a:off x="3549650" y="3387725"/>
            <a:ext cx="1333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24586" name="Rectangle 1034"/>
          <p:cNvSpPr>
            <a:spLocks noChangeArrowheads="1"/>
          </p:cNvSpPr>
          <p:nvPr/>
        </p:nvSpPr>
        <p:spPr bwMode="auto">
          <a:xfrm>
            <a:off x="7621589" y="3459164"/>
            <a:ext cx="1088439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7883525" y="5459414"/>
            <a:ext cx="131603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</p:txBody>
      </p:sp>
      <p:sp>
        <p:nvSpPr>
          <p:cNvPr id="24588" name="Rectangle 1036"/>
          <p:cNvSpPr>
            <a:spLocks noChangeArrowheads="1"/>
          </p:cNvSpPr>
          <p:nvPr/>
        </p:nvSpPr>
        <p:spPr bwMode="auto">
          <a:xfrm>
            <a:off x="6359525" y="5459414"/>
            <a:ext cx="4000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100</a:t>
            </a:r>
          </a:p>
        </p:txBody>
      </p:sp>
      <p:sp>
        <p:nvSpPr>
          <p:cNvPr id="24589" name="Rectangle 1037"/>
          <p:cNvSpPr>
            <a:spLocks noChangeArrowheads="1"/>
          </p:cNvSpPr>
          <p:nvPr/>
        </p:nvSpPr>
        <p:spPr bwMode="auto">
          <a:xfrm>
            <a:off x="3549650" y="5459414"/>
            <a:ext cx="1333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24590" name="Rectangle 1038"/>
          <p:cNvSpPr>
            <a:spLocks noChangeArrowheads="1"/>
          </p:cNvSpPr>
          <p:nvPr/>
        </p:nvSpPr>
        <p:spPr bwMode="auto">
          <a:xfrm>
            <a:off x="3082925" y="1863725"/>
            <a:ext cx="6667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Preço</a:t>
            </a:r>
          </a:p>
        </p:txBody>
      </p:sp>
      <p:sp>
        <p:nvSpPr>
          <p:cNvPr id="24591" name="Freeform 1039"/>
          <p:cNvSpPr>
            <a:spLocks/>
          </p:cNvSpPr>
          <p:nvPr/>
        </p:nvSpPr>
        <p:spPr bwMode="auto">
          <a:xfrm>
            <a:off x="3763963" y="1958975"/>
            <a:ext cx="4883150" cy="3454400"/>
          </a:xfrm>
          <a:custGeom>
            <a:avLst/>
            <a:gdLst>
              <a:gd name="T0" fmla="*/ 0 w 3076"/>
              <a:gd name="T1" fmla="*/ 0 h 2176"/>
              <a:gd name="T2" fmla="*/ 0 w 3076"/>
              <a:gd name="T3" fmla="*/ 2175 h 2176"/>
              <a:gd name="T4" fmla="*/ 3075 w 3076"/>
              <a:gd name="T5" fmla="*/ 2175 h 2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6" h="2176">
                <a:moveTo>
                  <a:pt x="0" y="0"/>
                </a:moveTo>
                <a:lnTo>
                  <a:pt x="0" y="2175"/>
                </a:lnTo>
                <a:lnTo>
                  <a:pt x="3075" y="217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2" name="Freeform 1040"/>
          <p:cNvSpPr>
            <a:spLocks/>
          </p:cNvSpPr>
          <p:nvPr/>
        </p:nvSpPr>
        <p:spPr bwMode="auto">
          <a:xfrm>
            <a:off x="3763963" y="3530601"/>
            <a:ext cx="2787650" cy="1882775"/>
          </a:xfrm>
          <a:custGeom>
            <a:avLst/>
            <a:gdLst>
              <a:gd name="T0" fmla="*/ 1755 w 1756"/>
              <a:gd name="T1" fmla="*/ 1185 h 1186"/>
              <a:gd name="T2" fmla="*/ 1755 w 1756"/>
              <a:gd name="T3" fmla="*/ 0 h 1186"/>
              <a:gd name="T4" fmla="*/ 0 w 1756"/>
              <a:gd name="T5" fmla="*/ 0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6" h="1186">
                <a:moveTo>
                  <a:pt x="1755" y="1185"/>
                </a:moveTo>
                <a:lnTo>
                  <a:pt x="175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3" name="Rectangle 1041"/>
          <p:cNvSpPr>
            <a:spLocks noChangeArrowheads="1"/>
          </p:cNvSpPr>
          <p:nvPr/>
        </p:nvSpPr>
        <p:spPr bwMode="auto">
          <a:xfrm>
            <a:off x="5026025" y="5459414"/>
            <a:ext cx="2667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24594" name="Freeform 1042"/>
          <p:cNvSpPr>
            <a:spLocks/>
          </p:cNvSpPr>
          <p:nvPr/>
        </p:nvSpPr>
        <p:spPr bwMode="auto">
          <a:xfrm>
            <a:off x="3763963" y="3078163"/>
            <a:ext cx="1382712" cy="2335212"/>
          </a:xfrm>
          <a:custGeom>
            <a:avLst/>
            <a:gdLst>
              <a:gd name="T0" fmla="*/ 870 w 871"/>
              <a:gd name="T1" fmla="*/ 1470 h 1471"/>
              <a:gd name="T2" fmla="*/ 870 w 871"/>
              <a:gd name="T3" fmla="*/ 0 h 1471"/>
              <a:gd name="T4" fmla="*/ 0 w 871"/>
              <a:gd name="T5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1" h="1471">
                <a:moveTo>
                  <a:pt x="870" y="1470"/>
                </a:moveTo>
                <a:lnTo>
                  <a:pt x="8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5" name="Line 1043"/>
          <p:cNvSpPr>
            <a:spLocks noChangeShapeType="1"/>
          </p:cNvSpPr>
          <p:nvPr/>
        </p:nvSpPr>
        <p:spPr bwMode="auto">
          <a:xfrm>
            <a:off x="3624264" y="3262313"/>
            <a:ext cx="1587" cy="119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6" name="Freeform 1044"/>
          <p:cNvSpPr>
            <a:spLocks/>
          </p:cNvSpPr>
          <p:nvPr/>
        </p:nvSpPr>
        <p:spPr bwMode="auto">
          <a:xfrm>
            <a:off x="3573464" y="3149601"/>
            <a:ext cx="73025" cy="144463"/>
          </a:xfrm>
          <a:custGeom>
            <a:avLst/>
            <a:gdLst>
              <a:gd name="T0" fmla="*/ 30 w 46"/>
              <a:gd name="T1" fmla="*/ 75 h 91"/>
              <a:gd name="T2" fmla="*/ 0 w 46"/>
              <a:gd name="T3" fmla="*/ 90 h 91"/>
              <a:gd name="T4" fmla="*/ 0 w 46"/>
              <a:gd name="T5" fmla="*/ 75 h 91"/>
              <a:gd name="T6" fmla="*/ 15 w 46"/>
              <a:gd name="T7" fmla="*/ 60 h 91"/>
              <a:gd name="T8" fmla="*/ 15 w 46"/>
              <a:gd name="T9" fmla="*/ 45 h 91"/>
              <a:gd name="T10" fmla="*/ 15 w 46"/>
              <a:gd name="T11" fmla="*/ 30 h 91"/>
              <a:gd name="T12" fmla="*/ 30 w 46"/>
              <a:gd name="T13" fmla="*/ 15 h 91"/>
              <a:gd name="T14" fmla="*/ 30 w 46"/>
              <a:gd name="T15" fmla="*/ 0 h 91"/>
              <a:gd name="T16" fmla="*/ 30 w 46"/>
              <a:gd name="T17" fmla="*/ 15 h 91"/>
              <a:gd name="T18" fmla="*/ 30 w 46"/>
              <a:gd name="T19" fmla="*/ 30 h 91"/>
              <a:gd name="T20" fmla="*/ 30 w 46"/>
              <a:gd name="T21" fmla="*/ 45 h 91"/>
              <a:gd name="T22" fmla="*/ 45 w 46"/>
              <a:gd name="T23" fmla="*/ 60 h 91"/>
              <a:gd name="T24" fmla="*/ 45 w 46"/>
              <a:gd name="T25" fmla="*/ 75 h 91"/>
              <a:gd name="T26" fmla="*/ 45 w 46"/>
              <a:gd name="T27" fmla="*/ 90 h 91"/>
              <a:gd name="T28" fmla="*/ 30 w 46"/>
              <a:gd name="T29" fmla="*/ 7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" h="91">
                <a:moveTo>
                  <a:pt x="30" y="75"/>
                </a:moveTo>
                <a:lnTo>
                  <a:pt x="0" y="90"/>
                </a:lnTo>
                <a:lnTo>
                  <a:pt x="0" y="75"/>
                </a:lnTo>
                <a:lnTo>
                  <a:pt x="15" y="60"/>
                </a:lnTo>
                <a:lnTo>
                  <a:pt x="15" y="45"/>
                </a:lnTo>
                <a:lnTo>
                  <a:pt x="15" y="30"/>
                </a:lnTo>
                <a:lnTo>
                  <a:pt x="30" y="15"/>
                </a:lnTo>
                <a:lnTo>
                  <a:pt x="30" y="0"/>
                </a:lnTo>
                <a:lnTo>
                  <a:pt x="30" y="15"/>
                </a:lnTo>
                <a:lnTo>
                  <a:pt x="30" y="30"/>
                </a:lnTo>
                <a:lnTo>
                  <a:pt x="30" y="45"/>
                </a:lnTo>
                <a:lnTo>
                  <a:pt x="45" y="60"/>
                </a:lnTo>
                <a:lnTo>
                  <a:pt x="45" y="75"/>
                </a:lnTo>
                <a:lnTo>
                  <a:pt x="45" y="90"/>
                </a:lnTo>
                <a:lnTo>
                  <a:pt x="3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7" name="Line 1045"/>
          <p:cNvSpPr>
            <a:spLocks noChangeShapeType="1"/>
          </p:cNvSpPr>
          <p:nvPr/>
        </p:nvSpPr>
        <p:spPr bwMode="auto">
          <a:xfrm flipV="1">
            <a:off x="6550025" y="3532189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8" name="Line 1046"/>
          <p:cNvSpPr>
            <a:spLocks noChangeShapeType="1"/>
          </p:cNvSpPr>
          <p:nvPr/>
        </p:nvSpPr>
        <p:spPr bwMode="auto">
          <a:xfrm>
            <a:off x="5472114" y="5629275"/>
            <a:ext cx="83343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9" name="Freeform 1047"/>
          <p:cNvSpPr>
            <a:spLocks/>
          </p:cNvSpPr>
          <p:nvPr/>
        </p:nvSpPr>
        <p:spPr bwMode="auto">
          <a:xfrm>
            <a:off x="5359401" y="5578476"/>
            <a:ext cx="144463" cy="73025"/>
          </a:xfrm>
          <a:custGeom>
            <a:avLst/>
            <a:gdLst>
              <a:gd name="T0" fmla="*/ 75 w 91"/>
              <a:gd name="T1" fmla="*/ 30 h 46"/>
              <a:gd name="T2" fmla="*/ 90 w 91"/>
              <a:gd name="T3" fmla="*/ 45 h 46"/>
              <a:gd name="T4" fmla="*/ 75 w 91"/>
              <a:gd name="T5" fmla="*/ 45 h 46"/>
              <a:gd name="T6" fmla="*/ 60 w 91"/>
              <a:gd name="T7" fmla="*/ 30 h 46"/>
              <a:gd name="T8" fmla="*/ 45 w 91"/>
              <a:gd name="T9" fmla="*/ 30 h 46"/>
              <a:gd name="T10" fmla="*/ 30 w 91"/>
              <a:gd name="T11" fmla="*/ 30 h 46"/>
              <a:gd name="T12" fmla="*/ 15 w 91"/>
              <a:gd name="T13" fmla="*/ 30 h 46"/>
              <a:gd name="T14" fmla="*/ 0 w 91"/>
              <a:gd name="T15" fmla="*/ 30 h 46"/>
              <a:gd name="T16" fmla="*/ 15 w 91"/>
              <a:gd name="T17" fmla="*/ 15 h 46"/>
              <a:gd name="T18" fmla="*/ 30 w 91"/>
              <a:gd name="T19" fmla="*/ 15 h 46"/>
              <a:gd name="T20" fmla="*/ 45 w 91"/>
              <a:gd name="T21" fmla="*/ 15 h 46"/>
              <a:gd name="T22" fmla="*/ 60 w 91"/>
              <a:gd name="T23" fmla="*/ 15 h 46"/>
              <a:gd name="T24" fmla="*/ 75 w 91"/>
              <a:gd name="T25" fmla="*/ 0 h 46"/>
              <a:gd name="T26" fmla="*/ 90 w 91"/>
              <a:gd name="T27" fmla="*/ 0 h 46"/>
              <a:gd name="T28" fmla="*/ 75 w 91"/>
              <a:gd name="T29" fmla="*/ 3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1" h="46">
                <a:moveTo>
                  <a:pt x="75" y="30"/>
                </a:moveTo>
                <a:lnTo>
                  <a:pt x="90" y="45"/>
                </a:lnTo>
                <a:lnTo>
                  <a:pt x="75" y="45"/>
                </a:lnTo>
                <a:lnTo>
                  <a:pt x="60" y="30"/>
                </a:lnTo>
                <a:lnTo>
                  <a:pt x="45" y="30"/>
                </a:lnTo>
                <a:lnTo>
                  <a:pt x="30" y="30"/>
                </a:lnTo>
                <a:lnTo>
                  <a:pt x="15" y="30"/>
                </a:lnTo>
                <a:lnTo>
                  <a:pt x="0" y="30"/>
                </a:lnTo>
                <a:lnTo>
                  <a:pt x="15" y="15"/>
                </a:lnTo>
                <a:lnTo>
                  <a:pt x="30" y="15"/>
                </a:lnTo>
                <a:lnTo>
                  <a:pt x="45" y="15"/>
                </a:lnTo>
                <a:lnTo>
                  <a:pt x="60" y="15"/>
                </a:lnTo>
                <a:lnTo>
                  <a:pt x="75" y="0"/>
                </a:lnTo>
                <a:lnTo>
                  <a:pt x="90" y="0"/>
                </a:lnTo>
                <a:lnTo>
                  <a:pt x="75" y="3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0" name="Freeform 1048"/>
          <p:cNvSpPr>
            <a:spLocks/>
          </p:cNvSpPr>
          <p:nvPr/>
        </p:nvSpPr>
        <p:spPr bwMode="auto">
          <a:xfrm>
            <a:off x="4240213" y="2292350"/>
            <a:ext cx="3263900" cy="1335088"/>
          </a:xfrm>
          <a:custGeom>
            <a:avLst/>
            <a:gdLst>
              <a:gd name="T0" fmla="*/ 0 w 2056"/>
              <a:gd name="T1" fmla="*/ 0 h 841"/>
              <a:gd name="T2" fmla="*/ 570 w 2056"/>
              <a:gd name="T3" fmla="*/ 495 h 841"/>
              <a:gd name="T4" fmla="*/ 1320 w 2056"/>
              <a:gd name="T5" fmla="*/ 765 h 841"/>
              <a:gd name="T6" fmla="*/ 2055 w 2056"/>
              <a:gd name="T7" fmla="*/ 84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6" h="841">
                <a:moveTo>
                  <a:pt x="0" y="0"/>
                </a:moveTo>
                <a:lnTo>
                  <a:pt x="570" y="495"/>
                </a:lnTo>
                <a:lnTo>
                  <a:pt x="1320" y="765"/>
                </a:lnTo>
                <a:lnTo>
                  <a:pt x="2055" y="840"/>
                </a:lnTo>
              </a:path>
            </a:pathLst>
          </a:custGeom>
          <a:noFill/>
          <a:ln w="25400" cap="rnd" cmpd="sng">
            <a:solidFill>
              <a:srgbClr val="40AE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601" name="Line 1049"/>
          <p:cNvSpPr>
            <a:spLocks noChangeShapeType="1"/>
          </p:cNvSpPr>
          <p:nvPr/>
        </p:nvSpPr>
        <p:spPr bwMode="auto">
          <a:xfrm>
            <a:off x="5900738" y="5667375"/>
            <a:ext cx="190500" cy="285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602" name="Rectangle 1050"/>
          <p:cNvSpPr>
            <a:spLocks noChangeArrowheads="1"/>
          </p:cNvSpPr>
          <p:nvPr/>
        </p:nvSpPr>
        <p:spPr bwMode="auto">
          <a:xfrm>
            <a:off x="2644775" y="3816350"/>
            <a:ext cx="10287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1. Um</a:t>
            </a:r>
          </a:p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aumento</a:t>
            </a:r>
          </a:p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 22% no</a:t>
            </a:r>
          </a:p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 preço ...</a:t>
            </a:r>
            <a:endParaRPr lang="pt-BR" altLang="pt-BR" sz="230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605" name="Rectangle 1053"/>
          <p:cNvSpPr>
            <a:spLocks noChangeArrowheads="1"/>
          </p:cNvSpPr>
          <p:nvPr/>
        </p:nvSpPr>
        <p:spPr bwMode="auto">
          <a:xfrm>
            <a:off x="3716338" y="5959475"/>
            <a:ext cx="6076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0" defTabSz="5715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0292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4864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9436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400800" defTabSz="5715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 ...provoca uma redução de 67% na quantidade demandada.</a:t>
            </a:r>
            <a:endParaRPr lang="pt-BR" altLang="pt-BR" sz="230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60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10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pt-BR" altLang="pt-BR" sz="4000"/>
              <a:t>A Elasticidade Preço da Demanda: Demanda Inelástica</a:t>
            </a:r>
          </a:p>
        </p:txBody>
      </p:sp>
      <p:grpSp>
        <p:nvGrpSpPr>
          <p:cNvPr id="26651" name="Group 1051"/>
          <p:cNvGrpSpPr>
            <a:grpSpLocks/>
          </p:cNvGrpSpPr>
          <p:nvPr/>
        </p:nvGrpSpPr>
        <p:grpSpPr bwMode="auto">
          <a:xfrm>
            <a:off x="2643189" y="1928814"/>
            <a:ext cx="7005637" cy="4352925"/>
            <a:chOff x="705" y="1215"/>
            <a:chExt cx="4413" cy="2742"/>
          </a:xfrm>
        </p:grpSpPr>
        <p:sp>
          <p:nvSpPr>
            <p:cNvPr id="26631" name="Rectangle 1031"/>
            <p:cNvSpPr>
              <a:spLocks noChangeArrowheads="1"/>
            </p:cNvSpPr>
            <p:nvPr/>
          </p:nvSpPr>
          <p:spPr bwMode="auto">
            <a:xfrm>
              <a:off x="1176" y="1812"/>
              <a:ext cx="16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$5</a:t>
              </a:r>
            </a:p>
          </p:txBody>
        </p:sp>
        <p:sp>
          <p:nvSpPr>
            <p:cNvPr id="26632" name="Rectangle 1032"/>
            <p:cNvSpPr>
              <a:spLocks noChangeArrowheads="1"/>
            </p:cNvSpPr>
            <p:nvPr/>
          </p:nvSpPr>
          <p:spPr bwMode="auto">
            <a:xfrm>
              <a:off x="1260" y="2160"/>
              <a:ext cx="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26633" name="Rectangle 1033"/>
            <p:cNvSpPr>
              <a:spLocks noChangeArrowheads="1"/>
            </p:cNvSpPr>
            <p:nvPr/>
          </p:nvSpPr>
          <p:spPr bwMode="auto">
            <a:xfrm>
              <a:off x="4005" y="3450"/>
              <a:ext cx="837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Quantidade</a:t>
              </a:r>
            </a:p>
          </p:txBody>
        </p:sp>
        <p:sp>
          <p:nvSpPr>
            <p:cNvPr id="26634" name="Rectangle 1034"/>
            <p:cNvSpPr>
              <a:spLocks noChangeArrowheads="1"/>
            </p:cNvSpPr>
            <p:nvPr/>
          </p:nvSpPr>
          <p:spPr bwMode="auto">
            <a:xfrm>
              <a:off x="3168" y="3450"/>
              <a:ext cx="25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100</a:t>
              </a:r>
            </a:p>
          </p:txBody>
        </p:sp>
        <p:sp>
          <p:nvSpPr>
            <p:cNvPr id="26635" name="Rectangle 1035"/>
            <p:cNvSpPr>
              <a:spLocks noChangeArrowheads="1"/>
            </p:cNvSpPr>
            <p:nvPr/>
          </p:nvSpPr>
          <p:spPr bwMode="auto">
            <a:xfrm>
              <a:off x="1260" y="3450"/>
              <a:ext cx="8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26636" name="Freeform 1036"/>
            <p:cNvSpPr>
              <a:spLocks/>
            </p:cNvSpPr>
            <p:nvPr/>
          </p:nvSpPr>
          <p:spPr bwMode="auto">
            <a:xfrm>
              <a:off x="1395" y="1245"/>
              <a:ext cx="3076" cy="2176"/>
            </a:xfrm>
            <a:custGeom>
              <a:avLst/>
              <a:gdLst>
                <a:gd name="T0" fmla="*/ 0 w 3076"/>
                <a:gd name="T1" fmla="*/ 0 h 2176"/>
                <a:gd name="T2" fmla="*/ 0 w 3076"/>
                <a:gd name="T3" fmla="*/ 2175 h 2176"/>
                <a:gd name="T4" fmla="*/ 3075 w 3076"/>
                <a:gd name="T5" fmla="*/ 2175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6" h="2176">
                  <a:moveTo>
                    <a:pt x="0" y="0"/>
                  </a:moveTo>
                  <a:lnTo>
                    <a:pt x="0" y="2175"/>
                  </a:lnTo>
                  <a:lnTo>
                    <a:pt x="3075" y="217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7" name="Freeform 1037"/>
            <p:cNvSpPr>
              <a:spLocks/>
            </p:cNvSpPr>
            <p:nvPr/>
          </p:nvSpPr>
          <p:spPr bwMode="auto">
            <a:xfrm>
              <a:off x="1395" y="2250"/>
              <a:ext cx="1756" cy="1171"/>
            </a:xfrm>
            <a:custGeom>
              <a:avLst/>
              <a:gdLst>
                <a:gd name="T0" fmla="*/ 1755 w 1756"/>
                <a:gd name="T1" fmla="*/ 1170 h 1171"/>
                <a:gd name="T2" fmla="*/ 1755 w 1756"/>
                <a:gd name="T3" fmla="*/ 0 h 1171"/>
                <a:gd name="T4" fmla="*/ 0 w 1756"/>
                <a:gd name="T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6" h="1171">
                  <a:moveTo>
                    <a:pt x="1755" y="1170"/>
                  </a:moveTo>
                  <a:lnTo>
                    <a:pt x="175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38" name="Rectangle 1038"/>
            <p:cNvSpPr>
              <a:spLocks noChangeArrowheads="1"/>
            </p:cNvSpPr>
            <p:nvPr/>
          </p:nvSpPr>
          <p:spPr bwMode="auto">
            <a:xfrm>
              <a:off x="2787" y="3450"/>
              <a:ext cx="16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90</a:t>
              </a:r>
            </a:p>
          </p:txBody>
        </p:sp>
        <p:sp>
          <p:nvSpPr>
            <p:cNvPr id="26639" name="Freeform 1039"/>
            <p:cNvSpPr>
              <a:spLocks/>
            </p:cNvSpPr>
            <p:nvPr/>
          </p:nvSpPr>
          <p:spPr bwMode="auto">
            <a:xfrm>
              <a:off x="1395" y="1950"/>
              <a:ext cx="1576" cy="1471"/>
            </a:xfrm>
            <a:custGeom>
              <a:avLst/>
              <a:gdLst>
                <a:gd name="T0" fmla="*/ 1575 w 1576"/>
                <a:gd name="T1" fmla="*/ 1470 h 1471"/>
                <a:gd name="T2" fmla="*/ 1575 w 1576"/>
                <a:gd name="T3" fmla="*/ 0 h 1471"/>
                <a:gd name="T4" fmla="*/ 0 w 1576"/>
                <a:gd name="T5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6" h="1471">
                  <a:moveTo>
                    <a:pt x="1575" y="1470"/>
                  </a:moveTo>
                  <a:lnTo>
                    <a:pt x="157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0" name="Line 1040"/>
            <p:cNvSpPr>
              <a:spLocks noChangeShapeType="1"/>
            </p:cNvSpPr>
            <p:nvPr/>
          </p:nvSpPr>
          <p:spPr bwMode="auto">
            <a:xfrm>
              <a:off x="1308" y="2000"/>
              <a:ext cx="0" cy="1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1" name="Line 1041"/>
            <p:cNvSpPr>
              <a:spLocks noChangeShapeType="1"/>
            </p:cNvSpPr>
            <p:nvPr/>
          </p:nvSpPr>
          <p:spPr bwMode="auto">
            <a:xfrm flipV="1">
              <a:off x="3150" y="2251"/>
              <a:ext cx="0" cy="11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2" name="Line 1042"/>
            <p:cNvSpPr>
              <a:spLocks noChangeShapeType="1"/>
            </p:cNvSpPr>
            <p:nvPr/>
          </p:nvSpPr>
          <p:spPr bwMode="auto">
            <a:xfrm>
              <a:off x="2976" y="3560"/>
              <a:ext cx="1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3" name="Line 1043"/>
            <p:cNvSpPr>
              <a:spLocks noChangeShapeType="1"/>
            </p:cNvSpPr>
            <p:nvPr/>
          </p:nvSpPr>
          <p:spPr bwMode="auto">
            <a:xfrm flipH="1">
              <a:off x="2973" y="3626"/>
              <a:ext cx="121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4" name="Line 1044"/>
            <p:cNvSpPr>
              <a:spLocks noChangeShapeType="1"/>
            </p:cNvSpPr>
            <p:nvPr/>
          </p:nvSpPr>
          <p:spPr bwMode="auto">
            <a:xfrm flipV="1">
              <a:off x="969" y="2146"/>
              <a:ext cx="285" cy="2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5" name="Line 1045"/>
            <p:cNvSpPr>
              <a:spLocks noChangeShapeType="1"/>
            </p:cNvSpPr>
            <p:nvPr/>
          </p:nvSpPr>
          <p:spPr bwMode="auto">
            <a:xfrm flipV="1">
              <a:off x="3150" y="2251"/>
              <a:ext cx="0" cy="11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6" name="Rectangle 1046"/>
            <p:cNvSpPr>
              <a:spLocks noChangeArrowheads="1"/>
            </p:cNvSpPr>
            <p:nvPr/>
          </p:nvSpPr>
          <p:spPr bwMode="auto">
            <a:xfrm>
              <a:off x="3585" y="2415"/>
              <a:ext cx="686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Demanda</a:t>
              </a:r>
            </a:p>
          </p:txBody>
        </p:sp>
        <p:sp>
          <p:nvSpPr>
            <p:cNvPr id="26647" name="Freeform 1047"/>
            <p:cNvSpPr>
              <a:spLocks/>
            </p:cNvSpPr>
            <p:nvPr/>
          </p:nvSpPr>
          <p:spPr bwMode="auto">
            <a:xfrm>
              <a:off x="2835" y="1470"/>
              <a:ext cx="706" cy="1036"/>
            </a:xfrm>
            <a:custGeom>
              <a:avLst/>
              <a:gdLst>
                <a:gd name="T0" fmla="*/ 0 w 706"/>
                <a:gd name="T1" fmla="*/ 0 h 1036"/>
                <a:gd name="T2" fmla="*/ 120 w 706"/>
                <a:gd name="T3" fmla="*/ 420 h 1036"/>
                <a:gd name="T4" fmla="*/ 315 w 706"/>
                <a:gd name="T5" fmla="*/ 780 h 1036"/>
                <a:gd name="T6" fmla="*/ 705 w 706"/>
                <a:gd name="T7" fmla="*/ 1035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036">
                  <a:moveTo>
                    <a:pt x="0" y="0"/>
                  </a:moveTo>
                  <a:lnTo>
                    <a:pt x="120" y="420"/>
                  </a:lnTo>
                  <a:lnTo>
                    <a:pt x="315" y="780"/>
                  </a:lnTo>
                  <a:lnTo>
                    <a:pt x="705" y="1035"/>
                  </a:lnTo>
                </a:path>
              </a:pathLst>
            </a:custGeom>
            <a:noFill/>
            <a:ln w="25400" cap="rnd" cmpd="sng">
              <a:solidFill>
                <a:srgbClr val="40AE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48" name="Rectangle 1048"/>
            <p:cNvSpPr>
              <a:spLocks noChangeArrowheads="1"/>
            </p:cNvSpPr>
            <p:nvPr/>
          </p:nvSpPr>
          <p:spPr bwMode="auto">
            <a:xfrm>
              <a:off x="705" y="2430"/>
              <a:ext cx="654" cy="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20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1. Um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0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aumento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0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 22% no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20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preço...</a:t>
              </a:r>
              <a:endPara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649" name="Rectangle 1049"/>
            <p:cNvSpPr>
              <a:spLocks noChangeArrowheads="1"/>
            </p:cNvSpPr>
            <p:nvPr/>
          </p:nvSpPr>
          <p:spPr bwMode="auto">
            <a:xfrm>
              <a:off x="954" y="1215"/>
              <a:ext cx="420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3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</a:t>
              </a:r>
            </a:p>
          </p:txBody>
        </p:sp>
        <p:sp>
          <p:nvSpPr>
            <p:cNvPr id="26650" name="Rectangle 1050"/>
            <p:cNvSpPr>
              <a:spLocks noChangeArrowheads="1"/>
            </p:cNvSpPr>
            <p:nvPr/>
          </p:nvSpPr>
          <p:spPr bwMode="auto">
            <a:xfrm>
              <a:off x="1290" y="3765"/>
              <a:ext cx="38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143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86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3429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4572000" defTabSz="5715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50292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54864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59436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6400800" defTabSz="5715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2. ...provoca uma redução de 11% na quantidade demandada.</a:t>
              </a:r>
              <a:endParaRPr lang="pt-BR" altLang="pt-BR" sz="2300" b="1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2978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86</TotalTime>
  <Words>990</Words>
  <Application>Microsoft Office PowerPoint</Application>
  <PresentationFormat>Widescreen</PresentationFormat>
  <Paragraphs>235</Paragraphs>
  <Slides>25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Gill Sans MT</vt:lpstr>
      <vt:lpstr>Impact</vt:lpstr>
      <vt:lpstr>Monotype Sorts</vt:lpstr>
      <vt:lpstr>Symbol</vt:lpstr>
      <vt:lpstr>Wingdings</vt:lpstr>
      <vt:lpstr>Badge</vt:lpstr>
      <vt:lpstr>Equação</vt:lpstr>
      <vt:lpstr>mICROECONOMIA  Parte 2</vt:lpstr>
      <vt:lpstr>Roteiro</vt:lpstr>
      <vt:lpstr>Referências</vt:lpstr>
      <vt:lpstr>Elasticidade </vt:lpstr>
      <vt:lpstr>ElasticidadeS</vt:lpstr>
      <vt:lpstr>A Elasticidade Preço da Demanda: Perfeitamente Inelástica</vt:lpstr>
      <vt:lpstr>A Elasticidade Preço da Demanda: Perfeitamente Elástica</vt:lpstr>
      <vt:lpstr>A Elasticidade Preço da Demanda: Demanda Elástica</vt:lpstr>
      <vt:lpstr>A Elasticidade Preço da Demanda: Demanda Inelástica</vt:lpstr>
      <vt:lpstr>Calculando a Elasticidade Preço da Demanda</vt:lpstr>
      <vt:lpstr>Calculando a Elasticidade Preço da Demanda</vt:lpstr>
      <vt:lpstr>Calculando a Elasticidade Preço da Demanda</vt:lpstr>
      <vt:lpstr>Calculando a Elasticidade Preço da Demanda</vt:lpstr>
      <vt:lpstr>Calculando a Elasticidade Preço da Demanda</vt:lpstr>
      <vt:lpstr>Elasticidade Renda da Demanda</vt:lpstr>
      <vt:lpstr>Elasticidade Preço da Oferta</vt:lpstr>
      <vt:lpstr>Elasticidade Preço da Oferta: Oferta Perfeitamente Inelástica</vt:lpstr>
      <vt:lpstr>Elasticidade Preço da Oferta: Oferta Inelástica</vt:lpstr>
      <vt:lpstr>Elasticidade Preço da Oferta: Oferta Elástica</vt:lpstr>
      <vt:lpstr>Elasticidade Preço da Oferta: Oferta Perfeitamente Elástica</vt:lpstr>
      <vt:lpstr>Calculando a Elasticidade Preço da Oferta</vt:lpstr>
      <vt:lpstr>ESTRUTURA DE MERCADO</vt:lpstr>
      <vt:lpstr>Tipos de Mercados:    O Mercado Competitivo</vt:lpstr>
      <vt:lpstr>Tipos de Mercados:   </vt:lpstr>
      <vt:lpstr>Tipos de Mercados: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Silvia Helena Galvão de Miranda</dc:creator>
  <cp:lastModifiedBy>Silvia Helena Galvão de Miranda</cp:lastModifiedBy>
  <cp:revision>14</cp:revision>
  <dcterms:created xsi:type="dcterms:W3CDTF">2023-06-23T14:57:18Z</dcterms:created>
  <dcterms:modified xsi:type="dcterms:W3CDTF">2023-11-24T10:29:41Z</dcterms:modified>
</cp:coreProperties>
</file>