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70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3" r:id="rId10"/>
    <p:sldId id="264" r:id="rId11"/>
    <p:sldId id="276" r:id="rId12"/>
    <p:sldId id="277" r:id="rId13"/>
    <p:sldId id="278" r:id="rId14"/>
    <p:sldId id="269" r:id="rId15"/>
    <p:sldId id="270" r:id="rId16"/>
    <p:sldId id="271" r:id="rId17"/>
    <p:sldId id="272" r:id="rId18"/>
    <p:sldId id="273" r:id="rId19"/>
    <p:sldId id="265" r:id="rId20"/>
    <p:sldId id="266" r:id="rId21"/>
    <p:sldId id="267" r:id="rId22"/>
    <p:sldId id="268" r:id="rId23"/>
    <p:sldId id="275" r:id="rId24"/>
    <p:sldId id="274" r:id="rId2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>
        <p:scale>
          <a:sx n="79" d="100"/>
          <a:sy n="79" d="100"/>
        </p:scale>
        <p:origin x="-372" y="-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CECE94-24F5-4200-B8AA-A65636E27A74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pt-BR"/>
        </a:p>
      </dgm:t>
    </dgm:pt>
    <dgm:pt modelId="{DC25B669-8887-479A-BAAA-500C69F45A29}" type="pres">
      <dgm:prSet presAssocID="{11CECE94-24F5-4200-B8AA-A65636E27A7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F8352E20-6C2E-4BE6-B538-51F356632E3B}" type="pres">
      <dgm:prSet presAssocID="{11CECE94-24F5-4200-B8AA-A65636E27A74}" presName="dummyMaxCanvas" presStyleCnt="0">
        <dgm:presLayoutVars/>
      </dgm:prSet>
      <dgm:spPr/>
    </dgm:pt>
  </dgm:ptLst>
  <dgm:cxnLst>
    <dgm:cxn modelId="{5DCC9A7A-3401-4D35-A479-ECD82D6C75C9}" type="presOf" srcId="{11CECE94-24F5-4200-B8AA-A65636E27A74}" destId="{DC25B669-8887-479A-BAAA-500C69F45A29}" srcOrd="0" destOrd="0" presId="urn:microsoft.com/office/officeart/2005/8/layout/vProcess5"/>
    <dgm:cxn modelId="{A0D7C3B8-C0CF-42C0-8F67-F49B6314C4DF}" type="presParOf" srcId="{DC25B669-8887-479A-BAAA-500C69F45A29}" destId="{F8352E20-6C2E-4BE6-B538-51F356632E3B}" srcOrd="0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A9D39A1-4142-4C9B-9112-CDBAECC19C03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675E4991-84B9-4BD1-94EC-A831397292B4}" type="pres">
      <dgm:prSet presAssocID="{EA9D39A1-4142-4C9B-9112-CDBAECC19C03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</dgm:ptLst>
  <dgm:cxnLst>
    <dgm:cxn modelId="{6A33E3CE-18C0-4350-A7EA-5707F1873825}" type="presOf" srcId="{EA9D39A1-4142-4C9B-9112-CDBAECC19C03}" destId="{675E4991-84B9-4BD1-94EC-A831397292B4}" srcOrd="0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CEC44-DF67-4481-93A1-D9424A37BD99}" type="datetimeFigureOut">
              <a:rPr lang="pt-BR" smtClean="0"/>
              <a:t>29/03/2017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8F49-DCD3-4B71-9B18-406950DE97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5241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CEC44-DF67-4481-93A1-D9424A37BD99}" type="datetimeFigureOut">
              <a:rPr lang="pt-BR" smtClean="0"/>
              <a:t>29/03/2017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8F49-DCD3-4B71-9B18-406950DE97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6761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CEC44-DF67-4481-93A1-D9424A37BD99}" type="datetimeFigureOut">
              <a:rPr lang="pt-BR" smtClean="0"/>
              <a:t>29/03/2017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8F49-DCD3-4B71-9B18-406950DE97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15882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CEC44-DF67-4481-93A1-D9424A37BD99}" type="datetimeFigureOut">
              <a:rPr lang="pt-BR" smtClean="0"/>
              <a:t>29/03/2017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8F49-DCD3-4B71-9B18-406950DE97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04126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CEC44-DF67-4481-93A1-D9424A37BD99}" type="datetimeFigureOut">
              <a:rPr lang="pt-BR" smtClean="0"/>
              <a:t>29/03/2017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8F49-DCD3-4B71-9B18-406950DE97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57830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CEC44-DF67-4481-93A1-D9424A37BD99}" type="datetimeFigureOut">
              <a:rPr lang="pt-BR" smtClean="0"/>
              <a:t>29/03/2017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8F49-DCD3-4B71-9B18-406950DE97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4528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CEC44-DF67-4481-93A1-D9424A37BD99}" type="datetimeFigureOut">
              <a:rPr lang="pt-BR" smtClean="0"/>
              <a:t>29/03/2017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8F49-DCD3-4B71-9B18-406950DE97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93569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CEC44-DF67-4481-93A1-D9424A37BD99}" type="datetimeFigureOut">
              <a:rPr lang="pt-BR" smtClean="0"/>
              <a:t>29/03/2017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8F49-DCD3-4B71-9B18-406950DE97D8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261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CEC44-DF67-4481-93A1-D9424A37BD99}" type="datetimeFigureOut">
              <a:rPr lang="pt-BR" smtClean="0"/>
              <a:t>29/03/2017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8F49-DCD3-4B71-9B18-406950DE97D8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5091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CEC44-DF67-4481-93A1-D9424A37BD99}" type="datetimeFigureOut">
              <a:rPr lang="pt-BR" smtClean="0"/>
              <a:t>29/03/2017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8F49-DCD3-4B71-9B18-406950DE97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83338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CEC44-DF67-4481-93A1-D9424A37BD99}" type="datetimeFigureOut">
              <a:rPr lang="pt-BR" smtClean="0"/>
              <a:t>29/03/2017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8F49-DCD3-4B71-9B18-406950DE97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313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CEC44-DF67-4481-93A1-D9424A37BD99}" type="datetimeFigureOut">
              <a:rPr lang="pt-BR" smtClean="0"/>
              <a:t>29/03/2017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8F49-DCD3-4B71-9B18-406950DE97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79335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CEC44-DF67-4481-93A1-D9424A37BD99}" type="datetimeFigureOut">
              <a:rPr lang="pt-BR" smtClean="0"/>
              <a:t>29/03/2017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8F49-DCD3-4B71-9B18-406950DE97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85293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CEC44-DF67-4481-93A1-D9424A37BD99}" type="datetimeFigureOut">
              <a:rPr lang="pt-BR" smtClean="0"/>
              <a:t>29/03/2017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8F49-DCD3-4B71-9B18-406950DE97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68468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CEC44-DF67-4481-93A1-D9424A37BD99}" type="datetimeFigureOut">
              <a:rPr lang="pt-BR" smtClean="0"/>
              <a:t>29/03/2017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8F49-DCD3-4B71-9B18-406950DE97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45714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CEC44-DF67-4481-93A1-D9424A37BD99}" type="datetimeFigureOut">
              <a:rPr lang="pt-BR" smtClean="0"/>
              <a:t>29/03/2017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D558F49-DCD3-4B71-9B18-406950DE97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7722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CEC44-DF67-4481-93A1-D9424A37BD99}" type="datetimeFigureOut">
              <a:rPr lang="pt-BR" smtClean="0"/>
              <a:t>29/03/2017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8F49-DCD3-4B71-9B18-406950DE97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67592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CEC44-DF67-4481-93A1-D9424A37BD99}" type="datetimeFigureOut">
              <a:rPr lang="pt-BR" smtClean="0"/>
              <a:t>29/03/2017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D558F49-DCD3-4B71-9B18-406950DE97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231223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CEC44-DF67-4481-93A1-D9424A37BD99}" type="datetimeFigureOut">
              <a:rPr lang="pt-BR" smtClean="0"/>
              <a:t>29/03/2017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D558F49-DCD3-4B71-9B18-406950DE97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97983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CEC44-DF67-4481-93A1-D9424A37BD99}" type="datetimeFigureOut">
              <a:rPr lang="pt-BR" smtClean="0"/>
              <a:t>29/03/2017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D558F49-DCD3-4B71-9B18-406950DE97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774257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CEC44-DF67-4481-93A1-D9424A37BD99}" type="datetimeFigureOut">
              <a:rPr lang="pt-BR" smtClean="0"/>
              <a:t>29/03/2017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8F49-DCD3-4B71-9B18-406950DE97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10467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CEC44-DF67-4481-93A1-D9424A37BD99}" type="datetimeFigureOut">
              <a:rPr lang="pt-BR" smtClean="0"/>
              <a:t>29/03/2017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8F49-DCD3-4B71-9B18-406950DE97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6322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CEC44-DF67-4481-93A1-D9424A37BD99}" type="datetimeFigureOut">
              <a:rPr lang="pt-BR" smtClean="0"/>
              <a:t>29/03/2017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8F49-DCD3-4B71-9B18-406950DE97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936306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CEC44-DF67-4481-93A1-D9424A37BD99}" type="datetimeFigureOut">
              <a:rPr lang="pt-BR" smtClean="0"/>
              <a:t>29/03/2017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8F49-DCD3-4B71-9B18-406950DE97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258430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CEC44-DF67-4481-93A1-D9424A37BD99}" type="datetimeFigureOut">
              <a:rPr lang="pt-BR" smtClean="0"/>
              <a:t>29/03/2017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D558F49-DCD3-4B71-9B18-406950DE97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433656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CEC44-DF67-4481-93A1-D9424A37BD99}" type="datetimeFigureOut">
              <a:rPr lang="pt-BR" smtClean="0"/>
              <a:t>29/03/2017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D558F49-DCD3-4B71-9B18-406950DE97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855733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CEC44-DF67-4481-93A1-D9424A37BD99}" type="datetimeFigureOut">
              <a:rPr lang="pt-BR" smtClean="0"/>
              <a:t>29/03/2017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D558F49-DCD3-4B71-9B18-406950DE97D8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0319249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CEC44-DF67-4481-93A1-D9424A37BD99}" type="datetimeFigureOut">
              <a:rPr lang="pt-BR" smtClean="0"/>
              <a:t>29/03/2017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D558F49-DCD3-4B71-9B18-406950DE97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539173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CEC44-DF67-4481-93A1-D9424A37BD99}" type="datetimeFigureOut">
              <a:rPr lang="pt-BR" smtClean="0"/>
              <a:t>29/03/2017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D558F49-DCD3-4B71-9B18-406950DE97D8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519456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CEC44-DF67-4481-93A1-D9424A37BD99}" type="datetimeFigureOut">
              <a:rPr lang="pt-BR" smtClean="0"/>
              <a:t>29/03/2017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D558F49-DCD3-4B71-9B18-406950DE97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5068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CEC44-DF67-4481-93A1-D9424A37BD99}" type="datetimeFigureOut">
              <a:rPr lang="pt-BR" smtClean="0"/>
              <a:t>29/03/2017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8F49-DCD3-4B71-9B18-406950DE97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006567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CEC44-DF67-4481-93A1-D9424A37BD99}" type="datetimeFigureOut">
              <a:rPr lang="pt-BR" smtClean="0"/>
              <a:t>29/03/2017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8F49-DCD3-4B71-9B18-406950DE97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4405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CEC44-DF67-4481-93A1-D9424A37BD99}" type="datetimeFigureOut">
              <a:rPr lang="pt-BR" smtClean="0"/>
              <a:t>29/03/2017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8F49-DCD3-4B71-9B18-406950DE97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9162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CEC44-DF67-4481-93A1-D9424A37BD99}" type="datetimeFigureOut">
              <a:rPr lang="pt-BR" smtClean="0"/>
              <a:t>29/03/2017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8F49-DCD3-4B71-9B18-406950DE97D8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835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CEC44-DF67-4481-93A1-D9424A37BD99}" type="datetimeFigureOut">
              <a:rPr lang="pt-BR" smtClean="0"/>
              <a:t>29/03/2017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8F49-DCD3-4B71-9B18-406950DE97D8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521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CEC44-DF67-4481-93A1-D9424A37BD99}" type="datetimeFigureOut">
              <a:rPr lang="pt-BR" smtClean="0"/>
              <a:t>29/03/2017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8F49-DCD3-4B71-9B18-406950DE97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8384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CEC44-DF67-4481-93A1-D9424A37BD99}" type="datetimeFigureOut">
              <a:rPr lang="pt-BR" smtClean="0"/>
              <a:t>29/03/2017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8F49-DCD3-4B71-9B18-406950DE97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037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CEC44-DF67-4481-93A1-D9424A37BD99}" type="datetimeFigureOut">
              <a:rPr lang="pt-BR" smtClean="0"/>
              <a:t>29/03/2017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8F49-DCD3-4B71-9B18-406950DE97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1425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EDCEC44-DF67-4481-93A1-D9424A37BD99}" type="datetimeFigureOut">
              <a:rPr lang="pt-BR" smtClean="0"/>
              <a:t>29/03/2017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58F49-DCD3-4B71-9B18-406950DE97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4842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EDCEC44-DF67-4481-93A1-D9424A37BD99}" type="datetimeFigureOut">
              <a:rPr lang="pt-BR" smtClean="0"/>
              <a:t>29/03/2017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58F49-DCD3-4B71-9B18-406950DE97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203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CEC44-DF67-4481-93A1-D9424A37BD99}" type="datetimeFigureOut">
              <a:rPr lang="pt-BR" smtClean="0"/>
              <a:t>29/03/2017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D558F49-DCD3-4B71-9B18-406950DE97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2290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32942" y="1332914"/>
            <a:ext cx="8915399" cy="2262781"/>
          </a:xfrm>
        </p:spPr>
        <p:txBody>
          <a:bodyPr/>
          <a:lstStyle/>
          <a:p>
            <a:r>
              <a:rPr lang="pt-BR" dirty="0" smtClean="0"/>
              <a:t>Evolução do Sistema Monetário Internacional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675813" y="5049995"/>
            <a:ext cx="8915399" cy="1852021"/>
          </a:xfrm>
        </p:spPr>
        <p:txBody>
          <a:bodyPr>
            <a:normAutofit/>
          </a:bodyPr>
          <a:lstStyle/>
          <a:p>
            <a:r>
              <a:rPr lang="pt-BR" dirty="0" smtClean="0"/>
              <a:t>Fernanda </a:t>
            </a:r>
            <a:r>
              <a:rPr lang="pt-BR" dirty="0" err="1" smtClean="0"/>
              <a:t>Pagin</a:t>
            </a:r>
            <a:endParaRPr lang="pt-BR" dirty="0" smtClean="0"/>
          </a:p>
          <a:p>
            <a:r>
              <a:rPr lang="pt-BR" dirty="0" smtClean="0"/>
              <a:t>Mariana Lacerda</a:t>
            </a:r>
          </a:p>
          <a:p>
            <a:r>
              <a:rPr lang="pt-BR" dirty="0" smtClean="0"/>
              <a:t>Thaís </a:t>
            </a:r>
            <a:r>
              <a:rPr lang="pt-BR" dirty="0" err="1" smtClean="0"/>
              <a:t>Pupim</a:t>
            </a:r>
            <a:endParaRPr lang="pt-BR" dirty="0" smtClean="0"/>
          </a:p>
          <a:p>
            <a:r>
              <a:rPr lang="pt-BR" dirty="0" smtClean="0"/>
              <a:t>Vitória Salvador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689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40" t="50581" r="16458" b="17892"/>
          <a:stretch/>
        </p:blipFill>
        <p:spPr>
          <a:xfrm rot="167411">
            <a:off x="2649304" y="1645021"/>
            <a:ext cx="8188246" cy="54361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5" name="Conector em curva 4"/>
          <p:cNvCxnSpPr/>
          <p:nvPr/>
        </p:nvCxnSpPr>
        <p:spPr>
          <a:xfrm rot="16200000" flipV="1">
            <a:off x="4409005" y="1616246"/>
            <a:ext cx="798493" cy="476522"/>
          </a:xfrm>
          <a:prstGeom prst="curvedConnector3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3140883" y="84719"/>
            <a:ext cx="2588653" cy="1277273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pt-BR"/>
            </a:defPPr>
            <a:lvl1pPr algn="ctr">
              <a:defRPr sz="1100"/>
            </a:lvl1pPr>
          </a:lstStyle>
          <a:p>
            <a:r>
              <a:rPr lang="pt-BR" dirty="0"/>
              <a:t>Dólar como moeda referência para os outros 44 países</a:t>
            </a:r>
          </a:p>
          <a:p>
            <a:r>
              <a:rPr lang="pt-BR" dirty="0"/>
              <a:t>Troca do dólar pelo equivalente em ouro</a:t>
            </a:r>
          </a:p>
          <a:p>
            <a:r>
              <a:rPr lang="pt-BR" dirty="0"/>
              <a:t>Deu </a:t>
            </a:r>
            <a:r>
              <a:rPr lang="pt-BR" dirty="0" err="1"/>
              <a:t>orgem</a:t>
            </a:r>
            <a:r>
              <a:rPr lang="pt-BR" dirty="0"/>
              <a:t> ao BM e o FMI</a:t>
            </a:r>
          </a:p>
          <a:p>
            <a:r>
              <a:rPr lang="pt-BR" dirty="0"/>
              <a:t>Imposição temporária de 10% sobre importações</a:t>
            </a:r>
          </a:p>
        </p:txBody>
      </p:sp>
      <p:cxnSp>
        <p:nvCxnSpPr>
          <p:cNvPr id="8" name="Conector em curva 7"/>
          <p:cNvCxnSpPr/>
          <p:nvPr/>
        </p:nvCxnSpPr>
        <p:spPr>
          <a:xfrm rot="10800000">
            <a:off x="2551507" y="4363119"/>
            <a:ext cx="2496496" cy="923095"/>
          </a:xfrm>
          <a:prstGeom prst="curvedConnector3">
            <a:avLst>
              <a:gd name="adj1" fmla="val 50000"/>
            </a:avLst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ixaDeTexto 17"/>
          <p:cNvSpPr txBox="1"/>
          <p:nvPr/>
        </p:nvSpPr>
        <p:spPr>
          <a:xfrm>
            <a:off x="456394" y="3354377"/>
            <a:ext cx="2065450" cy="1277273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100" dirty="0" smtClean="0"/>
              <a:t>SME: </a:t>
            </a:r>
          </a:p>
          <a:p>
            <a:pPr algn="ctr"/>
            <a:r>
              <a:rPr lang="pt-BR" sz="1100" dirty="0" smtClean="0"/>
              <a:t>Sistema de Câmbio cooperativo para membros para membros participantes da Comunidade </a:t>
            </a:r>
            <a:r>
              <a:rPr lang="pt-BR" sz="1100" dirty="0" err="1" smtClean="0"/>
              <a:t>Economica</a:t>
            </a:r>
            <a:r>
              <a:rPr lang="pt-BR" sz="1100" dirty="0" smtClean="0"/>
              <a:t> Europeia</a:t>
            </a:r>
            <a:endParaRPr lang="pt-BR" sz="1100" dirty="0"/>
          </a:p>
        </p:txBody>
      </p:sp>
      <p:cxnSp>
        <p:nvCxnSpPr>
          <p:cNvPr id="20" name="Conector em curva 19"/>
          <p:cNvCxnSpPr/>
          <p:nvPr/>
        </p:nvCxnSpPr>
        <p:spPr>
          <a:xfrm rot="10800000">
            <a:off x="2686859" y="2788196"/>
            <a:ext cx="2941208" cy="573753"/>
          </a:xfrm>
          <a:prstGeom prst="curvedConnector3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ixaDeTexto 20"/>
          <p:cNvSpPr txBox="1"/>
          <p:nvPr/>
        </p:nvSpPr>
        <p:spPr>
          <a:xfrm>
            <a:off x="486057" y="2040243"/>
            <a:ext cx="2065450" cy="1107996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100" dirty="0" smtClean="0"/>
              <a:t>Reunião do FMI na Jamaica: legalização do sistema de câmbio FLUTUANTE já em vigor; O ouro é </a:t>
            </a:r>
            <a:r>
              <a:rPr lang="pt-BR" sz="1100" dirty="0" err="1" smtClean="0"/>
              <a:t>desmonetarizado</a:t>
            </a:r>
            <a:r>
              <a:rPr lang="pt-BR" sz="1100" dirty="0" smtClean="0"/>
              <a:t> como ativo de reserva </a:t>
            </a:r>
            <a:endParaRPr lang="pt-BR" sz="1100" dirty="0"/>
          </a:p>
        </p:txBody>
      </p:sp>
      <p:cxnSp>
        <p:nvCxnSpPr>
          <p:cNvPr id="25" name="Conector em curva 24"/>
          <p:cNvCxnSpPr/>
          <p:nvPr/>
        </p:nvCxnSpPr>
        <p:spPr>
          <a:xfrm rot="5400000" flipH="1" flipV="1">
            <a:off x="6207946" y="1455592"/>
            <a:ext cx="405559" cy="392270"/>
          </a:xfrm>
          <a:prstGeom prst="curvedConnector3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ixaDeTexto 25"/>
          <p:cNvSpPr txBox="1"/>
          <p:nvPr/>
        </p:nvSpPr>
        <p:spPr>
          <a:xfrm>
            <a:off x="5838815" y="93666"/>
            <a:ext cx="1566391" cy="1107996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pt-BR"/>
            </a:defPPr>
            <a:lvl1pPr algn="ctr">
              <a:defRPr sz="1100"/>
            </a:lvl1pPr>
          </a:lstStyle>
          <a:p>
            <a:r>
              <a:rPr lang="pt-BR" dirty="0"/>
              <a:t>- Inflação mundial </a:t>
            </a:r>
          </a:p>
          <a:p>
            <a:r>
              <a:rPr lang="pt-BR" dirty="0"/>
              <a:t>Vantagens nos juros para ativos em dólar </a:t>
            </a:r>
          </a:p>
          <a:p>
            <a:r>
              <a:rPr lang="pt-BR" dirty="0"/>
              <a:t>-Atinge altas de recorde</a:t>
            </a:r>
          </a:p>
        </p:txBody>
      </p:sp>
      <p:cxnSp>
        <p:nvCxnSpPr>
          <p:cNvPr id="29" name="Conector em curva 28"/>
          <p:cNvCxnSpPr/>
          <p:nvPr/>
        </p:nvCxnSpPr>
        <p:spPr>
          <a:xfrm rot="16200000" flipV="1">
            <a:off x="7193309" y="2331577"/>
            <a:ext cx="1413045" cy="220279"/>
          </a:xfrm>
          <a:prstGeom prst="curvedConnector3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aixaDeTexto 29"/>
          <p:cNvSpPr txBox="1"/>
          <p:nvPr/>
        </p:nvSpPr>
        <p:spPr>
          <a:xfrm>
            <a:off x="7462355" y="80650"/>
            <a:ext cx="1712501" cy="144655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marL="171450" indent="-171450" algn="ctr">
              <a:buFontTx/>
              <a:buChar char="-"/>
            </a:pPr>
            <a:r>
              <a:rPr lang="pt-BR" sz="1100" dirty="0" smtClean="0"/>
              <a:t>Acordo para intensificar a politica econômica para promover crescimento e reduzir desequilíbrios externos</a:t>
            </a:r>
            <a:endParaRPr lang="pt-BR" sz="1100" dirty="0"/>
          </a:p>
        </p:txBody>
      </p:sp>
      <p:sp>
        <p:nvSpPr>
          <p:cNvPr id="32" name="CaixaDeTexto 31"/>
          <p:cNvSpPr txBox="1"/>
          <p:nvPr/>
        </p:nvSpPr>
        <p:spPr>
          <a:xfrm>
            <a:off x="10630432" y="5683845"/>
            <a:ext cx="1561568" cy="93871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marL="171450" indent="-171450" algn="ctr">
              <a:buFontTx/>
              <a:buChar char="-"/>
            </a:pPr>
            <a:r>
              <a:rPr lang="pt-BR" sz="1100" dirty="0" smtClean="0"/>
              <a:t>Alta taxa de juros alemã;</a:t>
            </a:r>
          </a:p>
          <a:p>
            <a:pPr marL="171450" indent="-171450" algn="ctr">
              <a:buFontTx/>
              <a:buChar char="-"/>
            </a:pPr>
            <a:r>
              <a:rPr lang="pt-BR" sz="1100" dirty="0" smtClean="0"/>
              <a:t>- Retirada da lira </a:t>
            </a:r>
            <a:r>
              <a:rPr lang="pt-BR" sz="1100" dirty="0" err="1" smtClean="0"/>
              <a:t>intaliana</a:t>
            </a:r>
            <a:r>
              <a:rPr lang="pt-BR" sz="1100" dirty="0" smtClean="0"/>
              <a:t> e libra da SMW</a:t>
            </a:r>
          </a:p>
        </p:txBody>
      </p:sp>
      <p:cxnSp>
        <p:nvCxnSpPr>
          <p:cNvPr id="34" name="Conector angulado 33"/>
          <p:cNvCxnSpPr/>
          <p:nvPr/>
        </p:nvCxnSpPr>
        <p:spPr>
          <a:xfrm>
            <a:off x="8196592" y="5828822"/>
            <a:ext cx="2621662" cy="12700"/>
          </a:xfrm>
          <a:prstGeom prst="bentConnector3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angulado 37"/>
          <p:cNvCxnSpPr/>
          <p:nvPr/>
        </p:nvCxnSpPr>
        <p:spPr>
          <a:xfrm>
            <a:off x="8757634" y="4540663"/>
            <a:ext cx="1872798" cy="630050"/>
          </a:xfrm>
          <a:prstGeom prst="bentConnector3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aixaDeTexto 38"/>
          <p:cNvSpPr txBox="1"/>
          <p:nvPr/>
        </p:nvSpPr>
        <p:spPr>
          <a:xfrm>
            <a:off x="10724343" y="3938522"/>
            <a:ext cx="1373746" cy="1615827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marL="171450" indent="-171450" algn="ctr">
              <a:buFontTx/>
              <a:buChar char="-"/>
            </a:pPr>
            <a:r>
              <a:rPr lang="pt-BR" sz="1100" dirty="0" smtClean="0"/>
              <a:t>Decisão do gov. </a:t>
            </a:r>
            <a:r>
              <a:rPr lang="pt-BR" sz="1100" dirty="0" err="1" smtClean="0"/>
              <a:t>Tailandes</a:t>
            </a:r>
            <a:r>
              <a:rPr lang="pt-BR" sz="1100" dirty="0" smtClean="0"/>
              <a:t> em tornar o cambio flutuante, desatrelando o BATH do dólar </a:t>
            </a:r>
          </a:p>
          <a:p>
            <a:pPr marL="171450" indent="-171450" algn="ctr">
              <a:buFontTx/>
              <a:buChar char="-"/>
            </a:pPr>
            <a:r>
              <a:rPr lang="pt-BR" sz="1100" dirty="0" smtClean="0"/>
              <a:t>-dívida Externa</a:t>
            </a:r>
          </a:p>
        </p:txBody>
      </p:sp>
      <p:cxnSp>
        <p:nvCxnSpPr>
          <p:cNvPr id="43" name="Conector angulado 42"/>
          <p:cNvCxnSpPr/>
          <p:nvPr/>
        </p:nvCxnSpPr>
        <p:spPr>
          <a:xfrm rot="5400000" flipH="1" flipV="1">
            <a:off x="8276845" y="1441512"/>
            <a:ext cx="2336507" cy="930620"/>
          </a:xfrm>
          <a:prstGeom prst="bentConnector3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aixaDeTexto 43"/>
          <p:cNvSpPr txBox="1"/>
          <p:nvPr/>
        </p:nvSpPr>
        <p:spPr>
          <a:xfrm>
            <a:off x="9234352" y="80650"/>
            <a:ext cx="1673323" cy="430887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pt-BR" sz="1100" dirty="0" smtClean="0"/>
              <a:t>Moeda única</a:t>
            </a:r>
          </a:p>
          <a:p>
            <a:pPr marL="285750" indent="-285750">
              <a:buFontTx/>
              <a:buChar char="-"/>
            </a:pPr>
            <a:r>
              <a:rPr lang="pt-BR" sz="1100" dirty="0" smtClean="0"/>
              <a:t>11 países da UE</a:t>
            </a:r>
          </a:p>
        </p:txBody>
      </p:sp>
    </p:spTree>
    <p:extLst>
      <p:ext uri="{BB962C8B-B14F-4D97-AF65-F5344CB8AC3E}">
        <p14:creationId xmlns:p14="http://schemas.microsoft.com/office/powerpoint/2010/main" val="376427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47867"/>
          </a:xfrm>
        </p:spPr>
        <p:txBody>
          <a:bodyPr>
            <a:normAutofit/>
          </a:bodyPr>
          <a:lstStyle/>
          <a:p>
            <a:r>
              <a:rPr lang="pt-BR" sz="2400" b="1" dirty="0">
                <a:solidFill>
                  <a:schemeClr val="tx1"/>
                </a:solidFill>
              </a:rPr>
              <a:t>Taxas</a:t>
            </a:r>
            <a:r>
              <a:rPr lang="pt-BR" sz="2400" dirty="0" smtClean="0"/>
              <a:t> </a:t>
            </a:r>
            <a:r>
              <a:rPr lang="pt-BR" sz="2400" b="1" dirty="0" smtClean="0">
                <a:solidFill>
                  <a:schemeClr val="tx1"/>
                </a:solidFill>
              </a:rPr>
              <a:t>de Cambio Fixas</a:t>
            </a:r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499059" y="1171977"/>
            <a:ext cx="8915400" cy="2605825"/>
          </a:xfrm>
        </p:spPr>
        <p:txBody>
          <a:bodyPr/>
          <a:lstStyle/>
          <a:p>
            <a:r>
              <a:rPr lang="pt-BR" sz="1700" dirty="0" smtClean="0"/>
              <a:t>Fixas:</a:t>
            </a:r>
          </a:p>
          <a:p>
            <a:pPr marL="0" indent="0">
              <a:buNone/>
            </a:pPr>
            <a:r>
              <a:rPr lang="pt-BR" sz="1700" dirty="0" smtClean="0"/>
              <a:t>-    Maioria dos países do mundo</a:t>
            </a:r>
          </a:p>
          <a:p>
            <a:pPr>
              <a:buFontTx/>
              <a:buChar char="-"/>
            </a:pPr>
            <a:r>
              <a:rPr lang="pt-BR" sz="1700" dirty="0" smtClean="0"/>
              <a:t>Oferecem estabilidade em preços internacionais para a condução do comércio.</a:t>
            </a:r>
          </a:p>
          <a:p>
            <a:pPr>
              <a:buFontTx/>
              <a:buChar char="-"/>
            </a:pPr>
            <a:r>
              <a:rPr lang="pt-BR" sz="1700" dirty="0" smtClean="0"/>
              <a:t> Preços estáveis ajudam do crescimento do comercio internacional e diminuem riscos para empresas</a:t>
            </a:r>
          </a:p>
          <a:p>
            <a:pPr>
              <a:buFontTx/>
              <a:buChar char="-"/>
            </a:pPr>
            <a:r>
              <a:rPr lang="pt-BR" sz="1700" dirty="0" err="1" smtClean="0"/>
              <a:t>Anti</a:t>
            </a:r>
            <a:r>
              <a:rPr lang="pt-BR" sz="1700" dirty="0" smtClean="0"/>
              <a:t> inflacionárias (políticas fiscais e monetárias restritivas)</a:t>
            </a:r>
          </a:p>
          <a:p>
            <a:pPr>
              <a:buFontTx/>
              <a:buChar char="-"/>
            </a:pPr>
            <a:endParaRPr lang="pt-BR" dirty="0" smtClean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2592924" y="3913548"/>
            <a:ext cx="8911687" cy="41641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b="1" dirty="0" smtClean="0">
                <a:solidFill>
                  <a:schemeClr val="tx1"/>
                </a:solidFill>
              </a:rPr>
              <a:t>Atributos da moeda ideal</a:t>
            </a:r>
          </a:p>
          <a:p>
            <a:endParaRPr lang="pt-BR" dirty="0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2499059" y="4465710"/>
            <a:ext cx="9401019" cy="226135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/>
              <a:t>Estabilidade da taxa de câmbio</a:t>
            </a:r>
          </a:p>
          <a:p>
            <a:r>
              <a:rPr lang="pt-BR" dirty="0" smtClean="0"/>
              <a:t>Total Integração financeira</a:t>
            </a:r>
          </a:p>
          <a:p>
            <a:r>
              <a:rPr lang="pt-BR" dirty="0" smtClean="0"/>
              <a:t>Independência monetária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dirty="0" smtClean="0"/>
              <a:t>Consenso de que cada vez mais países se direcionem para total integração financeira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dirty="0" smtClean="0"/>
              <a:t>Consequentemente, países teriam regimes monetários de flutuação cambial (como EUA) ou integrados a outros países em uniões monetárias (como EU)</a:t>
            </a:r>
          </a:p>
          <a:p>
            <a:pPr>
              <a:buFont typeface="Arial" panose="020B0604020202020204" pitchFamily="34" charset="0"/>
              <a:buChar char="•"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68266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Mercados Emergentes e Opções de Regime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pt-BR" dirty="0"/>
              <a:t>1997-2005: pressão sobre os países emergentes para a escolha de um regime </a:t>
            </a:r>
            <a:r>
              <a:rPr lang="pt-BR" dirty="0" smtClean="0"/>
              <a:t>cambial dentre os tipos mais extremos:</a:t>
            </a:r>
          </a:p>
          <a:p>
            <a:pPr marL="0" indent="0" algn="ctr">
              <a:buNone/>
            </a:pPr>
            <a:r>
              <a:rPr lang="pt-BR" dirty="0" err="1"/>
              <a:t>Currency</a:t>
            </a:r>
            <a:r>
              <a:rPr lang="pt-BR" dirty="0"/>
              <a:t> </a:t>
            </a:r>
            <a:r>
              <a:rPr lang="pt-BR" dirty="0" err="1"/>
              <a:t>Board</a:t>
            </a:r>
            <a:r>
              <a:rPr lang="pt-BR" dirty="0"/>
              <a:t> x </a:t>
            </a:r>
            <a:r>
              <a:rPr lang="pt-BR" dirty="0" smtClean="0"/>
              <a:t>Dolarização </a:t>
            </a:r>
            <a:r>
              <a:rPr lang="pt-BR" dirty="0"/>
              <a:t>x </a:t>
            </a:r>
            <a:r>
              <a:rPr lang="pt-BR" dirty="0" smtClean="0"/>
              <a:t>Taxas </a:t>
            </a:r>
            <a:r>
              <a:rPr lang="pt-BR" dirty="0"/>
              <a:t>de </a:t>
            </a:r>
            <a:r>
              <a:rPr lang="pt-BR" dirty="0" smtClean="0"/>
              <a:t>Câmbio </a:t>
            </a:r>
            <a:r>
              <a:rPr lang="pt-BR" dirty="0"/>
              <a:t>de </a:t>
            </a:r>
            <a:r>
              <a:rPr lang="pt-BR" dirty="0" smtClean="0"/>
              <a:t>Livre </a:t>
            </a:r>
            <a:r>
              <a:rPr lang="pt-BR" dirty="0"/>
              <a:t>F</a:t>
            </a:r>
            <a:r>
              <a:rPr lang="pt-BR" dirty="0" smtClean="0"/>
              <a:t>lutuação</a:t>
            </a:r>
            <a:r>
              <a:rPr lang="pt-BR" dirty="0"/>
              <a:t>	</a:t>
            </a:r>
            <a:endParaRPr lang="pt-BR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pt-BR" dirty="0"/>
              <a:t>Alta mobilidade de </a:t>
            </a:r>
            <a:r>
              <a:rPr lang="pt-BR" dirty="0" smtClean="0"/>
              <a:t>capital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dirty="0" smtClean="0"/>
              <a:t>Insegurança em relação ao fato de que </a:t>
            </a:r>
            <a:r>
              <a:rPr lang="pt-BR" dirty="0"/>
              <a:t>seus líderes e suas instituições implementam uma política cambial eficaz</a:t>
            </a:r>
            <a:endParaRPr lang="pt-BR" dirty="0" smtClean="0"/>
          </a:p>
          <a:p>
            <a:pPr>
              <a:buFont typeface="Arial" panose="020B0604020202020204" pitchFamily="34" charset="0"/>
              <a:buChar char="•"/>
            </a:pP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8302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Mercados Emergentes e Opções de Regime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 smtClean="0"/>
              <a:t>Regime de Livre Flutuação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dirty="0" smtClean="0"/>
              <a:t>Valor </a:t>
            </a:r>
            <a:r>
              <a:rPr lang="pt-BR" dirty="0"/>
              <a:t>da moeda fica livre para flutuar para cima e para baixo de acordo com </a:t>
            </a:r>
            <a:r>
              <a:rPr lang="pt-BR" dirty="0" smtClean="0"/>
              <a:t>forças de mercados internacionais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dirty="0" smtClean="0"/>
              <a:t>Política monetária independente, com </a:t>
            </a:r>
            <a:r>
              <a:rPr lang="pt-BR" dirty="0"/>
              <a:t>livre movimento de capital, mas à custa da </a:t>
            </a:r>
            <a:r>
              <a:rPr lang="pt-BR" dirty="0" smtClean="0"/>
              <a:t>estabilidade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dirty="0" smtClean="0"/>
              <a:t>Maior </a:t>
            </a:r>
            <a:r>
              <a:rPr lang="pt-BR" dirty="0"/>
              <a:t>volatilidade</a:t>
            </a:r>
          </a:p>
        </p:txBody>
      </p:sp>
    </p:spTree>
    <p:extLst>
      <p:ext uri="{BB962C8B-B14F-4D97-AF65-F5344CB8AC3E}">
        <p14:creationId xmlns:p14="http://schemas.microsoft.com/office/powerpoint/2010/main" val="135754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89212" y="533958"/>
            <a:ext cx="8911687" cy="1280890"/>
          </a:xfrm>
        </p:spPr>
        <p:txBody>
          <a:bodyPr/>
          <a:lstStyle/>
          <a:p>
            <a:r>
              <a:rPr lang="pt-BR" b="1" dirty="0"/>
              <a:t>Mercados Emergentes e Opções de Regime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5499" y="1969394"/>
            <a:ext cx="8915400" cy="456341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b="1" dirty="0" smtClean="0"/>
              <a:t>Conselhos de Moeda (</a:t>
            </a:r>
            <a:r>
              <a:rPr lang="pt-BR" b="1" dirty="0" err="1" smtClean="0"/>
              <a:t>Currency</a:t>
            </a:r>
            <a:r>
              <a:rPr lang="pt-BR" b="1" dirty="0" smtClean="0"/>
              <a:t> </a:t>
            </a:r>
            <a:r>
              <a:rPr lang="pt-BR" b="1" dirty="0" err="1" smtClean="0"/>
              <a:t>Boards</a:t>
            </a:r>
            <a:r>
              <a:rPr lang="pt-BR" b="1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dirty="0" smtClean="0"/>
              <a:t>Banco </a:t>
            </a:r>
            <a:r>
              <a:rPr lang="pt-BR" dirty="0"/>
              <a:t>central de um país se compromete a lastrear sua base monetária integralmente com reservas estrangeiras o tempo </a:t>
            </a:r>
            <a:r>
              <a:rPr lang="pt-BR" dirty="0" smtClean="0"/>
              <a:t>todo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dirty="0" smtClean="0"/>
              <a:t>É necessário primeiro a obtenção de uma unidade adicional de reserva cambial estrangeira para introduzir a unidade de moeda doméstica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dirty="0" smtClean="0"/>
              <a:t>Elimina </a:t>
            </a:r>
            <a:r>
              <a:rPr lang="pt-BR" dirty="0"/>
              <a:t>a possibilidade de a oferta monetária do país crescer rápido e causar </a:t>
            </a:r>
            <a:r>
              <a:rPr lang="pt-BR" dirty="0" smtClean="0"/>
              <a:t>inflação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dirty="0" smtClean="0"/>
              <a:t>Fixar taxas de câmbio</a:t>
            </a:r>
          </a:p>
          <a:p>
            <a:pPr>
              <a:buFont typeface="Arial" panose="020B0604020202020204" pitchFamily="34" charset="0"/>
              <a:buChar char="•"/>
            </a:pPr>
            <a:endParaRPr lang="pt-BR" dirty="0"/>
          </a:p>
          <a:p>
            <a:pPr marL="0" indent="0">
              <a:buNone/>
            </a:pPr>
            <a:r>
              <a:rPr lang="pt-BR" dirty="0"/>
              <a:t>Ex. </a:t>
            </a:r>
            <a:r>
              <a:rPr lang="pt-BR" dirty="0" smtClean="0"/>
              <a:t>Argentina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dirty="0" smtClean="0"/>
              <a:t>Fixou </a:t>
            </a:r>
            <a:r>
              <a:rPr lang="pt-BR" dirty="0"/>
              <a:t>o valor do peso argentino em relação ao </a:t>
            </a:r>
            <a:r>
              <a:rPr lang="pt-BR" dirty="0" smtClean="0"/>
              <a:t>dólar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dirty="0"/>
              <a:t>P</a:t>
            </a:r>
            <a:r>
              <a:rPr lang="pt-BR" dirty="0" smtClean="0"/>
              <a:t>ossibilidade </a:t>
            </a:r>
            <a:r>
              <a:rPr lang="pt-BR" dirty="0"/>
              <a:t>de manter contas </a:t>
            </a:r>
            <a:r>
              <a:rPr lang="pt-BR" dirty="0" smtClean="0"/>
              <a:t>bancárias denominadas </a:t>
            </a:r>
            <a:r>
              <a:rPr lang="pt-BR" dirty="0"/>
              <a:t>em </a:t>
            </a:r>
            <a:r>
              <a:rPr lang="pt-BR" dirty="0" smtClean="0"/>
              <a:t>dólar </a:t>
            </a:r>
            <a:r>
              <a:rPr lang="pt-BR" dirty="0"/>
              <a:t>(contas em </a:t>
            </a:r>
            <a:r>
              <a:rPr lang="pt-BR" dirty="0" err="1" smtClean="0"/>
              <a:t>euro-dólares</a:t>
            </a:r>
            <a:r>
              <a:rPr lang="pt-BR" dirty="0" smtClean="0"/>
              <a:t>) = RISCO</a:t>
            </a:r>
            <a:endParaRPr lang="pt-BR" dirty="0"/>
          </a:p>
          <a:p>
            <a:pPr marL="0" indent="0">
              <a:buNone/>
            </a:pPr>
            <a:r>
              <a:rPr lang="pt-BR" dirty="0" smtClean="0"/>
              <a:t>2002</a:t>
            </a:r>
            <a:r>
              <a:rPr lang="pt-BR" dirty="0"/>
              <a:t>: instabilidade </a:t>
            </a:r>
            <a:r>
              <a:rPr lang="pt-BR" dirty="0" smtClean="0"/>
              <a:t>econômica </a:t>
            </a:r>
            <a:r>
              <a:rPr lang="pt-BR" dirty="0"/>
              <a:t>e política </a:t>
            </a:r>
            <a:endParaRPr lang="pt-BR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pt-BR" dirty="0" smtClean="0"/>
              <a:t>Fim </a:t>
            </a:r>
            <a:r>
              <a:rPr lang="pt-BR" dirty="0" err="1"/>
              <a:t>C</a:t>
            </a:r>
            <a:r>
              <a:rPr lang="pt-BR" dirty="0" err="1" smtClean="0"/>
              <a:t>urrency</a:t>
            </a:r>
            <a:r>
              <a:rPr lang="pt-BR" dirty="0" smtClean="0"/>
              <a:t> </a:t>
            </a:r>
            <a:r>
              <a:rPr lang="pt-BR" dirty="0" err="1" smtClean="0"/>
              <a:t>Board</a:t>
            </a:r>
            <a:r>
              <a:rPr lang="pt-BR" dirty="0" smtClean="0"/>
              <a:t> Argentino: desvalorização </a:t>
            </a:r>
            <a:r>
              <a:rPr lang="pt-BR" dirty="0"/>
              <a:t>do peso</a:t>
            </a:r>
          </a:p>
        </p:txBody>
      </p:sp>
    </p:spTree>
    <p:extLst>
      <p:ext uri="{BB962C8B-B14F-4D97-AF65-F5344CB8AC3E}">
        <p14:creationId xmlns:p14="http://schemas.microsoft.com/office/powerpoint/2010/main" val="182172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Mercados Emergentes e Opções de Regime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103138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sz="1700" b="1" dirty="0"/>
              <a:t>Dolarização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1700" dirty="0" smtClean="0"/>
              <a:t>Solução para a desvalorização </a:t>
            </a:r>
            <a:r>
              <a:rPr lang="pt-BR" sz="1700" dirty="0"/>
              <a:t>da moeda (inflação)</a:t>
            </a:r>
          </a:p>
          <a:p>
            <a:pPr marL="0" indent="0">
              <a:buNone/>
            </a:pPr>
            <a:r>
              <a:rPr lang="pt-BR" sz="1700" dirty="0" smtClean="0"/>
              <a:t>Uso </a:t>
            </a:r>
            <a:r>
              <a:rPr lang="pt-BR" sz="1700" dirty="0"/>
              <a:t>do dólar americano como moeda oficial do </a:t>
            </a:r>
            <a:r>
              <a:rPr lang="pt-BR" sz="1700" dirty="0" smtClean="0"/>
              <a:t>país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2589212" y="3082904"/>
            <a:ext cx="4030529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/>
              <a:t>VANTAGENS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600" dirty="0"/>
              <a:t>Sólidas políticas monetárias e cambiais adotada pelos EUA, e a taxa de câmbio permanece </a:t>
            </a:r>
            <a:r>
              <a:rPr lang="pt-BR" sz="1600" dirty="0" smtClean="0"/>
              <a:t>fixa;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600" dirty="0" smtClean="0"/>
              <a:t>Sem </a:t>
            </a:r>
            <a:r>
              <a:rPr lang="pt-BR" sz="1600" dirty="0"/>
              <a:t>volatilidade </a:t>
            </a:r>
            <a:r>
              <a:rPr lang="pt-BR" sz="1600" dirty="0" smtClean="0"/>
              <a:t>monetária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600" dirty="0" smtClean="0"/>
              <a:t>Expectativa </a:t>
            </a:r>
            <a:r>
              <a:rPr lang="pt-BR" sz="1600" dirty="0"/>
              <a:t>de maior integração </a:t>
            </a:r>
            <a:r>
              <a:rPr lang="pt-BR" sz="1600" dirty="0" smtClean="0"/>
              <a:t>econômica </a:t>
            </a:r>
            <a:r>
              <a:rPr lang="pt-BR" sz="1600" dirty="0"/>
              <a:t>com os EUA e outros mercados </a:t>
            </a:r>
            <a:r>
              <a:rPr lang="pt-BR" sz="1600" dirty="0" smtClean="0"/>
              <a:t>baseados </a:t>
            </a:r>
            <a:r>
              <a:rPr lang="pt-BR" sz="1600" dirty="0"/>
              <a:t>no dólar</a:t>
            </a:r>
          </a:p>
          <a:p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6903076" y="3082904"/>
            <a:ext cx="460153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DESVANTAGENS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600" dirty="0" smtClean="0"/>
              <a:t>Perda da soberania </a:t>
            </a:r>
            <a:r>
              <a:rPr lang="pt-BR" sz="1600" dirty="0"/>
              <a:t>sobre a política </a:t>
            </a:r>
            <a:r>
              <a:rPr lang="pt-BR" sz="1600" dirty="0" smtClean="0"/>
              <a:t>monetária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600" dirty="0"/>
              <a:t>P</a:t>
            </a:r>
            <a:r>
              <a:rPr lang="pt-BR" sz="1600" dirty="0" smtClean="0"/>
              <a:t>erda </a:t>
            </a:r>
            <a:r>
              <a:rPr lang="pt-BR" sz="1600" dirty="0"/>
              <a:t>do poder de </a:t>
            </a:r>
            <a:r>
              <a:rPr lang="pt-BR" sz="1600" dirty="0" err="1" smtClean="0"/>
              <a:t>Seignorage</a:t>
            </a:r>
            <a:r>
              <a:rPr lang="pt-BR" sz="1600" dirty="0" smtClean="0"/>
              <a:t> (imprimir </a:t>
            </a:r>
            <a:r>
              <a:rPr lang="pt-BR" sz="1600" dirty="0"/>
              <a:t>sua própria </a:t>
            </a:r>
            <a:r>
              <a:rPr lang="pt-BR" sz="1600" dirty="0" smtClean="0"/>
              <a:t>moeda)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600" dirty="0"/>
              <a:t>B</a:t>
            </a:r>
            <a:r>
              <a:rPr lang="pt-BR" sz="1600" dirty="0" smtClean="0"/>
              <a:t>anco </a:t>
            </a:r>
            <a:r>
              <a:rPr lang="pt-BR" sz="1600" dirty="0"/>
              <a:t>central do país não pode mais representar o papel de emprestador de último recurso </a:t>
            </a:r>
            <a:r>
              <a:rPr lang="pt-BR" sz="1600" dirty="0" smtClean="0"/>
              <a:t>(</a:t>
            </a:r>
            <a:r>
              <a:rPr lang="pt-BR" sz="1600" dirty="0" err="1" smtClean="0"/>
              <a:t>Lender</a:t>
            </a:r>
            <a:r>
              <a:rPr lang="pt-BR" sz="1600" dirty="0" smtClean="0"/>
              <a:t> </a:t>
            </a:r>
            <a:r>
              <a:rPr lang="pt-BR" sz="1600" dirty="0" err="1"/>
              <a:t>of</a:t>
            </a:r>
            <a:r>
              <a:rPr lang="pt-BR" sz="1600" dirty="0"/>
              <a:t> </a:t>
            </a:r>
            <a:r>
              <a:rPr lang="pt-BR" sz="1600" dirty="0" err="1" smtClean="0"/>
              <a:t>Last</a:t>
            </a:r>
            <a:r>
              <a:rPr lang="pt-BR" sz="1600" dirty="0" smtClean="0"/>
              <a:t> Resort)</a:t>
            </a:r>
            <a:endParaRPr lang="pt-BR" sz="16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2589212" y="5422006"/>
            <a:ext cx="80487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Ex. Equador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600" dirty="0"/>
              <a:t>S</a:t>
            </a:r>
            <a:r>
              <a:rPr lang="pt-BR" sz="1600" dirty="0" smtClean="0"/>
              <a:t>ubstituição </a:t>
            </a:r>
            <a:r>
              <a:rPr lang="pt-BR" sz="1600" dirty="0"/>
              <a:t>do sucre equatoriano pelo dólar americano (</a:t>
            </a:r>
            <a:r>
              <a:rPr lang="pt-BR" sz="1600" dirty="0" smtClean="0"/>
              <a:t>2000)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600" dirty="0" smtClean="0"/>
              <a:t>Maior </a:t>
            </a:r>
            <a:r>
              <a:rPr lang="pt-BR" sz="1600" dirty="0"/>
              <a:t>adotante nacional do dólar americano</a:t>
            </a:r>
          </a:p>
        </p:txBody>
      </p:sp>
    </p:spTree>
    <p:extLst>
      <p:ext uri="{BB962C8B-B14F-4D97-AF65-F5344CB8AC3E}">
        <p14:creationId xmlns:p14="http://schemas.microsoft.com/office/powerpoint/2010/main" val="75311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Mercados Emergentes e Opções de Regime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pt-BR" dirty="0" smtClean="0"/>
              <a:t>Cada vez mais o mercado financeiro global levará países de mercados emergentes em direção a um dos extremos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dirty="0"/>
              <a:t>F</a:t>
            </a:r>
            <a:r>
              <a:rPr lang="pt-BR" dirty="0" smtClean="0"/>
              <a:t>alta </a:t>
            </a:r>
            <a:r>
              <a:rPr lang="pt-BR" dirty="0"/>
              <a:t>de situações intermediárias entre os extremos de taxas cambiais rigidamente fixas e </a:t>
            </a:r>
            <a:r>
              <a:rPr lang="pt-BR" dirty="0" smtClean="0"/>
              <a:t>livremente flutuantes</a:t>
            </a:r>
          </a:p>
          <a:p>
            <a:pPr>
              <a:buFont typeface="Arial" panose="020B0604020202020204" pitchFamily="34" charset="0"/>
              <a:buChar char="•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610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489639"/>
            <a:ext cx="8911687" cy="1280890"/>
          </a:xfrm>
        </p:spPr>
        <p:txBody>
          <a:bodyPr/>
          <a:lstStyle/>
          <a:p>
            <a:r>
              <a:rPr lang="pt-BR" b="1" dirty="0" smtClean="0"/>
              <a:t>O nascimento de uma moeda europeia: o euro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724400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pt-BR" sz="2000" b="1" dirty="0" smtClean="0"/>
              <a:t>Tratado de Roma (1957)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000" b="1" dirty="0" smtClean="0"/>
              <a:t>Ato Único Europeu (1987)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000" b="1" dirty="0" smtClean="0"/>
              <a:t>Tratado de Maastricht (1991-1992)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t-BR" sz="2000" dirty="0" smtClean="0"/>
              <a:t>Plano para substituir as moedas individuais da Unidade Monetária Europeia (UME); passos para uma total União Econômica e Monetária (UEM).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t-BR" sz="2000" dirty="0" smtClean="0"/>
              <a:t>Preparação para UEM: critérios de convergência (inflação nominal, taxas de juros de longo prazo, déficit fiscal e dívida pública) – eram rígidos.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t-BR" sz="2000" dirty="0" smtClean="0"/>
              <a:t>Banco Central forte: Banco Central Europeu (BCE) – função de promover a estabilidade de preços na União Europeia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1534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395510"/>
            <a:ext cx="8911687" cy="1280890"/>
          </a:xfrm>
        </p:spPr>
        <p:txBody>
          <a:bodyPr/>
          <a:lstStyle/>
          <a:p>
            <a:r>
              <a:rPr lang="pt-BR" b="1" dirty="0"/>
              <a:t>O nascimento de uma moeda europeia: o euro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46890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t-BR" sz="2400" b="1" dirty="0" smtClean="0"/>
              <a:t>Por que a unificação monetária?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BR" sz="2000" dirty="0" smtClean="0"/>
              <a:t>Integrar países individuais em um mercado doméstico maior e mais eficiente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BR" sz="2000" dirty="0" smtClean="0"/>
              <a:t>Diferentes moedas: mercados individuais separados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BR" sz="2000" dirty="0" smtClean="0"/>
              <a:t>Risco de taxa de câmbio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BR" sz="2000" dirty="0" smtClean="0"/>
              <a:t>A criação de uma moeda única pretende superar os vestígios de mercados separados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pt-BR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pt-BR" sz="2000" b="1" dirty="0" smtClean="0"/>
              <a:t>1999: </a:t>
            </a:r>
            <a:r>
              <a:rPr lang="pt-BR" sz="2000" dirty="0" smtClean="0"/>
              <a:t>lançamento do euro, aderido pelos países - Alemanha, Áustria, Bélgica, Espanha, Finlândia, França, Holanda, Irlanda, Itália, Luxemburgo e `Portugal.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92108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395510"/>
            <a:ext cx="9062455" cy="1280890"/>
          </a:xfrm>
        </p:spPr>
        <p:txBody>
          <a:bodyPr/>
          <a:lstStyle/>
          <a:p>
            <a:r>
              <a:rPr lang="pt-BR" b="1" dirty="0"/>
              <a:t>O nascimento de uma moeda europeia: o euro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468906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pt-BR" sz="2400" b="1" dirty="0" smtClean="0"/>
              <a:t>O euro afeta os mercados de três maneiras: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t-BR" sz="2000" dirty="0" smtClean="0"/>
              <a:t>Os países da zona do euro desfrutam de custos de transações mais baixos;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t-BR" sz="2000" dirty="0" smtClean="0"/>
              <a:t>Os ricos cambiais e os custos relacionados à incerteza das taxas de câmbio são reduzidos;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t-BR" sz="2000" dirty="0" smtClean="0"/>
              <a:t>Todos os consumidores e empresas (de dentro e fora da zona do euro) desfrutam de transparência de preços e maior concorrência baseada em preços.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78676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02659" y="1783977"/>
            <a:ext cx="8915400" cy="3777622"/>
          </a:xfrm>
        </p:spPr>
        <p:txBody>
          <a:bodyPr/>
          <a:lstStyle/>
          <a:p>
            <a:pPr marL="0" indent="0" algn="just">
              <a:buNone/>
            </a:pPr>
            <a:r>
              <a:rPr lang="pt-BR" sz="3200" i="1" dirty="0" smtClean="0"/>
              <a:t>	“</a:t>
            </a:r>
            <a:r>
              <a:rPr lang="pt-BR" sz="3200" i="1" dirty="0"/>
              <a:t>O preço de todas as coisas sobe e desce de tempos em </a:t>
            </a:r>
            <a:r>
              <a:rPr lang="pt-BR" sz="3200" i="1" dirty="0" smtClean="0"/>
              <a:t>tempos e de um lugar para o outro; e com cada uma dessas variações, o poder aquisitivo do dinheiro varia enquanto isso continuar.”</a:t>
            </a:r>
          </a:p>
          <a:p>
            <a:pPr marL="0" indent="0">
              <a:buNone/>
            </a:pPr>
            <a:r>
              <a:rPr lang="pt-BR" dirty="0"/>
              <a:t>	</a:t>
            </a:r>
            <a:r>
              <a:rPr lang="pt-BR" dirty="0" smtClean="0"/>
              <a:t>											</a:t>
            </a:r>
            <a:r>
              <a:rPr lang="pt-BR" sz="3200" dirty="0" smtClean="0"/>
              <a:t>Alfred Marshall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829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Como será daqui em diante?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Regimes cambiais têm que lidar com </a:t>
            </a:r>
            <a:r>
              <a:rPr lang="pt-BR" dirty="0" smtClean="0"/>
              <a:t>trade-off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dirty="0" smtClean="0"/>
              <a:t>Regras x Discrição</a:t>
            </a:r>
          </a:p>
          <a:p>
            <a:pPr marL="0" indent="0">
              <a:buNone/>
            </a:pPr>
            <a:r>
              <a:rPr lang="pt-BR" dirty="0" smtClean="0"/>
              <a:t>Diferentes </a:t>
            </a:r>
            <a:r>
              <a:rPr lang="pt-BR" dirty="0"/>
              <a:t>arranjos cambiais podem determinar se o governo de um país tem requisitos rígidos de intervenção (regras), ou se ele pode escolher se/quando/até que ponto intervir nos mercados de câmbio (discrição)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dirty="0" smtClean="0"/>
              <a:t>Cooperação x Independência</a:t>
            </a:r>
          </a:p>
          <a:p>
            <a:pPr marL="0" indent="0">
              <a:buNone/>
            </a:pPr>
            <a:r>
              <a:rPr lang="pt-BR" dirty="0" smtClean="0"/>
              <a:t>Países </a:t>
            </a:r>
            <a:r>
              <a:rPr lang="pt-BR" dirty="0"/>
              <a:t>que participam de um sistema </a:t>
            </a:r>
            <a:r>
              <a:rPr lang="pt-BR" dirty="0" smtClean="0"/>
              <a:t>específico: consultar </a:t>
            </a:r>
            <a:r>
              <a:rPr lang="pt-BR" dirty="0"/>
              <a:t>e </a:t>
            </a:r>
            <a:r>
              <a:rPr lang="pt-BR" dirty="0" smtClean="0"/>
              <a:t>agir </a:t>
            </a:r>
            <a:r>
              <a:rPr lang="pt-BR" dirty="0"/>
              <a:t>em uníssono com outros países (cooperação), ou operar como um membro do sistema, mas agindo sozinho (independência)</a:t>
            </a:r>
          </a:p>
        </p:txBody>
      </p:sp>
    </p:spTree>
    <p:extLst>
      <p:ext uri="{BB962C8B-B14F-4D97-AF65-F5344CB8AC3E}">
        <p14:creationId xmlns:p14="http://schemas.microsoft.com/office/powerpoint/2010/main" val="388959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169" y="566058"/>
            <a:ext cx="9296314" cy="5979885"/>
          </a:xfrm>
        </p:spPr>
      </p:pic>
    </p:spTree>
    <p:extLst>
      <p:ext uri="{BB962C8B-B14F-4D97-AF65-F5344CB8AC3E}">
        <p14:creationId xmlns:p14="http://schemas.microsoft.com/office/powerpoint/2010/main" val="401462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Como será daqui em diante?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Um Sistema Monetário Internacional </a:t>
            </a:r>
            <a:r>
              <a:rPr lang="pt-BR" dirty="0"/>
              <a:t>com </a:t>
            </a:r>
            <a:r>
              <a:rPr lang="pt-BR" dirty="0" smtClean="0"/>
              <a:t>êxito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b="1" dirty="0" smtClean="0"/>
              <a:t>Cooperação</a:t>
            </a:r>
            <a:r>
              <a:rPr lang="pt-BR" dirty="0" smtClean="0"/>
              <a:t> </a:t>
            </a:r>
            <a:r>
              <a:rPr lang="pt-BR" dirty="0"/>
              <a:t>entre países com a </a:t>
            </a:r>
            <a:r>
              <a:rPr lang="pt-BR" b="1" dirty="0" smtClean="0"/>
              <a:t>Discrição </a:t>
            </a:r>
            <a:r>
              <a:rPr lang="pt-BR" dirty="0"/>
              <a:t>individual para perseguir os objetivos sociais, econômicos e financeiros domésticos</a:t>
            </a:r>
          </a:p>
        </p:txBody>
      </p:sp>
    </p:spTree>
    <p:extLst>
      <p:ext uri="{BB962C8B-B14F-4D97-AF65-F5344CB8AC3E}">
        <p14:creationId xmlns:p14="http://schemas.microsoft.com/office/powerpoint/2010/main" val="359949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6" y="588484"/>
            <a:ext cx="8911687" cy="1280890"/>
          </a:xfrm>
        </p:spPr>
        <p:txBody>
          <a:bodyPr/>
          <a:lstStyle/>
          <a:p>
            <a:r>
              <a:rPr lang="pt-BR" b="1" dirty="0" smtClean="0"/>
              <a:t>Visão histórica</a:t>
            </a:r>
            <a:endParaRPr lang="pt-BR" b="1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6538257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629241127"/>
              </p:ext>
            </p:extLst>
          </p:nvPr>
        </p:nvGraphicFramePr>
        <p:xfrm>
          <a:off x="1021279" y="1228929"/>
          <a:ext cx="9452758" cy="54092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2418699" y="1869373"/>
            <a:ext cx="902163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/>
              <a:t>O Padrão ouro (1876-1913)</a:t>
            </a:r>
          </a:p>
          <a:p>
            <a:pPr algn="just"/>
            <a:endParaRPr lang="pt-BR" sz="2000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dirty="0" smtClean="0"/>
              <a:t>Ouro como meio de troca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dirty="0" smtClean="0"/>
              <a:t>Necessidade de um sistema mais formalizado (intensificação comercial)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dirty="0" smtClean="0"/>
              <a:t>Cada país determinava a taxa para sua unidade monetária</a:t>
            </a:r>
          </a:p>
          <a:p>
            <a:pPr algn="just"/>
            <a:r>
              <a:rPr lang="pt-BR" sz="2000" dirty="0"/>
              <a:t> </a:t>
            </a:r>
            <a:r>
              <a:rPr lang="pt-BR" sz="2000" dirty="0" smtClean="0"/>
              <a:t>   ser convertida em ouro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dirty="0" smtClean="0"/>
              <a:t>O sistema tinha o efeito implícito de limitar o quanto o país podia expandir sua taxa monetária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dirty="0" smtClean="0"/>
              <a:t>Funcionou até a Primeira Guerra Mundial interromper os fluxos comerciais e o livre movimento do ouro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</p:txBody>
      </p:sp>
      <p:sp>
        <p:nvSpPr>
          <p:cNvPr id="9" name="Seta para a direita 8"/>
          <p:cNvSpPr/>
          <p:nvPr/>
        </p:nvSpPr>
        <p:spPr>
          <a:xfrm>
            <a:off x="10761096" y="3167510"/>
            <a:ext cx="1203273" cy="8552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37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Visão histórica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15436" y="1904999"/>
            <a:ext cx="8915400" cy="442856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b="1" dirty="0" err="1" smtClean="0"/>
              <a:t>Entreguerras</a:t>
            </a:r>
            <a:r>
              <a:rPr lang="pt-BR" sz="2000" b="1" dirty="0" smtClean="0"/>
              <a:t> (1914-1944)</a:t>
            </a:r>
          </a:p>
          <a:p>
            <a:pPr marL="0" indent="0" algn="just">
              <a:buNone/>
            </a:pPr>
            <a:endParaRPr lang="pt-BR" sz="20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000" dirty="0" smtClean="0"/>
              <a:t>Oferta e demanda por importações e exportações deveriam andar em equilíbrio na teoria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000" dirty="0" smtClean="0"/>
              <a:t>A flexibilidade deu um efeito contrário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000" dirty="0" smtClean="0"/>
              <a:t>Regime cambial flutuante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000" dirty="0" smtClean="0"/>
              <a:t>Especuladores vendiam moedas fracas, fazendo-as cair ainda mais. O contrário acontecia com as moedas fortes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000" dirty="0" smtClean="0"/>
              <a:t>Resultado:  o volume do comércio mundial caiu muito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000" dirty="0" smtClean="0"/>
              <a:t>Muitas moedas perderam sua conversibilidade, exceto o dólar</a:t>
            </a:r>
          </a:p>
          <a:p>
            <a:pPr>
              <a:buFont typeface="Arial" panose="020B0604020202020204" pitchFamily="34" charset="0"/>
              <a:buChar char="•"/>
            </a:pPr>
            <a:endParaRPr lang="pt-BR" dirty="0" smtClean="0"/>
          </a:p>
        </p:txBody>
      </p:sp>
      <p:sp>
        <p:nvSpPr>
          <p:cNvPr id="4" name="Seta para a direita 3"/>
          <p:cNvSpPr/>
          <p:nvPr/>
        </p:nvSpPr>
        <p:spPr>
          <a:xfrm>
            <a:off x="10530836" y="3580506"/>
            <a:ext cx="1203273" cy="8552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618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Visão histórica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766513"/>
            <a:ext cx="8915400" cy="436534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sz="2200" b="1" dirty="0" smtClean="0"/>
              <a:t>z Woods e o Fundo Monetário Internacional (1944-1973)</a:t>
            </a:r>
          </a:p>
          <a:p>
            <a:pPr marL="0" indent="0" algn="just">
              <a:buNone/>
            </a:pPr>
            <a:endParaRPr lang="pt-BR" sz="22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200" dirty="0" smtClean="0"/>
              <a:t>Regime cambial fixo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200" dirty="0" smtClean="0"/>
              <a:t>Com o acordo, todos os países fixavam o valor de suas moedas em termos de ouro, mas não tinham que trocar suas moedas por ouro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200" dirty="0" smtClean="0"/>
              <a:t>Forças aliadas se reuniram em </a:t>
            </a:r>
            <a:r>
              <a:rPr lang="pt-BR" sz="2200" dirty="0" err="1" smtClean="0"/>
              <a:t>Bretton</a:t>
            </a:r>
            <a:r>
              <a:rPr lang="pt-BR" sz="2200" dirty="0" smtClean="0"/>
              <a:t> Woods para criar um novo sistema monetário internacional pós-guerra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200" dirty="0" smtClean="0"/>
              <a:t>Foi estabelecido um sistema baseado no dólar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200" dirty="0" smtClean="0"/>
              <a:t>Foram criadas o FMI e o Banco Mundial:</a:t>
            </a:r>
          </a:p>
          <a:p>
            <a:pPr marL="0" indent="0" algn="just">
              <a:buNone/>
            </a:pPr>
            <a:r>
              <a:rPr lang="pt-BR" sz="2200" dirty="0"/>
              <a:t> </a:t>
            </a:r>
            <a:r>
              <a:rPr lang="pt-BR" sz="2200" dirty="0" smtClean="0"/>
              <a:t>     - FMI: auxílio </a:t>
            </a:r>
            <a:r>
              <a:rPr lang="pt-BR" sz="2200" dirty="0"/>
              <a:t>à</a:t>
            </a:r>
            <a:r>
              <a:rPr lang="pt-BR" sz="2200" dirty="0" smtClean="0"/>
              <a:t> países com problemas na taxa de câmbio e na balança de pagamentos</a:t>
            </a:r>
          </a:p>
          <a:p>
            <a:pPr marL="0" indent="0" algn="just">
              <a:buNone/>
            </a:pPr>
            <a:r>
              <a:rPr lang="pt-BR" sz="2200" dirty="0"/>
              <a:t> </a:t>
            </a:r>
            <a:r>
              <a:rPr lang="pt-BR" sz="2200" dirty="0" smtClean="0"/>
              <a:t>     - Banco Mundial: ajudou a financiar a reconstrução pós-guerra</a:t>
            </a:r>
          </a:p>
          <a:p>
            <a:pPr marL="0" indent="0">
              <a:buNone/>
            </a:pPr>
            <a:endParaRPr lang="pt-BR" dirty="0" smtClean="0"/>
          </a:p>
          <a:p>
            <a:pPr>
              <a:buFont typeface="Arial" panose="020B0604020202020204" pitchFamily="34" charset="0"/>
              <a:buChar char="•"/>
            </a:pPr>
            <a:endParaRPr lang="pt-BR" dirty="0" smtClean="0"/>
          </a:p>
          <a:p>
            <a:pPr>
              <a:buFont typeface="Arial" panose="020B0604020202020204" pitchFamily="34" charset="0"/>
              <a:buChar char="•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9974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Visão histórica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03702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000" b="1" dirty="0" err="1"/>
              <a:t>Bretton</a:t>
            </a:r>
            <a:r>
              <a:rPr lang="pt-BR" sz="2000" b="1" dirty="0"/>
              <a:t> Woods e o Fundo Monetário Internacional (1944-1973</a:t>
            </a:r>
            <a:r>
              <a:rPr lang="pt-BR" sz="2000" b="1" dirty="0" smtClean="0"/>
              <a:t>)</a:t>
            </a:r>
          </a:p>
          <a:p>
            <a:pPr marL="0" indent="0" algn="just">
              <a:buNone/>
            </a:pPr>
            <a:endParaRPr lang="pt-BR" sz="2000" b="1" dirty="0"/>
          </a:p>
          <a:p>
            <a:pPr marL="0" indent="0" algn="just">
              <a:buNone/>
            </a:pPr>
            <a:r>
              <a:rPr lang="pt-BR" sz="2000" u="sng" dirty="0" smtClean="0"/>
              <a:t>O Fundo Monetário Internacional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000" dirty="0" smtClean="0"/>
              <a:t>O FMI foi e continua sendo fundamental no presente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000" dirty="0" smtClean="0"/>
              <a:t>Surgiu para oferecer assistência temporária a países-membros contra ocorrências sazonais cíclicas ou aleatórias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000" dirty="0" smtClean="0"/>
              <a:t>Nos últimos tempos tentou ajudar países que enfrentavam crises financeiras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000" dirty="0" smtClean="0"/>
              <a:t>Ofereceu empréstimos e consultorias para a Rússia, Brasil, Indonésia, Coreia do Sul, entre outros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7217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Visão histórica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63070" y="1866566"/>
            <a:ext cx="8915400" cy="428309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sz="2200" b="1" dirty="0" smtClean="0"/>
              <a:t>Taxas de câmbio fixas (1945-1973)</a:t>
            </a:r>
          </a:p>
          <a:p>
            <a:pPr marL="0" indent="0" algn="just">
              <a:buNone/>
            </a:pPr>
            <a:endParaRPr lang="pt-BR" sz="2200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200" dirty="0" smtClean="0"/>
              <a:t>O arranjo monetário de </a:t>
            </a:r>
            <a:r>
              <a:rPr lang="pt-BR" sz="2200" dirty="0" err="1" smtClean="0"/>
              <a:t>Bretton</a:t>
            </a:r>
            <a:r>
              <a:rPr lang="pt-BR" sz="2200" dirty="0" smtClean="0"/>
              <a:t> Woods funcionou relativamente bem para o período, , mas surgiram políticas fiscais e monetárias, taxas diferenciais de inflação e choques externos que o fizeram acabar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200" dirty="0" smtClean="0"/>
              <a:t>O dólar era a principal reserva pelos bancos, e seu excedente mantido por estrangeiros resultou na falta de confiança em que os EUA honrariam seu compromisso de converter dólares em ouro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200" dirty="0" smtClean="0"/>
              <a:t>O presidente dos EUA suspendeu a compra de ouro e com o conflito a maioria das moedas se valorizou em relação ao dólar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200" dirty="0" smtClean="0"/>
              <a:t>Após uma segunda desvalorização do dólar não parecia mais possível manter um sistema de câmbio fixo</a:t>
            </a:r>
            <a:endParaRPr lang="pt-BR" sz="2200" dirty="0"/>
          </a:p>
          <a:p>
            <a:pPr>
              <a:buFont typeface="Arial" panose="020B0604020202020204" pitchFamily="34" charset="0"/>
              <a:buChar char="•"/>
            </a:pPr>
            <a:endParaRPr lang="pt-BR" dirty="0"/>
          </a:p>
        </p:txBody>
      </p:sp>
      <p:sp>
        <p:nvSpPr>
          <p:cNvPr id="4" name="Seta para a direita 3"/>
          <p:cNvSpPr/>
          <p:nvPr/>
        </p:nvSpPr>
        <p:spPr>
          <a:xfrm>
            <a:off x="10902975" y="3580504"/>
            <a:ext cx="1203273" cy="8552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22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Visão histórica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92925" y="1722155"/>
            <a:ext cx="8915400" cy="37776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400" b="1" dirty="0" smtClean="0"/>
              <a:t>Arranjo monetário eclético (1973-presente)</a:t>
            </a:r>
          </a:p>
          <a:p>
            <a:pPr marL="0" indent="0">
              <a:buNone/>
            </a:pPr>
            <a:endParaRPr lang="pt-BR" sz="24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pt-BR" sz="2000" dirty="0" smtClean="0"/>
              <a:t>Taxa cambial flutuante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2000" dirty="0" smtClean="0"/>
              <a:t>A partir de março de 1973 as taxas de câmbio se tornaram mais voláteis e menos previsíveis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2000" dirty="0" smtClean="0"/>
              <a:t>Desde então, alguns choques externos afetam os valores das moedas, sendo os mais importantes:</a:t>
            </a:r>
            <a:br>
              <a:rPr lang="pt-BR" sz="2000" dirty="0" smtClean="0"/>
            </a:br>
            <a:r>
              <a:rPr lang="pt-BR" sz="2000" dirty="0" smtClean="0"/>
              <a:t>- A reestruturação do Sistema Monetário Europeu</a:t>
            </a:r>
            <a:br>
              <a:rPr lang="pt-BR" sz="2000" dirty="0" smtClean="0"/>
            </a:br>
            <a:r>
              <a:rPr lang="pt-BR" sz="2000" dirty="0" smtClean="0"/>
              <a:t>- As crises monetárias dos mercados emergentes (México, Tailândia, Rússia e Brasil) </a:t>
            </a:r>
            <a:br>
              <a:rPr lang="pt-BR" sz="2000" dirty="0" smtClean="0"/>
            </a:br>
            <a:r>
              <a:rPr lang="pt-BR" sz="2000" dirty="0" smtClean="0"/>
              <a:t>- A introdução do euro em 1999 </a:t>
            </a:r>
            <a:br>
              <a:rPr lang="pt-BR" sz="2000" dirty="0" smtClean="0"/>
            </a:br>
            <a:r>
              <a:rPr lang="pt-BR" sz="2000" dirty="0" smtClean="0"/>
              <a:t>- Crises de mudança de moeda na Argentina e Venezuela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53750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93947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Regimes Monetários contemporâneos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5499" y="1347988"/>
            <a:ext cx="8915400" cy="1420969"/>
          </a:xfrm>
        </p:spPr>
        <p:txBody>
          <a:bodyPr/>
          <a:lstStyle/>
          <a:p>
            <a:r>
              <a:rPr lang="pt-BR" dirty="0" smtClean="0"/>
              <a:t>Sistema monetário internacional é composto: moedas nacionais, moedas artificiais (SDR) e o euro (que substituiu moedas nacionais na EU EM 1999)</a:t>
            </a:r>
          </a:p>
          <a:p>
            <a:r>
              <a:rPr lang="pt-BR" dirty="0" smtClean="0"/>
              <a:t>As moedas são ligadas umas as outras, através do regime monetário</a:t>
            </a:r>
          </a:p>
          <a:p>
            <a:pPr marL="0" indent="0">
              <a:buNone/>
            </a:pPr>
            <a:endParaRPr lang="pt-BR" dirty="0" smtClean="0"/>
          </a:p>
          <a:p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2581786" y="2539026"/>
            <a:ext cx="8911687" cy="45986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2000" b="1" dirty="0" smtClean="0">
                <a:solidFill>
                  <a:schemeClr val="tx1"/>
                </a:solidFill>
              </a:rPr>
              <a:t>Classificações dos regimes cambiais do FMI </a:t>
            </a:r>
          </a:p>
          <a:p>
            <a:endParaRPr lang="pt-BR" sz="2000" dirty="0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2578073" y="3076160"/>
            <a:ext cx="8915400" cy="34791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/>
              <a:t>8 categorias específicas – regimes fixos à flexíveis 	</a:t>
            </a:r>
          </a:p>
          <a:p>
            <a:pPr lvl="2"/>
            <a:r>
              <a:rPr lang="pt-BR" dirty="0" smtClean="0"/>
              <a:t>Arranjos cambiais sem moeda corrente separada</a:t>
            </a:r>
          </a:p>
          <a:p>
            <a:pPr lvl="2"/>
            <a:r>
              <a:rPr lang="pt-BR" dirty="0" smtClean="0"/>
              <a:t>Arranjos do conselho de moeda</a:t>
            </a:r>
          </a:p>
          <a:p>
            <a:pPr lvl="2"/>
            <a:r>
              <a:rPr lang="pt-BR" dirty="0" smtClean="0"/>
              <a:t>Outros arranjos convencionais de cambio fixo </a:t>
            </a:r>
          </a:p>
          <a:p>
            <a:pPr lvl="2"/>
            <a:r>
              <a:rPr lang="pt-BR" dirty="0" smtClean="0"/>
              <a:t>Taxas de câmbio fixos dentro de bandas horizontais</a:t>
            </a:r>
          </a:p>
          <a:p>
            <a:pPr lvl="2"/>
            <a:r>
              <a:rPr lang="pt-BR" dirty="0" smtClean="0"/>
              <a:t>Minidesvalorizações (</a:t>
            </a:r>
            <a:r>
              <a:rPr lang="pt-BR" dirty="0" err="1" smtClean="0"/>
              <a:t>crawling</a:t>
            </a:r>
            <a:r>
              <a:rPr lang="pt-BR" dirty="0" smtClean="0"/>
              <a:t> </a:t>
            </a:r>
            <a:r>
              <a:rPr lang="pt-BR" dirty="0" err="1" smtClean="0"/>
              <a:t>peg</a:t>
            </a:r>
            <a:r>
              <a:rPr lang="pt-BR" dirty="0" smtClean="0"/>
              <a:t>)</a:t>
            </a:r>
          </a:p>
          <a:p>
            <a:pPr lvl="2"/>
            <a:r>
              <a:rPr lang="pt-BR" dirty="0" smtClean="0"/>
              <a:t>Taxas de câmbio dentro de mini desvalorizações (</a:t>
            </a:r>
            <a:r>
              <a:rPr lang="pt-BR" dirty="0" err="1" smtClean="0"/>
              <a:t>crawling</a:t>
            </a:r>
            <a:r>
              <a:rPr lang="pt-BR" dirty="0" smtClean="0"/>
              <a:t> </a:t>
            </a:r>
            <a:r>
              <a:rPr lang="pt-BR" dirty="0" err="1" smtClean="0"/>
              <a:t>pegs</a:t>
            </a:r>
            <a:r>
              <a:rPr lang="pt-BR" dirty="0" smtClean="0"/>
              <a:t>)</a:t>
            </a:r>
          </a:p>
          <a:p>
            <a:pPr lvl="2"/>
            <a:r>
              <a:rPr lang="pt-BR" dirty="0" smtClean="0"/>
              <a:t>Flutuação gerenciada sem caminho </a:t>
            </a:r>
            <a:r>
              <a:rPr lang="pt-BR" dirty="0" err="1" smtClean="0"/>
              <a:t>pré</a:t>
            </a:r>
            <a:r>
              <a:rPr lang="pt-BR" dirty="0" smtClean="0"/>
              <a:t> anunciado para a taxa de câmbio</a:t>
            </a:r>
          </a:p>
          <a:p>
            <a:pPr lvl="2"/>
            <a:r>
              <a:rPr lang="pt-BR" dirty="0" smtClean="0"/>
              <a:t>Flutuação independente</a:t>
            </a:r>
          </a:p>
          <a:p>
            <a:pPr lvl="2"/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3377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TM02900771[[fn=Fatia]]</Template>
  <TotalTime>550</TotalTime>
  <Words>1489</Words>
  <Application>Microsoft Office PowerPoint</Application>
  <PresentationFormat>Personalizar</PresentationFormat>
  <Paragraphs>168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slides</vt:lpstr>
      </vt:variant>
      <vt:variant>
        <vt:i4>22</vt:i4>
      </vt:variant>
    </vt:vector>
  </HeadingPairs>
  <TitlesOfParts>
    <vt:vector size="25" baseType="lpstr">
      <vt:lpstr>HDOfficeLightV0</vt:lpstr>
      <vt:lpstr>1_HDOfficeLightV0</vt:lpstr>
      <vt:lpstr>Cacho</vt:lpstr>
      <vt:lpstr>Evolução do Sistema Monetário Internacional</vt:lpstr>
      <vt:lpstr>Apresentação do PowerPoint</vt:lpstr>
      <vt:lpstr>Visão histórica</vt:lpstr>
      <vt:lpstr>Visão histórica</vt:lpstr>
      <vt:lpstr>Visão histórica</vt:lpstr>
      <vt:lpstr>Visão histórica</vt:lpstr>
      <vt:lpstr>Visão histórica</vt:lpstr>
      <vt:lpstr>Visão histórica</vt:lpstr>
      <vt:lpstr>Regimes Monetários contemporâneos</vt:lpstr>
      <vt:lpstr>Apresentação do PowerPoint</vt:lpstr>
      <vt:lpstr>Taxas de Cambio Fixas</vt:lpstr>
      <vt:lpstr>Mercados Emergentes e Opções de Regime</vt:lpstr>
      <vt:lpstr>Mercados Emergentes e Opções de Regime</vt:lpstr>
      <vt:lpstr>Mercados Emergentes e Opções de Regime</vt:lpstr>
      <vt:lpstr>Mercados Emergentes e Opções de Regime</vt:lpstr>
      <vt:lpstr>Mercados Emergentes e Opções de Regime</vt:lpstr>
      <vt:lpstr>O nascimento de uma moeda europeia: o euro</vt:lpstr>
      <vt:lpstr>O nascimento de uma moeda europeia: o euro</vt:lpstr>
      <vt:lpstr>O nascimento de uma moeda europeia: o euro</vt:lpstr>
      <vt:lpstr>Como será daqui em diante?</vt:lpstr>
      <vt:lpstr>Apresentação do PowerPoint</vt:lpstr>
      <vt:lpstr>Como será daqui em diante?</vt:lpstr>
    </vt:vector>
  </TitlesOfParts>
  <Company>Syngenta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Evolução do Sistema Monetário Internacional</dc:title>
  <dc:creator>Pagin Fernanda BRSP</dc:creator>
  <cp:lastModifiedBy>Elizabeth Krauter</cp:lastModifiedBy>
  <cp:revision>44</cp:revision>
  <dcterms:created xsi:type="dcterms:W3CDTF">2017-03-22T12:10:15Z</dcterms:created>
  <dcterms:modified xsi:type="dcterms:W3CDTF">2017-03-29T21:51:43Z</dcterms:modified>
</cp:coreProperties>
</file>