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0" r:id="rId3"/>
    <p:sldId id="481" r:id="rId4"/>
    <p:sldId id="488" r:id="rId5"/>
    <p:sldId id="490" r:id="rId6"/>
    <p:sldId id="491" r:id="rId7"/>
    <p:sldId id="408" r:id="rId8"/>
    <p:sldId id="409" r:id="rId9"/>
    <p:sldId id="410" r:id="rId10"/>
    <p:sldId id="412" r:id="rId11"/>
    <p:sldId id="492" r:id="rId12"/>
    <p:sldId id="489" r:id="rId13"/>
    <p:sldId id="485" r:id="rId14"/>
    <p:sldId id="482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44103-5543-4A93-B0A6-C1CCB86D9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117ACD-90F8-4FE0-8566-B148A0226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FFC224-A5DA-4174-A3F6-36246AFB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7992EF-D219-429E-B4D8-041B24B5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05EAF3-529C-4545-B29D-D89C38E6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3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AB4C2-476C-4E22-9E26-E5462255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D8F6EA-2311-4973-A095-6235001E6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10FA4F-FDB4-4F97-A922-7947CF07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FBB88D-1245-43D1-B3EE-26DB76A9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759131-147D-43EA-BBBF-828D25E3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15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2D9E6C-0361-419F-B3A6-DABB7D122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D5CDEB-5A6C-40C8-BD3B-6420E10C5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B5B8E1-92F8-4BDF-B037-D0358545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05386-8E5B-4578-962A-21AC071F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7375B3-FCC0-46F3-B7A9-CC35CC53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70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D7895-D945-4212-B33E-88D34C55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B79C9C-10B9-4BDF-922F-044D2AA6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D12E3E-47E4-41F2-93BE-2ECA049D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4D80A5-86E6-4BA9-808E-F5E51F20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30CEB2-B5ED-4F74-90DE-C01E90AB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41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9DE5D-3110-4868-9F41-FDCB5A33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58C68E-C826-40E8-AE78-00894888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C00CCC-07E8-403C-8A4D-FEBCAEB1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A60A96-F9CC-47D8-9AC1-11C9CEB3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BFDFC7-482F-4280-8F1A-0FA5DDC2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28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9629F-195C-42E6-881B-6619640B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72A900-3047-4999-BAC7-BAC3D1EC9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C7EAF8-6A5A-47A3-A0E0-A2CBE2371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D8EFA7-B3AB-494E-88EA-D4E8C31F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606367-334D-48F5-AB79-680227E9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3FF670-4431-4FD5-9182-D7F6FA43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97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C7041-F3CB-4D40-8046-06C248EC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E94EF6-1EB7-4E21-A600-D590DCBD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856190-CB9F-4632-B1B1-F67DE7C27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ADAD719-9DFC-4816-A942-56B4014C6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28462E-2CD4-43C8-86BC-0DE3EDB82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9A00DB-ABA2-4AB3-B189-4E8BDC3F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FC60469-8CE1-4C10-87C1-92076A43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9024E7-2BF2-4A2F-B0A3-09D069CB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4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46513-4C66-4763-9ADE-52F91A62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ABA423A-17A1-4D73-B8D9-74B53BBA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9ECCDF4-56F6-47F6-B82C-5FE8DDCE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2098EC-B631-46A7-BA12-B1235688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79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B296F9B-6DE2-4F56-BF28-7EC99F21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B188DE-2188-4023-9985-3AC512EB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B77B4B-4525-44AC-9C1E-C9EE74D1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20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39312-5526-4000-A0F5-31CFC41E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A0F940-09DD-44F8-A08B-B81491B5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D4DB20-F776-44EE-B416-7310154C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52313E-A731-4A40-B456-2EA95A45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4DAB24-F49C-4D76-8797-D408605E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45066D-DA35-4E9F-996F-830457C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92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17552-2DF7-41CE-88DC-6D11EDA9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7C0EAA-EEDD-452C-A270-E46AE8F84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BB9F3E-2942-4C06-B953-D89A96FEA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EDB6EE-4A32-455F-B874-CD37F413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BA7A74-E769-452B-A884-90275FE1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96C2FC-37A8-46AC-8B7A-78A84BDA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38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F41934D-32C4-4795-975C-EA5DFC92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28E16D-CF42-47B6-AEAE-6B7F02A8A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21D73F-7A14-42AE-9A3C-E15576E18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CA2C-8C15-47BE-96E8-FD4BD72F8840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60FB18-C459-44EF-BCE0-A7460511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9F6447-E2B4-49B2-A078-920876571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B487-802C-4014-B265-7C588A330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8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FB3A70-6E66-4D6A-8A0B-E02013CE0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pt-BR" sz="7500"/>
              <a:t>Material de apoio da aula 5/15: Em busca do aluno como o editor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AD3756-7359-41C6-B3B3-4F0B5026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Parte 3/3 para apoio remoto</a:t>
            </a:r>
          </a:p>
        </p:txBody>
      </p:sp>
    </p:spTree>
    <p:extLst>
      <p:ext uri="{BB962C8B-B14F-4D97-AF65-F5344CB8AC3E}">
        <p14:creationId xmlns:p14="http://schemas.microsoft.com/office/powerpoint/2010/main" val="236553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>
            <a:extLst>
              <a:ext uri="{FF2B5EF4-FFF2-40B4-BE49-F238E27FC236}">
                <a16:creationId xmlns:a16="http://schemas.microsoft.com/office/drawing/2014/main" id="{F4C0E7D2-00E2-4D33-9C70-939DBAAA0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0179" name="Espaço Reservado para Conteúdo 5">
            <a:extLst>
              <a:ext uri="{FF2B5EF4-FFF2-40B4-BE49-F238E27FC236}">
                <a16:creationId xmlns:a16="http://schemas.microsoft.com/office/drawing/2014/main" id="{D2FAAE92-719C-448B-86A1-FD8B83FD7A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8193" y="460375"/>
            <a:ext cx="4660747" cy="6134688"/>
          </a:xfrm>
        </p:spPr>
      </p:pic>
      <p:pic>
        <p:nvPicPr>
          <p:cNvPr id="50180" name="Espaço Reservado para Conteúdo 4">
            <a:extLst>
              <a:ext uri="{FF2B5EF4-FFF2-40B4-BE49-F238E27FC236}">
                <a16:creationId xmlns:a16="http://schemas.microsoft.com/office/drawing/2014/main" id="{BBB73F78-99FD-4C85-8EDF-8873BC8498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8374" y="460375"/>
            <a:ext cx="4940075" cy="6134688"/>
          </a:xfrm>
        </p:spPr>
      </p:pic>
    </p:spTree>
    <p:extLst>
      <p:ext uri="{BB962C8B-B14F-4D97-AF65-F5344CB8AC3E}">
        <p14:creationId xmlns:p14="http://schemas.microsoft.com/office/powerpoint/2010/main" val="304621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F08502-A999-4CD0-B554-0EDF00BE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pt-BR" sz="3100">
                <a:solidFill>
                  <a:schemeClr val="accent1"/>
                </a:solidFill>
              </a:rPr>
              <a:t>Práticas de linguagem análise linguística/semiótica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0B1C64-E98E-4370-913F-63AACC744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pt-BR" sz="2000"/>
              <a:t>(EF69LP56) Fazer uso consciente e reflexivo de regras e normas da norma-padrão em situações de fala e escrita nas quais ela deve ser usada.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701D186-0800-4EAA-A1EB-AE8731AA3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100" dirty="0"/>
              <a:t> </a:t>
            </a:r>
            <a:r>
              <a:rPr lang="pt-BR" sz="1400" dirty="0"/>
              <a:t>O fragmento de texto a seguir foi retirado de uma placa encontrada em um camping. Reformule-a para que fique com uma forma parecida com a de uma placa, gramaticalmente correta e completa com relação às informações que o dono do camping quer fornecer.</a:t>
            </a:r>
          </a:p>
          <a:p>
            <a:pPr marL="0" indent="0">
              <a:buNone/>
            </a:pPr>
            <a:r>
              <a:rPr lang="pt-BR" sz="1400" dirty="0"/>
              <a:t>ALÔ ATENÇÃO Quando Você sair do banheiro apagar a luz por favor obrigado. Outras </a:t>
            </a:r>
            <a:r>
              <a:rPr lang="pt-BR" sz="1400" dirty="0" err="1"/>
              <a:t>coizas</a:t>
            </a:r>
            <a:r>
              <a:rPr lang="pt-BR" sz="1400" dirty="0"/>
              <a:t> </a:t>
            </a:r>
            <a:r>
              <a:rPr lang="pt-BR" sz="1400" dirty="0" err="1"/>
              <a:t>voceis</a:t>
            </a:r>
            <a:r>
              <a:rPr lang="pt-BR" sz="1400" dirty="0"/>
              <a:t> que </a:t>
            </a:r>
            <a:r>
              <a:rPr lang="pt-BR" sz="1400" dirty="0" err="1"/>
              <a:t>fumân</a:t>
            </a:r>
            <a:r>
              <a:rPr lang="pt-BR" sz="1400" dirty="0"/>
              <a:t> por favor não jogue bituca de cigarro em </a:t>
            </a:r>
            <a:r>
              <a:rPr lang="pt-BR" sz="1400" dirty="0" err="1"/>
              <a:t>quau</a:t>
            </a:r>
            <a:r>
              <a:rPr lang="pt-BR" sz="1400" dirty="0"/>
              <a:t> quer lugar. Respeite a regra do camping. Obrigado. Não andar gritando </a:t>
            </a:r>
            <a:r>
              <a:rPr lang="pt-BR" sz="1400" dirty="0" err="1"/>
              <a:t>nein</a:t>
            </a:r>
            <a:r>
              <a:rPr lang="pt-BR" sz="1400" dirty="0"/>
              <a:t> de dia </a:t>
            </a:r>
            <a:r>
              <a:rPr lang="pt-BR" sz="1400" dirty="0" err="1"/>
              <a:t>nein</a:t>
            </a:r>
            <a:r>
              <a:rPr lang="pt-BR" sz="1400" dirty="0"/>
              <a:t> </a:t>
            </a:r>
            <a:r>
              <a:rPr lang="pt-BR" sz="1400" dirty="0" err="1"/>
              <a:t>dinoite</a:t>
            </a:r>
            <a:r>
              <a:rPr lang="pt-BR" sz="1400" dirty="0"/>
              <a:t>. Joel agradece a todos a </a:t>
            </a:r>
            <a:r>
              <a:rPr lang="pt-BR" sz="1400" dirty="0" err="1"/>
              <a:t>comprienção</a:t>
            </a:r>
            <a:r>
              <a:rPr lang="pt-BR" sz="1400" dirty="0"/>
              <a:t> 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47337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78D245-D83D-4E3F-BC86-8D3A513B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</a:rPr>
              <a:t>Práticas de linguagem produção escrita e multissemiótica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F689C0-BD28-4603-8E9F-4CF66E64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BR" sz="2600" dirty="0"/>
              <a:t>(EF67LP30) Criar narrativas ficcionais, tais como contos populares, contos de suspense, mistério, terror, humor, narrativas de enigma, crônicas, histórias em quadrinhos, dentre outros, que utilizem cenários e personagens realistas ou de fantasia, observando os elementos da estrutura narrativa próprios ao gênero pretendido, tais como enredo, personagens, tempo, espaço e narrador, utilizando tempos verbais adequados à narração de fatos passados, empregando conhecimentos sobre diferentes modos de se iniciar uma história e de inserir os discursos direto e indireto. P. 169</a:t>
            </a:r>
          </a:p>
          <a:p>
            <a:pPr marL="0" indent="0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56092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D1B626-2BEF-4A7D-8801-A4B43A6C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Quebra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-do-terror  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╬ ▀ ☻ ▼♠♫◘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D72C58-0E4E-4A43-8FAD-AE70BF7A1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00" y="4884873"/>
            <a:ext cx="7188199" cy="129209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Objetivo</a:t>
            </a:r>
            <a:r>
              <a:rPr lang="en-US" sz="1800" dirty="0"/>
              <a:t>: </a:t>
            </a:r>
            <a:r>
              <a:rPr lang="en-US" sz="1800" dirty="0" err="1"/>
              <a:t>montar</a:t>
            </a:r>
            <a:r>
              <a:rPr lang="en-US" sz="1800" dirty="0"/>
              <a:t> o </a:t>
            </a:r>
            <a:r>
              <a:rPr lang="en-US" sz="1800" dirty="0" err="1"/>
              <a:t>máximo</a:t>
            </a:r>
            <a:r>
              <a:rPr lang="en-US" sz="1800" dirty="0"/>
              <a:t> </a:t>
            </a:r>
            <a:r>
              <a:rPr lang="en-US" sz="1800" dirty="0" err="1"/>
              <a:t>possível</a:t>
            </a:r>
            <a:r>
              <a:rPr lang="en-US" sz="1800" dirty="0"/>
              <a:t> de </a:t>
            </a:r>
            <a:r>
              <a:rPr lang="en-US" sz="1800" dirty="0" err="1"/>
              <a:t>historietas</a:t>
            </a:r>
            <a:r>
              <a:rPr lang="en-US" sz="1800" dirty="0"/>
              <a:t> </a:t>
            </a:r>
            <a:r>
              <a:rPr lang="en-US" sz="1800" dirty="0" err="1"/>
              <a:t>medonhas</a:t>
            </a:r>
            <a:r>
              <a:rPr lang="en-US" sz="1800" dirty="0"/>
              <a:t> a </a:t>
            </a:r>
            <a:r>
              <a:rPr lang="en-US" sz="1800" dirty="0" err="1"/>
              <a:t>partir</a:t>
            </a:r>
            <a:r>
              <a:rPr lang="en-US" sz="1800" dirty="0"/>
              <a:t> de um </a:t>
            </a:r>
            <a:r>
              <a:rPr lang="en-US" sz="1800" dirty="0" err="1"/>
              <a:t>quebra-cabeças</a:t>
            </a:r>
            <a:endParaRPr lang="en-US" sz="1800" dirty="0"/>
          </a:p>
          <a:p>
            <a:pPr marL="0"/>
            <a:endParaRPr lang="en-US" sz="18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86FFA66-F5D9-4FF4-8290-7D7948045F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9984565"/>
              </p:ext>
            </p:extLst>
          </p:nvPr>
        </p:nvGraphicFramePr>
        <p:xfrm>
          <a:off x="4038600" y="1511035"/>
          <a:ext cx="7188202" cy="2695675"/>
        </p:xfrm>
        <a:graphic>
          <a:graphicData uri="http://schemas.openxmlformats.org/drawingml/2006/table">
            <a:tbl>
              <a:tblPr firstRow="1" firstCol="1" bandRow="1"/>
              <a:tblGrid>
                <a:gridCol w="1154552">
                  <a:extLst>
                    <a:ext uri="{9D8B030D-6E8A-4147-A177-3AD203B41FA5}">
                      <a16:colId xmlns:a16="http://schemas.microsoft.com/office/drawing/2014/main" val="421024579"/>
                    </a:ext>
                  </a:extLst>
                </a:gridCol>
                <a:gridCol w="891840">
                  <a:extLst>
                    <a:ext uri="{9D8B030D-6E8A-4147-A177-3AD203B41FA5}">
                      <a16:colId xmlns:a16="http://schemas.microsoft.com/office/drawing/2014/main" val="3643792682"/>
                    </a:ext>
                  </a:extLst>
                </a:gridCol>
                <a:gridCol w="976479">
                  <a:extLst>
                    <a:ext uri="{9D8B030D-6E8A-4147-A177-3AD203B41FA5}">
                      <a16:colId xmlns:a16="http://schemas.microsoft.com/office/drawing/2014/main" val="170211835"/>
                    </a:ext>
                  </a:extLst>
                </a:gridCol>
                <a:gridCol w="1036936">
                  <a:extLst>
                    <a:ext uri="{9D8B030D-6E8A-4147-A177-3AD203B41FA5}">
                      <a16:colId xmlns:a16="http://schemas.microsoft.com/office/drawing/2014/main" val="199096984"/>
                    </a:ext>
                  </a:extLst>
                </a:gridCol>
                <a:gridCol w="1011654">
                  <a:extLst>
                    <a:ext uri="{9D8B030D-6E8A-4147-A177-3AD203B41FA5}">
                      <a16:colId xmlns:a16="http://schemas.microsoft.com/office/drawing/2014/main" val="1460411264"/>
                    </a:ext>
                  </a:extLst>
                </a:gridCol>
                <a:gridCol w="956693">
                  <a:extLst>
                    <a:ext uri="{9D8B030D-6E8A-4147-A177-3AD203B41FA5}">
                      <a16:colId xmlns:a16="http://schemas.microsoft.com/office/drawing/2014/main" val="970060441"/>
                    </a:ext>
                  </a:extLst>
                </a:gridCol>
                <a:gridCol w="1160048">
                  <a:extLst>
                    <a:ext uri="{9D8B030D-6E8A-4147-A177-3AD203B41FA5}">
                      <a16:colId xmlns:a16="http://schemas.microsoft.com/office/drawing/2014/main" val="226379727"/>
                    </a:ext>
                  </a:extLst>
                </a:gridCol>
              </a:tblGrid>
              <a:tr h="58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INOCENTE GAROTINHA DE TRANÇAS DOURADAS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RAPAZOTE BRINCANDO DE PIÃO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CASA CHAMADA DE MAL-ASSOMBRADA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QUANDO COMEÇOU UMA TEMPESTADE REPENTINA 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PORTA FECHOU SOZINHA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GRITARAM POR SOCORRO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ESTÃO ATÉ HOJE ESPERANDO AJUDA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481349"/>
                  </a:ext>
                </a:extLst>
              </a:tr>
              <a:tr h="697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SENHORA DE ÓCULOS, PASSADA DOS 50 ANOS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HOMEM DE TERNO, MOSTRANDO AS RUGAS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CASA, PORTA ABERTA PELO CALOR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VOLTA DA MEIA NOITE, SEXTA-FEIRA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PESSOAS ESTRANHAS ENTRARAM NA SALA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 MEDO, FORAM EDUCADOS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ERAM RELIGIOSOS, QUERENDO PREGAR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833888"/>
                  </a:ext>
                </a:extLst>
              </a:tr>
              <a:tr h="471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JOVEM GRÁVIDA, JÁ BARRIGUDA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DENTISTA AINDA JOVEM, DE JALECO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 DE ESPERA DE UM PRONTO-SOCORRO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MADRUGADA FRIA, COM MUITA NEBLINA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RIO DE SANGUE CORREU PELO CHÃO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FORAM VER A ORIGEM DO LÍQUIDO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VIDRO TINHA CAÍDO SOBRE AS BOLSAS DE SANGUE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722362"/>
                  </a:ext>
                </a:extLst>
              </a:tr>
              <a:tr h="471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ADOLESCENTE, DE UNIFORME DE ESCOLA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RAPAZ MATANDO AULA, MOCHILA NAS COSTAS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UMA PISTA DE SKATE VAZIA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UMA NOITE QUENTE DE VERÃO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OUVIRAM BARULHOS DE PASSOS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ESCONDERAM-SE ATRÁS DOS ESCOMBROS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 UM TRAFICANTE VENDENDO DROGAS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22089"/>
                  </a:ext>
                </a:extLst>
              </a:tr>
              <a:tr h="471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BEBÊ DE FRALDAS, AINDA ENGATINHANDO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MENINO DE 3 ANOS, CHUPANDO PIRULITO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QUARTO, BRINCANDO TRANQUILOS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MEIO DE UM ECLIPSE SOLAR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OUVIRAM UM GEMIDO SINISTRO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BERRARAM CHAMANDO PELA MÃE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 SÓ UM GATINHO TENTANDO ENTRAR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808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64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802" name="Título 1">
            <a:extLst>
              <a:ext uri="{FF2B5EF4-FFF2-40B4-BE49-F238E27FC236}">
                <a16:creationId xmlns:a16="http://schemas.microsoft.com/office/drawing/2014/main" id="{2F0F23A2-0598-4120-911C-40813A9DC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5" y="1362456"/>
            <a:ext cx="4563181" cy="1963901"/>
          </a:xfrm>
        </p:spPr>
        <p:txBody>
          <a:bodyPr anchor="t">
            <a:normAutofit/>
          </a:bodyPr>
          <a:lstStyle/>
          <a:p>
            <a:r>
              <a:rPr lang="pt-BR" altLang="pt-BR" sz="4800"/>
              <a:t>Para concluir: Exercício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73E2575-93BA-49BD-A0BB-EBD45F738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800" y="1141470"/>
            <a:ext cx="4413319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E32AE2A-5F1E-4AB5-96CD-95BBC7E8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89638" y="1155984"/>
            <a:ext cx="5007429" cy="0"/>
          </a:xfrm>
          <a:prstGeom prst="line">
            <a:avLst/>
          </a:prstGeom>
          <a:ln w="254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1E25B5B-1CDB-4957-BF24-1FDFA98AC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7890" y="1859024"/>
            <a:ext cx="5079782" cy="3299606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03" name="Espaço Reservado para Conteúdo 2">
            <a:extLst>
              <a:ext uri="{FF2B5EF4-FFF2-40B4-BE49-F238E27FC236}">
                <a16:creationId xmlns:a16="http://schemas.microsoft.com/office/drawing/2014/main" id="{EB6E9386-39D8-4700-B5EA-B4587E17D4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16281" y="2011767"/>
            <a:ext cx="4745319" cy="30380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altLang="pt-BR" sz="1800" dirty="0"/>
          </a:p>
          <a:p>
            <a:pPr marL="0" indent="0">
              <a:buNone/>
            </a:pPr>
            <a:r>
              <a:rPr lang="pt-BR" altLang="pt-BR" sz="1800" dirty="0"/>
              <a:t>Se possível em grupo, escolha uma habilidade qualquer do documento da BNCC e monte uma atividade que possa ser usada no seu Seminário</a:t>
            </a:r>
          </a:p>
          <a:p>
            <a:pPr marL="0" indent="0">
              <a:buNone/>
            </a:pPr>
            <a:endParaRPr lang="pt-BR" altLang="pt-BR" sz="1800" dirty="0"/>
          </a:p>
          <a:p>
            <a:pPr marL="0" indent="0">
              <a:buNone/>
            </a:pPr>
            <a:r>
              <a:rPr lang="pt-BR" altLang="pt-BR" sz="1800" dirty="0"/>
              <a:t>Coloque na pasta já preparada para este fim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18C0B28-46B1-4C44-9594-5D0CAD19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7891" y="5270661"/>
            <a:ext cx="5029175" cy="1470602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754" name="Título 1">
            <a:extLst>
              <a:ext uri="{FF2B5EF4-FFF2-40B4-BE49-F238E27FC236}">
                <a16:creationId xmlns:a16="http://schemas.microsoft.com/office/drawing/2014/main" id="{A4980B29-7DB9-4DE5-A073-8C09A762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t-BR" altLang="pt-BR" sz="3700" dirty="0"/>
              <a:t>Lembrete 1, parte específica</a:t>
            </a: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755" name="Espaço Reservado para Conteúdo 2">
            <a:extLst>
              <a:ext uri="{FF2B5EF4-FFF2-40B4-BE49-F238E27FC236}">
                <a16:creationId xmlns:a16="http://schemas.microsoft.com/office/drawing/2014/main" id="{642A9735-AE3F-412C-B95E-6F9FEAD3A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r>
              <a:rPr lang="pt-BR" altLang="pt-BR" dirty="0"/>
              <a:t>“LÍNGUA PORTUGUESA NO ENSINO FUNDAMENTAL – ANOS FINAIS: PRÁTICAS DE LINGUAGEM, OBJETOS DE CONHECIMENTO E HABILIDADES” (Página 134)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66D7C608-AB1D-4256-A6A8-B34DE1388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778" name="Título 1">
            <a:extLst>
              <a:ext uri="{FF2B5EF4-FFF2-40B4-BE49-F238E27FC236}">
                <a16:creationId xmlns:a16="http://schemas.microsoft.com/office/drawing/2014/main" id="{E52D69B2-8D38-48FB-9D9E-5F051DA44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t-BR" altLang="pt-BR" sz="3100" dirty="0"/>
              <a:t>Lembrete 2: o documento vem se organizando em quatro partes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779" name="Espaço Reservado para Conteúdo 2">
            <a:extLst>
              <a:ext uri="{FF2B5EF4-FFF2-40B4-BE49-F238E27FC236}">
                <a16:creationId xmlns:a16="http://schemas.microsoft.com/office/drawing/2014/main" id="{4D49A635-6B01-42B3-83E6-5B5385319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2000" b="1" dirty="0"/>
              <a:t>Práticas de linguagem:  </a:t>
            </a:r>
            <a:r>
              <a:rPr lang="pt-BR" altLang="pt-BR" sz="2000" dirty="0"/>
              <a:t>oralidade, leitura/escuta, produção (escrita e </a:t>
            </a:r>
            <a:r>
              <a:rPr lang="pt-BR" altLang="pt-BR" sz="2000" dirty="0" err="1"/>
              <a:t>multissemiótica</a:t>
            </a:r>
            <a:r>
              <a:rPr lang="pt-BR" altLang="pt-BR" sz="2000" dirty="0"/>
              <a:t>) e análise linguística/semiótica (que envolve conhecimentos linguísticos – sobre o sistema de escrita, o sistema da língua e a norma-padrão –, textuais, discursivos e sobre os modos de organização e os elementos de outras semioses). </a:t>
            </a:r>
          </a:p>
          <a:p>
            <a:pPr marL="0" indent="0">
              <a:buNone/>
            </a:pPr>
            <a:r>
              <a:rPr lang="pt-BR" altLang="pt-BR" sz="2000" b="1" dirty="0"/>
              <a:t>Objeto de conhecimento</a:t>
            </a:r>
            <a:r>
              <a:rPr lang="pt-BR" altLang="pt-BR" sz="2000" dirty="0"/>
              <a:t>: o conteúdo, a “matéria” que o professor vai ensinar</a:t>
            </a:r>
          </a:p>
          <a:p>
            <a:pPr marL="0" indent="0">
              <a:buNone/>
            </a:pPr>
            <a:r>
              <a:rPr lang="pt-BR" altLang="pt-BR" sz="2000" b="1" dirty="0"/>
              <a:t>Campo: </a:t>
            </a:r>
            <a:r>
              <a:rPr lang="pt-BR" altLang="pt-BR" sz="2000" dirty="0"/>
              <a:t>o lugar onde preferencialmente circulam os textos a serem estudados</a:t>
            </a:r>
          </a:p>
          <a:p>
            <a:pPr marL="0" indent="0">
              <a:buNone/>
            </a:pPr>
            <a:r>
              <a:rPr lang="pt-BR" altLang="pt-BR" sz="2000" b="1" dirty="0"/>
              <a:t>Habilidades: </a:t>
            </a:r>
            <a:r>
              <a:rPr lang="pt-BR" altLang="pt-BR" sz="2000" dirty="0"/>
              <a:t>o que deve ser feito, a tarefa, missão</a:t>
            </a:r>
          </a:p>
          <a:p>
            <a:pPr marL="0" indent="0">
              <a:buNone/>
            </a:pPr>
            <a:endParaRPr lang="pt-BR" altLang="pt-BR" sz="2000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DE30996B-020E-4A3F-9EEB-1EC8ED180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C5ED4-778D-4E22-B0B2-09475F07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Então, como se monta cada atividade de sala de aula?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F2CAA9-5212-411C-8608-C5486FAC9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A partir da(s) habilidade(s) específica(s) que você quer trabalhar em cada uma das práticas de linguagem (oralidade, leitura/escuta, produção (escrita e </a:t>
            </a:r>
            <a:r>
              <a:rPr lang="pt-BR" sz="1800" dirty="0" err="1"/>
              <a:t>multissemiótica</a:t>
            </a:r>
            <a:r>
              <a:rPr lang="pt-BR" sz="1800" dirty="0"/>
              <a:t>) e análise linguística/semiótica) 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5146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057107-2D40-499B-8F7B-F2C2293A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Prática de linguagem oralidade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9139DD-191C-4F84-8F5F-064624800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/>
              <a:t>(EF69LP26) Tomar nota em discussões, debates, palestras, apresentação de propostas, reuniões, como forma de documentar o evento e apoiar a própria fala (que pode se dar no momento do evento ou posteriormente, quando, por exemplo, for necessária a retomada dos assuntos tratados em outros contextos públicos, como diante dos representados).</a:t>
            </a:r>
          </a:p>
          <a:p>
            <a:pPr marL="0" indent="0">
              <a:buNone/>
            </a:pPr>
            <a:endParaRPr lang="pt-BR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BBD935C-644F-48CF-9E24-4272A23EC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Exemplo: assistir excertos de debates disponíveis no Youtube, anotando os principais pontos e fazer síntese na sala </a:t>
            </a:r>
          </a:p>
        </p:txBody>
      </p:sp>
    </p:spTree>
    <p:extLst>
      <p:ext uri="{BB962C8B-B14F-4D97-AF65-F5344CB8AC3E}">
        <p14:creationId xmlns:p14="http://schemas.microsoft.com/office/powerpoint/2010/main" val="127020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3314DD-C152-46FE-B636-6FF4050B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Práticas de linguagem leitura/escuta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DAAA41-E49B-4CBC-B6F0-1958DE6C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(EF67LP08) Identificar os </a:t>
            </a:r>
            <a:r>
              <a:rPr lang="pt-BR" b="1" dirty="0"/>
              <a:t>efeitos de sentido </a:t>
            </a:r>
            <a:r>
              <a:rPr lang="pt-BR" dirty="0"/>
              <a:t>devidos à escolha de imagens estáticas, sequenciação ou sobreposição de imagens, definição de figura/fundo, ângulo, profundidade e foco, cores/tonalidades, relação com o escrito (relações de reiteração, complementação ou oposição) etc. em notícias, reportagens, fotorreportagens, foto-denúncias, memes, gifs, anúncios publicitários e propagandas publicados em jornais, revistas, sites na internet etc. </a:t>
            </a:r>
          </a:p>
        </p:txBody>
      </p:sp>
    </p:spTree>
    <p:extLst>
      <p:ext uri="{BB962C8B-B14F-4D97-AF65-F5344CB8AC3E}">
        <p14:creationId xmlns:p14="http://schemas.microsoft.com/office/powerpoint/2010/main" val="184123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4" name="Rectangle 134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5" name="Rectangle 13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6" name="Rectangle 1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ítulo 1">
            <a:extLst>
              <a:ext uri="{FF2B5EF4-FFF2-40B4-BE49-F238E27FC236}">
                <a16:creationId xmlns:a16="http://schemas.microsoft.com/office/drawing/2014/main" id="{2DF5BF8E-B630-445B-94EF-9E854A396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pt-BR" altLang="pt-BR" sz="5400" dirty="0"/>
              <a:t>Sugestão de atividade</a:t>
            </a:r>
            <a:br>
              <a:rPr lang="pt-BR" altLang="pt-BR" sz="5400" dirty="0"/>
            </a:br>
            <a:r>
              <a:rPr lang="pt-BR" altLang="pt-BR" sz="5400" dirty="0"/>
              <a:t>Revistas verdadeiras e falsas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id="{383C2A42-F31B-49BF-8855-73F554ACF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pt-BR" altLang="pt-BR" sz="2200"/>
          </a:p>
          <a:p>
            <a:pPr marL="0" indent="0">
              <a:buNone/>
              <a:defRPr/>
            </a:pPr>
            <a:r>
              <a:rPr lang="pt-BR" altLang="pt-BR" sz="2200"/>
              <a:t>O publicitário Guilherme Pereira brincou com capas de revistas, produzindo clones com capas que você nunca verá nas bancas. O exercício é:</a:t>
            </a:r>
          </a:p>
          <a:p>
            <a:pPr marL="0" indent="0">
              <a:buNone/>
              <a:defRPr/>
            </a:pPr>
            <a:endParaRPr lang="pt-BR" altLang="pt-BR" sz="2200"/>
          </a:p>
          <a:p>
            <a:pPr marL="457200" indent="-457200">
              <a:buFont typeface="Wingdings" panose="05000000000000000000" pitchFamily="2" charset="2"/>
              <a:buAutoNum type="arabicParenR"/>
              <a:defRPr/>
            </a:pPr>
            <a:r>
              <a:rPr lang="pt-BR" altLang="pt-BR" sz="2200"/>
              <a:t>Diferenciar a capa verdadeira da falsa</a:t>
            </a:r>
          </a:p>
          <a:p>
            <a:pPr marL="457200" indent="-457200">
              <a:buFont typeface="Wingdings" panose="05000000000000000000" pitchFamily="2" charset="2"/>
              <a:buAutoNum type="arabicParenR"/>
              <a:defRPr/>
            </a:pPr>
            <a:r>
              <a:rPr lang="pt-BR" altLang="pt-BR" sz="2200"/>
              <a:t>Explicar porque a falsa nunca seria publicada </a:t>
            </a:r>
          </a:p>
          <a:p>
            <a:pPr marL="0" indent="0">
              <a:buNone/>
              <a:defRPr/>
            </a:pPr>
            <a:br>
              <a:rPr lang="pt-BR" altLang="pt-BR" sz="2200"/>
            </a:br>
            <a:endParaRPr lang="pt-BR" altLang="pt-BR" sz="2200"/>
          </a:p>
          <a:p>
            <a:pPr marL="0" indent="0">
              <a:buNone/>
              <a:defRPr/>
            </a:pPr>
            <a:endParaRPr lang="pt-BR" altLang="pt-BR" sz="2200"/>
          </a:p>
        </p:txBody>
      </p:sp>
    </p:spTree>
    <p:extLst>
      <p:ext uri="{BB962C8B-B14F-4D97-AF65-F5344CB8AC3E}">
        <p14:creationId xmlns:p14="http://schemas.microsoft.com/office/powerpoint/2010/main" val="360988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7">
            <a:extLst>
              <a:ext uri="{FF2B5EF4-FFF2-40B4-BE49-F238E27FC236}">
                <a16:creationId xmlns:a16="http://schemas.microsoft.com/office/drawing/2014/main" id="{055D0E2F-8362-4823-A62D-441BB1CE4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69" y="404814"/>
            <a:ext cx="4783446" cy="644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Espaço Reservado para Conteúdo 6">
            <a:extLst>
              <a:ext uri="{FF2B5EF4-FFF2-40B4-BE49-F238E27FC236}">
                <a16:creationId xmlns:a16="http://schemas.microsoft.com/office/drawing/2014/main" id="{20F5164F-68C8-4508-B778-EC47BFEA49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9176" y="404813"/>
            <a:ext cx="5181600" cy="6437634"/>
          </a:xfrm>
        </p:spPr>
      </p:pic>
    </p:spTree>
    <p:extLst>
      <p:ext uri="{BB962C8B-B14F-4D97-AF65-F5344CB8AC3E}">
        <p14:creationId xmlns:p14="http://schemas.microsoft.com/office/powerpoint/2010/main" val="242538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>
            <a:extLst>
              <a:ext uri="{FF2B5EF4-FFF2-40B4-BE49-F238E27FC236}">
                <a16:creationId xmlns:a16="http://schemas.microsoft.com/office/drawing/2014/main" id="{122CD898-AF42-429F-9F8B-6757CB7FA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8131" name="Espaço Reservado para Conteúdo 7">
            <a:extLst>
              <a:ext uri="{FF2B5EF4-FFF2-40B4-BE49-F238E27FC236}">
                <a16:creationId xmlns:a16="http://schemas.microsoft.com/office/drawing/2014/main" id="{5380384A-2F75-4F78-828E-76502513FB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703" y="101934"/>
            <a:ext cx="4815811" cy="6336968"/>
          </a:xfrm>
        </p:spPr>
      </p:pic>
      <p:pic>
        <p:nvPicPr>
          <p:cNvPr id="48132" name="Espaço Reservado para Conteúdo 5">
            <a:extLst>
              <a:ext uri="{FF2B5EF4-FFF2-40B4-BE49-F238E27FC236}">
                <a16:creationId xmlns:a16="http://schemas.microsoft.com/office/drawing/2014/main" id="{AEDC109E-E15A-4897-95AF-8376CD7DF3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7099" y="101934"/>
            <a:ext cx="5105471" cy="6336968"/>
          </a:xfrm>
        </p:spPr>
      </p:pic>
    </p:spTree>
    <p:extLst>
      <p:ext uri="{BB962C8B-B14F-4D97-AF65-F5344CB8AC3E}">
        <p14:creationId xmlns:p14="http://schemas.microsoft.com/office/powerpoint/2010/main" val="345577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977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Tema do Office</vt:lpstr>
      <vt:lpstr>Material de apoio da aula 5/15: Em busca do aluno como o editor </vt:lpstr>
      <vt:lpstr>Lembrete 1, parte específica</vt:lpstr>
      <vt:lpstr>Lembrete 2: o documento vem se organizando em quatro partes</vt:lpstr>
      <vt:lpstr>Então, como se monta cada atividade de sala de aula?</vt:lpstr>
      <vt:lpstr>Prática de linguagem oralidade</vt:lpstr>
      <vt:lpstr>Práticas de linguagem leitura/escuta</vt:lpstr>
      <vt:lpstr>Sugestão de atividade Revistas verdadeiras e falsas</vt:lpstr>
      <vt:lpstr>Apresentação do PowerPoint</vt:lpstr>
      <vt:lpstr>Apresentação do PowerPoint</vt:lpstr>
      <vt:lpstr>Apresentação do PowerPoint</vt:lpstr>
      <vt:lpstr>Práticas de linguagem análise linguística/semiótica</vt:lpstr>
      <vt:lpstr>Práticas de linguagem produção escrita e multissemiótica</vt:lpstr>
      <vt:lpstr>Quebra-do-terror         ╬ ▀ ☻ ▼♠♫◘ </vt:lpstr>
      <vt:lpstr>Para concluir: Exercício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apoio da aula 5/15: Em busca do aluno como o editor </dc:title>
  <dc:creator>Claudia Riolfi</dc:creator>
  <cp:lastModifiedBy>Claudia Riolfi</cp:lastModifiedBy>
  <cp:revision>2</cp:revision>
  <dcterms:created xsi:type="dcterms:W3CDTF">2020-03-23T20:42:46Z</dcterms:created>
  <dcterms:modified xsi:type="dcterms:W3CDTF">2020-03-23T20:45:58Z</dcterms:modified>
</cp:coreProperties>
</file>