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401" r:id="rId2"/>
    <p:sldId id="312" r:id="rId3"/>
    <p:sldId id="496" r:id="rId4"/>
    <p:sldId id="482" r:id="rId5"/>
    <p:sldId id="497" r:id="rId6"/>
    <p:sldId id="502" r:id="rId7"/>
    <p:sldId id="501" r:id="rId8"/>
    <p:sldId id="498" r:id="rId9"/>
    <p:sldId id="499" r:id="rId10"/>
    <p:sldId id="503" r:id="rId11"/>
    <p:sldId id="504" r:id="rId12"/>
    <p:sldId id="505" r:id="rId13"/>
    <p:sldId id="506" r:id="rId14"/>
    <p:sldId id="507" r:id="rId15"/>
    <p:sldId id="500" r:id="rId16"/>
    <p:sldId id="509" r:id="rId17"/>
    <p:sldId id="510" r:id="rId18"/>
    <p:sldId id="511" r:id="rId19"/>
    <p:sldId id="512" r:id="rId20"/>
    <p:sldId id="508" r:id="rId21"/>
    <p:sldId id="513" r:id="rId22"/>
    <p:sldId id="514" r:id="rId23"/>
    <p:sldId id="530" r:id="rId24"/>
    <p:sldId id="516" r:id="rId25"/>
    <p:sldId id="517" r:id="rId26"/>
    <p:sldId id="519" r:id="rId27"/>
    <p:sldId id="520" r:id="rId28"/>
    <p:sldId id="521" r:id="rId29"/>
    <p:sldId id="522" r:id="rId30"/>
    <p:sldId id="523" r:id="rId31"/>
    <p:sldId id="524" r:id="rId32"/>
    <p:sldId id="525" r:id="rId33"/>
    <p:sldId id="527" r:id="rId34"/>
    <p:sldId id="442" r:id="rId35"/>
    <p:sldId id="529" r:id="rId36"/>
    <p:sldId id="432" r:id="rId37"/>
  </p:sldIdLst>
  <p:sldSz cx="12192000" cy="6858000"/>
  <p:notesSz cx="6858000" cy="9144000"/>
  <p:defaultText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73" userDrawn="1">
          <p15:clr>
            <a:srgbClr val="A4A3A4"/>
          </p15:clr>
        </p15:guide>
        <p15:guide id="3" orient="horz" pos="14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432FF"/>
    <a:srgbClr val="009051"/>
    <a:srgbClr val="00FA00"/>
    <a:srgbClr val="AEA4FF"/>
    <a:srgbClr val="7A81FF"/>
    <a:srgbClr val="FF2F92"/>
    <a:srgbClr val="46E5FA"/>
    <a:srgbClr val="39FAD2"/>
    <a:srgbClr val="00F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showGuides="1">
      <p:cViewPr varScale="1">
        <p:scale>
          <a:sx n="107" d="100"/>
          <a:sy n="107" d="100"/>
        </p:scale>
        <p:origin x="176" y="528"/>
      </p:cViewPr>
      <p:guideLst>
        <p:guide pos="3273"/>
        <p:guide orient="horz" pos="14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7EA44-C37E-AD41-BDA5-1837F4EF4681}" type="datetimeFigureOut">
              <a:rPr lang="en-CL" smtClean="0"/>
              <a:t>27-08-23</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368B4-CA77-2749-A829-D7A609EFB4D2}" type="slidenum">
              <a:rPr lang="en-CL" smtClean="0"/>
              <a:t>‹#›</a:t>
            </a:fld>
            <a:endParaRPr lang="en-CL"/>
          </a:p>
        </p:txBody>
      </p:sp>
    </p:spTree>
    <p:extLst>
      <p:ext uri="{BB962C8B-B14F-4D97-AF65-F5344CB8AC3E}">
        <p14:creationId xmlns:p14="http://schemas.microsoft.com/office/powerpoint/2010/main" val="3261981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C45CE-713B-3E4C-86E6-BC5ED5352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L"/>
          </a:p>
        </p:txBody>
      </p:sp>
      <p:sp>
        <p:nvSpPr>
          <p:cNvPr id="3" name="Subtitle 2">
            <a:extLst>
              <a:ext uri="{FF2B5EF4-FFF2-40B4-BE49-F238E27FC236}">
                <a16:creationId xmlns:a16="http://schemas.microsoft.com/office/drawing/2014/main" id="{B8D2C9ED-AC07-2F4F-8989-D729D7F56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L"/>
          </a:p>
        </p:txBody>
      </p:sp>
      <p:sp>
        <p:nvSpPr>
          <p:cNvPr id="4" name="Date Placeholder 3">
            <a:extLst>
              <a:ext uri="{FF2B5EF4-FFF2-40B4-BE49-F238E27FC236}">
                <a16:creationId xmlns:a16="http://schemas.microsoft.com/office/drawing/2014/main" id="{C0E95B6D-BF38-D249-8FBC-67D8479ADAAF}"/>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5" name="Footer Placeholder 4">
            <a:extLst>
              <a:ext uri="{FF2B5EF4-FFF2-40B4-BE49-F238E27FC236}">
                <a16:creationId xmlns:a16="http://schemas.microsoft.com/office/drawing/2014/main" id="{A9011AF3-B976-A643-A110-9DB4ED8A3795}"/>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AAD3C11B-69A5-1343-BE52-B75D146997A9}"/>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03851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9E457-825D-504D-A230-7C7779648F31}"/>
              </a:ext>
            </a:extLst>
          </p:cNvPr>
          <p:cNvSpPr>
            <a:spLocks noGrp="1"/>
          </p:cNvSpPr>
          <p:nvPr>
            <p:ph type="title"/>
          </p:nvPr>
        </p:nvSpPr>
        <p:spPr/>
        <p:txBody>
          <a:bodyPr/>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F55288F8-7CCC-1844-8BF9-96064FA31B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D96B62AF-5989-1649-86AA-8F1A62806576}"/>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5" name="Footer Placeholder 4">
            <a:extLst>
              <a:ext uri="{FF2B5EF4-FFF2-40B4-BE49-F238E27FC236}">
                <a16:creationId xmlns:a16="http://schemas.microsoft.com/office/drawing/2014/main" id="{BAB5CCB5-DC5A-004E-99C4-E938F97286A0}"/>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796CB507-AFCC-9444-B68D-847BE17B7320}"/>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861780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C25964-30BD-AE42-9498-7582713FC4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1866CBB8-118D-014F-98D9-9D2D729A67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DCAE7E3E-7586-5043-8B9E-2E5CD9248B61}"/>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5" name="Footer Placeholder 4">
            <a:extLst>
              <a:ext uri="{FF2B5EF4-FFF2-40B4-BE49-F238E27FC236}">
                <a16:creationId xmlns:a16="http://schemas.microsoft.com/office/drawing/2014/main" id="{09285B70-46A6-104C-87E7-363388636294}"/>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23196482-0A11-8D49-9296-93F5B4B4261C}"/>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52917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6F3D-B0D0-7C4E-91B3-B59A84235573}"/>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AE667A1A-BCA2-1B4F-AEE8-F13205820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7FDAED25-E8D0-F54A-B013-488C4254C424}"/>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5" name="Footer Placeholder 4">
            <a:extLst>
              <a:ext uri="{FF2B5EF4-FFF2-40B4-BE49-F238E27FC236}">
                <a16:creationId xmlns:a16="http://schemas.microsoft.com/office/drawing/2014/main" id="{B2FB787E-C3D2-F14B-AF89-7579BC33CF87}"/>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11F8BD39-EC18-0F41-8C36-7E0642A3025A}"/>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84397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1B12-249F-3D4E-A933-CAF64639A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L"/>
          </a:p>
        </p:txBody>
      </p:sp>
      <p:sp>
        <p:nvSpPr>
          <p:cNvPr id="3" name="Text Placeholder 2">
            <a:extLst>
              <a:ext uri="{FF2B5EF4-FFF2-40B4-BE49-F238E27FC236}">
                <a16:creationId xmlns:a16="http://schemas.microsoft.com/office/drawing/2014/main" id="{CBCAFC3A-D746-4E4E-8263-9C3AA2462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54B8F8-B31F-514D-B3D5-DF41E55C0C5D}"/>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5" name="Footer Placeholder 4">
            <a:extLst>
              <a:ext uri="{FF2B5EF4-FFF2-40B4-BE49-F238E27FC236}">
                <a16:creationId xmlns:a16="http://schemas.microsoft.com/office/drawing/2014/main" id="{5FDA1CF3-9392-2245-98F4-9B6DAABAAB32}"/>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C53E339F-7277-4D4F-98C6-C2AEC6BF31E9}"/>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327105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B1A1E-D413-6941-B42B-F55892BD3F91}"/>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F96EB4C3-C9E1-7048-A8DA-60BA82DE84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Content Placeholder 3">
            <a:extLst>
              <a:ext uri="{FF2B5EF4-FFF2-40B4-BE49-F238E27FC236}">
                <a16:creationId xmlns:a16="http://schemas.microsoft.com/office/drawing/2014/main" id="{3FDAB30E-B6F5-B44E-BCA8-ACAB487545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Date Placeholder 4">
            <a:extLst>
              <a:ext uri="{FF2B5EF4-FFF2-40B4-BE49-F238E27FC236}">
                <a16:creationId xmlns:a16="http://schemas.microsoft.com/office/drawing/2014/main" id="{929B6E1C-C668-8845-859B-714BCD149EE0}"/>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6" name="Footer Placeholder 5">
            <a:extLst>
              <a:ext uri="{FF2B5EF4-FFF2-40B4-BE49-F238E27FC236}">
                <a16:creationId xmlns:a16="http://schemas.microsoft.com/office/drawing/2014/main" id="{B0A24D08-3E99-094A-98A4-0162F20EA074}"/>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A1192F45-BF2F-4D45-98FC-0AAC594B514D}"/>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4025904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05AD-E83D-6A41-8A2A-433BD0851D6E}"/>
              </a:ext>
            </a:extLst>
          </p:cNvPr>
          <p:cNvSpPr>
            <a:spLocks noGrp="1"/>
          </p:cNvSpPr>
          <p:nvPr>
            <p:ph type="title"/>
          </p:nvPr>
        </p:nvSpPr>
        <p:spPr>
          <a:xfrm>
            <a:off x="839788" y="365125"/>
            <a:ext cx="10515600" cy="1325563"/>
          </a:xfrm>
        </p:spPr>
        <p:txBody>
          <a:bodyPr/>
          <a:lstStyle/>
          <a:p>
            <a:r>
              <a:rPr lang="en-US"/>
              <a:t>Click to edit Master title style</a:t>
            </a:r>
            <a:endParaRPr lang="en-CL"/>
          </a:p>
        </p:txBody>
      </p:sp>
      <p:sp>
        <p:nvSpPr>
          <p:cNvPr id="3" name="Text Placeholder 2">
            <a:extLst>
              <a:ext uri="{FF2B5EF4-FFF2-40B4-BE49-F238E27FC236}">
                <a16:creationId xmlns:a16="http://schemas.microsoft.com/office/drawing/2014/main" id="{21975887-9414-D644-B093-3EE91D44B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2E4A7-0B10-AA40-9A2C-9F2CEB0FE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Text Placeholder 4">
            <a:extLst>
              <a:ext uri="{FF2B5EF4-FFF2-40B4-BE49-F238E27FC236}">
                <a16:creationId xmlns:a16="http://schemas.microsoft.com/office/drawing/2014/main" id="{6280D5B1-0477-E04E-B23A-52EAC5D370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8FECD5-E2EA-A34E-A005-72C4CC1DDF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7" name="Date Placeholder 6">
            <a:extLst>
              <a:ext uri="{FF2B5EF4-FFF2-40B4-BE49-F238E27FC236}">
                <a16:creationId xmlns:a16="http://schemas.microsoft.com/office/drawing/2014/main" id="{17F280E0-4344-A446-AAB3-0C19287DD7E8}"/>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8" name="Footer Placeholder 7">
            <a:extLst>
              <a:ext uri="{FF2B5EF4-FFF2-40B4-BE49-F238E27FC236}">
                <a16:creationId xmlns:a16="http://schemas.microsoft.com/office/drawing/2014/main" id="{2122F3FC-E41A-4242-ACD7-604A0368EB49}"/>
              </a:ext>
            </a:extLst>
          </p:cNvPr>
          <p:cNvSpPr>
            <a:spLocks noGrp="1"/>
          </p:cNvSpPr>
          <p:nvPr>
            <p:ph type="ftr" sz="quarter" idx="11"/>
          </p:nvPr>
        </p:nvSpPr>
        <p:spPr/>
        <p:txBody>
          <a:bodyPr/>
          <a:lstStyle/>
          <a:p>
            <a:endParaRPr lang="en-CL"/>
          </a:p>
        </p:txBody>
      </p:sp>
      <p:sp>
        <p:nvSpPr>
          <p:cNvPr id="9" name="Slide Number Placeholder 8">
            <a:extLst>
              <a:ext uri="{FF2B5EF4-FFF2-40B4-BE49-F238E27FC236}">
                <a16:creationId xmlns:a16="http://schemas.microsoft.com/office/drawing/2014/main" id="{5F12A17A-0884-2B45-B3AE-9B92D79C1C7A}"/>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417825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4336-1E37-D34D-8D93-27E36E2D977C}"/>
              </a:ext>
            </a:extLst>
          </p:cNvPr>
          <p:cNvSpPr>
            <a:spLocks noGrp="1"/>
          </p:cNvSpPr>
          <p:nvPr>
            <p:ph type="title"/>
          </p:nvPr>
        </p:nvSpPr>
        <p:spPr/>
        <p:txBody>
          <a:bodyPr/>
          <a:lstStyle/>
          <a:p>
            <a:r>
              <a:rPr lang="en-US"/>
              <a:t>Click to edit Master title style</a:t>
            </a:r>
            <a:endParaRPr lang="en-CL"/>
          </a:p>
        </p:txBody>
      </p:sp>
      <p:sp>
        <p:nvSpPr>
          <p:cNvPr id="3" name="Date Placeholder 2">
            <a:extLst>
              <a:ext uri="{FF2B5EF4-FFF2-40B4-BE49-F238E27FC236}">
                <a16:creationId xmlns:a16="http://schemas.microsoft.com/office/drawing/2014/main" id="{02301ECD-4239-514F-9B01-1429F224DB26}"/>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4" name="Footer Placeholder 3">
            <a:extLst>
              <a:ext uri="{FF2B5EF4-FFF2-40B4-BE49-F238E27FC236}">
                <a16:creationId xmlns:a16="http://schemas.microsoft.com/office/drawing/2014/main" id="{A08C8E5F-A134-C34A-ADCF-48A7042F7201}"/>
              </a:ext>
            </a:extLst>
          </p:cNvPr>
          <p:cNvSpPr>
            <a:spLocks noGrp="1"/>
          </p:cNvSpPr>
          <p:nvPr>
            <p:ph type="ftr" sz="quarter" idx="11"/>
          </p:nvPr>
        </p:nvSpPr>
        <p:spPr/>
        <p:txBody>
          <a:bodyPr/>
          <a:lstStyle/>
          <a:p>
            <a:endParaRPr lang="en-CL"/>
          </a:p>
        </p:txBody>
      </p:sp>
      <p:sp>
        <p:nvSpPr>
          <p:cNvPr id="5" name="Slide Number Placeholder 4">
            <a:extLst>
              <a:ext uri="{FF2B5EF4-FFF2-40B4-BE49-F238E27FC236}">
                <a16:creationId xmlns:a16="http://schemas.microsoft.com/office/drawing/2014/main" id="{C836A999-2BA3-AA4B-888C-E76CBBE498AA}"/>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179099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9DD8F-A7E5-6249-ABA7-F86037038879}"/>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3" name="Footer Placeholder 2">
            <a:extLst>
              <a:ext uri="{FF2B5EF4-FFF2-40B4-BE49-F238E27FC236}">
                <a16:creationId xmlns:a16="http://schemas.microsoft.com/office/drawing/2014/main" id="{E18C3E8F-E132-AD40-B659-FA9DAB053676}"/>
              </a:ext>
            </a:extLst>
          </p:cNvPr>
          <p:cNvSpPr>
            <a:spLocks noGrp="1"/>
          </p:cNvSpPr>
          <p:nvPr>
            <p:ph type="ftr" sz="quarter" idx="11"/>
          </p:nvPr>
        </p:nvSpPr>
        <p:spPr/>
        <p:txBody>
          <a:bodyPr/>
          <a:lstStyle/>
          <a:p>
            <a:endParaRPr lang="en-CL"/>
          </a:p>
        </p:txBody>
      </p:sp>
      <p:sp>
        <p:nvSpPr>
          <p:cNvPr id="4" name="Slide Number Placeholder 3">
            <a:extLst>
              <a:ext uri="{FF2B5EF4-FFF2-40B4-BE49-F238E27FC236}">
                <a16:creationId xmlns:a16="http://schemas.microsoft.com/office/drawing/2014/main" id="{4675E8FC-F35D-8045-B843-2BB0CB5B96A2}"/>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96377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C03B-233E-144D-8282-BB87F3D5E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Content Placeholder 2">
            <a:extLst>
              <a:ext uri="{FF2B5EF4-FFF2-40B4-BE49-F238E27FC236}">
                <a16:creationId xmlns:a16="http://schemas.microsoft.com/office/drawing/2014/main" id="{1D03122B-94B5-4241-A0A5-5D231DDA1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Text Placeholder 3">
            <a:extLst>
              <a:ext uri="{FF2B5EF4-FFF2-40B4-BE49-F238E27FC236}">
                <a16:creationId xmlns:a16="http://schemas.microsoft.com/office/drawing/2014/main" id="{1C9AD345-E1F0-CB4D-A289-83A6E23E8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4B5D2-62A2-E345-BFAE-07B58AE03592}"/>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6" name="Footer Placeholder 5">
            <a:extLst>
              <a:ext uri="{FF2B5EF4-FFF2-40B4-BE49-F238E27FC236}">
                <a16:creationId xmlns:a16="http://schemas.microsoft.com/office/drawing/2014/main" id="{A10677D0-0FFD-BB45-9A81-D42011977433}"/>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310C02B8-6624-A547-ADDB-0AAA5C4AF6F1}"/>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204183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9530-2633-F748-AD38-0C658197D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Picture Placeholder 2">
            <a:extLst>
              <a:ext uri="{FF2B5EF4-FFF2-40B4-BE49-F238E27FC236}">
                <a16:creationId xmlns:a16="http://schemas.microsoft.com/office/drawing/2014/main" id="{0EFA0CC3-750B-C84D-8A7F-9A433CDE66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L"/>
          </a:p>
        </p:txBody>
      </p:sp>
      <p:sp>
        <p:nvSpPr>
          <p:cNvPr id="4" name="Text Placeholder 3">
            <a:extLst>
              <a:ext uri="{FF2B5EF4-FFF2-40B4-BE49-F238E27FC236}">
                <a16:creationId xmlns:a16="http://schemas.microsoft.com/office/drawing/2014/main" id="{9BC67FC2-2317-234F-A28A-00FDB1DCD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55F5-FAD0-8C45-8661-5F3337A18E9A}"/>
              </a:ext>
            </a:extLst>
          </p:cNvPr>
          <p:cNvSpPr>
            <a:spLocks noGrp="1"/>
          </p:cNvSpPr>
          <p:nvPr>
            <p:ph type="dt" sz="half" idx="10"/>
          </p:nvPr>
        </p:nvSpPr>
        <p:spPr/>
        <p:txBody>
          <a:bodyPr/>
          <a:lstStyle/>
          <a:p>
            <a:fld id="{1F445B4B-E04E-F549-BD65-BDD4A878942C}" type="datetimeFigureOut">
              <a:rPr lang="en-CL" smtClean="0"/>
              <a:t>27-08-23</a:t>
            </a:fld>
            <a:endParaRPr lang="en-CL"/>
          </a:p>
        </p:txBody>
      </p:sp>
      <p:sp>
        <p:nvSpPr>
          <p:cNvPr id="6" name="Footer Placeholder 5">
            <a:extLst>
              <a:ext uri="{FF2B5EF4-FFF2-40B4-BE49-F238E27FC236}">
                <a16:creationId xmlns:a16="http://schemas.microsoft.com/office/drawing/2014/main" id="{BEF61CA4-9723-B744-95B8-0A504F500A27}"/>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3CD3BA51-9EF2-E34F-85A8-2E992DE82B73}"/>
              </a:ext>
            </a:extLst>
          </p:cNvPr>
          <p:cNvSpPr>
            <a:spLocks noGrp="1"/>
          </p:cNvSpPr>
          <p:nvPr>
            <p:ph type="sldNum" sz="quarter" idx="12"/>
          </p:nvPr>
        </p:nvSpPr>
        <p:spPr/>
        <p:txBody>
          <a:bodyPr/>
          <a:lstStyle/>
          <a:p>
            <a:fld id="{6AED3D5C-7BEB-FB45-8845-E95576F4C576}" type="slidenum">
              <a:rPr lang="en-CL" smtClean="0"/>
              <a:t>‹#›</a:t>
            </a:fld>
            <a:endParaRPr lang="en-CL"/>
          </a:p>
        </p:txBody>
      </p:sp>
    </p:spTree>
    <p:extLst>
      <p:ext uri="{BB962C8B-B14F-4D97-AF65-F5344CB8AC3E}">
        <p14:creationId xmlns:p14="http://schemas.microsoft.com/office/powerpoint/2010/main" val="1649930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C5AB1-316E-6348-9226-D55A212092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L"/>
          </a:p>
        </p:txBody>
      </p:sp>
      <p:sp>
        <p:nvSpPr>
          <p:cNvPr id="3" name="Text Placeholder 2">
            <a:extLst>
              <a:ext uri="{FF2B5EF4-FFF2-40B4-BE49-F238E27FC236}">
                <a16:creationId xmlns:a16="http://schemas.microsoft.com/office/drawing/2014/main" id="{CA4DA655-752B-6D41-960F-954E36AD8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ABAE1875-EBF7-BE4B-90B6-993C81451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45B4B-E04E-F549-BD65-BDD4A878942C}" type="datetimeFigureOut">
              <a:rPr lang="en-CL" smtClean="0"/>
              <a:t>27-08-23</a:t>
            </a:fld>
            <a:endParaRPr lang="en-CL"/>
          </a:p>
        </p:txBody>
      </p:sp>
      <p:sp>
        <p:nvSpPr>
          <p:cNvPr id="5" name="Footer Placeholder 4">
            <a:extLst>
              <a:ext uri="{FF2B5EF4-FFF2-40B4-BE49-F238E27FC236}">
                <a16:creationId xmlns:a16="http://schemas.microsoft.com/office/drawing/2014/main" id="{2AB53DE5-AAF6-F54C-90D7-F2885B584B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L"/>
          </a:p>
        </p:txBody>
      </p:sp>
      <p:sp>
        <p:nvSpPr>
          <p:cNvPr id="6" name="Slide Number Placeholder 5">
            <a:extLst>
              <a:ext uri="{FF2B5EF4-FFF2-40B4-BE49-F238E27FC236}">
                <a16:creationId xmlns:a16="http://schemas.microsoft.com/office/drawing/2014/main" id="{9B2246AF-C67E-BC40-8BE2-E8D70D1C40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D3D5C-7BEB-FB45-8845-E95576F4C576}" type="slidenum">
              <a:rPr lang="en-CL" smtClean="0"/>
              <a:t>‹#›</a:t>
            </a:fld>
            <a:endParaRPr lang="en-CL"/>
          </a:p>
        </p:txBody>
      </p:sp>
    </p:spTree>
    <p:extLst>
      <p:ext uri="{BB962C8B-B14F-4D97-AF65-F5344CB8AC3E}">
        <p14:creationId xmlns:p14="http://schemas.microsoft.com/office/powerpoint/2010/main" val="1234483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s://app.jove.com/science-education/v/10678/protein-organization" TargetMode="External"/><Relationship Id="rId7" Type="http://schemas.openxmlformats.org/officeDocument/2006/relationships/image" Target="../media/image3.png"/><Relationship Id="rId2" Type="http://schemas.openxmlformats.org/officeDocument/2006/relationships/hyperlink" Target="https://app.jove.com/science-education/v/10677/what-are-proteins" TargetMode="Externa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hyperlink" Target="https://app.jove.com/science-education/v/10679/protein-folding"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4"/><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F8304F-AE90-8244-80AA-4AF993912AAF}"/>
              </a:ext>
            </a:extLst>
          </p:cNvPr>
          <p:cNvSpPr txBox="1"/>
          <p:nvPr/>
        </p:nvSpPr>
        <p:spPr>
          <a:xfrm>
            <a:off x="-16626" y="0"/>
            <a:ext cx="12208625" cy="1541124"/>
          </a:xfrm>
          <a:prstGeom prst="rect">
            <a:avLst/>
          </a:prstGeom>
          <a:solidFill>
            <a:schemeClr val="accent1">
              <a:lumMod val="75000"/>
            </a:schemeClr>
          </a:solidFill>
        </p:spPr>
        <p:txBody>
          <a:bodyPr wrap="square" rtlCol="0" anchor="ctr" anchorCtr="0">
            <a:noAutofit/>
          </a:bodyPr>
          <a:lstStyle/>
          <a:p>
            <a:pPr algn="ctr"/>
            <a:r>
              <a:rPr lang="pt-BR" sz="4400" b="1" dirty="0">
                <a:solidFill>
                  <a:schemeClr val="bg1"/>
                </a:solidFill>
                <a:latin typeface="Arial" panose="020B0604020202020204" pitchFamily="34" charset="0"/>
                <a:cs typeface="Arial" panose="020B0604020202020204" pitchFamily="34" charset="0"/>
              </a:rPr>
              <a:t>Função de proteínas</a:t>
            </a:r>
            <a:endParaRPr lang="pt-BR" sz="44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4D69C3-BA26-064B-B225-059345E9F1E7}"/>
              </a:ext>
            </a:extLst>
          </p:cNvPr>
          <p:cNvSpPr txBox="1"/>
          <p:nvPr/>
        </p:nvSpPr>
        <p:spPr>
          <a:xfrm>
            <a:off x="498781" y="1715786"/>
            <a:ext cx="5095983" cy="984885"/>
          </a:xfrm>
          <a:prstGeom prst="rect">
            <a:avLst/>
          </a:prstGeom>
          <a:noFill/>
        </p:spPr>
        <p:txBody>
          <a:bodyPr wrap="square" rtlCol="0">
            <a:spAutoFit/>
          </a:bodyPr>
          <a:lstStyle/>
          <a:p>
            <a:pPr algn="ctr"/>
            <a:r>
              <a:rPr lang="pt-BR" sz="2000" b="1" dirty="0">
                <a:solidFill>
                  <a:srgbClr val="0432FF"/>
                </a:solidFill>
                <a:latin typeface="Arial" panose="020B0604020202020204" pitchFamily="34" charset="0"/>
                <a:cs typeface="Arial" panose="020B0604020202020204" pitchFamily="34" charset="0"/>
              </a:rPr>
              <a:t>CCM0111: Bioquímica, Estrutura de Biomoléculas e Metabolismo</a:t>
            </a:r>
          </a:p>
          <a:p>
            <a:pPr algn="ctr"/>
            <a:r>
              <a:rPr lang="pt-BR" b="1" dirty="0">
                <a:latin typeface="Arial" panose="020B0604020202020204" pitchFamily="34" charset="0"/>
                <a:cs typeface="Arial" panose="020B0604020202020204" pitchFamily="34" charset="0"/>
              </a:rPr>
              <a:t>Dr. Danilo B. </a:t>
            </a:r>
            <a:r>
              <a:rPr lang="pt-BR" b="1" dirty="0" err="1">
                <a:latin typeface="Arial" panose="020B0604020202020204" pitchFamily="34" charset="0"/>
                <a:cs typeface="Arial" panose="020B0604020202020204" pitchFamily="34" charset="0"/>
              </a:rPr>
              <a:t>Medinas</a:t>
            </a:r>
            <a:endParaRPr lang="pt-BR"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459169A-A4B6-1943-8BF2-D2BAE819E06E}"/>
              </a:ext>
            </a:extLst>
          </p:cNvPr>
          <p:cNvSpPr txBox="1"/>
          <p:nvPr/>
        </p:nvSpPr>
        <p:spPr>
          <a:xfrm>
            <a:off x="6450458" y="1578690"/>
            <a:ext cx="5242761" cy="1021883"/>
          </a:xfrm>
          <a:prstGeom prst="rect">
            <a:avLst/>
          </a:prstGeom>
          <a:noFill/>
        </p:spPr>
        <p:txBody>
          <a:bodyPr wrap="square" rtlCol="0">
            <a:spAutoFit/>
          </a:bodyPr>
          <a:lstStyle/>
          <a:p>
            <a:pPr>
              <a:lnSpc>
                <a:spcPct val="150000"/>
              </a:lnSpc>
            </a:pPr>
            <a:r>
              <a:rPr lang="pt-BR" sz="1400" b="1" dirty="0">
                <a:latin typeface="Arial" panose="020B0604020202020204" pitchFamily="34" charset="0"/>
                <a:cs typeface="Arial" panose="020B0604020202020204" pitchFamily="34" charset="0"/>
              </a:rPr>
              <a:t>Material de estudo para prova</a:t>
            </a:r>
          </a:p>
          <a:p>
            <a:pPr>
              <a:lnSpc>
                <a:spcPct val="150000"/>
              </a:lnSpc>
            </a:pPr>
            <a:r>
              <a:rPr lang="pt-BR" sz="1400" dirty="0" err="1">
                <a:latin typeface="Arial" panose="020B0604020202020204" pitchFamily="34" charset="0"/>
                <a:cs typeface="Arial" panose="020B0604020202020204" pitchFamily="34" charset="0"/>
              </a:rPr>
              <a:t>Voet</a:t>
            </a:r>
            <a:r>
              <a:rPr lang="pt-BR" sz="1400" dirty="0">
                <a:latin typeface="Arial" panose="020B0604020202020204" pitchFamily="34" charset="0"/>
                <a:cs typeface="Arial" panose="020B0604020202020204" pitchFamily="34" charset="0"/>
              </a:rPr>
              <a:t>: Capítulo 8 e 9</a:t>
            </a:r>
          </a:p>
          <a:p>
            <a:pPr>
              <a:lnSpc>
                <a:spcPct val="150000"/>
              </a:lnSpc>
            </a:pPr>
            <a:r>
              <a:rPr lang="pt-BR" sz="1400" dirty="0" err="1">
                <a:latin typeface="Arial" panose="020B0604020202020204" pitchFamily="34" charset="0"/>
                <a:cs typeface="Arial" panose="020B0604020202020204" pitchFamily="34" charset="0"/>
              </a:rPr>
              <a:t>Lehninger</a:t>
            </a:r>
            <a:r>
              <a:rPr lang="pt-BR" sz="1400" dirty="0">
                <a:latin typeface="Arial" panose="020B0604020202020204" pitchFamily="34" charset="0"/>
                <a:cs typeface="Arial" panose="020B0604020202020204" pitchFamily="34" charset="0"/>
              </a:rPr>
              <a:t>: Capítulo 4 e 5</a:t>
            </a:r>
          </a:p>
        </p:txBody>
      </p:sp>
      <p:sp>
        <p:nvSpPr>
          <p:cNvPr id="5" name="TextBox 4">
            <a:extLst>
              <a:ext uri="{FF2B5EF4-FFF2-40B4-BE49-F238E27FC236}">
                <a16:creationId xmlns:a16="http://schemas.microsoft.com/office/drawing/2014/main" id="{CB561A2F-2574-0807-1005-7105E803F998}"/>
              </a:ext>
            </a:extLst>
          </p:cNvPr>
          <p:cNvSpPr txBox="1"/>
          <p:nvPr/>
        </p:nvSpPr>
        <p:spPr>
          <a:xfrm>
            <a:off x="6450458" y="3949651"/>
            <a:ext cx="5417692"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hlinkClick r:id="rId2"/>
              </a:rPr>
              <a:t>https://app.jove.com/science-education/v/10677/what-are-proteins</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3"/>
              </a:rPr>
              <a:t>https://app.jove.com/science-education/v/10678/protein-organization</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hlinkClick r:id="rId4"/>
              </a:rPr>
              <a:t>https://app.jove.com/science-education/v/10679/protein-folding</a:t>
            </a:r>
            <a:endParaRPr lang="en-US" sz="1400" dirty="0">
              <a:latin typeface="Arial" panose="020B0604020202020204" pitchFamily="34" charset="0"/>
              <a:cs typeface="Arial" panose="020B0604020202020204" pitchFamily="34" charset="0"/>
            </a:endParaRPr>
          </a:p>
        </p:txBody>
      </p:sp>
      <p:pic>
        <p:nvPicPr>
          <p:cNvPr id="1026" name="Picture 2" descr="JoVE | Peer Reviewed Scientific Video Journal - Methods and Protocols">
            <a:extLst>
              <a:ext uri="{FF2B5EF4-FFF2-40B4-BE49-F238E27FC236}">
                <a16:creationId xmlns:a16="http://schemas.microsoft.com/office/drawing/2014/main" id="{A7D0A094-4F67-F1F0-A8C8-9E1C2AF7B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731" y="3171789"/>
            <a:ext cx="1413410" cy="6912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54B0E805-B1B7-8A78-540D-DABFD20027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39" y="2847091"/>
            <a:ext cx="1154355" cy="154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1A0AA24B-618B-2DD3-8D2C-5B2F4E0310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0999" y="2814679"/>
            <a:ext cx="1604170" cy="154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7799643E-57A7-234E-F9DC-1F37ABC175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42" y="4799770"/>
            <a:ext cx="170815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id="{DB387F6D-2835-0737-C14A-9492BA979B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6408" y="2897545"/>
            <a:ext cx="1660727" cy="144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0E93FF25-1507-5477-5581-D41BAFA86C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2699" y="4620184"/>
            <a:ext cx="1060769" cy="185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a:extLst>
              <a:ext uri="{FF2B5EF4-FFF2-40B4-BE49-F238E27FC236}">
                <a16:creationId xmlns:a16="http://schemas.microsoft.com/office/drawing/2014/main" id="{C2B65DC0-DD65-1F35-7021-E760135C33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6407" y="4719128"/>
            <a:ext cx="1660727" cy="166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7412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globulares</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D55CEA-C751-C6C7-E477-9B54E280F326}"/>
              </a:ext>
            </a:extLst>
          </p:cNvPr>
          <p:cNvSpPr txBox="1"/>
          <p:nvPr/>
        </p:nvSpPr>
        <p:spPr>
          <a:xfrm>
            <a:off x="170761" y="1263535"/>
            <a:ext cx="10519918" cy="1446550"/>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Formam estruturas compactas, onde elementos de estrutura secundária se dobram um sobre os outros. Otimização da ocupação do espaço no interior da proteína (0,75; próximo ao máximo teórico e observado em cristais).</a:t>
            </a:r>
          </a:p>
        </p:txBody>
      </p:sp>
      <p:grpSp>
        <p:nvGrpSpPr>
          <p:cNvPr id="19" name="Group 18">
            <a:extLst>
              <a:ext uri="{FF2B5EF4-FFF2-40B4-BE49-F238E27FC236}">
                <a16:creationId xmlns:a16="http://schemas.microsoft.com/office/drawing/2014/main" id="{E83A2727-50FA-14F6-54C6-F1B7E7E308EB}"/>
              </a:ext>
            </a:extLst>
          </p:cNvPr>
          <p:cNvGrpSpPr/>
          <p:nvPr/>
        </p:nvGrpSpPr>
        <p:grpSpPr>
          <a:xfrm>
            <a:off x="170760" y="2790181"/>
            <a:ext cx="6048046" cy="2484070"/>
            <a:chOff x="170760" y="4374049"/>
            <a:chExt cx="6048046" cy="2484070"/>
          </a:xfrm>
        </p:grpSpPr>
        <p:pic>
          <p:nvPicPr>
            <p:cNvPr id="17" name="Picture 16">
              <a:extLst>
                <a:ext uri="{FF2B5EF4-FFF2-40B4-BE49-F238E27FC236}">
                  <a16:creationId xmlns:a16="http://schemas.microsoft.com/office/drawing/2014/main" id="{4B8B75C0-F7C1-577F-6E23-A7FD81A71B8D}"/>
                </a:ext>
              </a:extLst>
            </p:cNvPr>
            <p:cNvPicPr>
              <a:picLocks noChangeAspect="1"/>
            </p:cNvPicPr>
            <p:nvPr/>
          </p:nvPicPr>
          <p:blipFill>
            <a:blip r:embed="rId2"/>
            <a:stretch>
              <a:fillRect/>
            </a:stretch>
          </p:blipFill>
          <p:spPr>
            <a:xfrm>
              <a:off x="463163" y="4788019"/>
              <a:ext cx="5499100" cy="2070100"/>
            </a:xfrm>
            <a:prstGeom prst="rect">
              <a:avLst/>
            </a:prstGeom>
          </p:spPr>
        </p:pic>
        <p:sp>
          <p:nvSpPr>
            <p:cNvPr id="16" name="TextBox 15">
              <a:extLst>
                <a:ext uri="{FF2B5EF4-FFF2-40B4-BE49-F238E27FC236}">
                  <a16:creationId xmlns:a16="http://schemas.microsoft.com/office/drawing/2014/main" id="{1B96EB57-A352-0C7B-FF46-1A0BB19AAC8D}"/>
                </a:ext>
              </a:extLst>
            </p:cNvPr>
            <p:cNvSpPr txBox="1"/>
            <p:nvPr/>
          </p:nvSpPr>
          <p:spPr>
            <a:xfrm>
              <a:off x="170760" y="4374049"/>
              <a:ext cx="6048046" cy="646331"/>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Dimensões hipotéticas se a albumina, proteína globular, fosse estendida em cadeias fibrosas.</a:t>
              </a:r>
            </a:p>
          </p:txBody>
        </p:sp>
      </p:grpSp>
      <p:sp>
        <p:nvSpPr>
          <p:cNvPr id="18" name="TextBox 17">
            <a:extLst>
              <a:ext uri="{FF2B5EF4-FFF2-40B4-BE49-F238E27FC236}">
                <a16:creationId xmlns:a16="http://schemas.microsoft.com/office/drawing/2014/main" id="{33FE3641-5BBC-C762-B187-C1E9B1179EC3}"/>
              </a:ext>
            </a:extLst>
          </p:cNvPr>
          <p:cNvSpPr txBox="1"/>
          <p:nvPr/>
        </p:nvSpPr>
        <p:spPr>
          <a:xfrm>
            <a:off x="170760" y="5333597"/>
            <a:ext cx="6785211" cy="1446550"/>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FF9300"/>
                </a:solidFill>
                <a:latin typeface="Arial" panose="020B0604020202020204" pitchFamily="34" charset="0"/>
                <a:cs typeface="Arial" panose="020B0604020202020204" pitchFamily="34" charset="0"/>
              </a:rPr>
              <a:t>Os elementos de estrutura secundária se organizam sequencialmente originando padrões de enovelamento identificáveis, denominados motivos. </a:t>
            </a:r>
          </a:p>
        </p:txBody>
      </p:sp>
      <p:pic>
        <p:nvPicPr>
          <p:cNvPr id="4" name="Picture 3">
            <a:extLst>
              <a:ext uri="{FF2B5EF4-FFF2-40B4-BE49-F238E27FC236}">
                <a16:creationId xmlns:a16="http://schemas.microsoft.com/office/drawing/2014/main" id="{5EB2A5A5-BDEC-7C98-4B21-99E0A5EECECE}"/>
              </a:ext>
            </a:extLst>
          </p:cNvPr>
          <p:cNvPicPr>
            <a:picLocks noChangeAspect="1"/>
          </p:cNvPicPr>
          <p:nvPr/>
        </p:nvPicPr>
        <p:blipFill>
          <a:blip r:embed="rId3"/>
          <a:stretch>
            <a:fillRect/>
          </a:stretch>
        </p:blipFill>
        <p:spPr>
          <a:xfrm>
            <a:off x="7867260" y="2718639"/>
            <a:ext cx="3366798" cy="3959196"/>
          </a:xfrm>
          <a:prstGeom prst="rect">
            <a:avLst/>
          </a:prstGeom>
        </p:spPr>
      </p:pic>
      <p:sp>
        <p:nvSpPr>
          <p:cNvPr id="6" name="TextBox 5">
            <a:extLst>
              <a:ext uri="{FF2B5EF4-FFF2-40B4-BE49-F238E27FC236}">
                <a16:creationId xmlns:a16="http://schemas.microsoft.com/office/drawing/2014/main" id="{25EE190E-2134-DD0B-2396-E7E1CB1E338C}"/>
              </a:ext>
            </a:extLst>
          </p:cNvPr>
          <p:cNvSpPr txBox="1"/>
          <p:nvPr/>
        </p:nvSpPr>
        <p:spPr>
          <a:xfrm>
            <a:off x="8009503" y="2446988"/>
            <a:ext cx="628698" cy="400110"/>
          </a:xfrm>
          <a:prstGeom prst="rect">
            <a:avLst/>
          </a:prstGeom>
          <a:noFill/>
        </p:spPr>
        <p:txBody>
          <a:bodyPr wrap="none" rtlCol="0">
            <a:spAutoFit/>
          </a:bodyPr>
          <a:lstStyle/>
          <a:p>
            <a:r>
              <a:rPr lang="en-CL" sz="2000" dirty="0">
                <a:latin typeface="Arial" panose="020B0604020202020204" pitchFamily="34" charset="0"/>
                <a:cs typeface="Arial" panose="020B0604020202020204" pitchFamily="34" charset="0"/>
              </a:rPr>
              <a:t>βαβ</a:t>
            </a:r>
          </a:p>
        </p:txBody>
      </p:sp>
      <p:sp>
        <p:nvSpPr>
          <p:cNvPr id="7" name="TextBox 6">
            <a:extLst>
              <a:ext uri="{FF2B5EF4-FFF2-40B4-BE49-F238E27FC236}">
                <a16:creationId xmlns:a16="http://schemas.microsoft.com/office/drawing/2014/main" id="{5805C511-9996-A8FD-B8A6-5B4885455F7D}"/>
              </a:ext>
            </a:extLst>
          </p:cNvPr>
          <p:cNvSpPr txBox="1"/>
          <p:nvPr/>
        </p:nvSpPr>
        <p:spPr>
          <a:xfrm>
            <a:off x="8942373" y="2436585"/>
            <a:ext cx="127150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g</a:t>
            </a:r>
            <a:r>
              <a:rPr lang="en-CL" sz="2000" dirty="0">
                <a:latin typeface="Arial" panose="020B0604020202020204" pitchFamily="34" charset="0"/>
                <a:cs typeface="Arial" panose="020B0604020202020204" pitchFamily="34" charset="0"/>
              </a:rPr>
              <a:t>rampo β</a:t>
            </a:r>
          </a:p>
        </p:txBody>
      </p:sp>
      <p:sp>
        <p:nvSpPr>
          <p:cNvPr id="8" name="TextBox 7">
            <a:extLst>
              <a:ext uri="{FF2B5EF4-FFF2-40B4-BE49-F238E27FC236}">
                <a16:creationId xmlns:a16="http://schemas.microsoft.com/office/drawing/2014/main" id="{B8744122-EE95-0232-9C3E-024EEDDDFB98}"/>
              </a:ext>
            </a:extLst>
          </p:cNvPr>
          <p:cNvSpPr txBox="1"/>
          <p:nvPr/>
        </p:nvSpPr>
        <p:spPr>
          <a:xfrm>
            <a:off x="10607050" y="2436585"/>
            <a:ext cx="482824" cy="400110"/>
          </a:xfrm>
          <a:prstGeom prst="rect">
            <a:avLst/>
          </a:prstGeom>
          <a:noFill/>
        </p:spPr>
        <p:txBody>
          <a:bodyPr wrap="none" rtlCol="0">
            <a:spAutoFit/>
          </a:bodyPr>
          <a:lstStyle/>
          <a:p>
            <a:pPr algn="ctr"/>
            <a:r>
              <a:rPr lang="en-CL" sz="2000" dirty="0">
                <a:latin typeface="Arial" panose="020B0604020202020204" pitchFamily="34" charset="0"/>
                <a:cs typeface="Arial" panose="020B0604020202020204" pitchFamily="34" charset="0"/>
              </a:rPr>
              <a:t>αα</a:t>
            </a:r>
          </a:p>
        </p:txBody>
      </p:sp>
      <p:sp>
        <p:nvSpPr>
          <p:cNvPr id="9" name="TextBox 8">
            <a:extLst>
              <a:ext uri="{FF2B5EF4-FFF2-40B4-BE49-F238E27FC236}">
                <a16:creationId xmlns:a16="http://schemas.microsoft.com/office/drawing/2014/main" id="{9FDD064D-E514-1381-2DB6-EC71A38EDBE0}"/>
              </a:ext>
            </a:extLst>
          </p:cNvPr>
          <p:cNvSpPr txBox="1"/>
          <p:nvPr/>
        </p:nvSpPr>
        <p:spPr>
          <a:xfrm>
            <a:off x="8751615" y="6486334"/>
            <a:ext cx="1653017"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c</a:t>
            </a:r>
            <a:r>
              <a:rPr lang="en-CL" sz="2000" dirty="0">
                <a:latin typeface="Arial" panose="020B0604020202020204" pitchFamily="34" charset="0"/>
                <a:cs typeface="Arial" panose="020B0604020202020204" pitchFamily="34" charset="0"/>
              </a:rPr>
              <a:t>have grega</a:t>
            </a:r>
          </a:p>
        </p:txBody>
      </p:sp>
    </p:spTree>
    <p:extLst>
      <p:ext uri="{BB962C8B-B14F-4D97-AF65-F5344CB8AC3E}">
        <p14:creationId xmlns:p14="http://schemas.microsoft.com/office/powerpoint/2010/main" val="1679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5225440" cy="6858000"/>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Exemplos de organização de motivos em proteínas</a:t>
            </a:r>
            <a:endParaRPr lang="pt-BR" sz="4000" b="1" i="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EE2A683-F411-2EBE-0231-915423A0FC48}"/>
              </a:ext>
            </a:extLst>
          </p:cNvPr>
          <p:cNvPicPr>
            <a:picLocks noChangeAspect="1"/>
          </p:cNvPicPr>
          <p:nvPr/>
        </p:nvPicPr>
        <p:blipFill>
          <a:blip r:embed="rId2"/>
          <a:stretch>
            <a:fillRect/>
          </a:stretch>
        </p:blipFill>
        <p:spPr>
          <a:xfrm>
            <a:off x="5234316" y="0"/>
            <a:ext cx="6957684" cy="6547757"/>
          </a:xfrm>
          <a:prstGeom prst="rect">
            <a:avLst/>
          </a:prstGeom>
        </p:spPr>
      </p:pic>
      <p:sp>
        <p:nvSpPr>
          <p:cNvPr id="10" name="TextBox 9">
            <a:extLst>
              <a:ext uri="{FF2B5EF4-FFF2-40B4-BE49-F238E27FC236}">
                <a16:creationId xmlns:a16="http://schemas.microsoft.com/office/drawing/2014/main" id="{D32B8BF1-0128-217A-7D0F-3EE30F162D16}"/>
              </a:ext>
            </a:extLst>
          </p:cNvPr>
          <p:cNvSpPr txBox="1"/>
          <p:nvPr/>
        </p:nvSpPr>
        <p:spPr>
          <a:xfrm>
            <a:off x="5380990" y="6488668"/>
            <a:ext cx="2533066" cy="338554"/>
          </a:xfrm>
          <a:prstGeom prst="rect">
            <a:avLst/>
          </a:prstGeom>
          <a:noFill/>
        </p:spPr>
        <p:txBody>
          <a:bodyPr wrap="none" rtlCol="0">
            <a:spAutoFit/>
          </a:bodyPr>
          <a:lstStyle/>
          <a:p>
            <a:pPr algn="ctr"/>
            <a:r>
              <a:rPr lang="en-CL" sz="1600" dirty="0">
                <a:latin typeface="Arial" panose="020B0604020202020204" pitchFamily="34" charset="0"/>
                <a:cs typeface="Arial" panose="020B0604020202020204" pitchFamily="34" charset="0"/>
              </a:rPr>
              <a:t>Citocromo b562 de </a:t>
            </a:r>
            <a:r>
              <a:rPr lang="en-CL" sz="1600" i="1" dirty="0">
                <a:latin typeface="Arial" panose="020B0604020202020204" pitchFamily="34" charset="0"/>
                <a:cs typeface="Arial" panose="020B0604020202020204" pitchFamily="34" charset="0"/>
              </a:rPr>
              <a:t>E. coli</a:t>
            </a:r>
          </a:p>
        </p:txBody>
      </p:sp>
      <p:sp>
        <p:nvSpPr>
          <p:cNvPr id="11" name="TextBox 10">
            <a:extLst>
              <a:ext uri="{FF2B5EF4-FFF2-40B4-BE49-F238E27FC236}">
                <a16:creationId xmlns:a16="http://schemas.microsoft.com/office/drawing/2014/main" id="{DEC70F5F-A762-2392-596D-5C811A1E6F99}"/>
              </a:ext>
            </a:extLst>
          </p:cNvPr>
          <p:cNvSpPr txBox="1"/>
          <p:nvPr/>
        </p:nvSpPr>
        <p:spPr>
          <a:xfrm>
            <a:off x="8908724" y="6488668"/>
            <a:ext cx="3320140" cy="338554"/>
          </a:xfrm>
          <a:prstGeom prst="rect">
            <a:avLst/>
          </a:prstGeom>
          <a:noFill/>
        </p:spPr>
        <p:txBody>
          <a:bodyPr wrap="none" rtlCol="0">
            <a:spAutoFit/>
          </a:bodyPr>
          <a:lstStyle/>
          <a:p>
            <a:pPr algn="ctr"/>
            <a:r>
              <a:rPr lang="en-CL" sz="1600" dirty="0">
                <a:latin typeface="Arial" panose="020B0604020202020204" pitchFamily="34" charset="0"/>
                <a:cs typeface="Arial" panose="020B0604020202020204" pitchFamily="34" charset="0"/>
              </a:rPr>
              <a:t>Hormonio do crescimento humano</a:t>
            </a:r>
            <a:endParaRPr lang="en-CL"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136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5225440" cy="6858000"/>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Exemplos de organização de motivos em proteínas</a:t>
            </a:r>
            <a:endParaRPr lang="pt-BR" sz="4000" b="1" i="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32B8BF1-0128-217A-7D0F-3EE30F162D16}"/>
              </a:ext>
            </a:extLst>
          </p:cNvPr>
          <p:cNvSpPr txBox="1"/>
          <p:nvPr/>
        </p:nvSpPr>
        <p:spPr>
          <a:xfrm>
            <a:off x="7314298" y="5821495"/>
            <a:ext cx="2738250" cy="338554"/>
          </a:xfrm>
          <a:prstGeom prst="rect">
            <a:avLst/>
          </a:prstGeom>
          <a:noFill/>
        </p:spPr>
        <p:txBody>
          <a:bodyPr wrap="none" rtlCol="0">
            <a:spAutoFit/>
          </a:bodyPr>
          <a:lstStyle/>
          <a:p>
            <a:pPr algn="ctr"/>
            <a:r>
              <a:rPr lang="pt-BR" sz="1600" dirty="0">
                <a:latin typeface="Arial" panose="020B0604020202020204" pitchFamily="34" charset="0"/>
                <a:cs typeface="Arial" panose="020B0604020202020204" pitchFamily="34" charset="0"/>
              </a:rPr>
              <a:t>Proteína de ligação a retinol</a:t>
            </a:r>
            <a:endParaRPr lang="pt-BR" sz="1600"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86B3CBA-19AD-A07A-72E2-6D80477D46DE}"/>
              </a:ext>
            </a:extLst>
          </p:cNvPr>
          <p:cNvPicPr>
            <a:picLocks noChangeAspect="1"/>
          </p:cNvPicPr>
          <p:nvPr/>
        </p:nvPicPr>
        <p:blipFill>
          <a:blip r:embed="rId2"/>
          <a:stretch>
            <a:fillRect/>
          </a:stretch>
        </p:blipFill>
        <p:spPr>
          <a:xfrm>
            <a:off x="5208815" y="867228"/>
            <a:ext cx="6949215" cy="4749800"/>
          </a:xfrm>
          <a:prstGeom prst="rect">
            <a:avLst/>
          </a:prstGeom>
        </p:spPr>
      </p:pic>
      <p:sp>
        <p:nvSpPr>
          <p:cNvPr id="5" name="TextBox 4">
            <a:extLst>
              <a:ext uri="{FF2B5EF4-FFF2-40B4-BE49-F238E27FC236}">
                <a16:creationId xmlns:a16="http://schemas.microsoft.com/office/drawing/2014/main" id="{623B2030-2582-C659-F435-3DA0CA5B740F}"/>
              </a:ext>
            </a:extLst>
          </p:cNvPr>
          <p:cNvSpPr txBox="1"/>
          <p:nvPr/>
        </p:nvSpPr>
        <p:spPr>
          <a:xfrm>
            <a:off x="8018019" y="1036505"/>
            <a:ext cx="1330814" cy="523220"/>
          </a:xfrm>
          <a:prstGeom prst="rect">
            <a:avLst/>
          </a:prstGeom>
          <a:noFill/>
        </p:spPr>
        <p:txBody>
          <a:bodyPr wrap="none" rtlCol="0">
            <a:spAutoFit/>
          </a:bodyPr>
          <a:lstStyle/>
          <a:p>
            <a:pPr algn="ctr"/>
            <a:r>
              <a:rPr lang="pt-BR" sz="2800" dirty="0">
                <a:solidFill>
                  <a:srgbClr val="0432FF"/>
                </a:solidFill>
                <a:latin typeface="Arial" panose="020B0604020202020204" pitchFamily="34" charset="0"/>
                <a:cs typeface="Arial" panose="020B0604020202020204" pitchFamily="34" charset="0"/>
              </a:rPr>
              <a:t>Barril β</a:t>
            </a:r>
            <a:endParaRPr lang="pt-BR" sz="2800" i="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89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5225440" cy="6858000"/>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Exemplos de organização de motivos em proteínas</a:t>
            </a:r>
            <a:endParaRPr lang="pt-BR" sz="4000" b="1" i="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32B8BF1-0128-217A-7D0F-3EE30F162D16}"/>
              </a:ext>
            </a:extLst>
          </p:cNvPr>
          <p:cNvSpPr txBox="1"/>
          <p:nvPr/>
        </p:nvSpPr>
        <p:spPr>
          <a:xfrm>
            <a:off x="7992370" y="5821495"/>
            <a:ext cx="1382110" cy="338554"/>
          </a:xfrm>
          <a:prstGeom prst="rect">
            <a:avLst/>
          </a:prstGeom>
          <a:noFill/>
        </p:spPr>
        <p:txBody>
          <a:bodyPr wrap="none" rtlCol="0">
            <a:spAutoFit/>
          </a:bodyPr>
          <a:lstStyle/>
          <a:p>
            <a:pPr algn="ctr"/>
            <a:r>
              <a:rPr lang="pt-BR" sz="1600" dirty="0">
                <a:latin typeface="Arial" panose="020B0604020202020204" pitchFamily="34" charset="0"/>
                <a:cs typeface="Arial" panose="020B0604020202020204" pitchFamily="34" charset="0"/>
              </a:rPr>
              <a:t>𝛄-</a:t>
            </a:r>
            <a:r>
              <a:rPr lang="pt-BR" sz="1600" dirty="0" err="1">
                <a:latin typeface="Arial" panose="020B0604020202020204" pitchFamily="34" charset="0"/>
                <a:cs typeface="Arial" panose="020B0604020202020204" pitchFamily="34" charset="0"/>
              </a:rPr>
              <a:t>B</a:t>
            </a:r>
            <a:r>
              <a:rPr lang="pt-BR" sz="1600" dirty="0">
                <a:latin typeface="Arial" panose="020B0604020202020204" pitchFamily="34" charset="0"/>
                <a:cs typeface="Arial" panose="020B0604020202020204" pitchFamily="34" charset="0"/>
              </a:rPr>
              <a:t>-cristalino</a:t>
            </a:r>
            <a:endParaRPr lang="pt-BR" sz="1600"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99A3642-894D-8199-1A1F-3138F5A17803}"/>
              </a:ext>
            </a:extLst>
          </p:cNvPr>
          <p:cNvPicPr>
            <a:picLocks noChangeAspect="1"/>
          </p:cNvPicPr>
          <p:nvPr/>
        </p:nvPicPr>
        <p:blipFill>
          <a:blip r:embed="rId2"/>
          <a:stretch>
            <a:fillRect/>
          </a:stretch>
        </p:blipFill>
        <p:spPr>
          <a:xfrm>
            <a:off x="5330623" y="1524000"/>
            <a:ext cx="6705600" cy="3810000"/>
          </a:xfrm>
          <a:prstGeom prst="rect">
            <a:avLst/>
          </a:prstGeom>
        </p:spPr>
      </p:pic>
      <p:sp>
        <p:nvSpPr>
          <p:cNvPr id="5" name="TextBox 4">
            <a:extLst>
              <a:ext uri="{FF2B5EF4-FFF2-40B4-BE49-F238E27FC236}">
                <a16:creationId xmlns:a16="http://schemas.microsoft.com/office/drawing/2014/main" id="{EC09C111-B259-3083-44DA-9C0874F68051}"/>
              </a:ext>
            </a:extLst>
          </p:cNvPr>
          <p:cNvSpPr txBox="1"/>
          <p:nvPr/>
        </p:nvSpPr>
        <p:spPr>
          <a:xfrm>
            <a:off x="8018019" y="1036505"/>
            <a:ext cx="1330814" cy="523220"/>
          </a:xfrm>
          <a:prstGeom prst="rect">
            <a:avLst/>
          </a:prstGeom>
          <a:noFill/>
        </p:spPr>
        <p:txBody>
          <a:bodyPr wrap="none" rtlCol="0">
            <a:spAutoFit/>
          </a:bodyPr>
          <a:lstStyle/>
          <a:p>
            <a:pPr algn="ctr"/>
            <a:r>
              <a:rPr lang="pt-BR" sz="2800" dirty="0">
                <a:solidFill>
                  <a:srgbClr val="0432FF"/>
                </a:solidFill>
                <a:latin typeface="Arial" panose="020B0604020202020204" pitchFamily="34" charset="0"/>
                <a:cs typeface="Arial" panose="020B0604020202020204" pitchFamily="34" charset="0"/>
              </a:rPr>
              <a:t>Barril β</a:t>
            </a:r>
            <a:endParaRPr lang="pt-BR" sz="2800" i="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4377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5225440" cy="6858000"/>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Exemplos de organização de motivos em proteínas</a:t>
            </a:r>
            <a:endParaRPr lang="pt-BR" sz="4000" b="1" i="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32B8BF1-0128-217A-7D0F-3EE30F162D16}"/>
              </a:ext>
            </a:extLst>
          </p:cNvPr>
          <p:cNvSpPr txBox="1"/>
          <p:nvPr/>
        </p:nvSpPr>
        <p:spPr>
          <a:xfrm>
            <a:off x="7471206" y="6458316"/>
            <a:ext cx="2424446" cy="338554"/>
          </a:xfrm>
          <a:prstGeom prst="rect">
            <a:avLst/>
          </a:prstGeom>
          <a:noFill/>
        </p:spPr>
        <p:txBody>
          <a:bodyPr wrap="none" rtlCol="0">
            <a:spAutoFit/>
          </a:bodyPr>
          <a:lstStyle/>
          <a:p>
            <a:pPr algn="ctr"/>
            <a:r>
              <a:rPr lang="pt-BR" sz="1600" dirty="0">
                <a:latin typeface="Arial" panose="020B0604020202020204" pitchFamily="34" charset="0"/>
                <a:cs typeface="Arial" panose="020B0604020202020204" pitchFamily="34" charset="0"/>
              </a:rPr>
              <a:t>Triose fosfato isomerase</a:t>
            </a:r>
            <a:endParaRPr lang="pt-BR" sz="1600"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2E0842B-1F20-FD36-FE51-FDFB22E0F6E5}"/>
              </a:ext>
            </a:extLst>
          </p:cNvPr>
          <p:cNvPicPr>
            <a:picLocks noChangeAspect="1"/>
          </p:cNvPicPr>
          <p:nvPr/>
        </p:nvPicPr>
        <p:blipFill>
          <a:blip r:embed="rId2"/>
          <a:stretch>
            <a:fillRect/>
          </a:stretch>
        </p:blipFill>
        <p:spPr>
          <a:xfrm>
            <a:off x="6505375" y="705217"/>
            <a:ext cx="4356100" cy="5753100"/>
          </a:xfrm>
          <a:prstGeom prst="rect">
            <a:avLst/>
          </a:prstGeom>
        </p:spPr>
      </p:pic>
      <p:sp>
        <p:nvSpPr>
          <p:cNvPr id="5" name="TextBox 4">
            <a:extLst>
              <a:ext uri="{FF2B5EF4-FFF2-40B4-BE49-F238E27FC236}">
                <a16:creationId xmlns:a16="http://schemas.microsoft.com/office/drawing/2014/main" id="{D50FE1F9-4A56-DEDB-7674-3A2910E24760}"/>
              </a:ext>
            </a:extLst>
          </p:cNvPr>
          <p:cNvSpPr txBox="1"/>
          <p:nvPr/>
        </p:nvSpPr>
        <p:spPr>
          <a:xfrm>
            <a:off x="7864131" y="269060"/>
            <a:ext cx="1638590" cy="523220"/>
          </a:xfrm>
          <a:prstGeom prst="rect">
            <a:avLst/>
          </a:prstGeom>
          <a:noFill/>
        </p:spPr>
        <p:txBody>
          <a:bodyPr wrap="none" rtlCol="0">
            <a:spAutoFit/>
          </a:bodyPr>
          <a:lstStyle/>
          <a:p>
            <a:pPr algn="ctr"/>
            <a:r>
              <a:rPr lang="pt-BR" sz="2800" dirty="0">
                <a:solidFill>
                  <a:srgbClr val="0432FF"/>
                </a:solidFill>
                <a:latin typeface="Arial" panose="020B0604020202020204" pitchFamily="34" charset="0"/>
                <a:cs typeface="Arial" panose="020B0604020202020204" pitchFamily="34" charset="0"/>
              </a:rPr>
              <a:t>Barril α/β</a:t>
            </a:r>
            <a:endParaRPr lang="pt-BR" sz="2800" i="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99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globulares – </a:t>
            </a:r>
          </a:p>
          <a:p>
            <a:pPr algn="ctr"/>
            <a:r>
              <a:rPr lang="pt-BR" sz="4000" b="1" dirty="0">
                <a:solidFill>
                  <a:schemeClr val="bg1"/>
                </a:solidFill>
                <a:latin typeface="Arial" panose="020B0604020202020204" pitchFamily="34" charset="0"/>
                <a:cs typeface="Arial" panose="020B0604020202020204" pitchFamily="34" charset="0"/>
              </a:rPr>
              <a:t>subclassificação estrutural</a:t>
            </a:r>
            <a:endParaRPr lang="pt-BR" sz="4000" b="1"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FE3641-5BBC-C762-B187-C1E9B1179EC3}"/>
              </a:ext>
            </a:extLst>
          </p:cNvPr>
          <p:cNvSpPr txBox="1"/>
          <p:nvPr/>
        </p:nvSpPr>
        <p:spPr>
          <a:xfrm>
            <a:off x="178962" y="1250974"/>
            <a:ext cx="11749513" cy="430887"/>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Todo α</a:t>
            </a:r>
          </a:p>
        </p:txBody>
      </p:sp>
      <p:pic>
        <p:nvPicPr>
          <p:cNvPr id="32" name="Picture 31">
            <a:extLst>
              <a:ext uri="{FF2B5EF4-FFF2-40B4-BE49-F238E27FC236}">
                <a16:creationId xmlns:a16="http://schemas.microsoft.com/office/drawing/2014/main" id="{356F59C4-738D-6E2C-775C-4044637AD238}"/>
              </a:ext>
            </a:extLst>
          </p:cNvPr>
          <p:cNvPicPr>
            <a:picLocks noChangeAspect="1"/>
          </p:cNvPicPr>
          <p:nvPr/>
        </p:nvPicPr>
        <p:blipFill>
          <a:blip r:embed="rId2"/>
          <a:stretch>
            <a:fillRect/>
          </a:stretch>
        </p:blipFill>
        <p:spPr>
          <a:xfrm>
            <a:off x="892666" y="2098024"/>
            <a:ext cx="10406667" cy="4482389"/>
          </a:xfrm>
          <a:prstGeom prst="rect">
            <a:avLst/>
          </a:prstGeom>
        </p:spPr>
      </p:pic>
    </p:spTree>
    <p:extLst>
      <p:ext uri="{BB962C8B-B14F-4D97-AF65-F5344CB8AC3E}">
        <p14:creationId xmlns:p14="http://schemas.microsoft.com/office/powerpoint/2010/main" val="229140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globulares – </a:t>
            </a:r>
          </a:p>
          <a:p>
            <a:pPr algn="ctr"/>
            <a:r>
              <a:rPr lang="pt-BR" sz="4000" b="1" dirty="0">
                <a:solidFill>
                  <a:schemeClr val="bg1"/>
                </a:solidFill>
                <a:latin typeface="Arial" panose="020B0604020202020204" pitchFamily="34" charset="0"/>
                <a:cs typeface="Arial" panose="020B0604020202020204" pitchFamily="34" charset="0"/>
              </a:rPr>
              <a:t>subclassificação estrutural</a:t>
            </a:r>
            <a:endParaRPr lang="pt-BR" sz="4000" b="1"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FE3641-5BBC-C762-B187-C1E9B1179EC3}"/>
              </a:ext>
            </a:extLst>
          </p:cNvPr>
          <p:cNvSpPr txBox="1"/>
          <p:nvPr/>
        </p:nvSpPr>
        <p:spPr>
          <a:xfrm>
            <a:off x="178962" y="1250974"/>
            <a:ext cx="11749513" cy="430887"/>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Todo β</a:t>
            </a:r>
          </a:p>
        </p:txBody>
      </p:sp>
      <p:pic>
        <p:nvPicPr>
          <p:cNvPr id="3" name="Picture 2">
            <a:extLst>
              <a:ext uri="{FF2B5EF4-FFF2-40B4-BE49-F238E27FC236}">
                <a16:creationId xmlns:a16="http://schemas.microsoft.com/office/drawing/2014/main" id="{E59B1706-DBEC-8375-B655-82661C9C321B}"/>
              </a:ext>
            </a:extLst>
          </p:cNvPr>
          <p:cNvPicPr>
            <a:picLocks noChangeAspect="1"/>
          </p:cNvPicPr>
          <p:nvPr/>
        </p:nvPicPr>
        <p:blipFill>
          <a:blip r:embed="rId2"/>
          <a:stretch>
            <a:fillRect/>
          </a:stretch>
        </p:blipFill>
        <p:spPr>
          <a:xfrm>
            <a:off x="1026884" y="2127810"/>
            <a:ext cx="10278618" cy="4478020"/>
          </a:xfrm>
          <a:prstGeom prst="rect">
            <a:avLst/>
          </a:prstGeom>
        </p:spPr>
      </p:pic>
    </p:spTree>
    <p:extLst>
      <p:ext uri="{BB962C8B-B14F-4D97-AF65-F5344CB8AC3E}">
        <p14:creationId xmlns:p14="http://schemas.microsoft.com/office/powerpoint/2010/main" val="17112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globulares – </a:t>
            </a:r>
          </a:p>
          <a:p>
            <a:pPr algn="ctr"/>
            <a:r>
              <a:rPr lang="pt-BR" sz="4000" b="1" dirty="0">
                <a:solidFill>
                  <a:schemeClr val="bg1"/>
                </a:solidFill>
                <a:latin typeface="Arial" panose="020B0604020202020204" pitchFamily="34" charset="0"/>
                <a:cs typeface="Arial" panose="020B0604020202020204" pitchFamily="34" charset="0"/>
              </a:rPr>
              <a:t>subclassificação estrutural</a:t>
            </a:r>
            <a:endParaRPr lang="pt-BR" sz="4000" b="1"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FE3641-5BBC-C762-B187-C1E9B1179EC3}"/>
              </a:ext>
            </a:extLst>
          </p:cNvPr>
          <p:cNvSpPr txBox="1"/>
          <p:nvPr/>
        </p:nvSpPr>
        <p:spPr>
          <a:xfrm>
            <a:off x="178962" y="1250974"/>
            <a:ext cx="11749513" cy="430887"/>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Todo β</a:t>
            </a:r>
          </a:p>
        </p:txBody>
      </p:sp>
      <p:pic>
        <p:nvPicPr>
          <p:cNvPr id="3" name="Picture 2">
            <a:extLst>
              <a:ext uri="{FF2B5EF4-FFF2-40B4-BE49-F238E27FC236}">
                <a16:creationId xmlns:a16="http://schemas.microsoft.com/office/drawing/2014/main" id="{E59B1706-DBEC-8375-B655-82661C9C321B}"/>
              </a:ext>
            </a:extLst>
          </p:cNvPr>
          <p:cNvPicPr>
            <a:picLocks noChangeAspect="1"/>
          </p:cNvPicPr>
          <p:nvPr/>
        </p:nvPicPr>
        <p:blipFill>
          <a:blip r:embed="rId2"/>
          <a:stretch>
            <a:fillRect/>
          </a:stretch>
        </p:blipFill>
        <p:spPr>
          <a:xfrm>
            <a:off x="1026884" y="2127810"/>
            <a:ext cx="10278618" cy="4478020"/>
          </a:xfrm>
          <a:prstGeom prst="rect">
            <a:avLst/>
          </a:prstGeom>
        </p:spPr>
      </p:pic>
    </p:spTree>
    <p:extLst>
      <p:ext uri="{BB962C8B-B14F-4D97-AF65-F5344CB8AC3E}">
        <p14:creationId xmlns:p14="http://schemas.microsoft.com/office/powerpoint/2010/main" val="3683463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globulares – </a:t>
            </a:r>
          </a:p>
          <a:p>
            <a:pPr algn="ctr"/>
            <a:r>
              <a:rPr lang="pt-BR" sz="4000" b="1" dirty="0">
                <a:solidFill>
                  <a:schemeClr val="bg1"/>
                </a:solidFill>
                <a:latin typeface="Arial" panose="020B0604020202020204" pitchFamily="34" charset="0"/>
                <a:cs typeface="Arial" panose="020B0604020202020204" pitchFamily="34" charset="0"/>
              </a:rPr>
              <a:t>subclassificação estrutural</a:t>
            </a:r>
            <a:endParaRPr lang="pt-BR" sz="4000" b="1"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FE3641-5BBC-C762-B187-C1E9B1179EC3}"/>
              </a:ext>
            </a:extLst>
          </p:cNvPr>
          <p:cNvSpPr txBox="1"/>
          <p:nvPr/>
        </p:nvSpPr>
        <p:spPr>
          <a:xfrm>
            <a:off x="178962" y="1250974"/>
            <a:ext cx="11749513" cy="430887"/>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α/β</a:t>
            </a:r>
          </a:p>
        </p:txBody>
      </p:sp>
      <p:pic>
        <p:nvPicPr>
          <p:cNvPr id="4" name="Picture 3">
            <a:extLst>
              <a:ext uri="{FF2B5EF4-FFF2-40B4-BE49-F238E27FC236}">
                <a16:creationId xmlns:a16="http://schemas.microsoft.com/office/drawing/2014/main" id="{C5E9146F-20E8-2582-98A4-995F8CB5D7AE}"/>
              </a:ext>
            </a:extLst>
          </p:cNvPr>
          <p:cNvPicPr>
            <a:picLocks noChangeAspect="1"/>
          </p:cNvPicPr>
          <p:nvPr/>
        </p:nvPicPr>
        <p:blipFill>
          <a:blip r:embed="rId2"/>
          <a:stretch>
            <a:fillRect/>
          </a:stretch>
        </p:blipFill>
        <p:spPr>
          <a:xfrm>
            <a:off x="1075871" y="1681861"/>
            <a:ext cx="10205720" cy="5196586"/>
          </a:xfrm>
          <a:prstGeom prst="rect">
            <a:avLst/>
          </a:prstGeom>
        </p:spPr>
      </p:pic>
    </p:spTree>
    <p:extLst>
      <p:ext uri="{BB962C8B-B14F-4D97-AF65-F5344CB8AC3E}">
        <p14:creationId xmlns:p14="http://schemas.microsoft.com/office/powerpoint/2010/main" val="319557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globulares – </a:t>
            </a:r>
          </a:p>
          <a:p>
            <a:pPr algn="ctr"/>
            <a:r>
              <a:rPr lang="pt-BR" sz="4000" b="1" dirty="0">
                <a:solidFill>
                  <a:schemeClr val="bg1"/>
                </a:solidFill>
                <a:latin typeface="Arial" panose="020B0604020202020204" pitchFamily="34" charset="0"/>
                <a:cs typeface="Arial" panose="020B0604020202020204" pitchFamily="34" charset="0"/>
              </a:rPr>
              <a:t>subclassificação estrutural</a:t>
            </a:r>
            <a:endParaRPr lang="pt-BR" sz="4000" b="1"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FE3641-5BBC-C762-B187-C1E9B1179EC3}"/>
              </a:ext>
            </a:extLst>
          </p:cNvPr>
          <p:cNvSpPr txBox="1"/>
          <p:nvPr/>
        </p:nvSpPr>
        <p:spPr>
          <a:xfrm>
            <a:off x="178962" y="1250974"/>
            <a:ext cx="11749513" cy="430887"/>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α+β</a:t>
            </a:r>
          </a:p>
        </p:txBody>
      </p:sp>
      <p:pic>
        <p:nvPicPr>
          <p:cNvPr id="3" name="Picture 2">
            <a:extLst>
              <a:ext uri="{FF2B5EF4-FFF2-40B4-BE49-F238E27FC236}">
                <a16:creationId xmlns:a16="http://schemas.microsoft.com/office/drawing/2014/main" id="{08A010B1-1C30-2432-2CDD-71515C6D9A32}"/>
              </a:ext>
            </a:extLst>
          </p:cNvPr>
          <p:cNvPicPr>
            <a:picLocks noChangeAspect="1"/>
          </p:cNvPicPr>
          <p:nvPr/>
        </p:nvPicPr>
        <p:blipFill>
          <a:blip r:embed="rId2"/>
          <a:stretch>
            <a:fillRect/>
          </a:stretch>
        </p:blipFill>
        <p:spPr>
          <a:xfrm>
            <a:off x="936172" y="2156697"/>
            <a:ext cx="10382758" cy="4228084"/>
          </a:xfrm>
          <a:prstGeom prst="rect">
            <a:avLst/>
          </a:prstGeom>
        </p:spPr>
      </p:pic>
    </p:spTree>
    <p:extLst>
      <p:ext uri="{BB962C8B-B14F-4D97-AF65-F5344CB8AC3E}">
        <p14:creationId xmlns:p14="http://schemas.microsoft.com/office/powerpoint/2010/main" val="346889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Para que servem as proteínas?</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3" y="1272032"/>
            <a:ext cx="11293880" cy="4893647"/>
          </a:xfrm>
          <a:prstGeom prst="rect">
            <a:avLst/>
          </a:prstGeom>
          <a:noFill/>
        </p:spPr>
        <p:txBody>
          <a:bodyPr wrap="square" rtlCol="0">
            <a:spAutoFit/>
          </a:bodyPr>
          <a:lstStyle/>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As proteínas podem ser compreendidas como as moléculas que executam a informação contida no genoma, desempenhando papéis estruturais, catalíticos, dentre outros, que possibilitam a constituição de células e tecidos. Adaptam sua geometria e reatividade química a suas diversas funções.</a:t>
            </a:r>
          </a:p>
          <a:p>
            <a:pPr marL="457200" indent="-4572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2400" b="1" dirty="0">
                <a:solidFill>
                  <a:srgbClr val="FF9300"/>
                </a:solidFill>
                <a:latin typeface="Arial" panose="020B0604020202020204" pitchFamily="34" charset="0"/>
                <a:cs typeface="Arial" panose="020B0604020202020204" pitchFamily="34" charset="0"/>
              </a:rPr>
              <a:t>O arranjo específico de suas estruturas secundárias, bem como a conservação de módulos estruturais e funcionais denominados motivos e domínios, respectivamente, permitem a diversidade de proteínas.</a:t>
            </a:r>
          </a:p>
          <a:p>
            <a:pPr marL="457200" indent="-4572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As proteínas são classificadas como fibrosas, globulares, intrinsicamente desordenadas e de membrana, as quais acoplam estrutura e função.</a:t>
            </a:r>
          </a:p>
        </p:txBody>
      </p:sp>
    </p:spTree>
    <p:extLst>
      <p:ext uri="{BB962C8B-B14F-4D97-AF65-F5344CB8AC3E}">
        <p14:creationId xmlns:p14="http://schemas.microsoft.com/office/powerpoint/2010/main" val="159783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globulares</a:t>
            </a:r>
            <a:endParaRPr lang="pt-BR" sz="4000" b="1"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FE3641-5BBC-C762-B187-C1E9B1179EC3}"/>
              </a:ext>
            </a:extLst>
          </p:cNvPr>
          <p:cNvSpPr txBox="1"/>
          <p:nvPr/>
        </p:nvSpPr>
        <p:spPr>
          <a:xfrm>
            <a:off x="178962" y="1250974"/>
            <a:ext cx="12013037" cy="1107996"/>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FF9300"/>
                </a:solidFill>
                <a:latin typeface="Arial" panose="020B0604020202020204" pitchFamily="34" charset="0"/>
                <a:cs typeface="Arial" panose="020B0604020202020204" pitchFamily="34" charset="0"/>
              </a:rPr>
              <a:t>A construção de proteínas globulares em domínios promove a diversidade de estruturas e, portanto, de funções (catalíticas, transportes, motores, reconhecimento). </a:t>
            </a:r>
          </a:p>
        </p:txBody>
      </p:sp>
      <p:pic>
        <p:nvPicPr>
          <p:cNvPr id="20" name="Picture 19">
            <a:extLst>
              <a:ext uri="{FF2B5EF4-FFF2-40B4-BE49-F238E27FC236}">
                <a16:creationId xmlns:a16="http://schemas.microsoft.com/office/drawing/2014/main" id="{8D0A0C92-4BBA-AF65-0FE4-E1AD14055C7C}"/>
              </a:ext>
            </a:extLst>
          </p:cNvPr>
          <p:cNvPicPr>
            <a:picLocks noChangeAspect="1"/>
          </p:cNvPicPr>
          <p:nvPr/>
        </p:nvPicPr>
        <p:blipFill>
          <a:blip r:embed="rId2"/>
          <a:stretch>
            <a:fillRect/>
          </a:stretch>
        </p:blipFill>
        <p:spPr>
          <a:xfrm>
            <a:off x="524784" y="2400065"/>
            <a:ext cx="3068864" cy="4213005"/>
          </a:xfrm>
          <a:prstGeom prst="rect">
            <a:avLst/>
          </a:prstGeom>
        </p:spPr>
      </p:pic>
      <p:sp>
        <p:nvSpPr>
          <p:cNvPr id="22" name="Rounded Rectangle 21">
            <a:extLst>
              <a:ext uri="{FF2B5EF4-FFF2-40B4-BE49-F238E27FC236}">
                <a16:creationId xmlns:a16="http://schemas.microsoft.com/office/drawing/2014/main" id="{FF77C6FB-34ED-C662-F99B-0E9A691B3142}"/>
              </a:ext>
            </a:extLst>
          </p:cNvPr>
          <p:cNvSpPr/>
          <p:nvPr/>
        </p:nvSpPr>
        <p:spPr>
          <a:xfrm>
            <a:off x="3519776" y="2643416"/>
            <a:ext cx="2766785" cy="2396628"/>
          </a:xfrm>
          <a:prstGeom prst="roundRect">
            <a:avLst/>
          </a:prstGeom>
          <a:solidFill>
            <a:schemeClr val="bg1"/>
          </a:solidFill>
          <a:ln>
            <a:solidFill>
              <a:schemeClr val="tx1"/>
            </a:solid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21" name="TextBox 20">
            <a:extLst>
              <a:ext uri="{FF2B5EF4-FFF2-40B4-BE49-F238E27FC236}">
                <a16:creationId xmlns:a16="http://schemas.microsoft.com/office/drawing/2014/main" id="{60B3B029-2153-BE47-5A15-BD7570C57B56}"/>
              </a:ext>
            </a:extLst>
          </p:cNvPr>
          <p:cNvSpPr txBox="1"/>
          <p:nvPr/>
        </p:nvSpPr>
        <p:spPr>
          <a:xfrm>
            <a:off x="3585092" y="2688525"/>
            <a:ext cx="2766785" cy="2308324"/>
          </a:xfrm>
          <a:prstGeom prst="rect">
            <a:avLst/>
          </a:prstGeom>
          <a:noFill/>
        </p:spPr>
        <p:txBody>
          <a:bodyPr wrap="square" rtlCol="0">
            <a:spAutoFit/>
          </a:bodyPr>
          <a:lstStyle/>
          <a:p>
            <a:r>
              <a:rPr lang="pt-BR" b="1" dirty="0">
                <a:solidFill>
                  <a:srgbClr val="0432FF"/>
                </a:solidFill>
                <a:latin typeface="Arial" panose="020B0604020202020204" pitchFamily="34" charset="0"/>
                <a:cs typeface="Arial" panose="020B0604020202020204" pitchFamily="34" charset="0"/>
              </a:rPr>
              <a:t>A estrutura de proteínas globulares geralmente ocorre com o arranjo de domínios, agrupamentos globulares moldados para determinada função. </a:t>
            </a:r>
          </a:p>
        </p:txBody>
      </p:sp>
      <p:sp>
        <p:nvSpPr>
          <p:cNvPr id="23" name="TextBox 22">
            <a:extLst>
              <a:ext uri="{FF2B5EF4-FFF2-40B4-BE49-F238E27FC236}">
                <a16:creationId xmlns:a16="http://schemas.microsoft.com/office/drawing/2014/main" id="{B06C81F5-F4ED-9870-B83D-8776A0E93070}"/>
              </a:ext>
            </a:extLst>
          </p:cNvPr>
          <p:cNvSpPr txBox="1"/>
          <p:nvPr/>
        </p:nvSpPr>
        <p:spPr>
          <a:xfrm>
            <a:off x="-16626" y="6501590"/>
            <a:ext cx="4448856" cy="369332"/>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Gliceraldeído 3-fosfato desidrogenase </a:t>
            </a:r>
          </a:p>
        </p:txBody>
      </p:sp>
      <p:sp>
        <p:nvSpPr>
          <p:cNvPr id="24" name="TextBox 23">
            <a:extLst>
              <a:ext uri="{FF2B5EF4-FFF2-40B4-BE49-F238E27FC236}">
                <a16:creationId xmlns:a16="http://schemas.microsoft.com/office/drawing/2014/main" id="{6EA65418-A325-6BA5-2EFD-6C9306182B96}"/>
              </a:ext>
            </a:extLst>
          </p:cNvPr>
          <p:cNvSpPr txBox="1"/>
          <p:nvPr/>
        </p:nvSpPr>
        <p:spPr>
          <a:xfrm>
            <a:off x="3781035" y="5804978"/>
            <a:ext cx="2110457" cy="584775"/>
          </a:xfrm>
          <a:prstGeom prst="rect">
            <a:avLst/>
          </a:prstGeom>
          <a:noFill/>
        </p:spPr>
        <p:txBody>
          <a:bodyPr wrap="square" rtlCol="0">
            <a:spAutoFit/>
          </a:bodyPr>
          <a:lstStyle/>
          <a:p>
            <a:pPr algn="ctr"/>
            <a:r>
              <a:rPr lang="pt-BR" sz="1600" b="1" dirty="0">
                <a:solidFill>
                  <a:schemeClr val="accent5">
                    <a:lumMod val="75000"/>
                  </a:schemeClr>
                </a:solidFill>
                <a:latin typeface="Arial" panose="020B0604020202020204" pitchFamily="34" charset="0"/>
                <a:cs typeface="Arial" panose="020B0604020202020204" pitchFamily="34" charset="0"/>
              </a:rPr>
              <a:t>Domínio N-terminal de ligação a NAD+.</a:t>
            </a:r>
          </a:p>
        </p:txBody>
      </p:sp>
      <p:cxnSp>
        <p:nvCxnSpPr>
          <p:cNvPr id="25" name="Straight Arrow Connector 24">
            <a:extLst>
              <a:ext uri="{FF2B5EF4-FFF2-40B4-BE49-F238E27FC236}">
                <a16:creationId xmlns:a16="http://schemas.microsoft.com/office/drawing/2014/main" id="{8B02984C-0B7B-0DEA-9AB1-7080AC555F1F}"/>
              </a:ext>
            </a:extLst>
          </p:cNvPr>
          <p:cNvCxnSpPr>
            <a:cxnSpLocks/>
          </p:cNvCxnSpPr>
          <p:nvPr/>
        </p:nvCxnSpPr>
        <p:spPr>
          <a:xfrm flipH="1" flipV="1">
            <a:off x="3108158" y="5988803"/>
            <a:ext cx="721864" cy="108563"/>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92598094-78D4-4110-B096-61652AEACC44}"/>
              </a:ext>
            </a:extLst>
          </p:cNvPr>
          <p:cNvPicPr>
            <a:picLocks noChangeAspect="1"/>
          </p:cNvPicPr>
          <p:nvPr/>
        </p:nvPicPr>
        <p:blipFill>
          <a:blip r:embed="rId3"/>
          <a:stretch>
            <a:fillRect/>
          </a:stretch>
        </p:blipFill>
        <p:spPr>
          <a:xfrm>
            <a:off x="7080513" y="2955472"/>
            <a:ext cx="4847962" cy="2517934"/>
          </a:xfrm>
          <a:prstGeom prst="rect">
            <a:avLst/>
          </a:prstGeom>
        </p:spPr>
      </p:pic>
      <p:sp>
        <p:nvSpPr>
          <p:cNvPr id="31" name="TextBox 30">
            <a:extLst>
              <a:ext uri="{FF2B5EF4-FFF2-40B4-BE49-F238E27FC236}">
                <a16:creationId xmlns:a16="http://schemas.microsoft.com/office/drawing/2014/main" id="{8CBEB24C-EE1B-5885-A483-E55C33E23F02}"/>
              </a:ext>
            </a:extLst>
          </p:cNvPr>
          <p:cNvSpPr txBox="1"/>
          <p:nvPr/>
        </p:nvSpPr>
        <p:spPr>
          <a:xfrm>
            <a:off x="7280066" y="5422360"/>
            <a:ext cx="4448856" cy="369332"/>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Troponina C</a:t>
            </a:r>
          </a:p>
        </p:txBody>
      </p:sp>
    </p:spTree>
    <p:extLst>
      <p:ext uri="{BB962C8B-B14F-4D97-AF65-F5344CB8AC3E}">
        <p14:creationId xmlns:p14="http://schemas.microsoft.com/office/powerpoint/2010/main" val="2573644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intrinsicamente desordenadas</a:t>
            </a:r>
            <a:endParaRPr lang="pt-BR" sz="4000" b="1" i="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3FE3641-5BBC-C762-B187-C1E9B1179EC3}"/>
              </a:ext>
            </a:extLst>
          </p:cNvPr>
          <p:cNvSpPr txBox="1"/>
          <p:nvPr/>
        </p:nvSpPr>
        <p:spPr>
          <a:xfrm>
            <a:off x="178962" y="2100063"/>
            <a:ext cx="4448857" cy="2800767"/>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FF9300"/>
                </a:solidFill>
                <a:latin typeface="Arial" panose="020B0604020202020204" pitchFamily="34" charset="0"/>
                <a:cs typeface="Arial" panose="020B0604020202020204" pitchFamily="34" charset="0"/>
              </a:rPr>
              <a:t>Possuem regiões que carecem de estrutura definida e se moldam de acordo a interações com outras proteínas. Núcleo hidrofóbico menos importante e alto teor de resíduos carregados. </a:t>
            </a:r>
          </a:p>
        </p:txBody>
      </p:sp>
      <p:pic>
        <p:nvPicPr>
          <p:cNvPr id="3" name="Picture 2">
            <a:extLst>
              <a:ext uri="{FF2B5EF4-FFF2-40B4-BE49-F238E27FC236}">
                <a16:creationId xmlns:a16="http://schemas.microsoft.com/office/drawing/2014/main" id="{555EF3BC-7E92-455F-CBE0-9CB48DD992F5}"/>
              </a:ext>
            </a:extLst>
          </p:cNvPr>
          <p:cNvPicPr>
            <a:picLocks noChangeAspect="1"/>
          </p:cNvPicPr>
          <p:nvPr/>
        </p:nvPicPr>
        <p:blipFill>
          <a:blip r:embed="rId2"/>
          <a:stretch>
            <a:fillRect/>
          </a:stretch>
        </p:blipFill>
        <p:spPr>
          <a:xfrm>
            <a:off x="5339443" y="1935833"/>
            <a:ext cx="6373586" cy="4454313"/>
          </a:xfrm>
          <a:prstGeom prst="rect">
            <a:avLst/>
          </a:prstGeom>
        </p:spPr>
      </p:pic>
      <p:sp>
        <p:nvSpPr>
          <p:cNvPr id="4" name="TextBox 3">
            <a:extLst>
              <a:ext uri="{FF2B5EF4-FFF2-40B4-BE49-F238E27FC236}">
                <a16:creationId xmlns:a16="http://schemas.microsoft.com/office/drawing/2014/main" id="{02F04740-5C30-1FBC-AB08-28795CB02D5C}"/>
              </a:ext>
            </a:extLst>
          </p:cNvPr>
          <p:cNvSpPr txBox="1"/>
          <p:nvPr/>
        </p:nvSpPr>
        <p:spPr>
          <a:xfrm>
            <a:off x="6006437" y="1884589"/>
            <a:ext cx="4448856" cy="461665"/>
          </a:xfrm>
          <a:prstGeom prst="rect">
            <a:avLst/>
          </a:prstGeom>
          <a:noFill/>
        </p:spPr>
        <p:txBody>
          <a:bodyPr wrap="square" rtlCol="0">
            <a:spAutoFit/>
          </a:bodyPr>
          <a:lstStyle/>
          <a:p>
            <a:pPr algn="ctr"/>
            <a:r>
              <a:rPr lang="pt-BR" sz="2400" b="1" dirty="0">
                <a:solidFill>
                  <a:srgbClr val="0432FF"/>
                </a:solidFill>
                <a:latin typeface="Arial" panose="020B0604020202020204" pitchFamily="34" charset="0"/>
                <a:cs typeface="Arial" panose="020B0604020202020204" pitchFamily="34" charset="0"/>
              </a:rPr>
              <a:t>p53</a:t>
            </a:r>
          </a:p>
        </p:txBody>
      </p:sp>
    </p:spTree>
    <p:extLst>
      <p:ext uri="{BB962C8B-B14F-4D97-AF65-F5344CB8AC3E}">
        <p14:creationId xmlns:p14="http://schemas.microsoft.com/office/powerpoint/2010/main" val="1945834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C25FAC-4328-AAFE-4C04-956DC9B6C346}"/>
              </a:ext>
            </a:extLst>
          </p:cNvPr>
          <p:cNvPicPr>
            <a:picLocks noChangeAspect="1"/>
          </p:cNvPicPr>
          <p:nvPr/>
        </p:nvPicPr>
        <p:blipFill>
          <a:blip r:embed="rId6"/>
          <a:stretch>
            <a:fillRect/>
          </a:stretch>
        </p:blipFill>
        <p:spPr>
          <a:xfrm>
            <a:off x="6177097" y="1367967"/>
            <a:ext cx="5917035" cy="2260307"/>
          </a:xfrm>
          <a:prstGeom prst="rect">
            <a:avLst/>
          </a:prstGeom>
        </p:spPr>
      </p:pic>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intrinsicamente desordenadas</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58F301-F60C-240F-AF7E-2B9B1DC291EC}"/>
              </a:ext>
            </a:extLst>
          </p:cNvPr>
          <p:cNvSpPr txBox="1"/>
          <p:nvPr/>
        </p:nvSpPr>
        <p:spPr>
          <a:xfrm>
            <a:off x="178964" y="1347894"/>
            <a:ext cx="5917036" cy="1569660"/>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G3BP - proteína envolvida em grânulos de estresse, estruturas celulares reversíveis que controlam a taxa de síntese de proteínas.</a:t>
            </a:r>
          </a:p>
        </p:txBody>
      </p:sp>
      <p:pic>
        <p:nvPicPr>
          <p:cNvPr id="6" name="elife-18413-media1">
            <a:hlinkClick r:id="" action="ppaction://media"/>
            <a:extLst>
              <a:ext uri="{FF2B5EF4-FFF2-40B4-BE49-F238E27FC236}">
                <a16:creationId xmlns:a16="http://schemas.microsoft.com/office/drawing/2014/main" id="{6AE73E55-67D3-75D5-109F-78A83984B47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9672" y="3868545"/>
            <a:ext cx="4269463" cy="2944457"/>
          </a:xfrm>
          <a:prstGeom prst="rect">
            <a:avLst/>
          </a:prstGeom>
        </p:spPr>
      </p:pic>
      <p:sp>
        <p:nvSpPr>
          <p:cNvPr id="7" name="TextBox 6">
            <a:extLst>
              <a:ext uri="{FF2B5EF4-FFF2-40B4-BE49-F238E27FC236}">
                <a16:creationId xmlns:a16="http://schemas.microsoft.com/office/drawing/2014/main" id="{E0B7761B-FE43-CDFE-2F8F-D61EE35A8072}"/>
              </a:ext>
            </a:extLst>
          </p:cNvPr>
          <p:cNvSpPr txBox="1"/>
          <p:nvPr/>
        </p:nvSpPr>
        <p:spPr>
          <a:xfrm>
            <a:off x="7673343" y="6286406"/>
            <a:ext cx="2223686" cy="307777"/>
          </a:xfrm>
          <a:prstGeom prst="rect">
            <a:avLst/>
          </a:prstGeom>
          <a:noFill/>
        </p:spPr>
        <p:txBody>
          <a:bodyPr wrap="none" rtlCol="0">
            <a:spAutoFit/>
          </a:bodyPr>
          <a:lstStyle/>
          <a:p>
            <a:r>
              <a:rPr lang="en-CL" sz="1400" dirty="0">
                <a:latin typeface="Arial" panose="020B0604020202020204" pitchFamily="34" charset="0"/>
                <a:cs typeface="Arial" panose="020B0604020202020204" pitchFamily="34" charset="0"/>
              </a:rPr>
              <a:t>Wheeler </a:t>
            </a:r>
            <a:r>
              <a:rPr lang="en-CL" sz="1400" i="1" dirty="0">
                <a:latin typeface="Arial" panose="020B0604020202020204" pitchFamily="34" charset="0"/>
                <a:cs typeface="Arial" panose="020B0604020202020204" pitchFamily="34" charset="0"/>
              </a:rPr>
              <a:t>et al</a:t>
            </a:r>
            <a:r>
              <a:rPr lang="en-CL" sz="1400" dirty="0">
                <a:latin typeface="Arial" panose="020B0604020202020204" pitchFamily="34" charset="0"/>
                <a:cs typeface="Arial" panose="020B0604020202020204" pitchFamily="34" charset="0"/>
              </a:rPr>
              <a:t>, eLife, 2016</a:t>
            </a:r>
          </a:p>
        </p:txBody>
      </p:sp>
      <p:pic>
        <p:nvPicPr>
          <p:cNvPr id="8" name="elife-18413-media3">
            <a:hlinkClick r:id="" action="ppaction://media"/>
            <a:extLst>
              <a:ext uri="{FF2B5EF4-FFF2-40B4-BE49-F238E27FC236}">
                <a16:creationId xmlns:a16="http://schemas.microsoft.com/office/drawing/2014/main" id="{0A70E792-CD1F-FCC1-BB6B-0CA768ADDEF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02477" y="3868545"/>
            <a:ext cx="2887835" cy="2944457"/>
          </a:xfrm>
          <a:prstGeom prst="rect">
            <a:avLst/>
          </a:prstGeom>
        </p:spPr>
      </p:pic>
      <p:sp>
        <p:nvSpPr>
          <p:cNvPr id="9" name="TextBox 8">
            <a:extLst>
              <a:ext uri="{FF2B5EF4-FFF2-40B4-BE49-F238E27FC236}">
                <a16:creationId xmlns:a16="http://schemas.microsoft.com/office/drawing/2014/main" id="{1373D92E-8A7B-A174-1545-39D5F6AEAEEB}"/>
              </a:ext>
            </a:extLst>
          </p:cNvPr>
          <p:cNvSpPr txBox="1"/>
          <p:nvPr/>
        </p:nvSpPr>
        <p:spPr>
          <a:xfrm>
            <a:off x="7644205" y="5937017"/>
            <a:ext cx="2731838" cy="307777"/>
          </a:xfrm>
          <a:prstGeom prst="rect">
            <a:avLst/>
          </a:prstGeom>
          <a:noFill/>
        </p:spPr>
        <p:txBody>
          <a:bodyPr wrap="none" rtlCol="0">
            <a:spAutoFit/>
          </a:bodyPr>
          <a:lstStyle/>
          <a:p>
            <a:r>
              <a:rPr lang="en-US" sz="1400" dirty="0" err="1">
                <a:latin typeface="Arial" panose="020B0604020202020204" pitchFamily="34" charset="0"/>
                <a:cs typeface="Arial" panose="020B0604020202020204" pitchFamily="34" charset="0"/>
              </a:rPr>
              <a:t>Sidibé</a:t>
            </a:r>
            <a:r>
              <a:rPr lang="en-CL" sz="1400" dirty="0">
                <a:latin typeface="Arial" panose="020B0604020202020204" pitchFamily="34" charset="0"/>
                <a:cs typeface="Arial" panose="020B0604020202020204" pitchFamily="34" charset="0"/>
              </a:rPr>
              <a:t> </a:t>
            </a:r>
            <a:r>
              <a:rPr lang="en-CL" sz="1400" i="1" dirty="0">
                <a:latin typeface="Arial" panose="020B0604020202020204" pitchFamily="34" charset="0"/>
                <a:cs typeface="Arial" panose="020B0604020202020204" pitchFamily="34" charset="0"/>
              </a:rPr>
              <a:t>et al</a:t>
            </a:r>
            <a:r>
              <a:rPr lang="en-CL" sz="1400" dirty="0">
                <a:latin typeface="Arial" panose="020B0604020202020204" pitchFamily="34" charset="0"/>
                <a:cs typeface="Arial" panose="020B0604020202020204" pitchFamily="34" charset="0"/>
              </a:rPr>
              <a:t>, J Neurochem, 2020</a:t>
            </a:r>
          </a:p>
        </p:txBody>
      </p:sp>
      <p:sp>
        <p:nvSpPr>
          <p:cNvPr id="11" name="TextBox 10">
            <a:extLst>
              <a:ext uri="{FF2B5EF4-FFF2-40B4-BE49-F238E27FC236}">
                <a16:creationId xmlns:a16="http://schemas.microsoft.com/office/drawing/2014/main" id="{F611EAA4-361D-D033-2F5B-48DD111BC9E5}"/>
              </a:ext>
            </a:extLst>
          </p:cNvPr>
          <p:cNvSpPr txBox="1"/>
          <p:nvPr/>
        </p:nvSpPr>
        <p:spPr>
          <a:xfrm>
            <a:off x="7490312" y="3400221"/>
            <a:ext cx="4705342" cy="400110"/>
          </a:xfrm>
          <a:prstGeom prst="rect">
            <a:avLst/>
          </a:prstGeom>
          <a:noFill/>
        </p:spPr>
        <p:txBody>
          <a:bodyPr wrap="square" rtlCol="0">
            <a:spAutoFit/>
          </a:bodyPr>
          <a:lstStyle/>
          <a:p>
            <a:pPr algn="ctr"/>
            <a:r>
              <a:rPr lang="pt-BR" sz="2000" b="1" dirty="0">
                <a:solidFill>
                  <a:srgbClr val="0432FF"/>
                </a:solidFill>
                <a:latin typeface="Arial" panose="020B0604020202020204" pitchFamily="34" charset="0"/>
                <a:cs typeface="Arial" panose="020B0604020202020204" pitchFamily="34" charset="0"/>
              </a:rPr>
              <a:t>Composição de domínios</a:t>
            </a:r>
          </a:p>
        </p:txBody>
      </p:sp>
      <p:sp>
        <p:nvSpPr>
          <p:cNvPr id="12" name="TextBox 11">
            <a:extLst>
              <a:ext uri="{FF2B5EF4-FFF2-40B4-BE49-F238E27FC236}">
                <a16:creationId xmlns:a16="http://schemas.microsoft.com/office/drawing/2014/main" id="{4753E74C-F660-6E37-A965-87669B33EF7C}"/>
              </a:ext>
            </a:extLst>
          </p:cNvPr>
          <p:cNvSpPr txBox="1"/>
          <p:nvPr/>
        </p:nvSpPr>
        <p:spPr>
          <a:xfrm>
            <a:off x="1213361" y="4037878"/>
            <a:ext cx="2422083"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Formação</a:t>
            </a:r>
          </a:p>
        </p:txBody>
      </p:sp>
      <p:sp>
        <p:nvSpPr>
          <p:cNvPr id="13" name="TextBox 12">
            <a:extLst>
              <a:ext uri="{FF2B5EF4-FFF2-40B4-BE49-F238E27FC236}">
                <a16:creationId xmlns:a16="http://schemas.microsoft.com/office/drawing/2014/main" id="{A1F9757E-EEE0-6207-78D7-563F6CE06E7B}"/>
              </a:ext>
            </a:extLst>
          </p:cNvPr>
          <p:cNvSpPr txBox="1"/>
          <p:nvPr/>
        </p:nvSpPr>
        <p:spPr>
          <a:xfrm>
            <a:off x="4939399" y="4037878"/>
            <a:ext cx="2223687" cy="461665"/>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Reversão</a:t>
            </a:r>
          </a:p>
        </p:txBody>
      </p:sp>
      <p:sp>
        <p:nvSpPr>
          <p:cNvPr id="14" name="TextBox 13">
            <a:extLst>
              <a:ext uri="{FF2B5EF4-FFF2-40B4-BE49-F238E27FC236}">
                <a16:creationId xmlns:a16="http://schemas.microsoft.com/office/drawing/2014/main" id="{48725565-A2D6-63B0-1006-0631C7AC27DB}"/>
              </a:ext>
            </a:extLst>
          </p:cNvPr>
          <p:cNvSpPr txBox="1"/>
          <p:nvPr/>
        </p:nvSpPr>
        <p:spPr>
          <a:xfrm>
            <a:off x="7673343" y="4258937"/>
            <a:ext cx="4420789" cy="830997"/>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FF9300"/>
                </a:solidFill>
                <a:latin typeface="Arial" panose="020B0604020202020204" pitchFamily="34" charset="0"/>
                <a:cs typeface="Arial" panose="020B0604020202020204" pitchFamily="34" charset="0"/>
              </a:rPr>
              <a:t>Envolvimento em doenças neurodegenerativas.</a:t>
            </a:r>
          </a:p>
        </p:txBody>
      </p:sp>
      <p:sp>
        <p:nvSpPr>
          <p:cNvPr id="15" name="TextBox 14">
            <a:extLst>
              <a:ext uri="{FF2B5EF4-FFF2-40B4-BE49-F238E27FC236}">
                <a16:creationId xmlns:a16="http://schemas.microsoft.com/office/drawing/2014/main" id="{8806390A-8EE5-4398-9C6F-0F7549197C13}"/>
              </a:ext>
            </a:extLst>
          </p:cNvPr>
          <p:cNvSpPr txBox="1"/>
          <p:nvPr/>
        </p:nvSpPr>
        <p:spPr>
          <a:xfrm>
            <a:off x="3330304" y="3419749"/>
            <a:ext cx="2491527" cy="399329"/>
          </a:xfrm>
          <a:prstGeom prst="rect">
            <a:avLst/>
          </a:prstGeom>
          <a:noFill/>
        </p:spPr>
        <p:txBody>
          <a:bodyPr wrap="square" rtlCol="0">
            <a:spAutoFit/>
          </a:bodyPr>
          <a:lstStyle/>
          <a:p>
            <a:pPr algn="ctr"/>
            <a:r>
              <a:rPr lang="pt-BR" sz="2000" b="1" dirty="0">
                <a:solidFill>
                  <a:srgbClr val="009051"/>
                </a:solidFill>
                <a:latin typeface="Arial" panose="020B0604020202020204" pitchFamily="34" charset="0"/>
                <a:cs typeface="Arial" panose="020B0604020202020204" pitchFamily="34" charset="0"/>
              </a:rPr>
              <a:t>G3BP-GFP</a:t>
            </a:r>
          </a:p>
        </p:txBody>
      </p:sp>
    </p:spTree>
    <p:extLst>
      <p:ext uri="{BB962C8B-B14F-4D97-AF65-F5344CB8AC3E}">
        <p14:creationId xmlns:p14="http://schemas.microsoft.com/office/powerpoint/2010/main" val="6755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6858000"/>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VALE A PENA EXPLORAR:</a:t>
            </a:r>
          </a:p>
          <a:p>
            <a:pPr algn="ctr"/>
            <a:endParaRPr lang="pt-BR" sz="4000" b="1" i="1" dirty="0">
              <a:solidFill>
                <a:schemeClr val="bg1"/>
              </a:solidFill>
              <a:latin typeface="Arial" panose="020B0604020202020204" pitchFamily="34" charset="0"/>
              <a:cs typeface="Arial" panose="020B0604020202020204" pitchFamily="34" charset="0"/>
            </a:endParaRPr>
          </a:p>
          <a:p>
            <a:pPr algn="ctr"/>
            <a:r>
              <a:rPr lang="pt-BR" sz="4000" b="1" dirty="0">
                <a:solidFill>
                  <a:srgbClr val="FF9300"/>
                </a:solidFill>
                <a:latin typeface="Arial" panose="020B0604020202020204" pitchFamily="34" charset="0"/>
                <a:cs typeface="Arial" panose="020B0604020202020204" pitchFamily="34" charset="0"/>
              </a:rPr>
              <a:t>PROTEIN DATA BANK</a:t>
            </a:r>
          </a:p>
        </p:txBody>
      </p:sp>
    </p:spTree>
    <p:extLst>
      <p:ext uri="{BB962C8B-B14F-4D97-AF65-F5344CB8AC3E}">
        <p14:creationId xmlns:p14="http://schemas.microsoft.com/office/powerpoint/2010/main" val="2402390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Imunoglobulinas ou anticorpos como exemplos globulares para reconhecimento molecular</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58F301-F60C-240F-AF7E-2B9B1DC291EC}"/>
              </a:ext>
            </a:extLst>
          </p:cNvPr>
          <p:cNvSpPr txBox="1"/>
          <p:nvPr/>
        </p:nvSpPr>
        <p:spPr>
          <a:xfrm>
            <a:off x="178964" y="1347894"/>
            <a:ext cx="5629170" cy="5262979"/>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Proteínas que reconhecem moléculas estranhas (antígenos) ao organismo e participam da resposta imune para eliminação de um invasor. </a:t>
            </a:r>
          </a:p>
          <a:p>
            <a:pPr marL="342900" indent="-3429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2400" b="1" dirty="0">
                <a:solidFill>
                  <a:srgbClr val="FF9300"/>
                </a:solidFill>
                <a:latin typeface="Arial" panose="020B0604020202020204" pitchFamily="34" charset="0"/>
                <a:cs typeface="Arial" panose="020B0604020202020204" pitchFamily="34" charset="0"/>
              </a:rPr>
              <a:t>Recombinação gênica permite a combinação aleatória de um conjunto de genes que gera uma grande variedade de anticorpos, 10</a:t>
            </a:r>
            <a:r>
              <a:rPr lang="pt-BR" sz="2400" b="1" baseline="30000" dirty="0">
                <a:solidFill>
                  <a:srgbClr val="FF9300"/>
                </a:solidFill>
                <a:latin typeface="Arial" panose="020B0604020202020204" pitchFamily="34" charset="0"/>
                <a:cs typeface="Arial" panose="020B0604020202020204" pitchFamily="34" charset="0"/>
              </a:rPr>
              <a:t>8</a:t>
            </a:r>
            <a:r>
              <a:rPr lang="pt-BR" sz="2400" b="1" dirty="0">
                <a:solidFill>
                  <a:srgbClr val="FF930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2400" b="1" dirty="0" err="1">
                <a:solidFill>
                  <a:srgbClr val="0432FF"/>
                </a:solidFill>
                <a:latin typeface="Arial" panose="020B0604020202020204" pitchFamily="34" charset="0"/>
                <a:cs typeface="Arial" panose="020B0604020202020204" pitchFamily="34" charset="0"/>
              </a:rPr>
              <a:t>Ig</a:t>
            </a:r>
            <a:r>
              <a:rPr lang="pt-BR" sz="2400" b="1" dirty="0">
                <a:solidFill>
                  <a:srgbClr val="0432FF"/>
                </a:solidFill>
                <a:latin typeface="Arial" panose="020B0604020202020204" pitchFamily="34" charset="0"/>
                <a:cs typeface="Arial" panose="020B0604020202020204" pitchFamily="34" charset="0"/>
              </a:rPr>
              <a:t> são formadas por regiões constantes e regiões variáveis.</a:t>
            </a:r>
          </a:p>
        </p:txBody>
      </p:sp>
      <p:pic>
        <p:nvPicPr>
          <p:cNvPr id="3" name="Picture 2">
            <a:extLst>
              <a:ext uri="{FF2B5EF4-FFF2-40B4-BE49-F238E27FC236}">
                <a16:creationId xmlns:a16="http://schemas.microsoft.com/office/drawing/2014/main" id="{0363A873-C1D4-B642-14D2-571844289A6D}"/>
              </a:ext>
            </a:extLst>
          </p:cNvPr>
          <p:cNvPicPr>
            <a:picLocks noChangeAspect="1"/>
          </p:cNvPicPr>
          <p:nvPr/>
        </p:nvPicPr>
        <p:blipFill>
          <a:blip r:embed="rId2"/>
          <a:stretch>
            <a:fillRect/>
          </a:stretch>
        </p:blipFill>
        <p:spPr>
          <a:xfrm>
            <a:off x="7182512" y="1347894"/>
            <a:ext cx="3893206" cy="5510106"/>
          </a:xfrm>
          <a:prstGeom prst="rect">
            <a:avLst/>
          </a:prstGeom>
        </p:spPr>
      </p:pic>
    </p:spTree>
    <p:extLst>
      <p:ext uri="{BB962C8B-B14F-4D97-AF65-F5344CB8AC3E}">
        <p14:creationId xmlns:p14="http://schemas.microsoft.com/office/powerpoint/2010/main" val="2194054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Imunoglobulinas ou anticorpos como exemplos globulares para reconhecimento molecular</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58F301-F60C-240F-AF7E-2B9B1DC291EC}"/>
              </a:ext>
            </a:extLst>
          </p:cNvPr>
          <p:cNvSpPr txBox="1"/>
          <p:nvPr/>
        </p:nvSpPr>
        <p:spPr>
          <a:xfrm>
            <a:off x="178964" y="1347894"/>
            <a:ext cx="5629170" cy="5262979"/>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Proteínas que reconhecem moléculas estranhas (antígenos) ao organismo e participam da resposta imune para eliminação de um invasor. </a:t>
            </a:r>
          </a:p>
          <a:p>
            <a:pPr marL="342900" indent="-3429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2400" b="1" dirty="0">
                <a:solidFill>
                  <a:srgbClr val="FF9300"/>
                </a:solidFill>
                <a:latin typeface="Arial" panose="020B0604020202020204" pitchFamily="34" charset="0"/>
                <a:cs typeface="Arial" panose="020B0604020202020204" pitchFamily="34" charset="0"/>
              </a:rPr>
              <a:t>Recombinação genica permite a combinação aleatória de um conjunto de genes que gera uma grande variedade de anticorpos, 10</a:t>
            </a:r>
            <a:r>
              <a:rPr lang="pt-BR" sz="2400" b="1" baseline="30000" dirty="0">
                <a:solidFill>
                  <a:srgbClr val="FF9300"/>
                </a:solidFill>
                <a:latin typeface="Arial" panose="020B0604020202020204" pitchFamily="34" charset="0"/>
                <a:cs typeface="Arial" panose="020B0604020202020204" pitchFamily="34" charset="0"/>
              </a:rPr>
              <a:t>8</a:t>
            </a:r>
            <a:r>
              <a:rPr lang="pt-BR" sz="2400" b="1" dirty="0">
                <a:solidFill>
                  <a:srgbClr val="FF930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2400" b="1" dirty="0" err="1">
                <a:solidFill>
                  <a:srgbClr val="0432FF"/>
                </a:solidFill>
                <a:latin typeface="Arial" panose="020B0604020202020204" pitchFamily="34" charset="0"/>
                <a:cs typeface="Arial" panose="020B0604020202020204" pitchFamily="34" charset="0"/>
              </a:rPr>
              <a:t>Ig</a:t>
            </a:r>
            <a:r>
              <a:rPr lang="pt-BR" sz="2400" b="1" dirty="0">
                <a:solidFill>
                  <a:srgbClr val="0432FF"/>
                </a:solidFill>
                <a:latin typeface="Arial" panose="020B0604020202020204" pitchFamily="34" charset="0"/>
                <a:cs typeface="Arial" panose="020B0604020202020204" pitchFamily="34" charset="0"/>
              </a:rPr>
              <a:t> são formadas por regiões constantes e regiões variáveis.</a:t>
            </a:r>
          </a:p>
        </p:txBody>
      </p:sp>
      <p:pic>
        <p:nvPicPr>
          <p:cNvPr id="4" name="Picture 3">
            <a:extLst>
              <a:ext uri="{FF2B5EF4-FFF2-40B4-BE49-F238E27FC236}">
                <a16:creationId xmlns:a16="http://schemas.microsoft.com/office/drawing/2014/main" id="{FA0AAF58-2FAD-6E7D-CCAC-66F808D27F96}"/>
              </a:ext>
            </a:extLst>
          </p:cNvPr>
          <p:cNvPicPr>
            <a:picLocks noChangeAspect="1"/>
          </p:cNvPicPr>
          <p:nvPr/>
        </p:nvPicPr>
        <p:blipFill>
          <a:blip r:embed="rId2"/>
          <a:stretch>
            <a:fillRect/>
          </a:stretch>
        </p:blipFill>
        <p:spPr>
          <a:xfrm>
            <a:off x="5808134" y="1488678"/>
            <a:ext cx="6327472" cy="4981410"/>
          </a:xfrm>
          <a:prstGeom prst="rect">
            <a:avLst/>
          </a:prstGeom>
        </p:spPr>
      </p:pic>
    </p:spTree>
    <p:extLst>
      <p:ext uri="{BB962C8B-B14F-4D97-AF65-F5344CB8AC3E}">
        <p14:creationId xmlns:p14="http://schemas.microsoft.com/office/powerpoint/2010/main" val="767490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ligação de </a:t>
            </a:r>
            <a:r>
              <a:rPr lang="pt-BR" sz="4000" b="1" dirty="0" err="1">
                <a:solidFill>
                  <a:schemeClr val="bg1"/>
                </a:solidFill>
                <a:latin typeface="Arial" panose="020B0604020202020204" pitchFamily="34" charset="0"/>
                <a:cs typeface="Arial" panose="020B0604020202020204" pitchFamily="34" charset="0"/>
              </a:rPr>
              <a:t>Ig</a:t>
            </a:r>
            <a:r>
              <a:rPr lang="pt-BR" sz="4000" b="1" dirty="0">
                <a:solidFill>
                  <a:schemeClr val="bg1"/>
                </a:solidFill>
                <a:latin typeface="Arial" panose="020B0604020202020204" pitchFamily="34" charset="0"/>
                <a:cs typeface="Arial" panose="020B0604020202020204" pitchFamily="34" charset="0"/>
              </a:rPr>
              <a:t> a antígenos direciona a degradação de um invasor</a:t>
            </a:r>
            <a:endParaRPr lang="pt-BR" sz="4000" b="1" i="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5A81AA3-080D-ECEF-50EB-661DE28F526A}"/>
              </a:ext>
            </a:extLst>
          </p:cNvPr>
          <p:cNvPicPr>
            <a:picLocks noChangeAspect="1"/>
          </p:cNvPicPr>
          <p:nvPr/>
        </p:nvPicPr>
        <p:blipFill>
          <a:blip r:embed="rId2"/>
          <a:stretch>
            <a:fillRect/>
          </a:stretch>
        </p:blipFill>
        <p:spPr>
          <a:xfrm>
            <a:off x="353428" y="2276475"/>
            <a:ext cx="5742572" cy="3344333"/>
          </a:xfrm>
          <a:prstGeom prst="rect">
            <a:avLst/>
          </a:prstGeom>
        </p:spPr>
      </p:pic>
      <p:sp>
        <p:nvSpPr>
          <p:cNvPr id="7" name="TextBox 6">
            <a:extLst>
              <a:ext uri="{FF2B5EF4-FFF2-40B4-BE49-F238E27FC236}">
                <a16:creationId xmlns:a16="http://schemas.microsoft.com/office/drawing/2014/main" id="{0976240A-5D37-87C6-EE37-782BF8474CF8}"/>
              </a:ext>
            </a:extLst>
          </p:cNvPr>
          <p:cNvSpPr txBox="1"/>
          <p:nvPr/>
        </p:nvSpPr>
        <p:spPr>
          <a:xfrm>
            <a:off x="602299" y="1814810"/>
            <a:ext cx="5392103" cy="461665"/>
          </a:xfrm>
          <a:prstGeom prst="rect">
            <a:avLst/>
          </a:prstGeom>
          <a:noFill/>
        </p:spPr>
        <p:txBody>
          <a:bodyPr wrap="square" rtlCol="0">
            <a:spAutoFit/>
          </a:bodyPr>
          <a:lstStyle/>
          <a:p>
            <a:pPr algn="ctr"/>
            <a:r>
              <a:rPr lang="pt-BR" sz="2400" b="1" dirty="0">
                <a:solidFill>
                  <a:srgbClr val="0432FF"/>
                </a:solidFill>
                <a:latin typeface="Arial" panose="020B0604020202020204" pitchFamily="34" charset="0"/>
                <a:cs typeface="Arial" panose="020B0604020202020204" pitchFamily="34" charset="0"/>
              </a:rPr>
              <a:t>Reconhecimento antígeno pela </a:t>
            </a:r>
            <a:r>
              <a:rPr lang="pt-BR" sz="2400" b="1" dirty="0" err="1">
                <a:solidFill>
                  <a:srgbClr val="0432FF"/>
                </a:solidFill>
                <a:latin typeface="Arial" panose="020B0604020202020204" pitchFamily="34" charset="0"/>
                <a:cs typeface="Arial" panose="020B0604020202020204" pitchFamily="34" charset="0"/>
              </a:rPr>
              <a:t>Ig</a:t>
            </a:r>
            <a:endParaRPr lang="pt-BR" sz="2400" b="1" dirty="0">
              <a:solidFill>
                <a:srgbClr val="0432F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664DBAE-5945-44F4-581A-EE7D45DD085F}"/>
              </a:ext>
            </a:extLst>
          </p:cNvPr>
          <p:cNvGrpSpPr/>
          <p:nvPr/>
        </p:nvGrpSpPr>
        <p:grpSpPr>
          <a:xfrm>
            <a:off x="6470073" y="1644444"/>
            <a:ext cx="5493701" cy="3777397"/>
            <a:chOff x="6470073" y="1644444"/>
            <a:chExt cx="5493701" cy="3777397"/>
          </a:xfrm>
        </p:grpSpPr>
        <p:pic>
          <p:nvPicPr>
            <p:cNvPr id="6" name="Picture 5">
              <a:extLst>
                <a:ext uri="{FF2B5EF4-FFF2-40B4-BE49-F238E27FC236}">
                  <a16:creationId xmlns:a16="http://schemas.microsoft.com/office/drawing/2014/main" id="{D1192C1C-4A10-AE98-9268-0BE30C6A9775}"/>
                </a:ext>
              </a:extLst>
            </p:cNvPr>
            <p:cNvPicPr>
              <a:picLocks noChangeAspect="1"/>
            </p:cNvPicPr>
            <p:nvPr/>
          </p:nvPicPr>
          <p:blipFill>
            <a:blip r:embed="rId3"/>
            <a:stretch>
              <a:fillRect/>
            </a:stretch>
          </p:blipFill>
          <p:spPr>
            <a:xfrm>
              <a:off x="6848262" y="2475441"/>
              <a:ext cx="5057987" cy="2946400"/>
            </a:xfrm>
            <a:prstGeom prst="rect">
              <a:avLst/>
            </a:prstGeom>
          </p:spPr>
        </p:pic>
        <p:sp>
          <p:nvSpPr>
            <p:cNvPr id="8" name="TextBox 7">
              <a:extLst>
                <a:ext uri="{FF2B5EF4-FFF2-40B4-BE49-F238E27FC236}">
                  <a16:creationId xmlns:a16="http://schemas.microsoft.com/office/drawing/2014/main" id="{7F508AA9-E12E-AE1E-E231-0E318B89D67A}"/>
                </a:ext>
              </a:extLst>
            </p:cNvPr>
            <p:cNvSpPr txBox="1"/>
            <p:nvPr/>
          </p:nvSpPr>
          <p:spPr>
            <a:xfrm>
              <a:off x="6470073" y="1644444"/>
              <a:ext cx="5493701" cy="830997"/>
            </a:xfrm>
            <a:prstGeom prst="rect">
              <a:avLst/>
            </a:prstGeom>
            <a:noFill/>
          </p:spPr>
          <p:txBody>
            <a:bodyPr wrap="square" rtlCol="0">
              <a:spAutoFit/>
            </a:bodyPr>
            <a:lstStyle/>
            <a:p>
              <a:pPr algn="ctr"/>
              <a:r>
                <a:rPr lang="pt-BR" sz="2400" b="1" dirty="0">
                  <a:solidFill>
                    <a:srgbClr val="FF9300"/>
                  </a:solidFill>
                  <a:latin typeface="Arial" panose="020B0604020202020204" pitchFamily="34" charset="0"/>
                  <a:cs typeface="Arial" panose="020B0604020202020204" pitchFamily="34" charset="0"/>
                </a:rPr>
                <a:t>Reconhecimento da </a:t>
              </a:r>
              <a:r>
                <a:rPr lang="pt-BR" sz="2400" b="1" dirty="0" err="1">
                  <a:solidFill>
                    <a:srgbClr val="FF9300"/>
                  </a:solidFill>
                  <a:latin typeface="Arial" panose="020B0604020202020204" pitchFamily="34" charset="0"/>
                  <a:cs typeface="Arial" panose="020B0604020202020204" pitchFamily="34" charset="0"/>
                </a:rPr>
                <a:t>Ig</a:t>
              </a:r>
              <a:r>
                <a:rPr lang="pt-BR" sz="2400" b="1" dirty="0">
                  <a:solidFill>
                    <a:srgbClr val="FF9300"/>
                  </a:solidFill>
                  <a:latin typeface="Arial" panose="020B0604020202020204" pitchFamily="34" charset="0"/>
                  <a:cs typeface="Arial" panose="020B0604020202020204" pitchFamily="34" charset="0"/>
                </a:rPr>
                <a:t>-antígeno por receptores de macrófagos</a:t>
              </a:r>
            </a:p>
          </p:txBody>
        </p:sp>
      </p:grpSp>
    </p:spTree>
    <p:extLst>
      <p:ext uri="{BB962C8B-B14F-4D97-AF65-F5344CB8AC3E}">
        <p14:creationId xmlns:p14="http://schemas.microsoft.com/office/powerpoint/2010/main" val="364125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ligação de </a:t>
            </a:r>
            <a:r>
              <a:rPr lang="pt-BR" sz="4000" b="1" dirty="0" err="1">
                <a:solidFill>
                  <a:schemeClr val="bg1"/>
                </a:solidFill>
                <a:latin typeface="Arial" panose="020B0604020202020204" pitchFamily="34" charset="0"/>
                <a:cs typeface="Arial" panose="020B0604020202020204" pitchFamily="34" charset="0"/>
              </a:rPr>
              <a:t>Ig</a:t>
            </a:r>
            <a:r>
              <a:rPr lang="pt-BR" sz="4000" b="1" dirty="0">
                <a:solidFill>
                  <a:schemeClr val="bg1"/>
                </a:solidFill>
                <a:latin typeface="Arial" panose="020B0604020202020204" pitchFamily="34" charset="0"/>
                <a:cs typeface="Arial" panose="020B0604020202020204" pitchFamily="34" charset="0"/>
              </a:rPr>
              <a:t> a antígenos </a:t>
            </a:r>
          </a:p>
          <a:p>
            <a:pPr algn="ctr"/>
            <a:r>
              <a:rPr lang="pt-BR" sz="4000" b="1" dirty="0">
                <a:solidFill>
                  <a:schemeClr val="bg1"/>
                </a:solidFill>
                <a:latin typeface="Arial" panose="020B0604020202020204" pitchFamily="34" charset="0"/>
                <a:cs typeface="Arial" panose="020B0604020202020204" pitchFamily="34" charset="0"/>
              </a:rPr>
              <a:t>envolve um ajuste induzido</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76240A-5D37-87C6-EE37-782BF8474CF8}"/>
              </a:ext>
            </a:extLst>
          </p:cNvPr>
          <p:cNvSpPr txBox="1"/>
          <p:nvPr/>
        </p:nvSpPr>
        <p:spPr>
          <a:xfrm>
            <a:off x="263525" y="1539172"/>
            <a:ext cx="11928474" cy="1200329"/>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A ligação de um antígeno ocorre em uma cavidade na superfície do anticorpo que tem complementariedade geométrica e química, gerando uma interação energeticamente favorável com baixa constante de dissociação, </a:t>
            </a:r>
            <a:r>
              <a:rPr lang="pt-BR" sz="2400" b="1" i="1" dirty="0" err="1">
                <a:solidFill>
                  <a:srgbClr val="0432FF"/>
                </a:solidFill>
                <a:latin typeface="Arial" panose="020B0604020202020204" pitchFamily="34" charset="0"/>
                <a:cs typeface="Arial" panose="020B0604020202020204" pitchFamily="34" charset="0"/>
              </a:rPr>
              <a:t>K</a:t>
            </a:r>
            <a:r>
              <a:rPr lang="pt-BR" sz="2400" b="1" dirty="0" err="1">
                <a:solidFill>
                  <a:srgbClr val="0432FF"/>
                </a:solidFill>
                <a:latin typeface="Arial" panose="020B0604020202020204" pitchFamily="34" charset="0"/>
                <a:cs typeface="Arial" panose="020B0604020202020204" pitchFamily="34" charset="0"/>
              </a:rPr>
              <a:t>d</a:t>
            </a:r>
            <a:r>
              <a:rPr lang="pt-BR" sz="2400" b="1" dirty="0">
                <a:solidFill>
                  <a:srgbClr val="0432FF"/>
                </a:solidFill>
                <a:latin typeface="Arial" panose="020B0604020202020204" pitchFamily="34" charset="0"/>
                <a:cs typeface="Arial" panose="020B0604020202020204" pitchFamily="34" charset="0"/>
              </a:rPr>
              <a:t> ～ 10</a:t>
            </a:r>
            <a:r>
              <a:rPr lang="pt-BR" sz="2400" b="1" baseline="30000" dirty="0">
                <a:solidFill>
                  <a:srgbClr val="0432FF"/>
                </a:solidFill>
                <a:latin typeface="Arial" panose="020B0604020202020204" pitchFamily="34" charset="0"/>
                <a:cs typeface="Arial" panose="020B0604020202020204" pitchFamily="34" charset="0"/>
              </a:rPr>
              <a:t>-10</a:t>
            </a:r>
            <a:r>
              <a:rPr lang="pt-BR" sz="2400" b="1" dirty="0">
                <a:solidFill>
                  <a:srgbClr val="0432FF"/>
                </a:solidFill>
                <a:latin typeface="Arial" panose="020B0604020202020204" pitchFamily="34" charset="0"/>
                <a:cs typeface="Arial" panose="020B0604020202020204" pitchFamily="34" charset="0"/>
              </a:rPr>
              <a:t> M.</a:t>
            </a:r>
          </a:p>
        </p:txBody>
      </p:sp>
      <p:pic>
        <p:nvPicPr>
          <p:cNvPr id="4" name="Picture 3">
            <a:extLst>
              <a:ext uri="{FF2B5EF4-FFF2-40B4-BE49-F238E27FC236}">
                <a16:creationId xmlns:a16="http://schemas.microsoft.com/office/drawing/2014/main" id="{1D143B7B-B8F2-A4A9-0DFD-4331BD546FDE}"/>
              </a:ext>
            </a:extLst>
          </p:cNvPr>
          <p:cNvPicPr>
            <a:picLocks noChangeAspect="1"/>
          </p:cNvPicPr>
          <p:nvPr/>
        </p:nvPicPr>
        <p:blipFill>
          <a:blip r:embed="rId2"/>
          <a:stretch>
            <a:fillRect/>
          </a:stretch>
        </p:blipFill>
        <p:spPr>
          <a:xfrm>
            <a:off x="1008743" y="3015138"/>
            <a:ext cx="9149669" cy="3000797"/>
          </a:xfrm>
          <a:prstGeom prst="rect">
            <a:avLst/>
          </a:prstGeom>
        </p:spPr>
      </p:pic>
      <p:sp>
        <p:nvSpPr>
          <p:cNvPr id="5" name="TextBox 4">
            <a:extLst>
              <a:ext uri="{FF2B5EF4-FFF2-40B4-BE49-F238E27FC236}">
                <a16:creationId xmlns:a16="http://schemas.microsoft.com/office/drawing/2014/main" id="{707CDC4C-4834-5DAC-9432-07E48F19B570}"/>
              </a:ext>
            </a:extLst>
          </p:cNvPr>
          <p:cNvSpPr txBox="1"/>
          <p:nvPr/>
        </p:nvSpPr>
        <p:spPr>
          <a:xfrm>
            <a:off x="3057678" y="6091517"/>
            <a:ext cx="5051798" cy="400110"/>
          </a:xfrm>
          <a:prstGeom prst="rect">
            <a:avLst/>
          </a:prstGeom>
          <a:noFill/>
        </p:spPr>
        <p:txBody>
          <a:bodyPr wrap="square" rtlCol="0">
            <a:spAutoFit/>
          </a:bodyPr>
          <a:lstStyle/>
          <a:p>
            <a:pPr algn="ctr"/>
            <a:r>
              <a:rPr lang="pt-BR" sz="2000" b="1" dirty="0">
                <a:solidFill>
                  <a:srgbClr val="FF9300"/>
                </a:solidFill>
                <a:latin typeface="Arial" panose="020B0604020202020204" pitchFamily="34" charset="0"/>
                <a:cs typeface="Arial" panose="020B0604020202020204" pitchFamily="34" charset="0"/>
              </a:rPr>
              <a:t>Interação de </a:t>
            </a:r>
            <a:r>
              <a:rPr lang="pt-BR" sz="2000" b="1" dirty="0" err="1">
                <a:solidFill>
                  <a:srgbClr val="FF9300"/>
                </a:solidFill>
                <a:latin typeface="Arial" panose="020B0604020202020204" pitchFamily="34" charset="0"/>
                <a:cs typeface="Arial" panose="020B0604020202020204" pitchFamily="34" charset="0"/>
              </a:rPr>
              <a:t>Fab</a:t>
            </a:r>
            <a:r>
              <a:rPr lang="pt-BR" sz="2000" b="1" dirty="0">
                <a:solidFill>
                  <a:srgbClr val="FF9300"/>
                </a:solidFill>
                <a:latin typeface="Arial" panose="020B0604020202020204" pitchFamily="34" charset="0"/>
                <a:cs typeface="Arial" panose="020B0604020202020204" pitchFamily="34" charset="0"/>
              </a:rPr>
              <a:t> com peptídeo do VIH </a:t>
            </a:r>
          </a:p>
        </p:txBody>
      </p:sp>
      <p:grpSp>
        <p:nvGrpSpPr>
          <p:cNvPr id="12" name="Group 11">
            <a:extLst>
              <a:ext uri="{FF2B5EF4-FFF2-40B4-BE49-F238E27FC236}">
                <a16:creationId xmlns:a16="http://schemas.microsoft.com/office/drawing/2014/main" id="{56A0F7DF-C999-9EED-262E-B6A7E746A04E}"/>
              </a:ext>
            </a:extLst>
          </p:cNvPr>
          <p:cNvGrpSpPr/>
          <p:nvPr/>
        </p:nvGrpSpPr>
        <p:grpSpPr>
          <a:xfrm>
            <a:off x="1670518" y="3898840"/>
            <a:ext cx="780851" cy="1648889"/>
            <a:chOff x="1670518" y="3898840"/>
            <a:chExt cx="780851" cy="1648889"/>
          </a:xfrm>
        </p:grpSpPr>
        <p:sp>
          <p:nvSpPr>
            <p:cNvPr id="10" name="Freeform 9">
              <a:extLst>
                <a:ext uri="{FF2B5EF4-FFF2-40B4-BE49-F238E27FC236}">
                  <a16:creationId xmlns:a16="http://schemas.microsoft.com/office/drawing/2014/main" id="{5C387A72-1EA7-DD66-8CDD-AE59BBE80214}"/>
                </a:ext>
              </a:extLst>
            </p:cNvPr>
            <p:cNvSpPr/>
            <p:nvPr/>
          </p:nvSpPr>
          <p:spPr>
            <a:xfrm>
              <a:off x="1670518" y="3898840"/>
              <a:ext cx="780851" cy="498061"/>
            </a:xfrm>
            <a:custGeom>
              <a:avLst/>
              <a:gdLst>
                <a:gd name="connsiteX0" fmla="*/ 759894 w 759894"/>
                <a:gd name="connsiteY0" fmla="*/ 116732 h 505838"/>
                <a:gd name="connsiteX1" fmla="*/ 623707 w 759894"/>
                <a:gd name="connsiteY1" fmla="*/ 77821 h 505838"/>
                <a:gd name="connsiteX2" fmla="*/ 565341 w 759894"/>
                <a:gd name="connsiteY2" fmla="*/ 38910 h 505838"/>
                <a:gd name="connsiteX3" fmla="*/ 448609 w 759894"/>
                <a:gd name="connsiteY3" fmla="*/ 0 h 505838"/>
                <a:gd name="connsiteX4" fmla="*/ 176235 w 759894"/>
                <a:gd name="connsiteY4" fmla="*/ 58366 h 505838"/>
                <a:gd name="connsiteX5" fmla="*/ 117869 w 759894"/>
                <a:gd name="connsiteY5" fmla="*/ 116732 h 505838"/>
                <a:gd name="connsiteX6" fmla="*/ 59503 w 759894"/>
                <a:gd name="connsiteY6" fmla="*/ 233464 h 505838"/>
                <a:gd name="connsiteX7" fmla="*/ 20592 w 759894"/>
                <a:gd name="connsiteY7" fmla="*/ 369651 h 505838"/>
                <a:gd name="connsiteX8" fmla="*/ 1137 w 759894"/>
                <a:gd name="connsiteY8" fmla="*/ 505838 h 505838"/>
                <a:gd name="connsiteX0" fmla="*/ 759894 w 759894"/>
                <a:gd name="connsiteY0" fmla="*/ 138591 h 527697"/>
                <a:gd name="connsiteX1" fmla="*/ 623707 w 759894"/>
                <a:gd name="connsiteY1" fmla="*/ 99680 h 527697"/>
                <a:gd name="connsiteX2" fmla="*/ 565341 w 759894"/>
                <a:gd name="connsiteY2" fmla="*/ 60769 h 527697"/>
                <a:gd name="connsiteX3" fmla="*/ 448609 w 759894"/>
                <a:gd name="connsiteY3" fmla="*/ 21859 h 527697"/>
                <a:gd name="connsiteX4" fmla="*/ 247797 w 759894"/>
                <a:gd name="connsiteY4" fmla="*/ 40468 h 527697"/>
                <a:gd name="connsiteX5" fmla="*/ 117869 w 759894"/>
                <a:gd name="connsiteY5" fmla="*/ 138591 h 527697"/>
                <a:gd name="connsiteX6" fmla="*/ 59503 w 759894"/>
                <a:gd name="connsiteY6" fmla="*/ 255323 h 527697"/>
                <a:gd name="connsiteX7" fmla="*/ 20592 w 759894"/>
                <a:gd name="connsiteY7" fmla="*/ 391510 h 527697"/>
                <a:gd name="connsiteX8" fmla="*/ 1137 w 759894"/>
                <a:gd name="connsiteY8" fmla="*/ 527697 h 527697"/>
                <a:gd name="connsiteX0" fmla="*/ 759894 w 759894"/>
                <a:gd name="connsiteY0" fmla="*/ 117605 h 506711"/>
                <a:gd name="connsiteX1" fmla="*/ 623707 w 759894"/>
                <a:gd name="connsiteY1" fmla="*/ 78694 h 506711"/>
                <a:gd name="connsiteX2" fmla="*/ 565341 w 759894"/>
                <a:gd name="connsiteY2" fmla="*/ 39783 h 506711"/>
                <a:gd name="connsiteX3" fmla="*/ 448609 w 759894"/>
                <a:gd name="connsiteY3" fmla="*/ 873 h 506711"/>
                <a:gd name="connsiteX4" fmla="*/ 247797 w 759894"/>
                <a:gd name="connsiteY4" fmla="*/ 19482 h 506711"/>
                <a:gd name="connsiteX5" fmla="*/ 86063 w 759894"/>
                <a:gd name="connsiteY5" fmla="*/ 93751 h 506711"/>
                <a:gd name="connsiteX6" fmla="*/ 59503 w 759894"/>
                <a:gd name="connsiteY6" fmla="*/ 234337 h 506711"/>
                <a:gd name="connsiteX7" fmla="*/ 20592 w 759894"/>
                <a:gd name="connsiteY7" fmla="*/ 370524 h 506711"/>
                <a:gd name="connsiteX8" fmla="*/ 1137 w 759894"/>
                <a:gd name="connsiteY8" fmla="*/ 506711 h 506711"/>
                <a:gd name="connsiteX0" fmla="*/ 759894 w 759894"/>
                <a:gd name="connsiteY0" fmla="*/ 117605 h 506711"/>
                <a:gd name="connsiteX1" fmla="*/ 623707 w 759894"/>
                <a:gd name="connsiteY1" fmla="*/ 78694 h 506711"/>
                <a:gd name="connsiteX2" fmla="*/ 565341 w 759894"/>
                <a:gd name="connsiteY2" fmla="*/ 39783 h 506711"/>
                <a:gd name="connsiteX3" fmla="*/ 448609 w 759894"/>
                <a:gd name="connsiteY3" fmla="*/ 873 h 506711"/>
                <a:gd name="connsiteX4" fmla="*/ 247797 w 759894"/>
                <a:gd name="connsiteY4" fmla="*/ 19482 h 506711"/>
                <a:gd name="connsiteX5" fmla="*/ 86063 w 759894"/>
                <a:gd name="connsiteY5" fmla="*/ 93751 h 506711"/>
                <a:gd name="connsiteX6" fmla="*/ 3844 w 759894"/>
                <a:gd name="connsiteY6" fmla="*/ 226386 h 506711"/>
                <a:gd name="connsiteX7" fmla="*/ 20592 w 759894"/>
                <a:gd name="connsiteY7" fmla="*/ 370524 h 506711"/>
                <a:gd name="connsiteX8" fmla="*/ 1137 w 759894"/>
                <a:gd name="connsiteY8" fmla="*/ 506711 h 506711"/>
                <a:gd name="connsiteX0" fmla="*/ 780851 w 780851"/>
                <a:gd name="connsiteY0" fmla="*/ 117605 h 506711"/>
                <a:gd name="connsiteX1" fmla="*/ 644664 w 780851"/>
                <a:gd name="connsiteY1" fmla="*/ 78694 h 506711"/>
                <a:gd name="connsiteX2" fmla="*/ 586298 w 780851"/>
                <a:gd name="connsiteY2" fmla="*/ 39783 h 506711"/>
                <a:gd name="connsiteX3" fmla="*/ 469566 w 780851"/>
                <a:gd name="connsiteY3" fmla="*/ 873 h 506711"/>
                <a:gd name="connsiteX4" fmla="*/ 268754 w 780851"/>
                <a:gd name="connsiteY4" fmla="*/ 19482 h 506711"/>
                <a:gd name="connsiteX5" fmla="*/ 107020 w 780851"/>
                <a:gd name="connsiteY5" fmla="*/ 93751 h 506711"/>
                <a:gd name="connsiteX6" fmla="*/ 24801 w 780851"/>
                <a:gd name="connsiteY6" fmla="*/ 226386 h 506711"/>
                <a:gd name="connsiteX7" fmla="*/ 9744 w 780851"/>
                <a:gd name="connsiteY7" fmla="*/ 370524 h 506711"/>
                <a:gd name="connsiteX8" fmla="*/ 22094 w 780851"/>
                <a:gd name="connsiteY8" fmla="*/ 506711 h 506711"/>
                <a:gd name="connsiteX0" fmla="*/ 780851 w 780851"/>
                <a:gd name="connsiteY0" fmla="*/ 117605 h 506711"/>
                <a:gd name="connsiteX1" fmla="*/ 676469 w 780851"/>
                <a:gd name="connsiteY1" fmla="*/ 54840 h 506711"/>
                <a:gd name="connsiteX2" fmla="*/ 586298 w 780851"/>
                <a:gd name="connsiteY2" fmla="*/ 39783 h 506711"/>
                <a:gd name="connsiteX3" fmla="*/ 469566 w 780851"/>
                <a:gd name="connsiteY3" fmla="*/ 873 h 506711"/>
                <a:gd name="connsiteX4" fmla="*/ 268754 w 780851"/>
                <a:gd name="connsiteY4" fmla="*/ 19482 h 506711"/>
                <a:gd name="connsiteX5" fmla="*/ 107020 w 780851"/>
                <a:gd name="connsiteY5" fmla="*/ 93751 h 506711"/>
                <a:gd name="connsiteX6" fmla="*/ 24801 w 780851"/>
                <a:gd name="connsiteY6" fmla="*/ 226386 h 506711"/>
                <a:gd name="connsiteX7" fmla="*/ 9744 w 780851"/>
                <a:gd name="connsiteY7" fmla="*/ 370524 h 506711"/>
                <a:gd name="connsiteX8" fmla="*/ 22094 w 780851"/>
                <a:gd name="connsiteY8" fmla="*/ 506711 h 506711"/>
                <a:gd name="connsiteX0" fmla="*/ 780851 w 780851"/>
                <a:gd name="connsiteY0" fmla="*/ 116817 h 505923"/>
                <a:gd name="connsiteX1" fmla="*/ 676469 w 780851"/>
                <a:gd name="connsiteY1" fmla="*/ 54052 h 505923"/>
                <a:gd name="connsiteX2" fmla="*/ 578346 w 780851"/>
                <a:gd name="connsiteY2" fmla="*/ 23093 h 505923"/>
                <a:gd name="connsiteX3" fmla="*/ 469566 w 780851"/>
                <a:gd name="connsiteY3" fmla="*/ 85 h 505923"/>
                <a:gd name="connsiteX4" fmla="*/ 268754 w 780851"/>
                <a:gd name="connsiteY4" fmla="*/ 18694 h 505923"/>
                <a:gd name="connsiteX5" fmla="*/ 107020 w 780851"/>
                <a:gd name="connsiteY5" fmla="*/ 92963 h 505923"/>
                <a:gd name="connsiteX6" fmla="*/ 24801 w 780851"/>
                <a:gd name="connsiteY6" fmla="*/ 225598 h 505923"/>
                <a:gd name="connsiteX7" fmla="*/ 9744 w 780851"/>
                <a:gd name="connsiteY7" fmla="*/ 369736 h 505923"/>
                <a:gd name="connsiteX8" fmla="*/ 22094 w 780851"/>
                <a:gd name="connsiteY8" fmla="*/ 505923 h 505923"/>
                <a:gd name="connsiteX0" fmla="*/ 780851 w 780851"/>
                <a:gd name="connsiteY0" fmla="*/ 109489 h 498595"/>
                <a:gd name="connsiteX1" fmla="*/ 676469 w 780851"/>
                <a:gd name="connsiteY1" fmla="*/ 46724 h 498595"/>
                <a:gd name="connsiteX2" fmla="*/ 578346 w 780851"/>
                <a:gd name="connsiteY2" fmla="*/ 15765 h 498595"/>
                <a:gd name="connsiteX3" fmla="*/ 445712 w 780851"/>
                <a:gd name="connsiteY3" fmla="*/ 709 h 498595"/>
                <a:gd name="connsiteX4" fmla="*/ 268754 w 780851"/>
                <a:gd name="connsiteY4" fmla="*/ 11366 h 498595"/>
                <a:gd name="connsiteX5" fmla="*/ 107020 w 780851"/>
                <a:gd name="connsiteY5" fmla="*/ 85635 h 498595"/>
                <a:gd name="connsiteX6" fmla="*/ 24801 w 780851"/>
                <a:gd name="connsiteY6" fmla="*/ 218270 h 498595"/>
                <a:gd name="connsiteX7" fmla="*/ 9744 w 780851"/>
                <a:gd name="connsiteY7" fmla="*/ 362408 h 498595"/>
                <a:gd name="connsiteX8" fmla="*/ 22094 w 780851"/>
                <a:gd name="connsiteY8" fmla="*/ 498595 h 498595"/>
                <a:gd name="connsiteX0" fmla="*/ 780851 w 780851"/>
                <a:gd name="connsiteY0" fmla="*/ 109489 h 498595"/>
                <a:gd name="connsiteX1" fmla="*/ 676469 w 780851"/>
                <a:gd name="connsiteY1" fmla="*/ 46724 h 498595"/>
                <a:gd name="connsiteX2" fmla="*/ 578346 w 780851"/>
                <a:gd name="connsiteY2" fmla="*/ 15765 h 498595"/>
                <a:gd name="connsiteX3" fmla="*/ 445712 w 780851"/>
                <a:gd name="connsiteY3" fmla="*/ 709 h 498595"/>
                <a:gd name="connsiteX4" fmla="*/ 268754 w 780851"/>
                <a:gd name="connsiteY4" fmla="*/ 11366 h 498595"/>
                <a:gd name="connsiteX5" fmla="*/ 107020 w 780851"/>
                <a:gd name="connsiteY5" fmla="*/ 85635 h 498595"/>
                <a:gd name="connsiteX6" fmla="*/ 40703 w 780851"/>
                <a:gd name="connsiteY6" fmla="*/ 162611 h 498595"/>
                <a:gd name="connsiteX7" fmla="*/ 9744 w 780851"/>
                <a:gd name="connsiteY7" fmla="*/ 362408 h 498595"/>
                <a:gd name="connsiteX8" fmla="*/ 22094 w 780851"/>
                <a:gd name="connsiteY8" fmla="*/ 498595 h 498595"/>
                <a:gd name="connsiteX0" fmla="*/ 780851 w 780851"/>
                <a:gd name="connsiteY0" fmla="*/ 108955 h 498061"/>
                <a:gd name="connsiteX1" fmla="*/ 676469 w 780851"/>
                <a:gd name="connsiteY1" fmla="*/ 46190 h 498061"/>
                <a:gd name="connsiteX2" fmla="*/ 578346 w 780851"/>
                <a:gd name="connsiteY2" fmla="*/ 15231 h 498061"/>
                <a:gd name="connsiteX3" fmla="*/ 445712 w 780851"/>
                <a:gd name="connsiteY3" fmla="*/ 175 h 498061"/>
                <a:gd name="connsiteX4" fmla="*/ 268754 w 780851"/>
                <a:gd name="connsiteY4" fmla="*/ 10832 h 498061"/>
                <a:gd name="connsiteX5" fmla="*/ 154728 w 780851"/>
                <a:gd name="connsiteY5" fmla="*/ 61247 h 498061"/>
                <a:gd name="connsiteX6" fmla="*/ 40703 w 780851"/>
                <a:gd name="connsiteY6" fmla="*/ 162077 h 498061"/>
                <a:gd name="connsiteX7" fmla="*/ 9744 w 780851"/>
                <a:gd name="connsiteY7" fmla="*/ 361874 h 498061"/>
                <a:gd name="connsiteX8" fmla="*/ 22094 w 780851"/>
                <a:gd name="connsiteY8" fmla="*/ 498061 h 498061"/>
                <a:gd name="connsiteX0" fmla="*/ 780851 w 780851"/>
                <a:gd name="connsiteY0" fmla="*/ 108955 h 498061"/>
                <a:gd name="connsiteX1" fmla="*/ 676469 w 780851"/>
                <a:gd name="connsiteY1" fmla="*/ 46190 h 498061"/>
                <a:gd name="connsiteX2" fmla="*/ 578346 w 780851"/>
                <a:gd name="connsiteY2" fmla="*/ 15231 h 498061"/>
                <a:gd name="connsiteX3" fmla="*/ 445712 w 780851"/>
                <a:gd name="connsiteY3" fmla="*/ 175 h 498061"/>
                <a:gd name="connsiteX4" fmla="*/ 268754 w 780851"/>
                <a:gd name="connsiteY4" fmla="*/ 10832 h 498061"/>
                <a:gd name="connsiteX5" fmla="*/ 154728 w 780851"/>
                <a:gd name="connsiteY5" fmla="*/ 61247 h 498061"/>
                <a:gd name="connsiteX6" fmla="*/ 40703 w 780851"/>
                <a:gd name="connsiteY6" fmla="*/ 162077 h 498061"/>
                <a:gd name="connsiteX7" fmla="*/ 9744 w 780851"/>
                <a:gd name="connsiteY7" fmla="*/ 361874 h 498061"/>
                <a:gd name="connsiteX8" fmla="*/ 22094 w 780851"/>
                <a:gd name="connsiteY8" fmla="*/ 498061 h 498061"/>
                <a:gd name="connsiteX0" fmla="*/ 780851 w 780851"/>
                <a:gd name="connsiteY0" fmla="*/ 108955 h 498061"/>
                <a:gd name="connsiteX1" fmla="*/ 676469 w 780851"/>
                <a:gd name="connsiteY1" fmla="*/ 46190 h 498061"/>
                <a:gd name="connsiteX2" fmla="*/ 578346 w 780851"/>
                <a:gd name="connsiteY2" fmla="*/ 15231 h 498061"/>
                <a:gd name="connsiteX3" fmla="*/ 445712 w 780851"/>
                <a:gd name="connsiteY3" fmla="*/ 175 h 498061"/>
                <a:gd name="connsiteX4" fmla="*/ 268754 w 780851"/>
                <a:gd name="connsiteY4" fmla="*/ 10832 h 498061"/>
                <a:gd name="connsiteX5" fmla="*/ 154728 w 780851"/>
                <a:gd name="connsiteY5" fmla="*/ 61247 h 498061"/>
                <a:gd name="connsiteX6" fmla="*/ 56606 w 780851"/>
                <a:gd name="connsiteY6" fmla="*/ 170029 h 498061"/>
                <a:gd name="connsiteX7" fmla="*/ 9744 w 780851"/>
                <a:gd name="connsiteY7" fmla="*/ 361874 h 498061"/>
                <a:gd name="connsiteX8" fmla="*/ 22094 w 780851"/>
                <a:gd name="connsiteY8" fmla="*/ 498061 h 49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851" h="498061">
                  <a:moveTo>
                    <a:pt x="780851" y="108955"/>
                  </a:moveTo>
                  <a:cubicBezTo>
                    <a:pt x="735455" y="95985"/>
                    <a:pt x="710220" y="61811"/>
                    <a:pt x="676469" y="46190"/>
                  </a:cubicBezTo>
                  <a:cubicBezTo>
                    <a:pt x="642718" y="30569"/>
                    <a:pt x="616805" y="22900"/>
                    <a:pt x="578346" y="15231"/>
                  </a:cubicBezTo>
                  <a:cubicBezTo>
                    <a:pt x="539887" y="7562"/>
                    <a:pt x="497311" y="908"/>
                    <a:pt x="445712" y="175"/>
                  </a:cubicBezTo>
                  <a:cubicBezTo>
                    <a:pt x="394113" y="-558"/>
                    <a:pt x="317251" y="653"/>
                    <a:pt x="268754" y="10832"/>
                  </a:cubicBezTo>
                  <a:cubicBezTo>
                    <a:pt x="220257" y="21011"/>
                    <a:pt x="174183" y="41792"/>
                    <a:pt x="154728" y="61247"/>
                  </a:cubicBezTo>
                  <a:cubicBezTo>
                    <a:pt x="74020" y="152293"/>
                    <a:pt x="80770" y="119925"/>
                    <a:pt x="56606" y="170029"/>
                  </a:cubicBezTo>
                  <a:cubicBezTo>
                    <a:pt x="32442" y="220134"/>
                    <a:pt x="18057" y="332777"/>
                    <a:pt x="9744" y="361874"/>
                  </a:cubicBezTo>
                  <a:cubicBezTo>
                    <a:pt x="-17914" y="458678"/>
                    <a:pt x="22094" y="382240"/>
                    <a:pt x="22094" y="498061"/>
                  </a:cubicBezTo>
                </a:path>
              </a:pathLst>
            </a:custGeom>
            <a:noFill/>
            <a:ln w="4127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1" name="Freeform 10">
              <a:extLst>
                <a:ext uri="{FF2B5EF4-FFF2-40B4-BE49-F238E27FC236}">
                  <a16:creationId xmlns:a16="http://schemas.microsoft.com/office/drawing/2014/main" id="{BF92FCB8-4745-342D-523D-22D53755E61A}"/>
                </a:ext>
              </a:extLst>
            </p:cNvPr>
            <p:cNvSpPr/>
            <p:nvPr/>
          </p:nvSpPr>
          <p:spPr>
            <a:xfrm>
              <a:off x="1673664" y="5329674"/>
              <a:ext cx="775507" cy="218055"/>
            </a:xfrm>
            <a:custGeom>
              <a:avLst/>
              <a:gdLst>
                <a:gd name="connsiteX0" fmla="*/ 719847 w 719847"/>
                <a:gd name="connsiteY0" fmla="*/ 0 h 311285"/>
                <a:gd name="connsiteX1" fmla="*/ 622570 w 719847"/>
                <a:gd name="connsiteY1" fmla="*/ 136187 h 311285"/>
                <a:gd name="connsiteX2" fmla="*/ 564204 w 719847"/>
                <a:gd name="connsiteY2" fmla="*/ 175098 h 311285"/>
                <a:gd name="connsiteX3" fmla="*/ 525293 w 719847"/>
                <a:gd name="connsiteY3" fmla="*/ 233464 h 311285"/>
                <a:gd name="connsiteX4" fmla="*/ 350196 w 719847"/>
                <a:gd name="connsiteY4" fmla="*/ 291830 h 311285"/>
                <a:gd name="connsiteX5" fmla="*/ 291830 w 719847"/>
                <a:gd name="connsiteY5" fmla="*/ 311285 h 311285"/>
                <a:gd name="connsiteX6" fmla="*/ 77821 w 719847"/>
                <a:gd name="connsiteY6" fmla="*/ 291830 h 311285"/>
                <a:gd name="connsiteX7" fmla="*/ 0 w 719847"/>
                <a:gd name="connsiteY7" fmla="*/ 272375 h 311285"/>
                <a:gd name="connsiteX0" fmla="*/ 783458 w 783458"/>
                <a:gd name="connsiteY0" fmla="*/ 0 h 1387431"/>
                <a:gd name="connsiteX1" fmla="*/ 622570 w 783458"/>
                <a:gd name="connsiteY1" fmla="*/ 1212333 h 1387431"/>
                <a:gd name="connsiteX2" fmla="*/ 564204 w 783458"/>
                <a:gd name="connsiteY2" fmla="*/ 1251244 h 1387431"/>
                <a:gd name="connsiteX3" fmla="*/ 525293 w 783458"/>
                <a:gd name="connsiteY3" fmla="*/ 1309610 h 1387431"/>
                <a:gd name="connsiteX4" fmla="*/ 350196 w 783458"/>
                <a:gd name="connsiteY4" fmla="*/ 1367976 h 1387431"/>
                <a:gd name="connsiteX5" fmla="*/ 291830 w 783458"/>
                <a:gd name="connsiteY5" fmla="*/ 1387431 h 1387431"/>
                <a:gd name="connsiteX6" fmla="*/ 77821 w 783458"/>
                <a:gd name="connsiteY6" fmla="*/ 1367976 h 1387431"/>
                <a:gd name="connsiteX7" fmla="*/ 0 w 783458"/>
                <a:gd name="connsiteY7" fmla="*/ 1348521 h 1387431"/>
                <a:gd name="connsiteX0" fmla="*/ 783458 w 783458"/>
                <a:gd name="connsiteY0" fmla="*/ 0 h 1589644"/>
                <a:gd name="connsiteX1" fmla="*/ 702083 w 783458"/>
                <a:gd name="connsiteY1" fmla="*/ 1535176 h 1589644"/>
                <a:gd name="connsiteX2" fmla="*/ 564204 w 783458"/>
                <a:gd name="connsiteY2" fmla="*/ 1251244 h 1589644"/>
                <a:gd name="connsiteX3" fmla="*/ 525293 w 783458"/>
                <a:gd name="connsiteY3" fmla="*/ 1309610 h 1589644"/>
                <a:gd name="connsiteX4" fmla="*/ 350196 w 783458"/>
                <a:gd name="connsiteY4" fmla="*/ 1367976 h 1589644"/>
                <a:gd name="connsiteX5" fmla="*/ 291830 w 783458"/>
                <a:gd name="connsiteY5" fmla="*/ 1387431 h 1589644"/>
                <a:gd name="connsiteX6" fmla="*/ 77821 w 783458"/>
                <a:gd name="connsiteY6" fmla="*/ 1367976 h 1589644"/>
                <a:gd name="connsiteX7" fmla="*/ 0 w 783458"/>
                <a:gd name="connsiteY7" fmla="*/ 1348521 h 1589644"/>
                <a:gd name="connsiteX0" fmla="*/ 783458 w 783458"/>
                <a:gd name="connsiteY0" fmla="*/ 0 h 1740062"/>
                <a:gd name="connsiteX1" fmla="*/ 702083 w 783458"/>
                <a:gd name="connsiteY1" fmla="*/ 1535176 h 1740062"/>
                <a:gd name="connsiteX2" fmla="*/ 564204 w 783458"/>
                <a:gd name="connsiteY2" fmla="*/ 1251244 h 1740062"/>
                <a:gd name="connsiteX3" fmla="*/ 485536 w 783458"/>
                <a:gd name="connsiteY3" fmla="*/ 1740062 h 1740062"/>
                <a:gd name="connsiteX4" fmla="*/ 350196 w 783458"/>
                <a:gd name="connsiteY4" fmla="*/ 1367976 h 1740062"/>
                <a:gd name="connsiteX5" fmla="*/ 291830 w 783458"/>
                <a:gd name="connsiteY5" fmla="*/ 1387431 h 1740062"/>
                <a:gd name="connsiteX6" fmla="*/ 77821 w 783458"/>
                <a:gd name="connsiteY6" fmla="*/ 1367976 h 1740062"/>
                <a:gd name="connsiteX7" fmla="*/ 0 w 783458"/>
                <a:gd name="connsiteY7" fmla="*/ 1348521 h 1740062"/>
                <a:gd name="connsiteX0" fmla="*/ 783458 w 783458"/>
                <a:gd name="connsiteY0" fmla="*/ 0 h 1740062"/>
                <a:gd name="connsiteX1" fmla="*/ 702083 w 783458"/>
                <a:gd name="connsiteY1" fmla="*/ 1535176 h 1740062"/>
                <a:gd name="connsiteX2" fmla="*/ 588058 w 783458"/>
                <a:gd name="connsiteY2" fmla="*/ 1627891 h 1740062"/>
                <a:gd name="connsiteX3" fmla="*/ 485536 w 783458"/>
                <a:gd name="connsiteY3" fmla="*/ 1740062 h 1740062"/>
                <a:gd name="connsiteX4" fmla="*/ 350196 w 783458"/>
                <a:gd name="connsiteY4" fmla="*/ 1367976 h 1740062"/>
                <a:gd name="connsiteX5" fmla="*/ 291830 w 783458"/>
                <a:gd name="connsiteY5" fmla="*/ 1387431 h 1740062"/>
                <a:gd name="connsiteX6" fmla="*/ 77821 w 783458"/>
                <a:gd name="connsiteY6" fmla="*/ 1367976 h 1740062"/>
                <a:gd name="connsiteX7" fmla="*/ 0 w 783458"/>
                <a:gd name="connsiteY7" fmla="*/ 1348521 h 1740062"/>
                <a:gd name="connsiteX0" fmla="*/ 783458 w 783458"/>
                <a:gd name="connsiteY0" fmla="*/ 0 h 1740062"/>
                <a:gd name="connsiteX1" fmla="*/ 733889 w 783458"/>
                <a:gd name="connsiteY1" fmla="*/ 997106 h 1740062"/>
                <a:gd name="connsiteX2" fmla="*/ 588058 w 783458"/>
                <a:gd name="connsiteY2" fmla="*/ 1627891 h 1740062"/>
                <a:gd name="connsiteX3" fmla="*/ 485536 w 783458"/>
                <a:gd name="connsiteY3" fmla="*/ 1740062 h 1740062"/>
                <a:gd name="connsiteX4" fmla="*/ 350196 w 783458"/>
                <a:gd name="connsiteY4" fmla="*/ 1367976 h 1740062"/>
                <a:gd name="connsiteX5" fmla="*/ 291830 w 783458"/>
                <a:gd name="connsiteY5" fmla="*/ 1387431 h 1740062"/>
                <a:gd name="connsiteX6" fmla="*/ 77821 w 783458"/>
                <a:gd name="connsiteY6" fmla="*/ 1367976 h 1740062"/>
                <a:gd name="connsiteX7" fmla="*/ 0 w 783458"/>
                <a:gd name="connsiteY7" fmla="*/ 1348521 h 1740062"/>
                <a:gd name="connsiteX0" fmla="*/ 783458 w 783458"/>
                <a:gd name="connsiteY0" fmla="*/ 0 h 1798435"/>
                <a:gd name="connsiteX1" fmla="*/ 733889 w 783458"/>
                <a:gd name="connsiteY1" fmla="*/ 997106 h 1798435"/>
                <a:gd name="connsiteX2" fmla="*/ 588058 w 783458"/>
                <a:gd name="connsiteY2" fmla="*/ 1627891 h 1798435"/>
                <a:gd name="connsiteX3" fmla="*/ 485536 w 783458"/>
                <a:gd name="connsiteY3" fmla="*/ 1740062 h 1798435"/>
                <a:gd name="connsiteX4" fmla="*/ 358147 w 783458"/>
                <a:gd name="connsiteY4" fmla="*/ 1798435 h 1798435"/>
                <a:gd name="connsiteX5" fmla="*/ 291830 w 783458"/>
                <a:gd name="connsiteY5" fmla="*/ 1387431 h 1798435"/>
                <a:gd name="connsiteX6" fmla="*/ 77821 w 783458"/>
                <a:gd name="connsiteY6" fmla="*/ 1367976 h 1798435"/>
                <a:gd name="connsiteX7" fmla="*/ 0 w 783458"/>
                <a:gd name="connsiteY7" fmla="*/ 1348521 h 1798435"/>
                <a:gd name="connsiteX0" fmla="*/ 783458 w 783458"/>
                <a:gd name="connsiteY0" fmla="*/ 0 h 1798435"/>
                <a:gd name="connsiteX1" fmla="*/ 733889 w 783458"/>
                <a:gd name="connsiteY1" fmla="*/ 997106 h 1798435"/>
                <a:gd name="connsiteX2" fmla="*/ 588058 w 783458"/>
                <a:gd name="connsiteY2" fmla="*/ 1627891 h 1798435"/>
                <a:gd name="connsiteX3" fmla="*/ 485536 w 783458"/>
                <a:gd name="connsiteY3" fmla="*/ 1740062 h 1798435"/>
                <a:gd name="connsiteX4" fmla="*/ 358147 w 783458"/>
                <a:gd name="connsiteY4" fmla="*/ 1798435 h 1798435"/>
                <a:gd name="connsiteX5" fmla="*/ 236171 w 783458"/>
                <a:gd name="connsiteY5" fmla="*/ 1602664 h 1798435"/>
                <a:gd name="connsiteX6" fmla="*/ 77821 w 783458"/>
                <a:gd name="connsiteY6" fmla="*/ 1367976 h 1798435"/>
                <a:gd name="connsiteX7" fmla="*/ 0 w 783458"/>
                <a:gd name="connsiteY7" fmla="*/ 1348521 h 1798435"/>
                <a:gd name="connsiteX0" fmla="*/ 783458 w 783458"/>
                <a:gd name="connsiteY0" fmla="*/ 0 h 1798435"/>
                <a:gd name="connsiteX1" fmla="*/ 733889 w 783458"/>
                <a:gd name="connsiteY1" fmla="*/ 997106 h 1798435"/>
                <a:gd name="connsiteX2" fmla="*/ 643718 w 783458"/>
                <a:gd name="connsiteY2" fmla="*/ 1466470 h 1798435"/>
                <a:gd name="connsiteX3" fmla="*/ 485536 w 783458"/>
                <a:gd name="connsiteY3" fmla="*/ 1740062 h 1798435"/>
                <a:gd name="connsiteX4" fmla="*/ 358147 w 783458"/>
                <a:gd name="connsiteY4" fmla="*/ 1798435 h 1798435"/>
                <a:gd name="connsiteX5" fmla="*/ 236171 w 783458"/>
                <a:gd name="connsiteY5" fmla="*/ 1602664 h 1798435"/>
                <a:gd name="connsiteX6" fmla="*/ 77821 w 783458"/>
                <a:gd name="connsiteY6" fmla="*/ 1367976 h 1798435"/>
                <a:gd name="connsiteX7" fmla="*/ 0 w 783458"/>
                <a:gd name="connsiteY7" fmla="*/ 1348521 h 1798435"/>
                <a:gd name="connsiteX0" fmla="*/ 775507 w 775507"/>
                <a:gd name="connsiteY0" fmla="*/ 0 h 1475592"/>
                <a:gd name="connsiteX1" fmla="*/ 733889 w 775507"/>
                <a:gd name="connsiteY1" fmla="*/ 674263 h 1475592"/>
                <a:gd name="connsiteX2" fmla="*/ 643718 w 775507"/>
                <a:gd name="connsiteY2" fmla="*/ 1143627 h 1475592"/>
                <a:gd name="connsiteX3" fmla="*/ 485536 w 775507"/>
                <a:gd name="connsiteY3" fmla="*/ 1417219 h 1475592"/>
                <a:gd name="connsiteX4" fmla="*/ 358147 w 775507"/>
                <a:gd name="connsiteY4" fmla="*/ 1475592 h 1475592"/>
                <a:gd name="connsiteX5" fmla="*/ 236171 w 775507"/>
                <a:gd name="connsiteY5" fmla="*/ 1279821 h 1475592"/>
                <a:gd name="connsiteX6" fmla="*/ 77821 w 775507"/>
                <a:gd name="connsiteY6" fmla="*/ 1045133 h 1475592"/>
                <a:gd name="connsiteX7" fmla="*/ 0 w 775507"/>
                <a:gd name="connsiteY7" fmla="*/ 1025678 h 147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07" h="1475592">
                  <a:moveTo>
                    <a:pt x="775507" y="0"/>
                  </a:moveTo>
                  <a:cubicBezTo>
                    <a:pt x="743081" y="45396"/>
                    <a:pt x="755854" y="483659"/>
                    <a:pt x="733889" y="674263"/>
                  </a:cubicBezTo>
                  <a:cubicBezTo>
                    <a:pt x="711924" y="864867"/>
                    <a:pt x="685110" y="1019801"/>
                    <a:pt x="643718" y="1143627"/>
                  </a:cubicBezTo>
                  <a:cubicBezTo>
                    <a:pt x="602326" y="1267453"/>
                    <a:pt x="505364" y="1404826"/>
                    <a:pt x="485536" y="1417219"/>
                  </a:cubicBezTo>
                  <a:cubicBezTo>
                    <a:pt x="485535" y="1417219"/>
                    <a:pt x="387331" y="1465864"/>
                    <a:pt x="358147" y="1475592"/>
                  </a:cubicBezTo>
                  <a:lnTo>
                    <a:pt x="236171" y="1279821"/>
                  </a:lnTo>
                  <a:cubicBezTo>
                    <a:pt x="164835" y="1273336"/>
                    <a:pt x="148732" y="1055263"/>
                    <a:pt x="77821" y="1045133"/>
                  </a:cubicBezTo>
                  <a:cubicBezTo>
                    <a:pt x="-72722" y="1023627"/>
                    <a:pt x="67166" y="1025678"/>
                    <a:pt x="0" y="1025678"/>
                  </a:cubicBezTo>
                </a:path>
              </a:pathLst>
            </a:custGeom>
            <a:noFill/>
            <a:ln w="4127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grpSp>
      <p:sp>
        <p:nvSpPr>
          <p:cNvPr id="13" name="Rounded Rectangle 12">
            <a:extLst>
              <a:ext uri="{FF2B5EF4-FFF2-40B4-BE49-F238E27FC236}">
                <a16:creationId xmlns:a16="http://schemas.microsoft.com/office/drawing/2014/main" id="{B53DD64C-B0D5-A143-8705-56D4BEC14EE9}"/>
              </a:ext>
            </a:extLst>
          </p:cNvPr>
          <p:cNvSpPr/>
          <p:nvPr/>
        </p:nvSpPr>
        <p:spPr>
          <a:xfrm>
            <a:off x="4145280" y="3015138"/>
            <a:ext cx="6126480" cy="30007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Tree>
    <p:extLst>
      <p:ext uri="{BB962C8B-B14F-4D97-AF65-F5344CB8AC3E}">
        <p14:creationId xmlns:p14="http://schemas.microsoft.com/office/powerpoint/2010/main" val="29174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5" y="0"/>
            <a:ext cx="5212514" cy="6858000"/>
          </a:xfrm>
          <a:prstGeom prst="rect">
            <a:avLst/>
          </a:prstGeom>
          <a:solidFill>
            <a:schemeClr val="accent1">
              <a:lumMod val="75000"/>
            </a:schemeClr>
          </a:solidFill>
        </p:spPr>
        <p:txBody>
          <a:bodyPr wrap="square" rtlCol="0" anchor="t" anchorCtr="0">
            <a:noAutofit/>
          </a:bodyPr>
          <a:lstStyle/>
          <a:p>
            <a:pPr algn="ctr"/>
            <a:endParaRPr lang="pt-BR" sz="4000" b="1" dirty="0">
              <a:solidFill>
                <a:schemeClr val="bg1"/>
              </a:solidFill>
              <a:latin typeface="Arial" panose="020B0604020202020204" pitchFamily="34" charset="0"/>
              <a:cs typeface="Arial" panose="020B0604020202020204" pitchFamily="34" charset="0"/>
            </a:endParaRPr>
          </a:p>
          <a:p>
            <a:pPr algn="ctr"/>
            <a:endParaRPr lang="pt-BR" sz="4000" b="1" dirty="0">
              <a:solidFill>
                <a:schemeClr val="bg1"/>
              </a:solidFill>
              <a:latin typeface="Arial" panose="020B0604020202020204" pitchFamily="34" charset="0"/>
              <a:cs typeface="Arial" panose="020B0604020202020204" pitchFamily="34" charset="0"/>
            </a:endParaRPr>
          </a:p>
          <a:p>
            <a:pPr algn="ctr"/>
            <a:endParaRPr lang="pt-BR" sz="4000" b="1" dirty="0">
              <a:solidFill>
                <a:schemeClr val="bg1"/>
              </a:solidFill>
              <a:latin typeface="Arial" panose="020B0604020202020204" pitchFamily="34" charset="0"/>
              <a:cs typeface="Arial" panose="020B0604020202020204" pitchFamily="34" charset="0"/>
            </a:endParaRPr>
          </a:p>
          <a:p>
            <a:pPr algn="ctr"/>
            <a:r>
              <a:rPr lang="pt-BR" sz="4000" b="1" dirty="0">
                <a:solidFill>
                  <a:schemeClr val="bg1"/>
                </a:solidFill>
                <a:latin typeface="Arial" panose="020B0604020202020204" pitchFamily="34" charset="0"/>
                <a:cs typeface="Arial" panose="020B0604020202020204" pitchFamily="34" charset="0"/>
              </a:rPr>
              <a:t>O uso de anticorpos como ferramentas analíticas</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76240A-5D37-87C6-EE37-782BF8474CF8}"/>
              </a:ext>
            </a:extLst>
          </p:cNvPr>
          <p:cNvSpPr txBox="1"/>
          <p:nvPr/>
        </p:nvSpPr>
        <p:spPr>
          <a:xfrm>
            <a:off x="-98934" y="4092592"/>
            <a:ext cx="5377131" cy="830997"/>
          </a:xfrm>
          <a:prstGeom prst="rect">
            <a:avLst/>
          </a:prstGeom>
          <a:noFill/>
        </p:spPr>
        <p:txBody>
          <a:bodyPr wrap="square" rtlCol="0">
            <a:spAutoFit/>
          </a:bodyPr>
          <a:lstStyle/>
          <a:p>
            <a:pPr algn="ctr"/>
            <a:r>
              <a:rPr lang="pt-BR" sz="2400" b="1" dirty="0">
                <a:solidFill>
                  <a:schemeClr val="bg1"/>
                </a:solidFill>
                <a:latin typeface="Arial" panose="020B0604020202020204" pitchFamily="34" charset="0"/>
                <a:cs typeface="Arial" panose="020B0604020202020204" pitchFamily="34" charset="0"/>
              </a:rPr>
              <a:t>Os </a:t>
            </a:r>
            <a:r>
              <a:rPr lang="pt-BR" sz="2400" b="1" dirty="0" err="1">
                <a:solidFill>
                  <a:schemeClr val="bg1"/>
                </a:solidFill>
                <a:latin typeface="Arial" panose="020B0604020202020204" pitchFamily="34" charset="0"/>
                <a:cs typeface="Arial" panose="020B0604020202020204" pitchFamily="34" charset="0"/>
              </a:rPr>
              <a:t>imunoensaios</a:t>
            </a:r>
            <a:r>
              <a:rPr lang="pt-BR" sz="2400" b="1" dirty="0">
                <a:solidFill>
                  <a:schemeClr val="bg1"/>
                </a:solidFill>
                <a:latin typeface="Arial" panose="020B0604020202020204" pitchFamily="34" charset="0"/>
                <a:cs typeface="Arial" panose="020B0604020202020204" pitchFamily="34" charset="0"/>
              </a:rPr>
              <a:t> são aplicados em laboratórios clínicos e de pesquisa</a:t>
            </a:r>
          </a:p>
        </p:txBody>
      </p:sp>
      <p:pic>
        <p:nvPicPr>
          <p:cNvPr id="3" name="Picture 2">
            <a:extLst>
              <a:ext uri="{FF2B5EF4-FFF2-40B4-BE49-F238E27FC236}">
                <a16:creationId xmlns:a16="http://schemas.microsoft.com/office/drawing/2014/main" id="{9B48BEEB-E723-2EFD-3521-3BDDF00B734F}"/>
              </a:ext>
            </a:extLst>
          </p:cNvPr>
          <p:cNvPicPr>
            <a:picLocks noChangeAspect="1"/>
          </p:cNvPicPr>
          <p:nvPr/>
        </p:nvPicPr>
        <p:blipFill>
          <a:blip r:embed="rId2"/>
          <a:stretch>
            <a:fillRect/>
          </a:stretch>
        </p:blipFill>
        <p:spPr>
          <a:xfrm>
            <a:off x="5819222" y="0"/>
            <a:ext cx="5694897" cy="6858000"/>
          </a:xfrm>
          <a:prstGeom prst="rect">
            <a:avLst/>
          </a:prstGeom>
        </p:spPr>
      </p:pic>
    </p:spTree>
    <p:extLst>
      <p:ext uri="{BB962C8B-B14F-4D97-AF65-F5344CB8AC3E}">
        <p14:creationId xmlns:p14="http://schemas.microsoft.com/office/powerpoint/2010/main" val="3925977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actina e a miosina como paradigmas de motores moleculares</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76240A-5D37-87C6-EE37-782BF8474CF8}"/>
              </a:ext>
            </a:extLst>
          </p:cNvPr>
          <p:cNvSpPr txBox="1"/>
          <p:nvPr/>
        </p:nvSpPr>
        <p:spPr>
          <a:xfrm>
            <a:off x="263525" y="1539172"/>
            <a:ext cx="5222875" cy="4893647"/>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Motores moleculares convertem energia química em movimento nas células, gerando força vetorialmente para impelir processos específicos (divisão celular, contração, entre outros).</a:t>
            </a:r>
          </a:p>
          <a:p>
            <a:pPr marL="342900" indent="-3429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pt-BR" sz="2400" b="1" dirty="0">
                <a:solidFill>
                  <a:srgbClr val="FF9300"/>
                </a:solidFill>
                <a:latin typeface="Arial" panose="020B0604020202020204" pitchFamily="34" charset="0"/>
                <a:cs typeface="Arial" panose="020B0604020202020204" pitchFamily="34" charset="0"/>
              </a:rPr>
              <a:t>Actina e miosina se organizam em filamentos para promover contração no musculo, onde respondem por 80% da massa de proteínas. </a:t>
            </a:r>
          </a:p>
        </p:txBody>
      </p:sp>
      <p:pic>
        <p:nvPicPr>
          <p:cNvPr id="3" name="Picture 2">
            <a:extLst>
              <a:ext uri="{FF2B5EF4-FFF2-40B4-BE49-F238E27FC236}">
                <a16:creationId xmlns:a16="http://schemas.microsoft.com/office/drawing/2014/main" id="{4864BF94-0312-FBAE-A74C-1C800350DB15}"/>
              </a:ext>
            </a:extLst>
          </p:cNvPr>
          <p:cNvPicPr>
            <a:picLocks noChangeAspect="1"/>
          </p:cNvPicPr>
          <p:nvPr/>
        </p:nvPicPr>
        <p:blipFill>
          <a:blip r:embed="rId2"/>
          <a:stretch>
            <a:fillRect/>
          </a:stretch>
        </p:blipFill>
        <p:spPr>
          <a:xfrm>
            <a:off x="7550990" y="1270050"/>
            <a:ext cx="3715107" cy="5587950"/>
          </a:xfrm>
          <a:prstGeom prst="rect">
            <a:avLst/>
          </a:prstGeom>
        </p:spPr>
      </p:pic>
      <p:sp>
        <p:nvSpPr>
          <p:cNvPr id="6" name="TextBox 5">
            <a:extLst>
              <a:ext uri="{FF2B5EF4-FFF2-40B4-BE49-F238E27FC236}">
                <a16:creationId xmlns:a16="http://schemas.microsoft.com/office/drawing/2014/main" id="{C54DA6DA-F4EF-2263-9303-C0673305C04F}"/>
              </a:ext>
            </a:extLst>
          </p:cNvPr>
          <p:cNvSpPr txBox="1"/>
          <p:nvPr/>
        </p:nvSpPr>
        <p:spPr>
          <a:xfrm>
            <a:off x="6452558" y="5786488"/>
            <a:ext cx="2623075" cy="646331"/>
          </a:xfrm>
          <a:prstGeom prst="rect">
            <a:avLst/>
          </a:prstGeom>
          <a:noFill/>
        </p:spPr>
        <p:txBody>
          <a:bodyPr wrap="square" rtlCol="0">
            <a:spAutoFit/>
          </a:bodyPr>
          <a:lstStyle/>
          <a:p>
            <a:pPr algn="ctr"/>
            <a:r>
              <a:rPr lang="pt-BR" b="1" dirty="0">
                <a:solidFill>
                  <a:srgbClr val="0432FF"/>
                </a:solidFill>
                <a:latin typeface="Arial" panose="020B0604020202020204" pitchFamily="34" charset="0"/>
                <a:cs typeface="Arial" panose="020B0604020202020204" pitchFamily="34" charset="0"/>
              </a:rPr>
              <a:t>Miosina: 6 cadeias</a:t>
            </a:r>
          </a:p>
          <a:p>
            <a:pPr algn="ctr"/>
            <a:r>
              <a:rPr lang="pt-BR" b="1" dirty="0">
                <a:solidFill>
                  <a:srgbClr val="0432FF"/>
                </a:solidFill>
                <a:latin typeface="Arial" panose="020B0604020202020204" pitchFamily="34" charset="0"/>
                <a:cs typeface="Arial" panose="020B0604020202020204" pitchFamily="34" charset="0"/>
              </a:rPr>
              <a:t>2 pesadas e 4 leves </a:t>
            </a:r>
          </a:p>
        </p:txBody>
      </p:sp>
    </p:spTree>
    <p:extLst>
      <p:ext uri="{BB962C8B-B14F-4D97-AF65-F5344CB8AC3E}">
        <p14:creationId xmlns:p14="http://schemas.microsoft.com/office/powerpoint/2010/main" val="2957937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Proteínas fibrosas</a:t>
            </a:r>
          </a:p>
        </p:txBody>
      </p:sp>
      <p:sp>
        <p:nvSpPr>
          <p:cNvPr id="3" name="TextBox 2">
            <a:extLst>
              <a:ext uri="{FF2B5EF4-FFF2-40B4-BE49-F238E27FC236}">
                <a16:creationId xmlns:a16="http://schemas.microsoft.com/office/drawing/2014/main" id="{43BB2565-D65F-934F-ACE9-846B6DCDC2D9}"/>
              </a:ext>
            </a:extLst>
          </p:cNvPr>
          <p:cNvSpPr txBox="1"/>
          <p:nvPr/>
        </p:nvSpPr>
        <p:spPr>
          <a:xfrm>
            <a:off x="182503" y="1272032"/>
            <a:ext cx="11293880" cy="3785652"/>
          </a:xfrm>
          <a:prstGeom prst="rect">
            <a:avLst/>
          </a:prstGeom>
          <a:noFill/>
        </p:spPr>
        <p:txBody>
          <a:bodyPr wrap="square" rtlCol="0">
            <a:spAutoFit/>
          </a:bodyPr>
          <a:lstStyle/>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Conferem força, resistência e rigidez às estruturas nas quais ocorrem.</a:t>
            </a:r>
          </a:p>
          <a:p>
            <a:pPr marL="457200" indent="-4572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2400" b="1" dirty="0">
                <a:solidFill>
                  <a:srgbClr val="FF9300"/>
                </a:solidFill>
                <a:latin typeface="Arial" panose="020B0604020202020204" pitchFamily="34" charset="0"/>
                <a:cs typeface="Arial" panose="020B0604020202020204" pitchFamily="34" charset="0"/>
              </a:rPr>
              <a:t>São formadas pela repetição de unidades simples de estrutura secundária.</a:t>
            </a:r>
          </a:p>
          <a:p>
            <a:pPr marL="457200" indent="-4572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Insolúveis em água, possuem grande proporção de resíduos hidrofóbicos, os quais se escondem do meio aquoso devido à formação de complexos supramoleculares (arranjo de várias moléculas).</a:t>
            </a:r>
          </a:p>
          <a:p>
            <a:pPr marL="457200" indent="-457200">
              <a:buFont typeface="Arial" panose="020B0604020202020204" pitchFamily="34" charset="0"/>
              <a:buChar char="•"/>
            </a:pPr>
            <a:endParaRPr lang="pt-BR" sz="2400" b="1" dirty="0">
              <a:solidFill>
                <a:srgbClr val="0432FF"/>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Exemplos: α-queratina; colágenos.</a:t>
            </a:r>
          </a:p>
        </p:txBody>
      </p:sp>
    </p:spTree>
    <p:extLst>
      <p:ext uri="{BB962C8B-B14F-4D97-AF65-F5344CB8AC3E}">
        <p14:creationId xmlns:p14="http://schemas.microsoft.com/office/powerpoint/2010/main" val="3310201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actina e a miosina como paradigmas de motores moleculares</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76240A-5D37-87C6-EE37-782BF8474CF8}"/>
              </a:ext>
            </a:extLst>
          </p:cNvPr>
          <p:cNvSpPr txBox="1"/>
          <p:nvPr/>
        </p:nvSpPr>
        <p:spPr>
          <a:xfrm>
            <a:off x="263525" y="1539172"/>
            <a:ext cx="10778286" cy="461665"/>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Organização da miosina e actina em filamentos.</a:t>
            </a:r>
          </a:p>
        </p:txBody>
      </p:sp>
      <p:pic>
        <p:nvPicPr>
          <p:cNvPr id="4" name="Picture 3">
            <a:extLst>
              <a:ext uri="{FF2B5EF4-FFF2-40B4-BE49-F238E27FC236}">
                <a16:creationId xmlns:a16="http://schemas.microsoft.com/office/drawing/2014/main" id="{53B7B475-5227-6D56-56C9-4FA81F14687E}"/>
              </a:ext>
            </a:extLst>
          </p:cNvPr>
          <p:cNvPicPr>
            <a:picLocks noChangeAspect="1"/>
          </p:cNvPicPr>
          <p:nvPr/>
        </p:nvPicPr>
        <p:blipFill rotWithShape="1">
          <a:blip r:embed="rId2"/>
          <a:srcRect t="40478"/>
          <a:stretch/>
        </p:blipFill>
        <p:spPr>
          <a:xfrm>
            <a:off x="6096000" y="3429000"/>
            <a:ext cx="5680961" cy="3165894"/>
          </a:xfrm>
          <a:prstGeom prst="rect">
            <a:avLst/>
          </a:prstGeom>
        </p:spPr>
      </p:pic>
      <p:pic>
        <p:nvPicPr>
          <p:cNvPr id="5" name="Picture 4">
            <a:extLst>
              <a:ext uri="{FF2B5EF4-FFF2-40B4-BE49-F238E27FC236}">
                <a16:creationId xmlns:a16="http://schemas.microsoft.com/office/drawing/2014/main" id="{2C454007-2DCF-6059-47B3-F9C97383238D}"/>
              </a:ext>
            </a:extLst>
          </p:cNvPr>
          <p:cNvPicPr>
            <a:picLocks noChangeAspect="1"/>
          </p:cNvPicPr>
          <p:nvPr/>
        </p:nvPicPr>
        <p:blipFill rotWithShape="1">
          <a:blip r:embed="rId2"/>
          <a:srcRect b="60488"/>
          <a:stretch/>
        </p:blipFill>
        <p:spPr>
          <a:xfrm>
            <a:off x="415039" y="3885148"/>
            <a:ext cx="5680961" cy="2101583"/>
          </a:xfrm>
          <a:prstGeom prst="rect">
            <a:avLst/>
          </a:prstGeom>
        </p:spPr>
      </p:pic>
      <p:sp>
        <p:nvSpPr>
          <p:cNvPr id="8" name="TextBox 7">
            <a:extLst>
              <a:ext uri="{FF2B5EF4-FFF2-40B4-BE49-F238E27FC236}">
                <a16:creationId xmlns:a16="http://schemas.microsoft.com/office/drawing/2014/main" id="{7E0C123B-BE35-3F89-6BCD-56FD6A621136}"/>
              </a:ext>
            </a:extLst>
          </p:cNvPr>
          <p:cNvSpPr txBox="1"/>
          <p:nvPr/>
        </p:nvSpPr>
        <p:spPr>
          <a:xfrm>
            <a:off x="263525" y="3303131"/>
            <a:ext cx="5680961" cy="707886"/>
          </a:xfrm>
          <a:prstGeom prst="rect">
            <a:avLst/>
          </a:prstGeom>
          <a:noFill/>
        </p:spPr>
        <p:txBody>
          <a:bodyPr wrap="square" rtlCol="0">
            <a:spAutoFit/>
          </a:bodyPr>
          <a:lstStyle/>
          <a:p>
            <a:pPr algn="ctr"/>
            <a:r>
              <a:rPr lang="pt-BR" sz="2000" b="1" dirty="0">
                <a:solidFill>
                  <a:srgbClr val="FF9300"/>
                </a:solidFill>
                <a:latin typeface="Arial" panose="020B0604020202020204" pitchFamily="34" charset="0"/>
                <a:cs typeface="Arial" panose="020B0604020202020204" pitchFamily="34" charset="0"/>
              </a:rPr>
              <a:t>Filamentos grossos, com cabeça globular apontando para lados opostos</a:t>
            </a:r>
          </a:p>
        </p:txBody>
      </p:sp>
      <p:sp>
        <p:nvSpPr>
          <p:cNvPr id="9" name="TextBox 8">
            <a:extLst>
              <a:ext uri="{FF2B5EF4-FFF2-40B4-BE49-F238E27FC236}">
                <a16:creationId xmlns:a16="http://schemas.microsoft.com/office/drawing/2014/main" id="{4CC9BD2D-42DA-C846-1B98-00462C1D5E16}"/>
              </a:ext>
            </a:extLst>
          </p:cNvPr>
          <p:cNvSpPr txBox="1"/>
          <p:nvPr/>
        </p:nvSpPr>
        <p:spPr>
          <a:xfrm>
            <a:off x="6087686" y="2817124"/>
            <a:ext cx="5680961" cy="707886"/>
          </a:xfrm>
          <a:prstGeom prst="rect">
            <a:avLst/>
          </a:prstGeom>
          <a:noFill/>
        </p:spPr>
        <p:txBody>
          <a:bodyPr wrap="square" rtlCol="0">
            <a:spAutoFit/>
          </a:bodyPr>
          <a:lstStyle/>
          <a:p>
            <a:pPr algn="ctr"/>
            <a:r>
              <a:rPr lang="pt-BR" sz="2000" b="1" dirty="0">
                <a:solidFill>
                  <a:srgbClr val="FF9300"/>
                </a:solidFill>
                <a:latin typeface="Arial" panose="020B0604020202020204" pitchFamily="34" charset="0"/>
                <a:cs typeface="Arial" panose="020B0604020202020204" pitchFamily="34" charset="0"/>
              </a:rPr>
              <a:t>Filamentos finos, formados pela polimerização da actina globular (</a:t>
            </a:r>
            <a:r>
              <a:rPr lang="pt-BR" sz="2000" b="1" dirty="0" err="1">
                <a:solidFill>
                  <a:srgbClr val="FF9300"/>
                </a:solidFill>
                <a:latin typeface="Arial" panose="020B0604020202020204" pitchFamily="34" charset="0"/>
                <a:cs typeface="Arial" panose="020B0604020202020204" pitchFamily="34" charset="0"/>
              </a:rPr>
              <a:t>G</a:t>
            </a:r>
            <a:r>
              <a:rPr lang="pt-BR" sz="2000" b="1" dirty="0">
                <a:solidFill>
                  <a:srgbClr val="FF93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7332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actina e a miosina como paradigmas de motores moleculares</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76240A-5D37-87C6-EE37-782BF8474CF8}"/>
              </a:ext>
            </a:extLst>
          </p:cNvPr>
          <p:cNvSpPr txBox="1"/>
          <p:nvPr/>
        </p:nvSpPr>
        <p:spPr>
          <a:xfrm>
            <a:off x="263525" y="1539172"/>
            <a:ext cx="3790890" cy="4154984"/>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Filamentos finos de actina, e filamentos grossos de miosina se intercalam formando uma miofibrila. Cada fibra muscular contem cerca de 1.000 miofibrilas. O sarcômero constitui a unidade contrátil.</a:t>
            </a:r>
          </a:p>
        </p:txBody>
      </p:sp>
      <p:pic>
        <p:nvPicPr>
          <p:cNvPr id="3" name="Picture 2">
            <a:extLst>
              <a:ext uri="{FF2B5EF4-FFF2-40B4-BE49-F238E27FC236}">
                <a16:creationId xmlns:a16="http://schemas.microsoft.com/office/drawing/2014/main" id="{B538B4D9-FEFC-6525-4586-1DC3D42838E8}"/>
              </a:ext>
            </a:extLst>
          </p:cNvPr>
          <p:cNvPicPr>
            <a:picLocks noChangeAspect="1"/>
          </p:cNvPicPr>
          <p:nvPr/>
        </p:nvPicPr>
        <p:blipFill rotWithShape="1">
          <a:blip r:embed="rId2"/>
          <a:srcRect t="2213" b="1943"/>
          <a:stretch/>
        </p:blipFill>
        <p:spPr>
          <a:xfrm>
            <a:off x="5377080" y="1263535"/>
            <a:ext cx="6768451" cy="5594465"/>
          </a:xfrm>
          <a:prstGeom prst="rect">
            <a:avLst/>
          </a:prstGeom>
        </p:spPr>
      </p:pic>
    </p:spTree>
    <p:extLst>
      <p:ext uri="{BB962C8B-B14F-4D97-AF65-F5344CB8AC3E}">
        <p14:creationId xmlns:p14="http://schemas.microsoft.com/office/powerpoint/2010/main" val="2196081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actina e a miosina como paradigmas de motores moleculares</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76240A-5D37-87C6-EE37-782BF8474CF8}"/>
              </a:ext>
            </a:extLst>
          </p:cNvPr>
          <p:cNvSpPr txBox="1"/>
          <p:nvPr/>
        </p:nvSpPr>
        <p:spPr>
          <a:xfrm>
            <a:off x="263525" y="1539172"/>
            <a:ext cx="5226408" cy="2677656"/>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Filamentos finos de actina, e filamentos grossos de miosina se intercalam formando uma miofibrila. Cada fibra muscular contem cerca de 1.000 miofibrilas. O sarcômero constitui a unidade contrátil.</a:t>
            </a:r>
          </a:p>
        </p:txBody>
      </p:sp>
      <p:pic>
        <p:nvPicPr>
          <p:cNvPr id="3" name="Picture 2">
            <a:extLst>
              <a:ext uri="{FF2B5EF4-FFF2-40B4-BE49-F238E27FC236}">
                <a16:creationId xmlns:a16="http://schemas.microsoft.com/office/drawing/2014/main" id="{B538B4D9-FEFC-6525-4586-1DC3D42838E8}"/>
              </a:ext>
            </a:extLst>
          </p:cNvPr>
          <p:cNvPicPr>
            <a:picLocks noChangeAspect="1"/>
          </p:cNvPicPr>
          <p:nvPr/>
        </p:nvPicPr>
        <p:blipFill rotWithShape="1">
          <a:blip r:embed="rId2"/>
          <a:srcRect t="55631" r="26403" b="1942"/>
          <a:stretch/>
        </p:blipFill>
        <p:spPr>
          <a:xfrm>
            <a:off x="263525" y="4379411"/>
            <a:ext cx="4783430" cy="2378106"/>
          </a:xfrm>
          <a:prstGeom prst="rect">
            <a:avLst/>
          </a:prstGeom>
        </p:spPr>
      </p:pic>
      <p:pic>
        <p:nvPicPr>
          <p:cNvPr id="4" name="Picture 3">
            <a:extLst>
              <a:ext uri="{FF2B5EF4-FFF2-40B4-BE49-F238E27FC236}">
                <a16:creationId xmlns:a16="http://schemas.microsoft.com/office/drawing/2014/main" id="{C2488D65-2F2D-1138-39FA-1295FAF1F3BC}"/>
              </a:ext>
            </a:extLst>
          </p:cNvPr>
          <p:cNvPicPr>
            <a:picLocks noChangeAspect="1"/>
          </p:cNvPicPr>
          <p:nvPr/>
        </p:nvPicPr>
        <p:blipFill>
          <a:blip r:embed="rId3"/>
          <a:stretch>
            <a:fillRect/>
          </a:stretch>
        </p:blipFill>
        <p:spPr>
          <a:xfrm>
            <a:off x="5489932" y="1539172"/>
            <a:ext cx="6702067" cy="4987585"/>
          </a:xfrm>
          <a:prstGeom prst="rect">
            <a:avLst/>
          </a:prstGeom>
        </p:spPr>
      </p:pic>
    </p:spTree>
    <p:extLst>
      <p:ext uri="{BB962C8B-B14F-4D97-AF65-F5344CB8AC3E}">
        <p14:creationId xmlns:p14="http://schemas.microsoft.com/office/powerpoint/2010/main" val="3770861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A actina e a miosina como paradigmas de motores moleculares</a:t>
            </a:r>
            <a:endParaRPr lang="pt-BR" sz="4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76240A-5D37-87C6-EE37-782BF8474CF8}"/>
              </a:ext>
            </a:extLst>
          </p:cNvPr>
          <p:cNvSpPr txBox="1"/>
          <p:nvPr/>
        </p:nvSpPr>
        <p:spPr>
          <a:xfrm>
            <a:off x="123448" y="1263535"/>
            <a:ext cx="11928475" cy="830997"/>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Os filamentos grossos de miosina deslizam sobre os filamentos finos de actina com estimulo de Ca</a:t>
            </a:r>
            <a:r>
              <a:rPr lang="pt-BR" sz="2400" b="1" baseline="30000" dirty="0">
                <a:solidFill>
                  <a:srgbClr val="0432FF"/>
                </a:solidFill>
                <a:latin typeface="Arial" panose="020B0604020202020204" pitchFamily="34" charset="0"/>
                <a:cs typeface="Arial" panose="020B0604020202020204" pitchFamily="34" charset="0"/>
              </a:rPr>
              <a:t>2+ </a:t>
            </a:r>
            <a:r>
              <a:rPr lang="pt-BR" sz="2400" b="1" dirty="0">
                <a:solidFill>
                  <a:srgbClr val="0432FF"/>
                </a:solidFill>
                <a:latin typeface="Arial" panose="020B0604020202020204" pitchFamily="34" charset="0"/>
                <a:cs typeface="Arial" panose="020B0604020202020204" pitchFamily="34" charset="0"/>
              </a:rPr>
              <a:t>e gasto de ATP.</a:t>
            </a:r>
          </a:p>
        </p:txBody>
      </p:sp>
      <p:pic>
        <p:nvPicPr>
          <p:cNvPr id="5" name="Picture 4">
            <a:extLst>
              <a:ext uri="{FF2B5EF4-FFF2-40B4-BE49-F238E27FC236}">
                <a16:creationId xmlns:a16="http://schemas.microsoft.com/office/drawing/2014/main" id="{5FDD38D2-EE34-8259-3FB0-430CBA12A6AB}"/>
              </a:ext>
            </a:extLst>
          </p:cNvPr>
          <p:cNvPicPr>
            <a:picLocks noChangeAspect="1"/>
          </p:cNvPicPr>
          <p:nvPr/>
        </p:nvPicPr>
        <p:blipFill>
          <a:blip r:embed="rId2"/>
          <a:stretch>
            <a:fillRect/>
          </a:stretch>
        </p:blipFill>
        <p:spPr>
          <a:xfrm>
            <a:off x="809294" y="2094532"/>
            <a:ext cx="3172156" cy="4763468"/>
          </a:xfrm>
          <a:prstGeom prst="rect">
            <a:avLst/>
          </a:prstGeom>
        </p:spPr>
      </p:pic>
      <p:pic>
        <p:nvPicPr>
          <p:cNvPr id="6" name="Picture 5">
            <a:extLst>
              <a:ext uri="{FF2B5EF4-FFF2-40B4-BE49-F238E27FC236}">
                <a16:creationId xmlns:a16="http://schemas.microsoft.com/office/drawing/2014/main" id="{C47F71D0-8245-1E4B-07C3-810B049995B2}"/>
              </a:ext>
            </a:extLst>
          </p:cNvPr>
          <p:cNvPicPr>
            <a:picLocks noChangeAspect="1"/>
          </p:cNvPicPr>
          <p:nvPr/>
        </p:nvPicPr>
        <p:blipFill>
          <a:blip r:embed="rId3"/>
          <a:stretch>
            <a:fillRect/>
          </a:stretch>
        </p:blipFill>
        <p:spPr>
          <a:xfrm>
            <a:off x="3981450" y="2805431"/>
            <a:ext cx="3238754" cy="3613658"/>
          </a:xfrm>
          <a:prstGeom prst="rect">
            <a:avLst/>
          </a:prstGeom>
        </p:spPr>
      </p:pic>
      <p:pic>
        <p:nvPicPr>
          <p:cNvPr id="10" name="Picture 9">
            <a:extLst>
              <a:ext uri="{FF2B5EF4-FFF2-40B4-BE49-F238E27FC236}">
                <a16:creationId xmlns:a16="http://schemas.microsoft.com/office/drawing/2014/main" id="{276A93C2-1E3E-B375-E6C7-FE30F9615DA1}"/>
              </a:ext>
            </a:extLst>
          </p:cNvPr>
          <p:cNvPicPr>
            <a:picLocks noChangeAspect="1"/>
          </p:cNvPicPr>
          <p:nvPr/>
        </p:nvPicPr>
        <p:blipFill>
          <a:blip r:embed="rId4"/>
          <a:stretch>
            <a:fillRect/>
          </a:stretch>
        </p:blipFill>
        <p:spPr>
          <a:xfrm>
            <a:off x="7533276" y="4074261"/>
            <a:ext cx="4464767" cy="1075997"/>
          </a:xfrm>
          <a:prstGeom prst="rect">
            <a:avLst/>
          </a:prstGeom>
        </p:spPr>
      </p:pic>
      <p:sp>
        <p:nvSpPr>
          <p:cNvPr id="12" name="Freeform 11">
            <a:extLst>
              <a:ext uri="{FF2B5EF4-FFF2-40B4-BE49-F238E27FC236}">
                <a16:creationId xmlns:a16="http://schemas.microsoft.com/office/drawing/2014/main" id="{61617941-38C4-AC98-C034-6BE7001BBB46}"/>
              </a:ext>
            </a:extLst>
          </p:cNvPr>
          <p:cNvSpPr/>
          <p:nvPr/>
        </p:nvSpPr>
        <p:spPr>
          <a:xfrm>
            <a:off x="4225161" y="2172003"/>
            <a:ext cx="3017337" cy="4488101"/>
          </a:xfrm>
          <a:custGeom>
            <a:avLst/>
            <a:gdLst>
              <a:gd name="connsiteX0" fmla="*/ 1292772 w 3017337"/>
              <a:gd name="connsiteY0" fmla="*/ 4323390 h 4488101"/>
              <a:gd name="connsiteX1" fmla="*/ 1954924 w 3017337"/>
              <a:gd name="connsiteY1" fmla="*/ 4481045 h 4488101"/>
              <a:gd name="connsiteX2" fmla="*/ 2506717 w 3017337"/>
              <a:gd name="connsiteY2" fmla="*/ 4118438 h 4488101"/>
              <a:gd name="connsiteX3" fmla="*/ 2790496 w 3017337"/>
              <a:gd name="connsiteY3" fmla="*/ 3519349 h 4488101"/>
              <a:gd name="connsiteX4" fmla="*/ 2948151 w 3017337"/>
              <a:gd name="connsiteY4" fmla="*/ 3014852 h 4488101"/>
              <a:gd name="connsiteX5" fmla="*/ 3011213 w 3017337"/>
              <a:gd name="connsiteY5" fmla="*/ 2305404 h 4488101"/>
              <a:gd name="connsiteX6" fmla="*/ 2806262 w 3017337"/>
              <a:gd name="connsiteY6" fmla="*/ 1327942 h 4488101"/>
              <a:gd name="connsiteX7" fmla="*/ 2475186 w 3017337"/>
              <a:gd name="connsiteY7" fmla="*/ 697321 h 4488101"/>
              <a:gd name="connsiteX8" fmla="*/ 1860331 w 3017337"/>
              <a:gd name="connsiteY8" fmla="*/ 255887 h 4488101"/>
              <a:gd name="connsiteX9" fmla="*/ 1182413 w 3017337"/>
              <a:gd name="connsiteY9" fmla="*/ 19404 h 4488101"/>
              <a:gd name="connsiteX10" fmla="*/ 536027 w 3017337"/>
              <a:gd name="connsiteY10" fmla="*/ 19404 h 4488101"/>
              <a:gd name="connsiteX11" fmla="*/ 0 w 3017337"/>
              <a:gd name="connsiteY11" fmla="*/ 66700 h 44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7337" h="4488101">
                <a:moveTo>
                  <a:pt x="1292772" y="4323390"/>
                </a:moveTo>
                <a:cubicBezTo>
                  <a:pt x="1522686" y="4419297"/>
                  <a:pt x="1752600" y="4515204"/>
                  <a:pt x="1954924" y="4481045"/>
                </a:cubicBezTo>
                <a:cubicBezTo>
                  <a:pt x="2157248" y="4446886"/>
                  <a:pt x="2367455" y="4278721"/>
                  <a:pt x="2506717" y="4118438"/>
                </a:cubicBezTo>
                <a:cubicBezTo>
                  <a:pt x="2645979" y="3958155"/>
                  <a:pt x="2716924" y="3703280"/>
                  <a:pt x="2790496" y="3519349"/>
                </a:cubicBezTo>
                <a:cubicBezTo>
                  <a:pt x="2864068" y="3335418"/>
                  <a:pt x="2911365" y="3217176"/>
                  <a:pt x="2948151" y="3014852"/>
                </a:cubicBezTo>
                <a:cubicBezTo>
                  <a:pt x="2984937" y="2812528"/>
                  <a:pt x="3034861" y="2586556"/>
                  <a:pt x="3011213" y="2305404"/>
                </a:cubicBezTo>
                <a:cubicBezTo>
                  <a:pt x="2987565" y="2024252"/>
                  <a:pt x="2895600" y="1595956"/>
                  <a:pt x="2806262" y="1327942"/>
                </a:cubicBezTo>
                <a:cubicBezTo>
                  <a:pt x="2716924" y="1059928"/>
                  <a:pt x="2632841" y="875997"/>
                  <a:pt x="2475186" y="697321"/>
                </a:cubicBezTo>
                <a:cubicBezTo>
                  <a:pt x="2317531" y="518645"/>
                  <a:pt x="2075793" y="368873"/>
                  <a:pt x="1860331" y="255887"/>
                </a:cubicBezTo>
                <a:cubicBezTo>
                  <a:pt x="1644869" y="142901"/>
                  <a:pt x="1403130" y="58818"/>
                  <a:pt x="1182413" y="19404"/>
                </a:cubicBezTo>
                <a:cubicBezTo>
                  <a:pt x="961696" y="-20010"/>
                  <a:pt x="733096" y="11521"/>
                  <a:pt x="536027" y="19404"/>
                </a:cubicBezTo>
                <a:cubicBezTo>
                  <a:pt x="338958" y="27287"/>
                  <a:pt x="169479" y="46993"/>
                  <a:pt x="0" y="66700"/>
                </a:cubicBezTo>
              </a:path>
            </a:pathLst>
          </a:custGeom>
          <a:noFill/>
          <a:ln w="53975">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
        <p:nvSpPr>
          <p:cNvPr id="13" name="TextBox 12">
            <a:extLst>
              <a:ext uri="{FF2B5EF4-FFF2-40B4-BE49-F238E27FC236}">
                <a16:creationId xmlns:a16="http://schemas.microsoft.com/office/drawing/2014/main" id="{488BF001-64C8-EF68-2DB4-DC6255FBA8A4}"/>
              </a:ext>
            </a:extLst>
          </p:cNvPr>
          <p:cNvSpPr txBox="1"/>
          <p:nvPr/>
        </p:nvSpPr>
        <p:spPr>
          <a:xfrm>
            <a:off x="7603224" y="2952771"/>
            <a:ext cx="4324870" cy="1015663"/>
          </a:xfrm>
          <a:prstGeom prst="rect">
            <a:avLst/>
          </a:prstGeom>
          <a:noFill/>
        </p:spPr>
        <p:txBody>
          <a:bodyPr wrap="square" rtlCol="0">
            <a:spAutoFit/>
          </a:bodyPr>
          <a:lstStyle/>
          <a:p>
            <a:pPr algn="ctr"/>
            <a:r>
              <a:rPr lang="pt-BR" sz="2000" b="1" dirty="0">
                <a:solidFill>
                  <a:srgbClr val="FF9300"/>
                </a:solidFill>
                <a:latin typeface="Arial" panose="020B0604020202020204" pitchFamily="34" charset="0"/>
                <a:cs typeface="Arial" panose="020B0604020202020204" pitchFamily="34" charset="0"/>
              </a:rPr>
              <a:t>Inibição da ligação da miosina à actina ocorre por meio do complexo </a:t>
            </a:r>
            <a:r>
              <a:rPr lang="pt-BR" sz="2000" b="1" dirty="0" err="1">
                <a:solidFill>
                  <a:srgbClr val="FF9300"/>
                </a:solidFill>
                <a:latin typeface="Arial" panose="020B0604020202020204" pitchFamily="34" charset="0"/>
                <a:cs typeface="Arial" panose="020B0604020202020204" pitchFamily="34" charset="0"/>
              </a:rPr>
              <a:t>tropomiosina</a:t>
            </a:r>
            <a:r>
              <a:rPr lang="pt-BR" sz="2000" b="1" dirty="0">
                <a:solidFill>
                  <a:srgbClr val="FF9300"/>
                </a:solidFill>
                <a:latin typeface="Arial" panose="020B0604020202020204" pitchFamily="34" charset="0"/>
                <a:cs typeface="Arial" panose="020B0604020202020204" pitchFamily="34" charset="0"/>
              </a:rPr>
              <a:t>-troponina</a:t>
            </a:r>
          </a:p>
        </p:txBody>
      </p:sp>
      <p:sp>
        <p:nvSpPr>
          <p:cNvPr id="14" name="TextBox 13">
            <a:extLst>
              <a:ext uri="{FF2B5EF4-FFF2-40B4-BE49-F238E27FC236}">
                <a16:creationId xmlns:a16="http://schemas.microsoft.com/office/drawing/2014/main" id="{F361F4C7-4B5E-8F17-565C-B5F47E90E0B0}"/>
              </a:ext>
            </a:extLst>
          </p:cNvPr>
          <p:cNvSpPr txBox="1"/>
          <p:nvPr/>
        </p:nvSpPr>
        <p:spPr>
          <a:xfrm>
            <a:off x="7720239" y="5262843"/>
            <a:ext cx="4090840" cy="1015663"/>
          </a:xfrm>
          <a:prstGeom prst="rect">
            <a:avLst/>
          </a:prstGeom>
          <a:noFill/>
        </p:spPr>
        <p:txBody>
          <a:bodyPr wrap="square" rtlCol="0">
            <a:spAutoFit/>
          </a:bodyPr>
          <a:lstStyle/>
          <a:p>
            <a:pPr algn="ctr"/>
            <a:r>
              <a:rPr lang="pt-BR" sz="2000" b="1" dirty="0">
                <a:solidFill>
                  <a:srgbClr val="0432FF"/>
                </a:solidFill>
                <a:latin typeface="Arial" panose="020B0604020202020204" pitchFamily="34" charset="0"/>
                <a:cs typeface="Arial" panose="020B0604020202020204" pitchFamily="34" charset="0"/>
              </a:rPr>
              <a:t>Troponina C liga Ca</a:t>
            </a:r>
            <a:r>
              <a:rPr lang="pt-BR" sz="2000" b="1" baseline="30000" dirty="0">
                <a:solidFill>
                  <a:srgbClr val="0432FF"/>
                </a:solidFill>
                <a:latin typeface="Arial" panose="020B0604020202020204" pitchFamily="34" charset="0"/>
                <a:cs typeface="Arial" panose="020B0604020202020204" pitchFamily="34" charset="0"/>
              </a:rPr>
              <a:t>2+</a:t>
            </a:r>
            <a:r>
              <a:rPr lang="pt-BR" sz="2000" b="1" dirty="0">
                <a:solidFill>
                  <a:srgbClr val="0432FF"/>
                </a:solidFill>
                <a:latin typeface="Arial" panose="020B0604020202020204" pitchFamily="34" charset="0"/>
                <a:cs typeface="Arial" panose="020B0604020202020204" pitchFamily="34" charset="0"/>
              </a:rPr>
              <a:t>, liberando a inibição da interação entre miosina e actina</a:t>
            </a:r>
            <a:endParaRPr lang="pt-BR" sz="2000" b="1" baseline="30000"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433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Exercícios e Problemas</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A3647D8-30D3-139A-C248-43053022646F}"/>
              </a:ext>
            </a:extLst>
          </p:cNvPr>
          <p:cNvSpPr txBox="1"/>
          <p:nvPr/>
        </p:nvSpPr>
        <p:spPr>
          <a:xfrm>
            <a:off x="361950" y="1686867"/>
            <a:ext cx="11468100" cy="2862322"/>
          </a:xfrm>
          <a:prstGeom prst="rect">
            <a:avLst/>
          </a:prstGeom>
          <a:noFill/>
        </p:spPr>
        <p:txBody>
          <a:bodyPr wrap="square" rtlCol="0">
            <a:spAutoFit/>
          </a:bodyPr>
          <a:lstStyle/>
          <a:p>
            <a:pPr marL="342900" indent="-342900">
              <a:buAutoNum type="arabicPeriod"/>
            </a:pP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Defina proteínas fibrosas e globulares e enumere os princípios que regem o enovelamento delas. </a:t>
            </a:r>
          </a:p>
          <a:p>
            <a:pPr marL="342900" indent="-342900">
              <a:buAutoNum type="arabicPeriod"/>
            </a:pPr>
            <a:endPar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buAutoNum type="arabicPeriod"/>
            </a:pP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O que são motivos em proteínas? </a:t>
            </a:r>
            <a:r>
              <a:rPr lang="pt-BR" b="1" dirty="0">
                <a:solidFill>
                  <a:srgbClr val="0432FF"/>
                </a:solidFill>
                <a:latin typeface="Arial" panose="020B0604020202020204" pitchFamily="34" charset="0"/>
                <a:ea typeface="Times New Roman" panose="02020603050405020304" pitchFamily="18" charset="0"/>
                <a:cs typeface="Arial" panose="020B0604020202020204" pitchFamily="34" charset="0"/>
              </a:rPr>
              <a:t>Apresente alguns tipos de motivos comuns descrevendo as estruturas secundarias envolvidas.</a:t>
            </a:r>
            <a:endPar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buAutoNum type="arabicPeriod"/>
            </a:pPr>
            <a:endPar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buAutoNum type="arabicPeriod"/>
            </a:pP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O que são domínios? Explique a diversidade de funções de proteínas a partir da combinação de domínios.</a:t>
            </a:r>
          </a:p>
          <a:p>
            <a:pPr marL="342900" indent="-342900">
              <a:buAutoNum type="arabicPeriod"/>
            </a:pPr>
            <a:endPar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buAutoNum type="arabicPeriod"/>
            </a:pP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Mencione algumas razões para algumas proteínas apresentarem domínios intrinsicamente desordenados?</a:t>
            </a:r>
          </a:p>
        </p:txBody>
      </p:sp>
    </p:spTree>
    <p:extLst>
      <p:ext uri="{BB962C8B-B14F-4D97-AF65-F5344CB8AC3E}">
        <p14:creationId xmlns:p14="http://schemas.microsoft.com/office/powerpoint/2010/main" val="3335335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Exercícios e Problemas</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A3647D8-30D3-139A-C248-43053022646F}"/>
              </a:ext>
            </a:extLst>
          </p:cNvPr>
          <p:cNvSpPr txBox="1"/>
          <p:nvPr/>
        </p:nvSpPr>
        <p:spPr>
          <a:xfrm>
            <a:off x="361950" y="1686867"/>
            <a:ext cx="11468100" cy="4524315"/>
          </a:xfrm>
          <a:prstGeom prst="rect">
            <a:avLst/>
          </a:prstGeom>
          <a:noFill/>
        </p:spPr>
        <p:txBody>
          <a:bodyPr wrap="square" rtlCol="0">
            <a:spAutoFit/>
          </a:bodyPr>
          <a:lstStyle/>
          <a:p>
            <a:pPr marL="342900" indent="-342900">
              <a:buFont typeface="+mj-lt"/>
              <a:buAutoNum type="arabicPeriod" startAt="5"/>
            </a:pP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Um organismo hospedeiro necessita de tempo, em geral alguns dias, para montar uma resposta imune contra um antígeno novo, mas as células de memória permitem uma resposta rápida contra patógenos previamente encontrados. Uma vacina para proteger contra uma determinada infecção viral em geral consiste no vírus atenuado ou morto ou em proteínas isoladas da capa proteica viral. A vacina, quando injetada em um paciente humano, geralmente não causa infecção ou doença, mas “ensina” o sistema imune a reconhecer a partícula viral como um patógeno, estimulando a produção de células de memória. Em uma infecção subsequente, essas células podem se ligar ao vírus e desencadear uma resposta imune rápida. Alguns patógenos, incluindo o HIV, desenvolveram mecanismos para escapar da resposta imune, tornando difícil ou impossível o desenvolvimento de vacinas efetivas contra eles. Que estratégia um patógeno usaria para escapar do sistema imune? Suponha que os anticorpos e/ou os receptores de células </a:t>
            </a:r>
            <a:r>
              <a:rPr lang="pt-BR" sz="1800" b="1" dirty="0" err="1">
                <a:solidFill>
                  <a:srgbClr val="0432FF"/>
                </a:solidFill>
                <a:effectLst/>
                <a:latin typeface="Arial" panose="020B0604020202020204" pitchFamily="34" charset="0"/>
                <a:ea typeface="Times New Roman" panose="02020603050405020304" pitchFamily="18" charset="0"/>
                <a:cs typeface="Arial" panose="020B0604020202020204" pitchFamily="34" charset="0"/>
              </a:rPr>
              <a:t>T</a:t>
            </a: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do hospedeiro estejam disponíveis para se ligar a qualquer estrutura na superfície do patógeno e que, uma vez ligados, o patógeno seja destruído.</a:t>
            </a:r>
          </a:p>
          <a:p>
            <a:pPr marL="342900" indent="-342900">
              <a:buFont typeface="+mj-lt"/>
              <a:buAutoNum type="arabicPeriod" startAt="5"/>
            </a:pPr>
            <a:endParaRPr lang="pt-BR" b="1" dirty="0">
              <a:solidFill>
                <a:srgbClr val="0432FF"/>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mj-lt"/>
              <a:buAutoNum type="arabicPeriod" startAt="5"/>
            </a:pP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Quando um vertebrado morre, seus músculos enrijecem, pois são privados de ATP, estado chamado </a:t>
            </a:r>
            <a:r>
              <a:rPr lang="pt-BR" sz="1800" b="1" i="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rigor mortis</a:t>
            </a:r>
            <a:r>
              <a:rPr lang="pt-BR" sz="1800" b="1" dirty="0">
                <a:solidFill>
                  <a:srgbClr val="0432FF"/>
                </a:solidFill>
                <a:effectLst/>
                <a:latin typeface="Arial" panose="020B0604020202020204" pitchFamily="34" charset="0"/>
                <a:ea typeface="Times New Roman" panose="02020603050405020304" pitchFamily="18" charset="0"/>
                <a:cs typeface="Arial" panose="020B0604020202020204" pitchFamily="34" charset="0"/>
              </a:rPr>
              <a:t>. Explique a base molecular do estado de rigidez.</a:t>
            </a:r>
          </a:p>
        </p:txBody>
      </p:sp>
    </p:spTree>
    <p:extLst>
      <p:ext uri="{BB962C8B-B14F-4D97-AF65-F5344CB8AC3E}">
        <p14:creationId xmlns:p14="http://schemas.microsoft.com/office/powerpoint/2010/main" val="107530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Bibliografia</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182502" y="1876367"/>
            <a:ext cx="11577376" cy="1815882"/>
          </a:xfrm>
          <a:prstGeom prst="rect">
            <a:avLst/>
          </a:prstGeom>
          <a:noFill/>
        </p:spPr>
        <p:txBody>
          <a:bodyPr wrap="square" rtlCol="0">
            <a:spAutoFit/>
          </a:bodyPr>
          <a:lstStyle/>
          <a:p>
            <a:pPr marL="457200" indent="-457200">
              <a:buFont typeface="Arial" panose="020B0604020202020204" pitchFamily="34" charset="0"/>
              <a:buChar char="•"/>
            </a:pPr>
            <a:r>
              <a:rPr lang="pt-BR" sz="2800" b="1" dirty="0">
                <a:solidFill>
                  <a:srgbClr val="0432FF"/>
                </a:solidFill>
                <a:latin typeface="Arial" panose="020B0604020202020204" pitchFamily="34" charset="0"/>
                <a:cs typeface="Arial" panose="020B0604020202020204" pitchFamily="34" charset="0"/>
              </a:rPr>
              <a:t>Donald </a:t>
            </a:r>
            <a:r>
              <a:rPr lang="pt-BR" sz="2800" b="1" dirty="0" err="1">
                <a:solidFill>
                  <a:srgbClr val="0432FF"/>
                </a:solidFill>
                <a:latin typeface="Arial" panose="020B0604020202020204" pitchFamily="34" charset="0"/>
                <a:cs typeface="Arial" panose="020B0604020202020204" pitchFamily="34" charset="0"/>
              </a:rPr>
              <a:t>Voet</a:t>
            </a:r>
            <a:r>
              <a:rPr lang="pt-BR" sz="2800" b="1" dirty="0">
                <a:solidFill>
                  <a:srgbClr val="0432FF"/>
                </a:solidFill>
                <a:latin typeface="Arial" panose="020B0604020202020204" pitchFamily="34" charset="0"/>
                <a:cs typeface="Arial" panose="020B0604020202020204" pitchFamily="34" charset="0"/>
              </a:rPr>
              <a:t> e Judith G. </a:t>
            </a:r>
            <a:r>
              <a:rPr lang="pt-BR" sz="2800" b="1" dirty="0" err="1">
                <a:solidFill>
                  <a:srgbClr val="0432FF"/>
                </a:solidFill>
                <a:latin typeface="Arial" panose="020B0604020202020204" pitchFamily="34" charset="0"/>
                <a:cs typeface="Arial" panose="020B0604020202020204" pitchFamily="34" charset="0"/>
              </a:rPr>
              <a:t>Voet</a:t>
            </a:r>
            <a:r>
              <a:rPr lang="pt-BR" sz="2800" b="1" dirty="0">
                <a:solidFill>
                  <a:srgbClr val="0432FF"/>
                </a:solidFill>
                <a:latin typeface="Arial" panose="020B0604020202020204" pitchFamily="34" charset="0"/>
                <a:cs typeface="Arial" panose="020B0604020202020204" pitchFamily="34" charset="0"/>
              </a:rPr>
              <a:t>, </a:t>
            </a:r>
            <a:r>
              <a:rPr lang="pt-BR" sz="2800" b="1" dirty="0" err="1">
                <a:solidFill>
                  <a:srgbClr val="0432FF"/>
                </a:solidFill>
                <a:latin typeface="Arial" panose="020B0604020202020204" pitchFamily="34" charset="0"/>
                <a:cs typeface="Arial" panose="020B0604020202020204" pitchFamily="34" charset="0"/>
              </a:rPr>
              <a:t>Biochemistry</a:t>
            </a:r>
            <a:r>
              <a:rPr lang="pt-BR" sz="2800" b="1" dirty="0">
                <a:solidFill>
                  <a:srgbClr val="0432FF"/>
                </a:solidFill>
                <a:latin typeface="Arial" panose="020B0604020202020204" pitchFamily="34" charset="0"/>
                <a:cs typeface="Arial" panose="020B0604020202020204" pitchFamily="34" charset="0"/>
              </a:rPr>
              <a:t>, 4</a:t>
            </a:r>
            <a:r>
              <a:rPr lang="pt-BR" sz="2800" b="1" baseline="30000" dirty="0">
                <a:solidFill>
                  <a:srgbClr val="0432FF"/>
                </a:solidFill>
                <a:latin typeface="Arial" panose="020B0604020202020204" pitchFamily="34" charset="0"/>
                <a:cs typeface="Arial" panose="020B0604020202020204" pitchFamily="34" charset="0"/>
              </a:rPr>
              <a:t>th</a:t>
            </a:r>
            <a:r>
              <a:rPr lang="pt-BR" sz="2800" b="1" dirty="0">
                <a:solidFill>
                  <a:srgbClr val="0432FF"/>
                </a:solidFill>
                <a:latin typeface="Arial" panose="020B0604020202020204" pitchFamily="34" charset="0"/>
                <a:cs typeface="Arial" panose="020B0604020202020204" pitchFamily="34" charset="0"/>
              </a:rPr>
              <a:t> </a:t>
            </a:r>
            <a:r>
              <a:rPr lang="pt-BR" sz="2800" b="1" dirty="0" err="1">
                <a:solidFill>
                  <a:srgbClr val="0432FF"/>
                </a:solidFill>
                <a:latin typeface="Arial" panose="020B0604020202020204" pitchFamily="34" charset="0"/>
                <a:cs typeface="Arial" panose="020B0604020202020204" pitchFamily="34" charset="0"/>
              </a:rPr>
              <a:t>edition</a:t>
            </a:r>
            <a:r>
              <a:rPr lang="pt-BR" sz="2800" b="1" dirty="0">
                <a:solidFill>
                  <a:srgbClr val="0432FF"/>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pt-BR" sz="2800" b="1" dirty="0">
                <a:solidFill>
                  <a:srgbClr val="0432FF"/>
                </a:solidFill>
                <a:latin typeface="Arial" panose="020B0604020202020204" pitchFamily="34" charset="0"/>
                <a:cs typeface="Arial" panose="020B0604020202020204" pitchFamily="34" charset="0"/>
              </a:rPr>
              <a:t>David L. Nelson e Michael M. Cox, Princípios de Bioquímica de </a:t>
            </a:r>
            <a:r>
              <a:rPr lang="pt-BR" sz="2800" b="1" dirty="0" err="1">
                <a:solidFill>
                  <a:srgbClr val="0432FF"/>
                </a:solidFill>
                <a:latin typeface="Arial" panose="020B0604020202020204" pitchFamily="34" charset="0"/>
                <a:cs typeface="Arial" panose="020B0604020202020204" pitchFamily="34" charset="0"/>
              </a:rPr>
              <a:t>Lehninger</a:t>
            </a:r>
            <a:r>
              <a:rPr lang="pt-BR" sz="2800" b="1" dirty="0">
                <a:solidFill>
                  <a:srgbClr val="0432FF"/>
                </a:solidFill>
                <a:latin typeface="Arial" panose="020B0604020202020204" pitchFamily="34" charset="0"/>
                <a:cs typeface="Arial" panose="020B0604020202020204" pitchFamily="34" charset="0"/>
              </a:rPr>
              <a:t>, 6ª edição.</a:t>
            </a:r>
          </a:p>
          <a:p>
            <a:pPr marL="457200" indent="-457200">
              <a:buFont typeface="Arial" panose="020B0604020202020204" pitchFamily="34" charset="0"/>
              <a:buChar char="•"/>
            </a:pPr>
            <a:endParaRPr lang="pt-BR" sz="2800" b="1" dirty="0">
              <a:solidFill>
                <a:srgbClr val="0432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345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7897600" cy="1263535"/>
          </a:xfrm>
          <a:prstGeom prst="rect">
            <a:avLst/>
          </a:prstGeom>
          <a:solidFill>
            <a:srgbClr val="FF9300"/>
          </a:solidFill>
        </p:spPr>
        <p:txBody>
          <a:bodyPr wrap="square" rtlCol="0" anchor="ctr" anchorCtr="0">
            <a:noAutofit/>
          </a:bodyPr>
          <a:lstStyle/>
          <a:p>
            <a:pPr algn="ctr"/>
            <a:r>
              <a:rPr lang="en-US" sz="4000" b="1" dirty="0">
                <a:solidFill>
                  <a:schemeClr val="bg1"/>
                </a:solidFill>
                <a:latin typeface="Arial" panose="020B0604020202020204" pitchFamily="34" charset="0"/>
                <a:cs typeface="Arial" panose="020B0604020202020204" pitchFamily="34" charset="0"/>
              </a:rPr>
              <a:t>α</a:t>
            </a:r>
            <a:r>
              <a:rPr lang="pt-BR" sz="4000" b="1" dirty="0">
                <a:solidFill>
                  <a:schemeClr val="bg1"/>
                </a:solidFill>
                <a:latin typeface="Arial" panose="020B0604020202020204" pitchFamily="34" charset="0"/>
                <a:cs typeface="Arial" panose="020B0604020202020204" pitchFamily="34" charset="0"/>
              </a:rPr>
              <a:t>-queratinas</a:t>
            </a:r>
            <a:endParaRPr lang="pt-BR" sz="40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59CF4C1-0487-94CF-9CFD-66940F276D61}"/>
              </a:ext>
            </a:extLst>
          </p:cNvPr>
          <p:cNvSpPr txBox="1"/>
          <p:nvPr/>
        </p:nvSpPr>
        <p:spPr>
          <a:xfrm>
            <a:off x="506797" y="1275140"/>
            <a:ext cx="6724160" cy="1107996"/>
          </a:xfrm>
          <a:prstGeom prst="rect">
            <a:avLst/>
          </a:prstGeom>
          <a:noFill/>
        </p:spPr>
        <p:txBody>
          <a:bodyPr wrap="square" rtlCol="0">
            <a:spAutoFit/>
          </a:bodyPr>
          <a:lstStyle/>
          <a:p>
            <a:pPr marL="457200" indent="-4572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Encontradas em mamíferos, são parte de uma família de proteínas chamadas de proteínas de filamento intermediário (FI).</a:t>
            </a:r>
          </a:p>
        </p:txBody>
      </p:sp>
      <p:sp>
        <p:nvSpPr>
          <p:cNvPr id="3" name="TextBox 2">
            <a:extLst>
              <a:ext uri="{FF2B5EF4-FFF2-40B4-BE49-F238E27FC236}">
                <a16:creationId xmlns:a16="http://schemas.microsoft.com/office/drawing/2014/main" id="{43BB2565-D65F-934F-ACE9-846B6DCDC2D9}"/>
              </a:ext>
            </a:extLst>
          </p:cNvPr>
          <p:cNvSpPr txBox="1"/>
          <p:nvPr/>
        </p:nvSpPr>
        <p:spPr>
          <a:xfrm>
            <a:off x="506798" y="2788536"/>
            <a:ext cx="6498872" cy="2123658"/>
          </a:xfrm>
          <a:prstGeom prst="rect">
            <a:avLst/>
          </a:prstGeom>
          <a:noFill/>
        </p:spPr>
        <p:txBody>
          <a:bodyPr wrap="square" rtlCol="0">
            <a:spAutoFit/>
          </a:bodyPr>
          <a:lstStyle/>
          <a:p>
            <a:pPr marL="457200" indent="-457200">
              <a:buFont typeface="Arial" panose="020B0604020202020204" pitchFamily="34" charset="0"/>
              <a:buChar char="•"/>
            </a:pPr>
            <a:r>
              <a:rPr lang="pt-BR" sz="2200" b="1" dirty="0">
                <a:solidFill>
                  <a:srgbClr val="FF9300"/>
                </a:solidFill>
                <a:latin typeface="Arial" panose="020B0604020202020204" pitchFamily="34" charset="0"/>
                <a:cs typeface="Arial" panose="020B0604020202020204" pitchFamily="34" charset="0"/>
              </a:rPr>
              <a:t>Conferem resistência às estruturas, formadas por hélices α espiraladas (estrutura terciária), onde duas cadeias polipeptídicas paralelas se enrolam uma sobre a outra numa espiral </a:t>
            </a:r>
            <a:r>
              <a:rPr lang="pt-BR" sz="2200" b="1" dirty="0" err="1">
                <a:solidFill>
                  <a:srgbClr val="FF9300"/>
                </a:solidFill>
                <a:latin typeface="Arial" panose="020B0604020202020204" pitchFamily="34" charset="0"/>
                <a:cs typeface="Arial" panose="020B0604020202020204" pitchFamily="34" charset="0"/>
              </a:rPr>
              <a:t>supertorcida</a:t>
            </a:r>
            <a:r>
              <a:rPr lang="pt-BR" sz="2200" b="1" dirty="0">
                <a:solidFill>
                  <a:srgbClr val="FF9300"/>
                </a:solidFill>
                <a:latin typeface="Arial" panose="020B0604020202020204" pitchFamily="34" charset="0"/>
                <a:cs typeface="Arial" panose="020B0604020202020204" pitchFamily="34" charset="0"/>
              </a:rPr>
              <a:t> (estrutura quaternária).</a:t>
            </a:r>
          </a:p>
        </p:txBody>
      </p:sp>
      <p:sp>
        <p:nvSpPr>
          <p:cNvPr id="17" name="TextBox 16">
            <a:extLst>
              <a:ext uri="{FF2B5EF4-FFF2-40B4-BE49-F238E27FC236}">
                <a16:creationId xmlns:a16="http://schemas.microsoft.com/office/drawing/2014/main" id="{EAB617E9-536C-6E97-E467-502309C83E80}"/>
              </a:ext>
            </a:extLst>
          </p:cNvPr>
          <p:cNvSpPr txBox="1"/>
          <p:nvPr/>
        </p:nvSpPr>
        <p:spPr>
          <a:xfrm>
            <a:off x="506796" y="5038693"/>
            <a:ext cx="6591639" cy="1785104"/>
          </a:xfrm>
          <a:prstGeom prst="rect">
            <a:avLst/>
          </a:prstGeom>
          <a:noFill/>
        </p:spPr>
        <p:txBody>
          <a:bodyPr wrap="square" rtlCol="0">
            <a:spAutoFit/>
          </a:bodyPr>
          <a:lstStyle/>
          <a:p>
            <a:pPr marL="457200" indent="-4572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A espiral enrolada se orienta no sentido anti-horário, onde resíduos hidrofóbicos fazem o contato entre hélices. São elementos comuns em proteínas filamentosas.</a:t>
            </a:r>
          </a:p>
        </p:txBody>
      </p:sp>
      <p:pic>
        <p:nvPicPr>
          <p:cNvPr id="7" name="Picture 6">
            <a:extLst>
              <a:ext uri="{FF2B5EF4-FFF2-40B4-BE49-F238E27FC236}">
                <a16:creationId xmlns:a16="http://schemas.microsoft.com/office/drawing/2014/main" id="{862850A3-631C-84AF-3CB6-3302BDEE4DFD}"/>
              </a:ext>
            </a:extLst>
          </p:cNvPr>
          <p:cNvPicPr>
            <a:picLocks noChangeAspect="1"/>
          </p:cNvPicPr>
          <p:nvPr/>
        </p:nvPicPr>
        <p:blipFill>
          <a:blip r:embed="rId2"/>
          <a:stretch>
            <a:fillRect/>
          </a:stretch>
        </p:blipFill>
        <p:spPr>
          <a:xfrm>
            <a:off x="7880974" y="0"/>
            <a:ext cx="4311026" cy="6858000"/>
          </a:xfrm>
          <a:prstGeom prst="rect">
            <a:avLst/>
          </a:prstGeom>
        </p:spPr>
      </p:pic>
    </p:spTree>
    <p:extLst>
      <p:ext uri="{BB962C8B-B14F-4D97-AF65-F5344CB8AC3E}">
        <p14:creationId xmlns:p14="http://schemas.microsoft.com/office/powerpoint/2010/main" val="30235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en-US" sz="4000" b="1" dirty="0">
                <a:solidFill>
                  <a:schemeClr val="bg1"/>
                </a:solidFill>
                <a:latin typeface="Arial" panose="020B0604020202020204" pitchFamily="34" charset="0"/>
                <a:cs typeface="Arial" panose="020B0604020202020204" pitchFamily="34" charset="0"/>
              </a:rPr>
              <a:t>α</a:t>
            </a:r>
            <a:r>
              <a:rPr lang="pt-BR" sz="4000" b="1" dirty="0">
                <a:solidFill>
                  <a:schemeClr val="bg1"/>
                </a:solidFill>
                <a:latin typeface="Arial" panose="020B0604020202020204" pitchFamily="34" charset="0"/>
                <a:cs typeface="Arial" panose="020B0604020202020204" pitchFamily="34" charset="0"/>
              </a:rPr>
              <a:t>-queratinas</a:t>
            </a:r>
            <a:endParaRPr lang="pt-BR" sz="4000" b="1" i="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EFB7172-FFE3-A541-93CA-9FE532F9DAEE}"/>
              </a:ext>
            </a:extLst>
          </p:cNvPr>
          <p:cNvPicPr>
            <a:picLocks noChangeAspect="1"/>
          </p:cNvPicPr>
          <p:nvPr/>
        </p:nvPicPr>
        <p:blipFill>
          <a:blip r:embed="rId2"/>
          <a:stretch>
            <a:fillRect/>
          </a:stretch>
        </p:blipFill>
        <p:spPr>
          <a:xfrm>
            <a:off x="350122" y="2231858"/>
            <a:ext cx="7758786" cy="4509224"/>
          </a:xfrm>
          <a:prstGeom prst="rect">
            <a:avLst/>
          </a:prstGeom>
        </p:spPr>
      </p:pic>
      <p:sp>
        <p:nvSpPr>
          <p:cNvPr id="5" name="TextBox 4">
            <a:extLst>
              <a:ext uri="{FF2B5EF4-FFF2-40B4-BE49-F238E27FC236}">
                <a16:creationId xmlns:a16="http://schemas.microsoft.com/office/drawing/2014/main" id="{3BD55CEA-C751-C6C7-E477-9B54E280F326}"/>
              </a:ext>
            </a:extLst>
          </p:cNvPr>
          <p:cNvSpPr txBox="1"/>
          <p:nvPr/>
        </p:nvSpPr>
        <p:spPr>
          <a:xfrm>
            <a:off x="146134" y="1263535"/>
            <a:ext cx="11899730" cy="1107996"/>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Ligações dissulfeto estabilizam a estrutura quaternária, conferindo resistência </a:t>
            </a:r>
            <a:r>
              <a:rPr lang="pt-BR" sz="2000" b="1" dirty="0">
                <a:solidFill>
                  <a:srgbClr val="0432FF"/>
                </a:solidFill>
                <a:latin typeface="Arial" panose="020B0604020202020204" pitchFamily="34" charset="0"/>
                <a:cs typeface="Arial" panose="020B0604020202020204" pitchFamily="34" charset="0"/>
              </a:rPr>
              <a:t>à</a:t>
            </a:r>
            <a:r>
              <a:rPr lang="pt-BR" sz="2200" b="1" dirty="0">
                <a:solidFill>
                  <a:srgbClr val="0432FF"/>
                </a:solidFill>
                <a:latin typeface="Arial" panose="020B0604020202020204" pitchFamily="34" charset="0"/>
                <a:cs typeface="Arial" panose="020B0604020202020204" pitchFamily="34" charset="0"/>
              </a:rPr>
              <a:t> fibra. Os processos de enrolamento ou alisamento do cabelo é um exemplo de manipulação da estrutura quaternária da α-queratina. </a:t>
            </a:r>
          </a:p>
        </p:txBody>
      </p:sp>
      <p:pic>
        <p:nvPicPr>
          <p:cNvPr id="8" name="Picture 7">
            <a:extLst>
              <a:ext uri="{FF2B5EF4-FFF2-40B4-BE49-F238E27FC236}">
                <a16:creationId xmlns:a16="http://schemas.microsoft.com/office/drawing/2014/main" id="{DB5177C9-C53E-AC97-8F6C-921C98FCE0B3}"/>
              </a:ext>
            </a:extLst>
          </p:cNvPr>
          <p:cNvPicPr>
            <a:picLocks noChangeAspect="1"/>
          </p:cNvPicPr>
          <p:nvPr/>
        </p:nvPicPr>
        <p:blipFill>
          <a:blip r:embed="rId3"/>
          <a:stretch>
            <a:fillRect/>
          </a:stretch>
        </p:blipFill>
        <p:spPr>
          <a:xfrm>
            <a:off x="8574158" y="2797233"/>
            <a:ext cx="1879711" cy="3518146"/>
          </a:xfrm>
          <a:prstGeom prst="rect">
            <a:avLst/>
          </a:prstGeom>
        </p:spPr>
      </p:pic>
      <p:sp>
        <p:nvSpPr>
          <p:cNvPr id="9" name="TextBox 8">
            <a:extLst>
              <a:ext uri="{FF2B5EF4-FFF2-40B4-BE49-F238E27FC236}">
                <a16:creationId xmlns:a16="http://schemas.microsoft.com/office/drawing/2014/main" id="{80E4C9D5-9B0F-C10E-92F0-B9895F8EED86}"/>
              </a:ext>
            </a:extLst>
          </p:cNvPr>
          <p:cNvSpPr txBox="1"/>
          <p:nvPr/>
        </p:nvSpPr>
        <p:spPr>
          <a:xfrm>
            <a:off x="9660970" y="3429000"/>
            <a:ext cx="2635461" cy="369332"/>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Hélice α</a:t>
            </a:r>
          </a:p>
        </p:txBody>
      </p:sp>
      <p:sp>
        <p:nvSpPr>
          <p:cNvPr id="10" name="TextBox 9">
            <a:extLst>
              <a:ext uri="{FF2B5EF4-FFF2-40B4-BE49-F238E27FC236}">
                <a16:creationId xmlns:a16="http://schemas.microsoft.com/office/drawing/2014/main" id="{352DDACF-6791-45F8-18E2-53B93017284D}"/>
              </a:ext>
            </a:extLst>
          </p:cNvPr>
          <p:cNvSpPr txBox="1"/>
          <p:nvPr/>
        </p:nvSpPr>
        <p:spPr>
          <a:xfrm>
            <a:off x="9672677" y="5225133"/>
            <a:ext cx="2635461" cy="369332"/>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Folha β</a:t>
            </a:r>
          </a:p>
        </p:txBody>
      </p:sp>
      <p:cxnSp>
        <p:nvCxnSpPr>
          <p:cNvPr id="12" name="Straight Arrow Connector 11">
            <a:extLst>
              <a:ext uri="{FF2B5EF4-FFF2-40B4-BE49-F238E27FC236}">
                <a16:creationId xmlns:a16="http://schemas.microsoft.com/office/drawing/2014/main" id="{6C47A25D-B047-AB36-22F4-37D783EE6165}"/>
              </a:ext>
            </a:extLst>
          </p:cNvPr>
          <p:cNvCxnSpPr/>
          <p:nvPr/>
        </p:nvCxnSpPr>
        <p:spPr>
          <a:xfrm>
            <a:off x="10976473" y="4066449"/>
            <a:ext cx="0" cy="107768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1168B9-E55C-A70D-92AE-94300C55F9A5}"/>
              </a:ext>
            </a:extLst>
          </p:cNvPr>
          <p:cNvSpPr txBox="1"/>
          <p:nvPr/>
        </p:nvSpPr>
        <p:spPr>
          <a:xfrm>
            <a:off x="10683827" y="4212291"/>
            <a:ext cx="1807589" cy="646331"/>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Calor e humidade</a:t>
            </a:r>
          </a:p>
        </p:txBody>
      </p:sp>
      <p:sp>
        <p:nvSpPr>
          <p:cNvPr id="14" name="TextBox 13">
            <a:extLst>
              <a:ext uri="{FF2B5EF4-FFF2-40B4-BE49-F238E27FC236}">
                <a16:creationId xmlns:a16="http://schemas.microsoft.com/office/drawing/2014/main" id="{6D43E061-4B09-49D8-A038-04B53ACCD3D1}"/>
              </a:ext>
            </a:extLst>
          </p:cNvPr>
          <p:cNvSpPr txBox="1"/>
          <p:nvPr/>
        </p:nvSpPr>
        <p:spPr>
          <a:xfrm>
            <a:off x="8521738" y="6417046"/>
            <a:ext cx="3320140" cy="307777"/>
          </a:xfrm>
          <a:prstGeom prst="rect">
            <a:avLst/>
          </a:prstGeom>
          <a:noFill/>
        </p:spPr>
        <p:txBody>
          <a:bodyPr wrap="none" rtlCol="0">
            <a:spAutoFit/>
          </a:bodyPr>
          <a:lstStyle/>
          <a:p>
            <a:r>
              <a:rPr lang="en-CL" sz="1400" dirty="0">
                <a:latin typeface="Arial" panose="020B0604020202020204" pitchFamily="34" charset="0"/>
                <a:cs typeface="Arial" panose="020B0604020202020204" pitchFamily="34" charset="0"/>
              </a:rPr>
              <a:t>Kreplak </a:t>
            </a:r>
            <a:r>
              <a:rPr lang="en-CL" sz="1400" i="1" dirty="0">
                <a:latin typeface="Arial" panose="020B0604020202020204" pitchFamily="34" charset="0"/>
                <a:cs typeface="Arial" panose="020B0604020202020204" pitchFamily="34" charset="0"/>
              </a:rPr>
              <a:t>et al</a:t>
            </a:r>
            <a:r>
              <a:rPr lang="en-CL" sz="1400" dirty="0">
                <a:latin typeface="Arial" panose="020B0604020202020204" pitchFamily="34" charset="0"/>
                <a:cs typeface="Arial" panose="020B0604020202020204" pitchFamily="34" charset="0"/>
              </a:rPr>
              <a:t>, Biophysical Journal, 2004</a:t>
            </a:r>
          </a:p>
        </p:txBody>
      </p:sp>
    </p:spTree>
    <p:extLst>
      <p:ext uri="{BB962C8B-B14F-4D97-AF65-F5344CB8AC3E}">
        <p14:creationId xmlns:p14="http://schemas.microsoft.com/office/powerpoint/2010/main" val="3096800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6858000"/>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Fé de erratas</a:t>
            </a:r>
            <a:endParaRPr lang="pt-BR" sz="40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86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Hélices </a:t>
            </a:r>
            <a:r>
              <a:rPr lang="el-GR" sz="4000" b="1" dirty="0">
                <a:solidFill>
                  <a:schemeClr val="bg1"/>
                </a:solidFill>
                <a:latin typeface="Arial" panose="020B0604020202020204" pitchFamily="34" charset="0"/>
                <a:cs typeface="Arial" panose="020B0604020202020204" pitchFamily="34" charset="0"/>
              </a:rPr>
              <a:t>α</a:t>
            </a:r>
            <a:endParaRPr lang="pt-BR" sz="4000" b="1"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BB2565-D65F-934F-ACE9-846B6DCDC2D9}"/>
              </a:ext>
            </a:extLst>
          </p:cNvPr>
          <p:cNvSpPr txBox="1"/>
          <p:nvPr/>
        </p:nvSpPr>
        <p:spPr>
          <a:xfrm>
            <a:off x="298033" y="4285505"/>
            <a:ext cx="6480090" cy="2308324"/>
          </a:xfrm>
          <a:prstGeom prst="rect">
            <a:avLst/>
          </a:prstGeom>
          <a:noFill/>
        </p:spPr>
        <p:txBody>
          <a:bodyPr wrap="square" rtlCol="0">
            <a:spAutoFit/>
          </a:bodyPr>
          <a:lstStyle/>
          <a:p>
            <a:pPr marL="342900" indent="-342900">
              <a:buFont typeface="Arial" panose="020B0604020202020204" pitchFamily="34" charset="0"/>
              <a:buChar char="•"/>
            </a:pPr>
            <a:r>
              <a:rPr lang="pt-BR" sz="2400" b="1" dirty="0">
                <a:solidFill>
                  <a:srgbClr val="0432FF"/>
                </a:solidFill>
                <a:latin typeface="Arial" panose="020B0604020202020204" pitchFamily="34" charset="0"/>
                <a:cs typeface="Arial" panose="020B0604020202020204" pitchFamily="34" charset="0"/>
              </a:rPr>
              <a:t>O esqueleto polipeptídico é firmemente enrolado em torno de um eixo imaginário desenhado longitudinalmente no centro da hélice, e os grupos </a:t>
            </a:r>
            <a:r>
              <a:rPr lang="pt-BR" sz="2400" b="1" dirty="0" err="1">
                <a:solidFill>
                  <a:srgbClr val="0432FF"/>
                </a:solidFill>
                <a:latin typeface="Arial" panose="020B0604020202020204" pitchFamily="34" charset="0"/>
                <a:cs typeface="Arial" panose="020B0604020202020204" pitchFamily="34" charset="0"/>
              </a:rPr>
              <a:t>R</a:t>
            </a:r>
            <a:r>
              <a:rPr lang="pt-BR" sz="2400" b="1" dirty="0">
                <a:solidFill>
                  <a:srgbClr val="0432FF"/>
                </a:solidFill>
                <a:latin typeface="Arial" panose="020B0604020202020204" pitchFamily="34" charset="0"/>
                <a:cs typeface="Arial" panose="020B0604020202020204" pitchFamily="34" charset="0"/>
              </a:rPr>
              <a:t> dos resíduos de aminoácidos se projetam para fora do esqueleto helicoidal. </a:t>
            </a:r>
          </a:p>
        </p:txBody>
      </p:sp>
      <p:pic>
        <p:nvPicPr>
          <p:cNvPr id="5" name="Picture 4">
            <a:extLst>
              <a:ext uri="{FF2B5EF4-FFF2-40B4-BE49-F238E27FC236}">
                <a16:creationId xmlns:a16="http://schemas.microsoft.com/office/drawing/2014/main" id="{25A00CE0-A6B2-1E9C-5BA5-296C03D4ECEE}"/>
              </a:ext>
            </a:extLst>
          </p:cNvPr>
          <p:cNvPicPr>
            <a:picLocks noChangeAspect="1"/>
          </p:cNvPicPr>
          <p:nvPr/>
        </p:nvPicPr>
        <p:blipFill>
          <a:blip r:embed="rId2"/>
          <a:stretch>
            <a:fillRect/>
          </a:stretch>
        </p:blipFill>
        <p:spPr>
          <a:xfrm>
            <a:off x="6778122" y="1263535"/>
            <a:ext cx="5413877" cy="5588518"/>
          </a:xfrm>
          <a:prstGeom prst="rect">
            <a:avLst/>
          </a:prstGeom>
        </p:spPr>
      </p:pic>
      <p:cxnSp>
        <p:nvCxnSpPr>
          <p:cNvPr id="7" name="Straight Arrow Connector 6">
            <a:extLst>
              <a:ext uri="{FF2B5EF4-FFF2-40B4-BE49-F238E27FC236}">
                <a16:creationId xmlns:a16="http://schemas.microsoft.com/office/drawing/2014/main" id="{37C35FF0-8167-BADC-C380-17EAF1DF760A}"/>
              </a:ext>
            </a:extLst>
          </p:cNvPr>
          <p:cNvCxnSpPr/>
          <p:nvPr/>
        </p:nvCxnSpPr>
        <p:spPr>
          <a:xfrm flipH="1" flipV="1">
            <a:off x="9107055" y="3066473"/>
            <a:ext cx="1283854" cy="25861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545E393-1B2C-04B3-F7CA-9E07E02D4160}"/>
              </a:ext>
            </a:extLst>
          </p:cNvPr>
          <p:cNvSpPr txBox="1"/>
          <p:nvPr/>
        </p:nvSpPr>
        <p:spPr>
          <a:xfrm>
            <a:off x="10083460" y="3106814"/>
            <a:ext cx="2108540" cy="523220"/>
          </a:xfrm>
          <a:prstGeom prst="rect">
            <a:avLst/>
          </a:prstGeom>
          <a:noFill/>
        </p:spPr>
        <p:txBody>
          <a:bodyPr wrap="square" rtlCol="0">
            <a:spAutoFit/>
          </a:bodyPr>
          <a:lstStyle/>
          <a:p>
            <a:pPr algn="ctr"/>
            <a:r>
              <a:rPr lang="pt-BR" sz="1400" dirty="0">
                <a:latin typeface="Arial" panose="020B0604020202020204" pitchFamily="34" charset="0"/>
                <a:cs typeface="Arial" panose="020B0604020202020204" pitchFamily="34" charset="0"/>
              </a:rPr>
              <a:t>Uso otimizado de ligações de H internas</a:t>
            </a:r>
          </a:p>
        </p:txBody>
      </p:sp>
      <p:sp>
        <p:nvSpPr>
          <p:cNvPr id="10" name="TextBox 9">
            <a:extLst>
              <a:ext uri="{FF2B5EF4-FFF2-40B4-BE49-F238E27FC236}">
                <a16:creationId xmlns:a16="http://schemas.microsoft.com/office/drawing/2014/main" id="{0F040DCA-78B2-D893-C7EF-21C9052F00C2}"/>
              </a:ext>
            </a:extLst>
          </p:cNvPr>
          <p:cNvSpPr txBox="1"/>
          <p:nvPr/>
        </p:nvSpPr>
        <p:spPr>
          <a:xfrm>
            <a:off x="3687414" y="3442506"/>
            <a:ext cx="2715808" cy="584775"/>
          </a:xfrm>
          <a:prstGeom prst="rect">
            <a:avLst/>
          </a:prstGeom>
          <a:noFill/>
        </p:spPr>
        <p:txBody>
          <a:bodyPr wrap="none" rtlCol="0">
            <a:spAutoFit/>
          </a:bodyPr>
          <a:lstStyle/>
          <a:p>
            <a:pPr algn="ctr"/>
            <a:r>
              <a:rPr lang="en-CL" sz="1600" dirty="0">
                <a:latin typeface="Arial" panose="020B0604020202020204" pitchFamily="34" charset="0"/>
                <a:cs typeface="Arial" panose="020B0604020202020204" pitchFamily="34" charset="0"/>
              </a:rPr>
              <a:t>Raio-X  de fibras de cabelo;</a:t>
            </a:r>
          </a:p>
          <a:p>
            <a:pPr algn="ctr"/>
            <a:r>
              <a:rPr lang="en-US" sz="1600" dirty="0">
                <a:latin typeface="Arial" panose="020B0604020202020204" pitchFamily="34" charset="0"/>
                <a:cs typeface="Arial" panose="020B0604020202020204" pitchFamily="34" charset="0"/>
              </a:rPr>
              <a:t>V</a:t>
            </a:r>
            <a:r>
              <a:rPr lang="en-CL" sz="1600" dirty="0">
                <a:latin typeface="Arial" panose="020B0604020202020204" pitchFamily="34" charset="0"/>
                <a:cs typeface="Arial" panose="020B0604020202020204" pitchFamily="34" charset="0"/>
              </a:rPr>
              <a:t>oltas de 5,2 </a:t>
            </a:r>
            <a:r>
              <a:rPr lang="en-US" sz="1600" dirty="0" err="1">
                <a:latin typeface="Arial" panose="020B0604020202020204" pitchFamily="34" charset="0"/>
                <a:cs typeface="Arial" panose="020B0604020202020204" pitchFamily="34" charset="0"/>
              </a:rPr>
              <a:t>Å</a:t>
            </a:r>
            <a:r>
              <a:rPr lang="en-CL" sz="1600" dirty="0">
                <a:latin typeface="Arial" panose="020B0604020202020204" pitchFamily="34" charset="0"/>
                <a:cs typeface="Arial" panose="020B0604020202020204" pitchFamily="34" charset="0"/>
              </a:rPr>
              <a:t> </a:t>
            </a:r>
          </a:p>
        </p:txBody>
      </p:sp>
      <p:pic>
        <p:nvPicPr>
          <p:cNvPr id="6" name="Picture 2">
            <a:extLst>
              <a:ext uri="{FF2B5EF4-FFF2-40B4-BE49-F238E27FC236}">
                <a16:creationId xmlns:a16="http://schemas.microsoft.com/office/drawing/2014/main" id="{A1378BB9-34F9-ED8A-2337-82A4145B3E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18"/>
          <a:stretch/>
        </p:blipFill>
        <p:spPr bwMode="auto">
          <a:xfrm>
            <a:off x="631393" y="350495"/>
            <a:ext cx="2543202" cy="333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ixaDeTexto 2">
            <a:extLst>
              <a:ext uri="{FF2B5EF4-FFF2-40B4-BE49-F238E27FC236}">
                <a16:creationId xmlns:a16="http://schemas.microsoft.com/office/drawing/2014/main" id="{1D01B8EC-136D-C896-85C8-CFC5154720B8}"/>
              </a:ext>
            </a:extLst>
          </p:cNvPr>
          <p:cNvSpPr txBox="1"/>
          <p:nvPr/>
        </p:nvSpPr>
        <p:spPr>
          <a:xfrm>
            <a:off x="448781" y="3657949"/>
            <a:ext cx="2908425" cy="369332"/>
          </a:xfrm>
          <a:prstGeom prst="rect">
            <a:avLst/>
          </a:prstGeom>
          <a:noFill/>
        </p:spPr>
        <p:txBody>
          <a:bodyPr wrap="none" rtlCol="0">
            <a:spAutoFit/>
          </a:bodyPr>
          <a:lstStyle/>
          <a:p>
            <a:pPr algn="ctr"/>
            <a:r>
              <a:rPr lang="en-US" dirty="0"/>
              <a:t>Linus Pauling e Robert Corey </a:t>
            </a:r>
          </a:p>
        </p:txBody>
      </p:sp>
      <p:pic>
        <p:nvPicPr>
          <p:cNvPr id="4" name="Picture 3">
            <a:extLst>
              <a:ext uri="{FF2B5EF4-FFF2-40B4-BE49-F238E27FC236}">
                <a16:creationId xmlns:a16="http://schemas.microsoft.com/office/drawing/2014/main" id="{43DDA249-36E1-1843-E995-025A55779BB9}"/>
              </a:ext>
            </a:extLst>
          </p:cNvPr>
          <p:cNvPicPr>
            <a:picLocks noChangeAspect="1"/>
          </p:cNvPicPr>
          <p:nvPr/>
        </p:nvPicPr>
        <p:blipFill rotWithShape="1">
          <a:blip r:embed="rId4"/>
          <a:srcRect l="1" r="1151" b="48830"/>
          <a:stretch/>
        </p:blipFill>
        <p:spPr>
          <a:xfrm>
            <a:off x="4237930" y="1568199"/>
            <a:ext cx="1858070" cy="1800225"/>
          </a:xfrm>
          <a:prstGeom prst="rect">
            <a:avLst/>
          </a:prstGeom>
        </p:spPr>
      </p:pic>
      <p:sp>
        <p:nvSpPr>
          <p:cNvPr id="9" name="Freeform 8">
            <a:extLst>
              <a:ext uri="{FF2B5EF4-FFF2-40B4-BE49-F238E27FC236}">
                <a16:creationId xmlns:a16="http://schemas.microsoft.com/office/drawing/2014/main" id="{9C4D21A2-48DC-0A80-EDE5-E3C1B2A54718}"/>
              </a:ext>
            </a:extLst>
          </p:cNvPr>
          <p:cNvSpPr/>
          <p:nvPr/>
        </p:nvSpPr>
        <p:spPr>
          <a:xfrm>
            <a:off x="3549495" y="1312943"/>
            <a:ext cx="2911606" cy="2923154"/>
          </a:xfrm>
          <a:custGeom>
            <a:avLst/>
            <a:gdLst>
              <a:gd name="connsiteX0" fmla="*/ 2519721 w 2911606"/>
              <a:gd name="connsiteY0" fmla="*/ 326911 h 2923154"/>
              <a:gd name="connsiteX1" fmla="*/ 2356435 w 2911606"/>
              <a:gd name="connsiteY1" fmla="*/ 277926 h 2923154"/>
              <a:gd name="connsiteX2" fmla="*/ 2258463 w 2911606"/>
              <a:gd name="connsiteY2" fmla="*/ 245269 h 2923154"/>
              <a:gd name="connsiteX3" fmla="*/ 2209478 w 2911606"/>
              <a:gd name="connsiteY3" fmla="*/ 212611 h 2923154"/>
              <a:gd name="connsiteX4" fmla="*/ 2111506 w 2911606"/>
              <a:gd name="connsiteY4" fmla="*/ 179954 h 2923154"/>
              <a:gd name="connsiteX5" fmla="*/ 2013535 w 2911606"/>
              <a:gd name="connsiteY5" fmla="*/ 147297 h 2923154"/>
              <a:gd name="connsiteX6" fmla="*/ 1817592 w 2911606"/>
              <a:gd name="connsiteY6" fmla="*/ 81983 h 2923154"/>
              <a:gd name="connsiteX7" fmla="*/ 1719621 w 2911606"/>
              <a:gd name="connsiteY7" fmla="*/ 49326 h 2923154"/>
              <a:gd name="connsiteX8" fmla="*/ 1654306 w 2911606"/>
              <a:gd name="connsiteY8" fmla="*/ 32997 h 2923154"/>
              <a:gd name="connsiteX9" fmla="*/ 1540006 w 2911606"/>
              <a:gd name="connsiteY9" fmla="*/ 340 h 2923154"/>
              <a:gd name="connsiteX10" fmla="*/ 935849 w 2911606"/>
              <a:gd name="connsiteY10" fmla="*/ 32997 h 2923154"/>
              <a:gd name="connsiteX11" fmla="*/ 837878 w 2911606"/>
              <a:gd name="connsiteY11" fmla="*/ 65654 h 2923154"/>
              <a:gd name="connsiteX12" fmla="*/ 739906 w 2911606"/>
              <a:gd name="connsiteY12" fmla="*/ 98311 h 2923154"/>
              <a:gd name="connsiteX13" fmla="*/ 690921 w 2911606"/>
              <a:gd name="connsiteY13" fmla="*/ 114640 h 2923154"/>
              <a:gd name="connsiteX14" fmla="*/ 494978 w 2911606"/>
              <a:gd name="connsiteY14" fmla="*/ 277926 h 2923154"/>
              <a:gd name="connsiteX15" fmla="*/ 429663 w 2911606"/>
              <a:gd name="connsiteY15" fmla="*/ 375897 h 2923154"/>
              <a:gd name="connsiteX16" fmla="*/ 315363 w 2911606"/>
              <a:gd name="connsiteY16" fmla="*/ 522854 h 2923154"/>
              <a:gd name="connsiteX17" fmla="*/ 282706 w 2911606"/>
              <a:gd name="connsiteY17" fmla="*/ 588169 h 2923154"/>
              <a:gd name="connsiteX18" fmla="*/ 217392 w 2911606"/>
              <a:gd name="connsiteY18" fmla="*/ 686140 h 2923154"/>
              <a:gd name="connsiteX19" fmla="*/ 201063 w 2911606"/>
              <a:gd name="connsiteY19" fmla="*/ 735126 h 2923154"/>
              <a:gd name="connsiteX20" fmla="*/ 135749 w 2911606"/>
              <a:gd name="connsiteY20" fmla="*/ 849426 h 2923154"/>
              <a:gd name="connsiteX21" fmla="*/ 103092 w 2911606"/>
              <a:gd name="connsiteY21" fmla="*/ 947397 h 2923154"/>
              <a:gd name="connsiteX22" fmla="*/ 86763 w 2911606"/>
              <a:gd name="connsiteY22" fmla="*/ 996383 h 2923154"/>
              <a:gd name="connsiteX23" fmla="*/ 54106 w 2911606"/>
              <a:gd name="connsiteY23" fmla="*/ 1094354 h 2923154"/>
              <a:gd name="connsiteX24" fmla="*/ 37778 w 2911606"/>
              <a:gd name="connsiteY24" fmla="*/ 1143340 h 2923154"/>
              <a:gd name="connsiteX25" fmla="*/ 21449 w 2911606"/>
              <a:gd name="connsiteY25" fmla="*/ 1224983 h 2923154"/>
              <a:gd name="connsiteX26" fmla="*/ 5121 w 2911606"/>
              <a:gd name="connsiteY26" fmla="*/ 1388269 h 2923154"/>
              <a:gd name="connsiteX27" fmla="*/ 37778 w 2911606"/>
              <a:gd name="connsiteY27" fmla="*/ 2123054 h 2923154"/>
              <a:gd name="connsiteX28" fmla="*/ 70435 w 2911606"/>
              <a:gd name="connsiteY28" fmla="*/ 2253683 h 2923154"/>
              <a:gd name="connsiteX29" fmla="*/ 103092 w 2911606"/>
              <a:gd name="connsiteY29" fmla="*/ 2367983 h 2923154"/>
              <a:gd name="connsiteX30" fmla="*/ 135749 w 2911606"/>
              <a:gd name="connsiteY30" fmla="*/ 2416969 h 2923154"/>
              <a:gd name="connsiteX31" fmla="*/ 217392 w 2911606"/>
              <a:gd name="connsiteY31" fmla="*/ 2563926 h 2923154"/>
              <a:gd name="connsiteX32" fmla="*/ 315363 w 2911606"/>
              <a:gd name="connsiteY32" fmla="*/ 2629240 h 2923154"/>
              <a:gd name="connsiteX33" fmla="*/ 348021 w 2911606"/>
              <a:gd name="connsiteY33" fmla="*/ 2661897 h 2923154"/>
              <a:gd name="connsiteX34" fmla="*/ 445992 w 2911606"/>
              <a:gd name="connsiteY34" fmla="*/ 2694554 h 2923154"/>
              <a:gd name="connsiteX35" fmla="*/ 494978 w 2911606"/>
              <a:gd name="connsiteY35" fmla="*/ 2727211 h 2923154"/>
              <a:gd name="connsiteX36" fmla="*/ 592949 w 2911606"/>
              <a:gd name="connsiteY36" fmla="*/ 2759869 h 2923154"/>
              <a:gd name="connsiteX37" fmla="*/ 690921 w 2911606"/>
              <a:gd name="connsiteY37" fmla="*/ 2792526 h 2923154"/>
              <a:gd name="connsiteX38" fmla="*/ 788892 w 2911606"/>
              <a:gd name="connsiteY38" fmla="*/ 2825183 h 2923154"/>
              <a:gd name="connsiteX39" fmla="*/ 837878 w 2911606"/>
              <a:gd name="connsiteY39" fmla="*/ 2841511 h 2923154"/>
              <a:gd name="connsiteX40" fmla="*/ 903192 w 2911606"/>
              <a:gd name="connsiteY40" fmla="*/ 2857840 h 2923154"/>
              <a:gd name="connsiteX41" fmla="*/ 952178 w 2911606"/>
              <a:gd name="connsiteY41" fmla="*/ 2874169 h 2923154"/>
              <a:gd name="connsiteX42" fmla="*/ 1164449 w 2911606"/>
              <a:gd name="connsiteY42" fmla="*/ 2923154 h 2923154"/>
              <a:gd name="connsiteX43" fmla="*/ 1784935 w 2911606"/>
              <a:gd name="connsiteY43" fmla="*/ 2906826 h 2923154"/>
              <a:gd name="connsiteX44" fmla="*/ 1866578 w 2911606"/>
              <a:gd name="connsiteY44" fmla="*/ 2890497 h 2923154"/>
              <a:gd name="connsiteX45" fmla="*/ 2062521 w 2911606"/>
              <a:gd name="connsiteY45" fmla="*/ 2841511 h 2923154"/>
              <a:gd name="connsiteX46" fmla="*/ 2225806 w 2911606"/>
              <a:gd name="connsiteY46" fmla="*/ 2792526 h 2923154"/>
              <a:gd name="connsiteX47" fmla="*/ 2274792 w 2911606"/>
              <a:gd name="connsiteY47" fmla="*/ 2776197 h 2923154"/>
              <a:gd name="connsiteX48" fmla="*/ 2323778 w 2911606"/>
              <a:gd name="connsiteY48" fmla="*/ 2759869 h 2923154"/>
              <a:gd name="connsiteX49" fmla="*/ 2389092 w 2911606"/>
              <a:gd name="connsiteY49" fmla="*/ 2727211 h 2923154"/>
              <a:gd name="connsiteX50" fmla="*/ 2487063 w 2911606"/>
              <a:gd name="connsiteY50" fmla="*/ 2694554 h 2923154"/>
              <a:gd name="connsiteX51" fmla="*/ 2536049 w 2911606"/>
              <a:gd name="connsiteY51" fmla="*/ 2678226 h 2923154"/>
              <a:gd name="connsiteX52" fmla="*/ 2585035 w 2911606"/>
              <a:gd name="connsiteY52" fmla="*/ 2645569 h 2923154"/>
              <a:gd name="connsiteX53" fmla="*/ 2731992 w 2911606"/>
              <a:gd name="connsiteY53" fmla="*/ 2563926 h 2923154"/>
              <a:gd name="connsiteX54" fmla="*/ 2829963 w 2911606"/>
              <a:gd name="connsiteY54" fmla="*/ 2465954 h 2923154"/>
              <a:gd name="connsiteX55" fmla="*/ 2846292 w 2911606"/>
              <a:gd name="connsiteY55" fmla="*/ 2416969 h 2923154"/>
              <a:gd name="connsiteX56" fmla="*/ 2878949 w 2911606"/>
              <a:gd name="connsiteY56" fmla="*/ 2367983 h 2923154"/>
              <a:gd name="connsiteX57" fmla="*/ 2911606 w 2911606"/>
              <a:gd name="connsiteY57" fmla="*/ 2270011 h 2923154"/>
              <a:gd name="connsiteX58" fmla="*/ 2895278 w 2911606"/>
              <a:gd name="connsiteY58" fmla="*/ 1796483 h 2923154"/>
              <a:gd name="connsiteX59" fmla="*/ 2878949 w 2911606"/>
              <a:gd name="connsiteY59" fmla="*/ 1731169 h 2923154"/>
              <a:gd name="connsiteX60" fmla="*/ 2846292 w 2911606"/>
              <a:gd name="connsiteY60" fmla="*/ 1567883 h 2923154"/>
              <a:gd name="connsiteX61" fmla="*/ 2829963 w 2911606"/>
              <a:gd name="connsiteY61" fmla="*/ 1486240 h 2923154"/>
              <a:gd name="connsiteX62" fmla="*/ 2813635 w 2911606"/>
              <a:gd name="connsiteY62" fmla="*/ 1404597 h 2923154"/>
              <a:gd name="connsiteX63" fmla="*/ 2797306 w 2911606"/>
              <a:gd name="connsiteY63" fmla="*/ 1355611 h 2923154"/>
              <a:gd name="connsiteX64" fmla="*/ 2764649 w 2911606"/>
              <a:gd name="connsiteY64" fmla="*/ 1224983 h 2923154"/>
              <a:gd name="connsiteX65" fmla="*/ 2731992 w 2911606"/>
              <a:gd name="connsiteY65" fmla="*/ 1127011 h 2923154"/>
              <a:gd name="connsiteX66" fmla="*/ 2715663 w 2911606"/>
              <a:gd name="connsiteY66" fmla="*/ 1045369 h 2923154"/>
              <a:gd name="connsiteX67" fmla="*/ 2683006 w 2911606"/>
              <a:gd name="connsiteY67" fmla="*/ 947397 h 2923154"/>
              <a:gd name="connsiteX68" fmla="*/ 2601363 w 2911606"/>
              <a:gd name="connsiteY68" fmla="*/ 702469 h 2923154"/>
              <a:gd name="connsiteX69" fmla="*/ 2568706 w 2911606"/>
              <a:gd name="connsiteY69" fmla="*/ 604497 h 2923154"/>
              <a:gd name="connsiteX70" fmla="*/ 2552378 w 2911606"/>
              <a:gd name="connsiteY70" fmla="*/ 555511 h 2923154"/>
              <a:gd name="connsiteX71" fmla="*/ 2519721 w 2911606"/>
              <a:gd name="connsiteY71" fmla="*/ 506526 h 2923154"/>
              <a:gd name="connsiteX72" fmla="*/ 2487063 w 2911606"/>
              <a:gd name="connsiteY72" fmla="*/ 392226 h 2923154"/>
              <a:gd name="connsiteX73" fmla="*/ 2438078 w 2911606"/>
              <a:gd name="connsiteY73" fmla="*/ 294254 h 292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911606" h="2923154">
                <a:moveTo>
                  <a:pt x="2519721" y="326911"/>
                </a:moveTo>
                <a:cubicBezTo>
                  <a:pt x="2268932" y="291085"/>
                  <a:pt x="2497134" y="340458"/>
                  <a:pt x="2356435" y="277926"/>
                </a:cubicBezTo>
                <a:cubicBezTo>
                  <a:pt x="2324978" y="263945"/>
                  <a:pt x="2258463" y="245269"/>
                  <a:pt x="2258463" y="245269"/>
                </a:cubicBezTo>
                <a:cubicBezTo>
                  <a:pt x="2242135" y="234383"/>
                  <a:pt x="2227411" y="220581"/>
                  <a:pt x="2209478" y="212611"/>
                </a:cubicBezTo>
                <a:cubicBezTo>
                  <a:pt x="2178021" y="198630"/>
                  <a:pt x="2144163" y="190840"/>
                  <a:pt x="2111506" y="179954"/>
                </a:cubicBezTo>
                <a:lnTo>
                  <a:pt x="2013535" y="147297"/>
                </a:lnTo>
                <a:lnTo>
                  <a:pt x="1817592" y="81983"/>
                </a:lnTo>
                <a:cubicBezTo>
                  <a:pt x="1817582" y="81980"/>
                  <a:pt x="1719632" y="49329"/>
                  <a:pt x="1719621" y="49326"/>
                </a:cubicBezTo>
                <a:cubicBezTo>
                  <a:pt x="1697849" y="43883"/>
                  <a:pt x="1675884" y="39162"/>
                  <a:pt x="1654306" y="32997"/>
                </a:cubicBezTo>
                <a:cubicBezTo>
                  <a:pt x="1490328" y="-13854"/>
                  <a:pt x="1744195" y="51388"/>
                  <a:pt x="1540006" y="340"/>
                </a:cubicBezTo>
                <a:cubicBezTo>
                  <a:pt x="1516906" y="1085"/>
                  <a:pt x="1099109" y="-7817"/>
                  <a:pt x="935849" y="32997"/>
                </a:cubicBezTo>
                <a:cubicBezTo>
                  <a:pt x="902453" y="41346"/>
                  <a:pt x="870535" y="54768"/>
                  <a:pt x="837878" y="65654"/>
                </a:cubicBezTo>
                <a:lnTo>
                  <a:pt x="739906" y="98311"/>
                </a:lnTo>
                <a:cubicBezTo>
                  <a:pt x="723578" y="103754"/>
                  <a:pt x="705242" y="105093"/>
                  <a:pt x="690921" y="114640"/>
                </a:cubicBezTo>
                <a:cubicBezTo>
                  <a:pt x="618625" y="162837"/>
                  <a:pt x="545271" y="202487"/>
                  <a:pt x="494978" y="277926"/>
                </a:cubicBezTo>
                <a:cubicBezTo>
                  <a:pt x="473206" y="310583"/>
                  <a:pt x="457416" y="348143"/>
                  <a:pt x="429663" y="375897"/>
                </a:cubicBezTo>
                <a:cubicBezTo>
                  <a:pt x="375909" y="429652"/>
                  <a:pt x="354421" y="444736"/>
                  <a:pt x="315363" y="522854"/>
                </a:cubicBezTo>
                <a:cubicBezTo>
                  <a:pt x="304477" y="544626"/>
                  <a:pt x="295229" y="567296"/>
                  <a:pt x="282706" y="588169"/>
                </a:cubicBezTo>
                <a:cubicBezTo>
                  <a:pt x="262513" y="621825"/>
                  <a:pt x="229804" y="648905"/>
                  <a:pt x="217392" y="686140"/>
                </a:cubicBezTo>
                <a:cubicBezTo>
                  <a:pt x="211949" y="702469"/>
                  <a:pt x="208760" y="719731"/>
                  <a:pt x="201063" y="735126"/>
                </a:cubicBezTo>
                <a:cubicBezTo>
                  <a:pt x="142149" y="852954"/>
                  <a:pt x="193003" y="706290"/>
                  <a:pt x="135749" y="849426"/>
                </a:cubicBezTo>
                <a:cubicBezTo>
                  <a:pt x="122965" y="881387"/>
                  <a:pt x="113978" y="914740"/>
                  <a:pt x="103092" y="947397"/>
                </a:cubicBezTo>
                <a:lnTo>
                  <a:pt x="86763" y="996383"/>
                </a:lnTo>
                <a:lnTo>
                  <a:pt x="54106" y="1094354"/>
                </a:lnTo>
                <a:cubicBezTo>
                  <a:pt x="48663" y="1110683"/>
                  <a:pt x="41154" y="1126462"/>
                  <a:pt x="37778" y="1143340"/>
                </a:cubicBezTo>
                <a:lnTo>
                  <a:pt x="21449" y="1224983"/>
                </a:lnTo>
                <a:cubicBezTo>
                  <a:pt x="16006" y="1279412"/>
                  <a:pt x="5121" y="1333569"/>
                  <a:pt x="5121" y="1388269"/>
                </a:cubicBezTo>
                <a:cubicBezTo>
                  <a:pt x="5121" y="1686583"/>
                  <a:pt x="-19093" y="1876612"/>
                  <a:pt x="37778" y="2123054"/>
                </a:cubicBezTo>
                <a:cubicBezTo>
                  <a:pt x="47870" y="2166788"/>
                  <a:pt x="59549" y="2210140"/>
                  <a:pt x="70435" y="2253683"/>
                </a:cubicBezTo>
                <a:cubicBezTo>
                  <a:pt x="75668" y="2274615"/>
                  <a:pt x="91378" y="2344554"/>
                  <a:pt x="103092" y="2367983"/>
                </a:cubicBezTo>
                <a:cubicBezTo>
                  <a:pt x="111868" y="2385536"/>
                  <a:pt x="126973" y="2399416"/>
                  <a:pt x="135749" y="2416969"/>
                </a:cubicBezTo>
                <a:cubicBezTo>
                  <a:pt x="165526" y="2476522"/>
                  <a:pt x="140169" y="2512444"/>
                  <a:pt x="217392" y="2563926"/>
                </a:cubicBezTo>
                <a:cubicBezTo>
                  <a:pt x="250049" y="2585697"/>
                  <a:pt x="287609" y="2601487"/>
                  <a:pt x="315363" y="2629240"/>
                </a:cubicBezTo>
                <a:cubicBezTo>
                  <a:pt x="326249" y="2640126"/>
                  <a:pt x="334251" y="2655012"/>
                  <a:pt x="348021" y="2661897"/>
                </a:cubicBezTo>
                <a:cubicBezTo>
                  <a:pt x="378810" y="2677292"/>
                  <a:pt x="445992" y="2694554"/>
                  <a:pt x="445992" y="2694554"/>
                </a:cubicBezTo>
                <a:cubicBezTo>
                  <a:pt x="462321" y="2705440"/>
                  <a:pt x="477045" y="2719241"/>
                  <a:pt x="494978" y="2727211"/>
                </a:cubicBezTo>
                <a:cubicBezTo>
                  <a:pt x="526435" y="2741192"/>
                  <a:pt x="560292" y="2748983"/>
                  <a:pt x="592949" y="2759869"/>
                </a:cubicBezTo>
                <a:lnTo>
                  <a:pt x="690921" y="2792526"/>
                </a:lnTo>
                <a:lnTo>
                  <a:pt x="788892" y="2825183"/>
                </a:lnTo>
                <a:cubicBezTo>
                  <a:pt x="805221" y="2830626"/>
                  <a:pt x="821180" y="2837336"/>
                  <a:pt x="837878" y="2841511"/>
                </a:cubicBezTo>
                <a:cubicBezTo>
                  <a:pt x="859649" y="2846954"/>
                  <a:pt x="881614" y="2851675"/>
                  <a:pt x="903192" y="2857840"/>
                </a:cubicBezTo>
                <a:cubicBezTo>
                  <a:pt x="919742" y="2862569"/>
                  <a:pt x="935573" y="2869640"/>
                  <a:pt x="952178" y="2874169"/>
                </a:cubicBezTo>
                <a:cubicBezTo>
                  <a:pt x="1060497" y="2903711"/>
                  <a:pt x="1069238" y="2904113"/>
                  <a:pt x="1164449" y="2923154"/>
                </a:cubicBezTo>
                <a:cubicBezTo>
                  <a:pt x="1371278" y="2917711"/>
                  <a:pt x="1578258" y="2916439"/>
                  <a:pt x="1784935" y="2906826"/>
                </a:cubicBezTo>
                <a:cubicBezTo>
                  <a:pt x="1812658" y="2905537"/>
                  <a:pt x="1839535" y="2896738"/>
                  <a:pt x="1866578" y="2890497"/>
                </a:cubicBezTo>
                <a:cubicBezTo>
                  <a:pt x="1866628" y="2890485"/>
                  <a:pt x="2029840" y="2849681"/>
                  <a:pt x="2062521" y="2841511"/>
                </a:cubicBezTo>
                <a:cubicBezTo>
                  <a:pt x="2161235" y="2816833"/>
                  <a:pt x="2106538" y="2832282"/>
                  <a:pt x="2225806" y="2792526"/>
                </a:cubicBezTo>
                <a:lnTo>
                  <a:pt x="2274792" y="2776197"/>
                </a:lnTo>
                <a:cubicBezTo>
                  <a:pt x="2291121" y="2770754"/>
                  <a:pt x="2308383" y="2767567"/>
                  <a:pt x="2323778" y="2759869"/>
                </a:cubicBezTo>
                <a:cubicBezTo>
                  <a:pt x="2345549" y="2748983"/>
                  <a:pt x="2366492" y="2736251"/>
                  <a:pt x="2389092" y="2727211"/>
                </a:cubicBezTo>
                <a:cubicBezTo>
                  <a:pt x="2421053" y="2714426"/>
                  <a:pt x="2454406" y="2705440"/>
                  <a:pt x="2487063" y="2694554"/>
                </a:cubicBezTo>
                <a:lnTo>
                  <a:pt x="2536049" y="2678226"/>
                </a:lnTo>
                <a:cubicBezTo>
                  <a:pt x="2552378" y="2667340"/>
                  <a:pt x="2567482" y="2654345"/>
                  <a:pt x="2585035" y="2645569"/>
                </a:cubicBezTo>
                <a:cubicBezTo>
                  <a:pt x="2667164" y="2604504"/>
                  <a:pt x="2629029" y="2666890"/>
                  <a:pt x="2731992" y="2563926"/>
                </a:cubicBezTo>
                <a:lnTo>
                  <a:pt x="2829963" y="2465954"/>
                </a:lnTo>
                <a:cubicBezTo>
                  <a:pt x="2835406" y="2449626"/>
                  <a:pt x="2838595" y="2432364"/>
                  <a:pt x="2846292" y="2416969"/>
                </a:cubicBezTo>
                <a:cubicBezTo>
                  <a:pt x="2855068" y="2399416"/>
                  <a:pt x="2870979" y="2385916"/>
                  <a:pt x="2878949" y="2367983"/>
                </a:cubicBezTo>
                <a:cubicBezTo>
                  <a:pt x="2892930" y="2336526"/>
                  <a:pt x="2911606" y="2270011"/>
                  <a:pt x="2911606" y="2270011"/>
                </a:cubicBezTo>
                <a:cubicBezTo>
                  <a:pt x="2906163" y="2112168"/>
                  <a:pt x="2904832" y="1954130"/>
                  <a:pt x="2895278" y="1796483"/>
                </a:cubicBezTo>
                <a:cubicBezTo>
                  <a:pt x="2893920" y="1774083"/>
                  <a:pt x="2883651" y="1753112"/>
                  <a:pt x="2878949" y="1731169"/>
                </a:cubicBezTo>
                <a:cubicBezTo>
                  <a:pt x="2867319" y="1676895"/>
                  <a:pt x="2857178" y="1622312"/>
                  <a:pt x="2846292" y="1567883"/>
                </a:cubicBezTo>
                <a:lnTo>
                  <a:pt x="2829963" y="1486240"/>
                </a:lnTo>
                <a:cubicBezTo>
                  <a:pt x="2824520" y="1459026"/>
                  <a:pt x="2822412" y="1430926"/>
                  <a:pt x="2813635" y="1404597"/>
                </a:cubicBezTo>
                <a:cubicBezTo>
                  <a:pt x="2808192" y="1388268"/>
                  <a:pt x="2801835" y="1372216"/>
                  <a:pt x="2797306" y="1355611"/>
                </a:cubicBezTo>
                <a:cubicBezTo>
                  <a:pt x="2785496" y="1312310"/>
                  <a:pt x="2778842" y="1267563"/>
                  <a:pt x="2764649" y="1224983"/>
                </a:cubicBezTo>
                <a:cubicBezTo>
                  <a:pt x="2753763" y="1192326"/>
                  <a:pt x="2738743" y="1160766"/>
                  <a:pt x="2731992" y="1127011"/>
                </a:cubicBezTo>
                <a:cubicBezTo>
                  <a:pt x="2726549" y="1099797"/>
                  <a:pt x="2722965" y="1072144"/>
                  <a:pt x="2715663" y="1045369"/>
                </a:cubicBezTo>
                <a:cubicBezTo>
                  <a:pt x="2706605" y="1012158"/>
                  <a:pt x="2693892" y="980054"/>
                  <a:pt x="2683006" y="947397"/>
                </a:cubicBezTo>
                <a:lnTo>
                  <a:pt x="2601363" y="702469"/>
                </a:lnTo>
                <a:lnTo>
                  <a:pt x="2568706" y="604497"/>
                </a:lnTo>
                <a:cubicBezTo>
                  <a:pt x="2563263" y="588168"/>
                  <a:pt x="2561925" y="569832"/>
                  <a:pt x="2552378" y="555511"/>
                </a:cubicBezTo>
                <a:cubicBezTo>
                  <a:pt x="2541492" y="539183"/>
                  <a:pt x="2528497" y="524078"/>
                  <a:pt x="2519721" y="506526"/>
                </a:cubicBezTo>
                <a:cubicBezTo>
                  <a:pt x="2506002" y="479089"/>
                  <a:pt x="2494910" y="418384"/>
                  <a:pt x="2487063" y="392226"/>
                </a:cubicBezTo>
                <a:cubicBezTo>
                  <a:pt x="2456122" y="289091"/>
                  <a:pt x="2488286" y="294254"/>
                  <a:pt x="2438078" y="294254"/>
                </a:cubicBezTo>
              </a:path>
            </a:pathLst>
          </a:custGeom>
          <a:noFill/>
          <a:ln w="825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L"/>
          </a:p>
        </p:txBody>
      </p:sp>
    </p:spTree>
    <p:extLst>
      <p:ext uri="{BB962C8B-B14F-4D97-AF65-F5344CB8AC3E}">
        <p14:creationId xmlns:p14="http://schemas.microsoft.com/office/powerpoint/2010/main" val="304408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Colágeno</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D55CEA-C751-C6C7-E477-9B54E280F326}"/>
              </a:ext>
            </a:extLst>
          </p:cNvPr>
          <p:cNvSpPr txBox="1"/>
          <p:nvPr/>
        </p:nvSpPr>
        <p:spPr>
          <a:xfrm>
            <a:off x="170761" y="1263535"/>
            <a:ext cx="4931326" cy="1107996"/>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Encontrado no tecido conectivo, também serve para conferir resistência </a:t>
            </a:r>
            <a:r>
              <a:rPr lang="pt-BR" sz="2000" b="1" dirty="0">
                <a:solidFill>
                  <a:srgbClr val="0432FF"/>
                </a:solidFill>
                <a:latin typeface="Arial" panose="020B0604020202020204" pitchFamily="34" charset="0"/>
                <a:cs typeface="Arial" panose="020B0604020202020204" pitchFamily="34" charset="0"/>
              </a:rPr>
              <a:t>à</a:t>
            </a:r>
            <a:r>
              <a:rPr lang="pt-BR" sz="2200" b="1" dirty="0">
                <a:solidFill>
                  <a:srgbClr val="0432FF"/>
                </a:solidFill>
                <a:latin typeface="Arial" panose="020B0604020202020204" pitchFamily="34" charset="0"/>
                <a:cs typeface="Arial" panose="020B0604020202020204" pitchFamily="34" charset="0"/>
              </a:rPr>
              <a:t>s estruturas. </a:t>
            </a:r>
          </a:p>
        </p:txBody>
      </p:sp>
      <p:sp>
        <p:nvSpPr>
          <p:cNvPr id="3" name="TextBox 2">
            <a:extLst>
              <a:ext uri="{FF2B5EF4-FFF2-40B4-BE49-F238E27FC236}">
                <a16:creationId xmlns:a16="http://schemas.microsoft.com/office/drawing/2014/main" id="{287C95D7-5572-3C65-2A7A-401D4F136A4A}"/>
              </a:ext>
            </a:extLst>
          </p:cNvPr>
          <p:cNvSpPr txBox="1"/>
          <p:nvPr/>
        </p:nvSpPr>
        <p:spPr>
          <a:xfrm>
            <a:off x="170761" y="2727900"/>
            <a:ext cx="4931326" cy="2123658"/>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FF9300"/>
                </a:solidFill>
                <a:latin typeface="Arial" panose="020B0604020202020204" pitchFamily="34" charset="0"/>
                <a:cs typeface="Arial" panose="020B0604020202020204" pitchFamily="34" charset="0"/>
              </a:rPr>
              <a:t>Formado por uma hélice particular, que gira no sentido anti-horário (para a esquerda), onde se repete a trinca </a:t>
            </a:r>
            <a:r>
              <a:rPr lang="pt-BR" sz="2200" b="1" dirty="0" err="1">
                <a:solidFill>
                  <a:srgbClr val="FF9300"/>
                </a:solidFill>
                <a:latin typeface="Arial" panose="020B0604020202020204" pitchFamily="34" charset="0"/>
                <a:cs typeface="Arial" panose="020B0604020202020204" pitchFamily="34" charset="0"/>
              </a:rPr>
              <a:t>Gly</a:t>
            </a:r>
            <a:r>
              <a:rPr lang="pt-BR" sz="2200" b="1" dirty="0">
                <a:solidFill>
                  <a:srgbClr val="FF9300"/>
                </a:solidFill>
                <a:latin typeface="Arial" panose="020B0604020202020204" pitchFamily="34" charset="0"/>
                <a:cs typeface="Arial" panose="020B0604020202020204" pitchFamily="34" charset="0"/>
              </a:rPr>
              <a:t>-</a:t>
            </a:r>
            <a:r>
              <a:rPr lang="pt-BR" sz="2200" b="1" dirty="0" err="1">
                <a:solidFill>
                  <a:srgbClr val="FF9300"/>
                </a:solidFill>
                <a:latin typeface="Arial" panose="020B0604020202020204" pitchFamily="34" charset="0"/>
                <a:cs typeface="Arial" panose="020B0604020202020204" pitchFamily="34" charset="0"/>
              </a:rPr>
              <a:t>X</a:t>
            </a:r>
            <a:r>
              <a:rPr lang="pt-BR" sz="2200" b="1" dirty="0">
                <a:solidFill>
                  <a:srgbClr val="FF9300"/>
                </a:solidFill>
                <a:latin typeface="Arial" panose="020B0604020202020204" pitchFamily="34" charset="0"/>
                <a:cs typeface="Arial" panose="020B0604020202020204" pitchFamily="34" charset="0"/>
              </a:rPr>
              <a:t>-Pro ou Gly-X-4Hyp. Três resíduos por volta. </a:t>
            </a:r>
          </a:p>
        </p:txBody>
      </p:sp>
      <p:sp>
        <p:nvSpPr>
          <p:cNvPr id="6" name="TextBox 5">
            <a:extLst>
              <a:ext uri="{FF2B5EF4-FFF2-40B4-BE49-F238E27FC236}">
                <a16:creationId xmlns:a16="http://schemas.microsoft.com/office/drawing/2014/main" id="{0BFB56DB-A508-AF3A-827A-BC56AB59C0D3}"/>
              </a:ext>
            </a:extLst>
          </p:cNvPr>
          <p:cNvSpPr txBox="1"/>
          <p:nvPr/>
        </p:nvSpPr>
        <p:spPr>
          <a:xfrm>
            <a:off x="170761" y="5253685"/>
            <a:ext cx="4931326" cy="1107996"/>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Três cadeias se arranjam numa espiral </a:t>
            </a:r>
            <a:r>
              <a:rPr lang="pt-BR" sz="2200" b="1" dirty="0" err="1">
                <a:solidFill>
                  <a:srgbClr val="0432FF"/>
                </a:solidFill>
                <a:latin typeface="Arial" panose="020B0604020202020204" pitchFamily="34" charset="0"/>
                <a:cs typeface="Arial" panose="020B0604020202020204" pitchFamily="34" charset="0"/>
              </a:rPr>
              <a:t>supertorcida</a:t>
            </a:r>
            <a:r>
              <a:rPr lang="pt-BR" sz="2200" b="1" dirty="0">
                <a:solidFill>
                  <a:srgbClr val="0432FF"/>
                </a:solidFill>
                <a:latin typeface="Arial" panose="020B0604020202020204" pitchFamily="34" charset="0"/>
                <a:cs typeface="Arial" panose="020B0604020202020204" pitchFamily="34" charset="0"/>
              </a:rPr>
              <a:t> no sentido horário (estrutura quaternária). </a:t>
            </a:r>
          </a:p>
        </p:txBody>
      </p:sp>
      <p:pic>
        <p:nvPicPr>
          <p:cNvPr id="7" name="Picture 6">
            <a:extLst>
              <a:ext uri="{FF2B5EF4-FFF2-40B4-BE49-F238E27FC236}">
                <a16:creationId xmlns:a16="http://schemas.microsoft.com/office/drawing/2014/main" id="{1028C7C8-681D-C68F-F57E-F96B37AD93C8}"/>
              </a:ext>
            </a:extLst>
          </p:cNvPr>
          <p:cNvPicPr>
            <a:picLocks noChangeAspect="1"/>
          </p:cNvPicPr>
          <p:nvPr/>
        </p:nvPicPr>
        <p:blipFill>
          <a:blip r:embed="rId2"/>
          <a:stretch>
            <a:fillRect/>
          </a:stretch>
        </p:blipFill>
        <p:spPr>
          <a:xfrm>
            <a:off x="6096000" y="2386581"/>
            <a:ext cx="5499100" cy="3975100"/>
          </a:xfrm>
          <a:prstGeom prst="rect">
            <a:avLst/>
          </a:prstGeom>
        </p:spPr>
      </p:pic>
      <p:grpSp>
        <p:nvGrpSpPr>
          <p:cNvPr id="13" name="Group 12">
            <a:extLst>
              <a:ext uri="{FF2B5EF4-FFF2-40B4-BE49-F238E27FC236}">
                <a16:creationId xmlns:a16="http://schemas.microsoft.com/office/drawing/2014/main" id="{62E1416C-78DE-95F7-80AF-B35EDE1347A5}"/>
              </a:ext>
            </a:extLst>
          </p:cNvPr>
          <p:cNvGrpSpPr/>
          <p:nvPr/>
        </p:nvGrpSpPr>
        <p:grpSpPr>
          <a:xfrm>
            <a:off x="9385778" y="1591526"/>
            <a:ext cx="2635461" cy="1837474"/>
            <a:chOff x="9385778" y="1591526"/>
            <a:chExt cx="2635461" cy="1837474"/>
          </a:xfrm>
        </p:grpSpPr>
        <p:sp>
          <p:nvSpPr>
            <p:cNvPr id="8" name="TextBox 7">
              <a:extLst>
                <a:ext uri="{FF2B5EF4-FFF2-40B4-BE49-F238E27FC236}">
                  <a16:creationId xmlns:a16="http://schemas.microsoft.com/office/drawing/2014/main" id="{AA935A2F-F578-F229-6CD1-F1D57545CC69}"/>
                </a:ext>
              </a:extLst>
            </p:cNvPr>
            <p:cNvSpPr txBox="1"/>
            <p:nvPr/>
          </p:nvSpPr>
          <p:spPr>
            <a:xfrm>
              <a:off x="9385778" y="1591526"/>
              <a:ext cx="2635461" cy="923330"/>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Mais resistente que o aço com mesma área de seção transversal.</a:t>
              </a:r>
            </a:p>
          </p:txBody>
        </p:sp>
        <p:cxnSp>
          <p:nvCxnSpPr>
            <p:cNvPr id="10" name="Straight Arrow Connector 9">
              <a:extLst>
                <a:ext uri="{FF2B5EF4-FFF2-40B4-BE49-F238E27FC236}">
                  <a16:creationId xmlns:a16="http://schemas.microsoft.com/office/drawing/2014/main" id="{E305001D-E5D9-AE0F-31D9-DB9602E529CB}"/>
                </a:ext>
              </a:extLst>
            </p:cNvPr>
            <p:cNvCxnSpPr>
              <a:cxnSpLocks/>
              <a:stCxn id="8" idx="2"/>
            </p:cNvCxnSpPr>
            <p:nvPr/>
          </p:nvCxnSpPr>
          <p:spPr>
            <a:xfrm flipH="1">
              <a:off x="10480345" y="2514856"/>
              <a:ext cx="223164" cy="9141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814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62F22A-E90E-2B4C-89AD-5ACACA1F90EC}"/>
              </a:ext>
            </a:extLst>
          </p:cNvPr>
          <p:cNvSpPr txBox="1"/>
          <p:nvPr/>
        </p:nvSpPr>
        <p:spPr>
          <a:xfrm>
            <a:off x="-16626" y="0"/>
            <a:ext cx="12208625" cy="1263535"/>
          </a:xfrm>
          <a:prstGeom prst="rect">
            <a:avLst/>
          </a:prstGeom>
          <a:solidFill>
            <a:schemeClr val="accent1">
              <a:lumMod val="75000"/>
            </a:schemeClr>
          </a:solidFill>
        </p:spPr>
        <p:txBody>
          <a:bodyPr wrap="square" rtlCol="0" anchor="ctr" anchorCtr="0">
            <a:noAutofit/>
          </a:bodyPr>
          <a:lstStyle/>
          <a:p>
            <a:pPr algn="ctr"/>
            <a:r>
              <a:rPr lang="pt-BR" sz="4000" b="1" dirty="0">
                <a:solidFill>
                  <a:schemeClr val="bg1"/>
                </a:solidFill>
                <a:latin typeface="Arial" panose="020B0604020202020204" pitchFamily="34" charset="0"/>
                <a:cs typeface="Arial" panose="020B0604020202020204" pitchFamily="34" charset="0"/>
              </a:rPr>
              <a:t>Colágeno</a:t>
            </a:r>
            <a:endParaRPr lang="pt-BR" sz="4000" b="1"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BD55CEA-C751-C6C7-E477-9B54E280F326}"/>
              </a:ext>
            </a:extLst>
          </p:cNvPr>
          <p:cNvSpPr txBox="1"/>
          <p:nvPr/>
        </p:nvSpPr>
        <p:spPr>
          <a:xfrm>
            <a:off x="170761" y="1263535"/>
            <a:ext cx="11161268" cy="1107996"/>
          </a:xfrm>
          <a:prstGeom prst="rect">
            <a:avLst/>
          </a:prstGeom>
          <a:noFill/>
        </p:spPr>
        <p:txBody>
          <a:bodyPr wrap="square" rtlCol="0">
            <a:spAutoFit/>
          </a:bodyPr>
          <a:lstStyle/>
          <a:p>
            <a:pPr marL="342900" indent="-342900">
              <a:buFont typeface="Arial" panose="020B0604020202020204" pitchFamily="34" charset="0"/>
              <a:buChar char="•"/>
            </a:pPr>
            <a:r>
              <a:rPr lang="pt-BR" sz="2200" b="1" dirty="0">
                <a:solidFill>
                  <a:srgbClr val="0432FF"/>
                </a:solidFill>
                <a:latin typeface="Arial" panose="020B0604020202020204" pitchFamily="34" charset="0"/>
                <a:cs typeface="Arial" panose="020B0604020202020204" pitchFamily="34" charset="0"/>
              </a:rPr>
              <a:t>Triplas hélices se arranjam paralelamente ligadas covalentemente entre si através de resíduos de lisina e </a:t>
            </a:r>
            <a:r>
              <a:rPr lang="pt-BR" sz="2200" b="1" dirty="0" err="1">
                <a:solidFill>
                  <a:srgbClr val="0432FF"/>
                </a:solidFill>
                <a:latin typeface="Arial" panose="020B0604020202020204" pitchFamily="34" charset="0"/>
                <a:cs typeface="Arial" panose="020B0604020202020204" pitchFamily="34" charset="0"/>
              </a:rPr>
              <a:t>hidroxilisina</a:t>
            </a:r>
            <a:r>
              <a:rPr lang="pt-BR" sz="2200" b="1" dirty="0">
                <a:solidFill>
                  <a:srgbClr val="0432FF"/>
                </a:solidFill>
                <a:latin typeface="Arial" panose="020B0604020202020204" pitchFamily="34" charset="0"/>
                <a:cs typeface="Arial" panose="020B0604020202020204" pitchFamily="34" charset="0"/>
              </a:rPr>
              <a:t>. O empacotamento de várias cadeias gera fibras.</a:t>
            </a:r>
          </a:p>
        </p:txBody>
      </p:sp>
      <p:pic>
        <p:nvPicPr>
          <p:cNvPr id="4" name="Picture 3">
            <a:extLst>
              <a:ext uri="{FF2B5EF4-FFF2-40B4-BE49-F238E27FC236}">
                <a16:creationId xmlns:a16="http://schemas.microsoft.com/office/drawing/2014/main" id="{781BBB9A-5CD9-B178-898F-4E833483311A}"/>
              </a:ext>
            </a:extLst>
          </p:cNvPr>
          <p:cNvPicPr>
            <a:picLocks noChangeAspect="1"/>
          </p:cNvPicPr>
          <p:nvPr/>
        </p:nvPicPr>
        <p:blipFill>
          <a:blip r:embed="rId2"/>
          <a:stretch>
            <a:fillRect/>
          </a:stretch>
        </p:blipFill>
        <p:spPr>
          <a:xfrm>
            <a:off x="598714" y="2330450"/>
            <a:ext cx="5867400" cy="4254500"/>
          </a:xfrm>
          <a:prstGeom prst="rect">
            <a:avLst/>
          </a:prstGeom>
        </p:spPr>
      </p:pic>
      <p:pic>
        <p:nvPicPr>
          <p:cNvPr id="9" name="Picture 8">
            <a:extLst>
              <a:ext uri="{FF2B5EF4-FFF2-40B4-BE49-F238E27FC236}">
                <a16:creationId xmlns:a16="http://schemas.microsoft.com/office/drawing/2014/main" id="{029A87FC-98F3-6613-379C-65F755D88F88}"/>
              </a:ext>
            </a:extLst>
          </p:cNvPr>
          <p:cNvPicPr>
            <a:picLocks noChangeAspect="1"/>
          </p:cNvPicPr>
          <p:nvPr/>
        </p:nvPicPr>
        <p:blipFill>
          <a:blip r:embed="rId3"/>
          <a:stretch>
            <a:fillRect/>
          </a:stretch>
        </p:blipFill>
        <p:spPr>
          <a:xfrm>
            <a:off x="7543801" y="2032976"/>
            <a:ext cx="4098471" cy="1519658"/>
          </a:xfrm>
          <a:prstGeom prst="rect">
            <a:avLst/>
          </a:prstGeom>
        </p:spPr>
      </p:pic>
      <p:cxnSp>
        <p:nvCxnSpPr>
          <p:cNvPr id="11" name="Straight Arrow Connector 10">
            <a:extLst>
              <a:ext uri="{FF2B5EF4-FFF2-40B4-BE49-F238E27FC236}">
                <a16:creationId xmlns:a16="http://schemas.microsoft.com/office/drawing/2014/main" id="{22D162A1-4043-CDC1-F04E-076094C82739}"/>
              </a:ext>
            </a:extLst>
          </p:cNvPr>
          <p:cNvCxnSpPr>
            <a:cxnSpLocks/>
            <a:stCxn id="9" idx="1"/>
          </p:cNvCxnSpPr>
          <p:nvPr/>
        </p:nvCxnSpPr>
        <p:spPr>
          <a:xfrm flipH="1">
            <a:off x="6096000" y="2792805"/>
            <a:ext cx="1447801" cy="8555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C16C319-BB08-EE25-91E4-E2C592CD953B}"/>
              </a:ext>
            </a:extLst>
          </p:cNvPr>
          <p:cNvPicPr>
            <a:picLocks noChangeAspect="1"/>
          </p:cNvPicPr>
          <p:nvPr/>
        </p:nvPicPr>
        <p:blipFill>
          <a:blip r:embed="rId4"/>
          <a:stretch>
            <a:fillRect/>
          </a:stretch>
        </p:blipFill>
        <p:spPr>
          <a:xfrm>
            <a:off x="8468473" y="3801954"/>
            <a:ext cx="2483756" cy="2534298"/>
          </a:xfrm>
          <a:prstGeom prst="rect">
            <a:avLst/>
          </a:prstGeom>
        </p:spPr>
      </p:pic>
      <p:sp>
        <p:nvSpPr>
          <p:cNvPr id="17" name="TextBox 16">
            <a:extLst>
              <a:ext uri="{FF2B5EF4-FFF2-40B4-BE49-F238E27FC236}">
                <a16:creationId xmlns:a16="http://schemas.microsoft.com/office/drawing/2014/main" id="{60FE6CEA-0258-D4CB-5605-1DC05CAC77CD}"/>
              </a:ext>
            </a:extLst>
          </p:cNvPr>
          <p:cNvSpPr txBox="1"/>
          <p:nvPr/>
        </p:nvSpPr>
        <p:spPr>
          <a:xfrm>
            <a:off x="8088673" y="6336252"/>
            <a:ext cx="3243356" cy="307777"/>
          </a:xfrm>
          <a:prstGeom prst="rect">
            <a:avLst/>
          </a:prstGeom>
          <a:noFill/>
        </p:spPr>
        <p:txBody>
          <a:bodyPr wrap="square" rtlCol="0">
            <a:spAutoFit/>
          </a:bodyPr>
          <a:lstStyle/>
          <a:p>
            <a:pPr algn="ctr"/>
            <a:r>
              <a:rPr lang="pt-BR" sz="1400" dirty="0">
                <a:latin typeface="Arial" panose="020B0604020202020204" pitchFamily="34" charset="0"/>
                <a:cs typeface="Arial" panose="020B0604020202020204" pitchFamily="34" charset="0"/>
              </a:rPr>
              <a:t>Fibras de colágeno da pele</a:t>
            </a:r>
          </a:p>
        </p:txBody>
      </p:sp>
    </p:spTree>
    <p:extLst>
      <p:ext uri="{BB962C8B-B14F-4D97-AF65-F5344CB8AC3E}">
        <p14:creationId xmlns:p14="http://schemas.microsoft.com/office/powerpoint/2010/main" val="3876028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39122</TotalTime>
  <Words>1656</Words>
  <Application>Microsoft Macintosh PowerPoint</Application>
  <PresentationFormat>Widescreen</PresentationFormat>
  <Paragraphs>163</Paragraphs>
  <Slides>36</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Danilo Bilches Medinas</dc:creator>
  <cp:lastModifiedBy>Danilo Bilches Medinas</cp:lastModifiedBy>
  <cp:revision>577</cp:revision>
  <dcterms:created xsi:type="dcterms:W3CDTF">2022-04-06T18:25:04Z</dcterms:created>
  <dcterms:modified xsi:type="dcterms:W3CDTF">2023-08-28T01:09:53Z</dcterms:modified>
</cp:coreProperties>
</file>