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9D6F-52B5-4981-B055-D61E76E68E1A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9D86-C056-43E6-8435-C2AAAEC01C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8647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9D6F-52B5-4981-B055-D61E76E68E1A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9D86-C056-43E6-8435-C2AAAEC01C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0820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9D6F-52B5-4981-B055-D61E76E68E1A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9D86-C056-43E6-8435-C2AAAEC01C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3011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9D6F-52B5-4981-B055-D61E76E68E1A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9D86-C056-43E6-8435-C2AAAEC01C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2933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9D6F-52B5-4981-B055-D61E76E68E1A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9D86-C056-43E6-8435-C2AAAEC01C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3764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9D6F-52B5-4981-B055-D61E76E68E1A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9D86-C056-43E6-8435-C2AAAEC01C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8281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9D6F-52B5-4981-B055-D61E76E68E1A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9D86-C056-43E6-8435-C2AAAEC01C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1352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9D6F-52B5-4981-B055-D61E76E68E1A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9D86-C056-43E6-8435-C2AAAEC01C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8216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9D6F-52B5-4981-B055-D61E76E68E1A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9D86-C056-43E6-8435-C2AAAEC01C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168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9D6F-52B5-4981-B055-D61E76E68E1A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9D86-C056-43E6-8435-C2AAAEC01C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6311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9D6F-52B5-4981-B055-D61E76E68E1A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9D86-C056-43E6-8435-C2AAAEC01C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157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29D6F-52B5-4981-B055-D61E76E68E1A}" type="datetimeFigureOut">
              <a:rPr lang="pt-BR" smtClean="0"/>
              <a:t>16/09/2019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59D86-C056-43E6-8435-C2AAAEC01C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0358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Aula 4. </a:t>
            </a:r>
            <a:r>
              <a:rPr lang="en-US" sz="7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Realismo</a:t>
            </a:r>
            <a:r>
              <a:rPr lang="en-US" sz="7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II</a:t>
            </a:r>
            <a:endParaRPr lang="pt-BR" sz="7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BRI 0009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Clássicas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RI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Prof. Pedro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Feliú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95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Poder de Opinião (Carr, 1939)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>
            <a:noAutofit/>
          </a:bodyPr>
          <a:lstStyle/>
          <a:p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Modernidade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exarceba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poder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opinião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pública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Democracia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Totalitarismo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reprodução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Igreja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Católica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poder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opinião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primeiro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depois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econômico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militar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Educação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: Poder do Estado (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dúbio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pois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favorece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indagação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nacionalismo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– Marx – o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proletário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tem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pátria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– Gramsci. 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Opinião = </a:t>
            </a:r>
            <a:r>
              <a:rPr lang="en-US" sz="2300" b="1" i="1" dirty="0" smtClean="0">
                <a:latin typeface="Times New Roman" pitchFamily="18" charset="0"/>
                <a:cs typeface="Times New Roman" pitchFamily="18" charset="0"/>
              </a:rPr>
              <a:t>laissez faire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ou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controle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Fake News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pt-BR" sz="2300" dirty="0" smtClean="0">
                <a:latin typeface="Times New Roman" pitchFamily="18" charset="0"/>
                <a:cs typeface="Times New Roman" pitchFamily="18" charset="0"/>
              </a:rPr>
              <a:t>liberdade </a:t>
            </a:r>
            <a:r>
              <a:rPr lang="pt-BR" sz="2300" dirty="0">
                <a:latin typeface="Times New Roman" pitchFamily="18" charset="0"/>
                <a:cs typeface="Times New Roman" pitchFamily="18" charset="0"/>
              </a:rPr>
              <a:t>de opinião </a:t>
            </a:r>
            <a:r>
              <a:rPr lang="pt-BR" sz="2300" dirty="0" smtClean="0">
                <a:latin typeface="Times New Roman" pitchFamily="18" charset="0"/>
                <a:cs typeface="Times New Roman" pitchFamily="18" charset="0"/>
              </a:rPr>
              <a:t>possui </a:t>
            </a:r>
            <a:r>
              <a:rPr lang="pt-BR" sz="2300" dirty="0">
                <a:latin typeface="Times New Roman" pitchFamily="18" charset="0"/>
                <a:cs typeface="Times New Roman" pitchFamily="18" charset="0"/>
              </a:rPr>
              <a:t>grandes </a:t>
            </a:r>
            <a:r>
              <a:rPr lang="pt-BR" sz="2300" dirty="0" smtClean="0">
                <a:latin typeface="Times New Roman" pitchFamily="18" charset="0"/>
                <a:cs typeface="Times New Roman" pitchFamily="18" charset="0"/>
              </a:rPr>
              <a:t>massas, algum sentido </a:t>
            </a:r>
            <a:r>
              <a:rPr lang="pt-BR" sz="2300" dirty="0">
                <a:latin typeface="Times New Roman" pitchFamily="18" charset="0"/>
                <a:cs typeface="Times New Roman" pitchFamily="18" charset="0"/>
              </a:rPr>
              <a:t>que não a sujeição à influência </a:t>
            </a:r>
            <a:r>
              <a:rPr lang="pt-BR" sz="2300" dirty="0" smtClean="0">
                <a:latin typeface="Times New Roman" pitchFamily="18" charset="0"/>
                <a:cs typeface="Times New Roman" pitchFamily="18" charset="0"/>
              </a:rPr>
              <a:t>de propaganda dirigida </a:t>
            </a:r>
            <a:r>
              <a:rPr lang="pt-BR" sz="2300" dirty="0">
                <a:latin typeface="Times New Roman" pitchFamily="18" charset="0"/>
                <a:cs typeface="Times New Roman" pitchFamily="18" charset="0"/>
              </a:rPr>
              <a:t>por interesses </a:t>
            </a:r>
            <a:r>
              <a:rPr lang="pt-BR" sz="2300" dirty="0" smtClean="0">
                <a:latin typeface="Times New Roman" pitchFamily="18" charset="0"/>
                <a:cs typeface="Times New Roman" pitchFamily="18" charset="0"/>
              </a:rPr>
              <a:t>escusos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Pag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 176)</a:t>
            </a:r>
          </a:p>
          <a:p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Percursor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da propaganda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Política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Externa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: URSS –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ausência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dos outros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dois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poderew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Problema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Ideologia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Política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Internacional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origem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da Guerra Fria </a:t>
            </a:r>
          </a:p>
          <a:p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Ideias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Estado e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outros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poderes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têm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efeito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sionismo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trotskismo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Liga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Nações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poder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opinião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sobre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outros –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opinião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pública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internacional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é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falácia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Amazônia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Bolsonaro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2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41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Plano de Aula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Política é Poder</a:t>
            </a:r>
          </a:p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Anarquia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nas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Relações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Internacionais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Poder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Militar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Poder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Econômico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Poder de Opinião</a:t>
            </a:r>
            <a:endParaRPr lang="pt-BR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92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94122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Política é Poder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Carr (1939)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aulo\Documents\Documents\Teoria de RI 1\Política é Po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484784"/>
            <a:ext cx="5048498" cy="48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96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erro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Liga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Nações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Paulo\Documents\Documents\Teoria de RI 1\Liga das Nações e Política de Po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10" y="1556792"/>
            <a:ext cx="9161364" cy="45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1549089" y="6056792"/>
            <a:ext cx="2692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Eliminação</a:t>
            </a:r>
            <a:r>
              <a:rPr lang="en-US" dirty="0" smtClean="0"/>
              <a:t> do </a:t>
            </a:r>
            <a:r>
              <a:rPr lang="en-US" dirty="0" err="1" smtClean="0"/>
              <a:t>uso</a:t>
            </a:r>
            <a:r>
              <a:rPr lang="en-US" dirty="0" smtClean="0"/>
              <a:t> da </a:t>
            </a:r>
            <a:r>
              <a:rPr lang="en-US" dirty="0" err="1" smtClean="0"/>
              <a:t>força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455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Equilíbrio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de Poder  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Tratado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Locarno: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Equilíbrio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Poder entre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França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Alemanha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efetividade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acordo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Desequilíbrio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incentivos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aderir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tratados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incapacidade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direito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internacional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Palestina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mandato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internacional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depende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tropas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britânicas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Poder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organizado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nacionalmente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Fundamento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anarquia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internacional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ideia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oberania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641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80999"/>
            <a:ext cx="8229600" cy="994122"/>
          </a:xfrm>
        </p:spPr>
        <p:txBody>
          <a:bodyPr/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Anarquia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Soberania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Paulo\Documents\Documents\Teoria de RI 1\Anarquia e Soberani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337" y="1098000"/>
            <a:ext cx="7040000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8047337" y="2420888"/>
            <a:ext cx="11095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Autoridade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X</a:t>
            </a:r>
          </a:p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Liberdade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49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Armas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Internacional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Doméstico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Buzan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1984)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06916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pPr algn="just"/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Dentro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Estados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armas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geram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gastos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extravagantes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materiais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recursos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, e via o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estabalecimento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forças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armadas e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policiais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impulsionam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corrupção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subordinação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vida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política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doméstica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Armas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estão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sujeitas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julgamento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moral contra o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seu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uso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relações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humanas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e a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crítica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funcional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elas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perpetuam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resolvem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problema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segurança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pública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”. </a:t>
            </a:r>
          </a:p>
          <a:p>
            <a:pPr algn="just"/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meio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equilíbrio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de Poder ,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armas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podem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estabilizar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relações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mesmo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quando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anarquia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contém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altamente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competitivas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hostis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algn="just"/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Armas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meios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ou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fins? Morgenthau e Carr x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Buzan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e Waltz </a:t>
            </a:r>
            <a:endParaRPr lang="en-US" sz="31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Proudhon X Waltz: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Bipolaridade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ederalismo</a:t>
            </a:r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484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Poder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Militar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(Carr, 1939)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12568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extensão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política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é 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guerra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Diplomacia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Secreta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poder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militar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instrumento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diplomacia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é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estratégia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democracia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ignorância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sobre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 fundamental: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poder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militar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Causa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guerra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acumulação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poder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como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segurança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percepção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subjetiva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ameaça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Livro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Branco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ex.)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Potência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vitória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grandes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guerras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EUA, JAP, ALE x ITA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Guerras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são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travadas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territórios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mas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Poder. 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Endogenia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As ambições territoriais realmente parecem ser tanto o produto quanto a causa da guerra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63362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94122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Poder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Econômico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(Carr, 1939)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Argumento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Poder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Político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Econômico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Militar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Opinião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correlação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laissez-faire: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leis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mercado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governo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Smith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recomenda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proteção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bélica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Sanções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Econômicas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Sanções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Militares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Nações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favorecem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autarquia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custosa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Estar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Gastos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Militares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Manteiga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Canhões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Primeiro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militar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estar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falso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efeito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causal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negativo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endogenia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tem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econômico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apenas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militar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Rússia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Japão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73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593</Words>
  <Application>Microsoft Office PowerPoint</Application>
  <PresentationFormat>Apresentação na tela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Aula 4. Realismo II</vt:lpstr>
      <vt:lpstr>Plano de Aula</vt:lpstr>
      <vt:lpstr>Política é Poder – Carr (1939)</vt:lpstr>
      <vt:lpstr>O erro da Liga das Nações </vt:lpstr>
      <vt:lpstr>Equilíbrio de Poder  </vt:lpstr>
      <vt:lpstr>Anarquia e Soberania</vt:lpstr>
      <vt:lpstr>Armas: Internacional x Doméstico (Buzan, 1984)</vt:lpstr>
      <vt:lpstr>Poder Militar (Carr, 1939)</vt:lpstr>
      <vt:lpstr>Poder Econômico (Carr, 1939)</vt:lpstr>
      <vt:lpstr> Poder de Opinião (Carr, 1939)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4. Realismo II</dc:title>
  <dc:creator>Paulo</dc:creator>
  <cp:lastModifiedBy>Paulo</cp:lastModifiedBy>
  <cp:revision>41</cp:revision>
  <dcterms:created xsi:type="dcterms:W3CDTF">2019-09-14T12:09:12Z</dcterms:created>
  <dcterms:modified xsi:type="dcterms:W3CDTF">2019-09-16T14:56:21Z</dcterms:modified>
</cp:coreProperties>
</file>