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5" r:id="rId8"/>
    <p:sldId id="263" r:id="rId9"/>
    <p:sldId id="266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15"/>
  </p:normalViewPr>
  <p:slideViewPr>
    <p:cSldViewPr snapToGrid="0" snapToObjects="1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E09C-7143-9E45-B48B-B96886604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43021-C284-4443-B27B-F79F52684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4CB2A-4BA7-4A4E-B996-A5F9741E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6ABD-54F2-124A-B8F8-F37E1442864A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66EC1-06F4-4141-96EC-039E9880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9CA55-9664-364D-807B-37C7AE5C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3043-8A21-9646-9AEC-BB53ED7F5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6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FE3F-37C3-6C49-8BE6-FFE3A752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49865-3EE9-944D-BE1B-AA23BF8F3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61EF5-EAD6-CD43-8A70-E4F80A2C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6ABD-54F2-124A-B8F8-F37E1442864A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6DE6C-A2A8-0247-95CD-B95A09076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82FB7-F7C3-844B-B1F8-BCAB1F27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3043-8A21-9646-9AEC-BB53ED7F5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2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B849C4-A7FC-9646-93DA-69888633C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40518-B04D-2545-B8ED-BB46AF145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EB771-1B2F-6342-B897-71532DEC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6ABD-54F2-124A-B8F8-F37E1442864A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08388-CF31-EC47-A52B-23B4B23F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B313D-6B8A-3049-92BD-477A0258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3043-8A21-9646-9AEC-BB53ED7F5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9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0A29-D4A6-274F-99FA-5D17C53FD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BF564-B267-6846-AE3E-E5F1B5261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7B119-4362-8345-947F-790EFEB1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6ABD-54F2-124A-B8F8-F37E1442864A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FC825-9D33-BB4D-8D41-CD00FE80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02924-C230-1C4C-982B-F0D9B29F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3043-8A21-9646-9AEC-BB53ED7F5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1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81A0-2333-A641-8FE7-9189F1D4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0F4E5-E031-F744-A784-6DF0CCC2D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E8860-F473-A448-8AF6-D590BD39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6ABD-54F2-124A-B8F8-F37E1442864A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DB624-56A4-6A4F-BE97-18CC411B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24DDC-11F7-1541-BEA1-9B410DA6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3043-8A21-9646-9AEC-BB53ED7F5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4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BACD-52D4-BB44-9FFB-1EC1C34E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F26A8-E3DC-7547-9E45-4394DF6DD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5D92F-A645-3143-A558-1ABB95A69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EDA4B-ABAF-8743-A86B-C99FA0D3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6ABD-54F2-124A-B8F8-F37E1442864A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DB4FD-C2D4-E044-8047-AFFD7BDA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40210-BF4C-2847-BDC2-916B9A51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3043-8A21-9646-9AEC-BB53ED7F5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5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1A259-F02A-954C-A900-01CB296FA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43A0B-6F53-2642-861F-2316636D6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ECEBE-D707-714B-95DE-050711112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84FE3-1160-5F44-A226-37154A6BC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582AE9-276A-0B4C-984F-069F909D5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E87880-033E-B848-B3BB-AA7A3DD4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6ABD-54F2-124A-B8F8-F37E1442864A}" type="datetimeFigureOut">
              <a:rPr lang="en-US" smtClean="0"/>
              <a:t>4/26/23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CB1FCC-9A55-8E45-9DAA-59EEFF85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B9717-14DE-F542-B150-CF5A616F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3043-8A21-9646-9AEC-BB53ED7F5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0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C1E5-765E-2142-82D4-01B75E76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704AF-65C3-7049-ACB0-9C52E7BB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6ABD-54F2-124A-B8F8-F37E1442864A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E37D4-3658-524A-96D6-428D13237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41C7-DBE2-3C47-89B6-799AB2DAD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3043-8A21-9646-9AEC-BB53ED7F5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703F1-29E2-6A48-BE8B-15C53451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6ABD-54F2-124A-B8F8-F37E1442864A}" type="datetimeFigureOut">
              <a:rPr lang="en-US" smtClean="0"/>
              <a:t>4/26/23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D9BE3-BFA0-CD46-873D-9120E42D6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7B11B-3218-BA48-A54F-0B019050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3043-8A21-9646-9AEC-BB53ED7F5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1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E8A2-A7D9-3B49-A19A-57552BF5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8318-27F5-204C-8ABA-47F337B6B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61B87-C336-E24E-B900-985C87630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CABA0-E52C-074E-8A50-FE51255B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6ABD-54F2-124A-B8F8-F37E1442864A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DC066-5803-5146-8327-01DCB547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5E3B0-83A0-F944-9FEE-83E9A25F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3043-8A21-9646-9AEC-BB53ED7F5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8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944A-9858-EE47-8B29-AED4AF787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AD456-0941-0A4F-9763-B18360820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A4381-8AB2-3042-82ED-C0E9613DD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B877C-A2EE-E44D-9051-8C795075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6ABD-54F2-124A-B8F8-F37E1442864A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38156-DA34-B248-A1FF-79A7D1BA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3FF9E-67F1-7E4E-904C-C040DD42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3043-8A21-9646-9AEC-BB53ED7F5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7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71C6E-81A1-E541-99F1-5E570765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A8918-D0F7-C141-91DF-7B21F1A58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95B9F-2716-D540-9022-BDEDA9FE2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A6ABD-54F2-124A-B8F8-F37E1442864A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26A75-81D6-4D44-AF3F-E6888BA67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BD0F9-A8E0-E046-B072-C48462C72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3043-8A21-9646-9AEC-BB53ED7F5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0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FB70-7740-C244-9D83-4B5A9B9B09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Japonês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F49DD-89D6-6944-9BBD-8E8F9D8E6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7565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Prof. Afonso Fleury</a:t>
            </a:r>
          </a:p>
          <a:p>
            <a:pPr algn="l"/>
            <a:r>
              <a:rPr lang="en-US" dirty="0" err="1"/>
              <a:t>Profa</a:t>
            </a:r>
            <a:r>
              <a:rPr lang="en-US" dirty="0"/>
              <a:t>. Ana Paula Paes </a:t>
            </a:r>
            <a:r>
              <a:rPr lang="en-US" dirty="0" err="1"/>
              <a:t>Leme</a:t>
            </a:r>
            <a:r>
              <a:rPr lang="en-US" dirty="0"/>
              <a:t> Barbosa</a:t>
            </a:r>
          </a:p>
          <a:p>
            <a:pPr algn="l"/>
            <a:r>
              <a:rPr lang="en-US" dirty="0"/>
              <a:t>Marina </a:t>
            </a:r>
            <a:r>
              <a:rPr lang="en-US" dirty="0" err="1"/>
              <a:t>Carelli</a:t>
            </a:r>
            <a:r>
              <a:rPr lang="en-US" dirty="0"/>
              <a:t> Reis</a:t>
            </a:r>
          </a:p>
          <a:p>
            <a:pPr algn="l"/>
            <a:endParaRPr lang="en-US" dirty="0"/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F8FF58C2-CFC5-D746-9A50-14CA70D2311C}"/>
              </a:ext>
            </a:extLst>
          </p:cNvPr>
          <p:cNvSpPr txBox="1">
            <a:spLocks/>
          </p:cNvSpPr>
          <p:nvPr/>
        </p:nvSpPr>
        <p:spPr>
          <a:xfrm>
            <a:off x="3797016" y="4619990"/>
            <a:ext cx="5491570" cy="95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cxnSp>
        <p:nvCxnSpPr>
          <p:cNvPr id="6" name="Conector Reto 12">
            <a:extLst>
              <a:ext uri="{FF2B5EF4-FFF2-40B4-BE49-F238E27FC236}">
                <a16:creationId xmlns:a16="http://schemas.microsoft.com/office/drawing/2014/main" id="{B47C33BF-71BF-8D44-81F2-54CC21E92715}"/>
              </a:ext>
            </a:extLst>
          </p:cNvPr>
          <p:cNvCxnSpPr>
            <a:cxnSpLocks/>
          </p:cNvCxnSpPr>
          <p:nvPr/>
        </p:nvCxnSpPr>
        <p:spPr>
          <a:xfrm>
            <a:off x="1734668" y="3635609"/>
            <a:ext cx="4361332" cy="0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907285B-65FE-9D4B-86A5-BBE1669C6827}"/>
              </a:ext>
            </a:extLst>
          </p:cNvPr>
          <p:cNvSpPr txBox="1"/>
          <p:nvPr/>
        </p:nvSpPr>
        <p:spPr>
          <a:xfrm>
            <a:off x="1524000" y="1284673"/>
            <a:ext cx="6099048" cy="298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dirty="0"/>
              <a:t>PRO3432 – Organização do trabalho na produção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989992-5341-BD4D-AD0E-B7D5C5D05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407" y="5404097"/>
            <a:ext cx="14986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51CB-A748-C742-A751-FBC7DA17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 que </a:t>
            </a:r>
            <a:r>
              <a:rPr lang="en-US" sz="4000" dirty="0" err="1"/>
              <a:t>você</a:t>
            </a:r>
            <a:r>
              <a:rPr lang="en-US" sz="4000" dirty="0"/>
              <a:t>, gestor da </a:t>
            </a:r>
            <a:r>
              <a:rPr lang="en-US" sz="4000" dirty="0" err="1"/>
              <a:t>área</a:t>
            </a:r>
            <a:r>
              <a:rPr lang="en-US" sz="4000" dirty="0"/>
              <a:t> de </a:t>
            </a:r>
            <a:r>
              <a:rPr lang="en-US" sz="4000" dirty="0" err="1"/>
              <a:t>produção</a:t>
            </a:r>
            <a:r>
              <a:rPr lang="en-US" sz="4000" dirty="0"/>
              <a:t>, </a:t>
            </a:r>
            <a:r>
              <a:rPr lang="en-US" sz="4000" dirty="0" err="1"/>
              <a:t>faria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11FED-55E3-234E-934E-0B20ABE86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Uma </a:t>
            </a:r>
            <a:r>
              <a:rPr lang="en-US" dirty="0" err="1"/>
              <a:t>empresa</a:t>
            </a:r>
            <a:r>
              <a:rPr lang="en-US" dirty="0"/>
              <a:t> de capital </a:t>
            </a:r>
            <a:r>
              <a:rPr lang="en-US" dirty="0" err="1"/>
              <a:t>nacional</a:t>
            </a:r>
            <a:r>
              <a:rPr lang="en-US" dirty="0"/>
              <a:t> </a:t>
            </a:r>
            <a:r>
              <a:rPr lang="en-US" dirty="0" err="1"/>
              <a:t>produz</a:t>
            </a:r>
            <a:r>
              <a:rPr lang="en-US" dirty="0"/>
              <a:t> </a:t>
            </a:r>
            <a:r>
              <a:rPr lang="en-US" dirty="0" err="1"/>
              <a:t>embalagens</a:t>
            </a:r>
            <a:r>
              <a:rPr lang="en-US" dirty="0"/>
              <a:t> de </a:t>
            </a:r>
            <a:r>
              <a:rPr lang="en-US" dirty="0" err="1"/>
              <a:t>aço</a:t>
            </a:r>
            <a:r>
              <a:rPr lang="en-US" dirty="0"/>
              <a:t>, um </a:t>
            </a:r>
            <a:r>
              <a:rPr lang="en-US" dirty="0" err="1"/>
              <a:t>mercado</a:t>
            </a:r>
            <a:r>
              <a:rPr lang="en-US" dirty="0"/>
              <a:t> </a:t>
            </a:r>
            <a:r>
              <a:rPr lang="en-US" dirty="0" err="1"/>
              <a:t>pulverizado</a:t>
            </a:r>
            <a:r>
              <a:rPr lang="en-US" dirty="0"/>
              <a:t> e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competitivo</a:t>
            </a:r>
            <a:r>
              <a:rPr lang="en-US" dirty="0"/>
              <a:t>. Ela </a:t>
            </a:r>
            <a:r>
              <a:rPr lang="en-US" dirty="0" err="1"/>
              <a:t>precisa</a:t>
            </a:r>
            <a:r>
              <a:rPr lang="en-US" dirty="0"/>
              <a:t> ser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eficiente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produção</a:t>
            </a:r>
            <a:r>
              <a:rPr lang="en-US" dirty="0"/>
              <a:t>,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desperdício</a:t>
            </a:r>
            <a:r>
              <a:rPr lang="en-US" dirty="0"/>
              <a:t> e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qualidade</a:t>
            </a:r>
            <a:r>
              <a:rPr lang="en-US" dirty="0"/>
              <a:t>. Ela </a:t>
            </a:r>
            <a:r>
              <a:rPr lang="en-US" dirty="0" err="1"/>
              <a:t>ouviu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o Sistema Toyota de </a:t>
            </a:r>
            <a:r>
              <a:rPr lang="en-US" dirty="0" err="1"/>
              <a:t>Produção</a:t>
            </a:r>
            <a:r>
              <a:rPr lang="en-US" dirty="0"/>
              <a:t> e </a:t>
            </a:r>
            <a:r>
              <a:rPr lang="en-US" dirty="0" err="1"/>
              <a:t>considera</a:t>
            </a:r>
            <a:r>
              <a:rPr lang="en-US" dirty="0"/>
              <a:t> </a:t>
            </a:r>
            <a:r>
              <a:rPr lang="en-US" dirty="0" err="1"/>
              <a:t>levar</a:t>
            </a:r>
            <a:r>
              <a:rPr lang="en-US" dirty="0"/>
              <a:t> a </a:t>
            </a:r>
            <a:r>
              <a:rPr lang="en-US" dirty="0" err="1"/>
              <a:t>abordagem</a:t>
            </a:r>
            <a:r>
              <a:rPr lang="en-US" dirty="0"/>
              <a:t> para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. </a:t>
            </a:r>
            <a:r>
              <a:rPr lang="en-US" dirty="0" err="1"/>
              <a:t>Sugira</a:t>
            </a:r>
            <a:r>
              <a:rPr lang="en-US" dirty="0"/>
              <a:t> um </a:t>
            </a:r>
            <a:r>
              <a:rPr lang="en-US" dirty="0" err="1"/>
              <a:t>passo</a:t>
            </a:r>
            <a:r>
              <a:rPr lang="en-US" dirty="0"/>
              <a:t> a </a:t>
            </a:r>
            <a:r>
              <a:rPr lang="en-US" dirty="0" err="1"/>
              <a:t>passo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proceder</a:t>
            </a:r>
            <a:r>
              <a:rPr lang="en-US" dirty="0"/>
              <a:t> para </a:t>
            </a:r>
            <a:r>
              <a:rPr lang="en-US" dirty="0" err="1"/>
              <a:t>isso</a:t>
            </a:r>
            <a:r>
              <a:rPr lang="en-US" dirty="0"/>
              <a:t>. </a:t>
            </a:r>
            <a:r>
              <a:rPr lang="en-US" dirty="0" err="1"/>
              <a:t>Além</a:t>
            </a:r>
            <a:r>
              <a:rPr lang="en-US" dirty="0"/>
              <a:t> do Sistema </a:t>
            </a:r>
            <a:r>
              <a:rPr lang="en-US" dirty="0" err="1"/>
              <a:t>técnico</a:t>
            </a:r>
            <a:r>
              <a:rPr lang="en-US" dirty="0"/>
              <a:t>, </a:t>
            </a:r>
            <a:r>
              <a:rPr lang="en-US" dirty="0" err="1"/>
              <a:t>detalhe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proceder</a:t>
            </a:r>
            <a:r>
              <a:rPr lang="en-US" dirty="0"/>
              <a:t> no </a:t>
            </a:r>
            <a:r>
              <a:rPr lang="en-US" dirty="0" err="1"/>
              <a:t>sistema</a:t>
            </a:r>
            <a:r>
              <a:rPr lang="en-US" dirty="0"/>
              <a:t> de </a:t>
            </a:r>
            <a:r>
              <a:rPr lang="en-US" dirty="0" err="1"/>
              <a:t>gestão</a:t>
            </a:r>
            <a:r>
              <a:rPr lang="en-US" dirty="0"/>
              <a:t> e no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gente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26340-38BB-4541-B0FB-A41E55D98164}"/>
              </a:ext>
            </a:extLst>
          </p:cNvPr>
          <p:cNvSpPr txBox="1"/>
          <p:nvPr/>
        </p:nvSpPr>
        <p:spPr>
          <a:xfrm>
            <a:off x="838200" y="6176963"/>
            <a:ext cx="8640337" cy="37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Entregar</a:t>
            </a:r>
            <a:r>
              <a:rPr lang="en-US" dirty="0"/>
              <a:t> via </a:t>
            </a:r>
            <a:r>
              <a:rPr lang="en-US" dirty="0" err="1"/>
              <a:t>moodle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 de </a:t>
            </a:r>
            <a:r>
              <a:rPr lang="en-US" dirty="0" err="1"/>
              <a:t>até</a:t>
            </a:r>
            <a:r>
              <a:rPr lang="en-US" dirty="0"/>
              <a:t> 3 </a:t>
            </a:r>
            <a:r>
              <a:rPr lang="en-US" dirty="0" err="1"/>
              <a:t>alunos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1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72D2-5253-FA45-8494-9F543BC0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5F791-BF69-A14E-BFDD-1C18CA6DA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3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6BF6-A577-C54C-A804-583479AB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89513-301F-9640-AE4C-6A19C8362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alunos</a:t>
            </a:r>
            <a:r>
              <a:rPr lang="en-US" dirty="0"/>
              <a:t> </a:t>
            </a:r>
            <a:r>
              <a:rPr lang="en-US" dirty="0" err="1"/>
              <a:t>deverão</a:t>
            </a:r>
            <a:r>
              <a:rPr lang="en-US" dirty="0"/>
              <a:t> ser </a:t>
            </a:r>
            <a:r>
              <a:rPr lang="en-US" dirty="0" err="1"/>
              <a:t>capazes</a:t>
            </a:r>
            <a:r>
              <a:rPr lang="en-US" dirty="0"/>
              <a:t> de </a:t>
            </a:r>
            <a:r>
              <a:rPr lang="en-US" dirty="0" err="1"/>
              <a:t>identificar</a:t>
            </a:r>
            <a:r>
              <a:rPr lang="en-US" dirty="0"/>
              <a:t> as </a:t>
            </a:r>
            <a:r>
              <a:rPr lang="en-US" dirty="0" err="1"/>
              <a:t>características</a:t>
            </a:r>
            <a:r>
              <a:rPr lang="en-US" dirty="0"/>
              <a:t> do </a:t>
            </a: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japonês</a:t>
            </a:r>
            <a:r>
              <a:rPr lang="en-US" dirty="0"/>
              <a:t> no framework de OT</a:t>
            </a:r>
          </a:p>
          <a:p>
            <a:pPr algn="just"/>
            <a:r>
              <a:rPr lang="en-US" dirty="0"/>
              <a:t>Ser </a:t>
            </a:r>
            <a:r>
              <a:rPr lang="en-US" dirty="0" err="1"/>
              <a:t>capazes</a:t>
            </a:r>
            <a:r>
              <a:rPr lang="en-US" dirty="0"/>
              <a:t> de </a:t>
            </a:r>
            <a:r>
              <a:rPr lang="en-US" dirty="0" err="1"/>
              <a:t>comparar</a:t>
            </a:r>
            <a:r>
              <a:rPr lang="en-US" dirty="0"/>
              <a:t>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demais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produção</a:t>
            </a:r>
            <a:r>
              <a:rPr lang="en-US" dirty="0"/>
              <a:t> </a:t>
            </a:r>
            <a:r>
              <a:rPr lang="en-US" dirty="0" err="1"/>
              <a:t>estudados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especial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gente</a:t>
            </a:r>
            <a:r>
              <a:rPr lang="en-US" dirty="0"/>
              <a:t> e </a:t>
            </a:r>
            <a:r>
              <a:rPr lang="en-US" dirty="0" err="1"/>
              <a:t>sistema</a:t>
            </a:r>
            <a:r>
              <a:rPr lang="en-US" dirty="0"/>
              <a:t> de </a:t>
            </a:r>
            <a:r>
              <a:rPr lang="en-US" dirty="0" err="1"/>
              <a:t>gestão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135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DEEE-1C25-C843-A52C-9AC068C9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B84D5-4D9A-224C-B65A-C49C3D7EF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Conhecimento</a:t>
            </a:r>
            <a:r>
              <a:rPr lang="en-US" dirty="0"/>
              <a:t> </a:t>
            </a:r>
            <a:r>
              <a:rPr lang="en-US" dirty="0" err="1"/>
              <a:t>existente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japonês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Aprofundamento</a:t>
            </a:r>
            <a:r>
              <a:rPr lang="en-US" dirty="0"/>
              <a:t> no Sistema social de </a:t>
            </a:r>
            <a:r>
              <a:rPr lang="en-US" dirty="0" err="1"/>
              <a:t>empresas</a:t>
            </a:r>
            <a:r>
              <a:rPr lang="en-US" dirty="0"/>
              <a:t> (</a:t>
            </a:r>
            <a:r>
              <a:rPr lang="en-US" dirty="0" err="1"/>
              <a:t>Japão</a:t>
            </a:r>
            <a:r>
              <a:rPr lang="en-US" dirty="0"/>
              <a:t> X EUA -video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Resolvendo</a:t>
            </a:r>
            <a:r>
              <a:rPr lang="en-US" dirty="0"/>
              <a:t> um </a:t>
            </a:r>
            <a:r>
              <a:rPr lang="en-US" dirty="0" err="1"/>
              <a:t>problema</a:t>
            </a:r>
            <a:r>
              <a:rPr lang="en-US" dirty="0"/>
              <a:t> de 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2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51CB-A748-C742-A751-FBC7DA17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 que </a:t>
            </a:r>
            <a:r>
              <a:rPr lang="en-US" sz="4000" dirty="0" err="1"/>
              <a:t>você</a:t>
            </a:r>
            <a:r>
              <a:rPr lang="en-US" sz="4000" dirty="0"/>
              <a:t>, gestor da </a:t>
            </a:r>
            <a:r>
              <a:rPr lang="en-US" sz="4000" dirty="0" err="1"/>
              <a:t>área</a:t>
            </a:r>
            <a:r>
              <a:rPr lang="en-US" sz="4000" dirty="0"/>
              <a:t> de </a:t>
            </a:r>
            <a:r>
              <a:rPr lang="en-US" sz="4000" dirty="0" err="1"/>
              <a:t>produção</a:t>
            </a:r>
            <a:r>
              <a:rPr lang="en-US" sz="4000" dirty="0"/>
              <a:t>, </a:t>
            </a:r>
            <a:r>
              <a:rPr lang="en-US" sz="4000" dirty="0" err="1"/>
              <a:t>faria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11FED-55E3-234E-934E-0B20ABE86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Uma </a:t>
            </a:r>
            <a:r>
              <a:rPr lang="en-US" dirty="0" err="1"/>
              <a:t>empresa</a:t>
            </a:r>
            <a:r>
              <a:rPr lang="en-US" dirty="0"/>
              <a:t> de capital </a:t>
            </a:r>
            <a:r>
              <a:rPr lang="en-US" dirty="0" err="1"/>
              <a:t>nacional</a:t>
            </a:r>
            <a:r>
              <a:rPr lang="en-US" dirty="0"/>
              <a:t> </a:t>
            </a:r>
            <a:r>
              <a:rPr lang="en-US" dirty="0" err="1"/>
              <a:t>produz</a:t>
            </a:r>
            <a:r>
              <a:rPr lang="en-US" dirty="0"/>
              <a:t> </a:t>
            </a:r>
            <a:r>
              <a:rPr lang="en-US" dirty="0" err="1"/>
              <a:t>embalagens</a:t>
            </a:r>
            <a:r>
              <a:rPr lang="en-US" dirty="0"/>
              <a:t> de </a:t>
            </a:r>
            <a:r>
              <a:rPr lang="en-US" dirty="0" err="1"/>
              <a:t>aço</a:t>
            </a:r>
            <a:r>
              <a:rPr lang="en-US" dirty="0"/>
              <a:t>, um </a:t>
            </a:r>
            <a:r>
              <a:rPr lang="en-US" dirty="0" err="1"/>
              <a:t>mercado</a:t>
            </a:r>
            <a:r>
              <a:rPr lang="en-US" dirty="0"/>
              <a:t> </a:t>
            </a:r>
            <a:r>
              <a:rPr lang="en-US" dirty="0" err="1"/>
              <a:t>pulverizado</a:t>
            </a:r>
            <a:r>
              <a:rPr lang="en-US" dirty="0"/>
              <a:t> e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competitivo</a:t>
            </a:r>
            <a:r>
              <a:rPr lang="en-US" dirty="0"/>
              <a:t>. Ela </a:t>
            </a:r>
            <a:r>
              <a:rPr lang="en-US" dirty="0" err="1"/>
              <a:t>precisa</a:t>
            </a:r>
            <a:r>
              <a:rPr lang="en-US" dirty="0"/>
              <a:t> ser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eficiente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produção</a:t>
            </a:r>
            <a:r>
              <a:rPr lang="en-US" dirty="0"/>
              <a:t>,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desperdício</a:t>
            </a:r>
            <a:r>
              <a:rPr lang="en-US" dirty="0"/>
              <a:t> e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qualidade</a:t>
            </a:r>
            <a:r>
              <a:rPr lang="en-US" dirty="0"/>
              <a:t>. Ela </a:t>
            </a:r>
            <a:r>
              <a:rPr lang="en-US" dirty="0" err="1"/>
              <a:t>ouviu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o Sistema Toyota de </a:t>
            </a:r>
            <a:r>
              <a:rPr lang="en-US" dirty="0" err="1"/>
              <a:t>Produção</a:t>
            </a:r>
            <a:r>
              <a:rPr lang="en-US" dirty="0"/>
              <a:t> e </a:t>
            </a:r>
            <a:r>
              <a:rPr lang="en-US" dirty="0" err="1"/>
              <a:t>considera</a:t>
            </a:r>
            <a:r>
              <a:rPr lang="en-US" dirty="0"/>
              <a:t> </a:t>
            </a:r>
            <a:r>
              <a:rPr lang="en-US" dirty="0" err="1"/>
              <a:t>levar</a:t>
            </a:r>
            <a:r>
              <a:rPr lang="en-US" dirty="0"/>
              <a:t> a </a:t>
            </a:r>
            <a:r>
              <a:rPr lang="en-US" dirty="0" err="1"/>
              <a:t>abordagem</a:t>
            </a:r>
            <a:r>
              <a:rPr lang="en-US" dirty="0"/>
              <a:t> para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. </a:t>
            </a:r>
            <a:r>
              <a:rPr lang="en-US" dirty="0" err="1"/>
              <a:t>Sugira</a:t>
            </a:r>
            <a:r>
              <a:rPr lang="en-US" dirty="0"/>
              <a:t> um </a:t>
            </a:r>
            <a:r>
              <a:rPr lang="en-US" dirty="0" err="1"/>
              <a:t>passo</a:t>
            </a:r>
            <a:r>
              <a:rPr lang="en-US" dirty="0"/>
              <a:t> a </a:t>
            </a:r>
            <a:r>
              <a:rPr lang="en-US" dirty="0" err="1"/>
              <a:t>passo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proceder</a:t>
            </a:r>
            <a:r>
              <a:rPr lang="en-US" dirty="0"/>
              <a:t> para </a:t>
            </a:r>
            <a:r>
              <a:rPr lang="en-US" dirty="0" err="1"/>
              <a:t>isso</a:t>
            </a:r>
            <a:r>
              <a:rPr lang="en-US" dirty="0"/>
              <a:t>. </a:t>
            </a:r>
            <a:r>
              <a:rPr lang="en-US" dirty="0" err="1"/>
              <a:t>Além</a:t>
            </a:r>
            <a:r>
              <a:rPr lang="en-US" dirty="0"/>
              <a:t> do Sistema </a:t>
            </a:r>
            <a:r>
              <a:rPr lang="en-US" dirty="0" err="1"/>
              <a:t>técnico</a:t>
            </a:r>
            <a:r>
              <a:rPr lang="en-US" dirty="0"/>
              <a:t>, </a:t>
            </a:r>
            <a:r>
              <a:rPr lang="en-US" dirty="0" err="1"/>
              <a:t>detalhe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proceder</a:t>
            </a:r>
            <a:r>
              <a:rPr lang="en-US" dirty="0"/>
              <a:t> no </a:t>
            </a:r>
            <a:r>
              <a:rPr lang="en-US" dirty="0" err="1"/>
              <a:t>sistema</a:t>
            </a:r>
            <a:r>
              <a:rPr lang="en-US" dirty="0"/>
              <a:t> de </a:t>
            </a:r>
            <a:r>
              <a:rPr lang="en-US" dirty="0" err="1"/>
              <a:t>gestão</a:t>
            </a:r>
            <a:r>
              <a:rPr lang="en-US" dirty="0"/>
              <a:t> e no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gente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26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B8D7-A82D-CB4E-B221-16325BE4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Relembrando</a:t>
            </a:r>
            <a:r>
              <a:rPr lang="en-US" dirty="0"/>
              <a:t> o Sistema Toyota de </a:t>
            </a:r>
            <a:r>
              <a:rPr lang="en-US" dirty="0" err="1"/>
              <a:t>Produção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AE9D-02D6-A240-87C6-BADFD528B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 que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sabem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o STP?</a:t>
            </a:r>
          </a:p>
        </p:txBody>
      </p:sp>
    </p:spTree>
    <p:extLst>
      <p:ext uri="{BB962C8B-B14F-4D97-AF65-F5344CB8AC3E}">
        <p14:creationId xmlns:p14="http://schemas.microsoft.com/office/powerpoint/2010/main" val="333591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F0A9F4-735A-1542-9EE0-EFD5F3E68431}"/>
              </a:ext>
            </a:extLst>
          </p:cNvPr>
          <p:cNvSpPr txBox="1"/>
          <p:nvPr/>
        </p:nvSpPr>
        <p:spPr>
          <a:xfrm>
            <a:off x="838200" y="6176963"/>
            <a:ext cx="841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=jYI7QvU99dw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EFD97AD-1B5E-A346-B48D-733F677DB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994" y="1226344"/>
            <a:ext cx="7762917" cy="44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4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5DC8A26-E638-4EA0-AECF-6DEB437A790F}"/>
              </a:ext>
            </a:extLst>
          </p:cNvPr>
          <p:cNvSpPr/>
          <p:nvPr/>
        </p:nvSpPr>
        <p:spPr>
          <a:xfrm>
            <a:off x="4321394" y="5347504"/>
            <a:ext cx="5010953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93BE692-A4DC-493F-B92D-3A5E80A0382C}"/>
              </a:ext>
            </a:extLst>
          </p:cNvPr>
          <p:cNvSpPr/>
          <p:nvPr/>
        </p:nvSpPr>
        <p:spPr>
          <a:xfrm>
            <a:off x="3002925" y="3786851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ADBF9B7-3F3F-49E5-9C27-551C17F7986E}"/>
              </a:ext>
            </a:extLst>
          </p:cNvPr>
          <p:cNvSpPr/>
          <p:nvPr/>
        </p:nvSpPr>
        <p:spPr>
          <a:xfrm>
            <a:off x="3745634" y="2260924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777842-21AC-4B17-A1DF-0C079A2E7444}"/>
              </a:ext>
            </a:extLst>
          </p:cNvPr>
          <p:cNvSpPr/>
          <p:nvPr/>
        </p:nvSpPr>
        <p:spPr>
          <a:xfrm>
            <a:off x="5886950" y="3754052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51EA264-4FF0-48B8-A98B-B04F2A0B6A81}"/>
              </a:ext>
            </a:extLst>
          </p:cNvPr>
          <p:cNvSpPr/>
          <p:nvPr/>
        </p:nvSpPr>
        <p:spPr>
          <a:xfrm>
            <a:off x="5898523" y="617319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230EE2-FBCA-4F3E-8EF2-1C423F075081}"/>
              </a:ext>
            </a:extLst>
          </p:cNvPr>
          <p:cNvSpPr txBox="1"/>
          <p:nvPr/>
        </p:nvSpPr>
        <p:spPr>
          <a:xfrm>
            <a:off x="9911804" y="5694744"/>
            <a:ext cx="17547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PRODUTIVIDADE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77A413B-12AA-40EA-9802-C449A6EC7766}"/>
              </a:ext>
            </a:extLst>
          </p:cNvPr>
          <p:cNvSpPr txBox="1"/>
          <p:nvPr/>
        </p:nvSpPr>
        <p:spPr>
          <a:xfrm>
            <a:off x="6099053" y="775507"/>
            <a:ext cx="141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TECNOLOGIA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0149B1-7154-4B3B-B595-50DE7893D28D}"/>
              </a:ext>
            </a:extLst>
          </p:cNvPr>
          <p:cNvSpPr txBox="1"/>
          <p:nvPr/>
        </p:nvSpPr>
        <p:spPr>
          <a:xfrm>
            <a:off x="4055175" y="2447963"/>
            <a:ext cx="134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MODELO DE</a:t>
            </a:r>
          </a:p>
          <a:p>
            <a:r>
              <a:rPr lang="en-US" dirty="0"/>
              <a:t>GENTE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A08C3E-93DB-4B1F-8E59-36EC23E918B4}"/>
              </a:ext>
            </a:extLst>
          </p:cNvPr>
          <p:cNvSpPr txBox="1"/>
          <p:nvPr/>
        </p:nvSpPr>
        <p:spPr>
          <a:xfrm>
            <a:off x="3290359" y="3923816"/>
            <a:ext cx="1229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SISTEMA </a:t>
            </a:r>
          </a:p>
          <a:p>
            <a:r>
              <a:rPr lang="en-US" dirty="0"/>
              <a:t>DE GESTAO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C7D413-4643-4B92-9959-333F2E0165F1}"/>
              </a:ext>
            </a:extLst>
          </p:cNvPr>
          <p:cNvSpPr txBox="1"/>
          <p:nvPr/>
        </p:nvSpPr>
        <p:spPr>
          <a:xfrm>
            <a:off x="6288203" y="4050209"/>
            <a:ext cx="104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METODO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BBA822-7117-4F55-9AEB-6B4CC83AE236}"/>
              </a:ext>
            </a:extLst>
          </p:cNvPr>
          <p:cNvSpPr txBox="1"/>
          <p:nvPr/>
        </p:nvSpPr>
        <p:spPr>
          <a:xfrm>
            <a:off x="5918962" y="5611944"/>
            <a:ext cx="185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IMPLEMENTACAO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2E4A898-8A9E-46E8-8999-F9590B9BA559}"/>
              </a:ext>
            </a:extLst>
          </p:cNvPr>
          <p:cNvCxnSpPr>
            <a:stCxn id="8" idx="2"/>
            <a:endCxn id="7" idx="0"/>
          </p:cNvCxnSpPr>
          <p:nvPr/>
        </p:nvCxnSpPr>
        <p:spPr>
          <a:xfrm flipH="1">
            <a:off x="6817748" y="1682190"/>
            <a:ext cx="11573" cy="2071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B7F447D8-4189-4433-A526-88B044B3501A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flipH="1">
            <a:off x="3933723" y="3325795"/>
            <a:ext cx="742709" cy="461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1FC2CAF6-7F83-46BA-8183-D7521A26640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4676432" y="3325795"/>
            <a:ext cx="2141316" cy="428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EC9F7C1-F365-4FA8-A41C-7E0DE6CD1C98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4864520" y="4286488"/>
            <a:ext cx="1022430" cy="327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5F829049-AB32-4AA6-933F-4DD5BEE29370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>
            <a:off x="6817748" y="4818923"/>
            <a:ext cx="9123" cy="528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9611344C-38C9-43BD-B3C9-F650F75B2805}"/>
              </a:ext>
            </a:extLst>
          </p:cNvPr>
          <p:cNvSpPr/>
          <p:nvPr/>
        </p:nvSpPr>
        <p:spPr>
          <a:xfrm>
            <a:off x="2688478" y="1921397"/>
            <a:ext cx="7026559" cy="46761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399110C-8F71-4746-8A86-6A01E7A7F2C7}"/>
              </a:ext>
            </a:extLst>
          </p:cNvPr>
          <p:cNvSpPr txBox="1"/>
          <p:nvPr/>
        </p:nvSpPr>
        <p:spPr>
          <a:xfrm rot="20427462">
            <a:off x="370390" y="1006998"/>
            <a:ext cx="4673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auhaus 93" panose="04030905020B02020C02" pitchFamily="82" charset="0"/>
              </a:rPr>
              <a:t>FRAMEWORK PROPOSTO</a:t>
            </a:r>
          </a:p>
        </p:txBody>
      </p:sp>
    </p:spTree>
    <p:extLst>
      <p:ext uri="{BB962C8B-B14F-4D97-AF65-F5344CB8AC3E}">
        <p14:creationId xmlns:p14="http://schemas.microsoft.com/office/powerpoint/2010/main" val="324125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19BD-4940-A142-9854-CE157906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</a:t>
            </a:r>
            <a:r>
              <a:rPr lang="en-US" sz="2000" dirty="0" err="1"/>
              <a:t>organização</a:t>
            </a:r>
            <a:r>
              <a:rPr lang="en-US" sz="2000" dirty="0"/>
              <a:t> do </a:t>
            </a:r>
            <a:r>
              <a:rPr lang="en-US" sz="2000" dirty="0" err="1"/>
              <a:t>trabalho</a:t>
            </a:r>
            <a:r>
              <a:rPr lang="en-US" sz="2000" dirty="0"/>
              <a:t> </a:t>
            </a:r>
            <a:r>
              <a:rPr lang="en-US" sz="2000" dirty="0" err="1"/>
              <a:t>envolve</a:t>
            </a:r>
            <a:r>
              <a:rPr lang="en-US" sz="2000" dirty="0"/>
              <a:t> </a:t>
            </a:r>
            <a:r>
              <a:rPr lang="en-US" sz="2000" dirty="0" err="1"/>
              <a:t>gerenciar</a:t>
            </a:r>
            <a:r>
              <a:rPr lang="en-US" sz="2000" dirty="0"/>
              <a:t> tanto o Sistema </a:t>
            </a:r>
            <a:r>
              <a:rPr lang="en-US" sz="2000" dirty="0" err="1"/>
              <a:t>técnico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o </a:t>
            </a:r>
            <a:r>
              <a:rPr lang="en-US" sz="2000" dirty="0" err="1"/>
              <a:t>sistema</a:t>
            </a:r>
            <a:r>
              <a:rPr lang="en-US" sz="2000" dirty="0"/>
              <a:t> social. O video </a:t>
            </a:r>
            <a:r>
              <a:rPr lang="en-US" sz="2000" dirty="0" err="1"/>
              <a:t>apresenta</a:t>
            </a:r>
            <a:r>
              <a:rPr lang="en-US" sz="2000" dirty="0"/>
              <a:t> </a:t>
            </a:r>
            <a:r>
              <a:rPr lang="en-US" sz="2000" dirty="0" err="1"/>
              <a:t>algumas</a:t>
            </a:r>
            <a:r>
              <a:rPr lang="en-US" sz="2000" dirty="0"/>
              <a:t> </a:t>
            </a:r>
            <a:r>
              <a:rPr lang="en-US" sz="2000" dirty="0" err="1"/>
              <a:t>diferencas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abordagem</a:t>
            </a:r>
            <a:r>
              <a:rPr lang="en-US" sz="2000" dirty="0"/>
              <a:t> de </a:t>
            </a:r>
            <a:r>
              <a:rPr lang="en-US" sz="2000" dirty="0" err="1"/>
              <a:t>gestão</a:t>
            </a:r>
            <a:r>
              <a:rPr lang="en-US" sz="2000" dirty="0"/>
              <a:t> com </a:t>
            </a:r>
            <a:r>
              <a:rPr lang="en-US" sz="2000" dirty="0" err="1"/>
              <a:t>destaque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sistema</a:t>
            </a:r>
            <a:r>
              <a:rPr lang="en-US" sz="2000" dirty="0"/>
              <a:t> social.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939E0D3-12DD-854D-B6DD-0F34DA315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25" y="1514474"/>
            <a:ext cx="8260150" cy="45561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AF22E7-0ED9-E142-86EE-2431C8080006}"/>
              </a:ext>
            </a:extLst>
          </p:cNvPr>
          <p:cNvSpPr/>
          <p:nvPr/>
        </p:nvSpPr>
        <p:spPr>
          <a:xfrm>
            <a:off x="6453741" y="6367204"/>
            <a:ext cx="4900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=4cKpFSha_Bk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5D17F7-17FC-104B-BC6D-869BB119E7A0}"/>
              </a:ext>
            </a:extLst>
          </p:cNvPr>
          <p:cNvSpPr/>
          <p:nvPr/>
        </p:nvSpPr>
        <p:spPr>
          <a:xfrm>
            <a:off x="6096000" y="5997872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Vídeo</a:t>
            </a:r>
            <a:r>
              <a:rPr lang="en-US" dirty="0"/>
              <a:t> 2: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5B1EE8-CB65-4340-AFE3-0AE68C3FD30B}"/>
              </a:ext>
            </a:extLst>
          </p:cNvPr>
          <p:cNvSpPr/>
          <p:nvPr/>
        </p:nvSpPr>
        <p:spPr>
          <a:xfrm>
            <a:off x="333589" y="6367204"/>
            <a:ext cx="4866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k_t_GbesacE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4A2AFA-419C-4C4A-BAC9-2A28728A1A6A}"/>
              </a:ext>
            </a:extLst>
          </p:cNvPr>
          <p:cNvSpPr/>
          <p:nvPr/>
        </p:nvSpPr>
        <p:spPr>
          <a:xfrm>
            <a:off x="357940" y="5997872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Vídeo</a:t>
            </a:r>
            <a:r>
              <a:rPr lang="en-US" dirty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89352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5DC8A26-E638-4EA0-AECF-6DEB437A790F}"/>
              </a:ext>
            </a:extLst>
          </p:cNvPr>
          <p:cNvSpPr/>
          <p:nvPr/>
        </p:nvSpPr>
        <p:spPr>
          <a:xfrm>
            <a:off x="3739508" y="5347504"/>
            <a:ext cx="5010953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93BE692-A4DC-493F-B92D-3A5E80A0382C}"/>
              </a:ext>
            </a:extLst>
          </p:cNvPr>
          <p:cNvSpPr/>
          <p:nvPr/>
        </p:nvSpPr>
        <p:spPr>
          <a:xfrm>
            <a:off x="2421039" y="3786851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ADBF9B7-3F3F-49E5-9C27-551C17F7986E}"/>
              </a:ext>
            </a:extLst>
          </p:cNvPr>
          <p:cNvSpPr/>
          <p:nvPr/>
        </p:nvSpPr>
        <p:spPr>
          <a:xfrm>
            <a:off x="3163748" y="2260924"/>
            <a:ext cx="1861595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777842-21AC-4B17-A1DF-0C079A2E7444}"/>
              </a:ext>
            </a:extLst>
          </p:cNvPr>
          <p:cNvSpPr/>
          <p:nvPr/>
        </p:nvSpPr>
        <p:spPr>
          <a:xfrm>
            <a:off x="5305064" y="3754052"/>
            <a:ext cx="1861595" cy="1064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51EA264-4FF0-48B8-A98B-B04F2A0B6A81}"/>
              </a:ext>
            </a:extLst>
          </p:cNvPr>
          <p:cNvSpPr/>
          <p:nvPr/>
        </p:nvSpPr>
        <p:spPr>
          <a:xfrm>
            <a:off x="5119869" y="594173"/>
            <a:ext cx="2254598" cy="10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230EE2-FBCA-4F3E-8EF2-1C423F075081}"/>
              </a:ext>
            </a:extLst>
          </p:cNvPr>
          <p:cNvSpPr txBox="1"/>
          <p:nvPr/>
        </p:nvSpPr>
        <p:spPr>
          <a:xfrm>
            <a:off x="9329918" y="5694744"/>
            <a:ext cx="17547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PRODUTIVIDADE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77A413B-12AA-40EA-9802-C449A6EC7766}"/>
              </a:ext>
            </a:extLst>
          </p:cNvPr>
          <p:cNvSpPr txBox="1"/>
          <p:nvPr/>
        </p:nvSpPr>
        <p:spPr>
          <a:xfrm>
            <a:off x="5243329" y="823653"/>
            <a:ext cx="205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TECNOLOGIA</a:t>
            </a:r>
          </a:p>
          <a:p>
            <a:r>
              <a:rPr lang="en-US" dirty="0" err="1"/>
              <a:t>Linha</a:t>
            </a:r>
            <a:r>
              <a:rPr lang="en-US" dirty="0"/>
              <a:t> de </a:t>
            </a:r>
            <a:r>
              <a:rPr lang="en-US" dirty="0" err="1"/>
              <a:t>montagem</a:t>
            </a:r>
            <a:endParaRPr lang="en-US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0149B1-7154-4B3B-B595-50DE7893D28D}"/>
              </a:ext>
            </a:extLst>
          </p:cNvPr>
          <p:cNvSpPr txBox="1"/>
          <p:nvPr/>
        </p:nvSpPr>
        <p:spPr>
          <a:xfrm>
            <a:off x="3473289" y="2447963"/>
            <a:ext cx="134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MODELO DE</a:t>
            </a:r>
          </a:p>
          <a:p>
            <a:r>
              <a:rPr lang="en-US" dirty="0"/>
              <a:t>GENTE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A08C3E-93DB-4B1F-8E59-36EC23E918B4}"/>
              </a:ext>
            </a:extLst>
          </p:cNvPr>
          <p:cNvSpPr txBox="1"/>
          <p:nvPr/>
        </p:nvSpPr>
        <p:spPr>
          <a:xfrm>
            <a:off x="2708473" y="3923816"/>
            <a:ext cx="1229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SISTEMA </a:t>
            </a:r>
          </a:p>
          <a:p>
            <a:r>
              <a:rPr lang="en-US" dirty="0"/>
              <a:t>DE GESTAO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C7D413-4643-4B92-9959-333F2E0165F1}"/>
              </a:ext>
            </a:extLst>
          </p:cNvPr>
          <p:cNvSpPr txBox="1"/>
          <p:nvPr/>
        </p:nvSpPr>
        <p:spPr>
          <a:xfrm>
            <a:off x="5567423" y="3830284"/>
            <a:ext cx="1420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METODO</a:t>
            </a:r>
          </a:p>
          <a:p>
            <a:pPr algn="ctr"/>
            <a:r>
              <a:rPr lang="en-US" dirty="0"/>
              <a:t>Ferramentas</a:t>
            </a:r>
          </a:p>
          <a:p>
            <a:pPr algn="ctr"/>
            <a:r>
              <a:rPr lang="en-US" dirty="0"/>
              <a:t>da </a:t>
            </a:r>
            <a:r>
              <a:rPr lang="en-US" dirty="0" err="1"/>
              <a:t>qualidade</a:t>
            </a:r>
            <a:endParaRPr lang="en-U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BBA822-7117-4F55-9AEB-6B4CC83AE236}"/>
              </a:ext>
            </a:extLst>
          </p:cNvPr>
          <p:cNvSpPr txBox="1"/>
          <p:nvPr/>
        </p:nvSpPr>
        <p:spPr>
          <a:xfrm>
            <a:off x="4114362" y="5428527"/>
            <a:ext cx="432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MULTITAREFAS</a:t>
            </a:r>
          </a:p>
          <a:p>
            <a:pPr algn="ctr"/>
            <a:r>
              <a:rPr lang="en-US" dirty="0"/>
              <a:t>TRABALHO NA LINHA DE MONTAGEM</a:t>
            </a:r>
          </a:p>
          <a:p>
            <a:pPr algn="ctr"/>
            <a:r>
              <a:rPr lang="en-US" dirty="0"/>
              <a:t>ANALISE CRITICA E MELHORIA DAS TAREFAS 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2E4A898-8A9E-46E8-8999-F9590B9BA559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6235862" y="1659044"/>
            <a:ext cx="11306" cy="2095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B7F447D8-4189-4433-A526-88B044B3501A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flipH="1">
            <a:off x="3351837" y="3325795"/>
            <a:ext cx="742709" cy="461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1FC2CAF6-7F83-46BA-8183-D7521A26640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4094546" y="3325795"/>
            <a:ext cx="2141316" cy="428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EC9F7C1-F365-4FA8-A41C-7E0DE6CD1C98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4282634" y="4286488"/>
            <a:ext cx="1022430" cy="327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5F829049-AB32-4AA6-933F-4DD5BEE29370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>
            <a:off x="6235862" y="4818923"/>
            <a:ext cx="9123" cy="528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9611344C-38C9-43BD-B3C9-F650F75B2805}"/>
              </a:ext>
            </a:extLst>
          </p:cNvPr>
          <p:cNvSpPr/>
          <p:nvPr/>
        </p:nvSpPr>
        <p:spPr>
          <a:xfrm>
            <a:off x="578466" y="1921397"/>
            <a:ext cx="8554685" cy="46761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8895DF07-3FFA-4644-B132-53634D29E0F9}"/>
              </a:ext>
            </a:extLst>
          </p:cNvPr>
          <p:cNvCxnSpPr>
            <a:stCxn id="4" idx="3"/>
            <a:endCxn id="9" idx="1"/>
          </p:cNvCxnSpPr>
          <p:nvPr/>
        </p:nvCxnSpPr>
        <p:spPr>
          <a:xfrm flipV="1">
            <a:off x="8750461" y="5879410"/>
            <a:ext cx="579457" cy="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A0898B25-7146-4FB0-B3C1-CF49EB04DFC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166659" y="4286488"/>
            <a:ext cx="108609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9C4F63F7-4959-4259-B6B8-C74AE56DA8EB}"/>
              </a:ext>
            </a:extLst>
          </p:cNvPr>
          <p:cNvCxnSpPr>
            <a:cxnSpLocks/>
          </p:cNvCxnSpPr>
          <p:nvPr/>
        </p:nvCxnSpPr>
        <p:spPr>
          <a:xfrm>
            <a:off x="8252749" y="4319287"/>
            <a:ext cx="0" cy="1028217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4FBB96E-2F3C-40F8-924F-F19C108E1809}"/>
              </a:ext>
            </a:extLst>
          </p:cNvPr>
          <p:cNvSpPr txBox="1"/>
          <p:nvPr/>
        </p:nvSpPr>
        <p:spPr>
          <a:xfrm>
            <a:off x="672164" y="2475237"/>
            <a:ext cx="239788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CULTURA DE GRUPO</a:t>
            </a:r>
          </a:p>
          <a:p>
            <a:r>
              <a:rPr lang="en-US" sz="1400" dirty="0"/>
              <a:t>LEALDADE A EMPRESA</a:t>
            </a:r>
          </a:p>
          <a:p>
            <a:r>
              <a:rPr lang="en-US" sz="1400" dirty="0"/>
              <a:t>RESPONSABILIZACAO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3842901-E837-4784-92BF-F86D138216DC}"/>
              </a:ext>
            </a:extLst>
          </p:cNvPr>
          <p:cNvSpPr txBox="1"/>
          <p:nvPr/>
        </p:nvSpPr>
        <p:spPr>
          <a:xfrm>
            <a:off x="659757" y="3863524"/>
            <a:ext cx="166868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ESTABILIDADE PERTENCIMENTO</a:t>
            </a:r>
          </a:p>
          <a:p>
            <a:r>
              <a:rPr lang="en-US" sz="1400" dirty="0"/>
              <a:t>RECOMPENSAS POR MELHORIAS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E9A4B13C-D676-4EC4-8741-97B46CB1D75F}"/>
              </a:ext>
            </a:extLst>
          </p:cNvPr>
          <p:cNvSpPr/>
          <p:nvPr/>
        </p:nvSpPr>
        <p:spPr>
          <a:xfrm>
            <a:off x="2795283" y="572947"/>
            <a:ext cx="1861595" cy="10648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AA1DCC0-C9DA-4180-BFE7-F4763EB5D972}"/>
              </a:ext>
            </a:extLst>
          </p:cNvPr>
          <p:cNvSpPr/>
          <p:nvPr/>
        </p:nvSpPr>
        <p:spPr>
          <a:xfrm>
            <a:off x="578465" y="212930"/>
            <a:ext cx="4337919" cy="15722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121643D-D9B9-4875-8A88-B04B87194359}"/>
              </a:ext>
            </a:extLst>
          </p:cNvPr>
          <p:cNvSpPr txBox="1"/>
          <p:nvPr/>
        </p:nvSpPr>
        <p:spPr>
          <a:xfrm>
            <a:off x="3090581" y="883028"/>
            <a:ext cx="130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ESTRATEGIA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6A6DB7D-A87D-47B8-834C-4C63D758F178}"/>
              </a:ext>
            </a:extLst>
          </p:cNvPr>
          <p:cNvSpPr txBox="1"/>
          <p:nvPr/>
        </p:nvSpPr>
        <p:spPr>
          <a:xfrm>
            <a:off x="819397" y="632322"/>
            <a:ext cx="17370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PROJETO DE</a:t>
            </a:r>
          </a:p>
          <a:p>
            <a:r>
              <a:rPr lang="en-US" dirty="0"/>
              <a:t>RECONSTRUCAO</a:t>
            </a:r>
          </a:p>
          <a:p>
            <a:r>
              <a:rPr lang="en-US" dirty="0"/>
              <a:t>NACIONAL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985550F-583B-44C7-AECB-9EA482A6D8AA}"/>
              </a:ext>
            </a:extLst>
          </p:cNvPr>
          <p:cNvSpPr txBox="1"/>
          <p:nvPr/>
        </p:nvSpPr>
        <p:spPr>
          <a:xfrm>
            <a:off x="8356928" y="717631"/>
            <a:ext cx="14173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Bauhaus 93" panose="04030905020B02020C02" pitchFamily="82" charset="0"/>
              </a:rPr>
              <a:t>TOYOTISMO</a:t>
            </a:r>
          </a:p>
          <a:p>
            <a:pPr algn="ctr"/>
            <a:r>
              <a:rPr lang="en-US" dirty="0">
                <a:latin typeface="Bauhaus 93" panose="04030905020B02020C02" pitchFamily="82" charset="0"/>
              </a:rPr>
              <a:t>(JAPAO)</a:t>
            </a:r>
          </a:p>
        </p:txBody>
      </p:sp>
    </p:spTree>
    <p:extLst>
      <p:ext uri="{BB962C8B-B14F-4D97-AF65-F5344CB8AC3E}">
        <p14:creationId xmlns:p14="http://schemas.microsoft.com/office/powerpoint/2010/main" val="426477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434</Words>
  <Application>Microsoft Macintosh PowerPoint</Application>
  <PresentationFormat>Widescreen</PresentationFormat>
  <Paragraphs>58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Bauhaus 93</vt:lpstr>
      <vt:lpstr>Calibri</vt:lpstr>
      <vt:lpstr>Calibri Light</vt:lpstr>
      <vt:lpstr>Office Theme</vt:lpstr>
      <vt:lpstr>Modelo Japonês</vt:lpstr>
      <vt:lpstr>Objetivo</vt:lpstr>
      <vt:lpstr>Agenda</vt:lpstr>
      <vt:lpstr>O que você, gestor da área de produção, faria?</vt:lpstr>
      <vt:lpstr>Relembrando o Sistema Toyota de Produção</vt:lpstr>
      <vt:lpstr>PowerPoint Presentation</vt:lpstr>
      <vt:lpstr>PowerPoint Presentation</vt:lpstr>
      <vt:lpstr>A organização do trabalho envolve gerenciar tanto o Sistema técnico como o sistema social. O video apresenta algumas diferencas na abordagem de gestão com destaque ao sistema social.</vt:lpstr>
      <vt:lpstr>PowerPoint Presentation</vt:lpstr>
      <vt:lpstr>O que você, gestor da área de produção, faria?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Japonês</dc:title>
  <dc:creator>Ana Paula Paes Leme</dc:creator>
  <cp:lastModifiedBy>Ana Paula Paes Leme</cp:lastModifiedBy>
  <cp:revision>13</cp:revision>
  <dcterms:created xsi:type="dcterms:W3CDTF">2023-04-26T13:27:53Z</dcterms:created>
  <dcterms:modified xsi:type="dcterms:W3CDTF">2023-04-27T15:30:45Z</dcterms:modified>
</cp:coreProperties>
</file>