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9" r:id="rId2"/>
    <p:sldId id="280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58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54392416-1E96-45DE-8648-082F9874883D}"/>
              </a:ext>
            </a:extLst>
          </p:cNvPr>
          <p:cNvSpPr>
            <a:spLocks noGrp="1"/>
          </p:cNvSpPr>
          <p:nvPr/>
        </p:nvSpPr>
        <p:spPr>
          <a:xfrm>
            <a:off x="2212532" y="205740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Universidade de São Paulo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Faculdade de Economia, Administração e Contabilidade de Ribeirão Preto</a:t>
            </a:r>
            <a:endParaRPr lang="pt-BR" sz="3200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531EEE3E-47DF-4DA6-AFCB-38492EB192D0}"/>
              </a:ext>
            </a:extLst>
          </p:cNvPr>
          <p:cNvSpPr>
            <a:spLocks noGrp="1"/>
          </p:cNvSpPr>
          <p:nvPr/>
        </p:nvSpPr>
        <p:spPr>
          <a:xfrm>
            <a:off x="2212532" y="370370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Economia Política Clássica</a:t>
            </a:r>
          </a:p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REC2401 / 2020</a:t>
            </a:r>
            <a:endParaRPr lang="pt-BR" sz="1800" b="1" kern="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17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PaSSAGEM</a:t>
            </a:r>
            <a:r>
              <a:rPr lang="pt-BR" dirty="0"/>
              <a:t> NA CARTA A RUGE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reforma da consciência consiste unicamente em dar ao mundo consciência de sua consciência, despertá-lo do sonho em que está mergulhado, a seu próprio respeito, explicar-lhe suas próprias ações. Nosso objetivo só poder consistir, como foi, aliás, o caso da crítica que Feuerbach fez da religião, em revestir com uma forma humana consciente as questões religiosas e políticas... Nossa divisa deve, então, ser: reforma da consciência não como dogmas, mas pela análise da consciência mística, ininteligível a si própria, manifeste-se ela na religião ou na política. Mostrar-se-á então que há muito tempo o mundo tem o sonho de uma coisa da qual precisa agora tomar consciência para realmente possuí-la. Mostrar-se-á não se tratar de um enorme traço de suspensão entre o passado e o futuro, mas da colocação em prática de ideias do passado. Mostrar-se-á, enfim, que a humanidade não começa uma tarefa nova, mas conclui seu trabalho antigo tomando dele consciência.”  </a:t>
            </a:r>
          </a:p>
        </p:txBody>
      </p:sp>
    </p:spTree>
    <p:extLst>
      <p:ext uri="{BB962C8B-B14F-4D97-AF65-F5344CB8AC3E}">
        <p14:creationId xmlns:p14="http://schemas.microsoft.com/office/powerpoint/2010/main" val="299117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Grande tema da crítica marxista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789988" cy="3615267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Dar aos homens consciência da racionalidade operando na história. </a:t>
            </a:r>
          </a:p>
          <a:p>
            <a:r>
              <a:rPr lang="pt-BR" dirty="0"/>
              <a:t>Rejeitar as representações místicas, para que a verdade racional se torne real: ultrapassar a filosofia para realizá-la!</a:t>
            </a:r>
          </a:p>
          <a:p>
            <a:r>
              <a:rPr lang="pt-BR" dirty="0"/>
              <a:t>A verdade racional (do homem, do estado) já esta presente na consciência, mas sob uma forma mística. Trata-se de se tomar consciência,  de transformar essa consciência em motor de ação. Isso faz com que a realidade se conforme à ideia que os homens fazem de si mesmo na filosofia</a:t>
            </a:r>
          </a:p>
          <a:p>
            <a:r>
              <a:rPr lang="pt-BR" dirty="0"/>
              <a:t>Como determinar a verdade racional (do homem, do Estado...)?</a:t>
            </a:r>
          </a:p>
          <a:p>
            <a:r>
              <a:rPr lang="pt-BR" dirty="0"/>
              <a:t>A FILOSOFIA DETERMINA A VERDADE RACIONAL DA REALIDADE IMPERFEITA QUE A ANALISA!  </a:t>
            </a:r>
          </a:p>
        </p:txBody>
      </p:sp>
    </p:spTree>
    <p:extLst>
      <p:ext uri="{BB962C8B-B14F-4D97-AF65-F5344CB8AC3E}">
        <p14:creationId xmlns:p14="http://schemas.microsoft.com/office/powerpoint/2010/main" val="390913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À CFDH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431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crítica da religião é o pressuposto de toda a crítica”</a:t>
            </a:r>
          </a:p>
          <a:p>
            <a:pPr>
              <a:lnSpc>
                <a:spcPct val="120000"/>
              </a:lnSpc>
            </a:pPr>
            <a:r>
              <a:rPr lang="pt-BR" dirty="0"/>
              <a:t>Crítica da religião fundamentalmente ateia</a:t>
            </a:r>
          </a:p>
          <a:p>
            <a:pPr>
              <a:lnSpc>
                <a:spcPct val="120000"/>
              </a:lnSpc>
            </a:pPr>
            <a:r>
              <a:rPr lang="pt-BR" dirty="0"/>
              <a:t>Religião: consciência invertida (falsa) de um mundo invertido (falso)</a:t>
            </a:r>
          </a:p>
          <a:p>
            <a:pPr>
              <a:lnSpc>
                <a:spcPct val="120000"/>
              </a:lnSpc>
            </a:pPr>
            <a:r>
              <a:rPr lang="pt-BR" dirty="0"/>
              <a:t>As representações religiosas são expressão do homem ou são uma convenção do homem, e são representações falsas</a:t>
            </a:r>
          </a:p>
          <a:p>
            <a:pPr>
              <a:lnSpc>
                <a:spcPct val="120000"/>
              </a:lnSpc>
            </a:pPr>
            <a:r>
              <a:rPr lang="pt-BR" dirty="0"/>
              <a:t>O homem não realiza a verdade do seu ser no mundo real, e projeta esse seu ser real em representações fantásticas de religião </a:t>
            </a:r>
          </a:p>
          <a:p>
            <a:pPr>
              <a:lnSpc>
                <a:spcPct val="120000"/>
              </a:lnSpc>
            </a:pPr>
            <a:r>
              <a:rPr lang="pt-BR" dirty="0">
                <a:solidFill>
                  <a:schemeClr val="tx1"/>
                </a:solidFill>
              </a:rPr>
              <a:t>Crítica sociológica da religião: </a:t>
            </a:r>
            <a:r>
              <a:rPr lang="pt-BR" dirty="0"/>
              <a:t>falsidade do mundo real =&gt; consciência falsa =&gt; consciência religiosa</a:t>
            </a:r>
          </a:p>
          <a:p>
            <a:pPr>
              <a:lnSpc>
                <a:spcPct val="120000"/>
              </a:lnSpc>
            </a:pPr>
            <a:r>
              <a:rPr lang="pt-BR" dirty="0"/>
              <a:t>Então a crítica da religião se torna a crítica da terra (da política)</a:t>
            </a:r>
          </a:p>
          <a:p>
            <a:pPr>
              <a:lnSpc>
                <a:spcPct val="120000"/>
              </a:lnSpc>
            </a:pPr>
            <a:r>
              <a:rPr lang="pt-BR" dirty="0"/>
              <a:t>A crítica da política se torna a crítica da economia</a:t>
            </a:r>
          </a:p>
          <a:p>
            <a:pPr>
              <a:lnSpc>
                <a:spcPct val="120000"/>
              </a:lnSpc>
            </a:pPr>
            <a:r>
              <a:rPr lang="pt-BR" dirty="0"/>
              <a:t>Mundo invertido =&gt; consciência invertida (religiosa)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034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Selbstentfremdung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Torna-se estranho a si mesmo (</a:t>
            </a:r>
            <a:r>
              <a:rPr lang="pt-BR" dirty="0" err="1"/>
              <a:t>autoalienação</a:t>
            </a:r>
            <a:r>
              <a:rPr lang="pt-BR" dirty="0"/>
              <a:t>)</a:t>
            </a:r>
          </a:p>
          <a:p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Fremd</a:t>
            </a:r>
            <a:r>
              <a:rPr lang="pt-BR" dirty="0"/>
              <a:t>: estranho, estrangeiro </a:t>
            </a:r>
          </a:p>
        </p:txBody>
      </p:sp>
    </p:spTree>
    <p:extLst>
      <p:ext uri="{BB962C8B-B14F-4D97-AF65-F5344CB8AC3E}">
        <p14:creationId xmlns:p14="http://schemas.microsoft.com/office/powerpoint/2010/main" val="195084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da política e crítica da religião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Ambas contém traços em comum</a:t>
            </a:r>
          </a:p>
          <a:p>
            <a:r>
              <a:rPr lang="pt-BR" dirty="0"/>
              <a:t>Se trata de descobrir e de desmascarar representações falsas que os homens têm de si mesmos</a:t>
            </a:r>
          </a:p>
          <a:p>
            <a:r>
              <a:rPr lang="pt-BR" dirty="0"/>
              <a:t>Como se definirá a realidade (versus consciência falsa)?</a:t>
            </a:r>
          </a:p>
        </p:txBody>
      </p:sp>
    </p:spTree>
    <p:extLst>
      <p:ext uri="{BB962C8B-B14F-4D97-AF65-F5344CB8AC3E}">
        <p14:creationId xmlns:p14="http://schemas.microsoft.com/office/powerpoint/2010/main" val="407208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filosofia concluída é a filosofia de </a:t>
            </a:r>
            <a:r>
              <a:rPr lang="pt-BR" dirty="0" err="1"/>
              <a:t>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realidade alemã está defasada em relação à realidade moderna (expressão na França e na Inglaterra)</a:t>
            </a:r>
          </a:p>
          <a:p>
            <a:r>
              <a:rPr lang="pt-BR" dirty="0"/>
              <a:t>Mas a filosofia alemã pensou a Revolução Francesa, a modernidade e o que vem depois (e ainda não se realizou)</a:t>
            </a:r>
          </a:p>
          <a:p>
            <a:r>
              <a:rPr lang="pt-BR" dirty="0"/>
              <a:t>A Alemanha é contemporâneo de seu tempo só pela filosofia</a:t>
            </a:r>
          </a:p>
          <a:p>
            <a:r>
              <a:rPr lang="pt-BR" dirty="0"/>
              <a:t>A filosofia de Hegel pensou a realidade alemã e a realidade universal, e está acima do que se realiza lá fora...  </a:t>
            </a:r>
          </a:p>
          <a:p>
            <a:r>
              <a:rPr lang="pt-BR" dirty="0"/>
              <a:t>Não ignorar a filosofia, mas realizá-la: isso irá transformar a realidade alemã, atualizá-la!</a:t>
            </a:r>
          </a:p>
        </p:txBody>
      </p:sp>
    </p:spTree>
    <p:extLst>
      <p:ext uri="{BB962C8B-B14F-4D97-AF65-F5344CB8AC3E}">
        <p14:creationId xmlns:p14="http://schemas.microsoft.com/office/powerpoint/2010/main" val="386129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Relação entre consciência e realidade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consciência teórica pode antecipa-se ao real</a:t>
            </a:r>
          </a:p>
          <a:p>
            <a:r>
              <a:rPr lang="pt-BR" dirty="0"/>
              <a:t>Voltando-se à realidade e a ação, a filosofia se nega a si mesma</a:t>
            </a:r>
          </a:p>
          <a:p>
            <a:r>
              <a:rPr lang="pt-BR" dirty="0"/>
              <a:t>Nega-se para se realizar, pois se trata de fazer com que a realidade da história e do estado, pensada pela filosofia, venha a coincidir com a própria realidade: é preciso agir e não mais pensar o mundo, é preciso que se cumpra a verdade da filosofia, que ela a realize. </a:t>
            </a:r>
          </a:p>
        </p:txBody>
      </p:sp>
    </p:spTree>
    <p:extLst>
      <p:ext uri="{BB962C8B-B14F-4D97-AF65-F5344CB8AC3E}">
        <p14:creationId xmlns:p14="http://schemas.microsoft.com/office/powerpoint/2010/main" val="3785561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crítica faz a filosofia se realizar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Crítica da realidade e da consciência teórica</a:t>
            </a:r>
          </a:p>
          <a:p>
            <a:r>
              <a:rPr lang="pt-BR" dirty="0"/>
              <a:t>Crítica violenta: “Passa-se da arma da crítica à crítica das armas”</a:t>
            </a:r>
          </a:p>
          <a:p>
            <a:r>
              <a:rPr lang="pt-BR" dirty="0"/>
              <a:t>Passagem da crítica à ação revolucionária</a:t>
            </a:r>
          </a:p>
          <a:p>
            <a:r>
              <a:rPr lang="pt-BR" dirty="0"/>
              <a:t>A teoria é uma força material quando se apodera do espírito dos homens</a:t>
            </a:r>
          </a:p>
          <a:p>
            <a:r>
              <a:rPr lang="pt-BR" dirty="0"/>
              <a:t>Deve-se sacudir todas as condições em que o homem não é tratado humanamente (ser radical é ir à raiz!)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78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revolução realiza a filosofia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filosófico é revolucionário e o que é revolucionário é filosófico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294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do proletariado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91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Representa os interesses gerais de toda a sociedade</a:t>
            </a:r>
          </a:p>
          <a:p>
            <a:pPr>
              <a:lnSpc>
                <a:spcPct val="120000"/>
              </a:lnSpc>
            </a:pPr>
            <a:r>
              <a:rPr lang="pt-BR" dirty="0"/>
              <a:t>A descoberta do proletariado pelo Marx filosófico (ainda não conhecia o proletariado real)</a:t>
            </a:r>
          </a:p>
          <a:p>
            <a:pPr>
              <a:lnSpc>
                <a:spcPct val="120000"/>
              </a:lnSpc>
            </a:pPr>
            <a:r>
              <a:rPr lang="pt-BR" dirty="0"/>
              <a:t>A decomposição da sociedade enquanto classe particular é o proletariado</a:t>
            </a:r>
          </a:p>
          <a:p>
            <a:pPr>
              <a:lnSpc>
                <a:spcPct val="120000"/>
              </a:lnSpc>
            </a:pPr>
            <a:r>
              <a:rPr lang="pt-BR" dirty="0"/>
              <a:t>Marx descobre filosoficamente o papel do proletariado para depois fundamenta-lo economicamente</a:t>
            </a:r>
          </a:p>
          <a:p>
            <a:pPr>
              <a:lnSpc>
                <a:spcPct val="120000"/>
              </a:lnSpc>
            </a:pPr>
            <a:r>
              <a:rPr lang="pt-BR" dirty="0"/>
              <a:t>Papel da burguesia: universalidade de sua força econômica</a:t>
            </a:r>
          </a:p>
          <a:p>
            <a:pPr>
              <a:lnSpc>
                <a:spcPct val="120000"/>
              </a:lnSpc>
            </a:pPr>
            <a:r>
              <a:rPr lang="pt-BR" dirty="0"/>
              <a:t>Papel do proletariado: universalidade de sua infelicidade</a:t>
            </a:r>
          </a:p>
          <a:p>
            <a:pPr>
              <a:lnSpc>
                <a:spcPct val="120000"/>
              </a:lnSpc>
            </a:pPr>
            <a:r>
              <a:rPr lang="pt-BR" dirty="0"/>
              <a:t>O proletariado é a negação da racionalidade do real. Suprimindo-se o proletariado, suprime-se a irracionalidade da realidade existente, para então realizar a racionalidade do Estado e do mundo, realizando, pois, a filosofia</a:t>
            </a:r>
          </a:p>
        </p:txBody>
      </p:sp>
    </p:spTree>
    <p:extLst>
      <p:ext uri="{BB962C8B-B14F-4D97-AF65-F5344CB8AC3E}">
        <p14:creationId xmlns:p14="http://schemas.microsoft.com/office/powerpoint/2010/main" val="6037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6D403995-8B19-49BB-9C2A-4D668BA26C33}"/>
              </a:ext>
            </a:extLst>
          </p:cNvPr>
          <p:cNvSpPr txBox="1">
            <a:spLocks/>
          </p:cNvSpPr>
          <p:nvPr/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4ª videoaula</a:t>
            </a:r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225A3F18-9121-47C6-A362-8306A77D0042}"/>
              </a:ext>
            </a:extLst>
          </p:cNvPr>
          <p:cNvSpPr txBox="1">
            <a:spLocks/>
          </p:cNvSpPr>
          <p:nvPr/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A crítica filosófica</a:t>
            </a:r>
          </a:p>
        </p:txBody>
      </p:sp>
    </p:spTree>
    <p:extLst>
      <p:ext uri="{BB962C8B-B14F-4D97-AF65-F5344CB8AC3E}">
        <p14:creationId xmlns:p14="http://schemas.microsoft.com/office/powerpoint/2010/main" val="1318090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09145" y="2023534"/>
            <a:ext cx="6400800" cy="1947333"/>
          </a:xfrm>
        </p:spPr>
        <p:txBody>
          <a:bodyPr>
            <a:normAutofit fontScale="92500"/>
          </a:bodyPr>
          <a:lstStyle/>
          <a:p>
            <a:r>
              <a:rPr lang="pt-BR" i="1" dirty="0"/>
              <a:t>“A emancipação do alemão é a emancipação do homem. A filosofia é a cabeça dessa emancipação. O  proletariado é o seu coração... A filosofia não se pode realizar sem a supressão do proletariado, e o proletariado não se pode ser suprimido sem a revolução da filosofia” </a:t>
            </a:r>
          </a:p>
        </p:txBody>
      </p:sp>
    </p:spTree>
    <p:extLst>
      <p:ext uri="{BB962C8B-B14F-4D97-AF65-F5344CB8AC3E}">
        <p14:creationId xmlns:p14="http://schemas.microsoft.com/office/powerpoint/2010/main" val="2795741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Lições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Nem determinismo, nem moralismo</a:t>
            </a:r>
          </a:p>
        </p:txBody>
      </p:sp>
    </p:spTree>
    <p:extLst>
      <p:ext uri="{BB962C8B-B14F-4D97-AF65-F5344CB8AC3E}">
        <p14:creationId xmlns:p14="http://schemas.microsoft.com/office/powerpoint/2010/main" val="3482413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0412" y="1693334"/>
            <a:ext cx="8534400" cy="36152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 filosofia do jovem Marx não é a aceitação passiva do que é</a:t>
            </a:r>
          </a:p>
          <a:p>
            <a:pPr>
              <a:lnSpc>
                <a:spcPct val="120000"/>
              </a:lnSpc>
            </a:pPr>
            <a:r>
              <a:rPr lang="pt-BR" dirty="0"/>
              <a:t>Não é uma filosofia na qual bastaria que algo fosse para se justificar</a:t>
            </a:r>
          </a:p>
          <a:p>
            <a:pPr>
              <a:lnSpc>
                <a:spcPct val="120000"/>
              </a:lnSpc>
            </a:pPr>
            <a:r>
              <a:rPr lang="pt-BR" dirty="0"/>
              <a:t>Não é o moralismo abstrato (kantismo)</a:t>
            </a:r>
          </a:p>
          <a:p>
            <a:pPr>
              <a:lnSpc>
                <a:spcPct val="120000"/>
              </a:lnSpc>
            </a:pPr>
            <a:r>
              <a:rPr lang="pt-BR" dirty="0"/>
              <a:t>Não há oposição entre o ser e o dever ser</a:t>
            </a:r>
          </a:p>
          <a:p>
            <a:pPr>
              <a:lnSpc>
                <a:spcPct val="120000"/>
              </a:lnSpc>
            </a:pPr>
            <a:r>
              <a:rPr lang="pt-BR" dirty="0"/>
              <a:t>É um esforço para encontrar a razão e o dever ser na própria realidade</a:t>
            </a:r>
          </a:p>
          <a:p>
            <a:pPr>
              <a:lnSpc>
                <a:spcPct val="120000"/>
              </a:lnSpc>
            </a:pPr>
            <a:r>
              <a:rPr lang="pt-BR" dirty="0"/>
              <a:t>Crítica relacionada à unidade do pensamento e da ação, que seja capaz de captar a verdade do Estado e a do homem, de agir revolucionária e filosoficamente ao mesmo tempo</a:t>
            </a:r>
          </a:p>
          <a:p>
            <a:pPr>
              <a:lnSpc>
                <a:spcPct val="120000"/>
              </a:lnSpc>
            </a:pPr>
            <a:r>
              <a:rPr lang="pt-BR" dirty="0"/>
              <a:t>Sacudir as condições existentes para realizar o que é sua racionalidade implícita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08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nessa filosofia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1718733"/>
            <a:ext cx="8534400" cy="3615267"/>
          </a:xfrm>
        </p:spPr>
        <p:txBody>
          <a:bodyPr/>
          <a:lstStyle/>
          <a:p>
            <a:r>
              <a:rPr lang="pt-BR" dirty="0"/>
              <a:t>A determinação da verdade história do estado, da economia e do homem</a:t>
            </a:r>
          </a:p>
          <a:p>
            <a:r>
              <a:rPr lang="pt-BR" dirty="0"/>
              <a:t>Pressupõe certa representação racional da história!</a:t>
            </a:r>
          </a:p>
          <a:p>
            <a:r>
              <a:rPr lang="pt-BR" dirty="0"/>
              <a:t>Sem ela, por que a evolução declarada necessária (determinismo) é simultaneamente a realização da filosofia?</a:t>
            </a:r>
          </a:p>
          <a:p>
            <a:r>
              <a:rPr lang="pt-BR" dirty="0"/>
              <a:t>A visão racional da história humana perde-se com o materialismo filosófico</a:t>
            </a:r>
          </a:p>
          <a:p>
            <a:r>
              <a:rPr lang="pt-BR"/>
              <a:t>Como </a:t>
            </a:r>
            <a:r>
              <a:rPr lang="pt-BR" dirty="0"/>
              <a:t>se mantém a conjunção entre o determinismo e o cumprimento da razão?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052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da dialética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55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Diálogo entre a realidade e a consciência</a:t>
            </a:r>
          </a:p>
          <a:p>
            <a:pPr>
              <a:lnSpc>
                <a:spcPct val="120000"/>
              </a:lnSpc>
            </a:pPr>
            <a:r>
              <a:rPr lang="pt-BR" dirty="0"/>
              <a:t>Filosofia dialética (nem determinista, nem moralista)</a:t>
            </a:r>
          </a:p>
          <a:p>
            <a:pPr>
              <a:lnSpc>
                <a:spcPct val="120000"/>
              </a:lnSpc>
            </a:pPr>
            <a:r>
              <a:rPr lang="pt-BR" dirty="0"/>
              <a:t>Diálogo entre a consciência espontânea e a consciência filosófica, entre a realidade bruta e a consciência, entre o pensamento (consciência) e a ação</a:t>
            </a:r>
          </a:p>
          <a:p>
            <a:pPr>
              <a:lnSpc>
                <a:spcPct val="120000"/>
              </a:lnSpc>
            </a:pPr>
            <a:r>
              <a:rPr lang="pt-BR" i="1" dirty="0"/>
              <a:t>“A tomada da consciência da realidade é o ponto de partida necessário da ação, no sentido estrito do termo, não sendo a ação, verdadeiramente, ação e criação senão na medida em que é a realização da verdade racional. Essa incessante passagem entre a consciência mistificada e a consciência autêntica, entre a realidade bruta captada pela consciência e a consciência da racionalidade, entre a consciência da realidade e a ação necessária, todas essas modalidades do diálogo são o que constitui essa filosofia crítica como uma filosofia dialética, visto que , na dialética, há a ideia de diálogo e também a ideia de desafio e de resposta, como diz </a:t>
            </a:r>
            <a:r>
              <a:rPr lang="pt-BR" i="1" dirty="0" err="1"/>
              <a:t>Toybee</a:t>
            </a:r>
            <a:r>
              <a:rPr lang="pt-BR" i="1" dirty="0"/>
              <a:t>, ou de questão e de resposta” (Aron)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2262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Pistas na vida do jovem </a:t>
            </a:r>
            <a:r>
              <a:rPr lang="pt-BR" dirty="0" err="1"/>
              <a:t>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Forte sentimento moral</a:t>
            </a:r>
          </a:p>
          <a:p>
            <a:r>
              <a:rPr lang="pt-BR" dirty="0"/>
              <a:t>Revolta contra a injustiça</a:t>
            </a:r>
          </a:p>
          <a:p>
            <a:r>
              <a:rPr lang="pt-BR" dirty="0"/>
              <a:t>Sentido agudo de ação</a:t>
            </a:r>
          </a:p>
          <a:p>
            <a:r>
              <a:rPr lang="pt-BR" dirty="0"/>
              <a:t>A moralidade deve ser uma moralidade prática. Moralidade em ação: uma vez detectada a injustiça, deve-se agir para suprimi-la.</a:t>
            </a:r>
          </a:p>
          <a:p>
            <a:r>
              <a:rPr lang="pt-BR" dirty="0"/>
              <a:t>Temperamento revolucionário (Prometeu era o seu herói)  </a:t>
            </a:r>
          </a:p>
        </p:txBody>
      </p:sp>
    </p:spTree>
    <p:extLst>
      <p:ext uri="{BB962C8B-B14F-4D97-AF65-F5344CB8AC3E}">
        <p14:creationId xmlns:p14="http://schemas.microsoft.com/office/powerpoint/2010/main" val="162585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Ponto filosófico essencial do pensamento de </a:t>
            </a:r>
            <a:r>
              <a:rPr lang="pt-BR" dirty="0" err="1"/>
              <a:t>mArx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Relação entre devir necessário e ação humana</a:t>
            </a:r>
          </a:p>
        </p:txBody>
      </p:sp>
    </p:spTree>
    <p:extLst>
      <p:ext uri="{BB962C8B-B14F-4D97-AF65-F5344CB8AC3E}">
        <p14:creationId xmlns:p14="http://schemas.microsoft.com/office/powerpoint/2010/main" val="113477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Necessidade e </a:t>
            </a:r>
            <a:r>
              <a:rPr lang="pt-BR" dirty="0" err="1"/>
              <a:t>AçÃo</a:t>
            </a:r>
            <a:r>
              <a:rPr lang="pt-BR" dirty="0"/>
              <a:t> (liberdade)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Pensamento socialista: determinar a ação a partir da tomada de consciência da realidade</a:t>
            </a:r>
          </a:p>
          <a:p>
            <a:r>
              <a:rPr lang="pt-BR" dirty="0"/>
              <a:t>Devir: pensado como necessário</a:t>
            </a:r>
          </a:p>
          <a:p>
            <a:r>
              <a:rPr lang="pt-BR" dirty="0"/>
              <a:t>Ação humana: cumpre o que é necessário (determinismo e racionalidade)</a:t>
            </a:r>
          </a:p>
        </p:txBody>
      </p:sp>
    </p:spTree>
    <p:extLst>
      <p:ext uri="{BB962C8B-B14F-4D97-AF65-F5344CB8AC3E}">
        <p14:creationId xmlns:p14="http://schemas.microsoft.com/office/powerpoint/2010/main" val="128009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Contradição essencial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Anuncia o devir necessário</a:t>
            </a:r>
          </a:p>
          <a:p>
            <a:r>
              <a:rPr lang="pt-BR" dirty="0"/>
              <a:t>Incita à ação revolucionária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591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a ideia de crítica no pensamento do jovem </a:t>
            </a:r>
            <a:r>
              <a:rPr lang="pt-BR" dirty="0" err="1"/>
              <a:t>marx</a:t>
            </a:r>
            <a:r>
              <a:rPr lang="pt-BR" dirty="0"/>
              <a:t>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1" y="685800"/>
            <a:ext cx="10828915" cy="3615267"/>
          </a:xfrm>
        </p:spPr>
        <p:txBody>
          <a:bodyPr/>
          <a:lstStyle/>
          <a:p>
            <a:r>
              <a:rPr lang="pt-BR" dirty="0"/>
              <a:t>Cartas a Arnold Ruge (aparece na edição da </a:t>
            </a:r>
            <a:r>
              <a:rPr lang="pt-BR" dirty="0" err="1"/>
              <a:t>Boitempo</a:t>
            </a:r>
            <a:r>
              <a:rPr lang="pt-BR" dirty="0"/>
              <a:t> de </a:t>
            </a:r>
            <a:r>
              <a:rPr lang="pt-BR" i="1" dirty="0"/>
              <a:t>A questão judaica</a:t>
            </a:r>
            <a:r>
              <a:rPr lang="pt-BR" dirty="0"/>
              <a:t>); </a:t>
            </a:r>
          </a:p>
          <a:p>
            <a:r>
              <a:rPr lang="pt-BR" dirty="0"/>
              <a:t>Crítica à Filosofia do Direito de Hegel (publicado em fevereiro de 1943 nos Anais Franco-Alemães)</a:t>
            </a:r>
          </a:p>
        </p:txBody>
      </p:sp>
    </p:spTree>
    <p:extLst>
      <p:ext uri="{BB962C8B-B14F-4D97-AF65-F5344CB8AC3E}">
        <p14:creationId xmlns:p14="http://schemas.microsoft.com/office/powerpoint/2010/main" val="304451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crítica segundo as cartas...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Criticar a realidade e fazer surgir a antecipação do novo mundo (sem ser dogmático - utópico)</a:t>
            </a:r>
          </a:p>
          <a:p>
            <a:r>
              <a:rPr lang="pt-BR" dirty="0"/>
              <a:t>A crítica incide na religião, na ciência, e não no socialismo (apenas um lado do verdadeiro ser humano...)</a:t>
            </a:r>
          </a:p>
          <a:p>
            <a:r>
              <a:rPr lang="pt-BR" dirty="0"/>
              <a:t>Critica teórica à realidade e à ideia que os homens fazem dela (consciência espontânea e consciência teórica)</a:t>
            </a:r>
          </a:p>
          <a:p>
            <a:r>
              <a:rPr lang="pt-BR" dirty="0"/>
              <a:t>O que é? </a:t>
            </a:r>
            <a:r>
              <a:rPr lang="pt-BR" dirty="0">
                <a:solidFill>
                  <a:schemeClr val="tx1"/>
                </a:solidFill>
              </a:rPr>
              <a:t>Versus</a:t>
            </a:r>
            <a:r>
              <a:rPr lang="pt-BR" dirty="0"/>
              <a:t> a consciência que se toma disso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62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 fundamental derivada da filosofia hegeliana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8093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dirty="0"/>
              <a:t>O que corresponde à razão está presente na realidade </a:t>
            </a: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(“A razão sempre existiu, mas nem sempre da forma racional.”</a:t>
            </a:r>
            <a:r>
              <a:rPr lang="pt-BR" sz="2600" dirty="0"/>
              <a:t>)</a:t>
            </a:r>
          </a:p>
          <a:p>
            <a:pPr>
              <a:lnSpc>
                <a:spcPct val="120000"/>
              </a:lnSpc>
            </a:pPr>
            <a:r>
              <a:rPr lang="pt-BR" sz="2600" dirty="0"/>
              <a:t>Favorecer a realização do racional, razão que esteve sempre ativa no decorrer da história humana</a:t>
            </a:r>
          </a:p>
          <a:p>
            <a:pPr>
              <a:lnSpc>
                <a:spcPct val="120000"/>
              </a:lnSpc>
            </a:pPr>
            <a:r>
              <a:rPr lang="pt-BR" sz="2600" dirty="0"/>
              <a:t>A razão não se realiza por inteiro e nem sempre tomou consciência de si</a:t>
            </a:r>
          </a:p>
          <a:p>
            <a:pPr>
              <a:lnSpc>
                <a:spcPct val="120000"/>
              </a:lnSpc>
            </a:pPr>
            <a:r>
              <a:rPr lang="pt-BR" sz="2600" dirty="0"/>
              <a:t>Análise do estado: o que seria o estado racional?</a:t>
            </a:r>
          </a:p>
          <a:p>
            <a:pPr>
              <a:lnSpc>
                <a:spcPct val="120000"/>
              </a:lnSpc>
            </a:pPr>
            <a:r>
              <a:rPr lang="pt-BR" sz="2600" dirty="0"/>
              <a:t>Não é kantiano: oposição que é versus o que deve ser</a:t>
            </a:r>
          </a:p>
          <a:p>
            <a:pPr>
              <a:lnSpc>
                <a:spcPct val="120000"/>
              </a:lnSpc>
            </a:pPr>
            <a:r>
              <a:rPr lang="pt-BR" sz="2600" dirty="0"/>
              <a:t>Não é determinista: que apenas constata o que produz necessariamente</a:t>
            </a:r>
          </a:p>
          <a:p>
            <a:pPr>
              <a:lnSpc>
                <a:spcPct val="120000"/>
              </a:lnSpc>
            </a:pPr>
            <a:r>
              <a:rPr lang="pt-BR" sz="2600" dirty="0"/>
              <a:t>Filosofia hegeliana que pretende, pela análise da realidade, extrair o que é a razão de ser (o objetivo do que é)</a:t>
            </a:r>
          </a:p>
          <a:p>
            <a:pPr>
              <a:lnSpc>
                <a:spcPct val="120000"/>
              </a:lnSpc>
            </a:pPr>
            <a:r>
              <a:rPr lang="pt-BR" sz="2600" dirty="0"/>
              <a:t>O que deve ser está implicado na razão que a crítica descobre na realidade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94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ao estado na crítica da filosofia do direito de </a:t>
            </a:r>
            <a:r>
              <a:rPr lang="pt-BR" dirty="0" err="1"/>
              <a:t>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Estado prussiano existente versus estado racional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04276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695</TotalTime>
  <Words>1657</Words>
  <Application>Microsoft Office PowerPoint</Application>
  <PresentationFormat>Widescreen</PresentationFormat>
  <Paragraphs>114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Times New Roman</vt:lpstr>
      <vt:lpstr>Wingdings 3</vt:lpstr>
      <vt:lpstr>Fatia</vt:lpstr>
      <vt:lpstr>Apresentação do PowerPoint</vt:lpstr>
      <vt:lpstr>Apresentação do PowerPoint</vt:lpstr>
      <vt:lpstr>Ponto filosófico essencial do pensamento de mArx</vt:lpstr>
      <vt:lpstr>Necessidade e AçÃo (liberdade)</vt:lpstr>
      <vt:lpstr>Contradição essencial</vt:lpstr>
      <vt:lpstr>O que é a ideia de crítica no pensamento do jovem marx? </vt:lpstr>
      <vt:lpstr>A crítica segundo as cartas...</vt:lpstr>
      <vt:lpstr>Hipótese fundamental derivada da filosofia hegeliana</vt:lpstr>
      <vt:lpstr>Crítica ao estado na crítica da filosofia do direito de hegel</vt:lpstr>
      <vt:lpstr>PaSSAGEM NA CARTA A RUGE</vt:lpstr>
      <vt:lpstr>Grande tema da crítica marxista</vt:lpstr>
      <vt:lpstr>Introdução À CFDH</vt:lpstr>
      <vt:lpstr>Selbstentfremdung</vt:lpstr>
      <vt:lpstr>Crítica da política e crítica da religião</vt:lpstr>
      <vt:lpstr>A filosofia concluída é a filosofia de hegel</vt:lpstr>
      <vt:lpstr>Relação entre consciência e realidade</vt:lpstr>
      <vt:lpstr>A crítica faz a filosofia se realizar</vt:lpstr>
      <vt:lpstr>A revolução realiza a filosofia</vt:lpstr>
      <vt:lpstr>O papel do proletariado</vt:lpstr>
      <vt:lpstr>Apresentação do PowerPoint</vt:lpstr>
      <vt:lpstr>Lições finais</vt:lpstr>
      <vt:lpstr>Apresentação do PowerPoint</vt:lpstr>
      <vt:lpstr>Problemas nessa filosofia</vt:lpstr>
      <vt:lpstr>Papel da dialética</vt:lpstr>
      <vt:lpstr>Pistas na vida do jovem marx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Ponto filosófico essencial do pensamento de mArx</dc:title>
  <dc:creator>Ricardo Luis Chaves Feijo</dc:creator>
  <cp:lastModifiedBy>Ricardo Feijó</cp:lastModifiedBy>
  <cp:revision>32</cp:revision>
  <dcterms:created xsi:type="dcterms:W3CDTF">2014-08-27T13:27:35Z</dcterms:created>
  <dcterms:modified xsi:type="dcterms:W3CDTF">2020-08-22T01:50:03Z</dcterms:modified>
</cp:coreProperties>
</file>