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" ContentType="image/tiff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213"/>
  </p:notesMasterIdLst>
  <p:sldIdLst>
    <p:sldId id="763" r:id="rId3"/>
    <p:sldId id="257" r:id="rId4"/>
    <p:sldId id="943" r:id="rId5"/>
    <p:sldId id="256" r:id="rId6"/>
    <p:sldId id="765" r:id="rId7"/>
    <p:sldId id="766" r:id="rId8"/>
    <p:sldId id="767" r:id="rId9"/>
    <p:sldId id="974" r:id="rId10"/>
    <p:sldId id="840" r:id="rId11"/>
    <p:sldId id="946" r:id="rId12"/>
    <p:sldId id="947" r:id="rId13"/>
    <p:sldId id="948" r:id="rId14"/>
    <p:sldId id="949" r:id="rId15"/>
    <p:sldId id="950" r:id="rId16"/>
    <p:sldId id="922" r:id="rId17"/>
    <p:sldId id="917" r:id="rId18"/>
    <p:sldId id="923" r:id="rId19"/>
    <p:sldId id="920" r:id="rId20"/>
    <p:sldId id="919" r:id="rId21"/>
    <p:sldId id="918" r:id="rId22"/>
    <p:sldId id="944" r:id="rId23"/>
    <p:sldId id="908" r:id="rId24"/>
    <p:sldId id="907" r:id="rId25"/>
    <p:sldId id="906" r:id="rId26"/>
    <p:sldId id="904" r:id="rId27"/>
    <p:sldId id="951" r:id="rId28"/>
    <p:sldId id="700" r:id="rId29"/>
    <p:sldId id="903" r:id="rId30"/>
    <p:sldId id="921" r:id="rId31"/>
    <p:sldId id="678" r:id="rId32"/>
    <p:sldId id="691" r:id="rId33"/>
    <p:sldId id="681" r:id="rId34"/>
    <p:sldId id="952" r:id="rId35"/>
    <p:sldId id="690" r:id="rId36"/>
    <p:sldId id="684" r:id="rId37"/>
    <p:sldId id="679" r:id="rId38"/>
    <p:sldId id="693" r:id="rId39"/>
    <p:sldId id="986" r:id="rId40"/>
    <p:sldId id="987" r:id="rId41"/>
    <p:sldId id="988" r:id="rId42"/>
    <p:sldId id="953" r:id="rId43"/>
    <p:sldId id="764" r:id="rId44"/>
    <p:sldId id="954" r:id="rId45"/>
    <p:sldId id="971" r:id="rId46"/>
    <p:sldId id="695" r:id="rId47"/>
    <p:sldId id="696" r:id="rId48"/>
    <p:sldId id="701" r:id="rId49"/>
    <p:sldId id="697" r:id="rId50"/>
    <p:sldId id="711" r:id="rId51"/>
    <p:sldId id="712" r:id="rId52"/>
    <p:sldId id="713" r:id="rId53"/>
    <p:sldId id="714" r:id="rId54"/>
    <p:sldId id="955" r:id="rId55"/>
    <p:sldId id="704" r:id="rId56"/>
    <p:sldId id="956" r:id="rId57"/>
    <p:sldId id="688" r:id="rId58"/>
    <p:sldId id="702" r:id="rId59"/>
    <p:sldId id="945" r:id="rId60"/>
    <p:sldId id="957" r:id="rId61"/>
    <p:sldId id="968" r:id="rId62"/>
    <p:sldId id="970" r:id="rId63"/>
    <p:sldId id="969" r:id="rId64"/>
    <p:sldId id="838" r:id="rId65"/>
    <p:sldId id="959" r:id="rId66"/>
    <p:sldId id="788" r:id="rId67"/>
    <p:sldId id="848" r:id="rId68"/>
    <p:sldId id="960" r:id="rId69"/>
    <p:sldId id="856" r:id="rId70"/>
    <p:sldId id="792" r:id="rId71"/>
    <p:sldId id="730" r:id="rId72"/>
    <p:sldId id="793" r:id="rId73"/>
    <p:sldId id="794" r:id="rId74"/>
    <p:sldId id="795" r:id="rId75"/>
    <p:sldId id="717" r:id="rId76"/>
    <p:sldId id="749" r:id="rId77"/>
    <p:sldId id="729" r:id="rId78"/>
    <p:sldId id="739" r:id="rId79"/>
    <p:sldId id="740" r:id="rId80"/>
    <p:sldId id="798" r:id="rId81"/>
    <p:sldId id="972" r:id="rId82"/>
    <p:sldId id="984" r:id="rId83"/>
    <p:sldId id="985" r:id="rId84"/>
    <p:sldId id="748" r:id="rId85"/>
    <p:sldId id="745" r:id="rId86"/>
    <p:sldId id="743" r:id="rId87"/>
    <p:sldId id="742" r:id="rId88"/>
    <p:sldId id="744" r:id="rId89"/>
    <p:sldId id="807" r:id="rId90"/>
    <p:sldId id="806" r:id="rId91"/>
    <p:sldId id="797" r:id="rId92"/>
    <p:sldId id="796" r:id="rId93"/>
    <p:sldId id="747" r:id="rId94"/>
    <p:sldId id="942" r:id="rId95"/>
    <p:sldId id="746" r:id="rId96"/>
    <p:sldId id="932" r:id="rId97"/>
    <p:sldId id="931" r:id="rId98"/>
    <p:sldId id="799" r:id="rId99"/>
    <p:sldId id="800" r:id="rId100"/>
    <p:sldId id="801" r:id="rId101"/>
    <p:sldId id="802" r:id="rId102"/>
    <p:sldId id="803" r:id="rId103"/>
    <p:sldId id="804" r:id="rId104"/>
    <p:sldId id="805" r:id="rId105"/>
    <p:sldId id="808" r:id="rId106"/>
    <p:sldId id="809" r:id="rId107"/>
    <p:sldId id="868" r:id="rId108"/>
    <p:sldId id="811" r:id="rId109"/>
    <p:sldId id="812" r:id="rId110"/>
    <p:sldId id="813" r:id="rId111"/>
    <p:sldId id="737" r:id="rId112"/>
    <p:sldId id="911" r:id="rId113"/>
    <p:sldId id="814" r:id="rId114"/>
    <p:sldId id="872" r:id="rId115"/>
    <p:sldId id="815" r:id="rId116"/>
    <p:sldId id="816" r:id="rId117"/>
    <p:sldId id="817" r:id="rId118"/>
    <p:sldId id="720" r:id="rId119"/>
    <p:sldId id="719" r:id="rId120"/>
    <p:sldId id="718" r:id="rId121"/>
    <p:sldId id="741" r:id="rId122"/>
    <p:sldId id="738" r:id="rId123"/>
    <p:sldId id="736" r:id="rId124"/>
    <p:sldId id="735" r:id="rId125"/>
    <p:sldId id="734" r:id="rId126"/>
    <p:sldId id="733" r:id="rId127"/>
    <p:sldId id="935" r:id="rId128"/>
    <p:sldId id="936" r:id="rId129"/>
    <p:sldId id="732" r:id="rId130"/>
    <p:sldId id="760" r:id="rId131"/>
    <p:sldId id="731" r:id="rId132"/>
    <p:sldId id="819" r:id="rId133"/>
    <p:sldId id="874" r:id="rId134"/>
    <p:sldId id="820" r:id="rId135"/>
    <p:sldId id="724" r:id="rId136"/>
    <p:sldId id="725" r:id="rId137"/>
    <p:sldId id="882" r:id="rId138"/>
    <p:sldId id="721" r:id="rId139"/>
    <p:sldId id="723" r:id="rId140"/>
    <p:sldId id="722" r:id="rId141"/>
    <p:sldId id="753" r:id="rId142"/>
    <p:sldId id="754" r:id="rId143"/>
    <p:sldId id="751" r:id="rId144"/>
    <p:sldId id="925" r:id="rId145"/>
    <p:sldId id="929" r:id="rId146"/>
    <p:sldId id="934" r:id="rId147"/>
    <p:sldId id="710" r:id="rId148"/>
    <p:sldId id="826" r:id="rId149"/>
    <p:sldId id="680" r:id="rId150"/>
    <p:sldId id="916" r:id="rId151"/>
    <p:sldId id="940" r:id="rId152"/>
    <p:sldId id="941" r:id="rId153"/>
    <p:sldId id="930" r:id="rId154"/>
    <p:sldId id="927" r:id="rId155"/>
    <p:sldId id="926" r:id="rId156"/>
    <p:sldId id="715" r:id="rId157"/>
    <p:sldId id="958" r:id="rId158"/>
    <p:sldId id="755" r:id="rId159"/>
    <p:sldId id="756" r:id="rId160"/>
    <p:sldId id="757" r:id="rId161"/>
    <p:sldId id="762" r:id="rId162"/>
    <p:sldId id="910" r:id="rId163"/>
    <p:sldId id="928" r:id="rId164"/>
    <p:sldId id="707" r:id="rId165"/>
    <p:sldId id="709" r:id="rId166"/>
    <p:sldId id="933" r:id="rId167"/>
    <p:sldId id="976" r:id="rId168"/>
    <p:sldId id="975" r:id="rId169"/>
    <p:sldId id="828" r:id="rId170"/>
    <p:sldId id="829" r:id="rId171"/>
    <p:sldId id="909" r:id="rId172"/>
    <p:sldId id="687" r:id="rId173"/>
    <p:sldId id="726" r:id="rId174"/>
    <p:sldId id="961" r:id="rId175"/>
    <p:sldId id="966" r:id="rId176"/>
    <p:sldId id="967" r:id="rId177"/>
    <p:sldId id="962" r:id="rId178"/>
    <p:sldId id="823" r:id="rId179"/>
    <p:sldId id="963" r:id="rId180"/>
    <p:sldId id="824" r:id="rId181"/>
    <p:sldId id="825" r:id="rId182"/>
    <p:sldId id="964" r:id="rId183"/>
    <p:sldId id="965" r:id="rId184"/>
    <p:sldId id="892" r:id="rId185"/>
    <p:sldId id="893" r:id="rId186"/>
    <p:sldId id="894" r:id="rId187"/>
    <p:sldId id="895" r:id="rId188"/>
    <p:sldId id="896" r:id="rId189"/>
    <p:sldId id="768" r:id="rId190"/>
    <p:sldId id="973" r:id="rId191"/>
    <p:sldId id="915" r:id="rId192"/>
    <p:sldId id="914" r:id="rId193"/>
    <p:sldId id="913" r:id="rId194"/>
    <p:sldId id="771" r:id="rId195"/>
    <p:sldId id="912" r:id="rId196"/>
    <p:sldId id="772" r:id="rId197"/>
    <p:sldId id="773" r:id="rId198"/>
    <p:sldId id="774" r:id="rId199"/>
    <p:sldId id="827" r:id="rId200"/>
    <p:sldId id="776" r:id="rId201"/>
    <p:sldId id="775" r:id="rId202"/>
    <p:sldId id="777" r:id="rId203"/>
    <p:sldId id="770" r:id="rId204"/>
    <p:sldId id="778" r:id="rId205"/>
    <p:sldId id="977" r:id="rId206"/>
    <p:sldId id="982" r:id="rId207"/>
    <p:sldId id="983" r:id="rId208"/>
    <p:sldId id="727" r:id="rId209"/>
    <p:sldId id="728" r:id="rId210"/>
    <p:sldId id="477" r:id="rId211"/>
    <p:sldId id="708" r:id="rId2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9F5E"/>
    <a:srgbClr val="517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>
      <p:cViewPr varScale="1">
        <p:scale>
          <a:sx n="92" d="100"/>
          <a:sy n="92" d="100"/>
        </p:scale>
        <p:origin x="13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slide" Target="slides/slide189.xml"/><Relationship Id="rId205" Type="http://schemas.openxmlformats.org/officeDocument/2006/relationships/slide" Target="slides/slide203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65" Type="http://schemas.openxmlformats.org/officeDocument/2006/relationships/slide" Target="slides/slide163.xml"/><Relationship Id="rId181" Type="http://schemas.openxmlformats.org/officeDocument/2006/relationships/slide" Target="slides/slide179.xml"/><Relationship Id="rId186" Type="http://schemas.openxmlformats.org/officeDocument/2006/relationships/slide" Target="slides/slide184.xml"/><Relationship Id="rId216" Type="http://schemas.openxmlformats.org/officeDocument/2006/relationships/theme" Target="theme/theme1.xml"/><Relationship Id="rId211" Type="http://schemas.openxmlformats.org/officeDocument/2006/relationships/slide" Target="slides/slide209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71" Type="http://schemas.openxmlformats.org/officeDocument/2006/relationships/slide" Target="slides/slide169.xml"/><Relationship Id="rId176" Type="http://schemas.openxmlformats.org/officeDocument/2006/relationships/slide" Target="slides/slide174.xml"/><Relationship Id="rId192" Type="http://schemas.openxmlformats.org/officeDocument/2006/relationships/slide" Target="slides/slide190.xml"/><Relationship Id="rId197" Type="http://schemas.openxmlformats.org/officeDocument/2006/relationships/slide" Target="slides/slide195.xml"/><Relationship Id="rId206" Type="http://schemas.openxmlformats.org/officeDocument/2006/relationships/slide" Target="slides/slide204.xml"/><Relationship Id="rId201" Type="http://schemas.openxmlformats.org/officeDocument/2006/relationships/slide" Target="slides/slide199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66" Type="http://schemas.openxmlformats.org/officeDocument/2006/relationships/slide" Target="slides/slide164.xml"/><Relationship Id="rId182" Type="http://schemas.openxmlformats.org/officeDocument/2006/relationships/slide" Target="slides/slide180.xml"/><Relationship Id="rId187" Type="http://schemas.openxmlformats.org/officeDocument/2006/relationships/slide" Target="slides/slide185.xml"/><Relationship Id="rId2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12" Type="http://schemas.openxmlformats.org/officeDocument/2006/relationships/slide" Target="slides/slide210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slide" Target="slides/slide196.xml"/><Relationship Id="rId172" Type="http://schemas.openxmlformats.org/officeDocument/2006/relationships/slide" Target="slides/slide170.xml"/><Relationship Id="rId193" Type="http://schemas.openxmlformats.org/officeDocument/2006/relationships/slide" Target="slides/slide191.xml"/><Relationship Id="rId202" Type="http://schemas.openxmlformats.org/officeDocument/2006/relationships/slide" Target="slides/slide200.xml"/><Relationship Id="rId207" Type="http://schemas.openxmlformats.org/officeDocument/2006/relationships/slide" Target="slides/slide205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1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slide" Target="slides/slide192.xml"/><Relationship Id="rId199" Type="http://schemas.openxmlformats.org/officeDocument/2006/relationships/slide" Target="slides/slide197.xml"/><Relationship Id="rId203" Type="http://schemas.openxmlformats.org/officeDocument/2006/relationships/slide" Target="slides/slide201.xml"/><Relationship Id="rId208" Type="http://schemas.openxmlformats.org/officeDocument/2006/relationships/slide" Target="slides/slide206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3" Type="http://schemas.openxmlformats.org/officeDocument/2006/relationships/slide" Target="slides/slide1.xml"/><Relationship Id="rId214" Type="http://schemas.openxmlformats.org/officeDocument/2006/relationships/presProps" Target="presProps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slide" Target="slides/slide193.xml"/><Relationship Id="rId209" Type="http://schemas.openxmlformats.org/officeDocument/2006/relationships/slide" Target="slides/slide207.xml"/><Relationship Id="rId190" Type="http://schemas.openxmlformats.org/officeDocument/2006/relationships/slide" Target="slides/slide188.xml"/><Relationship Id="rId204" Type="http://schemas.openxmlformats.org/officeDocument/2006/relationships/slide" Target="slides/slide202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10" Type="http://schemas.openxmlformats.org/officeDocument/2006/relationships/slide" Target="slides/slide208.xml"/><Relationship Id="rId215" Type="http://schemas.openxmlformats.org/officeDocument/2006/relationships/viewProps" Target="viewProps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slide" Target="slides/slide194.xml"/><Relationship Id="rId200" Type="http://schemas.openxmlformats.org/officeDocument/2006/relationships/slide" Target="slides/slide198.xml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29A1C-DE14-4D1F-9ADC-F6400DEA03DA}" type="datetimeFigureOut">
              <a:rPr lang="pt-BR" smtClean="0"/>
              <a:t>08/11/2021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140D8-948B-40BC-9E55-ABBA0BEF55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612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5684F7-05B7-4F5A-A1AF-9497C647A62E}" type="slidenum">
              <a:rPr lang="pt-BR" altLang="pt-BR" smtClean="0"/>
              <a:pPr>
                <a:spcBef>
                  <a:spcPct val="0"/>
                </a:spcBef>
              </a:pPr>
              <a:t>7</a:t>
            </a:fld>
            <a:endParaRPr lang="pt-BR" altLang="pt-BR" smtClean="0"/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EC67867-B726-47D7-B86A-F407DDF487B7}" type="slidenum">
              <a:rPr lang="pt-BR" altLang="pt-BR">
                <a:latin typeface="Verdan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165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5684F7-05B7-4F5A-A1AF-9497C647A62E}" type="slidenum">
              <a:rPr lang="pt-BR" altLang="pt-BR" smtClean="0"/>
              <a:pPr>
                <a:spcBef>
                  <a:spcPct val="0"/>
                </a:spcBef>
              </a:pPr>
              <a:t>8</a:t>
            </a:fld>
            <a:endParaRPr lang="pt-BR" altLang="pt-BR" smtClean="0"/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EC67867-B726-47D7-B86A-F407DDF487B7}" type="slidenum">
              <a:rPr lang="pt-BR" altLang="pt-BR">
                <a:latin typeface="Verdan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58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80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080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080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080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080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94D7FC9-FE71-4068-8858-22F6B4615399}" type="slidenum">
              <a:rPr lang="pt-BR" sz="1000" b="0"/>
              <a:pPr/>
              <a:t>189</a:t>
            </a:fld>
            <a:endParaRPr lang="pt-BR" sz="10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610723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="" xmlns:a16="http://schemas.microsoft.com/office/drawing/2014/main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8" name="Conector reto 15">
            <a:extLst>
              <a:ext uri="{FF2B5EF4-FFF2-40B4-BE49-F238E27FC236}">
                <a16:creationId xmlns="" xmlns:a16="http://schemas.microsoft.com/office/drawing/2014/main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191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35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DFDB7096-87A7-6343-843B-D08F21FF80A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AutoShape 2" descr="GRADUAÇÃO &amp;nbsp;&amp;nbsp;&amp;nbsp;&amp;nbsp;&amp;nbsp; | SERVIÇO DE">
            <a:extLst>
              <a:ext uri="{FF2B5EF4-FFF2-40B4-BE49-F238E27FC236}">
                <a16:creationId xmlns="" xmlns:a16="http://schemas.microsoft.com/office/drawing/2014/main" id="{F034F6A3-6358-614D-AF72-501C872DEAE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18" name="Imagem 17" descr="Foto em preto e branco de banco de praça&#10;&#10;Descrição gerada automaticamente">
            <a:extLst>
              <a:ext uri="{FF2B5EF4-FFF2-40B4-BE49-F238E27FC236}">
                <a16:creationId xmlns="" xmlns:a16="http://schemas.microsoft.com/office/drawing/2014/main" id="{6CFF4D54-792C-674A-867D-C0CAA69F7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0"/>
          <a:stretch/>
        </p:blipFill>
        <p:spPr>
          <a:xfrm>
            <a:off x="0" y="2637888"/>
            <a:ext cx="8204924" cy="422011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933C108B-2156-D24C-89F7-0049DFA4CADD}"/>
              </a:ext>
            </a:extLst>
          </p:cNvPr>
          <p:cNvSpPr/>
          <p:nvPr userDrawn="1"/>
        </p:nvSpPr>
        <p:spPr>
          <a:xfrm>
            <a:off x="1621243" y="0"/>
            <a:ext cx="7522757" cy="3429000"/>
          </a:xfrm>
          <a:prstGeom prst="rect">
            <a:avLst/>
          </a:prstGeom>
          <a:solidFill>
            <a:srgbClr val="5073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3" name="Imagem 22" descr="Desenho de pessoa em pé&#10;&#10;Descrição gerada automaticamente com confiança média">
            <a:extLst>
              <a:ext uri="{FF2B5EF4-FFF2-40B4-BE49-F238E27FC236}">
                <a16:creationId xmlns="" xmlns:a16="http://schemas.microsoft.com/office/drawing/2014/main" id="{21AB8142-5C66-4E43-86F7-855AA17EF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7" y="220458"/>
            <a:ext cx="1129730" cy="954107"/>
          </a:xfrm>
          <a:prstGeom prst="rect">
            <a:avLst/>
          </a:prstGeom>
        </p:spPr>
      </p:pic>
      <p:pic>
        <p:nvPicPr>
          <p:cNvPr id="24" name="Imagem 23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4D5B7721-6CF8-DB42-B50C-621D1C891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138" y="6406357"/>
            <a:ext cx="664648" cy="260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43" y="10319"/>
            <a:ext cx="7108871" cy="18473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1243" y="1927134"/>
            <a:ext cx="7122082" cy="7107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="" xmlns:a16="http://schemas.microsoft.com/office/drawing/2014/main" id="{3E53702D-0A69-B64B-ABF8-561F175B3E36}"/>
              </a:ext>
            </a:extLst>
          </p:cNvPr>
          <p:cNvCxnSpPr>
            <a:cxnSpLocks/>
          </p:cNvCxnSpPr>
          <p:nvPr userDrawn="1"/>
        </p:nvCxnSpPr>
        <p:spPr>
          <a:xfrm>
            <a:off x="1621243" y="1896176"/>
            <a:ext cx="712208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960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B6B9A66-FBA5-BD4E-B757-909FD84383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90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1E98E14E-43E3-3246-812A-62F5ECC7837E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AutoShape 2" descr="GRADUAÇÃO &amp;nbsp;&amp;nbsp;&amp;nbsp;&amp;nbsp;&amp;nbsp; | SERVIÇO DE">
            <a:extLst>
              <a:ext uri="{FF2B5EF4-FFF2-40B4-BE49-F238E27FC236}">
                <a16:creationId xmlns="" xmlns:a16="http://schemas.microsoft.com/office/drawing/2014/main" id="{B577E5E0-61A7-1A40-94FD-C2E6F03349E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9" name="Imagem 8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F5F7888D-0FF1-ED4E-BC9A-6FB9CE031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9428" b="17928"/>
          <a:stretch/>
        </p:blipFill>
        <p:spPr>
          <a:xfrm>
            <a:off x="0" y="2873532"/>
            <a:ext cx="9144000" cy="40930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D0742374-63B9-D947-9005-08EA026EB31D}"/>
              </a:ext>
            </a:extLst>
          </p:cNvPr>
          <p:cNvSpPr/>
          <p:nvPr userDrawn="1"/>
        </p:nvSpPr>
        <p:spPr>
          <a:xfrm>
            <a:off x="2101636" y="0"/>
            <a:ext cx="5992570" cy="3581400"/>
          </a:xfrm>
          <a:prstGeom prst="rect">
            <a:avLst/>
          </a:prstGeom>
          <a:solidFill>
            <a:srgbClr val="5073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D45F023F-D8AA-7C43-8C7E-2E1179047E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78" y="472460"/>
            <a:ext cx="824251" cy="322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636" y="878761"/>
            <a:ext cx="5992570" cy="1519835"/>
          </a:xfrm>
        </p:spPr>
        <p:txBody>
          <a:bodyPr anchor="b">
            <a:no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1636" y="2416563"/>
            <a:ext cx="5992570" cy="43900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15" name="Imagem 14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E235B00-2454-D64A-8319-16C9DCDA06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0" y="294603"/>
            <a:ext cx="1937856" cy="678248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="" xmlns:a16="http://schemas.microsoft.com/office/drawing/2014/main" id="{C1F076F3-938A-C44E-B9F0-A47B81714E92}"/>
              </a:ext>
            </a:extLst>
          </p:cNvPr>
          <p:cNvCxnSpPr>
            <a:cxnSpLocks/>
          </p:cNvCxnSpPr>
          <p:nvPr userDrawn="1"/>
        </p:nvCxnSpPr>
        <p:spPr>
          <a:xfrm>
            <a:off x="2101636" y="2416563"/>
            <a:ext cx="59925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425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4F930531-58C1-004D-A7BD-A9A4EA49DF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60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E160ED0-FD2C-B94B-A8CA-3753902E0E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24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F574C23D-6E28-F248-B9F2-12308D29BE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25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A64DC118-38FE-E44D-B7CA-37DF6B5D93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46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9BF02923-00B8-C746-A64B-193FA2C62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75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A1423A6-2DF5-BA40-9A6A-73F13CA836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62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D6434589-B00F-CE43-9F35-767A9E4CFD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95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CFD0CFD9-CA5D-A44C-8D6D-DC67F91B7D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3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81938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9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06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32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2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92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9A8293-BE09-214E-B367-5F145B08DED9}" type="datetimeFigureOut">
              <a:rPr lang="pt-BR" smtClean="0"/>
              <a:pPr/>
              <a:t>08/11/2021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1502209-E4FF-5943-AB78-2DDB8D0BD45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16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A36C6-EB7F-4247-9DF3-D4B573EF501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08/11/2021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E424C-1AE8-654B-95BF-483573C8EE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4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8.jpeg"/><Relationship Id="rId5" Type="http://schemas.openxmlformats.org/officeDocument/2006/relationships/image" Target="../media/image109.emf"/><Relationship Id="rId4" Type="http://schemas.openxmlformats.org/officeDocument/2006/relationships/oleObject" Target="../embeddings/Documento_do_Microsoft_Word_97_-_20036.doc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5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.jpeg"/><Relationship Id="rId5" Type="http://schemas.openxmlformats.org/officeDocument/2006/relationships/image" Target="../media/image115.emf"/><Relationship Id="rId4" Type="http://schemas.openxmlformats.org/officeDocument/2006/relationships/oleObject" Target="../embeddings/Documento_do_Microsoft_Word_97_-_20037.doc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8.emf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jpeg"/><Relationship Id="rId5" Type="http://schemas.openxmlformats.org/officeDocument/2006/relationships/image" Target="../media/image134.emf"/><Relationship Id="rId4" Type="http://schemas.openxmlformats.org/officeDocument/2006/relationships/oleObject" Target="../embeddings/Documento_do_Microsoft_Word_97_-_20038.doc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jpeg"/><Relationship Id="rId5" Type="http://schemas.openxmlformats.org/officeDocument/2006/relationships/image" Target="../media/image138.emf"/><Relationship Id="rId4" Type="http://schemas.openxmlformats.org/officeDocument/2006/relationships/oleObject" Target="../embeddings/Documento_do_Microsoft_Word_97_-_20039.doc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9.tif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0.tif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1.t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8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8.jpeg"/><Relationship Id="rId4" Type="http://schemas.openxmlformats.org/officeDocument/2006/relationships/image" Target="../media/image201.emf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.jpeg"/><Relationship Id="rId4" Type="http://schemas.openxmlformats.org/officeDocument/2006/relationships/image" Target="../media/image202.emf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jpeg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7.png"/><Relationship Id="rId4" Type="http://schemas.openxmlformats.org/officeDocument/2006/relationships/oleObject" Target="../embeddings/oleObject3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8.png"/><Relationship Id="rId4" Type="http://schemas.openxmlformats.org/officeDocument/2006/relationships/oleObject" Target="../embeddings/oleObject4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9.emf"/><Relationship Id="rId5" Type="http://schemas.openxmlformats.org/officeDocument/2006/relationships/oleObject" Target="../embeddings/Documento_do_Microsoft_Word_97_-_20032.doc"/><Relationship Id="rId4" Type="http://schemas.openxmlformats.org/officeDocument/2006/relationships/oleObject" Target="../embeddings/oleObject5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jpeg"/><Relationship Id="rId5" Type="http://schemas.openxmlformats.org/officeDocument/2006/relationships/image" Target="../media/image72.emf"/><Relationship Id="rId4" Type="http://schemas.openxmlformats.org/officeDocument/2006/relationships/oleObject" Target="../embeddings/Documento_do_Microsoft_Word_97_-_20033.doc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jpeg"/><Relationship Id="rId5" Type="http://schemas.openxmlformats.org/officeDocument/2006/relationships/image" Target="../media/image84.emf"/><Relationship Id="rId4" Type="http://schemas.openxmlformats.org/officeDocument/2006/relationships/oleObject" Target="../embeddings/Documento_do_Microsoft_Word_97_-_20034.doc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jpeg"/><Relationship Id="rId5" Type="http://schemas.openxmlformats.org/officeDocument/2006/relationships/image" Target="../media/image85.emf"/><Relationship Id="rId4" Type="http://schemas.openxmlformats.org/officeDocument/2006/relationships/oleObject" Target="../embeddings/Documento_do_Microsoft_Word_97_-_20035.doc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jpeg"/><Relationship Id="rId5" Type="http://schemas.openxmlformats.org/officeDocument/2006/relationships/image" Target="../media/image12.emf"/><Relationship Id="rId4" Type="http://schemas.openxmlformats.org/officeDocument/2006/relationships/oleObject" Target="../embeddings/Documento_do_Microsoft_Word_97_-_20031.doc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2384918-14F6-0043-8CC6-0270BE25E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243" y="-77600"/>
            <a:ext cx="7122082" cy="1633940"/>
          </a:xfrm>
        </p:spPr>
        <p:txBody>
          <a:bodyPr>
            <a:normAutofit/>
          </a:bodyPr>
          <a:lstStyle/>
          <a:p>
            <a:pPr algn="ctr"/>
            <a:r>
              <a:rPr lang="pt-B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Fenação</a:t>
            </a: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pt-BR" i="1" dirty="0" smtClean="0"/>
              <a:t>Luiz Gustavo Nussio, Professor</a:t>
            </a:r>
          </a:p>
          <a:p>
            <a:pPr algn="r"/>
            <a:r>
              <a:rPr lang="pt-BR" i="1" dirty="0" smtClean="0"/>
              <a:t>Departamento de Zootecnia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20937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3600" i="1" dirty="0" smtClean="0"/>
              <a:t>Percepção social do negócio </a:t>
            </a:r>
            <a:r>
              <a:rPr lang="pt-BR" sz="2800" i="1" dirty="0" smtClean="0"/>
              <a:t>Estratégia de essencialidade  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1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C:\Apresentações\Fotos\Volumosos\Fenação\Bambu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51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Viagens\Escocia2002ISC\Fotos\DSCF00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5464" cy="62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18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9" name="Picture 3" descr="E:\2006-04-07, Alexandre\Alexandre 0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57755" cy="626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92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3" name="Picture 3" descr="E:\2006-04-07, Alexandre\Alexandre 0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26582" cy="624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582" y="2371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04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5" name="Picture 3" descr="E:\2006-04-07, Alexandre\Alexandre 0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8409709" cy="630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57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633845" y="1374995"/>
            <a:ext cx="7990609" cy="357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4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Revolvimento</a:t>
            </a:r>
          </a:p>
          <a:p>
            <a:pPr algn="ctr">
              <a:spcBef>
                <a:spcPct val="50000"/>
              </a:spcBef>
            </a:pPr>
            <a:r>
              <a:rPr lang="pt-BR" sz="24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(correto)</a:t>
            </a:r>
          </a:p>
          <a:p>
            <a:pPr algn="ctr">
              <a:spcBef>
                <a:spcPct val="50000"/>
              </a:spcBef>
            </a:pPr>
            <a:r>
              <a:rPr lang="pt-BR" sz="44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Viragem, tombamento, espalhamento, aeração,...</a:t>
            </a:r>
          </a:p>
          <a:p>
            <a:pPr algn="ctr">
              <a:spcBef>
                <a:spcPct val="50000"/>
              </a:spcBef>
            </a:pPr>
            <a:r>
              <a:rPr lang="pt-BR" sz="24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(incorreto)</a:t>
            </a:r>
            <a:endParaRPr lang="pt-BR" sz="2400" b="1" dirty="0">
              <a:latin typeface="Arial" panose="020B0604020202020204" pitchFamily="34" charset="0"/>
            </a:endParaRPr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21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1738619"/>
              </p:ext>
            </p:extLst>
          </p:nvPr>
        </p:nvGraphicFramePr>
        <p:xfrm>
          <a:off x="131763" y="965774"/>
          <a:ext cx="9309100" cy="470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5" name="Document" r:id="rId4" imgW="5824580" imgH="2955987" progId="Word.Document.8">
                  <p:embed/>
                </p:oleObj>
              </mc:Choice>
              <mc:Fallback>
                <p:oleObj name="Document" r:id="rId4" imgW="5824580" imgH="2955987" progId="Word.Document.8">
                  <p:embed/>
                  <p:pic>
                    <p:nvPicPr>
                      <p:cNvPr id="3686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63" y="965774"/>
                        <a:ext cx="9309100" cy="470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7" name="Line 3"/>
          <p:cNvSpPr>
            <a:spLocks noChangeShapeType="1"/>
          </p:cNvSpPr>
          <p:nvPr/>
        </p:nvSpPr>
        <p:spPr bwMode="auto">
          <a:xfrm>
            <a:off x="135083" y="1454727"/>
            <a:ext cx="8863444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131763" y="2337955"/>
            <a:ext cx="8866764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>
            <a:off x="131763" y="5261263"/>
            <a:ext cx="8866764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97873" y="5392227"/>
            <a:ext cx="3995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400" b="1" dirty="0">
                <a:solidFill>
                  <a:schemeClr val="tx1"/>
                </a:solidFill>
              </a:rPr>
              <a:t>Fonte: PITT (1990).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178222" y="246922"/>
            <a:ext cx="63979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altLang="pt-BR" sz="3200" b="1" dirty="0" smtClean="0">
                <a:solidFill>
                  <a:schemeClr val="accent1"/>
                </a:solidFill>
              </a:rPr>
              <a:t>Perdas Mecânicas no Revolvimento</a:t>
            </a:r>
            <a:endParaRPr lang="pt-BR" altLang="pt-BR" sz="3200" b="1" dirty="0">
              <a:solidFill>
                <a:schemeClr val="accent1"/>
              </a:solidFill>
            </a:endParaRPr>
          </a:p>
        </p:txBody>
      </p:sp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7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27" y="0"/>
            <a:ext cx="8309870" cy="623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31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C:\Apresentações\Fotos\Volumosos\Fenação\ra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07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9" name="Picture 3" descr="E:\2006-04-07, Alexandre\Alexandre 0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60773" cy="619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773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65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054" name="Picture 6" descr="File:June - a man making hay - Book of hours Simon de Varie - KB 74 G37a -  093r det randv 1.jp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4" y="2966996"/>
            <a:ext cx="2177118" cy="333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ww.tate.org.uk/art/images/work/N/N01/N01718_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681" y="1337175"/>
            <a:ext cx="6918271" cy="460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254827" cy="3171172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2774373" y="363682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7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73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58435"/>
            <a:ext cx="9107213" cy="4195457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79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117"/>
            <a:ext cx="9162474" cy="515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7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1907704" y="2780928"/>
            <a:ext cx="533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400" b="1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Enleiramento</a:t>
            </a:r>
            <a:endParaRPr lang="pt-BR" sz="4400" b="1" dirty="0">
              <a:latin typeface="Arial" panose="020B0604020202020204" pitchFamily="34" charset="0"/>
            </a:endParaRPr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64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8997690"/>
              </p:ext>
            </p:extLst>
          </p:nvPr>
        </p:nvGraphicFramePr>
        <p:xfrm>
          <a:off x="265546" y="1021484"/>
          <a:ext cx="9309100" cy="470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9" name="Document" r:id="rId4" imgW="5824580" imgH="2955987" progId="Word.Document.8">
                  <p:embed/>
                </p:oleObj>
              </mc:Choice>
              <mc:Fallback>
                <p:oleObj name="Document" r:id="rId4" imgW="5824580" imgH="2955987" progId="Word.Document.8">
                  <p:embed/>
                  <p:pic>
                    <p:nvPicPr>
                      <p:cNvPr id="409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546" y="1021484"/>
                        <a:ext cx="9309100" cy="470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265546" y="1427018"/>
            <a:ext cx="8414038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193026" y="2112818"/>
            <a:ext cx="8556336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265546" y="5354782"/>
            <a:ext cx="860829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473364" y="5437909"/>
            <a:ext cx="3251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400" b="1" dirty="0">
                <a:solidFill>
                  <a:schemeClr val="tx1"/>
                </a:solidFill>
              </a:rPr>
              <a:t>Fonte : PITT (1990).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473364" y="157886"/>
            <a:ext cx="78565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altLang="pt-BR" sz="3200" b="1" dirty="0" smtClean="0">
                <a:solidFill>
                  <a:schemeClr val="accent1"/>
                </a:solidFill>
              </a:rPr>
              <a:t>Perdas Mecânicas no </a:t>
            </a:r>
            <a:r>
              <a:rPr lang="pt-BR" altLang="pt-BR" sz="3200" b="1" dirty="0" err="1" smtClean="0">
                <a:solidFill>
                  <a:schemeClr val="accent1"/>
                </a:solidFill>
              </a:rPr>
              <a:t>Enleiramento</a:t>
            </a:r>
            <a:endParaRPr lang="pt-BR" altLang="pt-BR" sz="3200" b="1" dirty="0">
              <a:solidFill>
                <a:schemeClr val="accent1"/>
              </a:solidFill>
            </a:endParaRPr>
          </a:p>
        </p:txBody>
      </p:sp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20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I:\Meus documentos\Apresentações\Fotos\Diversos\Fenação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53" y="0"/>
            <a:ext cx="8128000" cy="6096000"/>
          </a:xfrm>
          <a:prstGeom prst="rect">
            <a:avLst/>
          </a:prstGeom>
          <a:noFill/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66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98181" cy="622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42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Apresentações\Fotos\Volumosos\Silagem Emurcehcida Cynodon Flavio Castro\Foto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87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eastus1-mediap.svc.ms/transform/thumbnail?provider=spo&amp;inputFormat=jpg&amp;cs=fFNQTw&amp;docid=https%3A%2F%2Fagcocorp.sharepoint.com%3A443%2F_api%2Fv2.0%2Fdrives%2Fb!XAgAIrXd6EK60mdVXcK4JTSAOMrTxA9Au6kEGWHzwMBR4QdHH1GeQrlhv9EPZDY8%2Fitems%2F01QGQE277K5QTS6IUXEZDIIYMUZBNICL3H%3Fversion%3DPublished&amp;access_token=eyJ0eXAiOiJKV1QiLCJhbGciOiJub25lIn0.eyJhdWQiOiIwMDAwMDAwMy0wMDAwLTBmZjEtY2UwMC0wMDAwMDAwMDAwMDAvYWdjb2NvcnAuc2hhcmVwb2ludC5jb21AMDViYjZhYWUtNjZhMy00YTI2LTk0MjQtZGExODdjY2NmYWU0IiwiaXNzIjoiMDAwMDAwMDMtMDAwMC0wZmYxLWNlMDAtMDAwMDAwMDAwMDAwIiwibmJmIjoiMTYyNjg5MDQwMCIsImV4cCI6IjE2MjY5MTIwMDAiLCJlbmRwb2ludHVybCI6ImN4cHJ6SFZsMTU1ZUZuYlZWVFZYaE1sMTRsTzNGWmJXUUlrQWhNYVh5THM9IiwiZW5kcG9pbnR1cmxMZW5ndGgiOiIxMTUiLCJpc2xvb3BiYWNrIjoiVHJ1ZSIsInZlciI6Imhhc2hlZHByb29mdG9rZW4iLCJzaXRlaWQiOiJNakl3TURBNE5XTXRaR1JpTlMwME1tVTRMV0poWkRJdE5qYzFOVFZrWXpKaU9ESTEiLCJuYW1laWQiOiIwIy5mfG1lbWJlcnNoaXB8dXJuJTNhc3BvJTNhYW5vbiNmMjRiZjczMTI0YjZjNjRjY2QzOWJkOGQ2NDczMjI3OTgxMmE3MWY3MTk4YTdmZjIzNDdmMzZlZDcxMjFmZjYwIiwibmlpIjoibWljcm9zb2Z0LnNoYXJlcG9pbnQiLCJpc3VzZXIiOiJ0cnVlIiwiY2FjaGVrZXkiOiIwaC5mfG1lbWJlcnNoaXB8dXJuJTNhc3BvJTNhYW5vbiNmMjRiZjczMTI0YjZjNjRjY2QzOWJkOGQ2NDczMjI3OTgxMmE3MWY3MTk4YTdmZjIzNDdmMzZlZDcxMjFmZjYwIiwic2hhcmluZ2lkIjoiZ2RhOC9UTlFxaytnL1B5ajJnTFNyUSIsInR0IjoiMCIsInVzZVBlcnNpc3RlbnRDb29raWUiOiIyIn0.QWRRdHlSRFJ6QkdSOG9xVGRkc0FUNmxzQnptRmRMSUE3YmZBVHRORFc1QT0&amp;encodeFailures=1&amp;width=2417&amp;height=1611&amp;srcWidth=4878&amp;srcHeight=32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9476"/>
            <a:ext cx="8506654" cy="566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49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eastus1-mediap.svc.ms/transform/thumbnail?provider=spo&amp;inputFormat=jpg&amp;cs=fFNQTw&amp;docid=https%3A%2F%2Fagcocorp.sharepoint.com%3A443%2F_api%2Fv2.0%2Fdrives%2Fb!XAgAIrXd6EK60mdVXcK4JTSAOMrTxA9Au6kEGWHzwMBR4QdHH1GeQrlhv9EPZDY8%2Fitems%2F01QGQE27ZV6E4A5OEK7RAZ5OLIEM6WYKPN%3Fversion%3DPublished&amp;access_token=eyJ0eXAiOiJKV1QiLCJhbGciOiJub25lIn0.eyJhdWQiOiIwMDAwMDAwMy0wMDAwLTBmZjEtY2UwMC0wMDAwMDAwMDAwMDAvYWdjb2NvcnAuc2hhcmVwb2ludC5jb21AMDViYjZhYWUtNjZhMy00YTI2LTk0MjQtZGExODdjY2NmYWU0IiwiaXNzIjoiMDAwMDAwMDMtMDAwMC0wZmYxLWNlMDAtMDAwMDAwMDAwMDAwIiwibmJmIjoiMTYyNjg5MDQwMCIsImV4cCI6IjE2MjY5MTIwMDAiLCJlbmRwb2ludHVybCI6ImN4cHJ6SFZsMTU1ZUZuYlZWVFZYaE1sMTRsTzNGWmJXUUlrQWhNYVh5THM9IiwiZW5kcG9pbnR1cmxMZW5ndGgiOiIxMTUiLCJpc2xvb3BiYWNrIjoiVHJ1ZSIsInZlciI6Imhhc2hlZHByb29mdG9rZW4iLCJzaXRlaWQiOiJNakl3TURBNE5XTXRaR1JpTlMwME1tVTRMV0poWkRJdE5qYzFOVFZrWXpKaU9ESTEiLCJuYW1laWQiOiIwIy5mfG1lbWJlcnNoaXB8dXJuJTNhc3BvJTNhYW5vbiNmMjRiZjczMTI0YjZjNjRjY2QzOWJkOGQ2NDczMjI3OTgxMmE3MWY3MTk4YTdmZjIzNDdmMzZlZDcxMjFmZjYwIiwibmlpIjoibWljcm9zb2Z0LnNoYXJlcG9pbnQiLCJpc3VzZXIiOiJ0cnVlIiwiY2FjaGVrZXkiOiIwaC5mfG1lbWJlcnNoaXB8dXJuJTNhc3BvJTNhYW5vbiNmMjRiZjczMTI0YjZjNjRjY2QzOWJkOGQ2NDczMjI3OTgxMmE3MWY3MTk4YTdmZjIzNDdmMzZlZDcxMjFmZjYwIiwic2hhcmluZ2lkIjoiZ2RhOC9UTlFxaytnL1B5ajJnTFNyUSIsInR0IjoiMCIsInVzZVBlcnNpc3RlbnRDb29raWUiOiIyIn0.QWRRdHlSRFJ6QkdSOG9xVGRkc0FUNmxzQnptRmRMSUE3YmZBVHRORFc1QT0&amp;encodeFailures=1&amp;width=2417&amp;height=1611&amp;srcWidth=5760&amp;srcHeight=38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455"/>
            <a:ext cx="9071264" cy="604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45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eastus1-mediap.svc.ms/transform/thumbnail?provider=spo&amp;inputFormat=jpg&amp;cs=fFNQTw&amp;docid=https%3A%2F%2Fagcocorp.sharepoint.com%3A443%2F_api%2Fv2.0%2Fdrives%2Fb!XAgAIrXd6EK60mdVXcK4JTSAOMrTxA9Au6kEGWHzwMBR4QdHH1GeQrlhv9EPZDY8%2Fitems%2F01QGQE274R3Z65WGNVVZGL6GLPMTA3YT5U%3Fversion%3DPublished&amp;access_token=eyJ0eXAiOiJKV1QiLCJhbGciOiJub25lIn0.eyJhdWQiOiIwMDAwMDAwMy0wMDAwLTBmZjEtY2UwMC0wMDAwMDAwMDAwMDAvYWdjb2NvcnAuc2hhcmVwb2ludC5jb21AMDViYjZhYWUtNjZhMy00YTI2LTk0MjQtZGExODdjY2NmYWU0IiwiaXNzIjoiMDAwMDAwMDMtMDAwMC0wZmYxLWNlMDAtMDAwMDAwMDAwMDAwIiwibmJmIjoiMTYyNjg5MDM5OSIsImV4cCI6IjE2MjY5MTE5OTkiLCJlbmRwb2ludHVybCI6ImN4cHJ6SFZsMTU1ZUZuYlZWVFZYaE1sMTRsTzNGWmJXUUlrQWhNYVh5THM9IiwiZW5kcG9pbnR1cmxMZW5ndGgiOiIxMTUiLCJpc2xvb3BiYWNrIjoiVHJ1ZSIsInZlciI6Imhhc2hlZHByb29mdG9rZW4iLCJzaXRlaWQiOiJNakl3TURBNE5XTXRaR1JpTlMwME1tVTRMV0poWkRJdE5qYzFOVFZrWXpKaU9ESTEiLCJuYW1laWQiOiIwIy5mfG1lbWJlcnNoaXB8dXJuJTNhc3BvJTNhYW5vbiNmMjRiZjczMTI0YjZjNjRjY2QzOWJkOGQ2NDczMjI3OTgxMmE3MWY3MTk4YTdmZjIzNDdmMzZlZDcxMjFmZjYwIiwibmlpIjoibWljcm9zb2Z0LnNoYXJlcG9pbnQiLCJpc3VzZXIiOiJ0cnVlIiwiY2FjaGVrZXkiOiIwaC5mfG1lbWJlcnNoaXB8dXJuJTNhc3BvJTNhYW5vbiNmMjRiZjczMTI0YjZjNjRjY2QzOWJkOGQ2NDczMjI3OTgxMmE3MWY3MTk4YTdmZjIzNDdmMzZlZDcxMjFmZjYwIiwic2hhcmluZ2lkIjoiZ2RhOC9UTlFxaytnL1B5ajJnTFNyUSIsInR0IjoiMCIsInVzZVBlcnNpc3RlbnRDb29raWUiOiIyIn0.bWlWc3RCZWpjUEUxYVg1MjlqQm96aGgxWCtyVmdTQk8wc2pCSW5ZelpPST0&amp;encodeFailures=1&amp;width=2417&amp;height=1611&amp;srcWidth=5760&amp;srcHeight=38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42"/>
            <a:ext cx="8794638" cy="586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21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0" y="1291671"/>
            <a:ext cx="4135254" cy="29611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835" y="2431473"/>
            <a:ext cx="4999536" cy="3737824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667090" y="1871092"/>
            <a:ext cx="2476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Washington </a:t>
            </a:r>
            <a:r>
              <a:rPr lang="pt-BR" b="1" i="1" dirty="0" err="1" smtClean="0"/>
              <a:t>Museum</a:t>
            </a:r>
            <a:endParaRPr lang="pt-BR" b="1" i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33970" y="4371680"/>
            <a:ext cx="229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Stockholm </a:t>
            </a:r>
            <a:r>
              <a:rPr lang="pt-BR" b="1" i="1" dirty="0" err="1" smtClean="0"/>
              <a:t>Museum</a:t>
            </a:r>
            <a:endParaRPr lang="pt-BR" b="1" i="1" dirty="0"/>
          </a:p>
        </p:txBody>
      </p:sp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93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eastus1-mediap.svc.ms/transform/thumbnail?provider=spo&amp;inputFormat=jpg&amp;cs=fFNQTw&amp;docid=https%3A%2F%2Fagcocorp.sharepoint.com%3A443%2F_api%2Fv2.0%2Fdrives%2Fb!XAgAIrXd6EK60mdVXcK4JTSAOMrTxA9Au6kEGWHzwMBR4QdHH1GeQrlhv9EPZDY8%2Fitems%2F01QGQE2752CT6GCSYCBRBLR4WE4RJQPAJL%3Fversion%3DPublished&amp;access_token=eyJ0eXAiOiJKV1QiLCJhbGciOiJub25lIn0.eyJhdWQiOiIwMDAwMDAwMy0wMDAwLTBmZjEtY2UwMC0wMDAwMDAwMDAwMDAvYWdjb2NvcnAuc2hhcmVwb2ludC5jb21AMDViYjZhYWUtNjZhMy00YTI2LTk0MjQtZGExODdjY2NmYWU0IiwiaXNzIjoiMDAwMDAwMDMtMDAwMC0wZmYxLWNlMDAtMDAwMDAwMDAwMDAwIiwibmJmIjoiMTYyNjg5MDM5OSIsImV4cCI6IjE2MjY5MTE5OTkiLCJlbmRwb2ludHVybCI6ImN4cHJ6SFZsMTU1ZUZuYlZWVFZYaE1sMTRsTzNGWmJXUUlrQWhNYVh5THM9IiwiZW5kcG9pbnR1cmxMZW5ndGgiOiIxMTUiLCJpc2xvb3BiYWNrIjoiVHJ1ZSIsInZlciI6Imhhc2hlZHByb29mdG9rZW4iLCJzaXRlaWQiOiJNakl3TURBNE5XTXRaR1JpTlMwME1tVTRMV0poWkRJdE5qYzFOVFZrWXpKaU9ESTEiLCJuYW1laWQiOiIwIy5mfG1lbWJlcnNoaXB8dXJuJTNhc3BvJTNhYW5vbiNmMjRiZjczMTI0YjZjNjRjY2QzOWJkOGQ2NDczMjI3OTgxMmE3MWY3MTk4YTdmZjIzNDdmMzZlZDcxMjFmZjYwIiwibmlpIjoibWljcm9zb2Z0LnNoYXJlcG9pbnQiLCJpc3VzZXIiOiJ0cnVlIiwiY2FjaGVrZXkiOiIwaC5mfG1lbWJlcnNoaXB8dXJuJTNhc3BvJTNhYW5vbiNmMjRiZjczMTI0YjZjNjRjY2QzOWJkOGQ2NDczMjI3OTgxMmE3MWY3MTk4YTdmZjIzNDdmMzZlZDcxMjFmZjYwIiwic2hhcmluZ2lkIjoiZ2RhOC9UTlFxaytnL1B5ajJnTFNyUSIsInR0IjoiMCIsInVzZVBlcnNpc3RlbnRDb29raWUiOiIyIn0.bWlWc3RCZWpjUEUxYVg1MjlqQm96aGgxWCtyVmdTQk8wc2pCSW5ZelpPST0&amp;encodeFailures=1&amp;width=2417&amp;height=1611&amp;srcWidth=5572&amp;srcHeight=37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800"/>
            <a:ext cx="8863445" cy="591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38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05" y="2676089"/>
            <a:ext cx="8437614" cy="341652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46" y="410800"/>
            <a:ext cx="2506384" cy="2134469"/>
          </a:xfrm>
          <a:prstGeom prst="rect">
            <a:avLst/>
          </a:prstGeom>
        </p:spPr>
      </p:pic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44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1370"/>
            <a:ext cx="8554804" cy="5192889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1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42" y="983541"/>
            <a:ext cx="8585366" cy="5224553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72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3" y="1278082"/>
            <a:ext cx="9070786" cy="4322618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9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5018"/>
            <a:ext cx="8406004" cy="5833308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93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28" y="894460"/>
            <a:ext cx="8921924" cy="5308914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49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4" y="848892"/>
            <a:ext cx="9431623" cy="5302526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06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1398"/>
            <a:ext cx="9137686" cy="422132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04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7293"/>
            <a:ext cx="9144000" cy="4443413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71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475" y="2544473"/>
            <a:ext cx="4581525" cy="374332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213764" y="2008261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11266" name="Picture 2" descr="Hay Meadow Painting - The Reapers, 19th century by Julien Dup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935182"/>
            <a:ext cx="45339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39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6543"/>
            <a:ext cx="8763229" cy="527498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77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1907704" y="2780928"/>
            <a:ext cx="533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4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Enfardamento</a:t>
            </a:r>
            <a:endParaRPr lang="pt-BR" sz="4400" b="1" dirty="0">
              <a:latin typeface="Arial" panose="020B0604020202020204" pitchFamily="34" charset="0"/>
            </a:endParaRPr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42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9821860"/>
              </p:ext>
            </p:extLst>
          </p:nvPr>
        </p:nvGraphicFramePr>
        <p:xfrm>
          <a:off x="374650" y="1617230"/>
          <a:ext cx="8769350" cy="338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3" name="Document" r:id="rId4" imgW="5824580" imgH="2253228" progId="Word.Document.8">
                  <p:embed/>
                </p:oleObj>
              </mc:Choice>
              <mc:Fallback>
                <p:oleObj name="Document" r:id="rId4" imgW="5824580" imgH="2253228" progId="Word.Document.8">
                  <p:embed/>
                  <p:pic>
                    <p:nvPicPr>
                      <p:cNvPr id="430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" y="1617230"/>
                        <a:ext cx="8769350" cy="338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1" name="Line 3"/>
          <p:cNvSpPr>
            <a:spLocks noChangeShapeType="1"/>
          </p:cNvSpPr>
          <p:nvPr/>
        </p:nvSpPr>
        <p:spPr bwMode="auto">
          <a:xfrm>
            <a:off x="-76200" y="1530927"/>
            <a:ext cx="91440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V="1">
            <a:off x="0" y="2057400"/>
            <a:ext cx="91440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0" y="4668981"/>
            <a:ext cx="89916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522000" y="4860998"/>
            <a:ext cx="31829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400" b="1" dirty="0">
                <a:solidFill>
                  <a:schemeClr val="tx1"/>
                </a:solidFill>
              </a:rPr>
              <a:t>Fonte: PITT (1990).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187447" y="685800"/>
            <a:ext cx="653416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altLang="pt-BR" sz="3200" b="1" dirty="0" smtClean="0">
                <a:solidFill>
                  <a:schemeClr val="accent1"/>
                </a:solidFill>
              </a:rPr>
              <a:t>Perdas Mecânicas no Enfardamento</a:t>
            </a:r>
            <a:endParaRPr lang="pt-BR" altLang="pt-BR" sz="3200" b="1" dirty="0">
              <a:solidFill>
                <a:schemeClr val="accent1"/>
              </a:solidFill>
            </a:endParaRPr>
          </a:p>
        </p:txBody>
      </p:sp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48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 descr="C:\Apresentações\Fotos\Volumosos\Fenação\nhbaler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475"/>
            <a:ext cx="9144000" cy="61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21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4" name="Picture 6" descr="https://eastus1-mediap.svc.ms/transform/thumbnail?provider=spo&amp;inputFormat=jpg&amp;cs=fFNQTw&amp;docid=https%3A%2F%2Fagcocorp.sharepoint.com%3A443%2F_api%2Fv2.0%2Fdrives%2Fb!XAgAIrXd6EK60mdVXcK4JTSAOMrTxA9Au6kEGWHzwMBR4QdHH1GeQrlhv9EPZDY8%2Fitems%2F01QGQE276SG67JVYNTHRB3PV3W4GLAIKBK%3Fversion%3DPublished&amp;access_token=eyJ0eXAiOiJKV1QiLCJhbGciOiJub25lIn0.eyJhdWQiOiIwMDAwMDAwMy0wMDAwLTBmZjEtY2UwMC0wMDAwMDAwMDAwMDAvYWdjb2NvcnAuc2hhcmVwb2ludC5jb21AMDViYjZhYWUtNjZhMy00YTI2LTk0MjQtZGExODdjY2NmYWU0IiwiaXNzIjoiMDAwMDAwMDMtMDAwMC0wZmYxLWNlMDAtMDAwMDAwMDAwMDAwIiwibmJmIjoiMTYyNjg5MDQwMCIsImV4cCI6IjE2MjY5MTIwMDAiLCJlbmRwb2ludHVybCI6ImN4cHJ6SFZsMTU1ZUZuYlZWVFZYaE1sMTRsTzNGWmJXUUlrQWhNYVh5THM9IiwiZW5kcG9pbnR1cmxMZW5ndGgiOiIxMTUiLCJpc2xvb3BiYWNrIjoiVHJ1ZSIsInZlciI6Imhhc2hlZHByb29mdG9rZW4iLCJzaXRlaWQiOiJNakl3TURBNE5XTXRaR1JpTlMwME1tVTRMV0poWkRJdE5qYzFOVFZrWXpKaU9ESTEiLCJuYW1laWQiOiIwIy5mfG1lbWJlcnNoaXB8dXJuJTNhc3BvJTNhYW5vbiNmMjRiZjczMTI0YjZjNjRjY2QzOWJkOGQ2NDczMjI3OTgxMmE3MWY3MTk4YTdmZjIzNDdmMzZlZDcxMjFmZjYwIiwibmlpIjoibWljcm9zb2Z0LnNoYXJlcG9pbnQiLCJpc3VzZXIiOiJ0cnVlIiwiY2FjaGVrZXkiOiIwaC5mfG1lbWJlcnNoaXB8dXJuJTNhc3BvJTNhYW5vbiNmMjRiZjczMTI0YjZjNjRjY2QzOWJkOGQ2NDczMjI3OTgxMmE3MWY3MTk4YTdmZjIzNDdmMzZlZDcxMjFmZjYwIiwic2hhcmluZ2lkIjoiZ2RhOC9UTlFxaytnL1B5ajJnTFNyUSIsInR0IjoiMCIsInVzZVBlcnNpc3RlbnRDb29raWUiOiIyIn0.QWRRdHlSRFJ6QkdSOG9xVGRkc0FUNmxzQnptRmRMSUE3YmZBVHRORFc1QT0&amp;encodeFailures=1&amp;width=3841&amp;height=1611&amp;srcWidth=&amp;srcHeight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800"/>
            <a:ext cx="8370900" cy="588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eastus1-mediap.svc.ms/transform/thumbnail?provider=spo&amp;inputFormat=jpg&amp;cs=fFNQTw&amp;docid=https%3A%2F%2Fagcocorp.sharepoint.com%3A443%2F_api%2Fv2.0%2Fdrives%2Fb!XAgAIrXd6EK60mdVXcK4JTSAOMrTxA9Au6kEGWHzwMBR4QdHH1GeQrlhv9EPZDY8%2Fitems%2F01QGQE273V2X5S4UPSDVBZRQOKPFHSGVTZ%3Fversion%3DPublished&amp;access_token=eyJ0eXAiOiJKV1QiLCJhbGciOiJub25lIn0.eyJhdWQiOiIwMDAwMDAwMy0wMDAwLTBmZjEtY2UwMC0wMDAwMDAwMDAwMDAvYWdjb2NvcnAuc2hhcmVwb2ludC5jb21AMDViYjZhYWUtNjZhMy00YTI2LTk0MjQtZGExODdjY2NmYWU0IiwiaXNzIjoiMDAwMDAwMDMtMDAwMC0wZmYxLWNlMDAtMDAwMDAwMDAwMDAwIiwibmJmIjoiMTYyNjg5MDQwMCIsImV4cCI6IjE2MjY5MTIwMDAiLCJlbmRwb2ludHVybCI6ImN4cHJ6SFZsMTU1ZUZuYlZWVFZYaE1sMTRsTzNGWmJXUUlrQWhNYVh5THM9IiwiZW5kcG9pbnR1cmxMZW5ndGgiOiIxMTUiLCJpc2xvb3BiYWNrIjoiVHJ1ZSIsInZlciI6Imhhc2hlZHByb29mdG9rZW4iLCJzaXRlaWQiOiJNakl3TURBNE5XTXRaR1JpTlMwME1tVTRMV0poWkRJdE5qYzFOVFZrWXpKaU9ESTEiLCJuYW1laWQiOiIwIy5mfG1lbWJlcnNoaXB8dXJuJTNhc3BvJTNhYW5vbiNmMjRiZjczMTI0YjZjNjRjY2QzOWJkOGQ2NDczMjI3OTgxMmE3MWY3MTk4YTdmZjIzNDdmMzZlZDcxMjFmZjYwIiwibmlpIjoibWljcm9zb2Z0LnNoYXJlcG9pbnQiLCJpc3VzZXIiOiJ0cnVlIiwiY2FjaGVrZXkiOiIwaC5mfG1lbWJlcnNoaXB8dXJuJTNhc3BvJTNhYW5vbiNmMjRiZjczMTI0YjZjNjRjY2QzOWJkOGQ2NDczMjI3OTgxMmE3MWY3MTk4YTdmZjIzNDdmMzZlZDcxMjFmZjYwIiwic2hhcmluZ2lkIjoiZ2RhOC9UTlFxaytnL1B5ajJnTFNyUSIsInR0IjoiMCIsInVzZVBlcnNpc3RlbnRDb29raWUiOiIyIn0.QWRRdHlSRFJ6QkdSOG9xVGRkc0FUNmxzQnptRmRMSUE3YmZBVHRORFc1QT0&amp;encodeFailures=1&amp;width=3841&amp;height=1611&amp;srcWidth=&amp;srcHeight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561"/>
            <a:ext cx="8185275" cy="585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9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3480832"/>
              </p:ext>
            </p:extLst>
          </p:nvPr>
        </p:nvGraphicFramePr>
        <p:xfrm>
          <a:off x="231775" y="963757"/>
          <a:ext cx="9016760" cy="34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8" name="Document" r:id="rId4" imgW="5824580" imgH="2253228" progId="Word.Document.8">
                  <p:embed/>
                </p:oleObj>
              </mc:Choice>
              <mc:Fallback>
                <p:oleObj name="Document" r:id="rId4" imgW="5824580" imgH="2253228" progId="Word.Document.8">
                  <p:embed/>
                  <p:pic>
                    <p:nvPicPr>
                      <p:cNvPr id="5120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75" y="963757"/>
                        <a:ext cx="9016760" cy="34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3" name="Line 3"/>
          <p:cNvSpPr>
            <a:spLocks noChangeShapeType="1"/>
          </p:cNvSpPr>
          <p:nvPr/>
        </p:nvSpPr>
        <p:spPr bwMode="auto">
          <a:xfrm>
            <a:off x="265110" y="1413163"/>
            <a:ext cx="887889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265110" y="1894609"/>
            <a:ext cx="887889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>
            <a:off x="231774" y="4121727"/>
            <a:ext cx="8787535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265110" y="4494069"/>
            <a:ext cx="37258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400" b="1" dirty="0">
                <a:solidFill>
                  <a:schemeClr val="tx1"/>
                </a:solidFill>
              </a:rPr>
              <a:t>Fonte: PITT (1990).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1283488" y="101025"/>
            <a:ext cx="653416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altLang="pt-BR" sz="3200" b="1" dirty="0" smtClean="0">
                <a:solidFill>
                  <a:schemeClr val="accent1"/>
                </a:solidFill>
              </a:rPr>
              <a:t>Perdas Mecânicas no Enfardamento</a:t>
            </a:r>
            <a:endParaRPr lang="pt-BR" altLang="pt-BR" sz="3200" b="1" dirty="0">
              <a:solidFill>
                <a:schemeClr val="accent1"/>
              </a:solidFill>
            </a:endParaRPr>
          </a:p>
        </p:txBody>
      </p:sp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5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" y="821601"/>
            <a:ext cx="8255603" cy="5503735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70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1601"/>
            <a:ext cx="7937079" cy="5291386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61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1601"/>
            <a:ext cx="8134806" cy="5421395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42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7211292" y="1501100"/>
            <a:ext cx="178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Van </a:t>
            </a:r>
            <a:r>
              <a:rPr lang="pt-BR" b="1" i="1" dirty="0"/>
              <a:t>G</a:t>
            </a:r>
            <a:r>
              <a:rPr lang="pt-BR" b="1" i="1" dirty="0" smtClean="0"/>
              <a:t>ogh</a:t>
            </a:r>
            <a:endParaRPr lang="pt-BR" b="1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517"/>
            <a:ext cx="7015300" cy="5481591"/>
          </a:xfrm>
          <a:prstGeom prst="rect">
            <a:avLst/>
          </a:prstGeom>
        </p:spPr>
      </p:pic>
      <p:pic>
        <p:nvPicPr>
          <p:cNvPr id="7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92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124"/>
            <a:ext cx="7730836" cy="5798127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58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383"/>
            <a:ext cx="9144000" cy="514350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11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8" y="410800"/>
            <a:ext cx="7751139" cy="5813355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83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293" y="0"/>
            <a:ext cx="4596185" cy="6130636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21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527" y="82585"/>
            <a:ext cx="4619918" cy="6162292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24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43" y="0"/>
            <a:ext cx="4692111" cy="6258588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48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Round balers Claas Rollant 340 R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3290"/>
            <a:ext cx="8974738" cy="503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90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C:\Apresentações\Fotos\Volumosos\Fenação\baler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" y="81814"/>
            <a:ext cx="7180119" cy="600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30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97191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33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176"/>
            <a:ext cx="8916987" cy="5015805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54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473393" cy="1399061"/>
          </a:xfrm>
        </p:spPr>
        <p:txBody>
          <a:bodyPr/>
          <a:lstStyle/>
          <a:p>
            <a:r>
              <a:rPr lang="pt-BR" sz="3600" i="1" dirty="0" smtClean="0"/>
              <a:t>Condições favoráveis: </a:t>
            </a:r>
            <a:br>
              <a:rPr lang="pt-BR" sz="3600" i="1" dirty="0" smtClean="0"/>
            </a:br>
            <a:r>
              <a:rPr lang="pt-BR" sz="3600" i="1" dirty="0"/>
              <a:t>	</a:t>
            </a:r>
            <a:r>
              <a:rPr lang="pt-BR" sz="3600" i="1" dirty="0" smtClean="0"/>
              <a:t>		valor de mercado nacional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2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7136"/>
            <a:ext cx="8996219" cy="5060373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46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9" y="1057957"/>
            <a:ext cx="9128931" cy="5135025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34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9758"/>
            <a:ext cx="8962953" cy="5041661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97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0301"/>
            <a:ext cx="8876279" cy="4992907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88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8368"/>
            <a:ext cx="8750005" cy="4921878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8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2015AgDeal_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0191"/>
            <a:ext cx="8803981" cy="486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59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1834968" y="2209428"/>
            <a:ext cx="53340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4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Recolhimento e Carregamento</a:t>
            </a:r>
            <a:endParaRPr lang="pt-BR" sz="4400" b="1" dirty="0">
              <a:latin typeface="Arial" panose="020B0604020202020204" pitchFamily="34" charset="0"/>
            </a:endParaRPr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6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746"/>
            <a:ext cx="9144000" cy="514350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4286"/>
            <a:ext cx="9144000" cy="514350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27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3553"/>
            <a:ext cx="8935320" cy="4572000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67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04" y="527979"/>
            <a:ext cx="5672748" cy="1202591"/>
          </a:xfrm>
          <a:prstGeom prst="rect">
            <a:avLst/>
          </a:prstGeom>
        </p:spPr>
      </p:pic>
      <p:pic>
        <p:nvPicPr>
          <p:cNvPr id="22530" name="Picture 2" descr="MilkPoint | Notícias, produção e mercado de leite no Brasil e no mu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452" y="631534"/>
            <a:ext cx="2370943" cy="124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04" y="2690192"/>
            <a:ext cx="5998404" cy="902872"/>
          </a:xfrm>
          <a:prstGeom prst="rect">
            <a:avLst/>
          </a:prstGeom>
        </p:spPr>
      </p:pic>
      <p:pic>
        <p:nvPicPr>
          <p:cNvPr id="22532" name="Picture 4" descr="Canal Rural | Logopedia | Fand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359" y="2433076"/>
            <a:ext cx="2115257" cy="131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040" y="4582934"/>
            <a:ext cx="6281824" cy="83578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5514" y="5100189"/>
            <a:ext cx="2426798" cy="564589"/>
          </a:xfrm>
          <a:prstGeom prst="rect">
            <a:avLst/>
          </a:prstGeom>
        </p:spPr>
      </p:pic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394" y="5561"/>
            <a:ext cx="584605" cy="54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88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7293"/>
            <a:ext cx="9144000" cy="4443413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7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4010"/>
            <a:ext cx="8607828" cy="5329425"/>
          </a:xfrm>
          <a:prstGeom prst="rect">
            <a:avLst/>
          </a:prstGeom>
        </p:spPr>
      </p:pic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08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329" y="0"/>
            <a:ext cx="4733466" cy="6192982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02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4843"/>
            <a:ext cx="9116788" cy="5105401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78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914" y="1949352"/>
            <a:ext cx="7620000" cy="427672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148" y="177425"/>
            <a:ext cx="6659139" cy="1945170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48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0" y="979254"/>
            <a:ext cx="8664947" cy="4870827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10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038" y="0"/>
            <a:ext cx="5437043" cy="6251452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90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1907704" y="2780928"/>
            <a:ext cx="533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4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Armazenamento</a:t>
            </a:r>
            <a:endParaRPr lang="pt-BR" sz="4400" b="1" dirty="0">
              <a:latin typeface="Arial" panose="020B0604020202020204" pitchFamily="34" charset="0"/>
            </a:endParaRPr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24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75" y="81813"/>
            <a:ext cx="6755372" cy="619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7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8616"/>
            <a:ext cx="8934681" cy="4645602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24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835" y="69337"/>
            <a:ext cx="6597740" cy="6079245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6721490" y="910066"/>
            <a:ext cx="541706" cy="433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cms-static.wehaacdn.com/hayandforage-com/images/1USDA_ph.4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8354"/>
            <a:ext cx="8561702" cy="510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7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2"/>
            <a:ext cx="8103925" cy="6077944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2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473393" cy="1399061"/>
          </a:xfrm>
        </p:spPr>
        <p:txBody>
          <a:bodyPr/>
          <a:lstStyle/>
          <a:p>
            <a:r>
              <a:rPr lang="pt-BR" sz="3600" i="1" dirty="0" smtClean="0"/>
              <a:t>Economia circular: </a:t>
            </a:r>
            <a:br>
              <a:rPr lang="pt-BR" sz="3600" i="1" dirty="0" smtClean="0"/>
            </a:br>
            <a:r>
              <a:rPr lang="pt-BR" sz="3600" i="1" dirty="0"/>
              <a:t>	</a:t>
            </a:r>
            <a:r>
              <a:rPr lang="pt-BR" sz="3600" i="1" dirty="0" smtClean="0"/>
              <a:t> geração de serviços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8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64" y="566737"/>
            <a:ext cx="7620000" cy="5724525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55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8362"/>
            <a:ext cx="9098234" cy="5095011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4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Tru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3496"/>
            <a:ext cx="7912991" cy="595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20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1294"/>
            <a:ext cx="8078506" cy="596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8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cms-static.wehaacdn.com/hayandforage-com/images/1Exports_ph.4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72" y="545655"/>
            <a:ext cx="666750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67144"/>
            <a:ext cx="8512637" cy="5805055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84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4707"/>
            <a:ext cx="9085339" cy="384463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164282" y="4810991"/>
            <a:ext cx="351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Scot</a:t>
            </a:r>
            <a:r>
              <a:rPr lang="pt-BR" dirty="0" smtClean="0"/>
              <a:t> Consultoria, 2020</a:t>
            </a:r>
            <a:endParaRPr lang="pt-BR" dirty="0"/>
          </a:p>
        </p:txBody>
      </p:sp>
      <p:pic>
        <p:nvPicPr>
          <p:cNvPr id="22530" name="Picture 2" descr="Scot Consulto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293" y="5223619"/>
            <a:ext cx="196215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10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84" y="1179801"/>
            <a:ext cx="9080673" cy="449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1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864" y="114546"/>
            <a:ext cx="2864169" cy="589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cms-static.wehaacdn.com/hayandforage-com/images/1Saudi_ph.22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67" y="925211"/>
            <a:ext cx="8786373" cy="434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92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3"/>
          <p:cNvSpPr txBox="1">
            <a:spLocks noChangeArrowheads="1"/>
          </p:cNvSpPr>
          <p:nvPr/>
        </p:nvSpPr>
        <p:spPr bwMode="auto">
          <a:xfrm>
            <a:off x="1752600" y="2743200"/>
            <a:ext cx="5943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4400" b="1">
                <a:solidFill>
                  <a:schemeClr val="accent1"/>
                </a:solidFill>
                <a:latin typeface="Arial" panose="020B0604020202020204" pitchFamily="34" charset="0"/>
              </a:rPr>
              <a:t>ALIMENTAÇÃO</a:t>
            </a:r>
          </a:p>
        </p:txBody>
      </p:sp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25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" descr="E:\2006-04-07, Alexandre\Alexandre 0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" y="410800"/>
            <a:ext cx="7588305" cy="569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69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6" y="976312"/>
            <a:ext cx="8996819" cy="3931472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40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Apresentações\Fotos\Volumosos\Fenação\Bambu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891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75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5644"/>
            <a:ext cx="9124041" cy="5169911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75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251520" y="2743200"/>
            <a:ext cx="864096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400" b="1" dirty="0" smtClean="0">
                <a:latin typeface="Arial" panose="020B0604020202020204" pitchFamily="34" charset="0"/>
              </a:rPr>
              <a:t>Silagens emurchecidas </a:t>
            </a:r>
          </a:p>
          <a:p>
            <a:pPr algn="ctr">
              <a:spcBef>
                <a:spcPct val="50000"/>
              </a:spcBef>
            </a:pPr>
            <a:r>
              <a:rPr lang="pt-BR" sz="4400" b="1" dirty="0" smtClean="0">
                <a:latin typeface="Arial" panose="020B0604020202020204" pitchFamily="34" charset="0"/>
              </a:rPr>
              <a:t>(</a:t>
            </a:r>
            <a:r>
              <a:rPr lang="pt-BR" sz="4400" b="1" dirty="0" err="1" smtClean="0">
                <a:latin typeface="Arial" panose="020B0604020202020204" pitchFamily="34" charset="0"/>
              </a:rPr>
              <a:t>pré</a:t>
            </a:r>
            <a:r>
              <a:rPr lang="pt-BR" sz="4400" b="1" dirty="0" smtClean="0">
                <a:latin typeface="Arial" panose="020B0604020202020204" pitchFamily="34" charset="0"/>
              </a:rPr>
              <a:t>-secado)</a:t>
            </a:r>
            <a:endParaRPr lang="pt-BR" sz="4400" b="1" dirty="0">
              <a:latin typeface="Arial" panose="020B0604020202020204" pitchFamily="34" charset="0"/>
            </a:endParaRPr>
          </a:p>
        </p:txBody>
      </p:sp>
      <p:pic>
        <p:nvPicPr>
          <p:cNvPr id="7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95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C:\Dados Tese\Tese\apresentação\Graficos\GRÁFICO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57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13">
            <a:extLst>
              <a:ext uri="{FF2B5EF4-FFF2-40B4-BE49-F238E27FC236}">
                <a16:creationId xmlns="" xmlns:a16="http://schemas.microsoft.com/office/drawing/2014/main" id="{DC06F48B-3E76-4C1F-8A4D-A2DBE50B9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3" y="159753"/>
            <a:ext cx="721767" cy="104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54868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88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7" y="0"/>
            <a:ext cx="8747838" cy="542356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352010" y="5947519"/>
            <a:ext cx="351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Scot</a:t>
            </a:r>
            <a:r>
              <a:rPr lang="pt-BR" dirty="0" smtClean="0"/>
              <a:t> Consultoria, 2020</a:t>
            </a:r>
            <a:endParaRPr lang="pt-BR" dirty="0"/>
          </a:p>
        </p:txBody>
      </p:sp>
      <p:pic>
        <p:nvPicPr>
          <p:cNvPr id="4" name="Picture 2" descr="Scot Consulto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227" y="5328699"/>
            <a:ext cx="1650134" cy="60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372" y="5561"/>
            <a:ext cx="654627" cy="61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36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7914"/>
            <a:ext cx="8849136" cy="4977639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8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7503"/>
            <a:ext cx="8872513" cy="4990788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5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8686"/>
            <a:ext cx="9095881" cy="4303805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1187624" y="2420888"/>
            <a:ext cx="677416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400" b="1" dirty="0" err="1" smtClean="0">
                <a:solidFill>
                  <a:schemeClr val="accent1"/>
                </a:solidFill>
                <a:latin typeface="Arial" panose="020B0604020202020204" pitchFamily="34" charset="0"/>
              </a:rPr>
              <a:t>Embalamento</a:t>
            </a:r>
            <a:r>
              <a:rPr lang="pt-BR" sz="44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(revestimento fardo)</a:t>
            </a:r>
            <a:endParaRPr lang="pt-BR" sz="4400" b="1" dirty="0">
              <a:latin typeface="Arial" panose="020B0604020202020204" pitchFamily="34" charset="0"/>
            </a:endParaRPr>
          </a:p>
        </p:txBody>
      </p:sp>
      <p:pic>
        <p:nvPicPr>
          <p:cNvPr id="3" name="Imagem 13">
            <a:extLst>
              <a:ext uri="{FF2B5EF4-FFF2-40B4-BE49-F238E27FC236}">
                <a16:creationId xmlns="" xmlns:a16="http://schemas.microsoft.com/office/drawing/2014/main" id="{DC06F48B-3E76-4C1F-8A4D-A2DBE50B9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3" y="159753"/>
            <a:ext cx="721767" cy="104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33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4337"/>
            <a:ext cx="8734479" cy="542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29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4097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82" y="619125"/>
            <a:ext cx="8001000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5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Imag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227451" cy="519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54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9216"/>
            <a:ext cx="8923538" cy="514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5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 descr="C:\Apresentações\Fotos\Volumosos\Fenação\bale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69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221" y="81814"/>
            <a:ext cx="5005388" cy="621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6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2384918-14F6-0043-8CC6-0270BE25E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243" y="-77600"/>
            <a:ext cx="7122082" cy="1633940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 negócio feno no Brasil:</a:t>
            </a:r>
            <a:b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	o que falta para progredir?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pt-BR" i="1" dirty="0" smtClean="0"/>
              <a:t>Luiz Gustavo Nussio, Professor</a:t>
            </a:r>
          </a:p>
          <a:p>
            <a:pPr algn="r"/>
            <a:r>
              <a:rPr lang="pt-BR" i="1" dirty="0" smtClean="0"/>
              <a:t>Departamento de Zootecnia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03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4" y="138785"/>
            <a:ext cx="7265561" cy="497560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259204" y="2042255"/>
            <a:ext cx="1780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Scot</a:t>
            </a:r>
            <a:r>
              <a:rPr lang="pt-BR" dirty="0" smtClean="0"/>
              <a:t> Consultoria, 2020</a:t>
            </a:r>
            <a:endParaRPr lang="pt-BR" dirty="0"/>
          </a:p>
        </p:txBody>
      </p:sp>
      <p:pic>
        <p:nvPicPr>
          <p:cNvPr id="4" name="Picture 2" descr="Scot Consulto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215" y="1543910"/>
            <a:ext cx="1159907" cy="42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40929" y="5114390"/>
            <a:ext cx="7512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Julho 2021 = US$ 5.18</a:t>
            </a:r>
          </a:p>
          <a:p>
            <a:r>
              <a:rPr lang="pt-BR" sz="2400" dirty="0" smtClean="0"/>
              <a:t>Tipo A –  (média) R$1244          </a:t>
            </a:r>
            <a:r>
              <a:rPr lang="pt-BR" sz="2400" b="1" dirty="0" smtClean="0">
                <a:solidFill>
                  <a:srgbClr val="C00000"/>
                </a:solidFill>
              </a:rPr>
              <a:t>US$ 240 </a:t>
            </a:r>
            <a:r>
              <a:rPr lang="pt-BR" sz="2400" dirty="0" smtClean="0"/>
              <a:t>(US$ 489-166)</a:t>
            </a:r>
          </a:p>
          <a:p>
            <a:r>
              <a:rPr lang="pt-BR" sz="2400" dirty="0" smtClean="0"/>
              <a:t>Tipo C –  (média) R$622             </a:t>
            </a:r>
            <a:r>
              <a:rPr lang="pt-BR" sz="2400" b="1" dirty="0" smtClean="0">
                <a:solidFill>
                  <a:srgbClr val="C00000"/>
                </a:solidFill>
              </a:rPr>
              <a:t>US$ 120 </a:t>
            </a:r>
            <a:endParaRPr lang="pt-BR" sz="2400" b="1" dirty="0">
              <a:solidFill>
                <a:srgbClr val="C00000"/>
              </a:solidFill>
            </a:endParaRPr>
          </a:p>
        </p:txBody>
      </p:sp>
      <p:pic>
        <p:nvPicPr>
          <p:cNvPr id="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64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83" y="182032"/>
            <a:ext cx="6331276" cy="603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7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3" descr="FOTO 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814"/>
            <a:ext cx="9011364" cy="5538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83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ados Tese\Tese\apresentação\fotos\FOTO 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32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:\Apresentações\Fotos\Volumosos\Silagem Emurcehcida Cynodon Flavio Castro\FOTO 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2971"/>
            <a:ext cx="91440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50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8600" y="266844"/>
            <a:ext cx="8614064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800" dirty="0" smtClean="0"/>
              <a:t> </a:t>
            </a:r>
            <a:r>
              <a:rPr lang="pt-BR" sz="1800" dirty="0"/>
              <a:t>Tempo de </a:t>
            </a:r>
            <a:r>
              <a:rPr lang="pt-BR" sz="1800" dirty="0" err="1" smtClean="0"/>
              <a:t>emurchecimento</a:t>
            </a:r>
            <a:r>
              <a:rPr lang="pt-BR" sz="1800" dirty="0" smtClean="0"/>
              <a:t> </a:t>
            </a:r>
            <a:r>
              <a:rPr lang="pt-BR" sz="1800" dirty="0"/>
              <a:t>(horas) necessário para atingir </a:t>
            </a:r>
            <a:endParaRPr lang="pt-BR" sz="1800" dirty="0" smtClean="0"/>
          </a:p>
          <a:p>
            <a:pPr algn="ctr">
              <a:spcBef>
                <a:spcPct val="50000"/>
              </a:spcBef>
            </a:pPr>
            <a:r>
              <a:rPr lang="pt-BR" sz="1800" dirty="0" smtClean="0"/>
              <a:t>os teores </a:t>
            </a:r>
            <a:r>
              <a:rPr lang="pt-BR" sz="1800" dirty="0"/>
              <a:t>de </a:t>
            </a:r>
            <a:r>
              <a:rPr lang="pt-BR" sz="1800" dirty="0" smtClean="0"/>
              <a:t>matéria </a:t>
            </a:r>
            <a:r>
              <a:rPr lang="pt-BR" sz="1800" dirty="0"/>
              <a:t>seca </a:t>
            </a:r>
            <a:r>
              <a:rPr lang="pt-BR" sz="1800" dirty="0" smtClean="0"/>
              <a:t>desejados</a:t>
            </a:r>
            <a:endParaRPr lang="pt-BR" sz="1800" dirty="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985162"/>
              </p:ext>
            </p:extLst>
          </p:nvPr>
        </p:nvGraphicFramePr>
        <p:xfrm>
          <a:off x="228600" y="994786"/>
          <a:ext cx="8324516" cy="501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1" name="Gráfico" r:id="rId3" imgW="5419951" imgH="2810116" progId="Excel.Chart.8">
                  <p:embed/>
                </p:oleObj>
              </mc:Choice>
              <mc:Fallback>
                <p:oleObj name="Gráfico" r:id="rId3" imgW="5419951" imgH="2810116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4786"/>
                        <a:ext cx="8324516" cy="5018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762" y="0"/>
            <a:ext cx="836238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88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91046" y="336386"/>
            <a:ext cx="9067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2400" dirty="0" smtClean="0"/>
              <a:t>Densidade </a:t>
            </a:r>
            <a:r>
              <a:rPr lang="pt-BR" sz="2400" dirty="0"/>
              <a:t>das silagens em kg MV m</a:t>
            </a:r>
            <a:r>
              <a:rPr lang="pt-BR" sz="2400" baseline="30000" dirty="0"/>
              <a:t>-3  </a:t>
            </a:r>
            <a:r>
              <a:rPr lang="pt-BR" sz="2400" dirty="0"/>
              <a:t>e kg MS </a:t>
            </a:r>
            <a:r>
              <a:rPr lang="pt-BR" sz="2400" dirty="0" smtClean="0"/>
              <a:t>m</a:t>
            </a:r>
            <a:r>
              <a:rPr lang="pt-BR" sz="2400" baseline="30000" dirty="0" smtClean="0"/>
              <a:t>-3</a:t>
            </a:r>
            <a:endParaRPr lang="pt-BR" sz="2400" dirty="0"/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252894"/>
              </p:ext>
            </p:extLst>
          </p:nvPr>
        </p:nvGraphicFramePr>
        <p:xfrm>
          <a:off x="228600" y="903415"/>
          <a:ext cx="8686800" cy="513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4" name="Gráfico" r:id="rId3" imgW="7029901" imgH="4153141" progId="Excel.Chart.8">
                  <p:embed/>
                </p:oleObj>
              </mc:Choice>
              <mc:Fallback>
                <p:oleObj name="Gráfico" r:id="rId3" imgW="7029901" imgH="415314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03415"/>
                        <a:ext cx="8686800" cy="5132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60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28575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1800" dirty="0" smtClean="0"/>
              <a:t> </a:t>
            </a:r>
            <a:r>
              <a:rPr lang="pt-BR" sz="1800" dirty="0"/>
              <a:t>Peso dos fardos de silagens de </a:t>
            </a:r>
            <a:r>
              <a:rPr lang="pt-BR" sz="1800" dirty="0" err="1"/>
              <a:t>Tifton</a:t>
            </a:r>
            <a:r>
              <a:rPr lang="pt-BR" sz="1800" dirty="0"/>
              <a:t> 85, </a:t>
            </a:r>
            <a:r>
              <a:rPr lang="pt-BR" sz="1800" dirty="0" smtClean="0"/>
              <a:t>emurchecidas </a:t>
            </a:r>
            <a:r>
              <a:rPr lang="pt-BR" sz="1800" dirty="0"/>
              <a:t>sob níveis </a:t>
            </a:r>
            <a:r>
              <a:rPr lang="pt-BR" sz="1800" dirty="0" smtClean="0"/>
              <a:t>crescentes do </a:t>
            </a:r>
            <a:r>
              <a:rPr lang="pt-BR" sz="1800" dirty="0"/>
              <a:t>teor de MS, submetidas ou não ao uso de </a:t>
            </a:r>
            <a:r>
              <a:rPr lang="pt-BR" sz="1800" dirty="0" smtClean="0"/>
              <a:t> aditivo </a:t>
            </a:r>
            <a:r>
              <a:rPr lang="pt-BR" sz="1800" dirty="0"/>
              <a:t>logo, após a ensilagem.</a:t>
            </a:r>
          </a:p>
        </p:txBody>
      </p:sp>
      <p:graphicFrame>
        <p:nvGraphicFramePr>
          <p:cNvPr id="3" name="Group 2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630720"/>
              </p:ext>
            </p:extLst>
          </p:nvPr>
        </p:nvGraphicFramePr>
        <p:xfrm>
          <a:off x="685800" y="669925"/>
          <a:ext cx="7848600" cy="5547220"/>
        </p:xfrm>
        <a:graphic>
          <a:graphicData uri="http://schemas.openxmlformats.org/drawingml/2006/table">
            <a:tbl>
              <a:tblPr/>
              <a:tblGrid>
                <a:gridCol w="2616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16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16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TMS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Peso dos fardos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g kg</a:t>
                      </a:r>
                      <a:r>
                        <a:rPr kumimoji="0" lang="pt-BR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</a:t>
                      </a: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MS 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kg MV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kg MS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6195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Sem inoculante bacteriano-enzimático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250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364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102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350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373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127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450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368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169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550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344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182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650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254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163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96195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Com inoculante bacteriano-enzimático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250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352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99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450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329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155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961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650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294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170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96195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Com aplicação de ácido propiônico tamponado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789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650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250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169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384" y="5556827"/>
            <a:ext cx="621711" cy="58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23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i.pinimg.com/564x/86/2b/cc/862bccd1d4cde769dbb89460948443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72" y="215076"/>
            <a:ext cx="7656763" cy="574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54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i.pinimg.com/564x/14/64/91/1464911576c6e2b61974d7cd1e84d5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132" y="77033"/>
            <a:ext cx="3424413" cy="608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45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3200" i="1" dirty="0"/>
              <a:t>n</a:t>
            </a:r>
            <a:r>
              <a:rPr lang="pt-BR" sz="3200" i="1" dirty="0" smtClean="0"/>
              <a:t>ussio@usp.br</a:t>
            </a:r>
            <a:endParaRPr lang="pt-BR" sz="3200" i="1" dirty="0"/>
          </a:p>
        </p:txBody>
      </p:sp>
    </p:spTree>
    <p:extLst>
      <p:ext uri="{BB962C8B-B14F-4D97-AF65-F5344CB8AC3E}">
        <p14:creationId xmlns:p14="http://schemas.microsoft.com/office/powerpoint/2010/main" val="420008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473393" cy="1399061"/>
          </a:xfrm>
        </p:spPr>
        <p:txBody>
          <a:bodyPr/>
          <a:lstStyle/>
          <a:p>
            <a:r>
              <a:rPr lang="pt-BR" sz="3600" i="1" dirty="0" smtClean="0"/>
              <a:t>Condições favoráveis: </a:t>
            </a:r>
            <a:br>
              <a:rPr lang="pt-BR" sz="3600" i="1" dirty="0" smtClean="0"/>
            </a:br>
            <a:r>
              <a:rPr lang="pt-BR" sz="3600" i="1" dirty="0"/>
              <a:t>	</a:t>
            </a:r>
            <a:r>
              <a:rPr lang="pt-BR" sz="3600" i="1" dirty="0" smtClean="0"/>
              <a:t>	valor de mercado internacional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91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SCORPION 960-635 LR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1105081"/>
            <a:ext cx="8825900" cy="369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2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874" y="173592"/>
            <a:ext cx="4975768" cy="601939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22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82" y="104163"/>
            <a:ext cx="6556663" cy="6093295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29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965" y="73129"/>
            <a:ext cx="6903374" cy="6078289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16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029" y="68897"/>
            <a:ext cx="8091216" cy="5984241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78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473393" cy="1399061"/>
          </a:xfrm>
        </p:spPr>
        <p:txBody>
          <a:bodyPr/>
          <a:lstStyle/>
          <a:p>
            <a:r>
              <a:rPr lang="pt-BR" sz="3600" i="1" dirty="0" smtClean="0"/>
              <a:t>Condições favoráveis: </a:t>
            </a:r>
            <a:br>
              <a:rPr lang="pt-BR" sz="3600" i="1" dirty="0" smtClean="0"/>
            </a:br>
            <a:r>
              <a:rPr lang="pt-BR" sz="3600" i="1" dirty="0"/>
              <a:t>	</a:t>
            </a:r>
            <a:r>
              <a:rPr lang="pt-BR" sz="3600" i="1" dirty="0" smtClean="0"/>
              <a:t>	demanda internacional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51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07" y="827161"/>
            <a:ext cx="7505236" cy="4615747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20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56" y="957894"/>
            <a:ext cx="8249407" cy="4397363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77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9" y="533039"/>
            <a:ext cx="8429612" cy="446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6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B2384918-14F6-0043-8CC6-0270BE25E5EE}"/>
              </a:ext>
            </a:extLst>
          </p:cNvPr>
          <p:cNvSpPr txBox="1">
            <a:spLocks/>
          </p:cNvSpPr>
          <p:nvPr/>
        </p:nvSpPr>
        <p:spPr>
          <a:xfrm>
            <a:off x="259773" y="1803426"/>
            <a:ext cx="8780317" cy="1633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12800" dirty="0" smtClean="0">
                <a:solidFill>
                  <a:schemeClr val="tx1"/>
                </a:solidFill>
              </a:rPr>
              <a:t>Agradecimentos</a:t>
            </a:r>
          </a:p>
          <a:p>
            <a:pPr algn="ctr"/>
            <a:endParaRPr lang="pt-BR" sz="12800" dirty="0">
              <a:solidFill>
                <a:schemeClr val="tx1"/>
              </a:solidFill>
            </a:endParaRPr>
          </a:p>
          <a:p>
            <a:pPr algn="ctr"/>
            <a:r>
              <a:rPr lang="pt-BR" sz="12800" dirty="0" smtClean="0">
                <a:solidFill>
                  <a:schemeClr val="tx1"/>
                </a:solidFill>
              </a:rPr>
              <a:t/>
            </a:r>
            <a:br>
              <a:rPr lang="pt-BR" sz="12800" dirty="0" smtClean="0">
                <a:solidFill>
                  <a:schemeClr val="tx1"/>
                </a:solidFill>
              </a:rPr>
            </a:br>
            <a:r>
              <a:rPr lang="pt-BR" sz="11200" dirty="0" smtClean="0">
                <a:solidFill>
                  <a:schemeClr val="tx1"/>
                </a:solidFill>
              </a:rPr>
              <a:t>Prof. Dr.  Arlindo </a:t>
            </a:r>
            <a:r>
              <a:rPr lang="pt-BR" sz="11200" dirty="0" err="1" smtClean="0">
                <a:solidFill>
                  <a:schemeClr val="tx1"/>
                </a:solidFill>
              </a:rPr>
              <a:t>Saran</a:t>
            </a:r>
            <a:r>
              <a:rPr lang="pt-BR" sz="11200" dirty="0" smtClean="0">
                <a:solidFill>
                  <a:schemeClr val="tx1"/>
                </a:solidFill>
              </a:rPr>
              <a:t> Netto – FZEA/USP</a:t>
            </a:r>
          </a:p>
          <a:p>
            <a:pPr algn="ctr"/>
            <a:r>
              <a:rPr lang="pt-BR" sz="11200" dirty="0" smtClean="0">
                <a:solidFill>
                  <a:schemeClr val="tx1"/>
                </a:solidFill>
              </a:rPr>
              <a:t/>
            </a:r>
            <a:br>
              <a:rPr lang="pt-BR" sz="11200" dirty="0" smtClean="0">
                <a:solidFill>
                  <a:schemeClr val="tx1"/>
                </a:solidFill>
              </a:rPr>
            </a:br>
            <a:r>
              <a:rPr lang="pt-BR" sz="11200" dirty="0" err="1" smtClean="0">
                <a:solidFill>
                  <a:schemeClr val="tx1"/>
                </a:solidFill>
              </a:rPr>
              <a:t>Eng</a:t>
            </a:r>
            <a:r>
              <a:rPr lang="pt-BR" sz="11200" dirty="0" smtClean="0">
                <a:solidFill>
                  <a:schemeClr val="tx1"/>
                </a:solidFill>
              </a:rPr>
              <a:t> Agro. Eduardo Ferraz Oliveira FZEA/USP</a:t>
            </a:r>
          </a:p>
          <a:p>
            <a:pPr algn="ctr"/>
            <a:r>
              <a:rPr lang="pt-BR" sz="11200" dirty="0" smtClean="0">
                <a:solidFill>
                  <a:schemeClr val="tx1"/>
                </a:solidFill>
              </a:rPr>
              <a:t/>
            </a:r>
            <a:br>
              <a:rPr lang="pt-BR" sz="11200" dirty="0" smtClean="0">
                <a:solidFill>
                  <a:schemeClr val="tx1"/>
                </a:solidFill>
              </a:rPr>
            </a:br>
            <a:r>
              <a:rPr lang="pt-BR" sz="11200" dirty="0" err="1" smtClean="0">
                <a:solidFill>
                  <a:schemeClr val="tx1"/>
                </a:solidFill>
              </a:rPr>
              <a:t>Eng</a:t>
            </a:r>
            <a:r>
              <a:rPr lang="pt-BR" sz="11200" dirty="0" smtClean="0">
                <a:solidFill>
                  <a:schemeClr val="tx1"/>
                </a:solidFill>
              </a:rPr>
              <a:t> Agro Leonardo Barbieri – Equipe AGCO </a:t>
            </a:r>
          </a:p>
          <a:p>
            <a:pPr algn="ctr"/>
            <a:r>
              <a:rPr lang="pt-BR" sz="11200" dirty="0" smtClean="0">
                <a:solidFill>
                  <a:schemeClr val="tx1"/>
                </a:solidFill>
              </a:rPr>
              <a:t/>
            </a:r>
            <a:br>
              <a:rPr lang="pt-BR" sz="11200" dirty="0" smtClean="0">
                <a:solidFill>
                  <a:schemeClr val="tx1"/>
                </a:solidFill>
              </a:rPr>
            </a:br>
            <a:r>
              <a:rPr lang="pt-BR" sz="11200" dirty="0" err="1" smtClean="0">
                <a:solidFill>
                  <a:schemeClr val="tx1"/>
                </a:solidFill>
              </a:rPr>
              <a:t>Diovan</a:t>
            </a:r>
            <a:r>
              <a:rPr lang="pt-BR" sz="11200" dirty="0" smtClean="0">
                <a:solidFill>
                  <a:schemeClr val="tx1"/>
                </a:solidFill>
              </a:rPr>
              <a:t> </a:t>
            </a:r>
            <a:r>
              <a:rPr lang="pt-BR" sz="11200" dirty="0" err="1" smtClean="0">
                <a:solidFill>
                  <a:schemeClr val="tx1"/>
                </a:solidFill>
              </a:rPr>
              <a:t>Soglio</a:t>
            </a:r>
            <a:r>
              <a:rPr lang="pt-BR" sz="11200" dirty="0" smtClean="0">
                <a:solidFill>
                  <a:schemeClr val="tx1"/>
                </a:solidFill>
              </a:rPr>
              <a:t> - Equipe AGCO</a:t>
            </a:r>
          </a:p>
          <a:p>
            <a:pPr algn="ctr"/>
            <a:endParaRPr lang="pt-BR" sz="11200" dirty="0">
              <a:solidFill>
                <a:schemeClr val="tx1"/>
              </a:solidFill>
            </a:endParaRPr>
          </a:p>
          <a:p>
            <a:pPr algn="ctr"/>
            <a:r>
              <a:rPr lang="pt-BR" sz="11200" dirty="0" smtClean="0">
                <a:solidFill>
                  <a:schemeClr val="tx1"/>
                </a:solidFill>
              </a:rPr>
              <a:t>Aluno </a:t>
            </a:r>
            <a:r>
              <a:rPr lang="pt-BR" sz="11200" dirty="0" err="1" smtClean="0">
                <a:solidFill>
                  <a:schemeClr val="tx1"/>
                </a:solidFill>
              </a:rPr>
              <a:t>Eng</a:t>
            </a:r>
            <a:r>
              <a:rPr lang="pt-BR" sz="11200" dirty="0" smtClean="0">
                <a:solidFill>
                  <a:schemeClr val="tx1"/>
                </a:solidFill>
              </a:rPr>
              <a:t> Agro Ryan </a:t>
            </a:r>
            <a:r>
              <a:rPr lang="pt-BR" sz="11200" dirty="0">
                <a:solidFill>
                  <a:schemeClr val="tx1"/>
                </a:solidFill>
              </a:rPr>
              <a:t>Roberto </a:t>
            </a:r>
            <a:r>
              <a:rPr lang="pt-BR" sz="11200" dirty="0" smtClean="0">
                <a:solidFill>
                  <a:schemeClr val="tx1"/>
                </a:solidFill>
              </a:rPr>
              <a:t>Lobo – ESALQ/USP</a:t>
            </a:r>
            <a:endParaRPr lang="pt-BR" sz="11200" dirty="0">
              <a:solidFill>
                <a:schemeClr val="tx1"/>
              </a:solidFill>
            </a:endParaRPr>
          </a:p>
          <a:p>
            <a:pPr algn="ctr"/>
            <a:endParaRPr lang="pt-BR" sz="1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74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igure 6.  2007 and 2017 Hay Impo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58" y="407002"/>
            <a:ext cx="8147697" cy="578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09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Figu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34" y="729655"/>
            <a:ext cx="6191250" cy="448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61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Figure 2. Value of US Hay Expo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46" y="395963"/>
            <a:ext cx="7648203" cy="554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s://cms-static.wehaacdn.com/hayandforage-com/images/1_StocksGraph_ph.48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9257"/>
            <a:ext cx="8860919" cy="444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39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cms-static.wehaacdn.com/hayandforage-com/images/1_StocksTable_ph.48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366" y="0"/>
            <a:ext cx="3090809" cy="634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46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ay Stacked for Export - Long Beach, 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7555"/>
            <a:ext cx="9106946" cy="447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00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igure 1. Old and New Methods of Hay Ma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5692"/>
            <a:ext cx="9135032" cy="355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525444" y="4511329"/>
            <a:ext cx="6517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Evolução das técnicas limitadas de  logística (1860) para fardos de alta densidade (700kg) para exportação ao oriente médio</a:t>
            </a:r>
            <a:endParaRPr lang="pt-BR" dirty="0"/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01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Alfalfa hay exporters, export hay, hay export, hay exports, Saudi Arabia (KSA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8" y="329358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Alfalfa export, alfalfa saudi arabia, saudi arabia alfalfa, alfalfa hay export, Oman, Qatar, Jord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988" y="329358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79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251520" y="188640"/>
            <a:ext cx="7560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err="1" smtClean="0"/>
              <a:t>Hay</a:t>
            </a:r>
            <a:r>
              <a:rPr lang="pt-BR" sz="4400" i="1" dirty="0" smtClean="0"/>
              <a:t> </a:t>
            </a:r>
            <a:r>
              <a:rPr lang="pt-BR" sz="4400" i="1" dirty="0" err="1" smtClean="0"/>
              <a:t>research</a:t>
            </a:r>
            <a:r>
              <a:rPr lang="en-US" sz="4400" i="1" dirty="0" smtClean="0"/>
              <a:t>:</a:t>
            </a:r>
            <a:r>
              <a:rPr lang="pt-BR" sz="4400" i="1" dirty="0" smtClean="0"/>
              <a:t> business </a:t>
            </a:r>
            <a:r>
              <a:rPr lang="pt-BR" sz="4400" i="1" dirty="0" err="1" smtClean="0"/>
              <a:t>model</a:t>
            </a:r>
            <a:endParaRPr lang="pt-BR" sz="4400" i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78" y="1175515"/>
            <a:ext cx="7559782" cy="383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615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5572663" y="5723964"/>
            <a:ext cx="3463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</a:t>
            </a:r>
            <a:r>
              <a:rPr lang="en-US" dirty="0" smtClean="0">
                <a:solidFill>
                  <a:prstClr val="black"/>
                </a:solidFill>
              </a:rPr>
              <a:t>from </a:t>
            </a:r>
            <a:r>
              <a:rPr lang="en-US" dirty="0" err="1" smtClean="0">
                <a:solidFill>
                  <a:prstClr val="black"/>
                </a:solidFill>
              </a:rPr>
              <a:t>Undersander</a:t>
            </a:r>
            <a:r>
              <a:rPr lang="en-US" dirty="0" smtClean="0">
                <a:solidFill>
                  <a:prstClr val="black"/>
                </a:solidFill>
              </a:rPr>
              <a:t>, 2015)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66" y="786714"/>
            <a:ext cx="5591878" cy="4193909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79512" y="5085184"/>
            <a:ext cx="6073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33333"/>
                </a:solidFill>
                <a:latin typeface="+mj-lt"/>
              </a:rPr>
              <a:t>Hay being re-compressed for export </a:t>
            </a:r>
            <a:r>
              <a:rPr lang="en-US" sz="2400" dirty="0" smtClean="0">
                <a:solidFill>
                  <a:srgbClr val="333333"/>
                </a:solidFill>
                <a:latin typeface="+mj-lt"/>
              </a:rPr>
              <a:t>from US western-grown </a:t>
            </a:r>
            <a:r>
              <a:rPr lang="en-US" sz="2400" dirty="0">
                <a:solidFill>
                  <a:srgbClr val="333333"/>
                </a:solidFill>
                <a:latin typeface="+mj-lt"/>
              </a:rPr>
              <a:t>alfalfa and grasses</a:t>
            </a:r>
            <a:endParaRPr lang="pt-BR" sz="2400" dirty="0">
              <a:latin typeface="+mj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51520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i="1" dirty="0" err="1" smtClean="0"/>
              <a:t>Hay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exports</a:t>
            </a:r>
            <a:r>
              <a:rPr lang="pt-BR" sz="3600" i="1" dirty="0" smtClean="0"/>
              <a:t>:  forage </a:t>
            </a:r>
            <a:r>
              <a:rPr lang="pt-BR" sz="3600" i="1" dirty="0" err="1" smtClean="0"/>
              <a:t>market</a:t>
            </a:r>
            <a:endParaRPr lang="pt-BR" sz="3600" i="1" dirty="0"/>
          </a:p>
        </p:txBody>
      </p:sp>
    </p:spTree>
    <p:extLst>
      <p:ext uri="{BB962C8B-B14F-4D97-AF65-F5344CB8AC3E}">
        <p14:creationId xmlns:p14="http://schemas.microsoft.com/office/powerpoint/2010/main" val="40832225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262" y="3542942"/>
            <a:ext cx="8210145" cy="1399061"/>
          </a:xfrm>
        </p:spPr>
        <p:txBody>
          <a:bodyPr/>
          <a:lstStyle/>
          <a:p>
            <a:r>
              <a:rPr lang="pt-BR" sz="3600" i="1" dirty="0" smtClean="0"/>
              <a:t>Condições favoráveis: demanda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4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251520" y="4462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i="1" dirty="0" err="1" smtClean="0"/>
              <a:t>Hay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exports</a:t>
            </a:r>
            <a:r>
              <a:rPr lang="pt-BR" sz="3600" i="1" dirty="0" smtClean="0"/>
              <a:t>:  forage </a:t>
            </a:r>
            <a:r>
              <a:rPr lang="pt-BR" sz="3600" i="1" dirty="0" err="1" smtClean="0"/>
              <a:t>market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reject</a:t>
            </a:r>
            <a:r>
              <a:rPr lang="pt-BR" sz="3600" i="1" dirty="0" smtClean="0"/>
              <a:t> GMO</a:t>
            </a:r>
            <a:endParaRPr lang="pt-BR" sz="3600" i="1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342" y="755948"/>
            <a:ext cx="6433977" cy="52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2220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473393" cy="1399061"/>
          </a:xfrm>
        </p:spPr>
        <p:txBody>
          <a:bodyPr/>
          <a:lstStyle/>
          <a:p>
            <a:r>
              <a:rPr lang="pt-BR" sz="3600" i="1" dirty="0" smtClean="0"/>
              <a:t>Condições favoráveis: </a:t>
            </a:r>
            <a:br>
              <a:rPr lang="pt-BR" sz="3600" i="1" dirty="0" smtClean="0"/>
            </a:br>
            <a:r>
              <a:rPr lang="pt-BR" sz="3600" i="1" dirty="0"/>
              <a:t>	</a:t>
            </a:r>
            <a:r>
              <a:rPr lang="pt-BR" sz="3600" i="1" dirty="0" smtClean="0"/>
              <a:t>	clima e solo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20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19"/>
            <a:ext cx="9144000" cy="571500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718" y="1"/>
            <a:ext cx="592281" cy="55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83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701" y="5611090"/>
            <a:ext cx="3543299" cy="66600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3669"/>
            <a:ext cx="5553076" cy="5815013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912427" y="862851"/>
            <a:ext cx="30029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Exportação de nutrientes</a:t>
            </a:r>
          </a:p>
          <a:p>
            <a:endParaRPr lang="pt-BR" sz="3600" dirty="0"/>
          </a:p>
          <a:p>
            <a:r>
              <a:rPr lang="pt-BR" sz="3600" dirty="0" smtClean="0"/>
              <a:t>Fator crítico</a:t>
            </a:r>
            <a:endParaRPr lang="pt-BR" sz="3600" dirty="0"/>
          </a:p>
        </p:txBody>
      </p:sp>
      <p:pic>
        <p:nvPicPr>
          <p:cNvPr id="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0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78188660"/>
              </p:ext>
            </p:extLst>
          </p:nvPr>
        </p:nvGraphicFramePr>
        <p:xfrm>
          <a:off x="730828" y="730827"/>
          <a:ext cx="7280275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7" name="PI3" r:id="rId3" imgW="4083509" imgH="3077686" progId="PI3.Image">
                  <p:embed/>
                </p:oleObj>
              </mc:Choice>
              <mc:Fallback>
                <p:oleObj name="PI3" r:id="rId3" imgW="4083509" imgH="3077686" progId="PI3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28" y="730827"/>
                        <a:ext cx="7280275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55518" y="178955"/>
            <a:ext cx="84512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b="1" dirty="0" smtClean="0">
                <a:solidFill>
                  <a:schemeClr val="accent1"/>
                </a:solidFill>
              </a:rPr>
              <a:t>Noites frias, menor consumo de </a:t>
            </a:r>
            <a:r>
              <a:rPr lang="pt-BR" altLang="pt-BR" b="1" dirty="0" err="1" smtClean="0">
                <a:solidFill>
                  <a:schemeClr val="accent1"/>
                </a:solidFill>
              </a:rPr>
              <a:t>CHOs</a:t>
            </a:r>
            <a:r>
              <a:rPr lang="pt-BR" altLang="pt-BR" b="1" dirty="0" smtClean="0">
                <a:solidFill>
                  <a:schemeClr val="accent1"/>
                </a:solidFill>
              </a:rPr>
              <a:t> </a:t>
            </a:r>
            <a:r>
              <a:rPr lang="pt-BR" altLang="pt-BR" b="1" dirty="0" err="1" smtClean="0">
                <a:solidFill>
                  <a:schemeClr val="accent1"/>
                </a:solidFill>
              </a:rPr>
              <a:t>solúveis</a:t>
            </a:r>
            <a:r>
              <a:rPr lang="pt-BR" altLang="pt-BR" sz="2000" b="1" dirty="0" err="1" smtClean="0"/>
              <a:t>d</a:t>
            </a:r>
            <a:r>
              <a:rPr lang="pt-BR" altLang="pt-BR" sz="2000" b="1" dirty="0" smtClean="0"/>
              <a:t> </a:t>
            </a:r>
            <a:r>
              <a:rPr lang="pt-BR" altLang="pt-BR" sz="2000" b="1" dirty="0"/>
              <a:t>Moser (1995)</a:t>
            </a:r>
            <a:endParaRPr lang="pt-BR" altLang="pt-BR" b="1" dirty="0"/>
          </a:p>
        </p:txBody>
      </p:sp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34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49" y="1055226"/>
            <a:ext cx="9036251" cy="331329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953991" y="5278582"/>
            <a:ext cx="301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Emirados </a:t>
            </a:r>
            <a:r>
              <a:rPr lang="pt-BR" sz="2800" dirty="0" err="1"/>
              <a:t>A</a:t>
            </a:r>
            <a:r>
              <a:rPr lang="pt-BR" sz="2800" dirty="0" err="1" smtClean="0"/>
              <a:t>rabes</a:t>
            </a:r>
            <a:endParaRPr lang="pt-BR" sz="2800" dirty="0"/>
          </a:p>
        </p:txBody>
      </p:sp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72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07" y="658957"/>
            <a:ext cx="7143750" cy="46196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953991" y="5278582"/>
            <a:ext cx="301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Emirados </a:t>
            </a:r>
            <a:r>
              <a:rPr lang="pt-BR" sz="2800" dirty="0" err="1"/>
              <a:t>A</a:t>
            </a:r>
            <a:r>
              <a:rPr lang="pt-BR" sz="2800" dirty="0" err="1" smtClean="0"/>
              <a:t>rabes</a:t>
            </a:r>
            <a:endParaRPr lang="pt-BR" sz="2800" dirty="0"/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17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i.pinimg.com/564x/1e/17/d5/1e17d52719b23c051c9c1bb728935f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988" y="591543"/>
            <a:ext cx="5226818" cy="522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754090" y="5295141"/>
            <a:ext cx="301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Arábia Saudita</a:t>
            </a:r>
            <a:endParaRPr lang="pt-BR" sz="2800" dirty="0"/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91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www.ics-agri.com/photos/agriculture-saudi-arabia-satellite-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71" y="741197"/>
            <a:ext cx="7384237" cy="469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598226" y="5556751"/>
            <a:ext cx="3013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Arábia Saudita</a:t>
            </a:r>
            <a:endParaRPr lang="pt-BR" sz="2800" dirty="0"/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2.bp.blogspot.com/_kZKsXAZ_AsY/TSYIqMgFUXI/AAAAAAAAGjQ/u-WpqYHZeIE/s1600/farming+in+the+desert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19" y="41636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43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4" descr="Dsc000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CaixaDeTexto 7"/>
          <p:cNvSpPr txBox="1">
            <a:spLocks noChangeArrowheads="1"/>
          </p:cNvSpPr>
          <p:nvPr/>
        </p:nvSpPr>
        <p:spPr bwMode="auto">
          <a:xfrm>
            <a:off x="1382940" y="460231"/>
            <a:ext cx="65722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dirty="0"/>
              <a:t> </a:t>
            </a:r>
            <a:r>
              <a:rPr lang="pt-BR" sz="24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Pastejo- Potencial Capins tropicais</a:t>
            </a:r>
            <a:endParaRPr lang="pt-BR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sz="1800" b="1" dirty="0">
                <a:solidFill>
                  <a:schemeClr val="bg2"/>
                </a:solidFill>
              </a:rPr>
              <a:t>  </a:t>
            </a:r>
          </a:p>
        </p:txBody>
      </p:sp>
      <p:pic>
        <p:nvPicPr>
          <p:cNvPr id="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14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2.bp.blogspot.com/_kZKsXAZ_AsY/TSYI0aB9VXI/AAAAAAAAGjU/GEmSNG4i3q4/s1600/farming+in+the+desert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85" y="49039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66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4.bp.blogspot.com/_kZKsXAZ_AsY/TSYHVg4cEBI/AAAAAAAAGi0/sbuA3QZiX1k/s1600/farming+in+the+desert3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76" y="51821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16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1.bp.blogspot.com/_kZKsXAZ_AsY/TSYJpWY16II/AAAAAAAAGjo/c-b1TA7qpzo/s1600/farming+in+the+desert1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94" y="41636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01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473393" cy="1399061"/>
          </a:xfrm>
        </p:spPr>
        <p:txBody>
          <a:bodyPr/>
          <a:lstStyle/>
          <a:p>
            <a:r>
              <a:rPr lang="pt-BR" sz="3600" i="1" dirty="0" smtClean="0"/>
              <a:t>Condições favoráveis: </a:t>
            </a:r>
            <a:br>
              <a:rPr lang="pt-BR" sz="3600" i="1" dirty="0" smtClean="0"/>
            </a:br>
            <a:r>
              <a:rPr lang="pt-BR" sz="3600" i="1" dirty="0"/>
              <a:t>	</a:t>
            </a:r>
            <a:r>
              <a:rPr lang="pt-BR" sz="3600" i="1" dirty="0" smtClean="0"/>
              <a:t>	pegada hídrica internacional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85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19" y="149801"/>
            <a:ext cx="7427336" cy="6058291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2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48" y="273020"/>
            <a:ext cx="7060646" cy="5906946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57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arvesting alfalfa c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5" y="827161"/>
            <a:ext cx="8848725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93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i.pinimg.com/564x/bd/66/8d/bd668dbe0446b28110f5bf1dd55016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325" y="494035"/>
            <a:ext cx="4140802" cy="552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35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2384918-14F6-0043-8CC6-0270BE25E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243" y="-77600"/>
            <a:ext cx="7122082" cy="1633940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 negócio feno no Brasil:</a:t>
            </a:r>
            <a:b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	o que falta para progredir?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pt-BR" i="1" dirty="0" smtClean="0"/>
              <a:t>Luiz Gustavo Nussio, Professor</a:t>
            </a:r>
          </a:p>
          <a:p>
            <a:pPr algn="r"/>
            <a:r>
              <a:rPr lang="pt-BR" i="1" dirty="0" smtClean="0"/>
              <a:t>Departamento de Zootecnia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379447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473393" cy="1399061"/>
          </a:xfrm>
        </p:spPr>
        <p:txBody>
          <a:bodyPr/>
          <a:lstStyle/>
          <a:p>
            <a:r>
              <a:rPr lang="pt-BR" sz="3600" i="1" dirty="0"/>
              <a:t>C</a:t>
            </a:r>
            <a:r>
              <a:rPr lang="pt-BR" sz="3600" i="1" dirty="0" smtClean="0"/>
              <a:t>huva </a:t>
            </a:r>
            <a:r>
              <a:rPr lang="pt-BR" sz="3600" i="1" dirty="0" err="1" smtClean="0"/>
              <a:t>vs</a:t>
            </a:r>
            <a:r>
              <a:rPr lang="pt-BR" sz="3600" i="1" dirty="0" smtClean="0"/>
              <a:t> feno no BR</a:t>
            </a:r>
            <a:br>
              <a:rPr lang="pt-BR" sz="3600" i="1" dirty="0" smtClean="0"/>
            </a:br>
            <a:r>
              <a:rPr lang="pt-BR" sz="3600" i="1" dirty="0"/>
              <a:t>	</a:t>
            </a:r>
            <a:r>
              <a:rPr lang="pt-BR" sz="3600" i="1" dirty="0" smtClean="0"/>
              <a:t>			mito ou realidade?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88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500694" y="1428736"/>
            <a:ext cx="3143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A intensificação da exploração de pastagens no verão estabelece o desafio da manutenção dos animais na seca</a:t>
            </a:r>
            <a:endParaRPr lang="pt-BR" dirty="0"/>
          </a:p>
        </p:txBody>
      </p:sp>
      <p:pic>
        <p:nvPicPr>
          <p:cNvPr id="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87" y="81814"/>
            <a:ext cx="508635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8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10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856143"/>
              </p:ext>
            </p:extLst>
          </p:nvPr>
        </p:nvGraphicFramePr>
        <p:xfrm>
          <a:off x="145473" y="391391"/>
          <a:ext cx="777240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3" name="PI3" r:id="rId4" imgW="6063933" imgH="3746516" progId="PI3.Image">
                  <p:embed/>
                </p:oleObj>
              </mc:Choice>
              <mc:Fallback>
                <p:oleObj name="PI3" r:id="rId4" imgW="6063933" imgH="3746516" progId="PI3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473" y="391391"/>
                        <a:ext cx="7772400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028"/>
          <p:cNvSpPr txBox="1">
            <a:spLocks noChangeArrowheads="1"/>
          </p:cNvSpPr>
          <p:nvPr/>
        </p:nvSpPr>
        <p:spPr bwMode="auto">
          <a:xfrm>
            <a:off x="457200" y="5299363"/>
            <a:ext cx="830580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 dirty="0">
                <a:solidFill>
                  <a:schemeClr val="accent1"/>
                </a:solidFill>
              </a:rPr>
              <a:t>Fig. Retenção de água da chuva pela forragem com base na quantidade e intensidade de precipitação.</a:t>
            </a:r>
            <a:endParaRPr lang="pt-BR" b="1" dirty="0"/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pt-BR" sz="2000" b="1" dirty="0"/>
              <a:t>Pitt e </a:t>
            </a:r>
            <a:r>
              <a:rPr lang="pt-BR" sz="2000" b="1" dirty="0" err="1"/>
              <a:t>McGechan</a:t>
            </a:r>
            <a:r>
              <a:rPr lang="pt-BR" sz="2000" b="1" dirty="0"/>
              <a:t> (1989)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25104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ct 10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32133"/>
              </p:ext>
            </p:extLst>
          </p:nvPr>
        </p:nvGraphicFramePr>
        <p:xfrm>
          <a:off x="128154" y="304800"/>
          <a:ext cx="777240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7" name="PI3" r:id="rId4" imgW="6095155" imgH="3960602" progId="PI3.Image">
                  <p:embed/>
                </p:oleObj>
              </mc:Choice>
              <mc:Fallback>
                <p:oleObj name="PI3" r:id="rId4" imgW="6095155" imgH="3960602" progId="PI3.Im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54" y="304800"/>
                        <a:ext cx="7772400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028"/>
          <p:cNvSpPr txBox="1">
            <a:spLocks noChangeArrowheads="1"/>
          </p:cNvSpPr>
          <p:nvPr/>
        </p:nvSpPr>
        <p:spPr bwMode="auto">
          <a:xfrm>
            <a:off x="609600" y="5105400"/>
            <a:ext cx="8153400" cy="983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 dirty="0">
                <a:solidFill>
                  <a:schemeClr val="accent1"/>
                </a:solidFill>
              </a:rPr>
              <a:t>Fig. Efeito da precipitação na perda acumulada de MS proveniente da quebra e lixiviação de folhas.</a:t>
            </a:r>
            <a:r>
              <a:rPr lang="pt-BR" b="1" dirty="0"/>
              <a:t>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pt-BR" b="1" dirty="0"/>
              <a:t>                                                             </a:t>
            </a:r>
            <a:r>
              <a:rPr lang="pt-BR" b="1" dirty="0" smtClean="0"/>
              <a:t>                                                      </a:t>
            </a:r>
            <a:r>
              <a:rPr lang="pt-BR" sz="2000" b="1" dirty="0" err="1" smtClean="0"/>
              <a:t>Rotz,et</a:t>
            </a:r>
            <a:r>
              <a:rPr lang="pt-BR" sz="2000" b="1" dirty="0" smtClean="0"/>
              <a:t> </a:t>
            </a:r>
            <a:r>
              <a:rPr lang="pt-BR" sz="2000" b="1" dirty="0"/>
              <a:t>al (1988)</a:t>
            </a:r>
            <a:r>
              <a:rPr lang="pt-BR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168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8991" y="104467"/>
            <a:ext cx="7772400" cy="7762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pt-BR" altLang="pt-BR" sz="2800" b="1" dirty="0" smtClean="0">
                <a:solidFill>
                  <a:schemeClr val="accent1"/>
                </a:solidFill>
              </a:rPr>
              <a:t>Alterações na qualidade da alfafa de acordo com danos causados</a:t>
            </a:r>
            <a:r>
              <a:rPr lang="pt-BR" altLang="pt-BR" sz="2800" dirty="0" smtClean="0">
                <a:solidFill>
                  <a:schemeClr val="accent1"/>
                </a:solidFill>
              </a:rPr>
              <a:t> </a:t>
            </a:r>
            <a:r>
              <a:rPr lang="pt-BR" altLang="pt-BR" sz="2800" b="1" dirty="0" smtClean="0">
                <a:solidFill>
                  <a:schemeClr val="accent1"/>
                </a:solidFill>
              </a:rPr>
              <a:t>pela chuva</a:t>
            </a:r>
            <a:endParaRPr lang="pt-BR" altLang="pt-BR" sz="2800" dirty="0" smtClean="0">
              <a:solidFill>
                <a:srgbClr val="9BD7FF"/>
              </a:solidFill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3616888"/>
              </p:ext>
            </p:extLst>
          </p:nvPr>
        </p:nvGraphicFramePr>
        <p:xfrm>
          <a:off x="396875" y="1066800"/>
          <a:ext cx="8229600" cy="4429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2" name="Document" r:id="rId5" imgW="8300219" imgH="5261185" progId="Word.Document.8">
                  <p:embed/>
                </p:oleObj>
              </mc:Choice>
              <mc:Fallback>
                <p:oleObj name="Document" r:id="rId5" imgW="8300219" imgH="52611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1066800"/>
                        <a:ext cx="8229600" cy="44299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ector reto 5"/>
          <p:cNvCxnSpPr/>
          <p:nvPr/>
        </p:nvCxnSpPr>
        <p:spPr>
          <a:xfrm>
            <a:off x="540327" y="1891145"/>
            <a:ext cx="7917873" cy="207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552738" y="1085706"/>
            <a:ext cx="7917873" cy="207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552738" y="4856018"/>
            <a:ext cx="7917873" cy="207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96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15" y="650298"/>
            <a:ext cx="8210550" cy="5391150"/>
          </a:xfrm>
          <a:prstGeom prst="rect">
            <a:avLst/>
          </a:prstGeom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334222" y="88612"/>
            <a:ext cx="64204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Produzir feno é difícil.....</a:t>
            </a:r>
            <a:endParaRPr lang="pt-BR" sz="3200" b="1" dirty="0">
              <a:solidFill>
                <a:schemeClr val="accent1"/>
              </a:solidFill>
            </a:endParaRPr>
          </a:p>
        </p:txBody>
      </p:sp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409" y="5561"/>
            <a:ext cx="690790" cy="64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11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473393" cy="1399061"/>
          </a:xfrm>
        </p:spPr>
        <p:txBody>
          <a:bodyPr/>
          <a:lstStyle/>
          <a:p>
            <a:r>
              <a:rPr lang="pt-BR" sz="3600" i="1" dirty="0" smtClean="0"/>
              <a:t>O conceito: </a:t>
            </a:r>
            <a:br>
              <a:rPr lang="pt-BR" sz="3600" i="1" dirty="0" smtClean="0"/>
            </a:br>
            <a:r>
              <a:rPr lang="pt-BR" sz="3600" i="1" dirty="0"/>
              <a:t>	</a:t>
            </a:r>
            <a:r>
              <a:rPr lang="pt-BR" sz="3600" i="1" dirty="0" smtClean="0"/>
              <a:t>	entender a desidratação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83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A:\alf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8" y="1087582"/>
            <a:ext cx="602932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763" name="Text Box 3"/>
          <p:cNvSpPr txBox="1">
            <a:spLocks noChangeArrowheads="1"/>
          </p:cNvSpPr>
          <p:nvPr/>
        </p:nvSpPr>
        <p:spPr bwMode="auto">
          <a:xfrm>
            <a:off x="2133600" y="5202382"/>
            <a:ext cx="52832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t-BR" sz="1400" b="1" dirty="0"/>
              <a:t>Figura. Curva típica de desidratação (temperatura de uma camada delgada de 20ºC, umidade relativa de 50%, velocidade do ar de 1m.s</a:t>
            </a:r>
            <a:r>
              <a:rPr lang="pt-BR" sz="1400" b="1" baseline="30000" dirty="0"/>
              <a:t>-1</a:t>
            </a:r>
            <a:r>
              <a:rPr lang="pt-BR" sz="1400" b="1" dirty="0"/>
              <a:t>).</a:t>
            </a:r>
          </a:p>
          <a:p>
            <a:pPr algn="just"/>
            <a:r>
              <a:rPr lang="pt-BR" sz="1400" b="1" dirty="0"/>
              <a:t>Fonte: JONES &amp; HARRIS (1979) citados por MOSER (1995).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1531649" y="381000"/>
            <a:ext cx="642042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1"/>
                </a:solidFill>
              </a:rPr>
              <a:t>Curva </a:t>
            </a:r>
            <a:r>
              <a:rPr lang="pt-BR" sz="3200" b="1" dirty="0">
                <a:solidFill>
                  <a:schemeClr val="accent1"/>
                </a:solidFill>
              </a:rPr>
              <a:t>de </a:t>
            </a:r>
            <a:r>
              <a:rPr lang="pt-BR" sz="3200" b="1" dirty="0" smtClean="0">
                <a:solidFill>
                  <a:schemeClr val="accent1"/>
                </a:solidFill>
              </a:rPr>
              <a:t>Desidratação da Forragem</a:t>
            </a:r>
            <a:endParaRPr lang="pt-BR" sz="3200" b="1" dirty="0">
              <a:solidFill>
                <a:schemeClr val="accent1"/>
              </a:solidFill>
            </a:endParaRPr>
          </a:p>
        </p:txBody>
      </p:sp>
      <p:pic>
        <p:nvPicPr>
          <p:cNvPr id="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57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0244" y="266700"/>
            <a:ext cx="7772400" cy="9144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pt-BR" altLang="pt-BR" sz="2800" b="1" dirty="0" smtClean="0">
                <a:solidFill>
                  <a:schemeClr val="accent1"/>
                </a:solidFill>
              </a:rPr>
              <a:t>Tempo gasto para a secagem da alfafa (h), desde 80 até 20% de umidade, em condições de ambiente constantes</a:t>
            </a:r>
            <a:r>
              <a:rPr lang="pt-BR" altLang="pt-BR" sz="2800" b="1" dirty="0" smtClean="0">
                <a:solidFill>
                  <a:srgbClr val="9BD7FF"/>
                </a:solidFill>
              </a:rPr>
              <a:t>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627872"/>
              </p:ext>
            </p:extLst>
          </p:nvPr>
        </p:nvGraphicFramePr>
        <p:xfrm>
          <a:off x="528638" y="1207222"/>
          <a:ext cx="8075612" cy="480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5" name="Document" r:id="rId4" imgW="7782177" imgH="4616584" progId="Word.Document.8">
                  <p:embed/>
                </p:oleObj>
              </mc:Choice>
              <mc:Fallback>
                <p:oleObj name="Document" r:id="rId4" imgW="7782177" imgH="461658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" y="1207222"/>
                        <a:ext cx="8075612" cy="480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38" y="5561"/>
            <a:ext cx="706562" cy="65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reto 5"/>
          <p:cNvCxnSpPr/>
          <p:nvPr/>
        </p:nvCxnSpPr>
        <p:spPr>
          <a:xfrm>
            <a:off x="384464" y="1207222"/>
            <a:ext cx="843741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528638" y="2461058"/>
            <a:ext cx="8437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528638" y="1948440"/>
            <a:ext cx="8437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84464" y="5446712"/>
            <a:ext cx="843741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25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473393" cy="1399061"/>
          </a:xfrm>
        </p:spPr>
        <p:txBody>
          <a:bodyPr/>
          <a:lstStyle/>
          <a:p>
            <a:r>
              <a:rPr lang="pt-BR" sz="3600" i="1" dirty="0" smtClean="0"/>
              <a:t>O sucesso: </a:t>
            </a:r>
            <a:br>
              <a:rPr lang="pt-BR" sz="3600" i="1" dirty="0" smtClean="0"/>
            </a:br>
            <a:r>
              <a:rPr lang="pt-BR" sz="3600" i="1" dirty="0" smtClean="0"/>
              <a:t>	sequência disciplinar ...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75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66" y="139844"/>
            <a:ext cx="7750752" cy="6029481"/>
          </a:xfrm>
          <a:prstGeom prst="rect">
            <a:avLst/>
          </a:prstGeom>
        </p:spPr>
      </p:pic>
      <p:pic>
        <p:nvPicPr>
          <p:cNvPr id="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23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1907704" y="2780928"/>
            <a:ext cx="533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44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Ceifa ou corte</a:t>
            </a:r>
            <a:endParaRPr lang="pt-BR" sz="4400" b="1" dirty="0">
              <a:latin typeface="Arial" panose="020B0604020202020204" pitchFamily="34" charset="0"/>
            </a:endParaRPr>
          </a:p>
        </p:txBody>
      </p:sp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578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76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7"/>
          <p:cNvSpPr>
            <a:spLocks noChangeShapeType="1"/>
          </p:cNvSpPr>
          <p:nvPr/>
        </p:nvSpPr>
        <p:spPr bwMode="auto">
          <a:xfrm>
            <a:off x="1171575" y="6224588"/>
            <a:ext cx="7972425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7" name="Line 8"/>
          <p:cNvSpPr>
            <a:spLocks noChangeShapeType="1"/>
          </p:cNvSpPr>
          <p:nvPr/>
        </p:nvSpPr>
        <p:spPr bwMode="auto">
          <a:xfrm flipV="1">
            <a:off x="1171575" y="1500188"/>
            <a:ext cx="0" cy="47244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48" name="Freeform 9"/>
          <p:cNvSpPr>
            <a:spLocks/>
          </p:cNvSpPr>
          <p:nvPr/>
        </p:nvSpPr>
        <p:spPr bwMode="auto">
          <a:xfrm>
            <a:off x="1343025" y="4624388"/>
            <a:ext cx="6858000" cy="863600"/>
          </a:xfrm>
          <a:custGeom>
            <a:avLst/>
            <a:gdLst>
              <a:gd name="T0" fmla="*/ 0 w 3840"/>
              <a:gd name="T1" fmla="*/ 2147483646 h 544"/>
              <a:gd name="T2" fmla="*/ 2147483646 w 3840"/>
              <a:gd name="T3" fmla="*/ 0 h 544"/>
              <a:gd name="T4" fmla="*/ 2147483646 w 3840"/>
              <a:gd name="T5" fmla="*/ 2147483646 h 544"/>
              <a:gd name="T6" fmla="*/ 2147483646 w 3840"/>
              <a:gd name="T7" fmla="*/ 2147483646 h 544"/>
              <a:gd name="T8" fmla="*/ 0 60000 65536"/>
              <a:gd name="T9" fmla="*/ 0 60000 65536"/>
              <a:gd name="T10" fmla="*/ 0 60000 65536"/>
              <a:gd name="T11" fmla="*/ 0 60000 65536"/>
              <a:gd name="T12" fmla="*/ 0 w 3840"/>
              <a:gd name="T13" fmla="*/ 0 h 544"/>
              <a:gd name="T14" fmla="*/ 3840 w 3840"/>
              <a:gd name="T15" fmla="*/ 544 h 5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0" h="544">
                <a:moveTo>
                  <a:pt x="0" y="528"/>
                </a:moveTo>
                <a:cubicBezTo>
                  <a:pt x="288" y="264"/>
                  <a:pt x="576" y="0"/>
                  <a:pt x="1008" y="0"/>
                </a:cubicBezTo>
                <a:cubicBezTo>
                  <a:pt x="1440" y="0"/>
                  <a:pt x="2120" y="512"/>
                  <a:pt x="2592" y="528"/>
                </a:cubicBezTo>
                <a:cubicBezTo>
                  <a:pt x="3064" y="544"/>
                  <a:pt x="3452" y="320"/>
                  <a:pt x="3840" y="96"/>
                </a:cubicBezTo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63178" name="Freeform 10"/>
          <p:cNvSpPr>
            <a:spLocks/>
          </p:cNvSpPr>
          <p:nvPr/>
        </p:nvSpPr>
        <p:spPr bwMode="auto">
          <a:xfrm>
            <a:off x="1343025" y="3113088"/>
            <a:ext cx="6772275" cy="2146300"/>
          </a:xfrm>
          <a:custGeom>
            <a:avLst/>
            <a:gdLst>
              <a:gd name="T0" fmla="*/ 0 w 3792"/>
              <a:gd name="T1" fmla="*/ 2147483646 h 1352"/>
              <a:gd name="T2" fmla="*/ 2147483646 w 3792"/>
              <a:gd name="T3" fmla="*/ 2147483646 h 1352"/>
              <a:gd name="T4" fmla="*/ 2147483646 w 3792"/>
              <a:gd name="T5" fmla="*/ 2147483646 h 1352"/>
              <a:gd name="T6" fmla="*/ 2147483646 w 3792"/>
              <a:gd name="T7" fmla="*/ 2147483646 h 1352"/>
              <a:gd name="T8" fmla="*/ 0 60000 65536"/>
              <a:gd name="T9" fmla="*/ 0 60000 65536"/>
              <a:gd name="T10" fmla="*/ 0 60000 65536"/>
              <a:gd name="T11" fmla="*/ 0 60000 65536"/>
              <a:gd name="T12" fmla="*/ 0 w 3792"/>
              <a:gd name="T13" fmla="*/ 0 h 1352"/>
              <a:gd name="T14" fmla="*/ 3792 w 3792"/>
              <a:gd name="T15" fmla="*/ 1352 h 13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92" h="1352">
                <a:moveTo>
                  <a:pt x="0" y="1000"/>
                </a:moveTo>
                <a:cubicBezTo>
                  <a:pt x="216" y="500"/>
                  <a:pt x="432" y="0"/>
                  <a:pt x="864" y="40"/>
                </a:cubicBezTo>
                <a:cubicBezTo>
                  <a:pt x="1296" y="80"/>
                  <a:pt x="2104" y="1128"/>
                  <a:pt x="2592" y="1240"/>
                </a:cubicBezTo>
                <a:cubicBezTo>
                  <a:pt x="3080" y="1352"/>
                  <a:pt x="3436" y="1032"/>
                  <a:pt x="3792" y="712"/>
                </a:cubicBezTo>
              </a:path>
            </a:pathLst>
          </a:custGeom>
          <a:noFill/>
          <a:ln w="5715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63179" name="Freeform 11"/>
          <p:cNvSpPr>
            <a:spLocks/>
          </p:cNvSpPr>
          <p:nvPr/>
        </p:nvSpPr>
        <p:spPr bwMode="auto">
          <a:xfrm>
            <a:off x="1343025" y="1830388"/>
            <a:ext cx="6772275" cy="3124200"/>
          </a:xfrm>
          <a:custGeom>
            <a:avLst/>
            <a:gdLst>
              <a:gd name="T0" fmla="*/ 0 w 3792"/>
              <a:gd name="T1" fmla="*/ 2147483646 h 1968"/>
              <a:gd name="T2" fmla="*/ 2147483646 w 3792"/>
              <a:gd name="T3" fmla="*/ 2147483646 h 1968"/>
              <a:gd name="T4" fmla="*/ 2147483646 w 3792"/>
              <a:gd name="T5" fmla="*/ 2147483646 h 1968"/>
              <a:gd name="T6" fmla="*/ 2147483646 w 3792"/>
              <a:gd name="T7" fmla="*/ 2147483646 h 1968"/>
              <a:gd name="T8" fmla="*/ 0 60000 65536"/>
              <a:gd name="T9" fmla="*/ 0 60000 65536"/>
              <a:gd name="T10" fmla="*/ 0 60000 65536"/>
              <a:gd name="T11" fmla="*/ 0 60000 65536"/>
              <a:gd name="T12" fmla="*/ 0 w 3792"/>
              <a:gd name="T13" fmla="*/ 0 h 1968"/>
              <a:gd name="T14" fmla="*/ 3792 w 3792"/>
              <a:gd name="T15" fmla="*/ 1968 h 19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92" h="1968">
                <a:moveTo>
                  <a:pt x="0" y="1328"/>
                </a:moveTo>
                <a:cubicBezTo>
                  <a:pt x="208" y="664"/>
                  <a:pt x="416" y="0"/>
                  <a:pt x="864" y="80"/>
                </a:cubicBezTo>
                <a:cubicBezTo>
                  <a:pt x="1312" y="160"/>
                  <a:pt x="2200" y="1648"/>
                  <a:pt x="2688" y="1808"/>
                </a:cubicBezTo>
                <a:cubicBezTo>
                  <a:pt x="3176" y="1968"/>
                  <a:pt x="3600" y="1168"/>
                  <a:pt x="3792" y="1040"/>
                </a:cubicBezTo>
              </a:path>
            </a:pathLst>
          </a:custGeom>
          <a:noFill/>
          <a:ln w="57150">
            <a:solidFill>
              <a:srgbClr val="0066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51" name="Line 12"/>
          <p:cNvSpPr>
            <a:spLocks noChangeShapeType="1"/>
          </p:cNvSpPr>
          <p:nvPr/>
        </p:nvSpPr>
        <p:spPr bwMode="auto">
          <a:xfrm flipV="1">
            <a:off x="4686300" y="1500188"/>
            <a:ext cx="0" cy="4724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52" name="Line 13"/>
          <p:cNvSpPr>
            <a:spLocks noChangeShapeType="1"/>
          </p:cNvSpPr>
          <p:nvPr/>
        </p:nvSpPr>
        <p:spPr bwMode="auto">
          <a:xfrm flipV="1">
            <a:off x="8115300" y="1652588"/>
            <a:ext cx="0" cy="4724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89803" name="Text Box 14"/>
          <p:cNvSpPr txBox="1">
            <a:spLocks noChangeArrowheads="1"/>
          </p:cNvSpPr>
          <p:nvPr/>
        </p:nvSpPr>
        <p:spPr bwMode="auto">
          <a:xfrm>
            <a:off x="2457450" y="5716588"/>
            <a:ext cx="1017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Verão</a:t>
            </a:r>
          </a:p>
        </p:txBody>
      </p:sp>
      <p:sp>
        <p:nvSpPr>
          <p:cNvPr id="289804" name="Text Box 15"/>
          <p:cNvSpPr txBox="1">
            <a:spLocks noChangeArrowheads="1"/>
          </p:cNvSpPr>
          <p:nvPr/>
        </p:nvSpPr>
        <p:spPr bwMode="auto">
          <a:xfrm>
            <a:off x="5784850" y="5716588"/>
            <a:ext cx="1319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Inverno</a:t>
            </a:r>
          </a:p>
        </p:txBody>
      </p:sp>
      <p:sp>
        <p:nvSpPr>
          <p:cNvPr id="6155" name="Line 16"/>
          <p:cNvSpPr>
            <a:spLocks noChangeShapeType="1"/>
          </p:cNvSpPr>
          <p:nvPr/>
        </p:nvSpPr>
        <p:spPr bwMode="auto">
          <a:xfrm>
            <a:off x="1171575" y="5462588"/>
            <a:ext cx="69437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56" name="Line 17"/>
          <p:cNvSpPr>
            <a:spLocks noChangeShapeType="1"/>
          </p:cNvSpPr>
          <p:nvPr/>
        </p:nvSpPr>
        <p:spPr bwMode="auto">
          <a:xfrm>
            <a:off x="1171575" y="4624388"/>
            <a:ext cx="69437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57" name="Line 18"/>
          <p:cNvSpPr>
            <a:spLocks noChangeShapeType="1"/>
          </p:cNvSpPr>
          <p:nvPr/>
        </p:nvSpPr>
        <p:spPr bwMode="auto">
          <a:xfrm>
            <a:off x="1257300" y="1957388"/>
            <a:ext cx="69437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89808" name="Text Box 19"/>
          <p:cNvSpPr txBox="1">
            <a:spLocks noChangeArrowheads="1"/>
          </p:cNvSpPr>
          <p:nvPr/>
        </p:nvSpPr>
        <p:spPr bwMode="auto">
          <a:xfrm rot="16195974">
            <a:off x="-1480343" y="3815556"/>
            <a:ext cx="43354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Produção do pasto/forragem</a:t>
            </a:r>
          </a:p>
        </p:txBody>
      </p:sp>
      <p:sp>
        <p:nvSpPr>
          <p:cNvPr id="289814" name="Rectangle 22"/>
          <p:cNvSpPr>
            <a:spLocks noChangeArrowheads="1"/>
          </p:cNvSpPr>
          <p:nvPr/>
        </p:nvSpPr>
        <p:spPr bwMode="auto">
          <a:xfrm>
            <a:off x="468313" y="481013"/>
            <a:ext cx="86756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Pastagem x </a:t>
            </a:r>
            <a:r>
              <a:rPr lang="pt-BR" sz="2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Estacionalidade</a:t>
            </a: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de Produção</a:t>
            </a:r>
          </a:p>
        </p:txBody>
      </p:sp>
      <p:pic>
        <p:nvPicPr>
          <p:cNvPr id="6161" name="Picture 6" descr="Logotipo grupo      conservaçã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650" y="76201"/>
            <a:ext cx="3873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30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3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3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8" grpId="0" animBg="1"/>
      <p:bldP spid="263179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9278"/>
            <a:ext cx="8091703" cy="5522908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1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I:\Meus documentos\Apresentações\Fotos\Diversos\Fenação\DSCF0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846"/>
            <a:ext cx="8266776" cy="6200082"/>
          </a:xfrm>
          <a:prstGeom prst="rect">
            <a:avLst/>
          </a:prstGeom>
          <a:noFill/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776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0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I:\Meus documentos\Apresentações\Fotos\Diversos\Fenação\DSCF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41145" cy="6180859"/>
          </a:xfrm>
          <a:prstGeom prst="rect">
            <a:avLst/>
          </a:prstGeom>
          <a:noFill/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81814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21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I:\Meus documentos\Apresentações\Fotos\Diversos\Fenação\DSCF0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8243455" cy="6182591"/>
          </a:xfrm>
          <a:prstGeom prst="rect">
            <a:avLst/>
          </a:prstGeom>
          <a:noFill/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204" y="81815"/>
            <a:ext cx="691660" cy="64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09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52" y="784534"/>
            <a:ext cx="9077048" cy="4382396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99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11" y="247019"/>
            <a:ext cx="7378291" cy="5706826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49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73" y="780056"/>
            <a:ext cx="8266453" cy="5131041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082" y="0"/>
            <a:ext cx="745918" cy="69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05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eastus1-mediap.svc.ms/transform/thumbnail?provider=spo&amp;inputFormat=jpg&amp;cs=fFNQTw&amp;docid=https%3A%2F%2Fagcocorp.sharepoint.com%3A443%2F_api%2Fv2.0%2Fdrives%2Fb!XAgAIrXd6EK60mdVXcK4JTSAOMrTxA9Au6kEGWHzwMBR4QdHH1GeQrlhv9EPZDY8%2Fitems%2F01QGQE27256CKC2ZSBIJG2IOTMJ25LCXAY%3Fversion%3DPublished&amp;access_token=eyJ0eXAiOiJKV1QiLCJhbGciOiJub25lIn0.eyJhdWQiOiIwMDAwMDAwMy0wMDAwLTBmZjEtY2UwMC0wMDAwMDAwMDAwMDAvYWdjb2NvcnAuc2hhcmVwb2ludC5jb21AMDViYjZhYWUtNjZhMy00YTI2LTk0MjQtZGExODdjY2NmYWU0IiwiaXNzIjoiMDAwMDAwMDMtMDAwMC0wZmYxLWNlMDAtMDAwMDAwMDAwMDAwIiwibmJmIjoiMTYyNjg5MDQwMCIsImV4cCI6IjE2MjY5MTIwMDAiLCJlbmRwb2ludHVybCI6ImN4cHJ6SFZsMTU1ZUZuYlZWVFZYaE1sMTRsTzNGWmJXUUlrQWhNYVh5THM9IiwiZW5kcG9pbnR1cmxMZW5ndGgiOiIxMTUiLCJpc2xvb3BiYWNrIjoiVHJ1ZSIsInZlciI6Imhhc2hlZHByb29mdG9rZW4iLCJzaXRlaWQiOiJNakl3TURBNE5XTXRaR1JpTlMwME1tVTRMV0poWkRJdE5qYzFOVFZrWXpKaU9ESTEiLCJuYW1laWQiOiIwIy5mfG1lbWJlcnNoaXB8dXJuJTNhc3BvJTNhYW5vbiNmMjRiZjczMTI0YjZjNjRjY2QzOWJkOGQ2NDczMjI3OTgxMmE3MWY3MTk4YTdmZjIzNDdmMzZlZDcxMjFmZjYwIiwibmlpIjoibWljcm9zb2Z0LnNoYXJlcG9pbnQiLCJpc3VzZXIiOiJ0cnVlIiwiY2FjaGVrZXkiOiIwaC5mfG1lbWJlcnNoaXB8dXJuJTNhc3BvJTNhYW5vbiNmMjRiZjczMTI0YjZjNjRjY2QzOWJkOGQ2NDczMjI3OTgxMmE3MWY3MTk4YTdmZjIzNDdmMzZlZDcxMjFmZjYwIiwic2hhcmluZ2lkIjoiZ2RhOC9UTlFxaytnL1B5ajJnTFNyUSIsInR0IjoiMCIsInVzZVBlcnNpc3RlbnRDb29raWUiOiIyIn0.QWRRdHlSRFJ6QkdSOG9xVGRkc0FUNmxzQnptRmRMSUE3YmZBVHRORFc1QT0&amp;encodeFailures=1&amp;width=3841&amp;height=1611&amp;srcWidth=&amp;srcHeight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800"/>
            <a:ext cx="8797082" cy="586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214" y="0"/>
            <a:ext cx="73478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0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eastus1-mediap.svc.ms/transform/thumbnail?provider=spo&amp;inputFormat=jpg&amp;cs=fFNQTw&amp;docid=https%3A%2F%2Fagcocorp.sharepoint.com%3A443%2F_api%2Fv2.0%2Fdrives%2Fb!XAgAIrXd6EK60mdVXcK4JTSAOMrTxA9Au6kEGWHzwMBR4QdHH1GeQrlhv9EPZDY8%2Fitems%2F01QGQE274B32RV5PUXLZFJ34FS2IVOIIRS%3Fversion%3DPublished&amp;access_token=eyJ0eXAiOiJKV1QiLCJhbGciOiJub25lIn0.eyJhdWQiOiIwMDAwMDAwMy0wMDAwLTBmZjEtY2UwMC0wMDAwMDAwMDAwMDAvYWdjb2NvcnAuc2hhcmVwb2ludC5jb21AMDViYjZhYWUtNjZhMy00YTI2LTk0MjQtZGExODdjY2NmYWU0IiwiaXNzIjoiMDAwMDAwMDMtMDAwMC0wZmYxLWNlMDAtMDAwMDAwMDAwMDAwIiwibmJmIjoiMTYyNjg5MDQwMCIsImV4cCI6IjE2MjY5MTIwMDAiLCJlbmRwb2ludHVybCI6ImN4cHJ6SFZsMTU1ZUZuYlZWVFZYaE1sMTRsTzNGWmJXUUlrQWhNYVh5THM9IiwiZW5kcG9pbnR1cmxMZW5ndGgiOiIxMTUiLCJpc2xvb3BiYWNrIjoiVHJ1ZSIsInZlciI6Imhhc2hlZHByb29mdG9rZW4iLCJzaXRlaWQiOiJNakl3TURBNE5XTXRaR1JpTlMwME1tVTRMV0poWkRJdE5qYzFOVFZrWXpKaU9ESTEiLCJuYW1laWQiOiIwIy5mfG1lbWJlcnNoaXB8dXJuJTNhc3BvJTNhYW5vbiNmMjRiZjczMTI0YjZjNjRjY2QzOWJkOGQ2NDczMjI3OTgxMmE3MWY3MTk4YTdmZjIzNDdmMzZlZDcxMjFmZjYwIiwibmlpIjoibWljcm9zb2Z0LnNoYXJlcG9pbnQiLCJpc3VzZXIiOiJ0cnVlIiwiY2FjaGVrZXkiOiIwaC5mfG1lbWJlcnNoaXB8dXJuJTNhc3BvJTNhYW5vbiNmMjRiZjczMTI0YjZjNjRjY2QzOWJkOGQ2NDczMjI3OTgxMmE3MWY3MTk4YTdmZjIzNDdmMzZlZDcxMjFmZjYwIiwic2hhcmluZ2lkIjoiZ2RhOC9UTlFxaytnL1B5ajJnTFNyUSIsInR0IjoiMCIsInVzZVBlcnNpc3RlbnRDb29raWUiOiIyIn0.QWRRdHlSRFJ6QkdSOG9xVGRkc0FUNmxzQnptRmRMSUE3YmZBVHRORFc1QT0&amp;encodeFailures=1&amp;width=3841&amp;height=1611&amp;srcWidth=&amp;srcHeight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245"/>
            <a:ext cx="8833313" cy="589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418" y="0"/>
            <a:ext cx="706582" cy="65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8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Viagens\Escocia2002ISC\Fotos\DSCF00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12727" cy="623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470" y="81815"/>
            <a:ext cx="669394" cy="62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17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C:\Dados Tese\Tese\apresentação\Graficos\GRÁFICO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63"/>
            <a:ext cx="8343900" cy="599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1" name="Picture 6" descr="Logotipo grupo      conservaçã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442" y="76200"/>
            <a:ext cx="712558" cy="74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03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37" y="3841717"/>
            <a:ext cx="8971763" cy="1399061"/>
          </a:xfrm>
        </p:spPr>
        <p:txBody>
          <a:bodyPr/>
          <a:lstStyle/>
          <a:p>
            <a:r>
              <a:rPr lang="pt-BR" sz="3600" i="1" dirty="0" smtClean="0"/>
              <a:t>Condicionamento: dispositivo estratégico</a:t>
            </a:r>
            <a:endParaRPr lang="pt-BR" sz="36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6924" y="5508659"/>
            <a:ext cx="8210145" cy="775409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7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22582"/>
              </p:ext>
            </p:extLst>
          </p:nvPr>
        </p:nvGraphicFramePr>
        <p:xfrm>
          <a:off x="221456" y="1361928"/>
          <a:ext cx="8769350" cy="341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Document" r:id="rId4" imgW="5824580" imgH="2281713" progId="Word.Document.8">
                  <p:embed/>
                </p:oleObj>
              </mc:Choice>
              <mc:Fallback>
                <p:oleObj name="Document" r:id="rId4" imgW="5824580" imgH="228171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6" y="1361928"/>
                        <a:ext cx="8769350" cy="341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294481" y="1797627"/>
            <a:ext cx="86233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294481" y="2396836"/>
            <a:ext cx="87376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286545" y="4778228"/>
            <a:ext cx="8631236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94481" y="4973491"/>
            <a:ext cx="33861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400" b="1" dirty="0">
                <a:solidFill>
                  <a:schemeClr val="tx1"/>
                </a:solidFill>
              </a:rPr>
              <a:t>Fonte: PITT (1990).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959649" y="280554"/>
            <a:ext cx="4916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altLang="pt-BR" sz="3200" b="1" dirty="0" smtClean="0">
                <a:solidFill>
                  <a:schemeClr val="accent1"/>
                </a:solidFill>
              </a:rPr>
              <a:t>Perdas Mecânicas na Ceifa</a:t>
            </a:r>
            <a:endParaRPr lang="pt-BR" altLang="pt-BR" sz="3200" b="1" dirty="0">
              <a:solidFill>
                <a:schemeClr val="accent1"/>
              </a:solidFill>
            </a:endParaRPr>
          </a:p>
        </p:txBody>
      </p:sp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07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776382" y="280554"/>
            <a:ext cx="328327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altLang="pt-BR" sz="3200" b="1" dirty="0" smtClean="0">
                <a:solidFill>
                  <a:schemeClr val="accent1"/>
                </a:solidFill>
              </a:rPr>
              <a:t>Condicionamento</a:t>
            </a:r>
            <a:endParaRPr lang="pt-BR" altLang="pt-BR" sz="3200" b="1" dirty="0">
              <a:solidFill>
                <a:schemeClr val="accent1"/>
              </a:solidFill>
            </a:endParaRPr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230096"/>
              </p:ext>
            </p:extLst>
          </p:nvPr>
        </p:nvGraphicFramePr>
        <p:xfrm>
          <a:off x="19050" y="1091768"/>
          <a:ext cx="9309100" cy="386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5" name="Document" r:id="rId4" imgW="5824580" imgH="2428106" progId="Word.Document.8">
                  <p:embed/>
                </p:oleObj>
              </mc:Choice>
              <mc:Fallback>
                <p:oleObj name="Document" r:id="rId4" imgW="5824580" imgH="242810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" y="1091768"/>
                        <a:ext cx="9309100" cy="386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37235" y="1780309"/>
            <a:ext cx="9023638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>
            <a:off x="37235" y="2573482"/>
            <a:ext cx="9023638" cy="0"/>
          </a:xfrm>
          <a:prstGeom prst="line">
            <a:avLst/>
          </a:prstGeom>
          <a:noFill/>
          <a:ln w="12700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-1" y="4849091"/>
            <a:ext cx="9060873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82118" y="5047726"/>
            <a:ext cx="518852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</a:rPr>
              <a:t>Fonte: ROTZ et al. (1987) citados  por  ROTZ (1995)</a:t>
            </a:r>
          </a:p>
        </p:txBody>
      </p:sp>
      <p:pic>
        <p:nvPicPr>
          <p:cNvPr id="1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71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202" y="1352356"/>
            <a:ext cx="4086632" cy="348900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1621"/>
            <a:ext cx="4146057" cy="3539737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988"/>
            <a:ext cx="8446296" cy="5973167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86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0591"/>
            <a:ext cx="9109026" cy="4135582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48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6694"/>
            <a:ext cx="9144000" cy="533315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58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75" y="1113748"/>
            <a:ext cx="8385184" cy="4619670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42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8" y="821601"/>
            <a:ext cx="8977752" cy="50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4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509" y="0"/>
            <a:ext cx="646491" cy="60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6262"/>
            <a:ext cx="9144000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7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686814"/>
              </p:ext>
            </p:extLst>
          </p:nvPr>
        </p:nvGraphicFramePr>
        <p:xfrm>
          <a:off x="0" y="725198"/>
          <a:ext cx="9309100" cy="497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5" name="Document" r:id="rId4" imgW="5824580" imgH="3130144" progId="Word.Document.8">
                  <p:embed/>
                </p:oleObj>
              </mc:Choice>
              <mc:Fallback>
                <p:oleObj name="Document" r:id="rId4" imgW="5824580" imgH="3130144" progId="Word.Document.8">
                  <p:embed/>
                  <p:pic>
                    <p:nvPicPr>
                      <p:cNvPr id="71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25198"/>
                        <a:ext cx="9309100" cy="497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0" y="1149927"/>
            <a:ext cx="9019309" cy="409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0" y="2109355"/>
            <a:ext cx="9019309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85435" y="5611091"/>
            <a:ext cx="8933873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817274" y="5782683"/>
            <a:ext cx="512632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altLang="pt-BR" sz="1400" b="1" dirty="0">
                <a:solidFill>
                  <a:schemeClr val="tx1"/>
                </a:solidFill>
              </a:rPr>
              <a:t>Fonte: WILKINSON (1981) citado por </a:t>
            </a:r>
            <a:r>
              <a:rPr lang="pt-BR" altLang="pt-BR" sz="1400" b="1" dirty="0" smtClean="0">
                <a:solidFill>
                  <a:schemeClr val="tx1"/>
                </a:solidFill>
              </a:rPr>
              <a:t>MOSER (1995)</a:t>
            </a:r>
            <a:endParaRPr lang="pt-BR" altLang="pt-BR" sz="1400" b="1" dirty="0">
              <a:solidFill>
                <a:schemeClr val="tx1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360410" y="62925"/>
            <a:ext cx="63866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BR" altLang="pt-BR" sz="3200" b="1" dirty="0" smtClean="0">
                <a:solidFill>
                  <a:schemeClr val="accent1"/>
                </a:solidFill>
              </a:rPr>
              <a:t>Perdas comparadas feno </a:t>
            </a:r>
            <a:r>
              <a:rPr lang="pt-BR" altLang="pt-BR" sz="3200" b="1" dirty="0" err="1" smtClean="0">
                <a:solidFill>
                  <a:schemeClr val="accent1"/>
                </a:solidFill>
              </a:rPr>
              <a:t>vs</a:t>
            </a:r>
            <a:r>
              <a:rPr lang="pt-BR" altLang="pt-BR" sz="3200" b="1" dirty="0" smtClean="0">
                <a:solidFill>
                  <a:schemeClr val="accent1"/>
                </a:solidFill>
              </a:rPr>
              <a:t> silagem</a:t>
            </a:r>
            <a:endParaRPr lang="pt-BR" altLang="pt-BR" sz="3200" b="1" dirty="0">
              <a:solidFill>
                <a:schemeClr val="accent1"/>
              </a:solidFill>
            </a:endParaRP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2503198" y="1956955"/>
            <a:ext cx="3627437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9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556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27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C:\Apresentações\Fotos\Volumosos\Fenação\Bambu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641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74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C:\Apresentações\Fotos\Volumosos\Fenação\Bambu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00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405" y="1083559"/>
            <a:ext cx="9208405" cy="4641831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24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7434"/>
            <a:ext cx="9144318" cy="495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4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800"/>
            <a:ext cx="8722057" cy="5895351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64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79" y="1177986"/>
            <a:ext cx="8253244" cy="4642450"/>
          </a:xfrm>
          <a:prstGeom prst="rect">
            <a:avLst/>
          </a:prstGeom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99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3391"/>
            <a:ext cx="9110087" cy="5124424"/>
          </a:xfrm>
          <a:prstGeom prst="rect">
            <a:avLst/>
          </a:prstGeom>
        </p:spPr>
      </p:pic>
      <p:pic>
        <p:nvPicPr>
          <p:cNvPr id="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36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Viagens\Escocia2002ISC\Fotos\DSCF00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33509" cy="625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4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Viagens\Escocia2002ISC\Fotos\DSCF00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0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17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Viagens\Escocia2002ISC\Fotos\DSCF00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75073" cy="628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714" y="0"/>
            <a:ext cx="880286" cy="82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72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12611</TotalTime>
  <Words>633</Words>
  <Application>Microsoft Office PowerPoint</Application>
  <PresentationFormat>Apresentação na tela (4:3)</PresentationFormat>
  <Paragraphs>158</Paragraphs>
  <Slides>210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210</vt:i4>
      </vt:variant>
    </vt:vector>
  </HeadingPairs>
  <TitlesOfParts>
    <vt:vector size="222" baseType="lpstr">
      <vt:lpstr>Arial</vt:lpstr>
      <vt:lpstr>Calibri</vt:lpstr>
      <vt:lpstr>Calibri Light</vt:lpstr>
      <vt:lpstr>Monotype Sorts</vt:lpstr>
      <vt:lpstr>Tahoma</vt:lpstr>
      <vt:lpstr>Times New Roman</vt:lpstr>
      <vt:lpstr>Verdana</vt:lpstr>
      <vt:lpstr>Tema do Office</vt:lpstr>
      <vt:lpstr>1_Tema do Office</vt:lpstr>
      <vt:lpstr>Document</vt:lpstr>
      <vt:lpstr>PI3</vt:lpstr>
      <vt:lpstr>Gráfico</vt:lpstr>
      <vt:lpstr>Fenação</vt:lpstr>
      <vt:lpstr>O negócio feno no Brasil:   o que falta para progredir?</vt:lpstr>
      <vt:lpstr>Apresentação do PowerPoint</vt:lpstr>
      <vt:lpstr>Condições favoráveis: demanda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Percepção social do negócio Estratégia de essencialidade  </vt:lpstr>
      <vt:lpstr>Apresentação do PowerPoint</vt:lpstr>
      <vt:lpstr>Apresentação do PowerPoint</vt:lpstr>
      <vt:lpstr>Apresentação do PowerPoint</vt:lpstr>
      <vt:lpstr>Apresentação do PowerPoint</vt:lpstr>
      <vt:lpstr>Condições favoráveis:     valor de mercado nacional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Condições favoráveis:    valor de mercado internacional</vt:lpstr>
      <vt:lpstr>Apresentação do PowerPoint</vt:lpstr>
      <vt:lpstr>Apresentação do PowerPoint</vt:lpstr>
      <vt:lpstr>Apresentação do PowerPoint</vt:lpstr>
      <vt:lpstr>Apresentação do PowerPoint</vt:lpstr>
      <vt:lpstr>Condições favoráveis:    demanda internacional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Condições favoráveis:    clima e solo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Condições favoráveis:    pegada hídrica internacional</vt:lpstr>
      <vt:lpstr>Apresentação do PowerPoint</vt:lpstr>
      <vt:lpstr>Apresentação do PowerPoint</vt:lpstr>
      <vt:lpstr>Apresentação do PowerPoint</vt:lpstr>
      <vt:lpstr>Apresentação do PowerPoint</vt:lpstr>
      <vt:lpstr>O negócio feno no Brasil:   o que falta para progredir?</vt:lpstr>
      <vt:lpstr>Chuva vs feno no BR     mito ou realidade?</vt:lpstr>
      <vt:lpstr>Apresentação do PowerPoint</vt:lpstr>
      <vt:lpstr>Apresentação do PowerPoint</vt:lpstr>
      <vt:lpstr>Apresentação do PowerPoint</vt:lpstr>
      <vt:lpstr>Apresentação do PowerPoint</vt:lpstr>
      <vt:lpstr>O conceito:    entender a desidratação</vt:lpstr>
      <vt:lpstr>Apresentação do PowerPoint</vt:lpstr>
      <vt:lpstr>Apresentação do PowerPoint</vt:lpstr>
      <vt:lpstr>O sucesso:   sequência disciplinar ...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Condicionamento: dispositivo estratégico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Economia circular:    geração de serviços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Mendes</dc:creator>
  <cp:lastModifiedBy>Nussio</cp:lastModifiedBy>
  <cp:revision>460</cp:revision>
  <cp:lastPrinted>2021-04-25T15:25:59Z</cp:lastPrinted>
  <dcterms:created xsi:type="dcterms:W3CDTF">2021-03-24T18:45:50Z</dcterms:created>
  <dcterms:modified xsi:type="dcterms:W3CDTF">2021-11-08T11:27:24Z</dcterms:modified>
</cp:coreProperties>
</file>