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78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14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5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6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44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58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38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97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75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46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0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E3A2-E862-47A9-AAED-0124B7B31AAE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AF28F-B9BF-4B03-95EC-C276C4E684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Gestão por competências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249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Estratégia empresarial e competências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7756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</a:t>
            </a:r>
            <a:r>
              <a:rPr lang="pt-BR" b="1" dirty="0">
                <a:solidFill>
                  <a:srgbClr val="0070C0"/>
                </a:solidFill>
              </a:rPr>
              <a:t>organização</a:t>
            </a:r>
            <a:r>
              <a:rPr lang="pt-BR" dirty="0"/>
              <a:t> transfere o seu patrimônio para as pessoas, enriquecendo-as e preparando-as para enfrentar novas situações profissionais e pessoais.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As </a:t>
            </a:r>
            <a:r>
              <a:rPr lang="pt-BR" b="1" dirty="0">
                <a:solidFill>
                  <a:srgbClr val="0070C0"/>
                </a:solidFill>
              </a:rPr>
              <a:t>pessoas</a:t>
            </a:r>
            <a:r>
              <a:rPr lang="pt-BR" dirty="0"/>
              <a:t> ao desenvolverem sua capacidade pessoal transferem para a organização o seu aprendizado, capacitando-a a enfrentar novos desafios.</a:t>
            </a:r>
          </a:p>
        </p:txBody>
      </p:sp>
    </p:spTree>
    <p:extLst>
      <p:ext uri="{BB962C8B-B14F-4D97-AF65-F5344CB8AC3E}">
        <p14:creationId xmlns:p14="http://schemas.microsoft.com/office/powerpoint/2010/main" val="166368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Estratégia empresarial e competências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70992"/>
            <a:ext cx="10515600" cy="12456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BR" sz="3600" dirty="0">
                <a:solidFill>
                  <a:srgbClr val="0070C0"/>
                </a:solidFill>
              </a:rPr>
              <a:t>A </a:t>
            </a:r>
            <a:r>
              <a:rPr lang="pt-BR" sz="3600" b="1" dirty="0">
                <a:solidFill>
                  <a:srgbClr val="0070C0"/>
                </a:solidFill>
              </a:rPr>
              <a:t>agregação de valor</a:t>
            </a:r>
            <a:r>
              <a:rPr lang="pt-BR" sz="3600" dirty="0">
                <a:solidFill>
                  <a:srgbClr val="0070C0"/>
                </a:solidFill>
              </a:rPr>
              <a:t> das pessoas é, portanto, sua contribuição efetiva ao patrimônio de conhecimentos da organização, permitindo-lhe manter suas vantagens competitivas no tempo.</a:t>
            </a:r>
          </a:p>
        </p:txBody>
      </p:sp>
    </p:spTree>
    <p:extLst>
      <p:ext uri="{BB962C8B-B14F-4D97-AF65-F5344CB8AC3E}">
        <p14:creationId xmlns:p14="http://schemas.microsoft.com/office/powerpoint/2010/main" val="52000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863889"/>
            <a:ext cx="11061879" cy="1325563"/>
          </a:xfrm>
        </p:spPr>
        <p:txBody>
          <a:bodyPr/>
          <a:lstStyle/>
          <a:p>
            <a:r>
              <a:rPr lang="pt-BR" dirty="0"/>
              <a:t>Estratégia empresarial e competências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2619137"/>
            <a:ext cx="10515600" cy="12456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t-BR" sz="3600" dirty="0"/>
              <a:t>Questionamento sobre competências organizacionais: distinção entre competências e recursos.</a:t>
            </a:r>
          </a:p>
        </p:txBody>
      </p:sp>
    </p:spTree>
    <p:extLst>
      <p:ext uri="{BB962C8B-B14F-4D97-AF65-F5344CB8AC3E}">
        <p14:creationId xmlns:p14="http://schemas.microsoft.com/office/powerpoint/2010/main" val="3365787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289" y="197699"/>
            <a:ext cx="11061879" cy="1325563"/>
          </a:xfrm>
        </p:spPr>
        <p:txBody>
          <a:bodyPr/>
          <a:lstStyle/>
          <a:p>
            <a:r>
              <a:rPr lang="pt-BR" dirty="0"/>
              <a:t>Estratégia empresarial e competências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523262"/>
            <a:ext cx="10515600" cy="12456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dirty="0">
                <a:solidFill>
                  <a:srgbClr val="0070C0"/>
                </a:solidFill>
              </a:rPr>
              <a:t>Mills et al (2002)</a:t>
            </a:r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0070C0"/>
                </a:solidFill>
              </a:rPr>
              <a:t>Competências essenciais: </a:t>
            </a:r>
            <a:r>
              <a:rPr lang="pt-BR" dirty="0"/>
              <a:t>fundamentais para a sobrevivência da organização e centrais em sua estratégia</a:t>
            </a:r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0070C0"/>
                </a:solidFill>
              </a:rPr>
              <a:t>Competências distintivas: </a:t>
            </a:r>
            <a:r>
              <a:rPr lang="pt-BR" dirty="0"/>
              <a:t>reconhecidas pelos clientes como diferenciais em relação aos competidores, podem gerar vantagem competitiva</a:t>
            </a:r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0070C0"/>
                </a:solidFill>
              </a:rPr>
              <a:t>Competências de unidades de negócios: </a:t>
            </a:r>
            <a:r>
              <a:rPr lang="pt-BR" dirty="0"/>
              <a:t>pequeno número de atividades-chave esperadas pelas organizações pelas unidades</a:t>
            </a:r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0070C0"/>
                </a:solidFill>
              </a:rPr>
              <a:t>Competências de suporte: </a:t>
            </a:r>
            <a:r>
              <a:rPr lang="pt-BR" dirty="0"/>
              <a:t>servem de alicerce para outras atividades</a:t>
            </a:r>
          </a:p>
          <a:p>
            <a:pPr>
              <a:lnSpc>
                <a:spcPct val="100000"/>
              </a:lnSpc>
            </a:pPr>
            <a:r>
              <a:rPr lang="pt-BR" dirty="0">
                <a:solidFill>
                  <a:srgbClr val="0070C0"/>
                </a:solidFill>
              </a:rPr>
              <a:t>Capacidade dinâmica: </a:t>
            </a:r>
            <a:r>
              <a:rPr lang="pt-BR" dirty="0"/>
              <a:t>adaptação contínua das suas competências às exigências do ambiente.</a:t>
            </a:r>
          </a:p>
        </p:txBody>
      </p:sp>
    </p:spTree>
    <p:extLst>
      <p:ext uri="{BB962C8B-B14F-4D97-AF65-F5344CB8AC3E}">
        <p14:creationId xmlns:p14="http://schemas.microsoft.com/office/powerpoint/2010/main" val="1291841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Estratégia empresarial e competências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70992"/>
            <a:ext cx="10515600" cy="12456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dirty="0">
                <a:solidFill>
                  <a:srgbClr val="0070C0"/>
                </a:solidFill>
              </a:rPr>
              <a:t>Barney (1991)</a:t>
            </a:r>
          </a:p>
          <a:p>
            <a:pPr>
              <a:lnSpc>
                <a:spcPct val="100000"/>
              </a:lnSpc>
            </a:pPr>
            <a:r>
              <a:rPr lang="pt-BR" dirty="0"/>
              <a:t>Recursos organizacionais:</a:t>
            </a:r>
          </a:p>
          <a:p>
            <a:pPr>
              <a:lnSpc>
                <a:spcPct val="100000"/>
              </a:lnSpc>
            </a:pPr>
            <a:r>
              <a:rPr lang="pt-BR" dirty="0"/>
              <a:t>Físicos: planta, equipamentos, ativos</a:t>
            </a:r>
          </a:p>
          <a:p>
            <a:pPr>
              <a:lnSpc>
                <a:spcPct val="100000"/>
              </a:lnSpc>
            </a:pPr>
            <a:r>
              <a:rPr lang="pt-BR" dirty="0"/>
              <a:t>Humanos: gerentes, força de trabalho, treinamento</a:t>
            </a:r>
          </a:p>
          <a:p>
            <a:pPr>
              <a:lnSpc>
                <a:spcPct val="100000"/>
              </a:lnSpc>
            </a:pPr>
            <a:r>
              <a:rPr lang="pt-BR" dirty="0"/>
              <a:t>Organizacionais: imagem e cultura</a:t>
            </a:r>
          </a:p>
          <a:p>
            <a:pPr>
              <a:lnSpc>
                <a:spcPct val="100000"/>
              </a:lnSpc>
            </a:pPr>
            <a:endParaRPr lang="pt-BR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t-BR" dirty="0">
                <a:solidFill>
                  <a:srgbClr val="0070C0"/>
                </a:solidFill>
              </a:rPr>
              <a:t>Conhecimentos e habilidades também seriam recursos?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161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Estratégia empresarial e competências individuais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70992"/>
            <a:ext cx="10515600" cy="12456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dirty="0">
                <a:solidFill>
                  <a:srgbClr val="0070C0"/>
                </a:solidFill>
              </a:rPr>
              <a:t>Barney (1991)</a:t>
            </a:r>
          </a:p>
          <a:p>
            <a:pPr>
              <a:lnSpc>
                <a:spcPct val="100000"/>
              </a:lnSpc>
            </a:pPr>
            <a:r>
              <a:rPr lang="pt-BR" dirty="0"/>
              <a:t>Recursos organizacionais:</a:t>
            </a:r>
          </a:p>
          <a:p>
            <a:pPr>
              <a:lnSpc>
                <a:spcPct val="100000"/>
              </a:lnSpc>
            </a:pPr>
            <a:r>
              <a:rPr lang="pt-BR" dirty="0"/>
              <a:t>Físicos: planta, equipamentos, ativos</a:t>
            </a:r>
          </a:p>
          <a:p>
            <a:pPr>
              <a:lnSpc>
                <a:spcPct val="100000"/>
              </a:lnSpc>
            </a:pPr>
            <a:r>
              <a:rPr lang="pt-BR" dirty="0"/>
              <a:t>Humanos: gerentes, força de trabalho, treinamento</a:t>
            </a:r>
          </a:p>
          <a:p>
            <a:pPr>
              <a:lnSpc>
                <a:spcPct val="100000"/>
              </a:lnSpc>
            </a:pPr>
            <a:r>
              <a:rPr lang="pt-BR" dirty="0"/>
              <a:t>Organizacionais: imagem e cultura</a:t>
            </a:r>
          </a:p>
          <a:p>
            <a:pPr>
              <a:lnSpc>
                <a:spcPct val="100000"/>
              </a:lnSpc>
            </a:pPr>
            <a:endParaRPr lang="pt-BR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t-BR" dirty="0">
                <a:solidFill>
                  <a:srgbClr val="0070C0"/>
                </a:solidFill>
              </a:rPr>
              <a:t>Conhecimentos e habilidades também seriam recursos?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788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70991"/>
            <a:ext cx="10515600" cy="36569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dirty="0"/>
              <a:t>Em grupo: Descrição do modelo americano de competência (McClelland e Boyatizis) X modelo francês (Le </a:t>
            </a:r>
            <a:r>
              <a:rPr lang="pt-BR" dirty="0" err="1"/>
              <a:t>Boterf</a:t>
            </a:r>
            <a:r>
              <a:rPr lang="pt-BR" dirty="0"/>
              <a:t> e </a:t>
            </a:r>
            <a:r>
              <a:rPr lang="pt-BR" dirty="0" err="1"/>
              <a:t>Zarifian</a:t>
            </a:r>
            <a:r>
              <a:rPr lang="pt-BR" dirty="0"/>
              <a:t>).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Individual: Cada aluno deve definir o seu modelo de competência baseado na definição de competência desenvolvida por McClelland (CHA).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4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Cap.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Competência: </a:t>
            </a:r>
          </a:p>
          <a:p>
            <a:r>
              <a:rPr lang="pt-BR" sz="3600" dirty="0"/>
              <a:t>um olhar arguto da gestão de pessoas</a:t>
            </a:r>
          </a:p>
        </p:txBody>
      </p:sp>
    </p:spTree>
    <p:extLst>
      <p:ext uri="{BB962C8B-B14F-4D97-AF65-F5344CB8AC3E}">
        <p14:creationId xmlns:p14="http://schemas.microsoft.com/office/powerpoint/2010/main" val="286574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Modelo tradicional x Modelo de 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Até os anos 80: “tempo de casa” como fidelidade e dedicação à organização.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Conceito de competências surgiu em 1973 com McClelland: buscava uma abordagem mais efetiva que os testes de inteligência nos processos de escolha de pessoas para as organizações. (visão americana)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723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Modelo de competências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/>
              <a:t>Definição de competências diferenciadoras para cada cargo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  </a:t>
            </a:r>
          </a:p>
          <a:p>
            <a:pPr marL="0" indent="0" algn="ctr">
              <a:buNone/>
            </a:pPr>
            <a:r>
              <a:rPr lang="pt-BR" dirty="0"/>
              <a:t>   C   H   A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>
                <a:solidFill>
                  <a:srgbClr val="0070C0"/>
                </a:solidFill>
              </a:rPr>
              <a:t>CONHECIMENTO       HABILIDADE     ATITUDE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350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Modelo de competências no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r>
              <a:rPr lang="pt-BR" dirty="0"/>
              <a:t>Perfil ideal x perfil real da pessoa</a:t>
            </a:r>
          </a:p>
          <a:p>
            <a:pPr marL="514350" indent="-514350" algn="just">
              <a:buAutoNum type="arabicPeriod" startAt="2"/>
            </a:pPr>
            <a:endParaRPr lang="pt-BR" dirty="0"/>
          </a:p>
          <a:p>
            <a:pPr marL="514350" indent="-514350" algn="just">
              <a:buAutoNum type="arabicPeriod" startAt="2"/>
            </a:pPr>
            <a:endParaRPr lang="pt-BR" dirty="0"/>
          </a:p>
          <a:p>
            <a:pPr marL="514350" indent="-514350" algn="just">
              <a:buAutoNum type="arabicPeriod" startAt="2"/>
            </a:pPr>
            <a:r>
              <a:rPr lang="pt-BR" dirty="0"/>
              <a:t>Os </a:t>
            </a:r>
            <a:r>
              <a:rPr lang="pt-BR" i="1" dirty="0"/>
              <a:t>gaps s</a:t>
            </a:r>
            <a:r>
              <a:rPr lang="pt-BR" dirty="0"/>
              <a:t>erviam para a construção de agendas de desenvolvimento individual e coletivo.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>
                <a:solidFill>
                  <a:srgbClr val="0070C0"/>
                </a:solidFill>
              </a:rPr>
              <a:t>Adequar as pessoas às posições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120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Modelo de 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Boyatizis 1982: a partir da caracterização dos cargos procura fixar comportamentos esperados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                         preocupação com questões como a entrega da pessoa                            </a:t>
            </a:r>
          </a:p>
          <a:p>
            <a:pPr marL="0" indent="0" algn="just">
              <a:buNone/>
            </a:pPr>
            <a:r>
              <a:rPr lang="pt-BR" dirty="0"/>
              <a:t>                                                                       para o meio no qual se insere...</a:t>
            </a:r>
          </a:p>
          <a:p>
            <a:pPr marL="0" indent="0" algn="just">
              <a:buNone/>
            </a:pPr>
            <a:r>
              <a:rPr lang="pt-BR" dirty="0"/>
              <a:t>                                                                          (visão americana)</a:t>
            </a:r>
          </a:p>
          <a:p>
            <a:pPr marL="0" indent="0" algn="just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601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Modelo de competências </a:t>
            </a:r>
            <a:br>
              <a:rPr lang="pt-BR" dirty="0"/>
            </a:br>
            <a:br>
              <a:rPr lang="pt-BR" dirty="0"/>
            </a:br>
            <a:r>
              <a:rPr lang="pt-BR" sz="3300" dirty="0"/>
              <a:t>(escola francesa: Le </a:t>
            </a:r>
            <a:r>
              <a:rPr lang="pt-BR" sz="3300" dirty="0" err="1"/>
              <a:t>Boterf</a:t>
            </a:r>
            <a:r>
              <a:rPr lang="pt-BR" sz="3300" dirty="0"/>
              <a:t> e </a:t>
            </a:r>
            <a:r>
              <a:rPr lang="pt-BR" sz="3300" dirty="0" err="1"/>
              <a:t>Zarifician</a:t>
            </a:r>
            <a:r>
              <a:rPr lang="pt-BR" sz="3300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 startAt="2"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gestão de pessoas deveria distanciar-se do cargo como referência e aproximar-se mais da pessoa.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importante não é a pessoa</a:t>
            </a:r>
          </a:p>
          <a:p>
            <a:pPr marL="0" indent="0" algn="just">
              <a:buNone/>
            </a:pPr>
            <a:r>
              <a:rPr lang="pt-BR" dirty="0"/>
              <a:t>Saber ou</a:t>
            </a:r>
          </a:p>
          <a:p>
            <a:pPr marL="0" indent="0" algn="just">
              <a:buNone/>
            </a:pPr>
            <a:r>
              <a:rPr lang="pt-BR" dirty="0"/>
              <a:t>Saber fazer ou </a:t>
            </a:r>
          </a:p>
          <a:p>
            <a:pPr marL="0" indent="0" algn="just">
              <a:buNone/>
            </a:pPr>
            <a:r>
              <a:rPr lang="pt-BR" dirty="0"/>
              <a:t>Querer fazer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 sim</a:t>
            </a:r>
          </a:p>
          <a:p>
            <a:pPr marL="0" indent="0" algn="just">
              <a:buNone/>
            </a:pPr>
            <a:r>
              <a:rPr lang="pt-BR" dirty="0"/>
              <a:t>Saber ser... </a:t>
            </a:r>
          </a:p>
        </p:txBody>
      </p:sp>
    </p:spTree>
    <p:extLst>
      <p:ext uri="{BB962C8B-B14F-4D97-AF65-F5344CB8AC3E}">
        <p14:creationId xmlns:p14="http://schemas.microsoft.com/office/powerpoint/2010/main" val="303679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Modelo de 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0070C0"/>
                </a:solidFill>
              </a:rPr>
              <a:t>Saber ser...</a:t>
            </a:r>
          </a:p>
          <a:p>
            <a:pPr marL="0" indent="0" algn="just">
              <a:buNone/>
            </a:pPr>
            <a:r>
              <a:rPr lang="pt-BR" b="1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pt-BR" dirty="0"/>
              <a:t>é o resultado de um aprendizado </a:t>
            </a:r>
          </a:p>
          <a:p>
            <a:pPr marL="0" indent="0" algn="just">
              <a:buNone/>
            </a:pPr>
            <a:r>
              <a:rPr lang="pt-BR" dirty="0"/>
              <a:t>                                                                obtido ao longo da vida da pessoa.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299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1879" cy="1325563"/>
          </a:xfrm>
        </p:spPr>
        <p:txBody>
          <a:bodyPr/>
          <a:lstStyle/>
          <a:p>
            <a:r>
              <a:rPr lang="pt-BR" dirty="0"/>
              <a:t>Modelo de competências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7756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2"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Le </a:t>
            </a:r>
            <a:r>
              <a:rPr lang="pt-BR" dirty="0" err="1"/>
              <a:t>Boterf</a:t>
            </a:r>
            <a:r>
              <a:rPr lang="pt-BR" dirty="0"/>
              <a:t> e </a:t>
            </a:r>
            <a:r>
              <a:rPr lang="pt-BR" dirty="0" err="1"/>
              <a:t>Zarifian</a:t>
            </a:r>
            <a:r>
              <a:rPr lang="pt-BR" dirty="0"/>
              <a:t>: </a:t>
            </a:r>
            <a:r>
              <a:rPr lang="pt-BR" b="1" dirty="0">
                <a:solidFill>
                  <a:srgbClr val="0070C0"/>
                </a:solidFill>
              </a:rPr>
              <a:t>escola francesa </a:t>
            </a:r>
          </a:p>
          <a:p>
            <a:pPr marL="0" indent="0" algn="just">
              <a:buNone/>
            </a:pPr>
            <a:endParaRPr lang="pt-BR" b="1" dirty="0">
              <a:solidFill>
                <a:srgbClr val="0070C0"/>
              </a:solidFill>
            </a:endParaRPr>
          </a:p>
          <a:p>
            <a:pPr algn="just"/>
            <a:r>
              <a:rPr lang="pt-BR" dirty="0"/>
              <a:t>Não basta a pessoa possuir a capacitação necessária ou querer contribuir para o contexto.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É necessário que compreenda a demanda do contexto sobre ela. </a:t>
            </a:r>
          </a:p>
        </p:txBody>
      </p:sp>
    </p:spTree>
    <p:extLst>
      <p:ext uri="{BB962C8B-B14F-4D97-AF65-F5344CB8AC3E}">
        <p14:creationId xmlns:p14="http://schemas.microsoft.com/office/powerpoint/2010/main" val="18785537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570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Gestão por competências</vt:lpstr>
      <vt:lpstr>Cap. 1</vt:lpstr>
      <vt:lpstr>Modelo tradicional x Modelo de competências</vt:lpstr>
      <vt:lpstr>Modelo de competências no Brasil</vt:lpstr>
      <vt:lpstr>Modelo de competências no Brasil</vt:lpstr>
      <vt:lpstr>Modelo de competências</vt:lpstr>
      <vt:lpstr>Modelo de competências   (escola francesa: Le Boterf e Zarifician)</vt:lpstr>
      <vt:lpstr>Modelo de competências</vt:lpstr>
      <vt:lpstr>Modelo de competências</vt:lpstr>
      <vt:lpstr>Estratégia empresarial e competências individuais</vt:lpstr>
      <vt:lpstr>Estratégia empresarial e competências individuais</vt:lpstr>
      <vt:lpstr>Estratégia empresarial e competências individuais</vt:lpstr>
      <vt:lpstr>Estratégia empresarial e competências individuais</vt:lpstr>
      <vt:lpstr>Estratégia empresarial e competências individuais</vt:lpstr>
      <vt:lpstr>Estratégia empresarial e competências individuais</vt:lpstr>
      <vt:lpstr>Exercício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por competências</dc:title>
  <dc:creator>Virginia</dc:creator>
  <cp:lastModifiedBy>Renata Cherém</cp:lastModifiedBy>
  <cp:revision>69</cp:revision>
  <dcterms:created xsi:type="dcterms:W3CDTF">2019-04-11T22:16:22Z</dcterms:created>
  <dcterms:modified xsi:type="dcterms:W3CDTF">2020-03-10T21:09:06Z</dcterms:modified>
</cp:coreProperties>
</file>