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60" r:id="rId5"/>
    <p:sldId id="268" r:id="rId6"/>
    <p:sldId id="261" r:id="rId7"/>
    <p:sldId id="271" r:id="rId8"/>
    <p:sldId id="269" r:id="rId9"/>
    <p:sldId id="270" r:id="rId10"/>
    <p:sldId id="262" r:id="rId11"/>
    <p:sldId id="273" r:id="rId12"/>
    <p:sldId id="274" r:id="rId13"/>
    <p:sldId id="263" r:id="rId14"/>
    <p:sldId id="264" r:id="rId15"/>
    <p:sldId id="265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29" autoAdjust="0"/>
    <p:restoredTop sz="94660"/>
  </p:normalViewPr>
  <p:slideViewPr>
    <p:cSldViewPr>
      <p:cViewPr varScale="1">
        <p:scale>
          <a:sx n="62" d="100"/>
          <a:sy n="6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4.wmf"/><Relationship Id="rId7" Type="http://schemas.openxmlformats.org/officeDocument/2006/relationships/image" Target="../media/image62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5.wmf"/><Relationship Id="rId9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64.wmf"/><Relationship Id="rId1" Type="http://schemas.openxmlformats.org/officeDocument/2006/relationships/image" Target="../media/image65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3.wmf"/><Relationship Id="rId2" Type="http://schemas.openxmlformats.org/officeDocument/2006/relationships/image" Target="../media/image69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6.wmf"/><Relationship Id="rId7" Type="http://schemas.openxmlformats.org/officeDocument/2006/relationships/image" Target="../media/image79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68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7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68.wmf"/><Relationship Id="rId7" Type="http://schemas.openxmlformats.org/officeDocument/2006/relationships/image" Target="../media/image83.wmf"/><Relationship Id="rId2" Type="http://schemas.openxmlformats.org/officeDocument/2006/relationships/image" Target="../media/image69.wmf"/><Relationship Id="rId1" Type="http://schemas.openxmlformats.org/officeDocument/2006/relationships/image" Target="../media/image81.wmf"/><Relationship Id="rId6" Type="http://schemas.openxmlformats.org/officeDocument/2006/relationships/image" Target="../media/image72.wmf"/><Relationship Id="rId5" Type="http://schemas.openxmlformats.org/officeDocument/2006/relationships/image" Target="../media/image82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CC70C-8B6E-439D-AD1B-121BFE8F81D8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E2EE0D-EEA3-46C6-A79F-CFCA2D07E1BC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3.wmf"/><Relationship Id="rId3" Type="http://schemas.openxmlformats.org/officeDocument/2006/relationships/image" Target="../media/image45.e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2.wmf"/><Relationship Id="rId5" Type="http://schemas.openxmlformats.org/officeDocument/2006/relationships/image" Target="../media/image47.e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46.emf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41.bin"/><Relationship Id="rId21" Type="http://schemas.openxmlformats.org/officeDocument/2006/relationships/image" Target="../media/image64.wmf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5.wmf"/><Relationship Id="rId19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1.wmf"/><Relationship Id="rId22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68.wmf"/><Relationship Id="rId10" Type="http://schemas.openxmlformats.org/officeDocument/2006/relationships/image" Target="../media/image66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80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84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3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70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229600" cy="182880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Motores de corrente contínua: modelagem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6400800" cy="1752600"/>
          </a:xfrm>
        </p:spPr>
        <p:txBody>
          <a:bodyPr/>
          <a:lstStyle/>
          <a:p>
            <a:pPr algn="l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107761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25605"/>
            <a:ext cx="47625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141354"/>
              </p:ext>
            </p:extLst>
          </p:nvPr>
        </p:nvGraphicFramePr>
        <p:xfrm>
          <a:off x="3936012" y="5013176"/>
          <a:ext cx="1704189" cy="55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ção" r:id="rId4" imgW="469800" imgH="152280" progId="Equation.3">
                  <p:embed/>
                </p:oleObj>
              </mc:Choice>
              <mc:Fallback>
                <p:oleObj name="Equação" r:id="rId4" imgW="46980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6012" y="5013176"/>
                        <a:ext cx="1704189" cy="55271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0470" y="332656"/>
            <a:ext cx="559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5- SURGIMENTO DA TENSÃO 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CONTRAELETROMOTRIZ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-30374" y="3573016"/>
            <a:ext cx="9217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MOVIMENTO DO CONDUTOR  NA PRESENÇA DE </a:t>
            </a:r>
          </a:p>
          <a:p>
            <a:pPr algn="ctr"/>
            <a:r>
              <a:rPr lang="pt-BR" sz="2800" b="1" dirty="0"/>
              <a:t>CAMPO IMPLICA EM:</a:t>
            </a:r>
          </a:p>
        </p:txBody>
      </p:sp>
    </p:spTree>
    <p:extLst>
      <p:ext uri="{BB962C8B-B14F-4D97-AF65-F5344CB8AC3E}">
        <p14:creationId xmlns:p14="http://schemas.microsoft.com/office/powerpoint/2010/main" val="739346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561790"/>
              </p:ext>
            </p:extLst>
          </p:nvPr>
        </p:nvGraphicFramePr>
        <p:xfrm>
          <a:off x="3275856" y="1340768"/>
          <a:ext cx="249343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ção" r:id="rId3" imgW="583920" imgH="152280" progId="Equation.3">
                  <p:embed/>
                </p:oleObj>
              </mc:Choice>
              <mc:Fallback>
                <p:oleObj name="Equação" r:id="rId3" imgW="583920" imgH="15228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340768"/>
                        <a:ext cx="2493430" cy="64807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767230"/>
              </p:ext>
            </p:extLst>
          </p:nvPr>
        </p:nvGraphicFramePr>
        <p:xfrm>
          <a:off x="3493826" y="2996952"/>
          <a:ext cx="220223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ção" r:id="rId5" imgW="749160" imgH="342720" progId="Equation.3">
                  <p:embed/>
                </p:oleObj>
              </mc:Choice>
              <mc:Fallback>
                <p:oleObj name="Equação" r:id="rId5" imgW="749160" imgH="34272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826" y="2996952"/>
                        <a:ext cx="2202232" cy="10081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84792"/>
              </p:ext>
            </p:extLst>
          </p:nvPr>
        </p:nvGraphicFramePr>
        <p:xfrm>
          <a:off x="2555776" y="5373216"/>
          <a:ext cx="5649483" cy="1075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ção" r:id="rId7" imgW="1866600" imgH="355320" progId="Equation.3">
                  <p:embed/>
                </p:oleObj>
              </mc:Choice>
              <mc:Fallback>
                <p:oleObj name="Equação" r:id="rId7" imgW="1866600" imgH="35532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373216"/>
                        <a:ext cx="5649483" cy="107553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-28319" y="188640"/>
            <a:ext cx="83295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COLOCANDO EM TERMOS DA VELOCIDADE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ANGULAR DO CONDUTOR: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-28279" y="2338269"/>
            <a:ext cx="9246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PARA O ARRANJO DE “N” CONDUTORES, TEMOS: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-93201" y="4221088"/>
            <a:ext cx="93762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EM TERMOS DO FLUXO MAGNÉTICO PRODUZIDO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PELO ESTATOR VEM:</a:t>
            </a:r>
          </a:p>
        </p:txBody>
      </p:sp>
    </p:spTree>
    <p:extLst>
      <p:ext uri="{BB962C8B-B14F-4D97-AF65-F5344CB8AC3E}">
        <p14:creationId xmlns:p14="http://schemas.microsoft.com/office/powerpoint/2010/main" val="207472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052736"/>
            <a:ext cx="2409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PORTANTO,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305813"/>
              </p:ext>
            </p:extLst>
          </p:nvPr>
        </p:nvGraphicFramePr>
        <p:xfrm>
          <a:off x="971600" y="1988840"/>
          <a:ext cx="20604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ção" r:id="rId3" imgW="495085" imgH="190417" progId="Equation.3">
                  <p:embed/>
                </p:oleObj>
              </mc:Choice>
              <mc:Fallback>
                <p:oleObj name="Equação" r:id="rId3" imgW="495085" imgH="190417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88840"/>
                        <a:ext cx="2060499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88200" y="3579463"/>
            <a:ext cx="87366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NOTE QUE , PARA UNIDADES CONVENIENTES,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TEMOS: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964471"/>
              </p:ext>
            </p:extLst>
          </p:nvPr>
        </p:nvGraphicFramePr>
        <p:xfrm>
          <a:off x="3303588" y="4724400"/>
          <a:ext cx="20066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ção" r:id="rId5" imgW="482400" imgH="190440" progId="Equation.3">
                  <p:embed/>
                </p:oleObj>
              </mc:Choice>
              <mc:Fallback>
                <p:oleObj name="Equação" r:id="rId5" imgW="482400" imgH="1904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4724400"/>
                        <a:ext cx="2006600" cy="7921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68261"/>
              </p:ext>
            </p:extLst>
          </p:nvPr>
        </p:nvGraphicFramePr>
        <p:xfrm>
          <a:off x="4572000" y="1916832"/>
          <a:ext cx="17303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ção" r:id="rId7" imgW="571320" imgH="355320" progId="Equation.3">
                  <p:embed/>
                </p:oleObj>
              </mc:Choice>
              <mc:Fallback>
                <p:oleObj name="Equação" r:id="rId7" imgW="571320" imgH="35532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6832"/>
                        <a:ext cx="1730375" cy="10747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95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795" y="546265"/>
            <a:ext cx="6722241" cy="457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7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35" y="1102062"/>
            <a:ext cx="3989120" cy="314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500" y="1552390"/>
            <a:ext cx="28003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37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17" y="3142743"/>
            <a:ext cx="3204835" cy="185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5989" y="332656"/>
            <a:ext cx="9166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6- COMPORTAMENTO EM REGIME PERMANENTE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50710" y="1052736"/>
            <a:ext cx="67201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RELAÇÃO 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TORQUE X VELOCIDADE ANGULAR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 NA 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SAÍDA DO MOTOR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099431"/>
              </p:ext>
            </p:extLst>
          </p:nvPr>
        </p:nvGraphicFramePr>
        <p:xfrm>
          <a:off x="2576513" y="5516563"/>
          <a:ext cx="40671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ção" r:id="rId4" imgW="977760" imgH="190440" progId="Equation.3">
                  <p:embed/>
                </p:oleObj>
              </mc:Choice>
              <mc:Fallback>
                <p:oleObj name="Equação" r:id="rId4" imgW="9777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76513" y="5516563"/>
                        <a:ext cx="4067175" cy="7921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29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353" y="169476"/>
            <a:ext cx="8217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USANDO A EQUAÇÃO DO TORQUE, TEMOS: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95486"/>
              </p:ext>
            </p:extLst>
          </p:nvPr>
        </p:nvGraphicFramePr>
        <p:xfrm>
          <a:off x="683568" y="692696"/>
          <a:ext cx="7084715" cy="2143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ção" r:id="rId3" imgW="2476440" imgH="749160" progId="Equation.3">
                  <p:embed/>
                </p:oleObj>
              </mc:Choice>
              <mc:Fallback>
                <p:oleObj name="Equação" r:id="rId3" imgW="2476440" imgH="74916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92696"/>
                        <a:ext cx="7084715" cy="214302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693048"/>
              </p:ext>
            </p:extLst>
          </p:nvPr>
        </p:nvGraphicFramePr>
        <p:xfrm>
          <a:off x="2915816" y="4509120"/>
          <a:ext cx="2638436" cy="70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ção" r:id="rId5" imgW="711000" imgH="190440" progId="Equation.3">
                  <p:embed/>
                </p:oleObj>
              </mc:Choice>
              <mc:Fallback>
                <p:oleObj name="Equação" r:id="rId5" imgW="711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5816" y="4509120"/>
                        <a:ext cx="2638436" cy="70672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8791" y="3466903"/>
            <a:ext cx="8853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>
                <a:solidFill>
                  <a:schemeClr val="bg1"/>
                </a:solidFill>
              </a:rPr>
              <a:t>PARA A TENSÃO DE ARMADURA CONSTANTE, </a:t>
            </a:r>
          </a:p>
          <a:p>
            <a:pPr algn="just"/>
            <a:r>
              <a:rPr lang="pt-BR" sz="2800" b="1" dirty="0">
                <a:solidFill>
                  <a:schemeClr val="bg1"/>
                </a:solidFill>
              </a:rPr>
              <a:t>TEMOS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676270"/>
              </p:ext>
            </p:extLst>
          </p:nvPr>
        </p:nvGraphicFramePr>
        <p:xfrm>
          <a:off x="1187624" y="5517232"/>
          <a:ext cx="1584175" cy="1056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ção" r:id="rId7" imgW="571320" imgH="380880" progId="Equation.3">
                  <p:embed/>
                </p:oleObj>
              </mc:Choice>
              <mc:Fallback>
                <p:oleObj name="Equação" r:id="rId7" imgW="57132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7624" y="5517232"/>
                        <a:ext cx="1584175" cy="10561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365279"/>
              </p:ext>
            </p:extLst>
          </p:nvPr>
        </p:nvGraphicFramePr>
        <p:xfrm>
          <a:off x="5565775" y="5516563"/>
          <a:ext cx="19018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ção" r:id="rId9" imgW="685800" imgH="380880" progId="Equation.3">
                  <p:embed/>
                </p:oleObj>
              </mc:Choice>
              <mc:Fallback>
                <p:oleObj name="Equação" r:id="rId9" imgW="685800" imgH="38088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5516563"/>
                        <a:ext cx="1901825" cy="1057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849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4896544" cy="349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0404" y="116632"/>
            <a:ext cx="90540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CURVAS DA RELAÇÃO TORQUE X VELOCIDADE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PARAMETRIZADAS EM FUNÇÃO DA TENSÃO DE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ARMADURA</a:t>
            </a:r>
          </a:p>
        </p:txBody>
      </p:sp>
    </p:spTree>
    <p:extLst>
      <p:ext uri="{BB962C8B-B14F-4D97-AF65-F5344CB8AC3E}">
        <p14:creationId xmlns:p14="http://schemas.microsoft.com/office/powerpoint/2010/main" val="638739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79760" y="569243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2349223" y="2282492"/>
            <a:ext cx="1202061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" name="Conector reto 5"/>
          <p:cNvCxnSpPr/>
          <p:nvPr/>
        </p:nvCxnSpPr>
        <p:spPr>
          <a:xfrm>
            <a:off x="1970241" y="1196752"/>
            <a:ext cx="513527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" name="Conector reto 6"/>
          <p:cNvCxnSpPr/>
          <p:nvPr/>
        </p:nvCxnSpPr>
        <p:spPr>
          <a:xfrm>
            <a:off x="1970241" y="2282492"/>
            <a:ext cx="378982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" name="Elipse 7"/>
          <p:cNvSpPr/>
          <p:nvPr/>
        </p:nvSpPr>
        <p:spPr>
          <a:xfrm>
            <a:off x="1862094" y="1628800"/>
            <a:ext cx="216024" cy="28803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07622" y="14127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52506" y="183553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1970106" y="1196752"/>
            <a:ext cx="9660" cy="395087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2" name="Conector reto 11"/>
          <p:cNvCxnSpPr/>
          <p:nvPr/>
        </p:nvCxnSpPr>
        <p:spPr>
          <a:xfrm>
            <a:off x="1979712" y="1916832"/>
            <a:ext cx="9660" cy="395087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3" name="CaixaDeTexto 12"/>
          <p:cNvSpPr txBox="1"/>
          <p:nvPr/>
        </p:nvSpPr>
        <p:spPr>
          <a:xfrm>
            <a:off x="1163283" y="167037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i="1" kern="0" noProof="0" dirty="0">
                <a:solidFill>
                  <a:sysClr val="windowText" lastClr="000000"/>
                </a:solidFill>
              </a:rPr>
              <a:t>Va</a:t>
            </a:r>
            <a:r>
              <a:rPr kumimoji="0" lang="pt-BR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(t</a:t>
            </a:r>
            <a:r>
              <a:rPr kumimoji="0" lang="pt-BR" sz="18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3437578" y="2282492"/>
            <a:ext cx="1360106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" name="Conector reto 16"/>
          <p:cNvCxnSpPr/>
          <p:nvPr/>
        </p:nvCxnSpPr>
        <p:spPr>
          <a:xfrm>
            <a:off x="4788024" y="1916832"/>
            <a:ext cx="9660" cy="395087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9" name="Conector reto 18"/>
          <p:cNvCxnSpPr/>
          <p:nvPr/>
        </p:nvCxnSpPr>
        <p:spPr>
          <a:xfrm>
            <a:off x="4778364" y="1184451"/>
            <a:ext cx="9660" cy="395087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109" y="1052736"/>
            <a:ext cx="904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Conector reto 20"/>
          <p:cNvCxnSpPr/>
          <p:nvPr/>
        </p:nvCxnSpPr>
        <p:spPr>
          <a:xfrm flipV="1">
            <a:off x="4427984" y="1184451"/>
            <a:ext cx="350380" cy="12301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2" name="CaixaDeTexto 21"/>
          <p:cNvSpPr txBox="1"/>
          <p:nvPr/>
        </p:nvSpPr>
        <p:spPr>
          <a:xfrm>
            <a:off x="69911" y="188640"/>
            <a:ext cx="443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7- MODELO DINÂMICO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663956" y="1367190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R</a:t>
            </a:r>
            <a:r>
              <a:rPr lang="pt-BR" b="1" i="1" dirty="0">
                <a:solidFill>
                  <a:schemeClr val="bg1"/>
                </a:solidFill>
              </a:rPr>
              <a:t>a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687426" y="1340768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L</a:t>
            </a:r>
            <a:r>
              <a:rPr lang="pt-BR" b="1" i="1" dirty="0">
                <a:solidFill>
                  <a:schemeClr val="bg1"/>
                </a:solidFill>
              </a:rPr>
              <a:t>a</a:t>
            </a:r>
            <a:endParaRPr lang="pt-BR" sz="2800" b="1" dirty="0">
              <a:solidFill>
                <a:schemeClr val="bg1"/>
              </a:solidFill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266" y="1569716"/>
            <a:ext cx="2571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594599"/>
              </p:ext>
            </p:extLst>
          </p:nvPr>
        </p:nvGraphicFramePr>
        <p:xfrm>
          <a:off x="5076056" y="1652406"/>
          <a:ext cx="835268" cy="29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quação" r:id="rId6" imgW="533160" imgH="190440" progId="Equation.3">
                  <p:embed/>
                </p:oleObj>
              </mc:Choice>
              <mc:Fallback>
                <p:oleObj name="Equação" r:id="rId6" imgW="5331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76056" y="1652406"/>
                        <a:ext cx="835268" cy="29831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458228"/>
              </p:ext>
            </p:extLst>
          </p:nvPr>
        </p:nvGraphicFramePr>
        <p:xfrm>
          <a:off x="783927" y="2708920"/>
          <a:ext cx="6956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" name="Equação" r:id="rId8" imgW="2628720" imgH="190440" progId="Equation.3">
                  <p:embed/>
                </p:oleObj>
              </mc:Choice>
              <mc:Fallback>
                <p:oleObj name="Equação" r:id="rId8" imgW="2628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3927" y="2708920"/>
                        <a:ext cx="6956425" cy="5048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17158"/>
              </p:ext>
            </p:extLst>
          </p:nvPr>
        </p:nvGraphicFramePr>
        <p:xfrm>
          <a:off x="769710" y="3356992"/>
          <a:ext cx="5835431" cy="527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" name="Equação" r:id="rId10" imgW="2108160" imgH="190440" progId="Equation.3">
                  <p:embed/>
                </p:oleObj>
              </mc:Choice>
              <mc:Fallback>
                <p:oleObj name="Equação" r:id="rId10" imgW="21081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9710" y="3356992"/>
                        <a:ext cx="5835431" cy="52729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09472"/>
              </p:ext>
            </p:extLst>
          </p:nvPr>
        </p:nvGraphicFramePr>
        <p:xfrm>
          <a:off x="774700" y="4005263"/>
          <a:ext cx="60817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" name="Equação" r:id="rId12" imgW="2197080" imgH="190440" progId="Equation.3">
                  <p:embed/>
                </p:oleObj>
              </mc:Choice>
              <mc:Fallback>
                <p:oleObj name="Equação" r:id="rId12" imgW="2197080" imgH="1904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4005263"/>
                        <a:ext cx="6081713" cy="527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-5270" y="4653136"/>
            <a:ext cx="8969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ALÉM DESSAS EQUAÇÕES, INTRODUZIMOS AQUELA REFERENTE À ACELERAÇÃO ANGULAR DA CARGA:</a:t>
            </a:r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359274"/>
              </p:ext>
            </p:extLst>
          </p:nvPr>
        </p:nvGraphicFramePr>
        <p:xfrm>
          <a:off x="234347" y="5517232"/>
          <a:ext cx="88598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Equação" r:id="rId14" imgW="3200400" imgH="393480" progId="Equation.3">
                  <p:embed/>
                </p:oleObj>
              </mc:Choice>
              <mc:Fallback>
                <p:oleObj name="Equação" r:id="rId14" imgW="3200400" imgH="393480" progId="Equation.3">
                  <p:embed/>
                  <p:pic>
                    <p:nvPicPr>
                      <p:cNvPr id="0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47" y="5517232"/>
                        <a:ext cx="8859838" cy="1089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7273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692696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DE 1) E 2) VEM: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72351"/>
              </p:ext>
            </p:extLst>
          </p:nvPr>
        </p:nvGraphicFramePr>
        <p:xfrm>
          <a:off x="899592" y="1412776"/>
          <a:ext cx="5256584" cy="69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2" name="Equação" r:id="rId3" imgW="2882880" imgH="380880" progId="Equation.3">
                  <p:embed/>
                </p:oleObj>
              </mc:Choice>
              <mc:Fallback>
                <p:oleObj name="Equação" r:id="rId3" imgW="28828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412776"/>
                        <a:ext cx="5256584" cy="69470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75867" y="2591326"/>
            <a:ext cx="88681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COM ESSAS EQUAÇÕES PODEMOS CONSTRUIR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O DIAGRAMA DE BLOCOS ABAIXO:</a:t>
            </a:r>
          </a:p>
        </p:txBody>
      </p:sp>
      <p:sp>
        <p:nvSpPr>
          <p:cNvPr id="5" name="Caixa de texto 41"/>
          <p:cNvSpPr txBox="1"/>
          <p:nvPr/>
        </p:nvSpPr>
        <p:spPr>
          <a:xfrm>
            <a:off x="2071983" y="4578784"/>
            <a:ext cx="242419" cy="310876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aixa de texto 40"/>
          <p:cNvSpPr txBox="1"/>
          <p:nvPr/>
        </p:nvSpPr>
        <p:spPr>
          <a:xfrm>
            <a:off x="1628301" y="3998418"/>
            <a:ext cx="207395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1831379" y="4207673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6850866" y="4415794"/>
            <a:ext cx="1153582" cy="56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" name="Conector reto 8"/>
          <p:cNvCxnSpPr/>
          <p:nvPr/>
        </p:nvCxnSpPr>
        <p:spPr>
          <a:xfrm>
            <a:off x="7380382" y="4415959"/>
            <a:ext cx="12962" cy="797786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ector reto 9"/>
          <p:cNvCxnSpPr/>
          <p:nvPr/>
        </p:nvCxnSpPr>
        <p:spPr>
          <a:xfrm flipH="1">
            <a:off x="1986092" y="5161906"/>
            <a:ext cx="1657078" cy="1357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1" name="Conector de seta reta 10"/>
          <p:cNvCxnSpPr/>
          <p:nvPr/>
        </p:nvCxnSpPr>
        <p:spPr>
          <a:xfrm flipV="1">
            <a:off x="1986091" y="4603840"/>
            <a:ext cx="0" cy="57163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Caixa de texto 51"/>
          <p:cNvSpPr txBox="1"/>
          <p:nvPr/>
        </p:nvSpPr>
        <p:spPr>
          <a:xfrm>
            <a:off x="2917638" y="3998418"/>
            <a:ext cx="1033540" cy="78458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Caixa de texto 52"/>
          <p:cNvSpPr txBox="1"/>
          <p:nvPr/>
        </p:nvSpPr>
        <p:spPr>
          <a:xfrm>
            <a:off x="4644008" y="4016692"/>
            <a:ext cx="947248" cy="73250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4935332" y="5169946"/>
            <a:ext cx="2492325" cy="804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5" name="Conector de seta reta 14"/>
          <p:cNvCxnSpPr>
            <a:endCxn id="13" idx="1"/>
          </p:cNvCxnSpPr>
          <p:nvPr/>
        </p:nvCxnSpPr>
        <p:spPr>
          <a:xfrm flipV="1">
            <a:off x="4032015" y="4382944"/>
            <a:ext cx="611993" cy="782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6" name="Caixa de texto 53"/>
          <p:cNvSpPr txBox="1"/>
          <p:nvPr/>
        </p:nvSpPr>
        <p:spPr>
          <a:xfrm>
            <a:off x="3643170" y="4889660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7" name="Conector de seta reta 16"/>
          <p:cNvCxnSpPr>
            <a:stCxn id="7" idx="6"/>
            <a:endCxn id="12" idx="1"/>
          </p:cNvCxnSpPr>
          <p:nvPr/>
        </p:nvCxnSpPr>
        <p:spPr>
          <a:xfrm flipV="1">
            <a:off x="2181356" y="4390708"/>
            <a:ext cx="736281" cy="6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8" name="Conector de seta reta 17"/>
          <p:cNvCxnSpPr/>
          <p:nvPr/>
        </p:nvCxnSpPr>
        <p:spPr>
          <a:xfrm>
            <a:off x="625905" y="4390771"/>
            <a:ext cx="106289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9" name="Conector de seta reta 18"/>
          <p:cNvCxnSpPr>
            <a:stCxn id="13" idx="3"/>
          </p:cNvCxnSpPr>
          <p:nvPr/>
        </p:nvCxnSpPr>
        <p:spPr>
          <a:xfrm flipV="1">
            <a:off x="5591256" y="4380703"/>
            <a:ext cx="605546" cy="224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3" name="Caixa de texto 52"/>
          <p:cNvSpPr txBox="1"/>
          <p:nvPr/>
        </p:nvSpPr>
        <p:spPr>
          <a:xfrm>
            <a:off x="6291367" y="3989932"/>
            <a:ext cx="947248" cy="73250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605297"/>
              </p:ext>
            </p:extLst>
          </p:nvPr>
        </p:nvGraphicFramePr>
        <p:xfrm>
          <a:off x="3978552" y="4944909"/>
          <a:ext cx="603389" cy="56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3" name="Equação" r:id="rId5" imgW="203040" imgH="190440" progId="Equation.3">
                  <p:embed/>
                </p:oleObj>
              </mc:Choice>
              <mc:Fallback>
                <p:oleObj name="Equação" r:id="rId5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78552" y="4944909"/>
                        <a:ext cx="603389" cy="565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65042"/>
              </p:ext>
            </p:extLst>
          </p:nvPr>
        </p:nvGraphicFramePr>
        <p:xfrm>
          <a:off x="2917638" y="4013777"/>
          <a:ext cx="1055065" cy="736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4" name="Equação" r:id="rId7" imgW="545760" imgH="380880" progId="Equation.3">
                  <p:embed/>
                </p:oleObj>
              </mc:Choice>
              <mc:Fallback>
                <p:oleObj name="Equação" r:id="rId7" imgW="5457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7638" y="4013777"/>
                        <a:ext cx="1055065" cy="736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58606"/>
              </p:ext>
            </p:extLst>
          </p:nvPr>
        </p:nvGraphicFramePr>
        <p:xfrm>
          <a:off x="4897438" y="4108450"/>
          <a:ext cx="5651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5" name="Equação" r:id="rId9" imgW="190440" imgH="190440" progId="Equation.3">
                  <p:embed/>
                </p:oleObj>
              </mc:Choice>
              <mc:Fallback>
                <p:oleObj name="Equação" r:id="rId9" imgW="190440" imgH="190440" progId="Equation.3">
                  <p:embed/>
                  <p:pic>
                    <p:nvPicPr>
                      <p:cNvPr id="0" name="Objeto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4108450"/>
                        <a:ext cx="5651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607339"/>
              </p:ext>
            </p:extLst>
          </p:nvPr>
        </p:nvGraphicFramePr>
        <p:xfrm>
          <a:off x="6444208" y="4013586"/>
          <a:ext cx="794407" cy="66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6" name="Equação" r:id="rId11" imgW="190440" imgH="355320" progId="Equation.3">
                  <p:embed/>
                </p:oleObj>
              </mc:Choice>
              <mc:Fallback>
                <p:oleObj name="Equação" r:id="rId11" imgW="19044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44208" y="4013586"/>
                        <a:ext cx="794407" cy="66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617873"/>
              </p:ext>
            </p:extLst>
          </p:nvPr>
        </p:nvGraphicFramePr>
        <p:xfrm>
          <a:off x="524839" y="3939791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7" name="Equação" r:id="rId13" imgW="342720" imgH="190440" progId="Equation.3">
                  <p:embed/>
                </p:oleObj>
              </mc:Choice>
              <mc:Fallback>
                <p:oleObj name="Equação" r:id="rId13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4839" y="3939791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004766"/>
              </p:ext>
            </p:extLst>
          </p:nvPr>
        </p:nvGraphicFramePr>
        <p:xfrm>
          <a:off x="7448550" y="3954463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8" name="Equação" r:id="rId15" imgW="291960" imgH="177480" progId="Equation.3">
                  <p:embed/>
                </p:oleObj>
              </mc:Choice>
              <mc:Fallback>
                <p:oleObj name="Equação" r:id="rId15" imgW="291960" imgH="177480" progId="Equation.3">
                  <p:embed/>
                  <p:pic>
                    <p:nvPicPr>
                      <p:cNvPr id="0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3954463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784539"/>
              </p:ext>
            </p:extLst>
          </p:nvPr>
        </p:nvGraphicFramePr>
        <p:xfrm>
          <a:off x="1269529" y="4653136"/>
          <a:ext cx="6381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9" name="Equação" r:id="rId17" imgW="291960" imgH="177480" progId="Equation.3">
                  <p:embed/>
                </p:oleObj>
              </mc:Choice>
              <mc:Fallback>
                <p:oleObj name="Equação" r:id="rId17" imgW="291960" imgH="177480" progId="Equation.3">
                  <p:embed/>
                  <p:pic>
                    <p:nvPicPr>
                      <p:cNvPr id="0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529" y="4653136"/>
                        <a:ext cx="6381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796551"/>
              </p:ext>
            </p:extLst>
          </p:nvPr>
        </p:nvGraphicFramePr>
        <p:xfrm>
          <a:off x="3923928" y="3927475"/>
          <a:ext cx="7207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0" name="Equação" r:id="rId19" imgW="330120" imgH="190440" progId="Equation.3">
                  <p:embed/>
                </p:oleObj>
              </mc:Choice>
              <mc:Fallback>
                <p:oleObj name="Equação" r:id="rId19" imgW="330120" imgH="190440" progId="Equation.3">
                  <p:embed/>
                  <p:pic>
                    <p:nvPicPr>
                      <p:cNvPr id="0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927475"/>
                        <a:ext cx="7207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667142"/>
              </p:ext>
            </p:extLst>
          </p:nvPr>
        </p:nvGraphicFramePr>
        <p:xfrm>
          <a:off x="5600700" y="4016375"/>
          <a:ext cx="7762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1" name="Equação" r:id="rId21" imgW="355320" imgH="190440" progId="Equation.3">
                  <p:embed/>
                </p:oleObj>
              </mc:Choice>
              <mc:Fallback>
                <p:oleObj name="Equação" r:id="rId21" imgW="355320" imgH="190440" progId="Equation.3">
                  <p:embed/>
                  <p:pic>
                    <p:nvPicPr>
                      <p:cNvPr id="0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4016375"/>
                        <a:ext cx="7762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93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892032" cy="469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1520" y="215062"/>
            <a:ext cx="482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PARTES FUNDAMENTAIS</a:t>
            </a:r>
          </a:p>
        </p:txBody>
      </p:sp>
    </p:spTree>
    <p:extLst>
      <p:ext uri="{BB962C8B-B14F-4D97-AF65-F5344CB8AC3E}">
        <p14:creationId xmlns:p14="http://schemas.microsoft.com/office/powerpoint/2010/main" val="531339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48808" y="764704"/>
            <a:ext cx="2012320" cy="1006157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5307702" y="1339790"/>
            <a:ext cx="2288634" cy="1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8568"/>
              </p:ext>
            </p:extLst>
          </p:nvPr>
        </p:nvGraphicFramePr>
        <p:xfrm>
          <a:off x="3275856" y="764704"/>
          <a:ext cx="1985272" cy="97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" name="Equação" r:id="rId3" imgW="749160" imgH="380880" progId="Equation.3">
                  <p:embed/>
                </p:oleObj>
              </mc:Choice>
              <mc:Fallback>
                <p:oleObj name="Equação" r:id="rId3" imgW="7491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5856" y="764704"/>
                        <a:ext cx="1985272" cy="97972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ipse 6"/>
          <p:cNvSpPr/>
          <p:nvPr/>
        </p:nvSpPr>
        <p:spPr>
          <a:xfrm>
            <a:off x="1805844" y="1176602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7354847" y="1384888"/>
            <a:ext cx="12962" cy="797786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9" name="Conector reto 8"/>
          <p:cNvCxnSpPr/>
          <p:nvPr/>
        </p:nvCxnSpPr>
        <p:spPr>
          <a:xfrm flipH="1">
            <a:off x="1960557" y="2130835"/>
            <a:ext cx="1657078" cy="1357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ector de seta reta 9"/>
          <p:cNvCxnSpPr/>
          <p:nvPr/>
        </p:nvCxnSpPr>
        <p:spPr>
          <a:xfrm flipV="1">
            <a:off x="1960556" y="1572769"/>
            <a:ext cx="0" cy="57163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" name="Conector de seta reta 10"/>
          <p:cNvCxnSpPr/>
          <p:nvPr/>
        </p:nvCxnSpPr>
        <p:spPr>
          <a:xfrm flipH="1">
            <a:off x="4909797" y="2138875"/>
            <a:ext cx="2492325" cy="804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Caixa de texto 53"/>
          <p:cNvSpPr txBox="1"/>
          <p:nvPr/>
        </p:nvSpPr>
        <p:spPr>
          <a:xfrm>
            <a:off x="3617635" y="1858589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600370" y="1359700"/>
            <a:ext cx="106289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36392"/>
              </p:ext>
            </p:extLst>
          </p:nvPr>
        </p:nvGraphicFramePr>
        <p:xfrm>
          <a:off x="499304" y="908720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3" name="Equação" r:id="rId5" imgW="342720" imgH="190440" progId="Equation.3">
                  <p:embed/>
                </p:oleObj>
              </mc:Choice>
              <mc:Fallback>
                <p:oleObj name="Equação" r:id="rId5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304" y="908720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74031"/>
              </p:ext>
            </p:extLst>
          </p:nvPr>
        </p:nvGraphicFramePr>
        <p:xfrm>
          <a:off x="7423015" y="923392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4" name="Equação" r:id="rId7" imgW="291960" imgH="177480" progId="Equation.3">
                  <p:embed/>
                </p:oleObj>
              </mc:Choice>
              <mc:Fallback>
                <p:oleObj name="Equação" r:id="rId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015" y="923392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134137"/>
              </p:ext>
            </p:extLst>
          </p:nvPr>
        </p:nvGraphicFramePr>
        <p:xfrm>
          <a:off x="1243994" y="1622065"/>
          <a:ext cx="6381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5" name="Equação" r:id="rId9" imgW="291960" imgH="177480" progId="Equation.3">
                  <p:embed/>
                </p:oleObj>
              </mc:Choice>
              <mc:Fallback>
                <p:oleObj name="Equação" r:id="rId9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994" y="1622065"/>
                        <a:ext cx="6381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Conector de seta reta 25"/>
          <p:cNvCxnSpPr>
            <a:stCxn id="7" idx="6"/>
          </p:cNvCxnSpPr>
          <p:nvPr/>
        </p:nvCxnSpPr>
        <p:spPr>
          <a:xfrm>
            <a:off x="2155822" y="1359700"/>
            <a:ext cx="1093065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395460"/>
              </p:ext>
            </p:extLst>
          </p:nvPr>
        </p:nvGraphicFramePr>
        <p:xfrm>
          <a:off x="3953087" y="1858589"/>
          <a:ext cx="603250" cy="56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6" name="Equação" r:id="rId11" imgW="203040" imgH="190440" progId="Equation.3">
                  <p:embed/>
                </p:oleObj>
              </mc:Choice>
              <mc:Fallback>
                <p:oleObj name="Equação" r:id="rId11" imgW="203040" imgH="190440" progId="Equation.3">
                  <p:embed/>
                  <p:pic>
                    <p:nvPicPr>
                      <p:cNvPr id="0" name="Objeto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087" y="1858589"/>
                        <a:ext cx="603250" cy="568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aixa de texto 41"/>
          <p:cNvSpPr txBox="1"/>
          <p:nvPr/>
        </p:nvSpPr>
        <p:spPr>
          <a:xfrm>
            <a:off x="2051720" y="1554448"/>
            <a:ext cx="492560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Caixa de texto 40"/>
          <p:cNvSpPr txBox="1"/>
          <p:nvPr/>
        </p:nvSpPr>
        <p:spPr>
          <a:xfrm>
            <a:off x="1391057" y="885497"/>
            <a:ext cx="414787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3248991" y="3256782"/>
            <a:ext cx="2906967" cy="1006157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>
            <a:off x="6155959" y="3759860"/>
            <a:ext cx="74551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3" name="Conector de seta reta 32"/>
          <p:cNvCxnSpPr/>
          <p:nvPr/>
        </p:nvCxnSpPr>
        <p:spPr>
          <a:xfrm>
            <a:off x="2335804" y="3789040"/>
            <a:ext cx="724028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910201"/>
              </p:ext>
            </p:extLst>
          </p:nvPr>
        </p:nvGraphicFramePr>
        <p:xfrm>
          <a:off x="3071813" y="3219450"/>
          <a:ext cx="326231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Equação" r:id="rId13" imgW="1231560" imgH="406080" progId="Equation.3">
                  <p:embed/>
                </p:oleObj>
              </mc:Choice>
              <mc:Fallback>
                <p:oleObj name="Equação" r:id="rId13" imgW="1231560" imgH="40608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219450"/>
                        <a:ext cx="3262312" cy="1044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935543"/>
              </p:ext>
            </p:extLst>
          </p:nvPr>
        </p:nvGraphicFramePr>
        <p:xfrm>
          <a:off x="2094302" y="3256782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Equação" r:id="rId15" imgW="342720" imgH="190440" progId="Equation.3">
                  <p:embed/>
                </p:oleObj>
              </mc:Choice>
              <mc:Fallback>
                <p:oleObj name="Equação" r:id="rId15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094302" y="3256782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249288"/>
              </p:ext>
            </p:extLst>
          </p:nvPr>
        </p:nvGraphicFramePr>
        <p:xfrm>
          <a:off x="6452019" y="3256782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Equação" r:id="rId17" imgW="291960" imgH="177480" progId="Equation.3">
                  <p:embed/>
                </p:oleObj>
              </mc:Choice>
              <mc:Fallback>
                <p:oleObj name="Equação" r:id="rId1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019" y="3256782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ixaDeTexto 36"/>
          <p:cNvSpPr txBox="1"/>
          <p:nvPr/>
        </p:nvSpPr>
        <p:spPr>
          <a:xfrm>
            <a:off x="841497" y="4653136"/>
            <a:ext cx="826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DESPREZANDO O EFEITO DA INDUTÂNCIA:</a:t>
            </a:r>
          </a:p>
        </p:txBody>
      </p:sp>
      <p:cxnSp>
        <p:nvCxnSpPr>
          <p:cNvPr id="38" name="Conector de seta reta 37"/>
          <p:cNvCxnSpPr/>
          <p:nvPr/>
        </p:nvCxnSpPr>
        <p:spPr>
          <a:xfrm>
            <a:off x="5868144" y="5877272"/>
            <a:ext cx="1329389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9" name="Conector de seta reta 38"/>
          <p:cNvCxnSpPr/>
          <p:nvPr/>
        </p:nvCxnSpPr>
        <p:spPr>
          <a:xfrm>
            <a:off x="2411760" y="5877272"/>
            <a:ext cx="1382365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583"/>
              </p:ext>
            </p:extLst>
          </p:nvPr>
        </p:nvGraphicFramePr>
        <p:xfrm>
          <a:off x="3794125" y="5449888"/>
          <a:ext cx="2052638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0" name="Equação" r:id="rId18" imgW="774360" imgH="380880" progId="Equation.3">
                  <p:embed/>
                </p:oleObj>
              </mc:Choice>
              <mc:Fallback>
                <p:oleObj name="Equação" r:id="rId18" imgW="774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5449888"/>
                        <a:ext cx="2052638" cy="979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418845"/>
              </p:ext>
            </p:extLst>
          </p:nvPr>
        </p:nvGraphicFramePr>
        <p:xfrm>
          <a:off x="2639944" y="5464388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" name="Equação" r:id="rId20" imgW="342720" imgH="190440" progId="Equation.3">
                  <p:embed/>
                </p:oleObj>
              </mc:Choice>
              <mc:Fallback>
                <p:oleObj name="Equação" r:id="rId20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639944" y="5464388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214628"/>
              </p:ext>
            </p:extLst>
          </p:nvPr>
        </p:nvGraphicFramePr>
        <p:xfrm>
          <a:off x="6155959" y="5489922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2" name="Equação" r:id="rId22" imgW="291960" imgH="177480" progId="Equation.3">
                  <p:embed/>
                </p:oleObj>
              </mc:Choice>
              <mc:Fallback>
                <p:oleObj name="Equação" r:id="rId22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959" y="5489922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542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40448"/>
            <a:ext cx="89691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PODE-SE COLOCAR NA FORMA PADRÃO DE UM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 SISTEMA DE PRIMEIRA ORDEM: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2253531" y="1931332"/>
            <a:ext cx="3719866" cy="930931"/>
            <a:chOff x="2932117" y="5464388"/>
            <a:chExt cx="3719866" cy="930931"/>
          </a:xfrm>
        </p:grpSpPr>
        <p:cxnSp>
          <p:nvCxnSpPr>
            <p:cNvPr id="3" name="Conector de seta reta 2"/>
            <p:cNvCxnSpPr/>
            <p:nvPr/>
          </p:nvCxnSpPr>
          <p:spPr>
            <a:xfrm>
              <a:off x="5322594" y="5877272"/>
              <a:ext cx="1329389" cy="0"/>
            </a:xfrm>
            <a:prstGeom prst="straightConnector1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cxnSp>
          <p:nvCxnSpPr>
            <p:cNvPr id="4" name="Conector de seta reta 3"/>
            <p:cNvCxnSpPr/>
            <p:nvPr/>
          </p:nvCxnSpPr>
          <p:spPr>
            <a:xfrm>
              <a:off x="2932117" y="5877272"/>
              <a:ext cx="1382365" cy="0"/>
            </a:xfrm>
            <a:prstGeom prst="straightConnector1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graphicFrame>
          <p:nvGraphicFramePr>
            <p:cNvPr id="5" name="Obje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5206641"/>
                </p:ext>
              </p:extLst>
            </p:nvPr>
          </p:nvGraphicFramePr>
          <p:xfrm>
            <a:off x="4348886" y="5482506"/>
            <a:ext cx="942975" cy="912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4" name="Equação" r:id="rId3" imgW="355320" imgH="355320" progId="Equation.3">
                    <p:embed/>
                  </p:oleObj>
                </mc:Choice>
                <mc:Fallback>
                  <p:oleObj name="Equação" r:id="rId3" imgW="3553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8886" y="5482506"/>
                          <a:ext cx="942975" cy="912813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6188171"/>
                </p:ext>
              </p:extLst>
            </p:nvPr>
          </p:nvGraphicFramePr>
          <p:xfrm>
            <a:off x="3204936" y="5464388"/>
            <a:ext cx="749506" cy="416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5" name="Equação" r:id="rId5" imgW="342720" imgH="190440" progId="Equation.3">
                    <p:embed/>
                  </p:oleObj>
                </mc:Choice>
                <mc:Fallback>
                  <p:oleObj name="Equação" r:id="rId5" imgW="342720" imgH="190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04936" y="5464388"/>
                          <a:ext cx="749506" cy="4163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3783390"/>
                </p:ext>
              </p:extLst>
            </p:nvPr>
          </p:nvGraphicFramePr>
          <p:xfrm>
            <a:off x="5682634" y="5489922"/>
            <a:ext cx="63817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6" name="Equação" r:id="rId7" imgW="291960" imgH="177480" progId="Equation.3">
                    <p:embed/>
                  </p:oleObj>
                </mc:Choice>
                <mc:Fallback>
                  <p:oleObj name="Equação" r:id="rId7" imgW="2919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2634" y="5489922"/>
                          <a:ext cx="63817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67409"/>
              </p:ext>
            </p:extLst>
          </p:nvPr>
        </p:nvGraphicFramePr>
        <p:xfrm>
          <a:off x="395536" y="2344216"/>
          <a:ext cx="1281931" cy="157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ção" r:id="rId9" imgW="609480" imgH="749160" progId="Equation.3">
                  <p:embed/>
                </p:oleObj>
              </mc:Choice>
              <mc:Fallback>
                <p:oleObj name="Equação" r:id="rId9" imgW="60948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536" y="2344216"/>
                        <a:ext cx="1281931" cy="157570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/>
          <p:cNvCxnSpPr/>
          <p:nvPr/>
        </p:nvCxnSpPr>
        <p:spPr>
          <a:xfrm>
            <a:off x="5087523" y="5695974"/>
            <a:ext cx="1329389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1" name="Conector de seta reta 10"/>
          <p:cNvCxnSpPr/>
          <p:nvPr/>
        </p:nvCxnSpPr>
        <p:spPr>
          <a:xfrm>
            <a:off x="2697046" y="5695974"/>
            <a:ext cx="1382365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432988"/>
              </p:ext>
            </p:extLst>
          </p:nvPr>
        </p:nvGraphicFramePr>
        <p:xfrm>
          <a:off x="3929063" y="5268913"/>
          <a:ext cx="13128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ção" r:id="rId11" imgW="495000" imgH="380880" progId="Equation.3">
                  <p:embed/>
                </p:oleObj>
              </mc:Choice>
              <mc:Fallback>
                <p:oleObj name="Equação" r:id="rId11" imgW="495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5268913"/>
                        <a:ext cx="1312862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501536"/>
              </p:ext>
            </p:extLst>
          </p:nvPr>
        </p:nvGraphicFramePr>
        <p:xfrm>
          <a:off x="2969865" y="5283090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ção" r:id="rId13" imgW="342720" imgH="190440" progId="Equation.3">
                  <p:embed/>
                </p:oleObj>
              </mc:Choice>
              <mc:Fallback>
                <p:oleObj name="Equação" r:id="rId13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9865" y="5283090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712502"/>
              </p:ext>
            </p:extLst>
          </p:nvPr>
        </p:nvGraphicFramePr>
        <p:xfrm>
          <a:off x="5447563" y="5308624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Equação" r:id="rId14" imgW="291960" imgH="177480" progId="Equation.3">
                  <p:embed/>
                </p:oleObj>
              </mc:Choice>
              <mc:Fallback>
                <p:oleObj name="Equação" r:id="rId14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563" y="5308624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20548" y="4201924"/>
            <a:ext cx="87366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EM RELAÇÃO AO DESLOCAMENTO ANGULAR.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TEMOS:</a:t>
            </a:r>
          </a:p>
        </p:txBody>
      </p:sp>
    </p:spTree>
    <p:extLst>
      <p:ext uri="{BB962C8B-B14F-4D97-AF65-F5344CB8AC3E}">
        <p14:creationId xmlns:p14="http://schemas.microsoft.com/office/powerpoint/2010/main" val="3727633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579"/>
            <a:ext cx="878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EXEMPLO DE APLICAÇÃO: SERVOMECANISMO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433579" y="2146719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" name="Conector de seta reta 3"/>
          <p:cNvCxnSpPr/>
          <p:nvPr/>
        </p:nvCxnSpPr>
        <p:spPr>
          <a:xfrm>
            <a:off x="3203848" y="2127869"/>
            <a:ext cx="86409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420057"/>
              </p:ext>
            </p:extLst>
          </p:nvPr>
        </p:nvGraphicFramePr>
        <p:xfrm>
          <a:off x="4067944" y="1700808"/>
          <a:ext cx="13128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1" name="Equação" r:id="rId3" imgW="495000" imgH="380880" progId="Equation.3">
                  <p:embed/>
                </p:oleObj>
              </mc:Choice>
              <mc:Fallback>
                <p:oleObj name="Equação" r:id="rId3" imgW="495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700808"/>
                        <a:ext cx="1312862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268019"/>
              </p:ext>
            </p:extLst>
          </p:nvPr>
        </p:nvGraphicFramePr>
        <p:xfrm>
          <a:off x="3261143" y="1609210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2" name="Equação" r:id="rId5" imgW="342720" imgH="190440" progId="Equation.3">
                  <p:embed/>
                </p:oleObj>
              </mc:Choice>
              <mc:Fallback>
                <p:oleObj name="Equação" r:id="rId5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61143" y="1609210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52478"/>
              </p:ext>
            </p:extLst>
          </p:nvPr>
        </p:nvGraphicFramePr>
        <p:xfrm>
          <a:off x="5433579" y="1740519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3" name="Equação" r:id="rId7" imgW="291960" imgH="177480" progId="Equation.3">
                  <p:embed/>
                </p:oleObj>
              </mc:Choice>
              <mc:Fallback>
                <p:oleObj name="Equação" r:id="rId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579" y="1740519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ipse 7"/>
          <p:cNvSpPr/>
          <p:nvPr/>
        </p:nvSpPr>
        <p:spPr>
          <a:xfrm>
            <a:off x="1740735" y="1891791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5652120" y="2127869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ector reto 9"/>
          <p:cNvCxnSpPr/>
          <p:nvPr/>
        </p:nvCxnSpPr>
        <p:spPr>
          <a:xfrm flipH="1">
            <a:off x="1915725" y="3212220"/>
            <a:ext cx="1657078" cy="1357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1" name="Conector de seta reta 10"/>
          <p:cNvCxnSpPr>
            <a:endCxn id="8" idx="4"/>
          </p:cNvCxnSpPr>
          <p:nvPr/>
        </p:nvCxnSpPr>
        <p:spPr>
          <a:xfrm flipV="1">
            <a:off x="1915724" y="2257987"/>
            <a:ext cx="0" cy="96780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Conector de seta reta 11"/>
          <p:cNvCxnSpPr/>
          <p:nvPr/>
        </p:nvCxnSpPr>
        <p:spPr>
          <a:xfrm flipH="1">
            <a:off x="4864966" y="3212220"/>
            <a:ext cx="787154" cy="1608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3" name="Caixa de texto 53"/>
          <p:cNvSpPr txBox="1"/>
          <p:nvPr/>
        </p:nvSpPr>
        <p:spPr>
          <a:xfrm>
            <a:off x="3572803" y="2939974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77842" y="2074889"/>
            <a:ext cx="106289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791441"/>
              </p:ext>
            </p:extLst>
          </p:nvPr>
        </p:nvGraphicFramePr>
        <p:xfrm>
          <a:off x="1043502" y="2463781"/>
          <a:ext cx="7493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Equação" r:id="rId9" imgW="342720" imgH="190440" progId="Equation.3">
                  <p:embed/>
                </p:oleObj>
              </mc:Choice>
              <mc:Fallback>
                <p:oleObj name="Equação" r:id="rId9" imgW="342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502" y="2463781"/>
                        <a:ext cx="7493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324691"/>
              </p:ext>
            </p:extLst>
          </p:nvPr>
        </p:nvGraphicFramePr>
        <p:xfrm>
          <a:off x="3944938" y="2940050"/>
          <a:ext cx="5286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Equação" r:id="rId11" imgW="177480" imgH="190440" progId="Equation.3">
                  <p:embed/>
                </p:oleObj>
              </mc:Choice>
              <mc:Fallback>
                <p:oleObj name="Equação" r:id="rId11" imgW="177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940050"/>
                        <a:ext cx="52863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 de texto 41"/>
          <p:cNvSpPr txBox="1"/>
          <p:nvPr/>
        </p:nvSpPr>
        <p:spPr>
          <a:xfrm>
            <a:off x="1954360" y="2348880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aixa de texto 40"/>
          <p:cNvSpPr txBox="1"/>
          <p:nvPr/>
        </p:nvSpPr>
        <p:spPr>
          <a:xfrm>
            <a:off x="1278027" y="1659647"/>
            <a:ext cx="414787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2090713" y="2074889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8" name="Caixa de texto 53"/>
          <p:cNvSpPr txBox="1"/>
          <p:nvPr/>
        </p:nvSpPr>
        <p:spPr>
          <a:xfrm>
            <a:off x="2446920" y="1817406"/>
            <a:ext cx="756928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618844"/>
              </p:ext>
            </p:extLst>
          </p:nvPr>
        </p:nvGraphicFramePr>
        <p:xfrm>
          <a:off x="232519" y="1533798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Equação" r:id="rId13" imgW="469800" imgH="241200" progId="Equation.3">
                  <p:embed/>
                </p:oleObj>
              </mc:Choice>
              <mc:Fallback>
                <p:oleObj name="Equação" r:id="rId13" imgW="469800" imgH="24120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19" y="1533798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156651"/>
              </p:ext>
            </p:extLst>
          </p:nvPr>
        </p:nvGraphicFramePr>
        <p:xfrm>
          <a:off x="2516188" y="1836738"/>
          <a:ext cx="6207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7" name="Equação" r:id="rId15" imgW="304560" imgH="177480" progId="Equation.3">
                  <p:embed/>
                </p:oleObj>
              </mc:Choice>
              <mc:Fallback>
                <p:oleObj name="Equação" r:id="rId15" imgW="304560" imgH="177480" progId="Equation.3">
                  <p:embed/>
                  <p:pic>
                    <p:nvPicPr>
                      <p:cNvPr id="0" name="Objeto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1836738"/>
                        <a:ext cx="6207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742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6103938" y="1556792"/>
            <a:ext cx="772318" cy="9447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" name="Conector de seta reta 3"/>
          <p:cNvCxnSpPr/>
          <p:nvPr/>
        </p:nvCxnSpPr>
        <p:spPr>
          <a:xfrm>
            <a:off x="4311884" y="1574799"/>
            <a:ext cx="62015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392073"/>
              </p:ext>
            </p:extLst>
          </p:nvPr>
        </p:nvGraphicFramePr>
        <p:xfrm>
          <a:off x="4926013" y="1106488"/>
          <a:ext cx="11779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ção" r:id="rId3" imgW="444240" imgH="380880" progId="Equation.3">
                  <p:embed/>
                </p:oleObj>
              </mc:Choice>
              <mc:Fallback>
                <p:oleObj name="Equação" r:id="rId3" imgW="444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1106488"/>
                        <a:ext cx="1177925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96138"/>
              </p:ext>
            </p:extLst>
          </p:nvPr>
        </p:nvGraphicFramePr>
        <p:xfrm>
          <a:off x="6172660" y="1187449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ção" r:id="rId5" imgW="291960" imgH="177480" progId="Equation.3">
                  <p:embed/>
                </p:oleObj>
              </mc:Choice>
              <mc:Fallback>
                <p:oleObj name="Equação" r:id="rId5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660" y="1187449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ipse 7"/>
          <p:cNvSpPr/>
          <p:nvPr/>
        </p:nvSpPr>
        <p:spPr>
          <a:xfrm>
            <a:off x="2851457" y="1391701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6391201" y="1550753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ector reto 9"/>
          <p:cNvCxnSpPr/>
          <p:nvPr/>
        </p:nvCxnSpPr>
        <p:spPr>
          <a:xfrm flipH="1">
            <a:off x="3026446" y="2659150"/>
            <a:ext cx="1285438" cy="0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1" name="Conector de seta reta 10"/>
          <p:cNvCxnSpPr>
            <a:endCxn id="8" idx="4"/>
          </p:cNvCxnSpPr>
          <p:nvPr/>
        </p:nvCxnSpPr>
        <p:spPr>
          <a:xfrm flipV="1">
            <a:off x="3026446" y="1757897"/>
            <a:ext cx="0" cy="90125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Conector de seta reta 11"/>
          <p:cNvCxnSpPr/>
          <p:nvPr/>
        </p:nvCxnSpPr>
        <p:spPr>
          <a:xfrm flipH="1">
            <a:off x="5604047" y="2659150"/>
            <a:ext cx="787154" cy="1608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3" name="Caixa de texto 53"/>
          <p:cNvSpPr txBox="1"/>
          <p:nvPr/>
        </p:nvSpPr>
        <p:spPr>
          <a:xfrm>
            <a:off x="4311884" y="2386904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2595182" y="1595018"/>
            <a:ext cx="255431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116353"/>
              </p:ext>
            </p:extLst>
          </p:nvPr>
        </p:nvGraphicFramePr>
        <p:xfrm>
          <a:off x="4648200" y="2387600"/>
          <a:ext cx="603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ção" r:id="rId7" imgW="203040" imgH="190440" progId="Equation.3">
                  <p:embed/>
                </p:oleObj>
              </mc:Choice>
              <mc:Fallback>
                <p:oleObj name="Equação" r:id="rId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87600"/>
                        <a:ext cx="603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 de texto 41"/>
          <p:cNvSpPr txBox="1"/>
          <p:nvPr/>
        </p:nvSpPr>
        <p:spPr>
          <a:xfrm>
            <a:off x="3064987" y="1818815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aixa de texto 40"/>
          <p:cNvSpPr txBox="1"/>
          <p:nvPr/>
        </p:nvSpPr>
        <p:spPr>
          <a:xfrm>
            <a:off x="2771800" y="1052736"/>
            <a:ext cx="128780" cy="28214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3201340" y="1577534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0" name="Caixa de texto 53"/>
          <p:cNvSpPr txBox="1"/>
          <p:nvPr/>
        </p:nvSpPr>
        <p:spPr>
          <a:xfrm>
            <a:off x="3557547" y="1162193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606192"/>
              </p:ext>
            </p:extLst>
          </p:nvPr>
        </p:nvGraphicFramePr>
        <p:xfrm>
          <a:off x="3533775" y="1290638"/>
          <a:ext cx="8016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ção" r:id="rId9" imgW="393480" imgH="190440" progId="Equation.3">
                  <p:embed/>
                </p:oleObj>
              </mc:Choice>
              <mc:Fallback>
                <p:oleObj name="Equação" r:id="rId9" imgW="393480" imgH="190440" progId="Equation.3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1290638"/>
                        <a:ext cx="8016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ixa de texto 53"/>
          <p:cNvSpPr txBox="1"/>
          <p:nvPr/>
        </p:nvSpPr>
        <p:spPr>
          <a:xfrm>
            <a:off x="6876256" y="1179472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432200"/>
              </p:ext>
            </p:extLst>
          </p:nvPr>
        </p:nvGraphicFramePr>
        <p:xfrm>
          <a:off x="7122226" y="1207444"/>
          <a:ext cx="262396" cy="73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Equação" r:id="rId11" imgW="126720" imgH="355320" progId="Equation.3">
                  <p:embed/>
                </p:oleObj>
              </mc:Choice>
              <mc:Fallback>
                <p:oleObj name="Equação" r:id="rId11" imgW="12672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22226" y="1207444"/>
                        <a:ext cx="262396" cy="734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Conector de seta reta 28"/>
          <p:cNvCxnSpPr/>
          <p:nvPr/>
        </p:nvCxnSpPr>
        <p:spPr>
          <a:xfrm>
            <a:off x="7630593" y="1569603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101541"/>
              </p:ext>
            </p:extLst>
          </p:nvPr>
        </p:nvGraphicFramePr>
        <p:xfrm>
          <a:off x="7630593" y="1163403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name="Equação" r:id="rId13" imgW="291960" imgH="177480" progId="Equation.3">
                  <p:embed/>
                </p:oleObj>
              </mc:Choice>
              <mc:Fallback>
                <p:oleObj name="Equação" r:id="rId13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0593" y="1163403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ector reto 30"/>
          <p:cNvCxnSpPr/>
          <p:nvPr/>
        </p:nvCxnSpPr>
        <p:spPr>
          <a:xfrm>
            <a:off x="8088790" y="1530065"/>
            <a:ext cx="23335" cy="204295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3" name="Conector reto 32"/>
          <p:cNvCxnSpPr/>
          <p:nvPr/>
        </p:nvCxnSpPr>
        <p:spPr>
          <a:xfrm>
            <a:off x="5724128" y="3547663"/>
            <a:ext cx="2342898" cy="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</a:ln>
          <a:effectLst/>
        </p:spPr>
      </p:cxnSp>
      <p:sp>
        <p:nvSpPr>
          <p:cNvPr id="37" name="Caixa de texto 53"/>
          <p:cNvSpPr txBox="1"/>
          <p:nvPr/>
        </p:nvSpPr>
        <p:spPr>
          <a:xfrm>
            <a:off x="4463420" y="3262804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21286"/>
              </p:ext>
            </p:extLst>
          </p:nvPr>
        </p:nvGraphicFramePr>
        <p:xfrm>
          <a:off x="4835525" y="3263900"/>
          <a:ext cx="5286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ção" r:id="rId15" imgW="177480" imgH="190440" progId="Equation.3">
                  <p:embed/>
                </p:oleObj>
              </mc:Choice>
              <mc:Fallback>
                <p:oleObj name="Equação" r:id="rId15" imgW="177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263900"/>
                        <a:ext cx="5286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Caixa de texto 53"/>
          <p:cNvSpPr txBox="1"/>
          <p:nvPr/>
        </p:nvSpPr>
        <p:spPr>
          <a:xfrm>
            <a:off x="1873447" y="1234201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199306"/>
              </p:ext>
            </p:extLst>
          </p:nvPr>
        </p:nvGraphicFramePr>
        <p:xfrm>
          <a:off x="1826096" y="1324240"/>
          <a:ext cx="8016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ção" r:id="rId17" imgW="393480" imgH="190440" progId="Equation.3">
                  <p:embed/>
                </p:oleObj>
              </mc:Choice>
              <mc:Fallback>
                <p:oleObj name="Equação" r:id="rId17" imgW="393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096" y="1324240"/>
                        <a:ext cx="8016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Elipse 42"/>
          <p:cNvSpPr/>
          <p:nvPr/>
        </p:nvSpPr>
        <p:spPr>
          <a:xfrm>
            <a:off x="1108604" y="1412776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443004" y="1569807"/>
            <a:ext cx="665600" cy="99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5" name="Caixa de texto 40"/>
          <p:cNvSpPr txBox="1"/>
          <p:nvPr/>
        </p:nvSpPr>
        <p:spPr>
          <a:xfrm>
            <a:off x="864430" y="1052736"/>
            <a:ext cx="207393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6" name="Obje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58833"/>
              </p:ext>
            </p:extLst>
          </p:nvPr>
        </p:nvGraphicFramePr>
        <p:xfrm>
          <a:off x="-77381" y="1052736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381" y="1052736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Conector de seta reta 49"/>
          <p:cNvCxnSpPr/>
          <p:nvPr/>
        </p:nvCxnSpPr>
        <p:spPr>
          <a:xfrm>
            <a:off x="1458582" y="1628800"/>
            <a:ext cx="41486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6" name="Conector reto 55"/>
          <p:cNvCxnSpPr>
            <a:endCxn id="37" idx="1"/>
          </p:cNvCxnSpPr>
          <p:nvPr/>
        </p:nvCxnSpPr>
        <p:spPr>
          <a:xfrm>
            <a:off x="1283593" y="3547663"/>
            <a:ext cx="3179827" cy="2560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60" name="Conector de seta reta 59"/>
          <p:cNvCxnSpPr>
            <a:endCxn id="43" idx="4"/>
          </p:cNvCxnSpPr>
          <p:nvPr/>
        </p:nvCxnSpPr>
        <p:spPr>
          <a:xfrm flipV="1">
            <a:off x="1276787" y="1778972"/>
            <a:ext cx="6806" cy="178149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2" name="Caixa de texto 41"/>
          <p:cNvSpPr txBox="1"/>
          <p:nvPr/>
        </p:nvSpPr>
        <p:spPr>
          <a:xfrm>
            <a:off x="1351558" y="1904156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443004" y="182869"/>
            <a:ext cx="6332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SERVOMECANISMO- EXEMPLO 2</a:t>
            </a:r>
            <a:r>
              <a:rPr lang="pt-BR" sz="28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9245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de seta reta 21"/>
          <p:cNvCxnSpPr/>
          <p:nvPr/>
        </p:nvCxnSpPr>
        <p:spPr>
          <a:xfrm>
            <a:off x="6382316" y="2936556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3" name="Conector de seta reta 22"/>
          <p:cNvCxnSpPr/>
          <p:nvPr/>
        </p:nvCxnSpPr>
        <p:spPr>
          <a:xfrm>
            <a:off x="4152585" y="2917706"/>
            <a:ext cx="86409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648390"/>
              </p:ext>
            </p:extLst>
          </p:nvPr>
        </p:nvGraphicFramePr>
        <p:xfrm>
          <a:off x="5067300" y="2490788"/>
          <a:ext cx="12112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ção" r:id="rId3" imgW="457200" imgH="380880" progId="Equation.3">
                  <p:embed/>
                </p:oleObj>
              </mc:Choice>
              <mc:Fallback>
                <p:oleObj name="Equação" r:id="rId3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2490788"/>
                        <a:ext cx="1211263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07876"/>
              </p:ext>
            </p:extLst>
          </p:nvPr>
        </p:nvGraphicFramePr>
        <p:xfrm>
          <a:off x="4209880" y="2399047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ção" r:id="rId5" imgW="342720" imgH="190440" progId="Equation.3">
                  <p:embed/>
                </p:oleObj>
              </mc:Choice>
              <mc:Fallback>
                <p:oleObj name="Equação" r:id="rId5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09880" y="2399047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065895"/>
              </p:ext>
            </p:extLst>
          </p:nvPr>
        </p:nvGraphicFramePr>
        <p:xfrm>
          <a:off x="6382316" y="2530356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ção" r:id="rId7" imgW="291960" imgH="177480" progId="Equation.3">
                  <p:embed/>
                </p:oleObj>
              </mc:Choice>
              <mc:Fallback>
                <p:oleObj name="Equação" r:id="rId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2316" y="2530356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Elipse 26"/>
          <p:cNvSpPr/>
          <p:nvPr/>
        </p:nvSpPr>
        <p:spPr>
          <a:xfrm>
            <a:off x="2689472" y="2681628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" name="Conector reto 27"/>
          <p:cNvCxnSpPr/>
          <p:nvPr/>
        </p:nvCxnSpPr>
        <p:spPr>
          <a:xfrm>
            <a:off x="6600857" y="2917706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9" name="Conector reto 28"/>
          <p:cNvCxnSpPr/>
          <p:nvPr/>
        </p:nvCxnSpPr>
        <p:spPr>
          <a:xfrm flipH="1">
            <a:off x="2864462" y="4002057"/>
            <a:ext cx="1657078" cy="1357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0" name="Conector de seta reta 29"/>
          <p:cNvCxnSpPr>
            <a:endCxn id="27" idx="4"/>
          </p:cNvCxnSpPr>
          <p:nvPr/>
        </p:nvCxnSpPr>
        <p:spPr>
          <a:xfrm flipV="1">
            <a:off x="2864461" y="3047824"/>
            <a:ext cx="0" cy="96780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1" name="Conector de seta reta 30"/>
          <p:cNvCxnSpPr/>
          <p:nvPr/>
        </p:nvCxnSpPr>
        <p:spPr>
          <a:xfrm flipH="1">
            <a:off x="5813703" y="4002057"/>
            <a:ext cx="787154" cy="1608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32" name="Caixa de texto 53"/>
          <p:cNvSpPr txBox="1"/>
          <p:nvPr/>
        </p:nvSpPr>
        <p:spPr>
          <a:xfrm>
            <a:off x="4521540" y="3729811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1626579" y="2864726"/>
            <a:ext cx="106289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173258"/>
              </p:ext>
            </p:extLst>
          </p:nvPr>
        </p:nvGraphicFramePr>
        <p:xfrm>
          <a:off x="1992239" y="3253618"/>
          <a:ext cx="7493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ção" r:id="rId9" imgW="342720" imgH="190440" progId="Equation.3">
                  <p:embed/>
                </p:oleObj>
              </mc:Choice>
              <mc:Fallback>
                <p:oleObj name="Equação" r:id="rId9" imgW="342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239" y="3253618"/>
                        <a:ext cx="7493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067554"/>
              </p:ext>
            </p:extLst>
          </p:nvPr>
        </p:nvGraphicFramePr>
        <p:xfrm>
          <a:off x="4611688" y="3783013"/>
          <a:ext cx="10953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ção" r:id="rId11" imgW="368280" imgH="190440" progId="Equation.3">
                  <p:embed/>
                </p:oleObj>
              </mc:Choice>
              <mc:Fallback>
                <p:oleObj name="Equação" r:id="rId11" imgW="368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3783013"/>
                        <a:ext cx="10953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aixa de texto 41"/>
          <p:cNvSpPr txBox="1"/>
          <p:nvPr/>
        </p:nvSpPr>
        <p:spPr>
          <a:xfrm>
            <a:off x="2903097" y="3138717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Caixa de texto 40"/>
          <p:cNvSpPr txBox="1"/>
          <p:nvPr/>
        </p:nvSpPr>
        <p:spPr>
          <a:xfrm>
            <a:off x="2226764" y="2449484"/>
            <a:ext cx="414787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38" name="Conector de seta reta 37"/>
          <p:cNvCxnSpPr/>
          <p:nvPr/>
        </p:nvCxnSpPr>
        <p:spPr>
          <a:xfrm>
            <a:off x="3039450" y="2864726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39" name="Caixa de texto 53"/>
          <p:cNvSpPr txBox="1"/>
          <p:nvPr/>
        </p:nvSpPr>
        <p:spPr>
          <a:xfrm>
            <a:off x="3395657" y="2607243"/>
            <a:ext cx="756928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noProof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453842"/>
              </p:ext>
            </p:extLst>
          </p:nvPr>
        </p:nvGraphicFramePr>
        <p:xfrm>
          <a:off x="1181256" y="2323635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ção" r:id="rId13" imgW="469800" imgH="241200" progId="Equation.3">
                  <p:embed/>
                </p:oleObj>
              </mc:Choice>
              <mc:Fallback>
                <p:oleObj name="Equação" r:id="rId13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256" y="2323635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865796"/>
              </p:ext>
            </p:extLst>
          </p:nvPr>
        </p:nvGraphicFramePr>
        <p:xfrm>
          <a:off x="3568700" y="2608263"/>
          <a:ext cx="414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ção" r:id="rId15" imgW="203040" imgH="190440" progId="Equation.3">
                  <p:embed/>
                </p:oleObj>
              </mc:Choice>
              <mc:Fallback>
                <p:oleObj name="Equação" r:id="rId15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2608263"/>
                        <a:ext cx="414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CaixaDeTexto 41"/>
          <p:cNvSpPr txBox="1"/>
          <p:nvPr/>
        </p:nvSpPr>
        <p:spPr>
          <a:xfrm>
            <a:off x="-121944" y="215642"/>
            <a:ext cx="941315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PARA O CONTROLE DA PENA DE UM PLOTTER,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RERESENTADO ABAIXO, DESEJAMOS A RESPOSTA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MAIS RÁPIDA SEM SOBRESSINAL PARA UM 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DEGRAU NA REFERÊNCIA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395536" y="4869160"/>
            <a:ext cx="8449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DETERMINAR O GANHO DO AMPLIFICADOR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64" name="Objeto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98604"/>
              </p:ext>
            </p:extLst>
          </p:nvPr>
        </p:nvGraphicFramePr>
        <p:xfrm>
          <a:off x="424156" y="5373020"/>
          <a:ext cx="414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ção" r:id="rId17" imgW="203040" imgH="190440" progId="Equation.3">
                  <p:embed/>
                </p:oleObj>
              </mc:Choice>
              <mc:Fallback>
                <p:oleObj name="Equação" r:id="rId17" imgW="203040" imgH="190440" progId="Equation.3">
                  <p:embed/>
                  <p:pic>
                    <p:nvPicPr>
                      <p:cNvPr id="0" name="Objeto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56" y="5373020"/>
                        <a:ext cx="414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4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72" y="1876301"/>
            <a:ext cx="6003307" cy="265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07740"/>
              </p:ext>
            </p:extLst>
          </p:nvPr>
        </p:nvGraphicFramePr>
        <p:xfrm>
          <a:off x="2009394" y="4797152"/>
          <a:ext cx="5097462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ção" r:id="rId4" imgW="1485720" imgH="266400" progId="Equation.3">
                  <p:embed/>
                </p:oleObj>
              </mc:Choice>
              <mc:Fallback>
                <p:oleObj name="Equação" r:id="rId4" imgW="148572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9394" y="4797152"/>
                        <a:ext cx="5097462" cy="912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476672"/>
            <a:ext cx="4766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1- GERAÇÃO DE TORQUE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59632" y="1151166"/>
            <a:ext cx="5226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a- FORÇA NUM CONDUTOR</a:t>
            </a:r>
          </a:p>
        </p:txBody>
      </p:sp>
    </p:spTree>
    <p:extLst>
      <p:ext uri="{BB962C8B-B14F-4D97-AF65-F5344CB8AC3E}">
        <p14:creationId xmlns:p14="http://schemas.microsoft.com/office/powerpoint/2010/main" val="277382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1244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345907"/>
              </p:ext>
            </p:extLst>
          </p:nvPr>
        </p:nvGraphicFramePr>
        <p:xfrm>
          <a:off x="1890733" y="4941168"/>
          <a:ext cx="530240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ção" r:id="rId4" imgW="1028520" imgH="139680" progId="Equation.3">
                  <p:embed/>
                </p:oleObj>
              </mc:Choice>
              <mc:Fallback>
                <p:oleObj name="Equação" r:id="rId4" imgW="10285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0733" y="4941168"/>
                        <a:ext cx="5302407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72315" y="394568"/>
            <a:ext cx="7539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b- GERAÇÃO DE TORQUE NUMA ESPIRA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50967"/>
              </p:ext>
            </p:extLst>
          </p:nvPr>
        </p:nvGraphicFramePr>
        <p:xfrm>
          <a:off x="3300512" y="3861048"/>
          <a:ext cx="24828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ção" r:id="rId6" imgW="723600" imgH="215640" progId="Equation.3">
                  <p:embed/>
                </p:oleObj>
              </mc:Choice>
              <mc:Fallback>
                <p:oleObj name="Equação" r:id="rId6" imgW="723600" imgH="2156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512" y="3861048"/>
                        <a:ext cx="2482850" cy="739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99592" y="1340768"/>
            <a:ext cx="500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1 ESPIRA: 2 CONDUTORES 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3275856" y="5589240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3275856" y="6237312"/>
            <a:ext cx="7837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057508" y="5975702"/>
            <a:ext cx="41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No. De CONDUTORES</a:t>
            </a:r>
          </a:p>
        </p:txBody>
      </p:sp>
    </p:spTree>
    <p:extLst>
      <p:ext uri="{BB962C8B-B14F-4D97-AF65-F5344CB8AC3E}">
        <p14:creationId xmlns:p14="http://schemas.microsoft.com/office/powerpoint/2010/main" val="142531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908720"/>
            <a:ext cx="6710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c- PARA “N” CONDUTORES, TEMOS: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757" y="1917250"/>
            <a:ext cx="2304256" cy="197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031079"/>
              </p:ext>
            </p:extLst>
          </p:nvPr>
        </p:nvGraphicFramePr>
        <p:xfrm>
          <a:off x="2751138" y="4371975"/>
          <a:ext cx="34702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ção" r:id="rId4" imgW="672840" imgH="164880" progId="Equation.3">
                  <p:embed/>
                </p:oleObj>
              </mc:Choice>
              <mc:Fallback>
                <p:oleObj name="Equação" r:id="rId4" imgW="672840" imgH="16488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371975"/>
                        <a:ext cx="3470275" cy="850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264260"/>
              </p:ext>
            </p:extLst>
          </p:nvPr>
        </p:nvGraphicFramePr>
        <p:xfrm>
          <a:off x="2530475" y="5445125"/>
          <a:ext cx="40878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ção" r:id="rId6" imgW="2019240" imgH="177480" progId="Equation.3">
                  <p:embed/>
                </p:oleObj>
              </mc:Choice>
              <mc:Fallback>
                <p:oleObj name="Equação" r:id="rId6" imgW="2019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0475" y="5445125"/>
                        <a:ext cx="4087813" cy="3603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461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7156"/>
            <a:ext cx="2776908" cy="300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530050"/>
            <a:ext cx="47910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44973"/>
            <a:ext cx="395737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-108520" y="-99392"/>
            <a:ext cx="5682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2- CORRENTE NA ARMADURA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079979"/>
              </p:ext>
            </p:extLst>
          </p:nvPr>
        </p:nvGraphicFramePr>
        <p:xfrm>
          <a:off x="3059832" y="5589240"/>
          <a:ext cx="1437096" cy="59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ção" r:id="rId6" imgW="457200" imgH="190440" progId="Equation.3">
                  <p:embed/>
                </p:oleObj>
              </mc:Choice>
              <mc:Fallback>
                <p:oleObj name="Equação" r:id="rId6" imgW="4572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9832" y="5589240"/>
                        <a:ext cx="1437096" cy="59879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49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046224" cy="411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67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6307" y="71530"/>
            <a:ext cx="4863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3- FLUXO NA ARMADURA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621313"/>
              </p:ext>
            </p:extLst>
          </p:nvPr>
        </p:nvGraphicFramePr>
        <p:xfrm>
          <a:off x="5547400" y="4774139"/>
          <a:ext cx="17430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ção" r:id="rId3" imgW="596880" imgH="177480" progId="Equation.3">
                  <p:embed/>
                </p:oleObj>
              </mc:Choice>
              <mc:Fallback>
                <p:oleObj name="Equação" r:id="rId3" imgW="596880" imgH="17748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7400" y="4774139"/>
                        <a:ext cx="1743075" cy="519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762733" y="3655718"/>
            <a:ext cx="3025068" cy="2717140"/>
            <a:chOff x="2195004" y="1484784"/>
            <a:chExt cx="3025068" cy="2520280"/>
          </a:xfrm>
        </p:grpSpPr>
        <p:sp>
          <p:nvSpPr>
            <p:cNvPr id="7" name="Arco 6"/>
            <p:cNvSpPr/>
            <p:nvPr/>
          </p:nvSpPr>
          <p:spPr>
            <a:xfrm>
              <a:off x="2627784" y="1988840"/>
              <a:ext cx="1800200" cy="1584176"/>
            </a:xfrm>
            <a:prstGeom prst="arc">
              <a:avLst>
                <a:gd name="adj1" fmla="val 16200000"/>
                <a:gd name="adj2" fmla="val 5585434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H="1">
              <a:off x="4174652" y="1700808"/>
              <a:ext cx="613372" cy="54006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/>
            <p:nvPr/>
          </p:nvCxnSpPr>
          <p:spPr>
            <a:xfrm flipH="1">
              <a:off x="4355978" y="2060848"/>
              <a:ext cx="720078" cy="3600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>
              <a:off x="4430595" y="2384884"/>
              <a:ext cx="789477" cy="2160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H="1">
              <a:off x="4427984" y="2852936"/>
              <a:ext cx="72008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e seta reta 45"/>
            <p:cNvCxnSpPr/>
            <p:nvPr/>
          </p:nvCxnSpPr>
          <p:spPr>
            <a:xfrm flipH="1" flipV="1">
              <a:off x="4355976" y="3131350"/>
              <a:ext cx="798879" cy="15363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e seta reta 47"/>
            <p:cNvCxnSpPr/>
            <p:nvPr/>
          </p:nvCxnSpPr>
          <p:spPr>
            <a:xfrm flipH="1" flipV="1">
              <a:off x="4277178" y="3288559"/>
              <a:ext cx="548155" cy="42847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e seta reta 50"/>
            <p:cNvCxnSpPr/>
            <p:nvPr/>
          </p:nvCxnSpPr>
          <p:spPr>
            <a:xfrm flipH="1">
              <a:off x="3970494" y="1484784"/>
              <a:ext cx="457490" cy="5868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 flipH="1" flipV="1">
              <a:off x="4075902" y="3441398"/>
              <a:ext cx="354693" cy="56366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o 63"/>
            <p:cNvSpPr/>
            <p:nvPr/>
          </p:nvSpPr>
          <p:spPr>
            <a:xfrm>
              <a:off x="2195004" y="1970838"/>
              <a:ext cx="2058244" cy="1584176"/>
            </a:xfrm>
            <a:prstGeom prst="arc">
              <a:avLst>
                <a:gd name="adj1" fmla="val 17607739"/>
                <a:gd name="adj2" fmla="val 4151947"/>
              </a:avLst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graphicFrame>
          <p:nvGraphicFramePr>
            <p:cNvPr id="65" name="Objeto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8675563"/>
                </p:ext>
              </p:extLst>
            </p:nvPr>
          </p:nvGraphicFramePr>
          <p:xfrm>
            <a:off x="3765922" y="2504167"/>
            <a:ext cx="531352" cy="425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2" name="Equação" r:id="rId5" imgW="190440" imgH="152280" progId="Equation.3">
                    <p:embed/>
                  </p:oleObj>
                </mc:Choice>
                <mc:Fallback>
                  <p:oleObj name="Equação" r:id="rId5" imgW="190440" imgH="1522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765922" y="2504167"/>
                          <a:ext cx="531352" cy="42508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" name="Picture 4" descr="D:\users\nokia\acionel\Armadura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567" y="836712"/>
            <a:ext cx="3986665" cy="258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81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836712"/>
            <a:ext cx="5125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4- EXPRESSÃO DO TORQUE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928399"/>
              </p:ext>
            </p:extLst>
          </p:nvPr>
        </p:nvGraphicFramePr>
        <p:xfrm>
          <a:off x="1547664" y="1772816"/>
          <a:ext cx="3110235" cy="76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ção" r:id="rId3" imgW="672840" imgH="164880" progId="Equation.3">
                  <p:embed/>
                </p:oleObj>
              </mc:Choice>
              <mc:Fallback>
                <p:oleObj name="Equação" r:id="rId3" imgW="672840" imgH="1648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772816"/>
                        <a:ext cx="3110235" cy="7626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823047"/>
              </p:ext>
            </p:extLst>
          </p:nvPr>
        </p:nvGraphicFramePr>
        <p:xfrm>
          <a:off x="1453490" y="3501008"/>
          <a:ext cx="2160240" cy="89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ção" r:id="rId5" imgW="825500" imgH="342900" progId="Equation.3">
                  <p:embed/>
                </p:oleObj>
              </mc:Choice>
              <mc:Fallback>
                <p:oleObj name="Equação" r:id="rId5" imgW="825500" imgH="3429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490" y="3501008"/>
                        <a:ext cx="2160240" cy="89902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59449" y="2782617"/>
            <a:ext cx="6939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USO DA CORRENTE NA ARMADURA: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43568" y="4724261"/>
            <a:ext cx="5933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USO DA EXPRESSÃO DO FLUXO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286677"/>
              </p:ext>
            </p:extLst>
          </p:nvPr>
        </p:nvGraphicFramePr>
        <p:xfrm>
          <a:off x="683568" y="5417627"/>
          <a:ext cx="1800200" cy="887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ção" r:id="rId7" imgW="799753" imgH="393529" progId="Equation.3">
                  <p:embed/>
                </p:oleObj>
              </mc:Choice>
              <mc:Fallback>
                <p:oleObj name="Equação" r:id="rId7" imgW="799753" imgH="393529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417627"/>
                        <a:ext cx="1800200" cy="88782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739887"/>
              </p:ext>
            </p:extLst>
          </p:nvPr>
        </p:nvGraphicFramePr>
        <p:xfrm>
          <a:off x="3779912" y="5547207"/>
          <a:ext cx="201667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ção" r:id="rId9" imgW="533169" imgH="190417" progId="Equation.3">
                  <p:embed/>
                </p:oleObj>
              </mc:Choice>
              <mc:Fallback>
                <p:oleObj name="Equação" r:id="rId9" imgW="533169" imgH="190417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547207"/>
                        <a:ext cx="2016679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eta para a direita 8"/>
          <p:cNvSpPr/>
          <p:nvPr/>
        </p:nvSpPr>
        <p:spPr>
          <a:xfrm>
            <a:off x="2817515" y="5691223"/>
            <a:ext cx="777939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558509"/>
              </p:ext>
            </p:extLst>
          </p:nvPr>
        </p:nvGraphicFramePr>
        <p:xfrm>
          <a:off x="6207125" y="5370513"/>
          <a:ext cx="169227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Equação" r:id="rId11" imgW="558720" imgH="355320" progId="Equation.3">
                  <p:embed/>
                </p:oleObj>
              </mc:Choice>
              <mc:Fallback>
                <p:oleObj name="Equação" r:id="rId11" imgW="558720" imgH="35532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5370513"/>
                        <a:ext cx="1692275" cy="10747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1732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1421</TotalTime>
  <Words>334</Words>
  <Application>Microsoft Office PowerPoint</Application>
  <PresentationFormat>Apresentação na tela (4:3)</PresentationFormat>
  <Paragraphs>104</Paragraphs>
  <Slides>24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2" baseType="lpstr">
      <vt:lpstr>Book Antiqua</vt:lpstr>
      <vt:lpstr>Calibri</vt:lpstr>
      <vt:lpstr>Lucida Sans</vt:lpstr>
      <vt:lpstr>Wingdings</vt:lpstr>
      <vt:lpstr>Wingdings 2</vt:lpstr>
      <vt:lpstr>Wingdings 3</vt:lpstr>
      <vt:lpstr>Ápice</vt:lpstr>
      <vt:lpstr>Equação</vt:lpstr>
      <vt:lpstr>Motores de corrente contínua: modelagem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Motores de corrente contínua: modelagem</dc:title>
  <dc:creator>DELL</dc:creator>
  <cp:lastModifiedBy>Heitor Lira</cp:lastModifiedBy>
  <cp:revision>44</cp:revision>
  <dcterms:created xsi:type="dcterms:W3CDTF">2020-11-02T14:47:31Z</dcterms:created>
  <dcterms:modified xsi:type="dcterms:W3CDTF">2021-11-23T02:00:48Z</dcterms:modified>
</cp:coreProperties>
</file>