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69" r:id="rId5"/>
    <p:sldId id="271" r:id="rId6"/>
    <p:sldId id="261" r:id="rId7"/>
    <p:sldId id="272" r:id="rId8"/>
    <p:sldId id="268" r:id="rId9"/>
    <p:sldId id="318" r:id="rId10"/>
    <p:sldId id="275" r:id="rId11"/>
    <p:sldId id="319" r:id="rId12"/>
    <p:sldId id="276" r:id="rId13"/>
    <p:sldId id="280" r:id="rId14"/>
    <p:sldId id="281" r:id="rId15"/>
    <p:sldId id="283" r:id="rId16"/>
    <p:sldId id="285" r:id="rId17"/>
    <p:sldId id="286" r:id="rId18"/>
    <p:sldId id="287" r:id="rId19"/>
    <p:sldId id="288" r:id="rId20"/>
    <p:sldId id="289" r:id="rId21"/>
    <p:sldId id="290" r:id="rId22"/>
    <p:sldId id="291" r:id="rId23"/>
    <p:sldId id="292" r:id="rId24"/>
    <p:sldId id="313" r:id="rId25"/>
    <p:sldId id="312" r:id="rId26"/>
    <p:sldId id="294" r:id="rId27"/>
    <p:sldId id="314" r:id="rId28"/>
    <p:sldId id="295" r:id="rId29"/>
    <p:sldId id="296" r:id="rId30"/>
    <p:sldId id="315" r:id="rId31"/>
    <p:sldId id="297" r:id="rId32"/>
    <p:sldId id="298" r:id="rId33"/>
    <p:sldId id="299" r:id="rId34"/>
    <p:sldId id="300" r:id="rId35"/>
    <p:sldId id="301" r:id="rId36"/>
    <p:sldId id="302" r:id="rId37"/>
    <p:sldId id="303" r:id="rId38"/>
    <p:sldId id="304" r:id="rId39"/>
    <p:sldId id="305" r:id="rId40"/>
    <p:sldId id="308" r:id="rId41"/>
    <p:sldId id="309" r:id="rId42"/>
    <p:sldId id="310" r:id="rId43"/>
    <p:sldId id="311" r:id="rId44"/>
    <p:sldId id="317" r:id="rId45"/>
    <p:sldId id="350" r:id="rId46"/>
    <p:sldId id="273" r:id="rId4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p:restoredTop sz="94630"/>
  </p:normalViewPr>
  <p:slideViewPr>
    <p:cSldViewPr snapToGrid="0">
      <p:cViewPr varScale="1">
        <p:scale>
          <a:sx n="130" d="100"/>
          <a:sy n="130" d="100"/>
        </p:scale>
        <p:origin x="8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7EEAD-BFE7-2317-57A4-9B1B97A8590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2BC8AA5-D7CA-54C0-D14B-333A600D93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2A4B88B-752F-B9D0-338F-43659674C718}"/>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5332BBA9-34B5-B982-3F21-E27141FF62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0DCF976-9A7E-F1A1-990F-15AD5E70AA96}"/>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93684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F43BC-F8EE-1F16-7395-0AB837E84D1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3886272-5318-A330-8B7C-69695BBC8E4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6841D2E-E7DA-8F55-F12E-2A284A3B42B2}"/>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649358CB-8BC5-00D4-1DCC-CF10FFA7EFA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193CFA-0E5E-EDF8-3CFC-0068095FB405}"/>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84164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C6F9CF4-FBEE-A7C7-76A7-E36F72546A4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9EA4A24-FA9E-10F3-4017-AB92FE965C7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5E4CEF3-9F35-995A-7CDB-44F56D547B0A}"/>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FA00880B-7266-58EC-759C-D34D651A1C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8E7CACB-A552-78F0-B841-C332443F172E}"/>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1884215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B53DA-5415-3492-E72F-8D5FDAC4BC0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5A927A8-4E28-2A76-BCCC-6577CBC3160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9CF011-56ED-5442-9A86-701CD2F3BC61}"/>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545673D6-C17F-AD55-7F6D-43DCDD6DD25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033EDDD-D318-453A-15A4-D4173FC0B928}"/>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3764376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EECC-E3EB-A915-49CD-417B6DB5A31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BE57C65-DD9E-9127-E5F8-7809F9B660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E278ADF-1964-9F04-B766-E086BBA9B812}"/>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69D0D999-DA9E-6AED-6C0B-EF9CFC7D5A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B9C4F3A-FA5C-0193-D178-F3F3B725C712}"/>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197336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0E9C3-37B4-B176-15A9-52BDC371A9C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F19F022-B398-BCDA-03E2-CAB45C2C5D7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8FEE4BD-27FE-B3A9-5E70-7563DF0835F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AFB92FF-F7E6-4B03-3CD3-162D29A2001E}"/>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6" name="Espaço Reservado para Rodapé 5">
            <a:extLst>
              <a:ext uri="{FF2B5EF4-FFF2-40B4-BE49-F238E27FC236}">
                <a16:creationId xmlns:a16="http://schemas.microsoft.com/office/drawing/2014/main" id="{6A71359F-A46C-0B73-782E-C3E0910B1BC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BBD584-5CD2-3432-AC3F-FCC482440AD5}"/>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138115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B966A-391C-0B06-EE0B-A1B896C46EF6}"/>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C928EC8-E854-FDEC-D9FD-C337617342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B99C537-81B8-5E1F-1A65-718955D7F14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7CD480D-F217-A46A-BD84-1684CD20F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D1948CC-FD71-467D-520D-F306EF48AF3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511EEB0-D35F-9AAE-E8EE-EC6B7A0605AC}"/>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8" name="Espaço Reservado para Rodapé 7">
            <a:extLst>
              <a:ext uri="{FF2B5EF4-FFF2-40B4-BE49-F238E27FC236}">
                <a16:creationId xmlns:a16="http://schemas.microsoft.com/office/drawing/2014/main" id="{53D4957A-E45A-A076-A3AC-82CA8BCE2988}"/>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83C1FC9-D438-1D94-4C2B-1687240E0288}"/>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337993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DD204-9F4E-1F3C-4AAB-7CA594CE1AE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D750C38-BACB-C8B5-95BC-B81E6B6718BF}"/>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4" name="Espaço Reservado para Rodapé 3">
            <a:extLst>
              <a:ext uri="{FF2B5EF4-FFF2-40B4-BE49-F238E27FC236}">
                <a16:creationId xmlns:a16="http://schemas.microsoft.com/office/drawing/2014/main" id="{82B78800-0B3A-5173-2568-7B9EFC5AB4B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0C3FC66-1333-FDBE-3D1C-D5CB95757945}"/>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6064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A84B1BA-1316-7A76-3AD1-76428B1B2699}"/>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3" name="Espaço Reservado para Rodapé 2">
            <a:extLst>
              <a:ext uri="{FF2B5EF4-FFF2-40B4-BE49-F238E27FC236}">
                <a16:creationId xmlns:a16="http://schemas.microsoft.com/office/drawing/2014/main" id="{338D818C-864B-4124-66E0-39A77A29DF6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43A8E44-E6DB-3EE1-B1F6-8477768C75C2}"/>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219647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CC1D79-86A4-77A6-948D-45731811BB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4F0CAB5-721A-4532-F35F-9A8DAFBE1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85C0F96-5F6F-229D-257E-AAA0BA0F4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F256983-C56A-2160-4A09-11C9BD6F2ABB}"/>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6" name="Espaço Reservado para Rodapé 5">
            <a:extLst>
              <a:ext uri="{FF2B5EF4-FFF2-40B4-BE49-F238E27FC236}">
                <a16:creationId xmlns:a16="http://schemas.microsoft.com/office/drawing/2014/main" id="{4602F1B5-38C8-E8CA-F3B0-912CFE27E39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155CA35-080E-7CCE-CFF6-5EC5E4FFDBFE}"/>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53878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64BF0-ACFC-DA23-F889-E221363E64B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47E2AE6-63EA-56C2-5DB0-28F17B3B09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9A4FF19-09B4-5EF1-7231-AB58AAF0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A8BA0BF-EB55-770E-8B05-E97764511775}"/>
              </a:ext>
            </a:extLst>
          </p:cNvPr>
          <p:cNvSpPr>
            <a:spLocks noGrp="1"/>
          </p:cNvSpPr>
          <p:nvPr>
            <p:ph type="dt" sz="half" idx="10"/>
          </p:nvPr>
        </p:nvSpPr>
        <p:spPr/>
        <p:txBody>
          <a:bodyPr/>
          <a:lstStyle/>
          <a:p>
            <a:fld id="{44F63B3E-79CF-0442-ADA4-51B7E4A7D871}" type="datetimeFigureOut">
              <a:rPr lang="pt-BR" smtClean="0"/>
              <a:t>11/03/2025</a:t>
            </a:fld>
            <a:endParaRPr lang="pt-BR"/>
          </a:p>
        </p:txBody>
      </p:sp>
      <p:sp>
        <p:nvSpPr>
          <p:cNvPr id="6" name="Espaço Reservado para Rodapé 5">
            <a:extLst>
              <a:ext uri="{FF2B5EF4-FFF2-40B4-BE49-F238E27FC236}">
                <a16:creationId xmlns:a16="http://schemas.microsoft.com/office/drawing/2014/main" id="{E923C031-75D2-5757-6A62-5432D5D0834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E3A8A8A-6DC7-A151-2041-442BE1AC4407}"/>
              </a:ext>
            </a:extLst>
          </p:cNvPr>
          <p:cNvSpPr>
            <a:spLocks noGrp="1"/>
          </p:cNvSpPr>
          <p:nvPr>
            <p:ph type="sldNum" sz="quarter" idx="12"/>
          </p:nvPr>
        </p:nvSpPr>
        <p:spPr/>
        <p:txBody>
          <a:bodyPr/>
          <a:lstStyle/>
          <a:p>
            <a:fld id="{542ACA99-D7AE-B745-91E1-8D30CF3F1A9A}" type="slidenum">
              <a:rPr lang="pt-BR" smtClean="0"/>
              <a:t>‹nº›</a:t>
            </a:fld>
            <a:endParaRPr lang="pt-BR"/>
          </a:p>
        </p:txBody>
      </p:sp>
    </p:spTree>
    <p:extLst>
      <p:ext uri="{BB962C8B-B14F-4D97-AF65-F5344CB8AC3E}">
        <p14:creationId xmlns:p14="http://schemas.microsoft.com/office/powerpoint/2010/main" val="214292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3737B8F-CFCA-9416-EE75-C97FB5FF5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766C7C4-E4B2-AB59-EB66-F114C4854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B0F595-6B1F-67E7-46EC-76A7EED17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F63B3E-79CF-0442-ADA4-51B7E4A7D871}" type="datetimeFigureOut">
              <a:rPr lang="pt-BR" smtClean="0"/>
              <a:t>11/03/2025</a:t>
            </a:fld>
            <a:endParaRPr lang="pt-BR"/>
          </a:p>
        </p:txBody>
      </p:sp>
      <p:sp>
        <p:nvSpPr>
          <p:cNvPr id="5" name="Espaço Reservado para Rodapé 4">
            <a:extLst>
              <a:ext uri="{FF2B5EF4-FFF2-40B4-BE49-F238E27FC236}">
                <a16:creationId xmlns:a16="http://schemas.microsoft.com/office/drawing/2014/main" id="{D10A2DB0-8104-8EC5-BE2C-377BD95FC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20E12F6-0E8B-7A1D-3480-11B85ECA6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2ACA99-D7AE-B745-91E1-8D30CF3F1A9A}" type="slidenum">
              <a:rPr lang="pt-BR" smtClean="0"/>
              <a:t>‹nº›</a:t>
            </a:fld>
            <a:endParaRPr lang="pt-BR"/>
          </a:p>
        </p:txBody>
      </p:sp>
    </p:spTree>
    <p:extLst>
      <p:ext uri="{BB962C8B-B14F-4D97-AF65-F5344CB8AC3E}">
        <p14:creationId xmlns:p14="http://schemas.microsoft.com/office/powerpoint/2010/main" val="4239138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logia celular: o que estuda, importância e tipos de células">
            <a:extLst>
              <a:ext uri="{FF2B5EF4-FFF2-40B4-BE49-F238E27FC236}">
                <a16:creationId xmlns:a16="http://schemas.microsoft.com/office/drawing/2014/main" id="{D49B863C-E32D-95D0-AE3A-2BE33A97C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AF1E1B0-F063-4549-1FEB-550C0A24BD00}"/>
              </a:ext>
            </a:extLst>
          </p:cNvPr>
          <p:cNvSpPr txBox="1"/>
          <p:nvPr/>
        </p:nvSpPr>
        <p:spPr>
          <a:xfrm>
            <a:off x="256478" y="174223"/>
            <a:ext cx="11742234" cy="1661993"/>
          </a:xfrm>
          <a:custGeom>
            <a:avLst/>
            <a:gdLst>
              <a:gd name="connsiteX0" fmla="*/ 0 w 11742234"/>
              <a:gd name="connsiteY0" fmla="*/ 0 h 1661993"/>
              <a:gd name="connsiteX1" fmla="*/ 704534 w 11742234"/>
              <a:gd name="connsiteY1" fmla="*/ 0 h 1661993"/>
              <a:gd name="connsiteX2" fmla="*/ 1409068 w 11742234"/>
              <a:gd name="connsiteY2" fmla="*/ 0 h 1661993"/>
              <a:gd name="connsiteX3" fmla="*/ 2113602 w 11742234"/>
              <a:gd name="connsiteY3" fmla="*/ 0 h 1661993"/>
              <a:gd name="connsiteX4" fmla="*/ 2818136 w 11742234"/>
              <a:gd name="connsiteY4" fmla="*/ 0 h 1661993"/>
              <a:gd name="connsiteX5" fmla="*/ 3640093 w 11742234"/>
              <a:gd name="connsiteY5" fmla="*/ 0 h 1661993"/>
              <a:gd name="connsiteX6" fmla="*/ 4227204 w 11742234"/>
              <a:gd name="connsiteY6" fmla="*/ 0 h 1661993"/>
              <a:gd name="connsiteX7" fmla="*/ 4931738 w 11742234"/>
              <a:gd name="connsiteY7" fmla="*/ 0 h 1661993"/>
              <a:gd name="connsiteX8" fmla="*/ 5518850 w 11742234"/>
              <a:gd name="connsiteY8" fmla="*/ 0 h 1661993"/>
              <a:gd name="connsiteX9" fmla="*/ 6105962 w 11742234"/>
              <a:gd name="connsiteY9" fmla="*/ 0 h 1661993"/>
              <a:gd name="connsiteX10" fmla="*/ 6693073 w 11742234"/>
              <a:gd name="connsiteY10" fmla="*/ 0 h 1661993"/>
              <a:gd name="connsiteX11" fmla="*/ 6927918 w 11742234"/>
              <a:gd name="connsiteY11" fmla="*/ 0 h 1661993"/>
              <a:gd name="connsiteX12" fmla="*/ 7632452 w 11742234"/>
              <a:gd name="connsiteY12" fmla="*/ 0 h 1661993"/>
              <a:gd name="connsiteX13" fmla="*/ 7867297 w 11742234"/>
              <a:gd name="connsiteY13" fmla="*/ 0 h 1661993"/>
              <a:gd name="connsiteX14" fmla="*/ 8454408 w 11742234"/>
              <a:gd name="connsiteY14" fmla="*/ 0 h 1661993"/>
              <a:gd name="connsiteX15" fmla="*/ 9276365 w 11742234"/>
              <a:gd name="connsiteY15" fmla="*/ 0 h 1661993"/>
              <a:gd name="connsiteX16" fmla="*/ 10098321 w 11742234"/>
              <a:gd name="connsiteY16" fmla="*/ 0 h 1661993"/>
              <a:gd name="connsiteX17" fmla="*/ 10802855 w 11742234"/>
              <a:gd name="connsiteY17" fmla="*/ 0 h 1661993"/>
              <a:gd name="connsiteX18" fmla="*/ 11742234 w 11742234"/>
              <a:gd name="connsiteY18" fmla="*/ 0 h 1661993"/>
              <a:gd name="connsiteX19" fmla="*/ 11742234 w 11742234"/>
              <a:gd name="connsiteY19" fmla="*/ 504138 h 1661993"/>
              <a:gd name="connsiteX20" fmla="*/ 11742234 w 11742234"/>
              <a:gd name="connsiteY20" fmla="*/ 1058136 h 1661993"/>
              <a:gd name="connsiteX21" fmla="*/ 11742234 w 11742234"/>
              <a:gd name="connsiteY21" fmla="*/ 1661993 h 1661993"/>
              <a:gd name="connsiteX22" fmla="*/ 11272545 w 11742234"/>
              <a:gd name="connsiteY22" fmla="*/ 1661993 h 1661993"/>
              <a:gd name="connsiteX23" fmla="*/ 10685433 w 11742234"/>
              <a:gd name="connsiteY23" fmla="*/ 1661993 h 1661993"/>
              <a:gd name="connsiteX24" fmla="*/ 9863477 w 11742234"/>
              <a:gd name="connsiteY24" fmla="*/ 1661993 h 1661993"/>
              <a:gd name="connsiteX25" fmla="*/ 9276365 w 11742234"/>
              <a:gd name="connsiteY25" fmla="*/ 1661993 h 1661993"/>
              <a:gd name="connsiteX26" fmla="*/ 8571831 w 11742234"/>
              <a:gd name="connsiteY26" fmla="*/ 1661993 h 1661993"/>
              <a:gd name="connsiteX27" fmla="*/ 8336986 w 11742234"/>
              <a:gd name="connsiteY27" fmla="*/ 1661993 h 1661993"/>
              <a:gd name="connsiteX28" fmla="*/ 7515030 w 11742234"/>
              <a:gd name="connsiteY28" fmla="*/ 1661993 h 1661993"/>
              <a:gd name="connsiteX29" fmla="*/ 7045340 w 11742234"/>
              <a:gd name="connsiteY29" fmla="*/ 1661993 h 1661993"/>
              <a:gd name="connsiteX30" fmla="*/ 6340806 w 11742234"/>
              <a:gd name="connsiteY30" fmla="*/ 1661993 h 1661993"/>
              <a:gd name="connsiteX31" fmla="*/ 6105962 w 11742234"/>
              <a:gd name="connsiteY31" fmla="*/ 1661993 h 1661993"/>
              <a:gd name="connsiteX32" fmla="*/ 5284005 w 11742234"/>
              <a:gd name="connsiteY32" fmla="*/ 1661993 h 1661993"/>
              <a:gd name="connsiteX33" fmla="*/ 4814316 w 11742234"/>
              <a:gd name="connsiteY33" fmla="*/ 1661993 h 1661993"/>
              <a:gd name="connsiteX34" fmla="*/ 4227204 w 11742234"/>
              <a:gd name="connsiteY34" fmla="*/ 1661993 h 1661993"/>
              <a:gd name="connsiteX35" fmla="*/ 3874937 w 11742234"/>
              <a:gd name="connsiteY35" fmla="*/ 1661993 h 1661993"/>
              <a:gd name="connsiteX36" fmla="*/ 3170403 w 11742234"/>
              <a:gd name="connsiteY36" fmla="*/ 1661993 h 1661993"/>
              <a:gd name="connsiteX37" fmla="*/ 2348447 w 11742234"/>
              <a:gd name="connsiteY37" fmla="*/ 1661993 h 1661993"/>
              <a:gd name="connsiteX38" fmla="*/ 1878757 w 11742234"/>
              <a:gd name="connsiteY38" fmla="*/ 1661993 h 1661993"/>
              <a:gd name="connsiteX39" fmla="*/ 1056801 w 11742234"/>
              <a:gd name="connsiteY39" fmla="*/ 1661993 h 1661993"/>
              <a:gd name="connsiteX40" fmla="*/ 0 w 11742234"/>
              <a:gd name="connsiteY40" fmla="*/ 1661993 h 1661993"/>
              <a:gd name="connsiteX41" fmla="*/ 0 w 11742234"/>
              <a:gd name="connsiteY41" fmla="*/ 1074755 h 1661993"/>
              <a:gd name="connsiteX42" fmla="*/ 0 w 11742234"/>
              <a:gd name="connsiteY42" fmla="*/ 504138 h 1661993"/>
              <a:gd name="connsiteX43" fmla="*/ 0 w 11742234"/>
              <a:gd name="connsiteY43"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42234" h="1661993" fill="none" extrusionOk="0">
                <a:moveTo>
                  <a:pt x="0" y="0"/>
                </a:moveTo>
                <a:cubicBezTo>
                  <a:pt x="254890" y="-1284"/>
                  <a:pt x="442625" y="9593"/>
                  <a:pt x="704534" y="0"/>
                </a:cubicBezTo>
                <a:cubicBezTo>
                  <a:pt x="966443" y="-9593"/>
                  <a:pt x="1131799" y="15026"/>
                  <a:pt x="1409068" y="0"/>
                </a:cubicBezTo>
                <a:cubicBezTo>
                  <a:pt x="1686337" y="-15026"/>
                  <a:pt x="1883388" y="42267"/>
                  <a:pt x="2113602" y="0"/>
                </a:cubicBezTo>
                <a:cubicBezTo>
                  <a:pt x="2343816" y="-42267"/>
                  <a:pt x="2548633" y="21831"/>
                  <a:pt x="2818136" y="0"/>
                </a:cubicBezTo>
                <a:cubicBezTo>
                  <a:pt x="3087639" y="-21831"/>
                  <a:pt x="3275787" y="44528"/>
                  <a:pt x="3640093" y="0"/>
                </a:cubicBezTo>
                <a:cubicBezTo>
                  <a:pt x="4004399" y="-44528"/>
                  <a:pt x="4021477" y="13463"/>
                  <a:pt x="4227204" y="0"/>
                </a:cubicBezTo>
                <a:cubicBezTo>
                  <a:pt x="4432931" y="-13463"/>
                  <a:pt x="4609537" y="36585"/>
                  <a:pt x="4931738" y="0"/>
                </a:cubicBezTo>
                <a:cubicBezTo>
                  <a:pt x="5253939" y="-36585"/>
                  <a:pt x="5255659" y="33997"/>
                  <a:pt x="5518850" y="0"/>
                </a:cubicBezTo>
                <a:cubicBezTo>
                  <a:pt x="5782041" y="-33997"/>
                  <a:pt x="5962792" y="39345"/>
                  <a:pt x="6105962" y="0"/>
                </a:cubicBezTo>
                <a:cubicBezTo>
                  <a:pt x="6249132" y="-39345"/>
                  <a:pt x="6544881" y="13234"/>
                  <a:pt x="6693073" y="0"/>
                </a:cubicBezTo>
                <a:cubicBezTo>
                  <a:pt x="6841265" y="-13234"/>
                  <a:pt x="6869404" y="20795"/>
                  <a:pt x="6927918" y="0"/>
                </a:cubicBezTo>
                <a:cubicBezTo>
                  <a:pt x="6986432" y="-20795"/>
                  <a:pt x="7298687" y="10298"/>
                  <a:pt x="7632452" y="0"/>
                </a:cubicBezTo>
                <a:cubicBezTo>
                  <a:pt x="7966217" y="-10298"/>
                  <a:pt x="7759292" y="24914"/>
                  <a:pt x="7867297" y="0"/>
                </a:cubicBezTo>
                <a:cubicBezTo>
                  <a:pt x="7975303" y="-24914"/>
                  <a:pt x="8306042" y="20560"/>
                  <a:pt x="8454408" y="0"/>
                </a:cubicBezTo>
                <a:cubicBezTo>
                  <a:pt x="8602774" y="-20560"/>
                  <a:pt x="9091630" y="96207"/>
                  <a:pt x="9276365" y="0"/>
                </a:cubicBezTo>
                <a:cubicBezTo>
                  <a:pt x="9461100" y="-96207"/>
                  <a:pt x="9788084" y="68281"/>
                  <a:pt x="10098321" y="0"/>
                </a:cubicBezTo>
                <a:cubicBezTo>
                  <a:pt x="10408558" y="-68281"/>
                  <a:pt x="10548209" y="4988"/>
                  <a:pt x="10802855" y="0"/>
                </a:cubicBezTo>
                <a:cubicBezTo>
                  <a:pt x="11057501" y="-4988"/>
                  <a:pt x="11512906" y="106370"/>
                  <a:pt x="11742234" y="0"/>
                </a:cubicBezTo>
                <a:cubicBezTo>
                  <a:pt x="11790466" y="186560"/>
                  <a:pt x="11718273" y="351890"/>
                  <a:pt x="11742234" y="504138"/>
                </a:cubicBezTo>
                <a:cubicBezTo>
                  <a:pt x="11766195" y="656386"/>
                  <a:pt x="11730263" y="798908"/>
                  <a:pt x="11742234" y="1058136"/>
                </a:cubicBezTo>
                <a:cubicBezTo>
                  <a:pt x="11754205" y="1317364"/>
                  <a:pt x="11702193" y="1480523"/>
                  <a:pt x="11742234" y="1661993"/>
                </a:cubicBezTo>
                <a:cubicBezTo>
                  <a:pt x="11599797" y="1668999"/>
                  <a:pt x="11496425" y="1656813"/>
                  <a:pt x="11272545" y="1661993"/>
                </a:cubicBezTo>
                <a:cubicBezTo>
                  <a:pt x="11048665" y="1667173"/>
                  <a:pt x="10893185" y="1605460"/>
                  <a:pt x="10685433" y="1661993"/>
                </a:cubicBezTo>
                <a:cubicBezTo>
                  <a:pt x="10477681" y="1718526"/>
                  <a:pt x="10257978" y="1564860"/>
                  <a:pt x="9863477" y="1661993"/>
                </a:cubicBezTo>
                <a:cubicBezTo>
                  <a:pt x="9468976" y="1759126"/>
                  <a:pt x="9431264" y="1625976"/>
                  <a:pt x="9276365" y="1661993"/>
                </a:cubicBezTo>
                <a:cubicBezTo>
                  <a:pt x="9121466" y="1698010"/>
                  <a:pt x="8748657" y="1612141"/>
                  <a:pt x="8571831" y="1661993"/>
                </a:cubicBezTo>
                <a:cubicBezTo>
                  <a:pt x="8395005" y="1711845"/>
                  <a:pt x="8453590" y="1648667"/>
                  <a:pt x="8336986" y="1661993"/>
                </a:cubicBezTo>
                <a:cubicBezTo>
                  <a:pt x="8220382" y="1675319"/>
                  <a:pt x="7680941" y="1600546"/>
                  <a:pt x="7515030" y="1661993"/>
                </a:cubicBezTo>
                <a:cubicBezTo>
                  <a:pt x="7349119" y="1723440"/>
                  <a:pt x="7243912" y="1606113"/>
                  <a:pt x="7045340" y="1661993"/>
                </a:cubicBezTo>
                <a:cubicBezTo>
                  <a:pt x="6846768" y="1717873"/>
                  <a:pt x="6551594" y="1606122"/>
                  <a:pt x="6340806" y="1661993"/>
                </a:cubicBezTo>
                <a:cubicBezTo>
                  <a:pt x="6130018" y="1717864"/>
                  <a:pt x="6167284" y="1640474"/>
                  <a:pt x="6105962" y="1661993"/>
                </a:cubicBezTo>
                <a:cubicBezTo>
                  <a:pt x="6044640" y="1683512"/>
                  <a:pt x="5620241" y="1609476"/>
                  <a:pt x="5284005" y="1661993"/>
                </a:cubicBezTo>
                <a:cubicBezTo>
                  <a:pt x="4947769" y="1714510"/>
                  <a:pt x="5043957" y="1638585"/>
                  <a:pt x="4814316" y="1661993"/>
                </a:cubicBezTo>
                <a:cubicBezTo>
                  <a:pt x="4584675" y="1685401"/>
                  <a:pt x="4492343" y="1651299"/>
                  <a:pt x="4227204" y="1661993"/>
                </a:cubicBezTo>
                <a:cubicBezTo>
                  <a:pt x="3962065" y="1672687"/>
                  <a:pt x="4028409" y="1652347"/>
                  <a:pt x="3874937" y="1661993"/>
                </a:cubicBezTo>
                <a:cubicBezTo>
                  <a:pt x="3721465" y="1671639"/>
                  <a:pt x="3514818" y="1637956"/>
                  <a:pt x="3170403" y="1661993"/>
                </a:cubicBezTo>
                <a:cubicBezTo>
                  <a:pt x="2825988" y="1686030"/>
                  <a:pt x="2547582" y="1569782"/>
                  <a:pt x="2348447" y="1661993"/>
                </a:cubicBezTo>
                <a:cubicBezTo>
                  <a:pt x="2149312" y="1754204"/>
                  <a:pt x="2084021" y="1606015"/>
                  <a:pt x="1878757" y="1661993"/>
                </a:cubicBezTo>
                <a:cubicBezTo>
                  <a:pt x="1673493" y="1717971"/>
                  <a:pt x="1337384" y="1639831"/>
                  <a:pt x="1056801" y="1661993"/>
                </a:cubicBezTo>
                <a:cubicBezTo>
                  <a:pt x="776218" y="1684155"/>
                  <a:pt x="453525" y="1622958"/>
                  <a:pt x="0" y="1661993"/>
                </a:cubicBezTo>
                <a:cubicBezTo>
                  <a:pt x="-11043" y="1405778"/>
                  <a:pt x="12299" y="1236993"/>
                  <a:pt x="0" y="1074755"/>
                </a:cubicBezTo>
                <a:cubicBezTo>
                  <a:pt x="-12299" y="912517"/>
                  <a:pt x="11137" y="632636"/>
                  <a:pt x="0" y="504138"/>
                </a:cubicBezTo>
                <a:cubicBezTo>
                  <a:pt x="-11137" y="375640"/>
                  <a:pt x="39501" y="246799"/>
                  <a:pt x="0" y="0"/>
                </a:cubicBezTo>
                <a:close/>
              </a:path>
              <a:path w="11742234" h="1661993" stroke="0" extrusionOk="0">
                <a:moveTo>
                  <a:pt x="0" y="0"/>
                </a:moveTo>
                <a:cubicBezTo>
                  <a:pt x="104899" y="-31174"/>
                  <a:pt x="255922" y="16940"/>
                  <a:pt x="469689" y="0"/>
                </a:cubicBezTo>
                <a:cubicBezTo>
                  <a:pt x="683456" y="-16940"/>
                  <a:pt x="632265" y="27262"/>
                  <a:pt x="704534" y="0"/>
                </a:cubicBezTo>
                <a:cubicBezTo>
                  <a:pt x="776803" y="-27262"/>
                  <a:pt x="1260437" y="51993"/>
                  <a:pt x="1526490" y="0"/>
                </a:cubicBezTo>
                <a:cubicBezTo>
                  <a:pt x="1792543" y="-51993"/>
                  <a:pt x="1873632" y="37244"/>
                  <a:pt x="1996180" y="0"/>
                </a:cubicBezTo>
                <a:cubicBezTo>
                  <a:pt x="2118728" y="-37244"/>
                  <a:pt x="2309535" y="43779"/>
                  <a:pt x="2465869" y="0"/>
                </a:cubicBezTo>
                <a:cubicBezTo>
                  <a:pt x="2622203" y="-43779"/>
                  <a:pt x="3025105" y="73140"/>
                  <a:pt x="3287826" y="0"/>
                </a:cubicBezTo>
                <a:cubicBezTo>
                  <a:pt x="3550547" y="-73140"/>
                  <a:pt x="3473939" y="29893"/>
                  <a:pt x="3640093" y="0"/>
                </a:cubicBezTo>
                <a:cubicBezTo>
                  <a:pt x="3806247" y="-29893"/>
                  <a:pt x="4146467" y="92942"/>
                  <a:pt x="4462049" y="0"/>
                </a:cubicBezTo>
                <a:cubicBezTo>
                  <a:pt x="4777631" y="-92942"/>
                  <a:pt x="5119247" y="14205"/>
                  <a:pt x="5284005" y="0"/>
                </a:cubicBezTo>
                <a:cubicBezTo>
                  <a:pt x="5448763" y="-14205"/>
                  <a:pt x="5674368" y="27986"/>
                  <a:pt x="5871117" y="0"/>
                </a:cubicBezTo>
                <a:cubicBezTo>
                  <a:pt x="6067866" y="-27986"/>
                  <a:pt x="6437961" y="77488"/>
                  <a:pt x="6693073" y="0"/>
                </a:cubicBezTo>
                <a:cubicBezTo>
                  <a:pt x="6948185" y="-77488"/>
                  <a:pt x="6944253" y="52954"/>
                  <a:pt x="7162763" y="0"/>
                </a:cubicBezTo>
                <a:cubicBezTo>
                  <a:pt x="7381273" y="-52954"/>
                  <a:pt x="7443821" y="38154"/>
                  <a:pt x="7632452" y="0"/>
                </a:cubicBezTo>
                <a:cubicBezTo>
                  <a:pt x="7821083" y="-38154"/>
                  <a:pt x="8160063" y="18844"/>
                  <a:pt x="8336986" y="0"/>
                </a:cubicBezTo>
                <a:cubicBezTo>
                  <a:pt x="8513909" y="-18844"/>
                  <a:pt x="8574218" y="13133"/>
                  <a:pt x="8806676" y="0"/>
                </a:cubicBezTo>
                <a:cubicBezTo>
                  <a:pt x="9039134" y="-13133"/>
                  <a:pt x="9294385" y="92059"/>
                  <a:pt x="9628632" y="0"/>
                </a:cubicBezTo>
                <a:cubicBezTo>
                  <a:pt x="9962879" y="-92059"/>
                  <a:pt x="10231290" y="82807"/>
                  <a:pt x="10450588" y="0"/>
                </a:cubicBezTo>
                <a:cubicBezTo>
                  <a:pt x="10669886" y="-82807"/>
                  <a:pt x="10851032" y="67277"/>
                  <a:pt x="11037700" y="0"/>
                </a:cubicBezTo>
                <a:cubicBezTo>
                  <a:pt x="11224368" y="-67277"/>
                  <a:pt x="11477468" y="44669"/>
                  <a:pt x="11742234" y="0"/>
                </a:cubicBezTo>
                <a:cubicBezTo>
                  <a:pt x="11789583" y="137083"/>
                  <a:pt x="11719978" y="299274"/>
                  <a:pt x="11742234" y="504138"/>
                </a:cubicBezTo>
                <a:cubicBezTo>
                  <a:pt x="11764490" y="709002"/>
                  <a:pt x="11736277" y="798600"/>
                  <a:pt x="11742234" y="1024896"/>
                </a:cubicBezTo>
                <a:cubicBezTo>
                  <a:pt x="11748191" y="1251192"/>
                  <a:pt x="11695834" y="1499848"/>
                  <a:pt x="11742234" y="1661993"/>
                </a:cubicBezTo>
                <a:cubicBezTo>
                  <a:pt x="11620483" y="1700053"/>
                  <a:pt x="11407416" y="1640711"/>
                  <a:pt x="11272545" y="1661993"/>
                </a:cubicBezTo>
                <a:cubicBezTo>
                  <a:pt x="11137674" y="1683275"/>
                  <a:pt x="10897864" y="1603933"/>
                  <a:pt x="10685433" y="1661993"/>
                </a:cubicBezTo>
                <a:cubicBezTo>
                  <a:pt x="10473002" y="1720053"/>
                  <a:pt x="10544643" y="1637076"/>
                  <a:pt x="10450588" y="1661993"/>
                </a:cubicBezTo>
                <a:cubicBezTo>
                  <a:pt x="10356534" y="1686910"/>
                  <a:pt x="10298099" y="1653272"/>
                  <a:pt x="10215744" y="1661993"/>
                </a:cubicBezTo>
                <a:cubicBezTo>
                  <a:pt x="10133389" y="1670714"/>
                  <a:pt x="9796306" y="1603098"/>
                  <a:pt x="9628632" y="1661993"/>
                </a:cubicBezTo>
                <a:cubicBezTo>
                  <a:pt x="9460958" y="1720888"/>
                  <a:pt x="9426125" y="1641993"/>
                  <a:pt x="9276365" y="1661993"/>
                </a:cubicBezTo>
                <a:cubicBezTo>
                  <a:pt x="9126605" y="1681993"/>
                  <a:pt x="8746849" y="1591676"/>
                  <a:pt x="8571831" y="1661993"/>
                </a:cubicBezTo>
                <a:cubicBezTo>
                  <a:pt x="8396813" y="1732310"/>
                  <a:pt x="8392426" y="1658548"/>
                  <a:pt x="8219564" y="1661993"/>
                </a:cubicBezTo>
                <a:cubicBezTo>
                  <a:pt x="8046702" y="1665438"/>
                  <a:pt x="7735649" y="1634868"/>
                  <a:pt x="7515030" y="1661993"/>
                </a:cubicBezTo>
                <a:cubicBezTo>
                  <a:pt x="7294411" y="1689118"/>
                  <a:pt x="7367272" y="1652202"/>
                  <a:pt x="7280185" y="1661993"/>
                </a:cubicBezTo>
                <a:cubicBezTo>
                  <a:pt x="7193098" y="1671784"/>
                  <a:pt x="6860166" y="1594718"/>
                  <a:pt x="6575651" y="1661993"/>
                </a:cubicBezTo>
                <a:cubicBezTo>
                  <a:pt x="6291136" y="1729268"/>
                  <a:pt x="6302315" y="1629669"/>
                  <a:pt x="6223384" y="1661993"/>
                </a:cubicBezTo>
                <a:cubicBezTo>
                  <a:pt x="6144453" y="1694317"/>
                  <a:pt x="6062459" y="1658331"/>
                  <a:pt x="5988539" y="1661993"/>
                </a:cubicBezTo>
                <a:cubicBezTo>
                  <a:pt x="5914619" y="1665655"/>
                  <a:pt x="5804683" y="1655678"/>
                  <a:pt x="5636272" y="1661993"/>
                </a:cubicBezTo>
                <a:cubicBezTo>
                  <a:pt x="5467861" y="1668308"/>
                  <a:pt x="5205476" y="1585698"/>
                  <a:pt x="4931738" y="1661993"/>
                </a:cubicBezTo>
                <a:cubicBezTo>
                  <a:pt x="4658000" y="1738288"/>
                  <a:pt x="4721885" y="1632161"/>
                  <a:pt x="4579471" y="1661993"/>
                </a:cubicBezTo>
                <a:cubicBezTo>
                  <a:pt x="4437057" y="1691825"/>
                  <a:pt x="4459279" y="1656736"/>
                  <a:pt x="4344627" y="1661993"/>
                </a:cubicBezTo>
                <a:cubicBezTo>
                  <a:pt x="4229975" y="1667250"/>
                  <a:pt x="4112002" y="1654552"/>
                  <a:pt x="3992360" y="1661993"/>
                </a:cubicBezTo>
                <a:cubicBezTo>
                  <a:pt x="3872718" y="1669434"/>
                  <a:pt x="3735479" y="1615545"/>
                  <a:pt x="3522670" y="1661993"/>
                </a:cubicBezTo>
                <a:cubicBezTo>
                  <a:pt x="3309861" y="1708441"/>
                  <a:pt x="3151179" y="1604792"/>
                  <a:pt x="2935558" y="1661993"/>
                </a:cubicBezTo>
                <a:cubicBezTo>
                  <a:pt x="2719937" y="1719194"/>
                  <a:pt x="2664152" y="1634265"/>
                  <a:pt x="2583291" y="1661993"/>
                </a:cubicBezTo>
                <a:cubicBezTo>
                  <a:pt x="2502430" y="1689721"/>
                  <a:pt x="2030874" y="1611469"/>
                  <a:pt x="1761335" y="1661993"/>
                </a:cubicBezTo>
                <a:cubicBezTo>
                  <a:pt x="1491796" y="1712517"/>
                  <a:pt x="1450292" y="1658076"/>
                  <a:pt x="1174223" y="1661993"/>
                </a:cubicBezTo>
                <a:cubicBezTo>
                  <a:pt x="898154" y="1665910"/>
                  <a:pt x="425543" y="1646780"/>
                  <a:pt x="0" y="1661993"/>
                </a:cubicBezTo>
                <a:cubicBezTo>
                  <a:pt x="-67315" y="1498489"/>
                  <a:pt x="35777" y="1335405"/>
                  <a:pt x="0" y="1091375"/>
                </a:cubicBezTo>
                <a:cubicBezTo>
                  <a:pt x="-35777" y="847345"/>
                  <a:pt x="60291" y="649723"/>
                  <a:pt x="0" y="537378"/>
                </a:cubicBezTo>
                <a:cubicBezTo>
                  <a:pt x="-60291" y="425033"/>
                  <a:pt x="5166" y="210424"/>
                  <a:pt x="0" y="0"/>
                </a:cubicBezTo>
                <a:close/>
              </a:path>
            </a:pathLst>
          </a:custGeom>
          <a:solidFill>
            <a:schemeClr val="accent2">
              <a:lumMod val="60000"/>
              <a:lumOff val="40000"/>
            </a:schemeClr>
          </a:solidFill>
          <a:ln w="38100">
            <a:solidFill>
              <a:schemeClr val="accent1">
                <a:shade val="1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pt-BR" sz="6600" b="1" dirty="0">
                <a:effectLst>
                  <a:outerShdw blurRad="50800" dist="38100" dir="5400000" algn="t" rotWithShape="0">
                    <a:prstClr val="black">
                      <a:alpha val="40000"/>
                    </a:prstClr>
                  </a:outerShdw>
                </a:effectLst>
              </a:rPr>
              <a:t>Biologia Aplicada</a:t>
            </a:r>
          </a:p>
          <a:p>
            <a:pPr algn="ctr"/>
            <a:r>
              <a:rPr lang="pt-BR" dirty="0"/>
              <a:t>Prof. Maurício Lamano Ferreira</a:t>
            </a:r>
          </a:p>
          <a:p>
            <a:pPr algn="ctr"/>
            <a:r>
              <a:rPr lang="pt-BR" dirty="0"/>
              <a:t>Aula #1</a:t>
            </a:r>
          </a:p>
        </p:txBody>
      </p:sp>
    </p:spTree>
    <p:extLst>
      <p:ext uri="{BB962C8B-B14F-4D97-AF65-F5344CB8AC3E}">
        <p14:creationId xmlns:p14="http://schemas.microsoft.com/office/powerpoint/2010/main" val="385833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erra primitiva sofreu com pico de impactos de meteoros | National  Geographic">
            <a:extLst>
              <a:ext uri="{FF2B5EF4-FFF2-40B4-BE49-F238E27FC236}">
                <a16:creationId xmlns:a16="http://schemas.microsoft.com/office/drawing/2014/main" id="{DE22E45E-5D51-8B5C-110D-7C4BD59F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D85FE63-A6D9-AA34-9CF0-308239399E96}"/>
              </a:ext>
            </a:extLst>
          </p:cNvPr>
          <p:cNvSpPr txBox="1"/>
          <p:nvPr/>
        </p:nvSpPr>
        <p:spPr>
          <a:xfrm>
            <a:off x="157162" y="157163"/>
            <a:ext cx="2851358" cy="584775"/>
          </a:xfrm>
          <a:prstGeom prst="rect">
            <a:avLst/>
          </a:prstGeom>
          <a:noFill/>
        </p:spPr>
        <p:txBody>
          <a:bodyPr wrap="none" rtlCol="0">
            <a:spAutoFit/>
          </a:bodyPr>
          <a:lstStyle/>
          <a:p>
            <a:r>
              <a:rPr lang="pt-BR" sz="3200" b="1" dirty="0">
                <a:solidFill>
                  <a:schemeClr val="bg1"/>
                </a:solidFill>
              </a:rPr>
              <a:t>Terra Primitiva</a:t>
            </a:r>
          </a:p>
        </p:txBody>
      </p:sp>
    </p:spTree>
    <p:extLst>
      <p:ext uri="{BB962C8B-B14F-4D97-AF65-F5344CB8AC3E}">
        <p14:creationId xmlns:p14="http://schemas.microsoft.com/office/powerpoint/2010/main" val="111727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OKRATOS: O Tempo Geológico da Terra">
            <a:extLst>
              <a:ext uri="{FF2B5EF4-FFF2-40B4-BE49-F238E27FC236}">
                <a16:creationId xmlns:a16="http://schemas.microsoft.com/office/drawing/2014/main" id="{CCF055F4-0D30-6BB5-20E8-817ACC856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487" y="0"/>
            <a:ext cx="8418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bela Estratigráfica 2010 | Site de Apoio - Fernando Martins">
            <a:extLst>
              <a:ext uri="{FF2B5EF4-FFF2-40B4-BE49-F238E27FC236}">
                <a16:creationId xmlns:a16="http://schemas.microsoft.com/office/drawing/2014/main" id="{16E9EF52-BDDA-C578-4257-54793077D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4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9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abela estratigráfica da História da Terra, com os principais eventos... |  Download Scientific Diagram">
            <a:extLst>
              <a:ext uri="{FF2B5EF4-FFF2-40B4-BE49-F238E27FC236}">
                <a16:creationId xmlns:a16="http://schemas.microsoft.com/office/drawing/2014/main" id="{2E3A8531-A95F-5452-35A6-CFE292122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80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D84BFF3-D8C9-3CD7-6D2D-41C3BBFCB895}"/>
              </a:ext>
            </a:extLst>
          </p:cNvPr>
          <p:cNvSpPr txBox="1"/>
          <p:nvPr/>
        </p:nvSpPr>
        <p:spPr>
          <a:xfrm>
            <a:off x="8840359" y="212035"/>
            <a:ext cx="2822713" cy="646331"/>
          </a:xfrm>
          <a:prstGeom prst="rect">
            <a:avLst/>
          </a:prstGeom>
          <a:noFill/>
        </p:spPr>
        <p:txBody>
          <a:bodyPr wrap="square" rtlCol="0">
            <a:spAutoFit/>
          </a:bodyPr>
          <a:lstStyle/>
          <a:p>
            <a:pPr algn="ctr"/>
            <a:r>
              <a:rPr lang="pt-BR" b="1" dirty="0"/>
              <a:t>O que causa a mudança de período e eras?</a:t>
            </a:r>
          </a:p>
        </p:txBody>
      </p:sp>
      <p:sp>
        <p:nvSpPr>
          <p:cNvPr id="3" name="CaixaDeTexto 2">
            <a:extLst>
              <a:ext uri="{FF2B5EF4-FFF2-40B4-BE49-F238E27FC236}">
                <a16:creationId xmlns:a16="http://schemas.microsoft.com/office/drawing/2014/main" id="{947495D1-5BF9-816A-8761-7B1902B78666}"/>
              </a:ext>
            </a:extLst>
          </p:cNvPr>
          <p:cNvSpPr txBox="1"/>
          <p:nvPr/>
        </p:nvSpPr>
        <p:spPr>
          <a:xfrm>
            <a:off x="8944058" y="858366"/>
            <a:ext cx="2719014" cy="6247864"/>
          </a:xfrm>
          <a:prstGeom prst="rect">
            <a:avLst/>
          </a:prstGeom>
          <a:noFill/>
        </p:spPr>
        <p:txBody>
          <a:bodyPr wrap="none" rtlCol="0">
            <a:spAutoFit/>
          </a:bodyPr>
          <a:lstStyle/>
          <a:p>
            <a:r>
              <a:rPr lang="pt-BR" sz="40000" dirty="0">
                <a:solidFill>
                  <a:srgbClr val="FF0000"/>
                </a:solidFill>
                <a:latin typeface="Chalkduster" panose="03050602040202020205" pitchFamily="66" charset="77"/>
              </a:rPr>
              <a:t>?</a:t>
            </a:r>
          </a:p>
        </p:txBody>
      </p:sp>
    </p:spTree>
    <p:extLst>
      <p:ext uri="{BB962C8B-B14F-4D97-AF65-F5344CB8AC3E}">
        <p14:creationId xmlns:p14="http://schemas.microsoft.com/office/powerpoint/2010/main" val="3039870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1A08-E6E5-CC43-8765-E01168D558A5}"/>
            </a:ext>
          </a:extLst>
        </p:cNvPr>
        <p:cNvGrpSpPr/>
        <p:nvPr/>
      </p:nvGrpSpPr>
      <p:grpSpPr>
        <a:xfrm>
          <a:off x="0" y="0"/>
          <a:ext cx="0" cy="0"/>
          <a:chOff x="0" y="0"/>
          <a:chExt cx="0" cy="0"/>
        </a:xfrm>
      </p:grpSpPr>
      <p:pic>
        <p:nvPicPr>
          <p:cNvPr id="12290" name="Picture 2" descr="Tabela estratigráfica da História da Terra, com os principais eventos... |  Download Scientific Diagram">
            <a:extLst>
              <a:ext uri="{FF2B5EF4-FFF2-40B4-BE49-F238E27FC236}">
                <a16:creationId xmlns:a16="http://schemas.microsoft.com/office/drawing/2014/main" id="{8C678CB1-3517-BC84-CE78-5D8C22640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80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scala de tempo geológico - Wikiwand">
            <a:extLst>
              <a:ext uri="{FF2B5EF4-FFF2-40B4-BE49-F238E27FC236}">
                <a16:creationId xmlns:a16="http://schemas.microsoft.com/office/drawing/2014/main" id="{2289876E-5F97-7884-1F41-5C99828BD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0424" y="-1"/>
            <a:ext cx="3711575" cy="6875739"/>
          </a:xfrm>
          <a:prstGeom prst="rect">
            <a:avLst/>
          </a:prstGeom>
          <a:noFill/>
          <a:extLst>
            <a:ext uri="{909E8E84-426E-40DD-AFC4-6F175D3DCCD1}">
              <a14:hiddenFill xmlns:a14="http://schemas.microsoft.com/office/drawing/2010/main">
                <a:solidFill>
                  <a:srgbClr val="FFFFFF"/>
                </a:solidFill>
              </a14:hiddenFill>
            </a:ext>
          </a:extLst>
        </p:spPr>
      </p:pic>
      <p:sp>
        <p:nvSpPr>
          <p:cNvPr id="2" name="Chave Direita 1">
            <a:extLst>
              <a:ext uri="{FF2B5EF4-FFF2-40B4-BE49-F238E27FC236}">
                <a16:creationId xmlns:a16="http://schemas.microsoft.com/office/drawing/2014/main" id="{E8923664-061A-9E50-2BBC-093AFB1D40C5}"/>
              </a:ext>
            </a:extLst>
          </p:cNvPr>
          <p:cNvSpPr/>
          <p:nvPr/>
        </p:nvSpPr>
        <p:spPr>
          <a:xfrm>
            <a:off x="10230678" y="4629495"/>
            <a:ext cx="609600" cy="2246243"/>
          </a:xfrm>
          <a:prstGeom prst="rightBrace">
            <a:avLst>
              <a:gd name="adj1" fmla="val 32246"/>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3" name="Seta para a Direita 2">
            <a:extLst>
              <a:ext uri="{FF2B5EF4-FFF2-40B4-BE49-F238E27FC236}">
                <a16:creationId xmlns:a16="http://schemas.microsoft.com/office/drawing/2014/main" id="{57E3593C-C919-AAEA-38E8-EB63135BBD0B}"/>
              </a:ext>
            </a:extLst>
          </p:cNvPr>
          <p:cNvSpPr/>
          <p:nvPr/>
        </p:nvSpPr>
        <p:spPr>
          <a:xfrm rot="10800000">
            <a:off x="10336211" y="4108174"/>
            <a:ext cx="1126435" cy="278295"/>
          </a:xfrm>
          <a:prstGeom prst="rightArrow">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eta para a Direita 3">
            <a:extLst>
              <a:ext uri="{FF2B5EF4-FFF2-40B4-BE49-F238E27FC236}">
                <a16:creationId xmlns:a16="http://schemas.microsoft.com/office/drawing/2014/main" id="{D95579E9-C764-532B-79F6-9AFE5537A95F}"/>
              </a:ext>
            </a:extLst>
          </p:cNvPr>
          <p:cNvSpPr/>
          <p:nvPr/>
        </p:nvSpPr>
        <p:spPr>
          <a:xfrm rot="10800000">
            <a:off x="10336210" y="3569219"/>
            <a:ext cx="1126435" cy="278295"/>
          </a:xfrm>
          <a:prstGeom prst="rightArrow">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a:extLst>
              <a:ext uri="{FF2B5EF4-FFF2-40B4-BE49-F238E27FC236}">
                <a16:creationId xmlns:a16="http://schemas.microsoft.com/office/drawing/2014/main" id="{6DAB40E5-9551-DF87-F464-E678A1CF4E0C}"/>
              </a:ext>
            </a:extLst>
          </p:cNvPr>
          <p:cNvSpPr/>
          <p:nvPr/>
        </p:nvSpPr>
        <p:spPr>
          <a:xfrm rot="10800000">
            <a:off x="10336209" y="3098869"/>
            <a:ext cx="1126435" cy="278295"/>
          </a:xfrm>
          <a:prstGeom prst="rightArrow">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a Direita 5">
            <a:extLst>
              <a:ext uri="{FF2B5EF4-FFF2-40B4-BE49-F238E27FC236}">
                <a16:creationId xmlns:a16="http://schemas.microsoft.com/office/drawing/2014/main" id="{8904F278-3B1F-9C30-EC18-97852E0D81F9}"/>
              </a:ext>
            </a:extLst>
          </p:cNvPr>
          <p:cNvSpPr/>
          <p:nvPr/>
        </p:nvSpPr>
        <p:spPr>
          <a:xfrm rot="10800000">
            <a:off x="10336208" y="2767666"/>
            <a:ext cx="1126435" cy="278295"/>
          </a:xfrm>
          <a:prstGeom prst="rightArrow">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id="{1B73EAA3-0CCE-DB46-213B-FDB6422EF7D8}"/>
              </a:ext>
            </a:extLst>
          </p:cNvPr>
          <p:cNvSpPr/>
          <p:nvPr/>
        </p:nvSpPr>
        <p:spPr>
          <a:xfrm rot="10800000">
            <a:off x="10336207" y="2323769"/>
            <a:ext cx="1126435" cy="278295"/>
          </a:xfrm>
          <a:prstGeom prst="rightArrow">
            <a:avLst/>
          </a:prstGeom>
          <a:solidFill>
            <a:srgbClr val="FFFF00"/>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6025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scala de tempo geológico - Wikiwand">
            <a:extLst>
              <a:ext uri="{FF2B5EF4-FFF2-40B4-BE49-F238E27FC236}">
                <a16:creationId xmlns:a16="http://schemas.microsoft.com/office/drawing/2014/main" id="{203C564C-4F39-3D60-BC0D-35192597D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67" y="0"/>
            <a:ext cx="7148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8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A07B-0F9A-C9AF-B0AE-BF90FA729664}"/>
            </a:ext>
          </a:extLst>
        </p:cNvPr>
        <p:cNvGrpSpPr/>
        <p:nvPr/>
      </p:nvGrpSpPr>
      <p:grpSpPr>
        <a:xfrm>
          <a:off x="0" y="0"/>
          <a:ext cx="0" cy="0"/>
          <a:chOff x="0" y="0"/>
          <a:chExt cx="0" cy="0"/>
        </a:xfrm>
      </p:grpSpPr>
      <p:pic>
        <p:nvPicPr>
          <p:cNvPr id="15362" name="Picture 2" descr="Escala de tempo geológico - Wikiwand">
            <a:extLst>
              <a:ext uri="{FF2B5EF4-FFF2-40B4-BE49-F238E27FC236}">
                <a16:creationId xmlns:a16="http://schemas.microsoft.com/office/drawing/2014/main" id="{AE3F93FC-D5C6-5A87-4841-BA263ACB9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67" y="0"/>
            <a:ext cx="714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orma Livre 6">
            <a:extLst>
              <a:ext uri="{FF2B5EF4-FFF2-40B4-BE49-F238E27FC236}">
                <a16:creationId xmlns:a16="http://schemas.microsoft.com/office/drawing/2014/main" id="{CD09396C-34D2-85BB-6AA4-A52EB4670414}"/>
              </a:ext>
            </a:extLst>
          </p:cNvPr>
          <p:cNvSpPr/>
          <p:nvPr/>
        </p:nvSpPr>
        <p:spPr>
          <a:xfrm>
            <a:off x="1691681" y="1745730"/>
            <a:ext cx="4290307" cy="4359491"/>
          </a:xfrm>
          <a:custGeom>
            <a:avLst/>
            <a:gdLst>
              <a:gd name="connsiteX0" fmla="*/ 1316562 w 4290307"/>
              <a:gd name="connsiteY0" fmla="*/ 1262513 h 4359491"/>
              <a:gd name="connsiteX1" fmla="*/ 1025015 w 4290307"/>
              <a:gd name="connsiteY1" fmla="*/ 1633574 h 4359491"/>
              <a:gd name="connsiteX2" fmla="*/ 918997 w 4290307"/>
              <a:gd name="connsiteY2" fmla="*/ 2137157 h 4359491"/>
              <a:gd name="connsiteX3" fmla="*/ 1011762 w 4290307"/>
              <a:gd name="connsiteY3" fmla="*/ 2693748 h 4359491"/>
              <a:gd name="connsiteX4" fmla="*/ 1396076 w 4290307"/>
              <a:gd name="connsiteY4" fmla="*/ 3184079 h 4359491"/>
              <a:gd name="connsiteX5" fmla="*/ 2151449 w 4290307"/>
              <a:gd name="connsiteY5" fmla="*/ 3422618 h 4359491"/>
              <a:gd name="connsiteX6" fmla="*/ 2973084 w 4290307"/>
              <a:gd name="connsiteY6" fmla="*/ 3117818 h 4359491"/>
              <a:gd name="connsiteX7" fmla="*/ 3344145 w 4290307"/>
              <a:gd name="connsiteY7" fmla="*/ 2468461 h 4359491"/>
              <a:gd name="connsiteX8" fmla="*/ 3330893 w 4290307"/>
              <a:gd name="connsiteY8" fmla="*/ 1792600 h 4359491"/>
              <a:gd name="connsiteX9" fmla="*/ 3026093 w 4290307"/>
              <a:gd name="connsiteY9" fmla="*/ 1355279 h 4359491"/>
              <a:gd name="connsiteX10" fmla="*/ 2708041 w 4290307"/>
              <a:gd name="connsiteY10" fmla="*/ 1090235 h 4359491"/>
              <a:gd name="connsiteX11" fmla="*/ 2442997 w 4290307"/>
              <a:gd name="connsiteY11" fmla="*/ 997470 h 4359491"/>
              <a:gd name="connsiteX12" fmla="*/ 2151449 w 4290307"/>
              <a:gd name="connsiteY12" fmla="*/ 984218 h 4359491"/>
              <a:gd name="connsiteX13" fmla="*/ 2177954 w 4290307"/>
              <a:gd name="connsiteY13" fmla="*/ 16809 h 4359491"/>
              <a:gd name="connsiteX14" fmla="*/ 3383902 w 4290307"/>
              <a:gd name="connsiteY14" fmla="*/ 414374 h 4359491"/>
              <a:gd name="connsiteX15" fmla="*/ 3927241 w 4290307"/>
              <a:gd name="connsiteY15" fmla="*/ 984218 h 4359491"/>
              <a:gd name="connsiteX16" fmla="*/ 4245293 w 4290307"/>
              <a:gd name="connsiteY16" fmla="*/ 1646827 h 4359491"/>
              <a:gd name="connsiteX17" fmla="*/ 4258545 w 4290307"/>
              <a:gd name="connsiteY17" fmla="*/ 2693748 h 4359491"/>
              <a:gd name="connsiteX18" fmla="*/ 3966997 w 4290307"/>
              <a:gd name="connsiteY18" fmla="*/ 3316600 h 4359491"/>
              <a:gd name="connsiteX19" fmla="*/ 3489919 w 4290307"/>
              <a:gd name="connsiteY19" fmla="*/ 3873192 h 4359491"/>
              <a:gd name="connsiteX20" fmla="*/ 2747797 w 4290307"/>
              <a:gd name="connsiteY20" fmla="*/ 4244253 h 4359491"/>
              <a:gd name="connsiteX21" fmla="*/ 1965919 w 4290307"/>
              <a:gd name="connsiteY21" fmla="*/ 4337018 h 4359491"/>
              <a:gd name="connsiteX22" fmla="*/ 812980 w 4290307"/>
              <a:gd name="connsiteY22" fmla="*/ 3873192 h 4359491"/>
              <a:gd name="connsiteX23" fmla="*/ 229884 w 4290307"/>
              <a:gd name="connsiteY23" fmla="*/ 3131070 h 4359491"/>
              <a:gd name="connsiteX24" fmla="*/ 4597 w 4290307"/>
              <a:gd name="connsiteY24" fmla="*/ 2375696 h 4359491"/>
              <a:gd name="connsiteX25" fmla="*/ 97362 w 4290307"/>
              <a:gd name="connsiteY25" fmla="*/ 1514305 h 4359491"/>
              <a:gd name="connsiteX26" fmla="*/ 322649 w 4290307"/>
              <a:gd name="connsiteY26" fmla="*/ 1050479 h 4359491"/>
              <a:gd name="connsiteX27" fmla="*/ 680458 w 4290307"/>
              <a:gd name="connsiteY27" fmla="*/ 599905 h 4359491"/>
              <a:gd name="connsiteX28" fmla="*/ 1263554 w 4290307"/>
              <a:gd name="connsiteY28" fmla="*/ 1275766 h 4359491"/>
              <a:gd name="connsiteX29" fmla="*/ 905745 w 4290307"/>
              <a:gd name="connsiteY29" fmla="*/ 2150409 h 4359491"/>
              <a:gd name="connsiteX30" fmla="*/ 905745 w 4290307"/>
              <a:gd name="connsiteY30" fmla="*/ 2150409 h 43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90307" h="4359491">
                <a:moveTo>
                  <a:pt x="1316562" y="1262513"/>
                </a:moveTo>
                <a:cubicBezTo>
                  <a:pt x="1203919" y="1375156"/>
                  <a:pt x="1091276" y="1487800"/>
                  <a:pt x="1025015" y="1633574"/>
                </a:cubicBezTo>
                <a:cubicBezTo>
                  <a:pt x="958754" y="1779348"/>
                  <a:pt x="921206" y="1960461"/>
                  <a:pt x="918997" y="2137157"/>
                </a:cubicBezTo>
                <a:cubicBezTo>
                  <a:pt x="916788" y="2313853"/>
                  <a:pt x="932249" y="2519261"/>
                  <a:pt x="1011762" y="2693748"/>
                </a:cubicBezTo>
                <a:cubicBezTo>
                  <a:pt x="1091275" y="2868235"/>
                  <a:pt x="1206128" y="3062601"/>
                  <a:pt x="1396076" y="3184079"/>
                </a:cubicBezTo>
                <a:cubicBezTo>
                  <a:pt x="1586024" y="3305557"/>
                  <a:pt x="1888614" y="3433662"/>
                  <a:pt x="2151449" y="3422618"/>
                </a:cubicBezTo>
                <a:cubicBezTo>
                  <a:pt x="2414284" y="3411575"/>
                  <a:pt x="2774302" y="3276844"/>
                  <a:pt x="2973084" y="3117818"/>
                </a:cubicBezTo>
                <a:cubicBezTo>
                  <a:pt x="3171866" y="2958792"/>
                  <a:pt x="3284510" y="2689331"/>
                  <a:pt x="3344145" y="2468461"/>
                </a:cubicBezTo>
                <a:cubicBezTo>
                  <a:pt x="3403780" y="2247591"/>
                  <a:pt x="3383902" y="1978130"/>
                  <a:pt x="3330893" y="1792600"/>
                </a:cubicBezTo>
                <a:cubicBezTo>
                  <a:pt x="3277884" y="1607070"/>
                  <a:pt x="3129902" y="1472340"/>
                  <a:pt x="3026093" y="1355279"/>
                </a:cubicBezTo>
                <a:cubicBezTo>
                  <a:pt x="2922284" y="1238218"/>
                  <a:pt x="2805224" y="1149870"/>
                  <a:pt x="2708041" y="1090235"/>
                </a:cubicBezTo>
                <a:cubicBezTo>
                  <a:pt x="2610858" y="1030600"/>
                  <a:pt x="2535762" y="1015139"/>
                  <a:pt x="2442997" y="997470"/>
                </a:cubicBezTo>
                <a:cubicBezTo>
                  <a:pt x="2350232" y="979801"/>
                  <a:pt x="2195623" y="1147661"/>
                  <a:pt x="2151449" y="984218"/>
                </a:cubicBezTo>
                <a:cubicBezTo>
                  <a:pt x="2107275" y="820774"/>
                  <a:pt x="1972545" y="111783"/>
                  <a:pt x="2177954" y="16809"/>
                </a:cubicBezTo>
                <a:cubicBezTo>
                  <a:pt x="2383363" y="-78165"/>
                  <a:pt x="3092354" y="253139"/>
                  <a:pt x="3383902" y="414374"/>
                </a:cubicBezTo>
                <a:cubicBezTo>
                  <a:pt x="3675450" y="575609"/>
                  <a:pt x="3783676" y="778809"/>
                  <a:pt x="3927241" y="984218"/>
                </a:cubicBezTo>
                <a:cubicBezTo>
                  <a:pt x="4070806" y="1189627"/>
                  <a:pt x="4190076" y="1361905"/>
                  <a:pt x="4245293" y="1646827"/>
                </a:cubicBezTo>
                <a:cubicBezTo>
                  <a:pt x="4300510" y="1931749"/>
                  <a:pt x="4304928" y="2415453"/>
                  <a:pt x="4258545" y="2693748"/>
                </a:cubicBezTo>
                <a:cubicBezTo>
                  <a:pt x="4212162" y="2972043"/>
                  <a:pt x="4095101" y="3120026"/>
                  <a:pt x="3966997" y="3316600"/>
                </a:cubicBezTo>
                <a:cubicBezTo>
                  <a:pt x="3838893" y="3513174"/>
                  <a:pt x="3693119" y="3718583"/>
                  <a:pt x="3489919" y="3873192"/>
                </a:cubicBezTo>
                <a:cubicBezTo>
                  <a:pt x="3286719" y="4027801"/>
                  <a:pt x="3001797" y="4166949"/>
                  <a:pt x="2747797" y="4244253"/>
                </a:cubicBezTo>
                <a:cubicBezTo>
                  <a:pt x="2493797" y="4321557"/>
                  <a:pt x="2288388" y="4398861"/>
                  <a:pt x="1965919" y="4337018"/>
                </a:cubicBezTo>
                <a:cubicBezTo>
                  <a:pt x="1643450" y="4275175"/>
                  <a:pt x="1102319" y="4074183"/>
                  <a:pt x="812980" y="3873192"/>
                </a:cubicBezTo>
                <a:cubicBezTo>
                  <a:pt x="523641" y="3672201"/>
                  <a:pt x="364614" y="3380653"/>
                  <a:pt x="229884" y="3131070"/>
                </a:cubicBezTo>
                <a:cubicBezTo>
                  <a:pt x="95154" y="2881487"/>
                  <a:pt x="26684" y="2645157"/>
                  <a:pt x="4597" y="2375696"/>
                </a:cubicBezTo>
                <a:cubicBezTo>
                  <a:pt x="-17490" y="2106235"/>
                  <a:pt x="44353" y="1735175"/>
                  <a:pt x="97362" y="1514305"/>
                </a:cubicBezTo>
                <a:cubicBezTo>
                  <a:pt x="150371" y="1293435"/>
                  <a:pt x="225466" y="1202879"/>
                  <a:pt x="322649" y="1050479"/>
                </a:cubicBezTo>
                <a:cubicBezTo>
                  <a:pt x="419832" y="898079"/>
                  <a:pt x="523641" y="562357"/>
                  <a:pt x="680458" y="599905"/>
                </a:cubicBezTo>
                <a:cubicBezTo>
                  <a:pt x="837275" y="637453"/>
                  <a:pt x="1226006" y="1017349"/>
                  <a:pt x="1263554" y="1275766"/>
                </a:cubicBezTo>
                <a:cubicBezTo>
                  <a:pt x="1301102" y="1534183"/>
                  <a:pt x="905745" y="2150409"/>
                  <a:pt x="905745" y="2150409"/>
                </a:cubicBezTo>
                <a:lnTo>
                  <a:pt x="905745" y="2150409"/>
                </a:lnTo>
              </a:path>
            </a:pathLst>
          </a:custGeom>
          <a:solidFill>
            <a:srgbClr val="FFFF00">
              <a:alpha val="852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Seta Dobrada 1">
            <a:extLst>
              <a:ext uri="{FF2B5EF4-FFF2-40B4-BE49-F238E27FC236}">
                <a16:creationId xmlns:a16="http://schemas.microsoft.com/office/drawing/2014/main" id="{6C16C343-8A81-9676-CBA6-F45FF9091C65}"/>
              </a:ext>
            </a:extLst>
          </p:cNvPr>
          <p:cNvSpPr/>
          <p:nvPr/>
        </p:nvSpPr>
        <p:spPr>
          <a:xfrm flipV="1">
            <a:off x="5062329" y="5099759"/>
            <a:ext cx="4028661" cy="1152940"/>
          </a:xfrm>
          <a:prstGeom prst="ben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 name="CaixaDeTexto 2">
            <a:extLst>
              <a:ext uri="{FF2B5EF4-FFF2-40B4-BE49-F238E27FC236}">
                <a16:creationId xmlns:a16="http://schemas.microsoft.com/office/drawing/2014/main" id="{31FEAB61-C262-8FE1-FA33-0AF761BC49C3}"/>
              </a:ext>
            </a:extLst>
          </p:cNvPr>
          <p:cNvSpPr txBox="1"/>
          <p:nvPr/>
        </p:nvSpPr>
        <p:spPr>
          <a:xfrm>
            <a:off x="9236765" y="5843611"/>
            <a:ext cx="2543966" cy="954107"/>
          </a:xfrm>
          <a:prstGeom prst="rect">
            <a:avLst/>
          </a:prstGeom>
          <a:noFill/>
        </p:spPr>
        <p:txBody>
          <a:bodyPr wrap="none" rtlCol="0">
            <a:spAutoFit/>
          </a:bodyPr>
          <a:lstStyle/>
          <a:p>
            <a:r>
              <a:rPr lang="pt-BR" sz="2800" b="1" dirty="0" err="1"/>
              <a:t>Criptozóico</a:t>
            </a:r>
            <a:endParaRPr lang="pt-BR" sz="2800" b="1" dirty="0"/>
          </a:p>
          <a:p>
            <a:r>
              <a:rPr lang="pt-BR" sz="2800" b="1" dirty="0"/>
              <a:t>Nosso curso!!!</a:t>
            </a:r>
          </a:p>
        </p:txBody>
      </p:sp>
    </p:spTree>
    <p:extLst>
      <p:ext uri="{BB962C8B-B14F-4D97-AF65-F5344CB8AC3E}">
        <p14:creationId xmlns:p14="http://schemas.microsoft.com/office/powerpoint/2010/main" val="365985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F67D-15DC-4E11-6403-E9B9BC14AAAA}"/>
            </a:ext>
          </a:extLst>
        </p:cNvPr>
        <p:cNvGrpSpPr/>
        <p:nvPr/>
      </p:nvGrpSpPr>
      <p:grpSpPr>
        <a:xfrm>
          <a:off x="0" y="0"/>
          <a:ext cx="0" cy="0"/>
          <a:chOff x="0" y="0"/>
          <a:chExt cx="0" cy="0"/>
        </a:xfrm>
      </p:grpSpPr>
      <p:pic>
        <p:nvPicPr>
          <p:cNvPr id="15362" name="Picture 2" descr="Escala de tempo geológico - Wikiwand">
            <a:extLst>
              <a:ext uri="{FF2B5EF4-FFF2-40B4-BE49-F238E27FC236}">
                <a16:creationId xmlns:a16="http://schemas.microsoft.com/office/drawing/2014/main" id="{800F2CF6-4DF4-08D4-3529-F7314C027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67" y="0"/>
            <a:ext cx="714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orma Livre 6">
            <a:extLst>
              <a:ext uri="{FF2B5EF4-FFF2-40B4-BE49-F238E27FC236}">
                <a16:creationId xmlns:a16="http://schemas.microsoft.com/office/drawing/2014/main" id="{5B8A4CA1-2CB9-D34F-9EA8-E457125B6C4A}"/>
              </a:ext>
            </a:extLst>
          </p:cNvPr>
          <p:cNvSpPr/>
          <p:nvPr/>
        </p:nvSpPr>
        <p:spPr>
          <a:xfrm>
            <a:off x="1691681" y="1745730"/>
            <a:ext cx="4290307" cy="4359491"/>
          </a:xfrm>
          <a:custGeom>
            <a:avLst/>
            <a:gdLst>
              <a:gd name="connsiteX0" fmla="*/ 1316562 w 4290307"/>
              <a:gd name="connsiteY0" fmla="*/ 1262513 h 4359491"/>
              <a:gd name="connsiteX1" fmla="*/ 1025015 w 4290307"/>
              <a:gd name="connsiteY1" fmla="*/ 1633574 h 4359491"/>
              <a:gd name="connsiteX2" fmla="*/ 918997 w 4290307"/>
              <a:gd name="connsiteY2" fmla="*/ 2137157 h 4359491"/>
              <a:gd name="connsiteX3" fmla="*/ 1011762 w 4290307"/>
              <a:gd name="connsiteY3" fmla="*/ 2693748 h 4359491"/>
              <a:gd name="connsiteX4" fmla="*/ 1396076 w 4290307"/>
              <a:gd name="connsiteY4" fmla="*/ 3184079 h 4359491"/>
              <a:gd name="connsiteX5" fmla="*/ 2151449 w 4290307"/>
              <a:gd name="connsiteY5" fmla="*/ 3422618 h 4359491"/>
              <a:gd name="connsiteX6" fmla="*/ 2973084 w 4290307"/>
              <a:gd name="connsiteY6" fmla="*/ 3117818 h 4359491"/>
              <a:gd name="connsiteX7" fmla="*/ 3344145 w 4290307"/>
              <a:gd name="connsiteY7" fmla="*/ 2468461 h 4359491"/>
              <a:gd name="connsiteX8" fmla="*/ 3330893 w 4290307"/>
              <a:gd name="connsiteY8" fmla="*/ 1792600 h 4359491"/>
              <a:gd name="connsiteX9" fmla="*/ 3026093 w 4290307"/>
              <a:gd name="connsiteY9" fmla="*/ 1355279 h 4359491"/>
              <a:gd name="connsiteX10" fmla="*/ 2708041 w 4290307"/>
              <a:gd name="connsiteY10" fmla="*/ 1090235 h 4359491"/>
              <a:gd name="connsiteX11" fmla="*/ 2442997 w 4290307"/>
              <a:gd name="connsiteY11" fmla="*/ 997470 h 4359491"/>
              <a:gd name="connsiteX12" fmla="*/ 2151449 w 4290307"/>
              <a:gd name="connsiteY12" fmla="*/ 984218 h 4359491"/>
              <a:gd name="connsiteX13" fmla="*/ 2177954 w 4290307"/>
              <a:gd name="connsiteY13" fmla="*/ 16809 h 4359491"/>
              <a:gd name="connsiteX14" fmla="*/ 3383902 w 4290307"/>
              <a:gd name="connsiteY14" fmla="*/ 414374 h 4359491"/>
              <a:gd name="connsiteX15" fmla="*/ 3927241 w 4290307"/>
              <a:gd name="connsiteY15" fmla="*/ 984218 h 4359491"/>
              <a:gd name="connsiteX16" fmla="*/ 4245293 w 4290307"/>
              <a:gd name="connsiteY16" fmla="*/ 1646827 h 4359491"/>
              <a:gd name="connsiteX17" fmla="*/ 4258545 w 4290307"/>
              <a:gd name="connsiteY17" fmla="*/ 2693748 h 4359491"/>
              <a:gd name="connsiteX18" fmla="*/ 3966997 w 4290307"/>
              <a:gd name="connsiteY18" fmla="*/ 3316600 h 4359491"/>
              <a:gd name="connsiteX19" fmla="*/ 3489919 w 4290307"/>
              <a:gd name="connsiteY19" fmla="*/ 3873192 h 4359491"/>
              <a:gd name="connsiteX20" fmla="*/ 2747797 w 4290307"/>
              <a:gd name="connsiteY20" fmla="*/ 4244253 h 4359491"/>
              <a:gd name="connsiteX21" fmla="*/ 1965919 w 4290307"/>
              <a:gd name="connsiteY21" fmla="*/ 4337018 h 4359491"/>
              <a:gd name="connsiteX22" fmla="*/ 812980 w 4290307"/>
              <a:gd name="connsiteY22" fmla="*/ 3873192 h 4359491"/>
              <a:gd name="connsiteX23" fmla="*/ 229884 w 4290307"/>
              <a:gd name="connsiteY23" fmla="*/ 3131070 h 4359491"/>
              <a:gd name="connsiteX24" fmla="*/ 4597 w 4290307"/>
              <a:gd name="connsiteY24" fmla="*/ 2375696 h 4359491"/>
              <a:gd name="connsiteX25" fmla="*/ 97362 w 4290307"/>
              <a:gd name="connsiteY25" fmla="*/ 1514305 h 4359491"/>
              <a:gd name="connsiteX26" fmla="*/ 322649 w 4290307"/>
              <a:gd name="connsiteY26" fmla="*/ 1050479 h 4359491"/>
              <a:gd name="connsiteX27" fmla="*/ 680458 w 4290307"/>
              <a:gd name="connsiteY27" fmla="*/ 599905 h 4359491"/>
              <a:gd name="connsiteX28" fmla="*/ 1263554 w 4290307"/>
              <a:gd name="connsiteY28" fmla="*/ 1275766 h 4359491"/>
              <a:gd name="connsiteX29" fmla="*/ 905745 w 4290307"/>
              <a:gd name="connsiteY29" fmla="*/ 2150409 h 4359491"/>
              <a:gd name="connsiteX30" fmla="*/ 905745 w 4290307"/>
              <a:gd name="connsiteY30" fmla="*/ 2150409 h 43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90307" h="4359491">
                <a:moveTo>
                  <a:pt x="1316562" y="1262513"/>
                </a:moveTo>
                <a:cubicBezTo>
                  <a:pt x="1203919" y="1375156"/>
                  <a:pt x="1091276" y="1487800"/>
                  <a:pt x="1025015" y="1633574"/>
                </a:cubicBezTo>
                <a:cubicBezTo>
                  <a:pt x="958754" y="1779348"/>
                  <a:pt x="921206" y="1960461"/>
                  <a:pt x="918997" y="2137157"/>
                </a:cubicBezTo>
                <a:cubicBezTo>
                  <a:pt x="916788" y="2313853"/>
                  <a:pt x="932249" y="2519261"/>
                  <a:pt x="1011762" y="2693748"/>
                </a:cubicBezTo>
                <a:cubicBezTo>
                  <a:pt x="1091275" y="2868235"/>
                  <a:pt x="1206128" y="3062601"/>
                  <a:pt x="1396076" y="3184079"/>
                </a:cubicBezTo>
                <a:cubicBezTo>
                  <a:pt x="1586024" y="3305557"/>
                  <a:pt x="1888614" y="3433662"/>
                  <a:pt x="2151449" y="3422618"/>
                </a:cubicBezTo>
                <a:cubicBezTo>
                  <a:pt x="2414284" y="3411575"/>
                  <a:pt x="2774302" y="3276844"/>
                  <a:pt x="2973084" y="3117818"/>
                </a:cubicBezTo>
                <a:cubicBezTo>
                  <a:pt x="3171866" y="2958792"/>
                  <a:pt x="3284510" y="2689331"/>
                  <a:pt x="3344145" y="2468461"/>
                </a:cubicBezTo>
                <a:cubicBezTo>
                  <a:pt x="3403780" y="2247591"/>
                  <a:pt x="3383902" y="1978130"/>
                  <a:pt x="3330893" y="1792600"/>
                </a:cubicBezTo>
                <a:cubicBezTo>
                  <a:pt x="3277884" y="1607070"/>
                  <a:pt x="3129902" y="1472340"/>
                  <a:pt x="3026093" y="1355279"/>
                </a:cubicBezTo>
                <a:cubicBezTo>
                  <a:pt x="2922284" y="1238218"/>
                  <a:pt x="2805224" y="1149870"/>
                  <a:pt x="2708041" y="1090235"/>
                </a:cubicBezTo>
                <a:cubicBezTo>
                  <a:pt x="2610858" y="1030600"/>
                  <a:pt x="2535762" y="1015139"/>
                  <a:pt x="2442997" y="997470"/>
                </a:cubicBezTo>
                <a:cubicBezTo>
                  <a:pt x="2350232" y="979801"/>
                  <a:pt x="2195623" y="1147661"/>
                  <a:pt x="2151449" y="984218"/>
                </a:cubicBezTo>
                <a:cubicBezTo>
                  <a:pt x="2107275" y="820774"/>
                  <a:pt x="1972545" y="111783"/>
                  <a:pt x="2177954" y="16809"/>
                </a:cubicBezTo>
                <a:cubicBezTo>
                  <a:pt x="2383363" y="-78165"/>
                  <a:pt x="3092354" y="253139"/>
                  <a:pt x="3383902" y="414374"/>
                </a:cubicBezTo>
                <a:cubicBezTo>
                  <a:pt x="3675450" y="575609"/>
                  <a:pt x="3783676" y="778809"/>
                  <a:pt x="3927241" y="984218"/>
                </a:cubicBezTo>
                <a:cubicBezTo>
                  <a:pt x="4070806" y="1189627"/>
                  <a:pt x="4190076" y="1361905"/>
                  <a:pt x="4245293" y="1646827"/>
                </a:cubicBezTo>
                <a:cubicBezTo>
                  <a:pt x="4300510" y="1931749"/>
                  <a:pt x="4304928" y="2415453"/>
                  <a:pt x="4258545" y="2693748"/>
                </a:cubicBezTo>
                <a:cubicBezTo>
                  <a:pt x="4212162" y="2972043"/>
                  <a:pt x="4095101" y="3120026"/>
                  <a:pt x="3966997" y="3316600"/>
                </a:cubicBezTo>
                <a:cubicBezTo>
                  <a:pt x="3838893" y="3513174"/>
                  <a:pt x="3693119" y="3718583"/>
                  <a:pt x="3489919" y="3873192"/>
                </a:cubicBezTo>
                <a:cubicBezTo>
                  <a:pt x="3286719" y="4027801"/>
                  <a:pt x="3001797" y="4166949"/>
                  <a:pt x="2747797" y="4244253"/>
                </a:cubicBezTo>
                <a:cubicBezTo>
                  <a:pt x="2493797" y="4321557"/>
                  <a:pt x="2288388" y="4398861"/>
                  <a:pt x="1965919" y="4337018"/>
                </a:cubicBezTo>
                <a:cubicBezTo>
                  <a:pt x="1643450" y="4275175"/>
                  <a:pt x="1102319" y="4074183"/>
                  <a:pt x="812980" y="3873192"/>
                </a:cubicBezTo>
                <a:cubicBezTo>
                  <a:pt x="523641" y="3672201"/>
                  <a:pt x="364614" y="3380653"/>
                  <a:pt x="229884" y="3131070"/>
                </a:cubicBezTo>
                <a:cubicBezTo>
                  <a:pt x="95154" y="2881487"/>
                  <a:pt x="26684" y="2645157"/>
                  <a:pt x="4597" y="2375696"/>
                </a:cubicBezTo>
                <a:cubicBezTo>
                  <a:pt x="-17490" y="2106235"/>
                  <a:pt x="44353" y="1735175"/>
                  <a:pt x="97362" y="1514305"/>
                </a:cubicBezTo>
                <a:cubicBezTo>
                  <a:pt x="150371" y="1293435"/>
                  <a:pt x="225466" y="1202879"/>
                  <a:pt x="322649" y="1050479"/>
                </a:cubicBezTo>
                <a:cubicBezTo>
                  <a:pt x="419832" y="898079"/>
                  <a:pt x="523641" y="562357"/>
                  <a:pt x="680458" y="599905"/>
                </a:cubicBezTo>
                <a:cubicBezTo>
                  <a:pt x="837275" y="637453"/>
                  <a:pt x="1226006" y="1017349"/>
                  <a:pt x="1263554" y="1275766"/>
                </a:cubicBezTo>
                <a:cubicBezTo>
                  <a:pt x="1301102" y="1534183"/>
                  <a:pt x="905745" y="2150409"/>
                  <a:pt x="905745" y="2150409"/>
                </a:cubicBezTo>
                <a:lnTo>
                  <a:pt x="905745" y="2150409"/>
                </a:lnTo>
              </a:path>
            </a:pathLst>
          </a:custGeom>
          <a:solidFill>
            <a:srgbClr val="FFFF00">
              <a:alpha val="8529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Seta Dobrada 1">
            <a:extLst>
              <a:ext uri="{FF2B5EF4-FFF2-40B4-BE49-F238E27FC236}">
                <a16:creationId xmlns:a16="http://schemas.microsoft.com/office/drawing/2014/main" id="{141BC38D-7121-9270-CE05-A6EB8CB014D6}"/>
              </a:ext>
            </a:extLst>
          </p:cNvPr>
          <p:cNvSpPr/>
          <p:nvPr/>
        </p:nvSpPr>
        <p:spPr>
          <a:xfrm flipV="1">
            <a:off x="5062329" y="5099759"/>
            <a:ext cx="4028661" cy="1152940"/>
          </a:xfrm>
          <a:prstGeom prst="ben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CaixaDeTexto 3">
            <a:extLst>
              <a:ext uri="{FF2B5EF4-FFF2-40B4-BE49-F238E27FC236}">
                <a16:creationId xmlns:a16="http://schemas.microsoft.com/office/drawing/2014/main" id="{2E799FA5-67FE-4A93-CF2D-1DA5270AAB48}"/>
              </a:ext>
            </a:extLst>
          </p:cNvPr>
          <p:cNvSpPr txBox="1"/>
          <p:nvPr/>
        </p:nvSpPr>
        <p:spPr>
          <a:xfrm>
            <a:off x="7169426" y="3805104"/>
            <a:ext cx="2172133" cy="523220"/>
          </a:xfrm>
          <a:prstGeom prst="rect">
            <a:avLst/>
          </a:prstGeom>
          <a:noFill/>
        </p:spPr>
        <p:txBody>
          <a:bodyPr wrap="none" rtlCol="0">
            <a:spAutoFit/>
          </a:bodyPr>
          <a:lstStyle/>
          <a:p>
            <a:r>
              <a:rPr lang="pt-BR" sz="2800" b="1" dirty="0" err="1"/>
              <a:t>Fanerozóico</a:t>
            </a:r>
            <a:endParaRPr lang="pt-BR" sz="2800" b="1" dirty="0"/>
          </a:p>
        </p:txBody>
      </p:sp>
      <p:sp>
        <p:nvSpPr>
          <p:cNvPr id="5" name="Forma Livre 4">
            <a:extLst>
              <a:ext uri="{FF2B5EF4-FFF2-40B4-BE49-F238E27FC236}">
                <a16:creationId xmlns:a16="http://schemas.microsoft.com/office/drawing/2014/main" id="{C71CEC71-77A2-20FB-13AC-3525BF345919}"/>
              </a:ext>
            </a:extLst>
          </p:cNvPr>
          <p:cNvSpPr/>
          <p:nvPr/>
        </p:nvSpPr>
        <p:spPr>
          <a:xfrm>
            <a:off x="2385391" y="1802296"/>
            <a:ext cx="1457739" cy="1206700"/>
          </a:xfrm>
          <a:custGeom>
            <a:avLst/>
            <a:gdLst>
              <a:gd name="connsiteX0" fmla="*/ 662609 w 1457739"/>
              <a:gd name="connsiteY0" fmla="*/ 1205947 h 1206700"/>
              <a:gd name="connsiteX1" fmla="*/ 569844 w 1457739"/>
              <a:gd name="connsiteY1" fmla="*/ 1139687 h 1206700"/>
              <a:gd name="connsiteX2" fmla="*/ 530087 w 1457739"/>
              <a:gd name="connsiteY2" fmla="*/ 1126434 h 1206700"/>
              <a:gd name="connsiteX3" fmla="*/ 463826 w 1457739"/>
              <a:gd name="connsiteY3" fmla="*/ 1060174 h 1206700"/>
              <a:gd name="connsiteX4" fmla="*/ 437322 w 1457739"/>
              <a:gd name="connsiteY4" fmla="*/ 1033669 h 1206700"/>
              <a:gd name="connsiteX5" fmla="*/ 410818 w 1457739"/>
              <a:gd name="connsiteY5" fmla="*/ 993913 h 1206700"/>
              <a:gd name="connsiteX6" fmla="*/ 344557 w 1457739"/>
              <a:gd name="connsiteY6" fmla="*/ 927652 h 1206700"/>
              <a:gd name="connsiteX7" fmla="*/ 318052 w 1457739"/>
              <a:gd name="connsiteY7" fmla="*/ 901147 h 1206700"/>
              <a:gd name="connsiteX8" fmla="*/ 265044 w 1457739"/>
              <a:gd name="connsiteY8" fmla="*/ 821634 h 1206700"/>
              <a:gd name="connsiteX9" fmla="*/ 238539 w 1457739"/>
              <a:gd name="connsiteY9" fmla="*/ 795130 h 1206700"/>
              <a:gd name="connsiteX10" fmla="*/ 212035 w 1457739"/>
              <a:gd name="connsiteY10" fmla="*/ 755374 h 1206700"/>
              <a:gd name="connsiteX11" fmla="*/ 172279 w 1457739"/>
              <a:gd name="connsiteY11" fmla="*/ 742121 h 1206700"/>
              <a:gd name="connsiteX12" fmla="*/ 106018 w 1457739"/>
              <a:gd name="connsiteY12" fmla="*/ 689113 h 1206700"/>
              <a:gd name="connsiteX13" fmla="*/ 66261 w 1457739"/>
              <a:gd name="connsiteY13" fmla="*/ 675861 h 1206700"/>
              <a:gd name="connsiteX14" fmla="*/ 0 w 1457739"/>
              <a:gd name="connsiteY14" fmla="*/ 569843 h 1206700"/>
              <a:gd name="connsiteX15" fmla="*/ 39757 w 1457739"/>
              <a:gd name="connsiteY15" fmla="*/ 543339 h 1206700"/>
              <a:gd name="connsiteX16" fmla="*/ 92766 w 1457739"/>
              <a:gd name="connsiteY16" fmla="*/ 490330 h 1206700"/>
              <a:gd name="connsiteX17" fmla="*/ 132522 w 1457739"/>
              <a:gd name="connsiteY17" fmla="*/ 450574 h 1206700"/>
              <a:gd name="connsiteX18" fmla="*/ 198783 w 1457739"/>
              <a:gd name="connsiteY18" fmla="*/ 397565 h 1206700"/>
              <a:gd name="connsiteX19" fmla="*/ 238539 w 1457739"/>
              <a:gd name="connsiteY19" fmla="*/ 384313 h 1206700"/>
              <a:gd name="connsiteX20" fmla="*/ 304800 w 1457739"/>
              <a:gd name="connsiteY20" fmla="*/ 344556 h 1206700"/>
              <a:gd name="connsiteX21" fmla="*/ 397566 w 1457739"/>
              <a:gd name="connsiteY21" fmla="*/ 265043 h 1206700"/>
              <a:gd name="connsiteX22" fmla="*/ 437322 w 1457739"/>
              <a:gd name="connsiteY22" fmla="*/ 251791 h 1206700"/>
              <a:gd name="connsiteX23" fmla="*/ 516835 w 1457739"/>
              <a:gd name="connsiteY23" fmla="*/ 185530 h 1206700"/>
              <a:gd name="connsiteX24" fmla="*/ 556592 w 1457739"/>
              <a:gd name="connsiteY24" fmla="*/ 172278 h 1206700"/>
              <a:gd name="connsiteX25" fmla="*/ 636105 w 1457739"/>
              <a:gd name="connsiteY25" fmla="*/ 119269 h 1206700"/>
              <a:gd name="connsiteX26" fmla="*/ 795131 w 1457739"/>
              <a:gd name="connsiteY26" fmla="*/ 66261 h 1206700"/>
              <a:gd name="connsiteX27" fmla="*/ 874644 w 1457739"/>
              <a:gd name="connsiteY27" fmla="*/ 39756 h 1206700"/>
              <a:gd name="connsiteX28" fmla="*/ 1126435 w 1457739"/>
              <a:gd name="connsiteY28" fmla="*/ 13252 h 1206700"/>
              <a:gd name="connsiteX29" fmla="*/ 1391479 w 1457739"/>
              <a:gd name="connsiteY29" fmla="*/ 0 h 1206700"/>
              <a:gd name="connsiteX30" fmla="*/ 1431235 w 1457739"/>
              <a:gd name="connsiteY30" fmla="*/ 13252 h 1206700"/>
              <a:gd name="connsiteX31" fmla="*/ 1444487 w 1457739"/>
              <a:gd name="connsiteY31" fmla="*/ 238539 h 1206700"/>
              <a:gd name="connsiteX32" fmla="*/ 1457739 w 1457739"/>
              <a:gd name="connsiteY32" fmla="*/ 410817 h 1206700"/>
              <a:gd name="connsiteX33" fmla="*/ 1444487 w 1457739"/>
              <a:gd name="connsiteY33" fmla="*/ 583095 h 1206700"/>
              <a:gd name="connsiteX34" fmla="*/ 1431235 w 1457739"/>
              <a:gd name="connsiteY34" fmla="*/ 940904 h 1206700"/>
              <a:gd name="connsiteX35" fmla="*/ 1404731 w 1457739"/>
              <a:gd name="connsiteY35" fmla="*/ 901147 h 1206700"/>
              <a:gd name="connsiteX36" fmla="*/ 1364974 w 1457739"/>
              <a:gd name="connsiteY36" fmla="*/ 874643 h 1206700"/>
              <a:gd name="connsiteX37" fmla="*/ 1272209 w 1457739"/>
              <a:gd name="connsiteY37" fmla="*/ 887895 h 1206700"/>
              <a:gd name="connsiteX38" fmla="*/ 1179444 w 1457739"/>
              <a:gd name="connsiteY38" fmla="*/ 914400 h 1206700"/>
              <a:gd name="connsiteX39" fmla="*/ 1126435 w 1457739"/>
              <a:gd name="connsiteY39" fmla="*/ 927652 h 1206700"/>
              <a:gd name="connsiteX40" fmla="*/ 1086679 w 1457739"/>
              <a:gd name="connsiteY40" fmla="*/ 954156 h 1206700"/>
              <a:gd name="connsiteX41" fmla="*/ 1046922 w 1457739"/>
              <a:gd name="connsiteY41" fmla="*/ 967408 h 1206700"/>
              <a:gd name="connsiteX42" fmla="*/ 980661 w 1457739"/>
              <a:gd name="connsiteY42" fmla="*/ 1007165 h 1206700"/>
              <a:gd name="connsiteX43" fmla="*/ 940905 w 1457739"/>
              <a:gd name="connsiteY43" fmla="*/ 1033669 h 1206700"/>
              <a:gd name="connsiteX44" fmla="*/ 901148 w 1457739"/>
              <a:gd name="connsiteY44" fmla="*/ 1046921 h 1206700"/>
              <a:gd name="connsiteX45" fmla="*/ 874644 w 1457739"/>
              <a:gd name="connsiteY45" fmla="*/ 1073426 h 1206700"/>
              <a:gd name="connsiteX46" fmla="*/ 795131 w 1457739"/>
              <a:gd name="connsiteY46" fmla="*/ 1099930 h 1206700"/>
              <a:gd name="connsiteX47" fmla="*/ 675861 w 1457739"/>
              <a:gd name="connsiteY47" fmla="*/ 1166191 h 1206700"/>
              <a:gd name="connsiteX48" fmla="*/ 662609 w 1457739"/>
              <a:gd name="connsiteY48" fmla="*/ 1205947 h 12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57739" h="1206700">
                <a:moveTo>
                  <a:pt x="662609" y="1205947"/>
                </a:moveTo>
                <a:cubicBezTo>
                  <a:pt x="644940" y="1201530"/>
                  <a:pt x="602428" y="1159238"/>
                  <a:pt x="569844" y="1139687"/>
                </a:cubicBezTo>
                <a:cubicBezTo>
                  <a:pt x="557865" y="1132500"/>
                  <a:pt x="541262" y="1134816"/>
                  <a:pt x="530087" y="1126434"/>
                </a:cubicBezTo>
                <a:cubicBezTo>
                  <a:pt x="505099" y="1107693"/>
                  <a:pt x="485913" y="1082261"/>
                  <a:pt x="463826" y="1060174"/>
                </a:cubicBezTo>
                <a:cubicBezTo>
                  <a:pt x="454991" y="1051339"/>
                  <a:pt x="444253" y="1044065"/>
                  <a:pt x="437322" y="1033669"/>
                </a:cubicBezTo>
                <a:cubicBezTo>
                  <a:pt x="428487" y="1020417"/>
                  <a:pt x="421306" y="1005899"/>
                  <a:pt x="410818" y="993913"/>
                </a:cubicBezTo>
                <a:cubicBezTo>
                  <a:pt x="390249" y="970406"/>
                  <a:pt x="366644" y="949739"/>
                  <a:pt x="344557" y="927652"/>
                </a:cubicBezTo>
                <a:cubicBezTo>
                  <a:pt x="335722" y="918817"/>
                  <a:pt x="324983" y="911543"/>
                  <a:pt x="318052" y="901147"/>
                </a:cubicBezTo>
                <a:cubicBezTo>
                  <a:pt x="300383" y="874643"/>
                  <a:pt x="287569" y="844158"/>
                  <a:pt x="265044" y="821634"/>
                </a:cubicBezTo>
                <a:cubicBezTo>
                  <a:pt x="256209" y="812799"/>
                  <a:pt x="246344" y="804886"/>
                  <a:pt x="238539" y="795130"/>
                </a:cubicBezTo>
                <a:cubicBezTo>
                  <a:pt x="228589" y="782693"/>
                  <a:pt x="224472" y="765324"/>
                  <a:pt x="212035" y="755374"/>
                </a:cubicBezTo>
                <a:cubicBezTo>
                  <a:pt x="201127" y="746648"/>
                  <a:pt x="185531" y="746539"/>
                  <a:pt x="172279" y="742121"/>
                </a:cubicBezTo>
                <a:cubicBezTo>
                  <a:pt x="147627" y="717470"/>
                  <a:pt x="139451" y="705829"/>
                  <a:pt x="106018" y="689113"/>
                </a:cubicBezTo>
                <a:cubicBezTo>
                  <a:pt x="93524" y="682866"/>
                  <a:pt x="79513" y="680278"/>
                  <a:pt x="66261" y="675861"/>
                </a:cubicBezTo>
                <a:cubicBezTo>
                  <a:pt x="373" y="609973"/>
                  <a:pt x="19313" y="647095"/>
                  <a:pt x="0" y="569843"/>
                </a:cubicBezTo>
                <a:cubicBezTo>
                  <a:pt x="13252" y="561008"/>
                  <a:pt x="27664" y="553704"/>
                  <a:pt x="39757" y="543339"/>
                </a:cubicBezTo>
                <a:cubicBezTo>
                  <a:pt x="58730" y="527077"/>
                  <a:pt x="75096" y="508000"/>
                  <a:pt x="92766" y="490330"/>
                </a:cubicBezTo>
                <a:lnTo>
                  <a:pt x="132522" y="450574"/>
                </a:lnTo>
                <a:cubicBezTo>
                  <a:pt x="157177" y="425919"/>
                  <a:pt x="165344" y="414284"/>
                  <a:pt x="198783" y="397565"/>
                </a:cubicBezTo>
                <a:cubicBezTo>
                  <a:pt x="211277" y="391318"/>
                  <a:pt x="225287" y="388730"/>
                  <a:pt x="238539" y="384313"/>
                </a:cubicBezTo>
                <a:cubicBezTo>
                  <a:pt x="336473" y="286379"/>
                  <a:pt x="184377" y="430573"/>
                  <a:pt x="304800" y="344556"/>
                </a:cubicBezTo>
                <a:cubicBezTo>
                  <a:pt x="380883" y="290211"/>
                  <a:pt x="329489" y="299081"/>
                  <a:pt x="397566" y="265043"/>
                </a:cubicBezTo>
                <a:cubicBezTo>
                  <a:pt x="410060" y="258796"/>
                  <a:pt x="424070" y="256208"/>
                  <a:pt x="437322" y="251791"/>
                </a:cubicBezTo>
                <a:cubicBezTo>
                  <a:pt x="466630" y="222483"/>
                  <a:pt x="479935" y="203980"/>
                  <a:pt x="516835" y="185530"/>
                </a:cubicBezTo>
                <a:cubicBezTo>
                  <a:pt x="529329" y="179283"/>
                  <a:pt x="543340" y="176695"/>
                  <a:pt x="556592" y="172278"/>
                </a:cubicBezTo>
                <a:cubicBezTo>
                  <a:pt x="583096" y="154608"/>
                  <a:pt x="605885" y="129342"/>
                  <a:pt x="636105" y="119269"/>
                </a:cubicBezTo>
                <a:lnTo>
                  <a:pt x="795131" y="66261"/>
                </a:lnTo>
                <a:cubicBezTo>
                  <a:pt x="795139" y="66258"/>
                  <a:pt x="874635" y="39757"/>
                  <a:pt x="874644" y="39756"/>
                </a:cubicBezTo>
                <a:cubicBezTo>
                  <a:pt x="971349" y="27668"/>
                  <a:pt x="1024280" y="19843"/>
                  <a:pt x="1126435" y="13252"/>
                </a:cubicBezTo>
                <a:cubicBezTo>
                  <a:pt x="1214710" y="7557"/>
                  <a:pt x="1303131" y="4417"/>
                  <a:pt x="1391479" y="0"/>
                </a:cubicBezTo>
                <a:cubicBezTo>
                  <a:pt x="1404731" y="4417"/>
                  <a:pt x="1428205" y="-384"/>
                  <a:pt x="1431235" y="13252"/>
                </a:cubicBezTo>
                <a:cubicBezTo>
                  <a:pt x="1447554" y="86686"/>
                  <a:pt x="1439483" y="163480"/>
                  <a:pt x="1444487" y="238539"/>
                </a:cubicBezTo>
                <a:cubicBezTo>
                  <a:pt x="1448318" y="296007"/>
                  <a:pt x="1453322" y="353391"/>
                  <a:pt x="1457739" y="410817"/>
                </a:cubicBezTo>
                <a:cubicBezTo>
                  <a:pt x="1453322" y="468243"/>
                  <a:pt x="1447363" y="525571"/>
                  <a:pt x="1444487" y="583095"/>
                </a:cubicBezTo>
                <a:cubicBezTo>
                  <a:pt x="1438527" y="702298"/>
                  <a:pt x="1446039" y="822474"/>
                  <a:pt x="1431235" y="940904"/>
                </a:cubicBezTo>
                <a:cubicBezTo>
                  <a:pt x="1429259" y="956708"/>
                  <a:pt x="1415993" y="912409"/>
                  <a:pt x="1404731" y="901147"/>
                </a:cubicBezTo>
                <a:cubicBezTo>
                  <a:pt x="1393469" y="889885"/>
                  <a:pt x="1378226" y="883478"/>
                  <a:pt x="1364974" y="874643"/>
                </a:cubicBezTo>
                <a:cubicBezTo>
                  <a:pt x="1334052" y="879060"/>
                  <a:pt x="1302941" y="882307"/>
                  <a:pt x="1272209" y="887895"/>
                </a:cubicBezTo>
                <a:cubicBezTo>
                  <a:pt x="1215230" y="898255"/>
                  <a:pt x="1229130" y="900204"/>
                  <a:pt x="1179444" y="914400"/>
                </a:cubicBezTo>
                <a:cubicBezTo>
                  <a:pt x="1161931" y="919404"/>
                  <a:pt x="1144105" y="923235"/>
                  <a:pt x="1126435" y="927652"/>
                </a:cubicBezTo>
                <a:cubicBezTo>
                  <a:pt x="1113183" y="936487"/>
                  <a:pt x="1100925" y="947033"/>
                  <a:pt x="1086679" y="954156"/>
                </a:cubicBezTo>
                <a:cubicBezTo>
                  <a:pt x="1074185" y="960403"/>
                  <a:pt x="1058900" y="960221"/>
                  <a:pt x="1046922" y="967408"/>
                </a:cubicBezTo>
                <a:cubicBezTo>
                  <a:pt x="955967" y="1021982"/>
                  <a:pt x="1093287" y="969624"/>
                  <a:pt x="980661" y="1007165"/>
                </a:cubicBezTo>
                <a:cubicBezTo>
                  <a:pt x="967409" y="1016000"/>
                  <a:pt x="955151" y="1026546"/>
                  <a:pt x="940905" y="1033669"/>
                </a:cubicBezTo>
                <a:cubicBezTo>
                  <a:pt x="928411" y="1039916"/>
                  <a:pt x="913126" y="1039734"/>
                  <a:pt x="901148" y="1046921"/>
                </a:cubicBezTo>
                <a:cubicBezTo>
                  <a:pt x="890434" y="1053349"/>
                  <a:pt x="885819" y="1067838"/>
                  <a:pt x="874644" y="1073426"/>
                </a:cubicBezTo>
                <a:cubicBezTo>
                  <a:pt x="849656" y="1085920"/>
                  <a:pt x="818377" y="1084433"/>
                  <a:pt x="795131" y="1099930"/>
                </a:cubicBezTo>
                <a:cubicBezTo>
                  <a:pt x="703995" y="1160688"/>
                  <a:pt x="745838" y="1142866"/>
                  <a:pt x="675861" y="1166191"/>
                </a:cubicBezTo>
                <a:cubicBezTo>
                  <a:pt x="632429" y="1195145"/>
                  <a:pt x="680278" y="1210364"/>
                  <a:pt x="662609" y="1205947"/>
                </a:cubicBezTo>
                <a:close/>
              </a:path>
            </a:pathLst>
          </a:custGeom>
          <a:solidFill>
            <a:schemeClr val="accent1">
              <a:lumMod val="40000"/>
              <a:lumOff val="60000"/>
              <a:alpha val="7256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Dobrada 5">
            <a:extLst>
              <a:ext uri="{FF2B5EF4-FFF2-40B4-BE49-F238E27FC236}">
                <a16:creationId xmlns:a16="http://schemas.microsoft.com/office/drawing/2014/main" id="{A4AB2462-A4B2-90C6-0F94-30AF7F7FA996}"/>
              </a:ext>
            </a:extLst>
          </p:cNvPr>
          <p:cNvSpPr/>
          <p:nvPr/>
        </p:nvSpPr>
        <p:spPr>
          <a:xfrm flipV="1">
            <a:off x="2994990" y="3061252"/>
            <a:ext cx="4028661" cy="1152940"/>
          </a:xfrm>
          <a:prstGeom prst="bentArrow">
            <a:avLst/>
          </a:prstGeom>
          <a:solidFill>
            <a:schemeClr val="accent1">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7CDB9F00-146D-2625-16BE-076041C84202}"/>
              </a:ext>
            </a:extLst>
          </p:cNvPr>
          <p:cNvSpPr txBox="1"/>
          <p:nvPr/>
        </p:nvSpPr>
        <p:spPr>
          <a:xfrm>
            <a:off x="5778868" y="142041"/>
            <a:ext cx="6290825" cy="369332"/>
          </a:xfrm>
          <a:prstGeom prst="rect">
            <a:avLst/>
          </a:prstGeom>
          <a:noFill/>
        </p:spPr>
        <p:txBody>
          <a:bodyPr wrap="none" rtlCol="0">
            <a:spAutoFit/>
          </a:bodyPr>
          <a:lstStyle/>
          <a:p>
            <a:r>
              <a:rPr lang="pt-BR" b="1" dirty="0"/>
              <a:t>Transpor a idade da Terra para 1 ano (de janeiro-dezembro) </a:t>
            </a:r>
          </a:p>
        </p:txBody>
      </p:sp>
      <p:sp>
        <p:nvSpPr>
          <p:cNvPr id="9" name="CaixaDeTexto 8">
            <a:extLst>
              <a:ext uri="{FF2B5EF4-FFF2-40B4-BE49-F238E27FC236}">
                <a16:creationId xmlns:a16="http://schemas.microsoft.com/office/drawing/2014/main" id="{3994FD7E-7887-411E-4634-46E5A09743C7}"/>
              </a:ext>
            </a:extLst>
          </p:cNvPr>
          <p:cNvSpPr txBox="1"/>
          <p:nvPr/>
        </p:nvSpPr>
        <p:spPr>
          <a:xfrm>
            <a:off x="9236765" y="5843611"/>
            <a:ext cx="2543966" cy="954107"/>
          </a:xfrm>
          <a:prstGeom prst="rect">
            <a:avLst/>
          </a:prstGeom>
          <a:noFill/>
        </p:spPr>
        <p:txBody>
          <a:bodyPr wrap="none" rtlCol="0">
            <a:spAutoFit/>
          </a:bodyPr>
          <a:lstStyle/>
          <a:p>
            <a:r>
              <a:rPr lang="pt-BR" sz="2800" b="1" dirty="0" err="1"/>
              <a:t>Criptozóico</a:t>
            </a:r>
            <a:endParaRPr lang="pt-BR" sz="2800" b="1" dirty="0"/>
          </a:p>
          <a:p>
            <a:r>
              <a:rPr lang="pt-BR" sz="2800" b="1" dirty="0"/>
              <a:t>Nosso curso!!!</a:t>
            </a:r>
          </a:p>
        </p:txBody>
      </p:sp>
    </p:spTree>
    <p:extLst>
      <p:ext uri="{BB962C8B-B14F-4D97-AF65-F5344CB8AC3E}">
        <p14:creationId xmlns:p14="http://schemas.microsoft.com/office/powerpoint/2010/main" val="174665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Se o Sol Explodisse, O Que Aconteceria Com Nosso Planeta? - YouTube">
            <a:extLst>
              <a:ext uri="{FF2B5EF4-FFF2-40B4-BE49-F238E27FC236}">
                <a16:creationId xmlns:a16="http://schemas.microsoft.com/office/drawing/2014/main" id="{8BCDE043-760E-1882-ED89-48B052CCA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3D4E9A7-1B17-D860-DAB2-73B0DBD3F28C}"/>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00"/>
              <a:t>1º de janeiro</a:t>
            </a:r>
          </a:p>
          <a:p>
            <a:pPr indent="-228600">
              <a:lnSpc>
                <a:spcPct val="90000"/>
              </a:lnSpc>
              <a:spcAft>
                <a:spcPts val="600"/>
              </a:spcAft>
              <a:buFont typeface="Arial" panose="020B0604020202020204" pitchFamily="34" charset="0"/>
              <a:buChar char="•"/>
            </a:pPr>
            <a:r>
              <a:rPr lang="en-US" sz="500"/>
              <a:t>4,54 bilhões de anos atrás: Formação da proto-Terra como parte do Sistema Solar</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Poeira e gás no Sistema Solar primitivo colidem e se combinam sob a força da gravidade, levando à formação de um planeta incandescente, nossa proto-Terra.</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3 de janeiro</a:t>
            </a:r>
          </a:p>
          <a:p>
            <a:pPr indent="-228600">
              <a:lnSpc>
                <a:spcPct val="90000"/>
              </a:lnSpc>
              <a:spcAft>
                <a:spcPts val="600"/>
              </a:spcAft>
              <a:buFont typeface="Arial" panose="020B0604020202020204" pitchFamily="34" charset="0"/>
              <a:buChar char="•"/>
            </a:pPr>
            <a:r>
              <a:rPr lang="en-US" sz="500"/>
              <a:t>4,5 bilhões de anos atrás: Impacto de Theia e formação da Lua</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Um planeta do tamanho de Marte, chamado Theia, colide com a proto-Terra, alterando para sempre a composição do nosso planeta. Esse impacto maciço ejetou uma quantidade significativa de material para a órbita ao redor da Terra, eventualmente se fundido para formar a Lua.</a:t>
            </a:r>
          </a:p>
        </p:txBody>
      </p:sp>
    </p:spTree>
    <p:extLst>
      <p:ext uri="{BB962C8B-B14F-4D97-AF65-F5344CB8AC3E}">
        <p14:creationId xmlns:p14="http://schemas.microsoft.com/office/powerpoint/2010/main" val="3927442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Mundo Pré-Histórico: Éon Arqueano">
            <a:extLst>
              <a:ext uri="{FF2B5EF4-FFF2-40B4-BE49-F238E27FC236}">
                <a16:creationId xmlns:a16="http://schemas.microsoft.com/office/drawing/2014/main" id="{587A48C7-116D-57A1-CAE4-0ABE29EAC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2"/>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DE526739-76AC-7074-944D-2A3DDEAAFE15}"/>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00"/>
              <a:t>4 de fevereiro</a:t>
            </a:r>
          </a:p>
          <a:p>
            <a:pPr indent="-228600">
              <a:lnSpc>
                <a:spcPct val="90000"/>
              </a:lnSpc>
              <a:spcAft>
                <a:spcPts val="600"/>
              </a:spcAft>
              <a:buFont typeface="Arial" panose="020B0604020202020204" pitchFamily="34" charset="0"/>
              <a:buChar char="•"/>
            </a:pPr>
            <a:r>
              <a:rPr lang="en-US" sz="500"/>
              <a:t>4,1 bilhões de anos atrás: Início do intenso bombardeio tardio</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A Terra, a Lua e outros corpos internos do Sistema Solar sofrem intensos impactos de asteroides e cometas, moldando suas superfícies. Diferentemente da Terra, a Lua ainda preserva essas crateras, já que não possui atmosfera, água ou atividade tectônica. Os impactos continuam ate o final de fevereiro - 3,8 bilhões de anos atrás.</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14 de fevereiro</a:t>
            </a:r>
          </a:p>
          <a:p>
            <a:pPr indent="-228600">
              <a:lnSpc>
                <a:spcPct val="90000"/>
              </a:lnSpc>
              <a:spcAft>
                <a:spcPts val="600"/>
              </a:spcAft>
              <a:buFont typeface="Arial" panose="020B0604020202020204" pitchFamily="34" charset="0"/>
              <a:buChar char="•"/>
            </a:pPr>
            <a:r>
              <a:rPr lang="en-US" sz="500"/>
              <a:t>3,97 bilhões de anos atrás: Início do Éon Arqueano</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No </a:t>
            </a:r>
            <a:r>
              <a:rPr lang="en-US" sz="500" i="1"/>
              <a:t>Valentine’s Day</a:t>
            </a:r>
            <a:r>
              <a:rPr lang="en-US" sz="500"/>
              <a:t>, o período mais quente da história da Terra - o Éon Hadeano - finalmente chega ao fim. Com essas condições hostis superadas, cria-se um cenário mais favorável para o surgimento da vida, marcando o início do Éon Arqueano.</a:t>
            </a:r>
          </a:p>
        </p:txBody>
      </p:sp>
    </p:spTree>
    <p:extLst>
      <p:ext uri="{BB962C8B-B14F-4D97-AF65-F5344CB8AC3E}">
        <p14:creationId xmlns:p14="http://schemas.microsoft.com/office/powerpoint/2010/main" val="78634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a:extLst>
              <a:ext uri="{FF2B5EF4-FFF2-40B4-BE49-F238E27FC236}">
                <a16:creationId xmlns:a16="http://schemas.microsoft.com/office/drawing/2014/main" id="{5E70C225-2490-4567-58FB-791BB895D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343" r="2" b="13180"/>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2E6244B-32F8-2882-3B6E-EACF84B970AA}"/>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00"/>
              <a:t>16 de março</a:t>
            </a:r>
          </a:p>
          <a:p>
            <a:pPr indent="-228600">
              <a:lnSpc>
                <a:spcPct val="90000"/>
              </a:lnSpc>
              <a:spcAft>
                <a:spcPts val="600"/>
              </a:spcAft>
              <a:buFont typeface="Arial" panose="020B0604020202020204" pitchFamily="34" charset="0"/>
              <a:buChar char="•"/>
            </a:pPr>
            <a:r>
              <a:rPr lang="en-US" sz="500"/>
              <a:t>3,6 bilhões de anos atrás: Formação do primeiro supercontinente (talvez)</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Por algumas semanas, a Terra já estava fria o suficiente para formar crostas continentais estáveis. Vaalbara, um supercontinente teórico, teria sido composto por dois crátons (blocos espessos e estáveis que formam o núcleo de continentes): Kaapvaal, na parte leste da África do Sul, e Pilbara, no noroeste da Austrália Ocidental. Embora ainda em debate, isto faria Vaalbara ter uma idade de 3,6 bilhões até 2,7 bilhões de anos.</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26 de março</a:t>
            </a:r>
          </a:p>
          <a:p>
            <a:pPr indent="-228600">
              <a:lnSpc>
                <a:spcPct val="90000"/>
              </a:lnSpc>
              <a:spcAft>
                <a:spcPts val="600"/>
              </a:spcAft>
              <a:buFont typeface="Arial" panose="020B0604020202020204" pitchFamily="34" charset="0"/>
              <a:buChar char="•"/>
            </a:pPr>
            <a:r>
              <a:rPr lang="en-US" sz="500"/>
              <a:t>3,48 bilhões de anos atrás: Primeiras evidências diretas de vida</a:t>
            </a:r>
          </a:p>
          <a:p>
            <a:pPr indent="-228600">
              <a:lnSpc>
                <a:spcPct val="90000"/>
              </a:lnSpc>
              <a:spcAft>
                <a:spcPts val="600"/>
              </a:spcAft>
              <a:buFont typeface="Arial" panose="020B0604020202020204" pitchFamily="34" charset="0"/>
              <a:buChar char="•"/>
            </a:pPr>
            <a:endParaRPr lang="en-US" sz="500"/>
          </a:p>
          <a:p>
            <a:pPr indent="-228600">
              <a:lnSpc>
                <a:spcPct val="90000"/>
              </a:lnSpc>
              <a:spcAft>
                <a:spcPts val="600"/>
              </a:spcAft>
              <a:buFont typeface="Arial" panose="020B0604020202020204" pitchFamily="34" charset="0"/>
              <a:buChar char="•"/>
            </a:pPr>
            <a:r>
              <a:rPr lang="en-US" sz="500"/>
              <a:t>Pouco antes do fim do primeiro trimestre do ano, organismos procariontes simples aparecem durante o Paleoarqueano. Estas são as evidências mais antigas de vida registradas, encontradas em microfósseis (estromatólitos).</a:t>
            </a:r>
          </a:p>
        </p:txBody>
      </p:sp>
    </p:spTree>
    <p:extLst>
      <p:ext uri="{BB962C8B-B14F-4D97-AF65-F5344CB8AC3E}">
        <p14:creationId xmlns:p14="http://schemas.microsoft.com/office/powerpoint/2010/main" val="245375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Freeform: Shape 205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6" name="Rectangle 205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Isosceles Triangle 206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figura abaixo representa uma charge intitulada “Se as o... - Gran Questões">
            <a:extLst>
              <a:ext uri="{FF2B5EF4-FFF2-40B4-BE49-F238E27FC236}">
                <a16:creationId xmlns:a16="http://schemas.microsoft.com/office/drawing/2014/main" id="{6DBB086A-7751-2B22-56FC-068562949E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9813" y="643467"/>
            <a:ext cx="9392373"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67" name="Isosceles Triangle 206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87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46830D-806E-55A3-D387-8344833CEE8D}"/>
            </a:ext>
          </a:extLst>
        </p:cNvPr>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Reino Monera - Resumo, o que é, características, reprodução, estrutura">
            <a:extLst>
              <a:ext uri="{FF2B5EF4-FFF2-40B4-BE49-F238E27FC236}">
                <a16:creationId xmlns:a16="http://schemas.microsoft.com/office/drawing/2014/main" id="{5D097540-B034-2C11-CF4C-70214AF91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95" b="16705"/>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CB184A01-8B2E-B5C0-60A0-D850232A04E3}"/>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a:t>27 de maio</a:t>
            </a:r>
          </a:p>
          <a:p>
            <a:pPr indent="-228600">
              <a:lnSpc>
                <a:spcPct val="90000"/>
              </a:lnSpc>
              <a:spcAft>
                <a:spcPts val="600"/>
              </a:spcAft>
              <a:buFont typeface="Arial" panose="020B0604020202020204" pitchFamily="34" charset="0"/>
              <a:buChar char="•"/>
            </a:pPr>
            <a:r>
              <a:rPr lang="en-US" sz="1100"/>
              <a:t>2,7 bilhões de anos atrás: Cianobactérias produzem oxigênio pela primeira vez</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Algas verde-azuladas chamadas cianobactérias desenvolvem a fotossíntese oxigênica, utilizando a luz solar para converter dióxido de carbono e água em compostos orgânicos, liberando oxigênio como subproduto. Este é um marco para o desenvolvimento da nossa atual atmosfera.</a:t>
            </a:r>
          </a:p>
        </p:txBody>
      </p:sp>
    </p:spTree>
    <p:extLst>
      <p:ext uri="{BB962C8B-B14F-4D97-AF65-F5344CB8AC3E}">
        <p14:creationId xmlns:p14="http://schemas.microsoft.com/office/powerpoint/2010/main" val="4123448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FF4563-EBB9-CAD7-8A62-E79975667C49}"/>
            </a:ext>
          </a:extLst>
        </p:cNvPr>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Oxigênio (O₂)">
            <a:extLst>
              <a:ext uri="{FF2B5EF4-FFF2-40B4-BE49-F238E27FC236}">
                <a16:creationId xmlns:a16="http://schemas.microsoft.com/office/drawing/2014/main" id="{55013B79-322A-C8D5-B4AD-BF2141386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58DB87F-0BAF-F92B-8AAE-E6CE3D36A3DE}"/>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16 de junho</a:t>
            </a:r>
          </a:p>
          <a:p>
            <a:pPr indent="-228600">
              <a:lnSpc>
                <a:spcPct val="90000"/>
              </a:lnSpc>
              <a:spcAft>
                <a:spcPts val="600"/>
              </a:spcAft>
              <a:buFont typeface="Arial" panose="020B0604020202020204" pitchFamily="34" charset="0"/>
              <a:buChar char="•"/>
            </a:pPr>
            <a:r>
              <a:rPr lang="en-US" sz="1300"/>
              <a:t>2,46 bilhões de anos atrás: O Grande Evento de Oxigenação</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Os níveis de oxigênio aumentam drasticamente nos mares rasos e na atmosfera da Terra, devido a fotossíntese das cianobactérias. Este evento ocorre por aproximadamente 400 milhões de anos, transformando o ambiente da Terra e abrindo caminho para formas de vida mais complexas.</a:t>
            </a:r>
          </a:p>
        </p:txBody>
      </p:sp>
    </p:spTree>
    <p:extLst>
      <p:ext uri="{BB962C8B-B14F-4D97-AF65-F5344CB8AC3E}">
        <p14:creationId xmlns:p14="http://schemas.microsoft.com/office/powerpoint/2010/main" val="3331580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EB21D2-E041-35EE-DA64-A66B9227539E}"/>
            </a:ext>
          </a:extLst>
        </p:cNvPr>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4" name="Picture 4" descr="Terra em trânsito : Revista Pesquisa Fapesp">
            <a:extLst>
              <a:ext uri="{FF2B5EF4-FFF2-40B4-BE49-F238E27FC236}">
                <a16:creationId xmlns:a16="http://schemas.microsoft.com/office/drawing/2014/main" id="{5190CD99-20D1-5537-2985-2A6A650CC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0"/>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6C035635-45EE-00D8-1003-13F8E630783A}"/>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17 de setembro</a:t>
            </a:r>
          </a:p>
          <a:p>
            <a:pPr indent="-228600">
              <a:lnSpc>
                <a:spcPct val="90000"/>
              </a:lnSpc>
              <a:spcAft>
                <a:spcPts val="600"/>
              </a:spcAft>
              <a:buFont typeface="Arial" panose="020B0604020202020204" pitchFamily="34" charset="0"/>
              <a:buChar char="•"/>
            </a:pPr>
            <a:r>
              <a:rPr lang="en-US" sz="1300"/>
              <a:t>1,3 bilhões de anos atrás: Formação do supercontinente Rodínia</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Um dos primeiros supercontinentes formados na Terra, Rodínia reúne a maior parte das massas terrestres do planeta e persiste por cerca de 550 milhões de anos. Durante esse período, formas de vida simples, como procariotos e eucariotos primitivos, predominam na Terra.</a:t>
            </a:r>
          </a:p>
        </p:txBody>
      </p:sp>
    </p:spTree>
    <p:extLst>
      <p:ext uri="{BB962C8B-B14F-4D97-AF65-F5344CB8AC3E}">
        <p14:creationId xmlns:p14="http://schemas.microsoft.com/office/powerpoint/2010/main" val="1869939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75A079-30CD-4423-CDD5-9E2F15D78B22}"/>
            </a:ext>
          </a:extLst>
        </p:cNvPr>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Study explains how primordial life survived on 'Snowball Earth' | Reuters">
            <a:extLst>
              <a:ext uri="{FF2B5EF4-FFF2-40B4-BE49-F238E27FC236}">
                <a16:creationId xmlns:a16="http://schemas.microsoft.com/office/drawing/2014/main" id="{DA1AE511-45A5-75A6-0D66-37282D633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7B9BDDF-C0B8-4664-35F2-63DAE02D611F}"/>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a:t>31 de outubro</a:t>
            </a:r>
          </a:p>
          <a:p>
            <a:pPr indent="-228600">
              <a:lnSpc>
                <a:spcPct val="90000"/>
              </a:lnSpc>
              <a:spcAft>
                <a:spcPts val="600"/>
              </a:spcAft>
              <a:buFont typeface="Arial" panose="020B0604020202020204" pitchFamily="34" charset="0"/>
              <a:buChar char="•"/>
            </a:pPr>
            <a:r>
              <a:rPr lang="en-US" sz="1000"/>
              <a:t>750 milhões de anos atrás: Fragmentação de Rodínia e eventos da Terra Bola de Neve</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Por volta do Halloween, Rodínia começa a se fragmentar e sumir, como doces na sacola de Halloween de uma criança. A fragmentação de Rodínia influencia drasticamente o clima e a circulação dos oceanos. Essa separação pode ter desencadeado eventos globais de glaciação, conhecidos como Snowball Earth ("Terra Bola de Neve"). Os eventos de glaciação duraram aproximadamente 70 milhões de anos, e têm papel importante na história da Terra.</a:t>
            </a:r>
          </a:p>
        </p:txBody>
      </p:sp>
    </p:spTree>
    <p:extLst>
      <p:ext uri="{BB962C8B-B14F-4D97-AF65-F5344CB8AC3E}">
        <p14:creationId xmlns:p14="http://schemas.microsoft.com/office/powerpoint/2010/main" val="4185233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7091E8-6420-07FE-F4CC-91C9843689B1}"/>
            </a:ext>
          </a:extLst>
        </p:cNvPr>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Explosão cambriana, o big bang da evolução - Mar Sem Fim">
            <a:extLst>
              <a:ext uri="{FF2B5EF4-FFF2-40B4-BE49-F238E27FC236}">
                <a16:creationId xmlns:a16="http://schemas.microsoft.com/office/drawing/2014/main" id="{2B5BE289-F01F-875D-B543-7E0BC312F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9" r="1" b="1"/>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382BD987-ACD1-2515-22C9-1B6F6BF30DDD}"/>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a:t>17 de novembro</a:t>
            </a:r>
          </a:p>
          <a:p>
            <a:pPr indent="-228600">
              <a:lnSpc>
                <a:spcPct val="90000"/>
              </a:lnSpc>
              <a:spcAft>
                <a:spcPts val="600"/>
              </a:spcAft>
              <a:buFont typeface="Arial" panose="020B0604020202020204" pitchFamily="34" charset="0"/>
              <a:buChar char="•"/>
            </a:pPr>
            <a:r>
              <a:rPr lang="en-US" sz="1100"/>
              <a:t>538,8 milhões de anos atrás: A Explosão Cambriana</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Durante dois dias (25 milhões de anos), ocorre o desenvolvimento repentino de formas de vida complexas nos oceanos. Quase todos os filos de animais modernos surgem neste período crítico da história da vida. Indiscutivelmente, esse é um período extremamente importante para a vida no nosso planeta.</a:t>
            </a:r>
          </a:p>
          <a:p>
            <a:pPr indent="-228600">
              <a:lnSpc>
                <a:spcPct val="90000"/>
              </a:lnSpc>
              <a:spcAft>
                <a:spcPts val="600"/>
              </a:spcAft>
              <a:buFont typeface="Arial" panose="020B0604020202020204" pitchFamily="34" charset="0"/>
              <a:buChar char="•"/>
            </a:pPr>
            <a:endParaRPr lang="en-US" sz="1100"/>
          </a:p>
        </p:txBody>
      </p:sp>
    </p:spTree>
    <p:extLst>
      <p:ext uri="{BB962C8B-B14F-4D97-AF65-F5344CB8AC3E}">
        <p14:creationId xmlns:p14="http://schemas.microsoft.com/office/powerpoint/2010/main" val="1302144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864A76-9D12-F5E7-F3CC-3E8E0574FEF5}"/>
            </a:ext>
          </a:extLst>
        </p:cNvPr>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Como as plantas conquistaram o ambiente terrestre?">
            <a:extLst>
              <a:ext uri="{FF2B5EF4-FFF2-40B4-BE49-F238E27FC236}">
                <a16:creationId xmlns:a16="http://schemas.microsoft.com/office/drawing/2014/main" id="{9D687275-212A-3E3A-D9AB-E2BA2D46F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605" b="1638"/>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6080C575-9ADC-A09A-2DA0-6D6BB1BBE70D}"/>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a:t>23 de novembro</a:t>
            </a:r>
          </a:p>
          <a:p>
            <a:pPr indent="-228600">
              <a:lnSpc>
                <a:spcPct val="90000"/>
              </a:lnSpc>
              <a:spcAft>
                <a:spcPts val="600"/>
              </a:spcAft>
              <a:buFont typeface="Arial" panose="020B0604020202020204" pitchFamily="34" charset="0"/>
              <a:buChar char="•"/>
            </a:pPr>
            <a:r>
              <a:rPr lang="en-US" sz="1000"/>
              <a:t>470 milhões de anos atrás: Plantas colonizam Gondwana durante o Período Ordoviciano</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As primeiras plantas terrestres, simples e sem vasos condutores, começam a colonizar ambientes úmidos, semelhantes aos musgos atuais. Com o tempo, as plantas evoluem estruturas mais complexas, incluindo tecidos vasculares especializados no transporte de água, nutrientes e alimentos, permitindo que prosperem em uma variedade maior de habitats terrestres.</a:t>
            </a:r>
          </a:p>
        </p:txBody>
      </p:sp>
    </p:spTree>
    <p:extLst>
      <p:ext uri="{BB962C8B-B14F-4D97-AF65-F5344CB8AC3E}">
        <p14:creationId xmlns:p14="http://schemas.microsoft.com/office/powerpoint/2010/main" val="2356350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0DCAD1-60B6-006E-2A50-B35F0219D77C}"/>
            </a:ext>
          </a:extLst>
        </p:cNvPr>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G1 - Primeiro animal que migrou para terra já tinha força nos membros  traseiros - notícias em Ciência e Saúde">
            <a:extLst>
              <a:ext uri="{FF2B5EF4-FFF2-40B4-BE49-F238E27FC236}">
                <a16:creationId xmlns:a16="http://schemas.microsoft.com/office/drawing/2014/main" id="{344F135C-C1B3-9A24-8BA8-697D1A758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135" b="20305"/>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24C73C3A-7F3E-8B59-FB62-86C18D0BB0BE}"/>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1º de dezembro</a:t>
            </a:r>
          </a:p>
          <a:p>
            <a:pPr indent="-228600">
              <a:lnSpc>
                <a:spcPct val="90000"/>
              </a:lnSpc>
              <a:spcAft>
                <a:spcPts val="600"/>
              </a:spcAft>
              <a:buFont typeface="Arial" panose="020B0604020202020204" pitchFamily="34" charset="0"/>
              <a:buChar char="•"/>
            </a:pPr>
            <a:r>
              <a:rPr lang="en-US" sz="1300"/>
              <a:t>370 milhões de anos atrás: Os primeiros vertebrados habitam a terra</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Animais com coluna vertebral, chamados tetrápodes, saem da água e passam a viver em terra firme no final do Período Devoniano. Eles são os ancestrais de todos os vertebrados terrestres.</a:t>
            </a:r>
          </a:p>
          <a:p>
            <a:pPr indent="-228600">
              <a:lnSpc>
                <a:spcPct val="90000"/>
              </a:lnSpc>
              <a:spcAft>
                <a:spcPts val="600"/>
              </a:spcAft>
              <a:buFont typeface="Arial" panose="020B0604020202020204" pitchFamily="34" charset="0"/>
              <a:buChar char="•"/>
            </a:pPr>
            <a:endParaRPr lang="en-US" sz="1300"/>
          </a:p>
        </p:txBody>
      </p:sp>
    </p:spTree>
    <p:extLst>
      <p:ext uri="{BB962C8B-B14F-4D97-AF65-F5344CB8AC3E}">
        <p14:creationId xmlns:p14="http://schemas.microsoft.com/office/powerpoint/2010/main" val="373271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F9A79-37FB-F1EC-B299-67E834DEBDA1}"/>
            </a:ext>
          </a:extLst>
        </p:cNvPr>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Uma breve história da extinção Permiana - ABC Terra">
            <a:extLst>
              <a:ext uri="{FF2B5EF4-FFF2-40B4-BE49-F238E27FC236}">
                <a16:creationId xmlns:a16="http://schemas.microsoft.com/office/drawing/2014/main" id="{F7D07062-72AD-5A21-6F74-D4497BA78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25"/>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7195186-0A9F-43A4-9990-F7F63470E0CB}"/>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a:t>10 de dezembro</a:t>
            </a:r>
          </a:p>
          <a:p>
            <a:pPr indent="-228600">
              <a:lnSpc>
                <a:spcPct val="90000"/>
              </a:lnSpc>
              <a:spcAft>
                <a:spcPts val="600"/>
              </a:spcAft>
              <a:buFont typeface="Arial" panose="020B0604020202020204" pitchFamily="34" charset="0"/>
              <a:buChar char="•"/>
            </a:pPr>
            <a:r>
              <a:rPr lang="en-US" sz="1100"/>
              <a:t>252 milhões de anos atrás: Extinção do Permiano-Triássico</a:t>
            </a:r>
          </a:p>
          <a:p>
            <a:pPr indent="-228600">
              <a:lnSpc>
                <a:spcPct val="90000"/>
              </a:lnSpc>
              <a:spcAft>
                <a:spcPts val="600"/>
              </a:spcAft>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r>
              <a:rPr lang="en-US" sz="1100"/>
              <a:t>Após uma série de erupções vulcânicas maciças na Sibéria, causando aquecimento global e levando à falta de oxigênio nos oceanos, ocorreu a maior extinção em massa da história da Terra, também conhecida como "Grande Morte". Mais de 90% das espécies marinhas e cerca de 70% das espécies terrestres são exterminadas.</a:t>
            </a:r>
          </a:p>
        </p:txBody>
      </p:sp>
    </p:spTree>
    <p:extLst>
      <p:ext uri="{BB962C8B-B14F-4D97-AF65-F5344CB8AC3E}">
        <p14:creationId xmlns:p14="http://schemas.microsoft.com/office/powerpoint/2010/main" val="297617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BE06D4-CD5E-1C63-7F13-B28F3CF2C4CE}"/>
            </a:ext>
          </a:extLst>
        </p:cNvPr>
        <p:cNvGrpSpPr/>
        <p:nvPr/>
      </p:nvGrpSpPr>
      <p:grpSpPr>
        <a:xfrm>
          <a:off x="0" y="0"/>
          <a:ext cx="0" cy="0"/>
          <a:chOff x="0" y="0"/>
          <a:chExt cx="0" cy="0"/>
        </a:xfrm>
      </p:grpSpPr>
      <p:sp useBgFill="1">
        <p:nvSpPr>
          <p:cNvPr id="31751" name="Rectangle 3175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O que a “Família Dinossauros” pode ensinar sobre os direitos trabalhistas -  CSB Central dos Sindicatos Brasileiros">
            <a:extLst>
              <a:ext uri="{FF2B5EF4-FFF2-40B4-BE49-F238E27FC236}">
                <a16:creationId xmlns:a16="http://schemas.microsoft.com/office/drawing/2014/main" id="{28499565-44BE-BA5C-DDD9-B84572916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F4550AC-E19A-A9A5-50B3-4651D84D8FEA}"/>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12 de dezembro</a:t>
            </a:r>
          </a:p>
          <a:p>
            <a:pPr indent="-228600">
              <a:lnSpc>
                <a:spcPct val="90000"/>
              </a:lnSpc>
              <a:spcAft>
                <a:spcPts val="600"/>
              </a:spcAft>
              <a:buFont typeface="Arial" panose="020B0604020202020204" pitchFamily="34" charset="0"/>
              <a:buChar char="•"/>
            </a:pPr>
            <a:r>
              <a:rPr lang="en-US" sz="1300"/>
              <a:t>230 milhões de anos atrás: Surgimento dos dinossauros</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Os primeiros dinossauros eram pequenos répteis bípedes, que evoluíram para o grupo diversificado que dominou a Terra durante o Mesozoico. Os dinossauros dominaram nosso planeta por 13 dias, o que se traduz em um reinado épico de 165 milhões de anos.</a:t>
            </a:r>
          </a:p>
        </p:txBody>
      </p:sp>
    </p:spTree>
    <p:extLst>
      <p:ext uri="{BB962C8B-B14F-4D97-AF65-F5344CB8AC3E}">
        <p14:creationId xmlns:p14="http://schemas.microsoft.com/office/powerpoint/2010/main" val="354905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D96B8C-ACD8-A347-3547-5C4DFE3DFD4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C784F5-BFE2-8452-B3F2-656542A7C1E4}"/>
              </a:ext>
            </a:extLst>
          </p:cNvPr>
          <p:cNvPicPr>
            <a:picLocks noChangeAspect="1"/>
          </p:cNvPicPr>
          <p:nvPr/>
        </p:nvPicPr>
        <p:blipFill>
          <a:blip r:embed="rId2"/>
          <a:srcRect t="17317" b="26433"/>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3" name="CaixaDeTexto 2">
            <a:extLst>
              <a:ext uri="{FF2B5EF4-FFF2-40B4-BE49-F238E27FC236}">
                <a16:creationId xmlns:a16="http://schemas.microsoft.com/office/drawing/2014/main" id="{023E0937-C661-CDDE-9F05-8A3F8EA9B0BF}"/>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25 de dezembro</a:t>
            </a:r>
          </a:p>
          <a:p>
            <a:pPr indent="-228600">
              <a:lnSpc>
                <a:spcPct val="90000"/>
              </a:lnSpc>
              <a:spcAft>
                <a:spcPts val="600"/>
              </a:spcAft>
              <a:buFont typeface="Arial" panose="020B0604020202020204" pitchFamily="34" charset="0"/>
              <a:buChar char="•"/>
            </a:pPr>
            <a:r>
              <a:rPr lang="en-US" sz="1300"/>
              <a:t>66 milhões de anos atrás: Extinção dos dinossauros</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O dia de Natal marca a extinção dos dinossauros na Terra. A hipótese mais aceita para sua extinção seria devido ao impacto de um asteroide na Península de Yucatán. Um enorme "pedaço de carvão" espacial no lugar do presente de Papai Noel, se você preferir ver assim.</a:t>
            </a:r>
          </a:p>
        </p:txBody>
      </p:sp>
    </p:spTree>
    <p:extLst>
      <p:ext uri="{BB962C8B-B14F-4D97-AF65-F5344CB8AC3E}">
        <p14:creationId xmlns:p14="http://schemas.microsoft.com/office/powerpoint/2010/main" val="413830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ixaDeTexto 1">
            <a:extLst>
              <a:ext uri="{FF2B5EF4-FFF2-40B4-BE49-F238E27FC236}">
                <a16:creationId xmlns:a16="http://schemas.microsoft.com/office/drawing/2014/main" id="{1E01E1C4-F147-167C-7C0A-91BEFFF36D7E}"/>
              </a:ext>
            </a:extLst>
          </p:cNvPr>
          <p:cNvSpPr txBox="1"/>
          <p:nvPr/>
        </p:nvSpPr>
        <p:spPr>
          <a:xfrm>
            <a:off x="7320466" y="609600"/>
            <a:ext cx="4140014" cy="133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Objetivo Geral da Disciplina</a:t>
            </a:r>
          </a:p>
        </p:txBody>
      </p:sp>
      <p:pic>
        <p:nvPicPr>
          <p:cNvPr id="5124" name="Picture 4" descr="PPG-BIOEVOL PROMOVE II CURSO DE INVERNO – Programa de Pós-graduação em  Biologia Evolutiva">
            <a:extLst>
              <a:ext uri="{FF2B5EF4-FFF2-40B4-BE49-F238E27FC236}">
                <a16:creationId xmlns:a16="http://schemas.microsoft.com/office/drawing/2014/main" id="{6074FE33-F6CC-D892-4FDB-A6C078027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586" r="-1" b="14627"/>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58D717EC-B541-D0C8-3F86-12AED70CF2A8}"/>
              </a:ext>
            </a:extLst>
          </p:cNvPr>
          <p:cNvSpPr txBox="1"/>
          <p:nvPr/>
        </p:nvSpPr>
        <p:spPr>
          <a:xfrm>
            <a:off x="7320465" y="2194102"/>
            <a:ext cx="4140013" cy="3908586"/>
          </a:xfrm>
          <a:prstGeom prst="rect">
            <a:avLst/>
          </a:prstGeom>
        </p:spPr>
        <p:txBody>
          <a:bodyPr vert="horz" lIns="91440" tIns="45720" rIns="91440" bIns="45720" rtlCol="0">
            <a:normAutofit/>
          </a:bodyPr>
          <a:lstStyle/>
          <a:p>
            <a:pPr marL="9525" indent="-228600">
              <a:lnSpc>
                <a:spcPct val="90000"/>
              </a:lnSpc>
              <a:spcAft>
                <a:spcPts val="600"/>
              </a:spcAft>
              <a:buFont typeface="Arial" panose="020B0604020202020204" pitchFamily="34" charset="0"/>
              <a:buChar char="•"/>
            </a:pPr>
            <a:r>
              <a:rPr lang="en-US" sz="2000">
                <a:effectLst/>
              </a:rPr>
              <a:t>Proporcionar aos discentes os conhecimentos de biologia celular necessários à compreensão das demais disciplinas do curso e a formação do Engenheiro.</a:t>
            </a:r>
          </a:p>
        </p:txBody>
      </p:sp>
    </p:spTree>
    <p:extLst>
      <p:ext uri="{BB962C8B-B14F-4D97-AF65-F5344CB8AC3E}">
        <p14:creationId xmlns:p14="http://schemas.microsoft.com/office/powerpoint/2010/main" val="828163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7D15C3-28DB-7969-435A-96A2AB343C5B}"/>
            </a:ext>
          </a:extLst>
        </p:cNvPr>
        <p:cNvGrpSpPr/>
        <p:nvPr/>
      </p:nvGrpSpPr>
      <p:grpSpPr>
        <a:xfrm>
          <a:off x="0" y="0"/>
          <a:ext cx="0" cy="0"/>
          <a:chOff x="0" y="0"/>
          <a:chExt cx="0" cy="0"/>
        </a:xfrm>
      </p:grpSpPr>
      <p:sp useBgFill="1">
        <p:nvSpPr>
          <p:cNvPr id="32775" name="Rectangle 32774">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G1 - Ancestral dos mamíferos foi pequeno animal que comia insetos, diz  estudo - notícias em Ciência e Saúde">
            <a:extLst>
              <a:ext uri="{FF2B5EF4-FFF2-40B4-BE49-F238E27FC236}">
                <a16:creationId xmlns:a16="http://schemas.microsoft.com/office/drawing/2014/main" id="{76F13A5B-E50A-177F-8859-E4C8EFC57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435" b="13425"/>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B0736F0-AABE-D088-F551-F1C4D3F95FA4}"/>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26 de dezembro</a:t>
            </a:r>
          </a:p>
          <a:p>
            <a:pPr indent="-228600">
              <a:lnSpc>
                <a:spcPct val="90000"/>
              </a:lnSpc>
              <a:spcAft>
                <a:spcPts val="600"/>
              </a:spcAft>
              <a:buFont typeface="Arial" panose="020B0604020202020204" pitchFamily="34" charset="0"/>
              <a:buChar char="•"/>
            </a:pPr>
            <a:r>
              <a:rPr lang="en-US" sz="1300"/>
              <a:t>56 milhões de anos atrás: Ascensão dos mamíferos</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Após a extinção dos dinossauros, os mamíferos passam a crescer em tamanho e diversidade. Ao meio-dia, quando o Eoceno começa, há 56 milhões de anos, eles evoluíram para os primeiros grandes herbívoros e carnívoros.</a:t>
            </a:r>
          </a:p>
        </p:txBody>
      </p:sp>
    </p:spTree>
    <p:extLst>
      <p:ext uri="{BB962C8B-B14F-4D97-AF65-F5344CB8AC3E}">
        <p14:creationId xmlns:p14="http://schemas.microsoft.com/office/powerpoint/2010/main" val="187435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78C75A-CCC9-4755-2A04-579F8302CAC5}"/>
            </a:ext>
          </a:extLst>
        </p:cNvPr>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omo eram os primeiros seres humanos que habitaram a Terra?">
            <a:extLst>
              <a:ext uri="{FF2B5EF4-FFF2-40B4-BE49-F238E27FC236}">
                <a16:creationId xmlns:a16="http://schemas.microsoft.com/office/drawing/2014/main" id="{D081A86B-71D6-D124-5CA8-1FB339D8A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AF7682E5-4AC0-DE6D-7457-63E74D01CA80}"/>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31 de dezembro, meio-dia</a:t>
            </a:r>
          </a:p>
          <a:p>
            <a:pPr indent="-228600">
              <a:lnSpc>
                <a:spcPct val="90000"/>
              </a:lnSpc>
              <a:spcAft>
                <a:spcPts val="600"/>
              </a:spcAft>
              <a:buFont typeface="Arial" panose="020B0604020202020204" pitchFamily="34" charset="0"/>
              <a:buChar char="•"/>
            </a:pPr>
            <a:r>
              <a:rPr lang="en-US" sz="1300"/>
              <a:t>7 a 6 milhões de anos atrás: Os primeiros hominídeos</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Os primeiros hominídeos, seja Sahelanthropus ou Orrorin, aparecem ao meio-dia do dia 31 de dezembro. Essas espécies representam alguns dos primeiros ancestrais comuns dos humanos e de outros grandes símios, como gorilas, orangotangos e chimpanzés.</a:t>
            </a:r>
          </a:p>
        </p:txBody>
      </p:sp>
    </p:spTree>
    <p:extLst>
      <p:ext uri="{BB962C8B-B14F-4D97-AF65-F5344CB8AC3E}">
        <p14:creationId xmlns:p14="http://schemas.microsoft.com/office/powerpoint/2010/main" val="2371152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4F60F0-8070-357C-2DE9-D8DE61D24531}"/>
            </a:ext>
          </a:extLst>
        </p:cNvPr>
        <p:cNvGrpSpPr/>
        <p:nvPr/>
      </p:nvGrpSpPr>
      <p:grpSpPr>
        <a:xfrm>
          <a:off x="0" y="0"/>
          <a:ext cx="0" cy="0"/>
          <a:chOff x="0" y="0"/>
          <a:chExt cx="0" cy="0"/>
        </a:xfrm>
      </p:grpSpPr>
      <p:sp useBgFill="1">
        <p:nvSpPr>
          <p:cNvPr id="34823" name="Rectangle 3482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20 Famosos transformados em Homens das Cavernas - Nerdizmo">
            <a:extLst>
              <a:ext uri="{FF2B5EF4-FFF2-40B4-BE49-F238E27FC236}">
                <a16:creationId xmlns:a16="http://schemas.microsoft.com/office/drawing/2014/main" id="{3453629D-D5C4-FE44-2085-31BA2F93D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610" b="23859"/>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F46C0260-3A03-9292-EB5A-5D4C3194179B}"/>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31 de dezembro, 23h25</a:t>
            </a:r>
          </a:p>
          <a:p>
            <a:pPr indent="-228600">
              <a:lnSpc>
                <a:spcPct val="90000"/>
              </a:lnSpc>
              <a:spcAft>
                <a:spcPts val="600"/>
              </a:spcAft>
              <a:buFont typeface="Arial" panose="020B0604020202020204" pitchFamily="34" charset="0"/>
              <a:buChar char="•"/>
            </a:pPr>
            <a:r>
              <a:rPr lang="en-US" sz="1600"/>
              <a:t>300.000 anos atrás: Surgimento dos humanos modernos</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Os primeiros Homo sapiens surgem na África, marcando a alvorada dos humanos anatomicamente modernos.</a:t>
            </a:r>
          </a:p>
        </p:txBody>
      </p:sp>
    </p:spTree>
    <p:extLst>
      <p:ext uri="{BB962C8B-B14F-4D97-AF65-F5344CB8AC3E}">
        <p14:creationId xmlns:p14="http://schemas.microsoft.com/office/powerpoint/2010/main" val="870374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C7A4B5-F473-EDDC-E05F-B83A53EEE489}"/>
            </a:ext>
          </a:extLst>
        </p:cNvPr>
        <p:cNvGrpSpPr/>
        <p:nvPr/>
      </p:nvGrpSpPr>
      <p:grpSpPr>
        <a:xfrm>
          <a:off x="0" y="0"/>
          <a:ext cx="0" cy="0"/>
          <a:chOff x="0" y="0"/>
          <a:chExt cx="0" cy="0"/>
        </a:xfrm>
      </p:grpSpPr>
      <p:sp useBgFill="1">
        <p:nvSpPr>
          <p:cNvPr id="35853" name="Rectangle 3585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8" name="Picture 8" descr="Primeiras migrações humanas – Wikipédia, a enciclopédia livre">
            <a:extLst>
              <a:ext uri="{FF2B5EF4-FFF2-40B4-BE49-F238E27FC236}">
                <a16:creationId xmlns:a16="http://schemas.microsoft.com/office/drawing/2014/main" id="{C4489268-2F1F-C3BC-5E68-CDD473E8D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20" b="22704"/>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E5D9348-999A-D68B-7965-9DABEAFAE17E}"/>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a:t>Os últimos dez minutos</a:t>
            </a:r>
          </a:p>
          <a:p>
            <a:pPr indent="-228600">
              <a:lnSpc>
                <a:spcPct val="90000"/>
              </a:lnSpc>
              <a:spcAft>
                <a:spcPts val="600"/>
              </a:spcAft>
              <a:buFont typeface="Arial" panose="020B0604020202020204" pitchFamily="34" charset="0"/>
              <a:buChar char="•"/>
            </a:pPr>
            <a:r>
              <a:rPr lang="en-US" sz="1000"/>
              <a:t>Estamos quase à meia-noite, e praticamente toda a história da Humanidade pode ser condensada nos últimos dez minutos do ano.</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23:50</a:t>
            </a:r>
          </a:p>
          <a:p>
            <a:pPr indent="-228600">
              <a:lnSpc>
                <a:spcPct val="90000"/>
              </a:lnSpc>
              <a:spcAft>
                <a:spcPts val="600"/>
              </a:spcAft>
              <a:buFont typeface="Arial" panose="020B0604020202020204" pitchFamily="34" charset="0"/>
              <a:buChar char="•"/>
            </a:pPr>
            <a:r>
              <a:rPr lang="en-US" sz="1000"/>
              <a:t>Cerca de 86.377 anos atrás: os Homo sapiens migram da África para a Eurásia</a:t>
            </a:r>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Dá-se início a uma significativa colonização global pelos humanos modernos.</a:t>
            </a:r>
          </a:p>
        </p:txBody>
      </p:sp>
      <p:sp>
        <p:nvSpPr>
          <p:cNvPr id="4" name="AutoShape 4" descr="História – O surgimento da espécie humana – Conexão Escola SME">
            <a:extLst>
              <a:ext uri="{FF2B5EF4-FFF2-40B4-BE49-F238E27FC236}">
                <a16:creationId xmlns:a16="http://schemas.microsoft.com/office/drawing/2014/main" id="{58D8E18A-45C7-2D72-F1FA-BB44D2220E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64548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33480-3739-D04C-2E64-88227D5ABBEC}"/>
            </a:ext>
          </a:extLst>
        </p:cNvPr>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2" descr="A invenção da expressão simbólica pelos Primeiros Artistas">
            <a:extLst>
              <a:ext uri="{FF2B5EF4-FFF2-40B4-BE49-F238E27FC236}">
                <a16:creationId xmlns:a16="http://schemas.microsoft.com/office/drawing/2014/main" id="{C09B1078-C3C4-3651-AE5D-FF1B6CEC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65" b="7865"/>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C343E759-E070-2D4C-9631-7BABB01B0C2A}"/>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23:51</a:t>
            </a:r>
          </a:p>
          <a:p>
            <a:pPr indent="-228600">
              <a:lnSpc>
                <a:spcPct val="90000"/>
              </a:lnSpc>
              <a:spcAft>
                <a:spcPts val="600"/>
              </a:spcAft>
              <a:buFont typeface="Arial" panose="020B0604020202020204" pitchFamily="34" charset="0"/>
              <a:buChar char="•"/>
            </a:pPr>
            <a:r>
              <a:rPr lang="en-US" sz="1300"/>
              <a:t>Cerca de 77.740 anos atrás: A primeira arte simbólica</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Gravações em ocre encontradas na Caverna de Blombos, na África do Sul, são consideradas uma das primeiras manifestações de arte simbólica criadas por humanos, indicando avanços na cognição e sofisticação cultural.</a:t>
            </a:r>
          </a:p>
        </p:txBody>
      </p:sp>
    </p:spTree>
    <p:extLst>
      <p:ext uri="{BB962C8B-B14F-4D97-AF65-F5344CB8AC3E}">
        <p14:creationId xmlns:p14="http://schemas.microsoft.com/office/powerpoint/2010/main" val="427914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6F84E2-79BE-03EB-0A50-3A8AD98373DF}"/>
            </a:ext>
          </a:extLst>
        </p:cNvPr>
        <p:cNvGrpSpPr/>
        <p:nvPr/>
      </p:nvGrpSpPr>
      <p:grpSpPr>
        <a:xfrm>
          <a:off x="0" y="0"/>
          <a:ext cx="0" cy="0"/>
          <a:chOff x="0" y="0"/>
          <a:chExt cx="0" cy="0"/>
        </a:xfrm>
      </p:grpSpPr>
      <p:sp useBgFill="1">
        <p:nvSpPr>
          <p:cNvPr id="37899" name="Rectangle 3789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4" name="Picture 6" descr="Surpresas da pré-história: o clima extremo mudou o nosso passado">
            <a:extLst>
              <a:ext uri="{FF2B5EF4-FFF2-40B4-BE49-F238E27FC236}">
                <a16:creationId xmlns:a16="http://schemas.microsoft.com/office/drawing/2014/main" id="{B989FAB8-E15F-7EBB-720F-26DAADB9F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92" b="5484"/>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2CD96F0E-6325-F606-EA9D-DD66AC7DFF03}"/>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23:52</a:t>
            </a:r>
          </a:p>
          <a:p>
            <a:pPr indent="-228600">
              <a:lnSpc>
                <a:spcPct val="90000"/>
              </a:lnSpc>
              <a:spcAft>
                <a:spcPts val="600"/>
              </a:spcAft>
              <a:buFont typeface="Arial" panose="020B0604020202020204" pitchFamily="34" charset="0"/>
              <a:buChar char="•"/>
            </a:pPr>
            <a:r>
              <a:rPr lang="en-US" sz="1600"/>
              <a:t>Cerca de 69.102 anos atrás: O último período glacial</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Um evento de resfriamento global se intensifica, forçando os humanos a se adaptarem a climas mais rigorosos.</a:t>
            </a:r>
          </a:p>
        </p:txBody>
      </p:sp>
    </p:spTree>
    <p:extLst>
      <p:ext uri="{BB962C8B-B14F-4D97-AF65-F5344CB8AC3E}">
        <p14:creationId xmlns:p14="http://schemas.microsoft.com/office/powerpoint/2010/main" val="549347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3A1D08-3EE4-E97A-00D7-AE015F7EAB17}"/>
            </a:ext>
          </a:extLst>
        </p:cNvPr>
        <p:cNvGrpSpPr/>
        <p:nvPr/>
      </p:nvGrpSpPr>
      <p:grpSpPr>
        <a:xfrm>
          <a:off x="0" y="0"/>
          <a:ext cx="0" cy="0"/>
          <a:chOff x="0" y="0"/>
          <a:chExt cx="0" cy="0"/>
        </a:xfrm>
      </p:grpSpPr>
      <p:sp useBgFill="1">
        <p:nvSpPr>
          <p:cNvPr id="38919" name="Rectangle 3891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A navegação na pré-história :: oceanopedia">
            <a:extLst>
              <a:ext uri="{FF2B5EF4-FFF2-40B4-BE49-F238E27FC236}">
                <a16:creationId xmlns:a16="http://schemas.microsoft.com/office/drawing/2014/main" id="{F69AC8CC-506E-9078-A61D-2CF14E8AE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413" b="7337"/>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9E67CF80-631D-B320-EF04-6AC4BDA01310}"/>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23:53</a:t>
            </a:r>
          </a:p>
          <a:p>
            <a:pPr indent="-228600">
              <a:lnSpc>
                <a:spcPct val="90000"/>
              </a:lnSpc>
              <a:spcAft>
                <a:spcPts val="600"/>
              </a:spcAft>
              <a:buFont typeface="Arial" panose="020B0604020202020204" pitchFamily="34" charset="0"/>
              <a:buChar char="•"/>
            </a:pPr>
            <a:r>
              <a:rPr lang="en-US" sz="1600"/>
              <a:t>Cerca de 60.464 anos atrás: Humanos chegam à Austrália</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Esse é o registro mais antigo de migração por via marítima e assentamento em um continente isolado.</a:t>
            </a:r>
          </a:p>
        </p:txBody>
      </p:sp>
    </p:spTree>
    <p:extLst>
      <p:ext uri="{BB962C8B-B14F-4D97-AF65-F5344CB8AC3E}">
        <p14:creationId xmlns:p14="http://schemas.microsoft.com/office/powerpoint/2010/main" val="1299348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0D4D3B-B0BC-F33B-05F8-479BFF18D782}"/>
            </a:ext>
          </a:extLst>
        </p:cNvPr>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Cómo era la Economía en la Prehistoria? | Economía Histórica">
            <a:extLst>
              <a:ext uri="{FF2B5EF4-FFF2-40B4-BE49-F238E27FC236}">
                <a16:creationId xmlns:a16="http://schemas.microsoft.com/office/drawing/2014/main" id="{F5A10120-8582-158F-4FC3-8A24AF5F1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171" b="20517"/>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65A21FA2-EE09-9E89-4131-D9D4F3D50E63}"/>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23:54</a:t>
            </a:r>
          </a:p>
          <a:p>
            <a:pPr indent="-228600">
              <a:lnSpc>
                <a:spcPct val="90000"/>
              </a:lnSpc>
              <a:spcAft>
                <a:spcPts val="600"/>
              </a:spcAft>
              <a:buFont typeface="Arial" panose="020B0604020202020204" pitchFamily="34" charset="0"/>
              <a:buChar char="•"/>
            </a:pPr>
            <a:r>
              <a:rPr lang="en-US" sz="1400"/>
              <a:t>Cerca de 51.826 anos atrás: Revolução do Paleolítico Superior</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Os humanos atingem a capacidade para linguagens bem desenvolvidas, estruturas sociais mais complexas e ferramentas altamente especializadas.</a:t>
            </a:r>
          </a:p>
        </p:txBody>
      </p:sp>
    </p:spTree>
    <p:extLst>
      <p:ext uri="{BB962C8B-B14F-4D97-AF65-F5344CB8AC3E}">
        <p14:creationId xmlns:p14="http://schemas.microsoft.com/office/powerpoint/2010/main" val="2058641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EC50E3-265D-339A-AA35-5A5405B851AB}"/>
            </a:ext>
          </a:extLst>
        </p:cNvPr>
        <p:cNvGrpSpPr/>
        <p:nvPr/>
      </p:nvGrpSpPr>
      <p:grpSpPr>
        <a:xfrm>
          <a:off x="0" y="0"/>
          <a:ext cx="0" cy="0"/>
          <a:chOff x="0" y="0"/>
          <a:chExt cx="0" cy="0"/>
        </a:xfrm>
      </p:grpSpPr>
      <p:sp useBgFill="1">
        <p:nvSpPr>
          <p:cNvPr id="40969" name="Rectangle 4096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4" name="Picture 4" descr="Neandertais e homens modernos conviveram por até 20 mil anos - Jornal O  Globo">
            <a:extLst>
              <a:ext uri="{FF2B5EF4-FFF2-40B4-BE49-F238E27FC236}">
                <a16:creationId xmlns:a16="http://schemas.microsoft.com/office/drawing/2014/main" id="{7B2EE05B-5AB3-E6C5-A356-979D7F6E4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7" b="5643"/>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A3CE723B-1EC8-0ACA-1810-A2A6D9B4D8B3}"/>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23:55</a:t>
            </a:r>
          </a:p>
          <a:p>
            <a:pPr indent="-228600">
              <a:lnSpc>
                <a:spcPct val="90000"/>
              </a:lnSpc>
              <a:spcAft>
                <a:spcPts val="600"/>
              </a:spcAft>
              <a:buFont typeface="Arial" panose="020B0604020202020204" pitchFamily="34" charset="0"/>
              <a:buChar char="•"/>
            </a:pPr>
            <a:r>
              <a:rPr lang="en-US" sz="1300"/>
              <a:t>Cerca de 43.119 anos atrás: Extinção dos Neandertais</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Múltiplos fatores levam ao desaparecimento dos Neandertais, incluindo violência, doenças, catástrofes naturais e a competição com os </a:t>
            </a:r>
            <a:r>
              <a:rPr lang="en-US" sz="1300" i="1"/>
              <a:t>Homo sapiens</a:t>
            </a:r>
            <a:r>
              <a:rPr lang="en-US" sz="1300"/>
              <a:t>, que se tornam a única espécie de hominídeos na Terra.</a:t>
            </a:r>
          </a:p>
        </p:txBody>
      </p:sp>
    </p:spTree>
    <p:extLst>
      <p:ext uri="{BB962C8B-B14F-4D97-AF65-F5344CB8AC3E}">
        <p14:creationId xmlns:p14="http://schemas.microsoft.com/office/powerpoint/2010/main" val="425006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CE00A9-90F0-A5B3-9E7F-870D2D47B1FD}"/>
            </a:ext>
          </a:extLst>
        </p:cNvPr>
        <p:cNvGrpSpPr/>
        <p:nvPr/>
      </p:nvGrpSpPr>
      <p:grpSpPr>
        <a:xfrm>
          <a:off x="0" y="0"/>
          <a:ext cx="0" cy="0"/>
          <a:chOff x="0" y="0"/>
          <a:chExt cx="0" cy="0"/>
        </a:xfrm>
      </p:grpSpPr>
      <p:sp useBgFill="1">
        <p:nvSpPr>
          <p:cNvPr id="41991" name="Rectangle 4199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Arte Pré-Histórica – Historia das Artes">
            <a:extLst>
              <a:ext uri="{FF2B5EF4-FFF2-40B4-BE49-F238E27FC236}">
                <a16:creationId xmlns:a16="http://schemas.microsoft.com/office/drawing/2014/main" id="{D212BD15-B051-5B3E-CCBB-B830F9538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109" r="-1" b="25906"/>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A2CCBF7-94AA-82B9-5D08-ECE78BC921D7}"/>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23:56</a:t>
            </a:r>
          </a:p>
          <a:p>
            <a:pPr indent="-228600">
              <a:lnSpc>
                <a:spcPct val="90000"/>
              </a:lnSpc>
              <a:spcAft>
                <a:spcPts val="600"/>
              </a:spcAft>
              <a:buFont typeface="Arial" panose="020B0604020202020204" pitchFamily="34" charset="0"/>
              <a:buChar char="•"/>
            </a:pPr>
            <a:r>
              <a:rPr lang="en-US" sz="1600"/>
              <a:t>Cerca de 34.551 anos atrás: A arte simbólica floresce e culturas emergem globalmente</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Esse período é caracterizado por avanços significativos na criatividade e organização social.</a:t>
            </a:r>
          </a:p>
        </p:txBody>
      </p:sp>
    </p:spTree>
    <p:extLst>
      <p:ext uri="{BB962C8B-B14F-4D97-AF65-F5344CB8AC3E}">
        <p14:creationId xmlns:p14="http://schemas.microsoft.com/office/powerpoint/2010/main" val="545178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rocurando Por Encontrar Objetivo - Imagens grátis no Pixabay">
            <a:extLst>
              <a:ext uri="{FF2B5EF4-FFF2-40B4-BE49-F238E27FC236}">
                <a16:creationId xmlns:a16="http://schemas.microsoft.com/office/drawing/2014/main" id="{16088D0E-8379-3201-3D70-9A5E0E258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07" t="6323" r="23837" b="7079"/>
          <a:stretch/>
        </p:blipFill>
        <p:spPr bwMode="auto">
          <a:xfrm>
            <a:off x="0" y="0"/>
            <a:ext cx="4899918" cy="68598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ortador Bonequinho 1 G - Ref - 498 - 1 unidade - RR CORTADORES - Rizzo">
            <a:extLst>
              <a:ext uri="{FF2B5EF4-FFF2-40B4-BE49-F238E27FC236}">
                <a16:creationId xmlns:a16="http://schemas.microsoft.com/office/drawing/2014/main" id="{A2E37EDE-37DF-EC76-F882-A781F336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945"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Our Team | USP-EEL-Brazil - iGEM 2023">
            <a:extLst>
              <a:ext uri="{FF2B5EF4-FFF2-40B4-BE49-F238E27FC236}">
                <a16:creationId xmlns:a16="http://schemas.microsoft.com/office/drawing/2014/main" id="{C476C0D2-D8D1-556C-6778-838EE2DCF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339" y="1087960"/>
            <a:ext cx="2507875" cy="290846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ortal da Prefeitura de Londrina - Alagamento">
            <a:extLst>
              <a:ext uri="{FF2B5EF4-FFF2-40B4-BE49-F238E27FC236}">
                <a16:creationId xmlns:a16="http://schemas.microsoft.com/office/drawing/2014/main" id="{24D78235-05EE-EDA6-0AFB-7347BAC55297}"/>
              </a:ext>
            </a:extLst>
          </p:cNvPr>
          <p:cNvPicPr>
            <a:picLocks noChangeAspect="1" noChangeArrowheads="1"/>
          </p:cNvPicPr>
          <p:nvPr/>
        </p:nvPicPr>
        <p:blipFill>
          <a:blip r:embed="rId5">
            <a:alphaModFix amt="23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B529C9B-6CDD-C786-02B2-80AE4975DA1D}"/>
              </a:ext>
            </a:extLst>
          </p:cNvPr>
          <p:cNvSpPr txBox="1"/>
          <p:nvPr/>
        </p:nvSpPr>
        <p:spPr>
          <a:xfrm>
            <a:off x="4200101" y="174648"/>
            <a:ext cx="7646389" cy="369332"/>
          </a:xfrm>
          <a:prstGeom prst="rect">
            <a:avLst/>
          </a:prstGeom>
          <a:noFill/>
        </p:spPr>
        <p:txBody>
          <a:bodyPr wrap="none" rtlCol="0">
            <a:spAutoFit/>
          </a:bodyPr>
          <a:lstStyle/>
          <a:p>
            <a:r>
              <a:rPr lang="pt-BR" b="1" dirty="0">
                <a:effectLst>
                  <a:outerShdw blurRad="50800" dist="38100" dir="5400000" algn="t" rotWithShape="0">
                    <a:prstClr val="black">
                      <a:alpha val="40000"/>
                    </a:prstClr>
                  </a:outerShdw>
                </a:effectLst>
              </a:rPr>
              <a:t>Por que biologia aplicada é importante para a formação do engenheiro? </a:t>
            </a:r>
          </a:p>
        </p:txBody>
      </p:sp>
    </p:spTree>
    <p:extLst>
      <p:ext uri="{BB962C8B-B14F-4D97-AF65-F5344CB8AC3E}">
        <p14:creationId xmlns:p14="http://schemas.microsoft.com/office/powerpoint/2010/main" val="1534683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5EE87A-0D2F-601F-C3CD-8CECD75361C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Era do Gelo: Big Bang' repete temas dos filmes anteriores">
            <a:extLst>
              <a:ext uri="{FF2B5EF4-FFF2-40B4-BE49-F238E27FC236}">
                <a16:creationId xmlns:a16="http://schemas.microsoft.com/office/drawing/2014/main" id="{91FB6F5B-E005-C5F4-3498-D2562C08C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39"/>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EFA9FBC-4E65-5BC1-1F2D-F0A11028F03E}"/>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a:t>23:57</a:t>
            </a:r>
          </a:p>
          <a:p>
            <a:pPr indent="-228600">
              <a:lnSpc>
                <a:spcPct val="90000"/>
              </a:lnSpc>
              <a:spcAft>
                <a:spcPts val="600"/>
              </a:spcAft>
              <a:buFont typeface="Arial" panose="020B0604020202020204" pitchFamily="34" charset="0"/>
              <a:buChar char="•"/>
            </a:pPr>
            <a:r>
              <a:rPr lang="en-US" sz="1400"/>
              <a:t>Cerca de 25.913 anos atrás: O último máximo glacial</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Os mantos de gelo atingem sua maior extensão, cobrindo grandes partes da América do Norte, Europa e Ásia. Este é o auge da era do gelo mais recente, impactando ecossistemas e migrações humanas.</a:t>
            </a:r>
          </a:p>
        </p:txBody>
      </p:sp>
    </p:spTree>
    <p:extLst>
      <p:ext uri="{BB962C8B-B14F-4D97-AF65-F5344CB8AC3E}">
        <p14:creationId xmlns:p14="http://schemas.microsoft.com/office/powerpoint/2010/main" val="711728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BF507F-3053-02B2-41AE-9AEF1F18E3F7}"/>
            </a:ext>
          </a:extLst>
        </p:cNvPr>
        <p:cNvGrpSpPr/>
        <p:nvPr/>
      </p:nvGrpSpPr>
      <p:grpSpPr>
        <a:xfrm>
          <a:off x="0" y="0"/>
          <a:ext cx="0" cy="0"/>
          <a:chOff x="0" y="0"/>
          <a:chExt cx="0" cy="0"/>
        </a:xfrm>
      </p:grpSpPr>
      <p:sp useBgFill="1">
        <p:nvSpPr>
          <p:cNvPr id="44039" name="Rectangle 4403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4" name="Picture 2" descr="Quão fria foi a última Era do Gelo?">
            <a:extLst>
              <a:ext uri="{FF2B5EF4-FFF2-40B4-BE49-F238E27FC236}">
                <a16:creationId xmlns:a16="http://schemas.microsoft.com/office/drawing/2014/main" id="{792C2F3F-0ED7-88C8-D7B8-B97C3EEF4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929"/>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AD2CA438-5F60-1639-E2D9-0B7E5710974F}"/>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a:t>23:58</a:t>
            </a:r>
          </a:p>
          <a:p>
            <a:pPr indent="-228600">
              <a:lnSpc>
                <a:spcPct val="90000"/>
              </a:lnSpc>
              <a:spcAft>
                <a:spcPts val="600"/>
              </a:spcAft>
              <a:buFont typeface="Arial" panose="020B0604020202020204" pitchFamily="34" charset="0"/>
              <a:buChar char="•"/>
            </a:pPr>
            <a:r>
              <a:rPr lang="en-US" sz="1600"/>
              <a:t>Cerca de 17.275 anos atrás: O aquecimento começa após o último máximo glacial</a:t>
            </a:r>
          </a:p>
          <a:p>
            <a:pPr indent="-228600">
              <a:lnSpc>
                <a:spcPct val="90000"/>
              </a:lnSpc>
              <a:spcAft>
                <a:spcPts val="600"/>
              </a:spcAft>
              <a:buFont typeface="Arial" panose="020B0604020202020204" pitchFamily="34" charset="0"/>
              <a:buChar char="•"/>
            </a:pPr>
            <a:endParaRPr lang="en-US" sz="1600"/>
          </a:p>
          <a:p>
            <a:pPr indent="-228600">
              <a:lnSpc>
                <a:spcPct val="90000"/>
              </a:lnSpc>
              <a:spcAft>
                <a:spcPts val="600"/>
              </a:spcAft>
              <a:buFont typeface="Arial" panose="020B0604020202020204" pitchFamily="34" charset="0"/>
              <a:buChar char="•"/>
            </a:pPr>
            <a:r>
              <a:rPr lang="en-US" sz="1600"/>
              <a:t>Os mantos de gelo começam a recuar gradualmente, marcando o fim da última era do gelo.</a:t>
            </a:r>
          </a:p>
        </p:txBody>
      </p:sp>
    </p:spTree>
    <p:extLst>
      <p:ext uri="{BB962C8B-B14F-4D97-AF65-F5344CB8AC3E}">
        <p14:creationId xmlns:p14="http://schemas.microsoft.com/office/powerpoint/2010/main" val="3484059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02E5E-37A0-E948-327F-7C687D587180}"/>
            </a:ext>
          </a:extLst>
        </p:cNvPr>
        <p:cNvGrpSpPr/>
        <p:nvPr/>
      </p:nvGrpSpPr>
      <p:grpSpPr>
        <a:xfrm>
          <a:off x="0" y="0"/>
          <a:ext cx="0" cy="0"/>
          <a:chOff x="0" y="0"/>
          <a:chExt cx="0" cy="0"/>
        </a:xfrm>
      </p:grpSpPr>
      <p:sp useBgFill="1">
        <p:nvSpPr>
          <p:cNvPr id="45063" name="Rectangle 4506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O que foi a Revolução Agrícola? - Resumo, causas e consequências">
            <a:extLst>
              <a:ext uri="{FF2B5EF4-FFF2-40B4-BE49-F238E27FC236}">
                <a16:creationId xmlns:a16="http://schemas.microsoft.com/office/drawing/2014/main" id="{751DD55A-0E85-4CF1-AA7C-A8F7C27D7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2C81540E-20A8-7837-A60F-01D68640C1D0}"/>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23:59</a:t>
            </a:r>
          </a:p>
          <a:p>
            <a:pPr indent="-228600">
              <a:lnSpc>
                <a:spcPct val="90000"/>
              </a:lnSpc>
              <a:spcAft>
                <a:spcPts val="600"/>
              </a:spcAft>
              <a:buFont typeface="Arial" panose="020B0604020202020204" pitchFamily="34" charset="0"/>
              <a:buChar char="•"/>
            </a:pPr>
            <a:r>
              <a:rPr lang="en-US" sz="1300"/>
              <a:t>Cerca de 8.638 anos atrás: Eventos significativos ocorrem globalmente</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A Revolução Agrícola começa, com humanos cultivando plantas e domesticando animais, levando aos primeiros assentamentos permanentes e ao início da vida em vilarejos.</a:t>
            </a:r>
          </a:p>
        </p:txBody>
      </p:sp>
    </p:spTree>
    <p:extLst>
      <p:ext uri="{BB962C8B-B14F-4D97-AF65-F5344CB8AC3E}">
        <p14:creationId xmlns:p14="http://schemas.microsoft.com/office/powerpoint/2010/main" val="36166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ED0D4-5B07-77A4-2547-2A99F4B250E0}"/>
            </a:ext>
          </a:extLst>
        </p:cNvPr>
        <p:cNvGrpSpPr/>
        <p:nvPr/>
      </p:nvGrpSpPr>
      <p:grpSpPr>
        <a:xfrm>
          <a:off x="0" y="0"/>
          <a:ext cx="0" cy="0"/>
          <a:chOff x="0" y="0"/>
          <a:chExt cx="0" cy="0"/>
        </a:xfrm>
      </p:grpSpPr>
      <p:sp useBgFill="1">
        <p:nvSpPr>
          <p:cNvPr id="46087" name="Rectangle 46086">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7.158 Idade Do Bronze Stock Photos, High-Res Pictures, and Images - Getty  Images">
            <a:extLst>
              <a:ext uri="{FF2B5EF4-FFF2-40B4-BE49-F238E27FC236}">
                <a16:creationId xmlns:a16="http://schemas.microsoft.com/office/drawing/2014/main" id="{2245BCA2-8E2A-5BDF-A5BA-C6C988A5E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99" b="5988"/>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89457DF-71F6-0165-D7DD-D41849D3CB2C}"/>
              </a:ext>
            </a:extLst>
          </p:cNvPr>
          <p:cNvSpPr txBox="1"/>
          <p:nvPr/>
        </p:nvSpPr>
        <p:spPr>
          <a:xfrm>
            <a:off x="5801709" y="4572000"/>
            <a:ext cx="5552089" cy="164782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t>Últimos 60 segundos antes da meia-noite</a:t>
            </a:r>
          </a:p>
          <a:p>
            <a:pPr indent="-228600">
              <a:lnSpc>
                <a:spcPct val="90000"/>
              </a:lnSpc>
              <a:spcAft>
                <a:spcPts val="600"/>
              </a:spcAft>
              <a:buFont typeface="Arial" panose="020B0604020202020204" pitchFamily="34" charset="0"/>
              <a:buChar char="•"/>
            </a:pPr>
            <a:r>
              <a:rPr lang="en-US" sz="1300"/>
              <a:t>De 8.638 anos atrás até hoje: Muitos eventos significativos acontecem nos últimos segundos do ano</a:t>
            </a:r>
          </a:p>
          <a:p>
            <a:pPr indent="-228600">
              <a:lnSpc>
                <a:spcPct val="90000"/>
              </a:lnSpc>
              <a:spcAft>
                <a:spcPts val="600"/>
              </a:spcAft>
              <a:buFont typeface="Arial" panose="020B0604020202020204" pitchFamily="34" charset="0"/>
              <a:buChar char="•"/>
            </a:pPr>
            <a:endParaRPr lang="en-US" sz="1300"/>
          </a:p>
          <a:p>
            <a:pPr indent="-228600">
              <a:lnSpc>
                <a:spcPct val="90000"/>
              </a:lnSpc>
              <a:spcAft>
                <a:spcPts val="600"/>
              </a:spcAft>
              <a:buFont typeface="Arial" panose="020B0604020202020204" pitchFamily="34" charset="0"/>
              <a:buChar char="•"/>
            </a:pPr>
            <a:r>
              <a:rPr lang="en-US" sz="1300"/>
              <a:t>Idade do Bronze e do Ferro, surgimento e queda de grandes impérios, Renascimento, Revolução Industrial, guerras mundiais, exploração espacial, internet e inteligência artificial.</a:t>
            </a:r>
          </a:p>
        </p:txBody>
      </p:sp>
    </p:spTree>
    <p:extLst>
      <p:ext uri="{BB962C8B-B14F-4D97-AF65-F5344CB8AC3E}">
        <p14:creationId xmlns:p14="http://schemas.microsoft.com/office/powerpoint/2010/main" val="3425656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5E58C1-8FD8-6CC5-B560-72F8A678C891}"/>
            </a:ext>
          </a:extLst>
        </p:cNvPr>
        <p:cNvGrpSpPr/>
        <p:nvPr/>
      </p:nvGrpSpPr>
      <p:grpSpPr>
        <a:xfrm>
          <a:off x="0" y="0"/>
          <a:ext cx="0" cy="0"/>
          <a:chOff x="0" y="0"/>
          <a:chExt cx="0" cy="0"/>
        </a:xfrm>
      </p:grpSpPr>
      <p:sp useBgFill="1">
        <p:nvSpPr>
          <p:cNvPr id="47117" name="Rectangle 47116">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12" name="Picture 8" descr="Ilustração da Transição da Revolução Agrícola">
            <a:extLst>
              <a:ext uri="{FF2B5EF4-FFF2-40B4-BE49-F238E27FC236}">
                <a16:creationId xmlns:a16="http://schemas.microsoft.com/office/drawing/2014/main" id="{C7D633D9-4CCB-888B-4B6D-6ACD3598A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47119" name="Freeform: Shape 47118">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138" y="2758601"/>
            <a:ext cx="7832767"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aixaDeTexto 8">
            <a:extLst>
              <a:ext uri="{FF2B5EF4-FFF2-40B4-BE49-F238E27FC236}">
                <a16:creationId xmlns:a16="http://schemas.microsoft.com/office/drawing/2014/main" id="{6B75410F-C477-483A-6C01-6807A8E22FE0}"/>
              </a:ext>
            </a:extLst>
          </p:cNvPr>
          <p:cNvSpPr txBox="1"/>
          <p:nvPr/>
        </p:nvSpPr>
        <p:spPr>
          <a:xfrm>
            <a:off x="6096000" y="3657600"/>
            <a:ext cx="5257799" cy="18781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mj-lt"/>
                <a:ea typeface="+mj-ea"/>
                <a:cs typeface="+mj-cs"/>
              </a:rPr>
              <a:t>Apenas uma pergunta...</a:t>
            </a:r>
          </a:p>
        </p:txBody>
      </p:sp>
      <p:sp>
        <p:nvSpPr>
          <p:cNvPr id="10" name="CaixaDeTexto 9">
            <a:extLst>
              <a:ext uri="{FF2B5EF4-FFF2-40B4-BE49-F238E27FC236}">
                <a16:creationId xmlns:a16="http://schemas.microsoft.com/office/drawing/2014/main" id="{3E9C8AF0-B991-6A11-B0F4-3987665231A1}"/>
              </a:ext>
            </a:extLst>
          </p:cNvPr>
          <p:cNvSpPr txBox="1"/>
          <p:nvPr/>
        </p:nvSpPr>
        <p:spPr>
          <a:xfrm>
            <a:off x="6095236" y="5592499"/>
            <a:ext cx="5249011" cy="646785"/>
          </a:xfrm>
          <a:prstGeom prst="rect">
            <a:avLst/>
          </a:prstGeom>
        </p:spPr>
        <p:txBody>
          <a:bodyPr vert="horz" lIns="91440" tIns="45720" rIns="91440" bIns="45720" rtlCol="0">
            <a:normAutofit/>
          </a:bodyPr>
          <a:lstStyle/>
          <a:p>
            <a:pPr>
              <a:lnSpc>
                <a:spcPct val="90000"/>
              </a:lnSpc>
              <a:spcBef>
                <a:spcPts val="1000"/>
              </a:spcBef>
            </a:pPr>
            <a:r>
              <a:rPr lang="en-US" sz="2000" b="1" dirty="0"/>
              <a:t>... </a:t>
            </a:r>
            <a:r>
              <a:rPr lang="en-US" sz="2000" b="1"/>
              <a:t>faz</a:t>
            </a:r>
            <a:r>
              <a:rPr lang="en-US" sz="2000" b="1" dirty="0"/>
              <a:t> tempo que </a:t>
            </a:r>
            <a:r>
              <a:rPr lang="en-US" sz="2000" b="1"/>
              <a:t>passamos</a:t>
            </a:r>
            <a:r>
              <a:rPr lang="en-US" sz="2000" b="1" dirty="0"/>
              <a:t> pela </a:t>
            </a:r>
            <a:r>
              <a:rPr lang="en-US" sz="2000" b="1"/>
              <a:t>revolução</a:t>
            </a:r>
            <a:r>
              <a:rPr lang="en-US" sz="2000" b="1" dirty="0"/>
              <a:t> </a:t>
            </a:r>
            <a:r>
              <a:rPr lang="en-US" sz="2000" b="1"/>
              <a:t>agrícola</a:t>
            </a:r>
            <a:r>
              <a:rPr lang="en-US" sz="2000" b="1" dirty="0"/>
              <a:t>?</a:t>
            </a:r>
          </a:p>
        </p:txBody>
      </p:sp>
    </p:spTree>
    <p:extLst>
      <p:ext uri="{BB962C8B-B14F-4D97-AF65-F5344CB8AC3E}">
        <p14:creationId xmlns:p14="http://schemas.microsoft.com/office/powerpoint/2010/main" val="2181355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A9B17833-6C27-4063-1F57-B2D8FF2EB75F}"/>
              </a:ext>
            </a:extLst>
          </p:cNvPr>
          <p:cNvGraphicFramePr>
            <a:graphicFrameLocks noGrp="1"/>
          </p:cNvGraphicFramePr>
          <p:nvPr/>
        </p:nvGraphicFramePr>
        <p:xfrm>
          <a:off x="0" y="1"/>
          <a:ext cx="12191999" cy="6858004"/>
        </p:xfrm>
        <a:graphic>
          <a:graphicData uri="http://schemas.openxmlformats.org/drawingml/2006/table">
            <a:tbl>
              <a:tblPr/>
              <a:tblGrid>
                <a:gridCol w="2262835">
                  <a:extLst>
                    <a:ext uri="{9D8B030D-6E8A-4147-A177-3AD203B41FA5}">
                      <a16:colId xmlns:a16="http://schemas.microsoft.com/office/drawing/2014/main" val="20000"/>
                    </a:ext>
                  </a:extLst>
                </a:gridCol>
                <a:gridCol w="2262835">
                  <a:extLst>
                    <a:ext uri="{9D8B030D-6E8A-4147-A177-3AD203B41FA5}">
                      <a16:colId xmlns:a16="http://schemas.microsoft.com/office/drawing/2014/main" val="20001"/>
                    </a:ext>
                  </a:extLst>
                </a:gridCol>
                <a:gridCol w="2499359">
                  <a:extLst>
                    <a:ext uri="{9D8B030D-6E8A-4147-A177-3AD203B41FA5}">
                      <a16:colId xmlns:a16="http://schemas.microsoft.com/office/drawing/2014/main" val="20002"/>
                    </a:ext>
                  </a:extLst>
                </a:gridCol>
                <a:gridCol w="2306726">
                  <a:extLst>
                    <a:ext uri="{9D8B030D-6E8A-4147-A177-3AD203B41FA5}">
                      <a16:colId xmlns:a16="http://schemas.microsoft.com/office/drawing/2014/main" val="20003"/>
                    </a:ext>
                  </a:extLst>
                </a:gridCol>
                <a:gridCol w="2860244">
                  <a:extLst>
                    <a:ext uri="{9D8B030D-6E8A-4147-A177-3AD203B41FA5}">
                      <a16:colId xmlns:a16="http://schemas.microsoft.com/office/drawing/2014/main" val="20004"/>
                    </a:ext>
                  </a:extLst>
                </a:gridCol>
              </a:tblGrid>
              <a:tr h="403412">
                <a:tc gridSpan="5">
                  <a:txBody>
                    <a:bodyPr/>
                    <a:lstStyle/>
                    <a:p>
                      <a:pPr algn="ctr">
                        <a:spcAft>
                          <a:spcPts val="0"/>
                        </a:spcAft>
                      </a:pPr>
                      <a:r>
                        <a:rPr lang="pt-BR" sz="1800" b="1" dirty="0">
                          <a:latin typeface="Arial"/>
                          <a:ea typeface="Times New Roman"/>
                          <a:cs typeface="Times New Roman"/>
                        </a:rPr>
                        <a:t>ESCALA GEOLÓGICA DE TEMPO (Conversão para 24 horas)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03412">
                <a:tc rowSpan="2">
                  <a:txBody>
                    <a:bodyPr/>
                    <a:lstStyle/>
                    <a:p>
                      <a:pPr algn="ctr">
                        <a:spcAft>
                          <a:spcPts val="0"/>
                        </a:spcAft>
                      </a:pPr>
                      <a:r>
                        <a:rPr lang="pt-BR" sz="1800" b="1">
                          <a:latin typeface="Arial"/>
                          <a:ea typeface="Times New Roman"/>
                          <a:cs typeface="Times New Roman"/>
                        </a:rPr>
                        <a:t>ERA</a:t>
                      </a:r>
                      <a:r>
                        <a:rPr lang="pt-BR" sz="1800">
                          <a:latin typeface="Arial"/>
                          <a:ea typeface="Times New Roman"/>
                          <a:cs typeface="Times New Roman"/>
                        </a:rPr>
                        <a:t> </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rowSpan="2">
                  <a:txBody>
                    <a:bodyPr/>
                    <a:lstStyle/>
                    <a:p>
                      <a:pPr algn="ctr">
                        <a:spcAft>
                          <a:spcPts val="0"/>
                        </a:spcAft>
                      </a:pPr>
                      <a:r>
                        <a:rPr lang="pt-BR" sz="1800" b="1" dirty="0">
                          <a:latin typeface="Arial"/>
                          <a:ea typeface="Times New Roman"/>
                          <a:cs typeface="Times New Roman"/>
                        </a:rPr>
                        <a:t>PERÍODO</a:t>
                      </a:r>
                      <a:r>
                        <a:rPr lang="pt-BR" sz="1800" dirty="0">
                          <a:latin typeface="Arial"/>
                          <a:ea typeface="Times New Roman"/>
                          <a:cs typeface="Times New Roman"/>
                        </a:rPr>
                        <a:t> </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gridSpan="2">
                  <a:txBody>
                    <a:bodyPr/>
                    <a:lstStyle/>
                    <a:p>
                      <a:pPr algn="ctr">
                        <a:spcAft>
                          <a:spcPts val="0"/>
                        </a:spcAft>
                      </a:pPr>
                      <a:r>
                        <a:rPr lang="pt-BR" sz="1800" b="1" dirty="0">
                          <a:latin typeface="Arial"/>
                          <a:ea typeface="Times New Roman"/>
                          <a:cs typeface="Times New Roman"/>
                        </a:rPr>
                        <a:t>INÍCIO</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hMerge="1">
                  <a:txBody>
                    <a:bodyPr/>
                    <a:lstStyle/>
                    <a:p>
                      <a:endParaRPr lang="pt-BR"/>
                    </a:p>
                  </a:txBody>
                  <a:tcPr/>
                </a:tc>
                <a:tc rowSpan="2">
                  <a:txBody>
                    <a:bodyPr/>
                    <a:lstStyle/>
                    <a:p>
                      <a:pPr algn="ctr">
                        <a:spcAft>
                          <a:spcPts val="0"/>
                        </a:spcAft>
                      </a:pPr>
                      <a:r>
                        <a:rPr lang="pt-BR" sz="1800" b="1">
                          <a:latin typeface="Arial"/>
                          <a:ea typeface="Times New Roman"/>
                          <a:cs typeface="Times New Roman"/>
                        </a:rPr>
                        <a:t>DURAÇÃO (horas)</a:t>
                      </a:r>
                      <a:r>
                        <a:rPr lang="pt-BR" sz="1800">
                          <a:latin typeface="Arial"/>
                          <a:ea typeface="Times New Roman"/>
                          <a:cs typeface="Times New Roman"/>
                        </a:rPr>
                        <a:t> </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extLst>
                  <a:ext uri="{0D108BD9-81ED-4DB2-BD59-A6C34878D82A}">
                    <a16:rowId xmlns:a16="http://schemas.microsoft.com/office/drawing/2014/main" val="10001"/>
                  </a:ext>
                </a:extLst>
              </a:tr>
              <a:tr h="403412">
                <a:tc vMerge="1">
                  <a:txBody>
                    <a:bodyPr/>
                    <a:lstStyle/>
                    <a:p>
                      <a:endParaRPr lang="pt-BR"/>
                    </a:p>
                  </a:txBody>
                  <a:tcPr/>
                </a:tc>
                <a:tc vMerge="1">
                  <a:txBody>
                    <a:bodyPr/>
                    <a:lstStyle/>
                    <a:p>
                      <a:endParaRPr lang="pt-BR"/>
                    </a:p>
                  </a:txBody>
                  <a:tcPr/>
                </a:tc>
                <a:tc>
                  <a:txBody>
                    <a:bodyPr/>
                    <a:lstStyle/>
                    <a:p>
                      <a:pPr algn="ctr">
                        <a:spcAft>
                          <a:spcPts val="0"/>
                        </a:spcAft>
                      </a:pPr>
                      <a:r>
                        <a:rPr lang="pt-BR" sz="1800" b="1" dirty="0">
                          <a:latin typeface="Arial"/>
                          <a:ea typeface="Times New Roman"/>
                          <a:cs typeface="Times New Roman"/>
                        </a:rPr>
                        <a:t>EM ANOS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a:txBody>
                    <a:bodyPr/>
                    <a:lstStyle/>
                    <a:p>
                      <a:pPr algn="ctr">
                        <a:spcAft>
                          <a:spcPts val="0"/>
                        </a:spcAft>
                      </a:pPr>
                      <a:r>
                        <a:rPr lang="pt-BR" sz="1800" b="1">
                          <a:latin typeface="Arial"/>
                          <a:ea typeface="Times New Roman"/>
                          <a:cs typeface="Times New Roman"/>
                        </a:rPr>
                        <a:t>24 HORAS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C6B8AA"/>
                    </a:solidFill>
                  </a:tcPr>
                </a:tc>
                <a:tc vMerge="1">
                  <a:txBody>
                    <a:bodyPr/>
                    <a:lstStyle/>
                    <a:p>
                      <a:endParaRPr lang="pt-BR"/>
                    </a:p>
                  </a:txBody>
                  <a:tcPr/>
                </a:tc>
                <a:extLst>
                  <a:ext uri="{0D108BD9-81ED-4DB2-BD59-A6C34878D82A}">
                    <a16:rowId xmlns:a16="http://schemas.microsoft.com/office/drawing/2014/main" val="10002"/>
                  </a:ext>
                </a:extLst>
              </a:tr>
              <a:tr h="403412">
                <a:tc rowSpan="2">
                  <a:txBody>
                    <a:bodyPr/>
                    <a:lstStyle/>
                    <a:p>
                      <a:pPr algn="ctr">
                        <a:spcAft>
                          <a:spcPts val="0"/>
                        </a:spcAft>
                      </a:pPr>
                      <a:r>
                        <a:rPr lang="pt-BR" sz="1800" b="1">
                          <a:latin typeface="Arial"/>
                          <a:ea typeface="Times New Roman"/>
                          <a:cs typeface="Times New Roman"/>
                        </a:rPr>
                        <a:t>Cenozóica</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a:latin typeface="Arial"/>
                          <a:ea typeface="Times New Roman"/>
                          <a:cs typeface="Times New Roman"/>
                        </a:rPr>
                        <a:t>Quaternário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dirty="0">
                          <a:latin typeface="Arial"/>
                          <a:ea typeface="Times New Roman"/>
                          <a:cs typeface="Times New Roman"/>
                        </a:rPr>
                        <a:t>1.800.000</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dirty="0">
                          <a:latin typeface="Arial"/>
                          <a:ea typeface="Times New Roman"/>
                          <a:cs typeface="Times New Roman"/>
                        </a:rPr>
                        <a:t>23h 59min 25s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a:latin typeface="Arial"/>
                          <a:ea typeface="Times New Roman"/>
                          <a:cs typeface="Times New Roman"/>
                        </a:rPr>
                        <a:t>00h 00min 35s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extLst>
                  <a:ext uri="{0D108BD9-81ED-4DB2-BD59-A6C34878D82A}">
                    <a16:rowId xmlns:a16="http://schemas.microsoft.com/office/drawing/2014/main" val="10003"/>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Terciário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a:latin typeface="Arial"/>
                          <a:ea typeface="Times New Roman"/>
                          <a:cs typeface="Times New Roman"/>
                        </a:rPr>
                        <a:t>65.000.000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dirty="0">
                          <a:latin typeface="Arial"/>
                          <a:ea typeface="Times New Roman"/>
                          <a:cs typeface="Times New Roman"/>
                        </a:rPr>
                        <a:t>23h 39min 12s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tc>
                  <a:txBody>
                    <a:bodyPr/>
                    <a:lstStyle/>
                    <a:p>
                      <a:pPr algn="ctr">
                        <a:spcAft>
                          <a:spcPts val="0"/>
                        </a:spcAft>
                      </a:pPr>
                      <a:r>
                        <a:rPr lang="pt-BR" sz="1800">
                          <a:latin typeface="Arial"/>
                          <a:ea typeface="Times New Roman"/>
                          <a:cs typeface="Times New Roman"/>
                        </a:rPr>
                        <a:t>00h 20min 13s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EBEBD6"/>
                    </a:solidFill>
                  </a:tcPr>
                </a:tc>
                <a:extLst>
                  <a:ext uri="{0D108BD9-81ED-4DB2-BD59-A6C34878D82A}">
                    <a16:rowId xmlns:a16="http://schemas.microsoft.com/office/drawing/2014/main" val="10004"/>
                  </a:ext>
                </a:extLst>
              </a:tr>
              <a:tr h="403412">
                <a:tc rowSpan="3">
                  <a:txBody>
                    <a:bodyPr/>
                    <a:lstStyle/>
                    <a:p>
                      <a:pPr algn="ctr">
                        <a:spcAft>
                          <a:spcPts val="0"/>
                        </a:spcAft>
                      </a:pPr>
                      <a:r>
                        <a:rPr lang="pt-BR" sz="1800" b="1">
                          <a:latin typeface="Arial"/>
                          <a:ea typeface="Times New Roman"/>
                          <a:cs typeface="Times New Roman"/>
                        </a:rPr>
                        <a:t>Mesozóica</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Cretáceo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146.000.000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dirty="0">
                          <a:latin typeface="Arial"/>
                          <a:ea typeface="Times New Roman"/>
                          <a:cs typeface="Times New Roman"/>
                        </a:rPr>
                        <a:t>23h 13min 17s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00h 25min 55s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extLst>
                  <a:ext uri="{0D108BD9-81ED-4DB2-BD59-A6C34878D82A}">
                    <a16:rowId xmlns:a16="http://schemas.microsoft.com/office/drawing/2014/main" val="10005"/>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Jurássico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208.000.000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dirty="0">
                          <a:latin typeface="Arial"/>
                          <a:ea typeface="Times New Roman"/>
                          <a:cs typeface="Times New Roman"/>
                        </a:rPr>
                        <a:t>22h 53min 26s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00h 19min 50s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extLst>
                  <a:ext uri="{0D108BD9-81ED-4DB2-BD59-A6C34878D82A}">
                    <a16:rowId xmlns:a16="http://schemas.microsoft.com/office/drawing/2014/main" val="10006"/>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Triássico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245.000.000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dirty="0">
                          <a:latin typeface="Arial"/>
                          <a:ea typeface="Times New Roman"/>
                          <a:cs typeface="Times New Roman"/>
                        </a:rPr>
                        <a:t>22h 41min 36s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tc>
                  <a:txBody>
                    <a:bodyPr/>
                    <a:lstStyle/>
                    <a:p>
                      <a:pPr algn="ctr">
                        <a:spcAft>
                          <a:spcPts val="0"/>
                        </a:spcAft>
                      </a:pPr>
                      <a:r>
                        <a:rPr lang="pt-BR" sz="1800">
                          <a:latin typeface="Arial"/>
                          <a:ea typeface="Times New Roman"/>
                          <a:cs typeface="Times New Roman"/>
                        </a:rPr>
                        <a:t>00h 11min 50s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FBF80"/>
                    </a:solidFill>
                  </a:tcPr>
                </a:tc>
                <a:extLst>
                  <a:ext uri="{0D108BD9-81ED-4DB2-BD59-A6C34878D82A}">
                    <a16:rowId xmlns:a16="http://schemas.microsoft.com/office/drawing/2014/main" val="10007"/>
                  </a:ext>
                </a:extLst>
              </a:tr>
              <a:tr h="403412">
                <a:tc rowSpan="6">
                  <a:txBody>
                    <a:bodyPr/>
                    <a:lstStyle/>
                    <a:p>
                      <a:pPr algn="ctr">
                        <a:spcAft>
                          <a:spcPts val="0"/>
                        </a:spcAft>
                      </a:pPr>
                      <a:r>
                        <a:rPr lang="pt-BR" sz="1800" b="1">
                          <a:latin typeface="Arial"/>
                          <a:ea typeface="Times New Roman"/>
                          <a:cs typeface="Times New Roman"/>
                        </a:rPr>
                        <a:t>PALEOZÓICA</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Permiano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286.000.000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22h 28min 29s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13min 07s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08"/>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Carbonífero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360.000.000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22h 04min 48s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23min 41s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09"/>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Devoniano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410.000.000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21h 48min 48s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16min 00s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10"/>
                  </a:ext>
                </a:extLst>
              </a:tr>
              <a:tr h="403412">
                <a:tc vMerge="1">
                  <a:txBody>
                    <a:bodyPr/>
                    <a:lstStyle/>
                    <a:p>
                      <a:endParaRPr lang="pt-BR"/>
                    </a:p>
                  </a:txBody>
                  <a:tcPr/>
                </a:tc>
                <a:tc>
                  <a:txBody>
                    <a:bodyPr/>
                    <a:lstStyle/>
                    <a:p>
                      <a:pPr algn="ctr">
                        <a:spcAft>
                          <a:spcPts val="0"/>
                        </a:spcAft>
                      </a:pPr>
                      <a:r>
                        <a:rPr lang="pt-BR" sz="1800">
                          <a:latin typeface="Arial"/>
                          <a:ea typeface="Times New Roman"/>
                          <a:cs typeface="Times New Roman"/>
                        </a:rPr>
                        <a:t>Siluriano</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440.000.000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21h 39min 12s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09min 36s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11"/>
                  </a:ext>
                </a:extLst>
              </a:tr>
              <a:tr h="403412">
                <a:tc vMerge="1">
                  <a:txBody>
                    <a:bodyPr/>
                    <a:lstStyle/>
                    <a:p>
                      <a:endParaRPr lang="pt-BR"/>
                    </a:p>
                  </a:txBody>
                  <a:tcPr/>
                </a:tc>
                <a:tc>
                  <a:txBody>
                    <a:bodyPr/>
                    <a:lstStyle/>
                    <a:p>
                      <a:pPr algn="ctr">
                        <a:spcAft>
                          <a:spcPts val="0"/>
                        </a:spcAft>
                      </a:pPr>
                      <a:r>
                        <a:rPr lang="pt-BR" sz="1800" dirty="0">
                          <a:latin typeface="Arial"/>
                          <a:ea typeface="Times New Roman"/>
                          <a:cs typeface="Times New Roman"/>
                        </a:rPr>
                        <a:t>Ordoviciano</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505.000.000</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a:latin typeface="Arial"/>
                          <a:ea typeface="Times New Roman"/>
                          <a:cs typeface="Times New Roman"/>
                        </a:rPr>
                        <a:t>21h 18min 24s</a:t>
                      </a:r>
                      <a:endParaRPr lang="pt-BR" sz="280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20min 48s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12"/>
                  </a:ext>
                </a:extLst>
              </a:tr>
              <a:tr h="403412">
                <a:tc vMerge="1">
                  <a:txBody>
                    <a:bodyPr/>
                    <a:lstStyle/>
                    <a:p>
                      <a:endParaRPr lang="pt-BR"/>
                    </a:p>
                  </a:txBody>
                  <a:tcPr/>
                </a:tc>
                <a:tc>
                  <a:txBody>
                    <a:bodyPr/>
                    <a:lstStyle/>
                    <a:p>
                      <a:pPr algn="ctr">
                        <a:spcAft>
                          <a:spcPts val="0"/>
                        </a:spcAft>
                      </a:pPr>
                      <a:r>
                        <a:rPr lang="pt-BR" sz="1800" dirty="0">
                          <a:latin typeface="Arial"/>
                          <a:ea typeface="Times New Roman"/>
                          <a:cs typeface="Times New Roman"/>
                        </a:rPr>
                        <a:t>Cambriano</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544.000.000</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21h 05min 55s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tc>
                  <a:txBody>
                    <a:bodyPr/>
                    <a:lstStyle/>
                    <a:p>
                      <a:pPr algn="ctr">
                        <a:spcAft>
                          <a:spcPts val="0"/>
                        </a:spcAft>
                      </a:pPr>
                      <a:r>
                        <a:rPr lang="pt-BR" sz="1800" dirty="0">
                          <a:latin typeface="Arial"/>
                          <a:ea typeface="Times New Roman"/>
                          <a:cs typeface="Times New Roman"/>
                        </a:rPr>
                        <a:t>00h 12min 29s</a:t>
                      </a:r>
                      <a:endParaRPr lang="pt-BR" sz="2800" dirty="0">
                        <a:latin typeface="Times New Roman"/>
                        <a:ea typeface="Times New Roman"/>
                        <a:cs typeface="Times New Roman"/>
                      </a:endParaRPr>
                    </a:p>
                  </a:txBody>
                  <a:tcPr marL="9525" marR="9525" marT="9525" marB="9525" anchor="ctr">
                    <a:lnL>
                      <a:noFill/>
                    </a:lnL>
                    <a:lnR>
                      <a:noFill/>
                    </a:lnR>
                    <a:lnT>
                      <a:noFill/>
                    </a:lnT>
                    <a:lnB>
                      <a:noFill/>
                    </a:lnB>
                    <a:solidFill>
                      <a:srgbClr val="F0F8C7"/>
                    </a:solidFill>
                  </a:tcPr>
                </a:tc>
                <a:extLst>
                  <a:ext uri="{0D108BD9-81ED-4DB2-BD59-A6C34878D82A}">
                    <a16:rowId xmlns:a16="http://schemas.microsoft.com/office/drawing/2014/main" val="10013"/>
                  </a:ext>
                </a:extLst>
              </a:tr>
              <a:tr h="403412">
                <a:tc gridSpan="2">
                  <a:txBody>
                    <a:bodyPr/>
                    <a:lstStyle/>
                    <a:p>
                      <a:pPr algn="ctr">
                        <a:spcAft>
                          <a:spcPts val="0"/>
                        </a:spcAft>
                      </a:pPr>
                      <a:r>
                        <a:rPr lang="pt-BR" sz="1800" b="1" dirty="0">
                          <a:solidFill>
                            <a:srgbClr val="FF0000"/>
                          </a:solidFill>
                          <a:latin typeface="Arial"/>
                          <a:ea typeface="Times New Roman"/>
                          <a:cs typeface="Times New Roman"/>
                        </a:rPr>
                        <a:t>PROTEROZÓICA</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7E1E0"/>
                    </a:solidFill>
                  </a:tcPr>
                </a:tc>
                <a:tc hMerge="1">
                  <a:txBody>
                    <a:bodyPr/>
                    <a:lstStyle/>
                    <a:p>
                      <a:endParaRPr lang="pt-BR"/>
                    </a:p>
                  </a:txBody>
                  <a:tcPr/>
                </a:tc>
                <a:tc>
                  <a:txBody>
                    <a:bodyPr/>
                    <a:lstStyle/>
                    <a:p>
                      <a:pPr algn="ctr">
                        <a:spcAft>
                          <a:spcPts val="0"/>
                        </a:spcAft>
                      </a:pPr>
                      <a:r>
                        <a:rPr lang="pt-BR" sz="1800" dirty="0">
                          <a:solidFill>
                            <a:srgbClr val="FF0000"/>
                          </a:solidFill>
                          <a:latin typeface="Arial"/>
                          <a:ea typeface="Times New Roman"/>
                          <a:cs typeface="Times New Roman"/>
                        </a:rPr>
                        <a:t>2.500.000.000</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7E1E0"/>
                    </a:solidFill>
                  </a:tcPr>
                </a:tc>
                <a:tc>
                  <a:txBody>
                    <a:bodyPr/>
                    <a:lstStyle/>
                    <a:p>
                      <a:pPr algn="ctr">
                        <a:spcAft>
                          <a:spcPts val="0"/>
                        </a:spcAft>
                      </a:pPr>
                      <a:r>
                        <a:rPr lang="pt-BR" sz="1800" dirty="0">
                          <a:solidFill>
                            <a:srgbClr val="FF0000"/>
                          </a:solidFill>
                          <a:latin typeface="Arial"/>
                          <a:ea typeface="Times New Roman"/>
                          <a:cs typeface="Times New Roman"/>
                        </a:rPr>
                        <a:t>10h 40min 00s</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7E1E0"/>
                    </a:solidFill>
                  </a:tcPr>
                </a:tc>
                <a:tc>
                  <a:txBody>
                    <a:bodyPr/>
                    <a:lstStyle/>
                    <a:p>
                      <a:pPr algn="ctr">
                        <a:spcAft>
                          <a:spcPts val="0"/>
                        </a:spcAft>
                      </a:pPr>
                      <a:r>
                        <a:rPr lang="pt-BR" sz="1800" dirty="0">
                          <a:solidFill>
                            <a:srgbClr val="FF0000"/>
                          </a:solidFill>
                          <a:latin typeface="Arial"/>
                          <a:ea typeface="Times New Roman"/>
                          <a:cs typeface="Times New Roman"/>
                        </a:rPr>
                        <a:t>10h 25min 55s</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7E1E0"/>
                    </a:solidFill>
                  </a:tcPr>
                </a:tc>
                <a:extLst>
                  <a:ext uri="{0D108BD9-81ED-4DB2-BD59-A6C34878D82A}">
                    <a16:rowId xmlns:a16="http://schemas.microsoft.com/office/drawing/2014/main" val="10014"/>
                  </a:ext>
                </a:extLst>
              </a:tr>
              <a:tr h="403412">
                <a:tc gridSpan="2">
                  <a:txBody>
                    <a:bodyPr/>
                    <a:lstStyle/>
                    <a:p>
                      <a:pPr algn="ctr">
                        <a:spcAft>
                          <a:spcPts val="0"/>
                        </a:spcAft>
                      </a:pPr>
                      <a:r>
                        <a:rPr lang="pt-BR" sz="1800" b="1">
                          <a:solidFill>
                            <a:srgbClr val="FF0000"/>
                          </a:solidFill>
                          <a:latin typeface="Arial"/>
                          <a:ea typeface="Times New Roman"/>
                          <a:cs typeface="Times New Roman"/>
                        </a:rPr>
                        <a:t>ARQUEANA</a:t>
                      </a:r>
                      <a:endParaRPr lang="pt-BR" sz="280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E6F7FF"/>
                    </a:solidFill>
                  </a:tcPr>
                </a:tc>
                <a:tc hMerge="1">
                  <a:txBody>
                    <a:bodyPr/>
                    <a:lstStyle/>
                    <a:p>
                      <a:endParaRPr lang="pt-BR"/>
                    </a:p>
                  </a:txBody>
                  <a:tcPr/>
                </a:tc>
                <a:tc>
                  <a:txBody>
                    <a:bodyPr/>
                    <a:lstStyle/>
                    <a:p>
                      <a:pPr algn="ctr">
                        <a:spcAft>
                          <a:spcPts val="0"/>
                        </a:spcAft>
                      </a:pPr>
                      <a:r>
                        <a:rPr lang="pt-BR" sz="1800" dirty="0">
                          <a:solidFill>
                            <a:srgbClr val="FF0000"/>
                          </a:solidFill>
                          <a:latin typeface="Arial"/>
                          <a:ea typeface="Times New Roman"/>
                          <a:cs typeface="Times New Roman"/>
                        </a:rPr>
                        <a:t>3.800.000.000</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E6F7FF"/>
                    </a:solidFill>
                  </a:tcPr>
                </a:tc>
                <a:tc>
                  <a:txBody>
                    <a:bodyPr/>
                    <a:lstStyle/>
                    <a:p>
                      <a:pPr algn="ctr">
                        <a:spcAft>
                          <a:spcPts val="0"/>
                        </a:spcAft>
                      </a:pPr>
                      <a:r>
                        <a:rPr lang="pt-BR" sz="1800" dirty="0">
                          <a:solidFill>
                            <a:srgbClr val="FF0000"/>
                          </a:solidFill>
                          <a:latin typeface="Arial"/>
                          <a:ea typeface="Times New Roman"/>
                          <a:cs typeface="Times New Roman"/>
                        </a:rPr>
                        <a:t>03h 44min 00s</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E6F7FF"/>
                    </a:solidFill>
                  </a:tcPr>
                </a:tc>
                <a:tc>
                  <a:txBody>
                    <a:bodyPr/>
                    <a:lstStyle/>
                    <a:p>
                      <a:pPr algn="ctr">
                        <a:spcAft>
                          <a:spcPts val="0"/>
                        </a:spcAft>
                      </a:pPr>
                      <a:r>
                        <a:rPr lang="pt-BR" sz="1800" dirty="0">
                          <a:solidFill>
                            <a:srgbClr val="FF0000"/>
                          </a:solidFill>
                          <a:latin typeface="Arial"/>
                          <a:ea typeface="Times New Roman"/>
                          <a:cs typeface="Times New Roman"/>
                        </a:rPr>
                        <a:t>06h 56min 00s</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E6F7FF"/>
                    </a:solidFill>
                  </a:tcPr>
                </a:tc>
                <a:extLst>
                  <a:ext uri="{0D108BD9-81ED-4DB2-BD59-A6C34878D82A}">
                    <a16:rowId xmlns:a16="http://schemas.microsoft.com/office/drawing/2014/main" val="10015"/>
                  </a:ext>
                </a:extLst>
              </a:tr>
              <a:tr h="403412">
                <a:tc gridSpan="2">
                  <a:txBody>
                    <a:bodyPr/>
                    <a:lstStyle/>
                    <a:p>
                      <a:pPr algn="ctr">
                        <a:spcAft>
                          <a:spcPts val="0"/>
                        </a:spcAft>
                      </a:pPr>
                      <a:r>
                        <a:rPr lang="pt-BR" sz="1800" b="1">
                          <a:solidFill>
                            <a:srgbClr val="FF0000"/>
                          </a:solidFill>
                          <a:latin typeface="Arial"/>
                          <a:ea typeface="Times New Roman"/>
                          <a:cs typeface="Times New Roman"/>
                        </a:rPr>
                        <a:t>HADEANA</a:t>
                      </a:r>
                      <a:endParaRPr lang="pt-BR" sz="280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DFFDD"/>
                    </a:solidFill>
                  </a:tcPr>
                </a:tc>
                <a:tc hMerge="1">
                  <a:txBody>
                    <a:bodyPr/>
                    <a:lstStyle/>
                    <a:p>
                      <a:endParaRPr lang="pt-BR"/>
                    </a:p>
                  </a:txBody>
                  <a:tcPr/>
                </a:tc>
                <a:tc>
                  <a:txBody>
                    <a:bodyPr/>
                    <a:lstStyle/>
                    <a:p>
                      <a:pPr algn="ctr">
                        <a:spcAft>
                          <a:spcPts val="0"/>
                        </a:spcAft>
                      </a:pPr>
                      <a:r>
                        <a:rPr lang="pt-BR" sz="1800">
                          <a:solidFill>
                            <a:srgbClr val="FF0000"/>
                          </a:solidFill>
                          <a:latin typeface="Arial"/>
                          <a:ea typeface="Times New Roman"/>
                          <a:cs typeface="Times New Roman"/>
                        </a:rPr>
                        <a:t>4.500.000.000</a:t>
                      </a:r>
                      <a:endParaRPr lang="pt-BR" sz="280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DFFDD"/>
                    </a:solidFill>
                  </a:tcPr>
                </a:tc>
                <a:tc>
                  <a:txBody>
                    <a:bodyPr/>
                    <a:lstStyle/>
                    <a:p>
                      <a:pPr algn="ctr">
                        <a:spcAft>
                          <a:spcPts val="0"/>
                        </a:spcAft>
                      </a:pPr>
                      <a:r>
                        <a:rPr lang="pt-BR" sz="1800">
                          <a:solidFill>
                            <a:srgbClr val="FF0000"/>
                          </a:solidFill>
                          <a:latin typeface="Arial"/>
                          <a:ea typeface="Times New Roman"/>
                          <a:cs typeface="Times New Roman"/>
                        </a:rPr>
                        <a:t>00h 00min 00s</a:t>
                      </a:r>
                      <a:endParaRPr lang="pt-BR" sz="280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DFFDD"/>
                    </a:solidFill>
                  </a:tcPr>
                </a:tc>
                <a:tc>
                  <a:txBody>
                    <a:bodyPr/>
                    <a:lstStyle/>
                    <a:p>
                      <a:pPr algn="ctr">
                        <a:spcAft>
                          <a:spcPts val="0"/>
                        </a:spcAft>
                      </a:pPr>
                      <a:r>
                        <a:rPr lang="pt-BR" sz="1800" dirty="0">
                          <a:solidFill>
                            <a:srgbClr val="FF0000"/>
                          </a:solidFill>
                          <a:latin typeface="Arial"/>
                          <a:ea typeface="Times New Roman"/>
                          <a:cs typeface="Times New Roman"/>
                        </a:rPr>
                        <a:t>03h 44min 00s</a:t>
                      </a:r>
                      <a:endParaRPr lang="pt-BR" sz="2800" dirty="0">
                        <a:solidFill>
                          <a:srgbClr val="FF0000"/>
                        </a:solidFill>
                        <a:latin typeface="Times New Roman"/>
                        <a:ea typeface="Times New Roman"/>
                        <a:cs typeface="Times New Roman"/>
                      </a:endParaRPr>
                    </a:p>
                  </a:txBody>
                  <a:tcPr marL="9525" marR="9525" marT="9525" marB="9525" anchor="ctr">
                    <a:lnL>
                      <a:noFill/>
                    </a:lnL>
                    <a:lnR>
                      <a:noFill/>
                    </a:lnR>
                    <a:lnT>
                      <a:noFill/>
                    </a:lnT>
                    <a:lnB>
                      <a:noFill/>
                    </a:lnB>
                    <a:solidFill>
                      <a:srgbClr val="DDFFDD"/>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340911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54000">
              <a:schemeClr val="accent2">
                <a:lumMod val="60000"/>
                <a:lumOff val="40000"/>
              </a:schemeClr>
            </a:gs>
            <a:gs pos="100000">
              <a:schemeClr val="accent2">
                <a:lumMod val="40000"/>
                <a:lumOff val="60000"/>
                <a:alpha val="29118"/>
              </a:schemeClr>
            </a:gs>
          </a:gsLst>
          <a:lin ang="5400000" scaled="1"/>
        </a:gra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65FAF91-8960-CF76-EB7F-0C48898F4909}"/>
              </a:ext>
            </a:extLst>
          </p:cNvPr>
          <p:cNvSpPr txBox="1"/>
          <p:nvPr/>
        </p:nvSpPr>
        <p:spPr>
          <a:xfrm>
            <a:off x="798978" y="251786"/>
            <a:ext cx="11150040" cy="1446550"/>
          </a:xfrm>
          <a:prstGeom prst="rect">
            <a:avLst/>
          </a:prstGeom>
          <a:noFill/>
        </p:spPr>
        <p:txBody>
          <a:bodyPr wrap="none" rtlCol="0">
            <a:spAutoFit/>
          </a:bodyPr>
          <a:lstStyle/>
          <a:p>
            <a:r>
              <a:rPr lang="pt-BR" sz="8800" dirty="0">
                <a:solidFill>
                  <a:schemeClr val="bg1"/>
                </a:solidFill>
                <a:effectLst>
                  <a:outerShdw blurRad="50800" dist="38100" dir="5400000" algn="t" rotWithShape="0">
                    <a:prstClr val="black">
                      <a:alpha val="40000"/>
                    </a:prstClr>
                  </a:outerShdw>
                </a:effectLst>
                <a:latin typeface="Chalkduster" panose="03050602040202020205" pitchFamily="66" charset="77"/>
              </a:rPr>
              <a:t>Muito Obrigado!!!</a:t>
            </a:r>
          </a:p>
        </p:txBody>
      </p:sp>
      <p:grpSp>
        <p:nvGrpSpPr>
          <p:cNvPr id="5" name="Agrupar 4">
            <a:extLst>
              <a:ext uri="{FF2B5EF4-FFF2-40B4-BE49-F238E27FC236}">
                <a16:creationId xmlns:a16="http://schemas.microsoft.com/office/drawing/2014/main" id="{F9C087B2-9BA9-0552-BD4D-2AFF3B6B6707}"/>
              </a:ext>
            </a:extLst>
          </p:cNvPr>
          <p:cNvGrpSpPr/>
          <p:nvPr/>
        </p:nvGrpSpPr>
        <p:grpSpPr>
          <a:xfrm>
            <a:off x="4656872" y="2351152"/>
            <a:ext cx="2507875" cy="3437679"/>
            <a:chOff x="4487189" y="2153189"/>
            <a:chExt cx="2507875" cy="3437679"/>
          </a:xfrm>
        </p:grpSpPr>
        <p:pic>
          <p:nvPicPr>
            <p:cNvPr id="2" name="Picture 4" descr="Our Team | USP-EEL-Brazil - iGEM 2023">
              <a:extLst>
                <a:ext uri="{FF2B5EF4-FFF2-40B4-BE49-F238E27FC236}">
                  <a16:creationId xmlns:a16="http://schemas.microsoft.com/office/drawing/2014/main" id="{C7838D76-AFF7-AA13-2C17-42011884A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189" y="2153189"/>
              <a:ext cx="2507875" cy="290846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E7DC5929-0432-0657-B672-70C76CCB042F}"/>
                </a:ext>
              </a:extLst>
            </p:cNvPr>
            <p:cNvSpPr txBox="1"/>
            <p:nvPr/>
          </p:nvSpPr>
          <p:spPr>
            <a:xfrm>
              <a:off x="4967926" y="5221536"/>
              <a:ext cx="1783886" cy="369332"/>
            </a:xfrm>
            <a:prstGeom prst="rect">
              <a:avLst/>
            </a:prstGeom>
            <a:noFill/>
          </p:spPr>
          <p:txBody>
            <a:bodyPr wrap="none" rtlCol="0">
              <a:spAutoFit/>
            </a:bodyPr>
            <a:lstStyle/>
            <a:p>
              <a:r>
                <a:rPr lang="pt-BR" dirty="0" err="1"/>
                <a:t>lamano@usp.br</a:t>
              </a:r>
              <a:endParaRPr lang="pt-BR" dirty="0"/>
            </a:p>
          </p:txBody>
        </p:sp>
      </p:grpSp>
    </p:spTree>
    <p:extLst>
      <p:ext uri="{BB962C8B-B14F-4D97-AF65-F5344CB8AC3E}">
        <p14:creationId xmlns:p14="http://schemas.microsoft.com/office/powerpoint/2010/main" val="299418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stre dos Magos">
            <a:extLst>
              <a:ext uri="{FF2B5EF4-FFF2-40B4-BE49-F238E27FC236}">
                <a16:creationId xmlns:a16="http://schemas.microsoft.com/office/drawing/2014/main" id="{EB30390C-48EE-345F-931B-AF468CCD1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17" y="2812437"/>
            <a:ext cx="2815554" cy="38711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Agrupar 7">
            <a:extLst>
              <a:ext uri="{FF2B5EF4-FFF2-40B4-BE49-F238E27FC236}">
                <a16:creationId xmlns:a16="http://schemas.microsoft.com/office/drawing/2014/main" id="{C12B6068-61C7-9AF2-1C6C-29F6531C07FF}"/>
              </a:ext>
            </a:extLst>
          </p:cNvPr>
          <p:cNvGrpSpPr/>
          <p:nvPr/>
        </p:nvGrpSpPr>
        <p:grpSpPr>
          <a:xfrm>
            <a:off x="410165" y="391136"/>
            <a:ext cx="3169376" cy="1032503"/>
            <a:chOff x="343258" y="212716"/>
            <a:chExt cx="5323990" cy="1032503"/>
          </a:xfrm>
        </p:grpSpPr>
        <p:sp>
          <p:nvSpPr>
            <p:cNvPr id="4" name="Retângulo 3">
              <a:extLst>
                <a:ext uri="{FF2B5EF4-FFF2-40B4-BE49-F238E27FC236}">
                  <a16:creationId xmlns:a16="http://schemas.microsoft.com/office/drawing/2014/main" id="{6EA3AD88-A6F9-4B1B-79F5-1D315F61FA23}"/>
                </a:ext>
              </a:extLst>
            </p:cNvPr>
            <p:cNvSpPr/>
            <p:nvPr/>
          </p:nvSpPr>
          <p:spPr>
            <a:xfrm>
              <a:off x="343258" y="591014"/>
              <a:ext cx="5323990" cy="245327"/>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rPr>
                <a:t>Atividades que pontuam diretamente na média final</a:t>
              </a:r>
            </a:p>
          </p:txBody>
        </p:sp>
        <p:sp>
          <p:nvSpPr>
            <p:cNvPr id="5" name="Retângulo 4">
              <a:extLst>
                <a:ext uri="{FF2B5EF4-FFF2-40B4-BE49-F238E27FC236}">
                  <a16:creationId xmlns:a16="http://schemas.microsoft.com/office/drawing/2014/main" id="{D27CE6D3-F0A6-DD3C-3043-78E1CD210B60}"/>
                </a:ext>
              </a:extLst>
            </p:cNvPr>
            <p:cNvSpPr/>
            <p:nvPr/>
          </p:nvSpPr>
          <p:spPr>
            <a:xfrm>
              <a:off x="343258" y="999892"/>
              <a:ext cx="5323990" cy="2453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rPr>
                <a:t>Semana sem aula da disciplina</a:t>
              </a:r>
            </a:p>
          </p:txBody>
        </p:sp>
        <p:sp>
          <p:nvSpPr>
            <p:cNvPr id="7" name="Retângulo 6">
              <a:extLst>
                <a:ext uri="{FF2B5EF4-FFF2-40B4-BE49-F238E27FC236}">
                  <a16:creationId xmlns:a16="http://schemas.microsoft.com/office/drawing/2014/main" id="{5A87B667-4162-E876-96E3-FD8209CB423A}"/>
                </a:ext>
              </a:extLst>
            </p:cNvPr>
            <p:cNvSpPr/>
            <p:nvPr/>
          </p:nvSpPr>
          <p:spPr>
            <a:xfrm>
              <a:off x="343258" y="212716"/>
              <a:ext cx="5323990" cy="245327"/>
            </a:xfrm>
            <a:prstGeom prst="rect">
              <a:avLst/>
            </a:prstGeom>
            <a:solidFill>
              <a:srgbClr val="F27F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rPr>
                <a:t>Feriado</a:t>
              </a:r>
            </a:p>
          </p:txBody>
        </p:sp>
      </p:grpSp>
      <p:sp>
        <p:nvSpPr>
          <p:cNvPr id="9" name="CaixaDeTexto 8">
            <a:extLst>
              <a:ext uri="{FF2B5EF4-FFF2-40B4-BE49-F238E27FC236}">
                <a16:creationId xmlns:a16="http://schemas.microsoft.com/office/drawing/2014/main" id="{C18A4E44-9B8C-BB3C-2D71-9DE241437EA9}"/>
              </a:ext>
            </a:extLst>
          </p:cNvPr>
          <p:cNvSpPr txBox="1"/>
          <p:nvPr/>
        </p:nvSpPr>
        <p:spPr>
          <a:xfrm>
            <a:off x="380717" y="1496986"/>
            <a:ext cx="3198824" cy="338554"/>
          </a:xfrm>
          <a:prstGeom prst="rect">
            <a:avLst/>
          </a:prstGeom>
          <a:noFill/>
        </p:spPr>
        <p:txBody>
          <a:bodyPr wrap="none" rtlCol="0">
            <a:spAutoFit/>
          </a:bodyPr>
          <a:lstStyle/>
          <a:p>
            <a:r>
              <a:rPr lang="pt-BR" sz="1600" dirty="0"/>
              <a:t>Aulas expositivas teórico práticas!</a:t>
            </a:r>
          </a:p>
        </p:txBody>
      </p:sp>
      <p:pic>
        <p:nvPicPr>
          <p:cNvPr id="2" name="Imagem 1">
            <a:extLst>
              <a:ext uri="{FF2B5EF4-FFF2-40B4-BE49-F238E27FC236}">
                <a16:creationId xmlns:a16="http://schemas.microsoft.com/office/drawing/2014/main" id="{65656CAA-76FB-0B15-CBFF-1A5E93F2E926}"/>
              </a:ext>
            </a:extLst>
          </p:cNvPr>
          <p:cNvPicPr>
            <a:picLocks noChangeAspect="1"/>
          </p:cNvPicPr>
          <p:nvPr/>
        </p:nvPicPr>
        <p:blipFill>
          <a:blip r:embed="rId3"/>
          <a:stretch>
            <a:fillRect/>
          </a:stretch>
        </p:blipFill>
        <p:spPr>
          <a:xfrm>
            <a:off x="3859144" y="390456"/>
            <a:ext cx="8332856" cy="6293142"/>
          </a:xfrm>
          <a:prstGeom prst="rect">
            <a:avLst/>
          </a:prstGeom>
        </p:spPr>
      </p:pic>
    </p:spTree>
    <p:extLst>
      <p:ext uri="{BB962C8B-B14F-4D97-AF65-F5344CB8AC3E}">
        <p14:creationId xmlns:p14="http://schemas.microsoft.com/office/powerpoint/2010/main" val="1980686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A3D6F-CA1F-6E2F-F6F1-634CCAADBCF8}"/>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B9EAE66-17A0-0607-F235-E5A27E775160}"/>
              </a:ext>
            </a:extLst>
          </p:cNvPr>
          <p:cNvSpPr txBox="1"/>
          <p:nvPr/>
        </p:nvSpPr>
        <p:spPr>
          <a:xfrm>
            <a:off x="359628" y="1973890"/>
            <a:ext cx="6319952" cy="4895379"/>
          </a:xfrm>
          <a:prstGeom prst="rect">
            <a:avLst/>
          </a:prstGeom>
          <a:noFill/>
        </p:spPr>
        <p:txBody>
          <a:bodyPr wrap="square">
            <a:spAutoFit/>
          </a:bodyPr>
          <a:lstStyle/>
          <a:p>
            <a:pPr marL="226695" indent="-226695" algn="just">
              <a:lnSpc>
                <a:spcPct val="150000"/>
              </a:lnSpc>
            </a:pPr>
            <a:r>
              <a:rPr lang="pt-B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método de avaliação será composto por:</a:t>
            </a:r>
          </a:p>
          <a:p>
            <a:pPr marL="226695" indent="-226695" algn="just">
              <a:lnSpc>
                <a:spcPct val="150000"/>
              </a:lnSpc>
            </a:pPr>
            <a:endPar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26695" indent="-226695" algn="just">
              <a:lnSpc>
                <a:spcPct val="150000"/>
              </a:lnSpc>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r>
              <a:rPr lang="pt-B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Estudo dirigido ED (valendo 20% da nota final)</a:t>
            </a: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r>
              <a:rPr lang="pt-BR"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Duas avaliações teóricas, AV1 (valendo 20% da nota final) e AV2 (Valendo 30% da nota final)</a:t>
            </a:r>
          </a:p>
          <a:p>
            <a:pPr marL="285750" indent="-285750" algn="just">
              <a:lnSpc>
                <a:spcPct val="150000"/>
              </a:lnSpc>
              <a:buFontTx/>
              <a:buChar char="-"/>
            </a:pPr>
            <a:endPar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6695" indent="-226695" algn="just">
              <a:lnSpc>
                <a:spcPct val="150000"/>
              </a:lnSpc>
            </a:pPr>
            <a:r>
              <a:rPr lang="pt-BR"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Trabalho sobre biologia celular evolutiva (valendo 20% da nota final).</a:t>
            </a:r>
            <a:endParaRPr lang="pt-B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descr="Como passar na prova teórica do Detran: confira as dicas! | Baterias Heliar">
            <a:extLst>
              <a:ext uri="{FF2B5EF4-FFF2-40B4-BE49-F238E27FC236}">
                <a16:creationId xmlns:a16="http://schemas.microsoft.com/office/drawing/2014/main" id="{1100B309-B0A2-FA54-D8A4-28955C5CD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975" y="2435741"/>
            <a:ext cx="2978397" cy="1986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Os benefícios das metodologias ativas. | Download Scientific Diagram">
            <a:extLst>
              <a:ext uri="{FF2B5EF4-FFF2-40B4-BE49-F238E27FC236}">
                <a16:creationId xmlns:a16="http://schemas.microsoft.com/office/drawing/2014/main" id="{A685FF97-2F85-FB98-5946-65C9673F2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728" y="2106205"/>
            <a:ext cx="2426629" cy="1821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E373772-1516-068C-FE5A-73038582F543}"/>
              </a:ext>
            </a:extLst>
          </p:cNvPr>
          <p:cNvSpPr txBox="1"/>
          <p:nvPr/>
        </p:nvSpPr>
        <p:spPr>
          <a:xfrm>
            <a:off x="359628" y="356321"/>
            <a:ext cx="6779869" cy="707886"/>
          </a:xfrm>
          <a:prstGeom prst="rect">
            <a:avLst/>
          </a:prstGeom>
          <a:noFill/>
        </p:spPr>
        <p:txBody>
          <a:bodyPr wrap="none" rtlCol="0">
            <a:spAutoFit/>
          </a:bodyPr>
          <a:lstStyle/>
          <a:p>
            <a:r>
              <a:rPr lang="pt-BR" sz="4000" b="1" dirty="0">
                <a:effectLst>
                  <a:outerShdw blurRad="50800" dist="38100" dir="5400000" algn="t" rotWithShape="0">
                    <a:prstClr val="black">
                      <a:alpha val="40000"/>
                    </a:prstClr>
                  </a:outerShdw>
                </a:effectLst>
              </a:rPr>
              <a:t>... do sistema de avaliações:</a:t>
            </a:r>
          </a:p>
        </p:txBody>
      </p:sp>
      <p:sp>
        <p:nvSpPr>
          <p:cNvPr id="6" name="CaixaDeTexto 5">
            <a:extLst>
              <a:ext uri="{FF2B5EF4-FFF2-40B4-BE49-F238E27FC236}">
                <a16:creationId xmlns:a16="http://schemas.microsoft.com/office/drawing/2014/main" id="{B0116E63-7C86-7950-1702-FCFBBEDFCC91}"/>
              </a:ext>
            </a:extLst>
          </p:cNvPr>
          <p:cNvSpPr txBox="1"/>
          <p:nvPr/>
        </p:nvSpPr>
        <p:spPr>
          <a:xfrm>
            <a:off x="3047071" y="3244334"/>
            <a:ext cx="6094140" cy="369332"/>
          </a:xfrm>
          <a:prstGeom prst="rect">
            <a:avLst/>
          </a:prstGeom>
          <a:noFill/>
        </p:spPr>
        <p:txBody>
          <a:bodyPr wrap="square">
            <a:spAutoFit/>
          </a:bodyPr>
          <a:lstStyle/>
          <a:p>
            <a:r>
              <a:rPr lang="pt-BR" dirty="0">
                <a:effectLst/>
                <a:latin typeface="Adelle Sans Devanagari" panose="02000503000000020004" pitchFamily="2" charset="-78"/>
                <a:cs typeface="Adelle Sans Devanagari" panose="02000503000000020004" pitchFamily="2" charset="-78"/>
              </a:rPr>
              <a:t>≥</a:t>
            </a:r>
          </a:p>
        </p:txBody>
      </p:sp>
      <p:pic>
        <p:nvPicPr>
          <p:cNvPr id="7" name="Picture 2" descr="Biologia Evolutiva é tema de curso de inverno no campus Cedeteg | Central  de Notícias">
            <a:extLst>
              <a:ext uri="{FF2B5EF4-FFF2-40B4-BE49-F238E27FC236}">
                <a16:creationId xmlns:a16="http://schemas.microsoft.com/office/drawing/2014/main" id="{D1D5BD89-C877-EA01-5B01-72DE15E44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8981" y="4646277"/>
            <a:ext cx="1752229" cy="1752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0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2C1F2-4283-823C-4144-0A9FFF6A3652}"/>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BA4DEF60-4823-9DAC-D773-9BAF881CA61D}"/>
              </a:ext>
            </a:extLst>
          </p:cNvPr>
          <p:cNvSpPr txBox="1"/>
          <p:nvPr/>
        </p:nvSpPr>
        <p:spPr>
          <a:xfrm>
            <a:off x="359628" y="1973890"/>
            <a:ext cx="6319952" cy="4895379"/>
          </a:xfrm>
          <a:prstGeom prst="rect">
            <a:avLst/>
          </a:prstGeom>
          <a:noFill/>
        </p:spPr>
        <p:txBody>
          <a:bodyPr wrap="square">
            <a:spAutoFit/>
          </a:bodyPr>
          <a:lstStyle/>
          <a:p>
            <a:pPr marL="226695" indent="-226695" algn="just">
              <a:lnSpc>
                <a:spcPct val="150000"/>
              </a:lnSpc>
            </a:pPr>
            <a:r>
              <a:rPr lang="pt-BR"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método de avaliação será composto por:</a:t>
            </a:r>
          </a:p>
          <a:p>
            <a:pPr marL="226695" indent="-226695" algn="just">
              <a:lnSpc>
                <a:spcPct val="150000"/>
              </a:lnSpc>
            </a:pPr>
            <a:endPar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26695" indent="-226695" algn="just">
              <a:lnSpc>
                <a:spcPct val="150000"/>
              </a:lnSpc>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r>
              <a:rPr lang="pt-B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Estudo dirigido ED (valendo 20% da nota final)</a:t>
            </a: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buFontTx/>
              <a:buChar char="-"/>
            </a:pPr>
            <a:r>
              <a:rPr lang="pt-BR"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Duas avaliações teóricas, AV1 (valendo 20% da nota final) e AV2 (Valendo 30% da nota final)</a:t>
            </a:r>
          </a:p>
          <a:p>
            <a:pPr marL="285750" indent="-285750" algn="just">
              <a:lnSpc>
                <a:spcPct val="150000"/>
              </a:lnSpc>
              <a:buFontTx/>
              <a:buChar char="-"/>
            </a:pPr>
            <a:endPar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FontTx/>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26695" indent="-226695" algn="just">
              <a:lnSpc>
                <a:spcPct val="150000"/>
              </a:lnSpc>
            </a:pPr>
            <a:r>
              <a:rPr lang="pt-BR" sz="1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Trabalho sobre biologia celular evolutiva (valendo 20% da nota final).</a:t>
            </a:r>
            <a:endParaRPr lang="pt-B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00" name="Picture 4" descr="Como passar na prova teórica do Detran: confira as dicas! | Baterias Heliar">
            <a:extLst>
              <a:ext uri="{FF2B5EF4-FFF2-40B4-BE49-F238E27FC236}">
                <a16:creationId xmlns:a16="http://schemas.microsoft.com/office/drawing/2014/main" id="{6E53FD68-34A3-F704-A6D5-048FDFE04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975" y="2435741"/>
            <a:ext cx="2978397" cy="1986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Os benefícios das metodologias ativas. | Download Scientific Diagram">
            <a:extLst>
              <a:ext uri="{FF2B5EF4-FFF2-40B4-BE49-F238E27FC236}">
                <a16:creationId xmlns:a16="http://schemas.microsoft.com/office/drawing/2014/main" id="{D4BA6523-5201-BD8A-184B-46E54A0BE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728" y="2106205"/>
            <a:ext cx="2426629" cy="1821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D182C4E-15AE-64B7-CA9A-F672AD829725}"/>
              </a:ext>
            </a:extLst>
          </p:cNvPr>
          <p:cNvSpPr txBox="1"/>
          <p:nvPr/>
        </p:nvSpPr>
        <p:spPr>
          <a:xfrm>
            <a:off x="359628" y="356321"/>
            <a:ext cx="6779869" cy="707886"/>
          </a:xfrm>
          <a:prstGeom prst="rect">
            <a:avLst/>
          </a:prstGeom>
          <a:noFill/>
        </p:spPr>
        <p:txBody>
          <a:bodyPr wrap="none" rtlCol="0">
            <a:spAutoFit/>
          </a:bodyPr>
          <a:lstStyle/>
          <a:p>
            <a:r>
              <a:rPr lang="pt-BR" sz="4000" b="1" dirty="0">
                <a:effectLst>
                  <a:outerShdw blurRad="50800" dist="38100" dir="5400000" algn="t" rotWithShape="0">
                    <a:prstClr val="black">
                      <a:alpha val="40000"/>
                    </a:prstClr>
                  </a:outerShdw>
                </a:effectLst>
              </a:rPr>
              <a:t>... do sistema de avaliações:</a:t>
            </a:r>
          </a:p>
        </p:txBody>
      </p:sp>
      <p:sp>
        <p:nvSpPr>
          <p:cNvPr id="6" name="CaixaDeTexto 5">
            <a:extLst>
              <a:ext uri="{FF2B5EF4-FFF2-40B4-BE49-F238E27FC236}">
                <a16:creationId xmlns:a16="http://schemas.microsoft.com/office/drawing/2014/main" id="{6D1EEA94-C724-C43B-C1E7-00305231BEED}"/>
              </a:ext>
            </a:extLst>
          </p:cNvPr>
          <p:cNvSpPr txBox="1"/>
          <p:nvPr/>
        </p:nvSpPr>
        <p:spPr>
          <a:xfrm>
            <a:off x="3047071" y="3244334"/>
            <a:ext cx="6094140" cy="369332"/>
          </a:xfrm>
          <a:prstGeom prst="rect">
            <a:avLst/>
          </a:prstGeom>
          <a:noFill/>
        </p:spPr>
        <p:txBody>
          <a:bodyPr wrap="square">
            <a:spAutoFit/>
          </a:bodyPr>
          <a:lstStyle/>
          <a:p>
            <a:r>
              <a:rPr lang="pt-BR" dirty="0">
                <a:effectLst/>
                <a:latin typeface="Adelle Sans Devanagari" panose="02000503000000020004" pitchFamily="2" charset="-78"/>
                <a:cs typeface="Adelle Sans Devanagari" panose="02000503000000020004" pitchFamily="2" charset="-78"/>
              </a:rPr>
              <a:t>≥</a:t>
            </a:r>
          </a:p>
        </p:txBody>
      </p:sp>
      <p:sp>
        <p:nvSpPr>
          <p:cNvPr id="10" name="CaixaDeTexto 9">
            <a:extLst>
              <a:ext uri="{FF2B5EF4-FFF2-40B4-BE49-F238E27FC236}">
                <a16:creationId xmlns:a16="http://schemas.microsoft.com/office/drawing/2014/main" id="{04B6C7CA-5D55-0BCF-DD3B-353B53C6A8E4}"/>
              </a:ext>
            </a:extLst>
          </p:cNvPr>
          <p:cNvSpPr txBox="1"/>
          <p:nvPr/>
        </p:nvSpPr>
        <p:spPr>
          <a:xfrm>
            <a:off x="9141211" y="1495524"/>
            <a:ext cx="2392353" cy="523220"/>
          </a:xfrm>
          <a:prstGeom prst="rect">
            <a:avLst/>
          </a:prstGeom>
          <a:noFill/>
        </p:spPr>
        <p:txBody>
          <a:bodyPr wrap="square">
            <a:spAutoFit/>
          </a:bodyPr>
          <a:lstStyle/>
          <a:p>
            <a:pPr algn="ctr"/>
            <a:r>
              <a:rPr lang="pt-BR" sz="2800" dirty="0">
                <a:solidFill>
                  <a:schemeClr val="accent6">
                    <a:lumMod val="75000"/>
                  </a:schemeClr>
                </a:solidFill>
                <a:effectLst/>
                <a:cs typeface="Adelle Sans Devanagari" panose="02000503000000020004" pitchFamily="2" charset="-78"/>
              </a:rPr>
              <a:t>Média ≥ 5,0</a:t>
            </a:r>
          </a:p>
        </p:txBody>
      </p:sp>
      <p:pic>
        <p:nvPicPr>
          <p:cNvPr id="5122" name="Picture 2" descr="Doutorado em Ciências Contábeis é aprovado pela Capes. Seleção será em 2019  | Universidade Federal do Espírito Santo">
            <a:extLst>
              <a:ext uri="{FF2B5EF4-FFF2-40B4-BE49-F238E27FC236}">
                <a16:creationId xmlns:a16="http://schemas.microsoft.com/office/drawing/2014/main" id="{1B190300-EBE7-8C30-55E6-BC7BB25AD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259" y="160888"/>
            <a:ext cx="1964256" cy="131906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0C535B0-C001-85E5-6ADB-642E0791EAB5}"/>
              </a:ext>
            </a:extLst>
          </p:cNvPr>
          <p:cNvSpPr txBox="1"/>
          <p:nvPr/>
        </p:nvSpPr>
        <p:spPr>
          <a:xfrm>
            <a:off x="359628" y="1283837"/>
            <a:ext cx="5318764" cy="400110"/>
          </a:xfrm>
          <a:prstGeom prst="rect">
            <a:avLst/>
          </a:prstGeom>
          <a:noFill/>
        </p:spPr>
        <p:txBody>
          <a:bodyPr wrap="none" rtlCol="0">
            <a:spAutoFit/>
          </a:bodyPr>
          <a:lstStyle/>
          <a:p>
            <a:r>
              <a:rPr lang="pt-BR" sz="2000" b="1" i="1" dirty="0"/>
              <a:t>MF = (ED*0,2) + (AV1*0,3) + (AV2*0,3) + (</a:t>
            </a:r>
            <a:r>
              <a:rPr lang="pt-BR" sz="2000" b="1" i="1" dirty="0" err="1"/>
              <a:t>Tr</a:t>
            </a:r>
            <a:r>
              <a:rPr lang="pt-BR" sz="2000" b="1" i="1" dirty="0"/>
              <a:t>*0,2)</a:t>
            </a:r>
          </a:p>
        </p:txBody>
      </p:sp>
      <p:pic>
        <p:nvPicPr>
          <p:cNvPr id="3074" name="Picture 2" descr="Biologia Evolutiva é tema de curso de inverno no campus Cedeteg | Central  de Notícias">
            <a:extLst>
              <a:ext uri="{FF2B5EF4-FFF2-40B4-BE49-F238E27FC236}">
                <a16:creationId xmlns:a16="http://schemas.microsoft.com/office/drawing/2014/main" id="{5272D8EB-06EA-C273-DA44-906292276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8981" y="4646277"/>
            <a:ext cx="1752229" cy="1752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4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resença">
            <a:extLst>
              <a:ext uri="{FF2B5EF4-FFF2-40B4-BE49-F238E27FC236}">
                <a16:creationId xmlns:a16="http://schemas.microsoft.com/office/drawing/2014/main" id="{C281B547-791C-A7E8-0521-41144232D3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726"/>
          <a:stretch/>
        </p:blipFill>
        <p:spPr bwMode="auto">
          <a:xfrm>
            <a:off x="283799" y="87067"/>
            <a:ext cx="11719052" cy="25777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ugir dos problemas não irá trazer a solução, afinal, cada ciclo tem que  ser fechado. - O Amor">
            <a:extLst>
              <a:ext uri="{FF2B5EF4-FFF2-40B4-BE49-F238E27FC236}">
                <a16:creationId xmlns:a16="http://schemas.microsoft.com/office/drawing/2014/main" id="{49D89460-7CCC-2FFF-AB24-82F4EDD59B81}"/>
              </a:ext>
            </a:extLst>
          </p:cNvPr>
          <p:cNvPicPr>
            <a:picLocks noChangeAspect="1" noChangeArrowheads="1"/>
          </p:cNvPicPr>
          <p:nvPr/>
        </p:nvPicPr>
        <p:blipFill rotWithShape="1">
          <a:blip r:embed="rId3">
            <a:alphaModFix amt="29000"/>
            <a:extLst>
              <a:ext uri="{28A0092B-C50C-407E-A947-70E740481C1C}">
                <a14:useLocalDpi xmlns:a14="http://schemas.microsoft.com/office/drawing/2010/main" val="0"/>
              </a:ext>
            </a:extLst>
          </a:blip>
          <a:srcRect l="1787" t="2156" r="1787" b="215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36B80F9-58D0-6BC5-90F5-AA5B44F5D972}"/>
              </a:ext>
            </a:extLst>
          </p:cNvPr>
          <p:cNvSpPr txBox="1"/>
          <p:nvPr/>
        </p:nvSpPr>
        <p:spPr>
          <a:xfrm>
            <a:off x="5704787" y="6370823"/>
            <a:ext cx="6216445" cy="400110"/>
          </a:xfrm>
          <a:prstGeom prst="rect">
            <a:avLst/>
          </a:prstGeom>
          <a:noFill/>
        </p:spPr>
        <p:txBody>
          <a:bodyPr wrap="none" rtlCol="0">
            <a:spAutoFit/>
          </a:bodyPr>
          <a:lstStyle/>
          <a:p>
            <a:r>
              <a:rPr lang="pt-BR" sz="2000" b="1" dirty="0"/>
              <a:t>Realizada no início, meio ou término de cada aula !!!</a:t>
            </a:r>
          </a:p>
        </p:txBody>
      </p:sp>
    </p:spTree>
    <p:extLst>
      <p:ext uri="{BB962C8B-B14F-4D97-AF65-F5344CB8AC3E}">
        <p14:creationId xmlns:p14="http://schemas.microsoft.com/office/powerpoint/2010/main" val="72869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EE726-037D-FE62-069A-19EE58A595D1}"/>
            </a:ext>
          </a:extLst>
        </p:cNvPr>
        <p:cNvGrpSpPr/>
        <p:nvPr/>
      </p:nvGrpSpPr>
      <p:grpSpPr>
        <a:xfrm>
          <a:off x="0" y="0"/>
          <a:ext cx="0" cy="0"/>
          <a:chOff x="0" y="0"/>
          <a:chExt cx="0" cy="0"/>
        </a:xfrm>
      </p:grpSpPr>
      <p:sp useBgFill="1">
        <p:nvSpPr>
          <p:cNvPr id="47117" name="Rectangle 47116">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12" name="Picture 8" descr="Ilustração da Transição da Revolução Agrícola">
            <a:extLst>
              <a:ext uri="{FF2B5EF4-FFF2-40B4-BE49-F238E27FC236}">
                <a16:creationId xmlns:a16="http://schemas.microsoft.com/office/drawing/2014/main" id="{35C7D309-CC6C-C4C7-2731-1612BCDD1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47119" name="Freeform: Shape 47118">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138" y="2758601"/>
            <a:ext cx="7832767"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aixaDeTexto 8">
            <a:extLst>
              <a:ext uri="{FF2B5EF4-FFF2-40B4-BE49-F238E27FC236}">
                <a16:creationId xmlns:a16="http://schemas.microsoft.com/office/drawing/2014/main" id="{D4F91DC9-7224-1245-A537-980E34E46184}"/>
              </a:ext>
            </a:extLst>
          </p:cNvPr>
          <p:cNvSpPr txBox="1"/>
          <p:nvPr/>
        </p:nvSpPr>
        <p:spPr>
          <a:xfrm>
            <a:off x="6096000" y="3657600"/>
            <a:ext cx="5257799" cy="18781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a:latin typeface="+mj-lt"/>
                <a:ea typeface="+mj-ea"/>
                <a:cs typeface="+mj-cs"/>
              </a:rPr>
              <a:t>Apenas uma pergunta...</a:t>
            </a:r>
          </a:p>
        </p:txBody>
      </p:sp>
      <p:sp>
        <p:nvSpPr>
          <p:cNvPr id="10" name="CaixaDeTexto 9">
            <a:extLst>
              <a:ext uri="{FF2B5EF4-FFF2-40B4-BE49-F238E27FC236}">
                <a16:creationId xmlns:a16="http://schemas.microsoft.com/office/drawing/2014/main" id="{1146CC19-4544-A955-F014-2C8E91C801B1}"/>
              </a:ext>
            </a:extLst>
          </p:cNvPr>
          <p:cNvSpPr txBox="1"/>
          <p:nvPr/>
        </p:nvSpPr>
        <p:spPr>
          <a:xfrm>
            <a:off x="6095236" y="5592499"/>
            <a:ext cx="5249011" cy="646785"/>
          </a:xfrm>
          <a:prstGeom prst="rect">
            <a:avLst/>
          </a:prstGeom>
        </p:spPr>
        <p:txBody>
          <a:bodyPr vert="horz" lIns="91440" tIns="45720" rIns="91440" bIns="45720" rtlCol="0">
            <a:normAutofit/>
          </a:bodyPr>
          <a:lstStyle/>
          <a:p>
            <a:pPr>
              <a:lnSpc>
                <a:spcPct val="90000"/>
              </a:lnSpc>
              <a:spcBef>
                <a:spcPts val="1000"/>
              </a:spcBef>
            </a:pPr>
            <a:r>
              <a:rPr lang="en-US" sz="2000" b="1" dirty="0"/>
              <a:t>... </a:t>
            </a:r>
            <a:r>
              <a:rPr lang="en-US" sz="2000" b="1"/>
              <a:t>faz</a:t>
            </a:r>
            <a:r>
              <a:rPr lang="en-US" sz="2000" b="1" dirty="0"/>
              <a:t> tempo que </a:t>
            </a:r>
            <a:r>
              <a:rPr lang="en-US" sz="2000" b="1"/>
              <a:t>passamos</a:t>
            </a:r>
            <a:r>
              <a:rPr lang="en-US" sz="2000" b="1" dirty="0"/>
              <a:t> pela </a:t>
            </a:r>
            <a:r>
              <a:rPr lang="en-US" sz="2000" b="1"/>
              <a:t>revolução</a:t>
            </a:r>
            <a:r>
              <a:rPr lang="en-US" sz="2000" b="1" dirty="0"/>
              <a:t> </a:t>
            </a:r>
            <a:r>
              <a:rPr lang="en-US" sz="2000" b="1"/>
              <a:t>agrícola</a:t>
            </a:r>
            <a:r>
              <a:rPr lang="en-US" sz="2000" b="1" dirty="0"/>
              <a:t>?</a:t>
            </a:r>
          </a:p>
        </p:txBody>
      </p:sp>
    </p:spTree>
    <p:extLst>
      <p:ext uri="{BB962C8B-B14F-4D97-AF65-F5344CB8AC3E}">
        <p14:creationId xmlns:p14="http://schemas.microsoft.com/office/powerpoint/2010/main" val="299646257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TotalTime>
  <Words>2038</Words>
  <Application>Microsoft Macintosh PowerPoint</Application>
  <PresentationFormat>Widescreen</PresentationFormat>
  <Paragraphs>244</Paragraphs>
  <Slides>46</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46</vt:i4>
      </vt:variant>
    </vt:vector>
  </HeadingPairs>
  <TitlesOfParts>
    <vt:vector size="54" baseType="lpstr">
      <vt:lpstr>Adelle Sans Devanagari</vt:lpstr>
      <vt:lpstr>Aptos</vt:lpstr>
      <vt:lpstr>Aptos Display</vt:lpstr>
      <vt:lpstr>Arial</vt:lpstr>
      <vt:lpstr>Calibri</vt:lpstr>
      <vt:lpstr>Chalkduster</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Mauricio Lamano Ferreira</dc:creator>
  <cp:lastModifiedBy>Mauricio Lamano Ferreira</cp:lastModifiedBy>
  <cp:revision>1</cp:revision>
  <dcterms:created xsi:type="dcterms:W3CDTF">2025-03-11T10:29:44Z</dcterms:created>
  <dcterms:modified xsi:type="dcterms:W3CDTF">2025-03-11T10:53:16Z</dcterms:modified>
</cp:coreProperties>
</file>