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18401-7808-4D20-B33B-671CCD422E5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F8EE4-1C52-4165-A204-23E3D01008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18401-7808-4D20-B33B-671CCD422E5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F8EE4-1C52-4165-A204-23E3D01008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18401-7808-4D20-B33B-671CCD422E5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F8EE4-1C52-4165-A204-23E3D01008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18401-7808-4D20-B33B-671CCD422E5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F8EE4-1C52-4165-A204-23E3D01008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18401-7808-4D20-B33B-671CCD422E5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F8EE4-1C52-4165-A204-23E3D01008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18401-7808-4D20-B33B-671CCD422E5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F8EE4-1C52-4165-A204-23E3D01008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18401-7808-4D20-B33B-671CCD422E5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F8EE4-1C52-4165-A204-23E3D01008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18401-7808-4D20-B33B-671CCD422E5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F8EE4-1C52-4165-A204-23E3D01008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18401-7808-4D20-B33B-671CCD422E5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F8EE4-1C52-4165-A204-23E3D01008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18401-7808-4D20-B33B-671CCD422E5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F8EE4-1C52-4165-A204-23E3D01008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18401-7808-4D20-B33B-671CCD422E5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F8EE4-1C52-4165-A204-23E3D01008DF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518401-7808-4D20-B33B-671CCD422E5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7DF8EE4-1C52-4165-A204-23E3D01008D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027232" cy="194819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Uma geração exaurida: agricultura comercial e mão de obra indígena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Stuart Schwartz</a:t>
            </a:r>
          </a:p>
          <a:p>
            <a:r>
              <a:rPr lang="pt-BR" dirty="0" smtClean="0"/>
              <a:t>(Segredos internos)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509120"/>
            <a:ext cx="8245544" cy="1469856"/>
          </a:xfrm>
        </p:spPr>
        <p:txBody>
          <a:bodyPr>
            <a:noAutofit/>
          </a:bodyPr>
          <a:lstStyle/>
          <a:p>
            <a:r>
              <a:rPr lang="pt-BR" sz="2400" dirty="0" smtClean="0"/>
              <a:t>“[...] porque nunca ninguém cuidou, que tanta gente se gastasse nunca, quanto mais em tão pouco tempo.” Padre José de Anchieta, BA, 1564.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332656"/>
            <a:ext cx="8183880" cy="4187952"/>
          </a:xfrm>
        </p:spPr>
        <p:txBody>
          <a:bodyPr/>
          <a:lstStyle/>
          <a:p>
            <a:r>
              <a:rPr lang="pt-BR" dirty="0" smtClean="0"/>
              <a:t>Primórdios da economia açucareira no Brasil: relações entre portugueses e indígenas.</a:t>
            </a:r>
          </a:p>
          <a:p>
            <a:r>
              <a:rPr lang="pt-BR" dirty="0" smtClean="0"/>
              <a:t>Mão de obra indígena (escrava ou assalariada): transitória no desenvolvimento da indústria açucareira.</a:t>
            </a:r>
          </a:p>
          <a:p>
            <a:r>
              <a:rPr lang="pt-BR" dirty="0" smtClean="0"/>
              <a:t>Capitalização: escravo africano.</a:t>
            </a:r>
          </a:p>
          <a:p>
            <a:r>
              <a:rPr lang="pt-BR" dirty="0" smtClean="0"/>
              <a:t>Objetivo: Indígenas e a economia açucareira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Os índios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12776"/>
            <a:ext cx="8327896" cy="4547992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Principais grupos no litoral: Tupi, Guaranis e os Jês.</a:t>
            </a:r>
          </a:p>
          <a:p>
            <a:r>
              <a:rPr lang="pt-BR" dirty="0" err="1" smtClean="0"/>
              <a:t>Tupinanbás</a:t>
            </a:r>
            <a:r>
              <a:rPr lang="pt-BR" dirty="0" smtClean="0"/>
              <a:t> : grupo Tupi (BA).</a:t>
            </a:r>
          </a:p>
          <a:p>
            <a:r>
              <a:rPr lang="pt-BR" dirty="0" smtClean="0"/>
              <a:t>Costumes e traços culturais: ritual </a:t>
            </a:r>
            <a:r>
              <a:rPr lang="pt-BR" dirty="0" err="1" smtClean="0"/>
              <a:t>canibalístico</a:t>
            </a:r>
            <a:r>
              <a:rPr lang="pt-BR" dirty="0" smtClean="0"/>
              <a:t> e a guerra como organização e hierarquização social.</a:t>
            </a:r>
          </a:p>
          <a:p>
            <a:r>
              <a:rPr lang="pt-BR" dirty="0" smtClean="0"/>
              <a:t>Agricultura: plantação da mandioca.</a:t>
            </a:r>
          </a:p>
          <a:p>
            <a:r>
              <a:rPr lang="pt-BR" dirty="0" smtClean="0"/>
              <a:t>Organização do trabalho: divisão sexual.</a:t>
            </a:r>
          </a:p>
          <a:p>
            <a:r>
              <a:rPr lang="pt-BR" dirty="0" smtClean="0"/>
              <a:t>Lógica de produção: autoconsumo, economia de uso -&gt; ritmo de trabalho e da produção não eram sistemáticos.</a:t>
            </a:r>
          </a:p>
          <a:p>
            <a:r>
              <a:rPr lang="pt-BR" dirty="0" smtClean="0"/>
              <a:t>Concepção comunitária ou recíproca: produção e consumo.</a:t>
            </a:r>
          </a:p>
          <a:p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b="1" dirty="0" smtClean="0"/>
              <a:t>Confronto de dois povos com sistemas econômicos e visões de mundos distintos.</a:t>
            </a:r>
            <a:endParaRPr lang="pt-B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933056"/>
            <a:ext cx="8291264" cy="210198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“As tradições culturais dos aimorés e dos tupinambás foram as mais importantes encontradas na Bahia pelos portugueses” (p. 43)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618728"/>
          </a:xfrm>
        </p:spPr>
        <p:txBody>
          <a:bodyPr/>
          <a:lstStyle/>
          <a:p>
            <a:r>
              <a:rPr lang="pt-BR" dirty="0" smtClean="0"/>
              <a:t>Tapuias: </a:t>
            </a:r>
            <a:r>
              <a:rPr lang="pt-BR" dirty="0" err="1" smtClean="0"/>
              <a:t>não-Tupis</a:t>
            </a:r>
            <a:endParaRPr lang="pt-BR" dirty="0" smtClean="0"/>
          </a:p>
          <a:p>
            <a:r>
              <a:rPr lang="pt-BR" dirty="0" smtClean="0"/>
              <a:t>Não praticavam a agricultura: caça e coleta.</a:t>
            </a:r>
          </a:p>
          <a:p>
            <a:r>
              <a:rPr lang="pt-BR" dirty="0" smtClean="0"/>
              <a:t>Mobilidade: concepção de utilização dos bens e cultura material.</a:t>
            </a:r>
          </a:p>
          <a:p>
            <a:r>
              <a:rPr lang="pt-BR" dirty="0" smtClean="0"/>
              <a:t>Aimorés (botocudos): resistência a presença portuguesa.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Reações a economia europeia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4784"/>
            <a:ext cx="8183880" cy="4187952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Relações entre portugueses e indígenas: alimentação, defesa e mão de obra.</a:t>
            </a:r>
          </a:p>
          <a:p>
            <a:r>
              <a:rPr lang="pt-BR" dirty="0" smtClean="0"/>
              <a:t>Primeiro contato: escambo.</a:t>
            </a:r>
          </a:p>
          <a:p>
            <a:r>
              <a:rPr lang="pt-BR" dirty="0" smtClean="0"/>
              <a:t>Mudança de relacionamento: estabelecimento do sistema de </a:t>
            </a:r>
            <a:r>
              <a:rPr lang="pt-BR" dirty="0" err="1" smtClean="0"/>
              <a:t>donatarias</a:t>
            </a:r>
            <a:endParaRPr lang="pt-BR" dirty="0" smtClean="0"/>
          </a:p>
          <a:p>
            <a:pPr lvl="1"/>
            <a:r>
              <a:rPr lang="pt-BR" dirty="0" smtClean="0"/>
              <a:t>Colonização: construção de cidades e as necessidades da nova cultura colonial (açúcar)</a:t>
            </a:r>
          </a:p>
          <a:p>
            <a:pPr lvl="1"/>
            <a:r>
              <a:rPr lang="pt-BR" dirty="0" smtClean="0"/>
              <a:t>Escravidão: meio para assegurar mão de obra para o plantio e beneficiamento da cana de açúcar.</a:t>
            </a:r>
          </a:p>
          <a:p>
            <a:r>
              <a:rPr lang="pt-BR" dirty="0" smtClean="0"/>
              <a:t>Escambo, escravidão e a cultura indígena.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Escravos, camponeses ou proletários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44824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“Os indígenas, sem a interferência dos europeus, negavam-se a responder previsivelmente às condições objetivas de mercado.”</a:t>
            </a:r>
          </a:p>
          <a:p>
            <a:r>
              <a:rPr lang="pt-BR" dirty="0" smtClean="0"/>
              <a:t>Três expedientes: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Coerção direta;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Criação de um </a:t>
            </a:r>
            <a:r>
              <a:rPr lang="pt-BR" dirty="0" err="1" smtClean="0"/>
              <a:t>campesinato</a:t>
            </a:r>
            <a:r>
              <a:rPr lang="pt-BR" dirty="0" smtClean="0"/>
              <a:t> indígena;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Integração dos indígenas a sociedade colonial.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pt-BR" dirty="0" smtClean="0"/>
              <a:t>Europeização dos autóctones.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39552" y="836712"/>
            <a:ext cx="8183562" cy="4187825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Disputas entre jesuítas e colonos: econômicos e teologia.</a:t>
            </a:r>
          </a:p>
          <a:p>
            <a:r>
              <a:rPr lang="pt-BR" dirty="0" smtClean="0"/>
              <a:t>Valor da colônia: produção açucareira;</a:t>
            </a:r>
          </a:p>
          <a:p>
            <a:r>
              <a:rPr lang="pt-BR" dirty="0" smtClean="0"/>
              <a:t>Teologia: humanidade dos indígenas.</a:t>
            </a:r>
          </a:p>
          <a:p>
            <a:r>
              <a:rPr lang="pt-BR" dirty="0" smtClean="0"/>
              <a:t>Coroa: mediar os conflitos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Legislação: proibição da escravização do indígena, exceto em casos de “guerras justa”.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Expansão da produção açucareira: expansão da escravização do indígena.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Um contato funesto: reajustamentos entre portugueses e indígenas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00808"/>
            <a:ext cx="8183880" cy="4187952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Doenças europeias: dizimação da população autóctones (varíola e sarampo – 1550/60);</a:t>
            </a:r>
          </a:p>
          <a:p>
            <a:r>
              <a:rPr lang="pt-BR" dirty="0" smtClean="0"/>
              <a:t>Impactos nas atividades econômicas: abastecimento de alimentos; mão de obra para a lavoura açucareira.</a:t>
            </a:r>
          </a:p>
          <a:p>
            <a:r>
              <a:rPr lang="pt-BR" dirty="0" smtClean="0"/>
              <a:t>Peste e mão de obra indígena: alto custo;</a:t>
            </a:r>
          </a:p>
          <a:p>
            <a:r>
              <a:rPr lang="pt-BR" dirty="0" smtClean="0"/>
              <a:t>Impulsiona o tráfico africano de escravos.</a:t>
            </a:r>
          </a:p>
          <a:p>
            <a:r>
              <a:rPr lang="pt-BR" dirty="0" smtClean="0"/>
              <a:t>1570: Proibição da escravização do indígena e os serviços de proteção indígena.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Santidade e resistência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Sincretismo religioso: Santidade de </a:t>
            </a:r>
            <a:r>
              <a:rPr lang="pt-BR" dirty="0" err="1" smtClean="0"/>
              <a:t>Jaguaripe</a:t>
            </a:r>
            <a:r>
              <a:rPr lang="pt-BR" dirty="0" smtClean="0"/>
              <a:t>.</a:t>
            </a:r>
          </a:p>
          <a:p>
            <a:r>
              <a:rPr lang="pt-BR" dirty="0" smtClean="0"/>
              <a:t>Resistência indígena (e posteriormente, escravos africanos).</a:t>
            </a:r>
          </a:p>
          <a:p>
            <a:r>
              <a:rPr lang="pt-BR" dirty="0" smtClean="0"/>
              <a:t>Formas de luta: ataques a economia da grande lavoura; imigração para o interior; fugas.</a:t>
            </a:r>
          </a:p>
          <a:p>
            <a:pPr>
              <a:buFont typeface="Wingdings" pitchFamily="2" charset="2"/>
              <a:buChar char="v"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“A tríade mortífera – guerra, doença e fome -, que seguiu na esteira da conquista portuguesa, limitou a natureza e a disponibilidade da força de </a:t>
            </a:r>
            <a:r>
              <a:rPr lang="pt-BR" smtClean="0"/>
              <a:t>trabalho indígena.”</a:t>
            </a:r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</TotalTime>
  <Words>550</Words>
  <Application>Microsoft Office PowerPoint</Application>
  <PresentationFormat>Apresentação na tela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Aspecto</vt:lpstr>
      <vt:lpstr>Uma geração exaurida: agricultura comercial e mão de obra indígena</vt:lpstr>
      <vt:lpstr>“[...] porque nunca ninguém cuidou, que tanta gente se gastasse nunca, quanto mais em tão pouco tempo.” Padre José de Anchieta, BA, 1564.</vt:lpstr>
      <vt:lpstr>Os índios </vt:lpstr>
      <vt:lpstr>“As tradições culturais dos aimorés e dos tupinambás foram as mais importantes encontradas na Bahia pelos portugueses” (p. 43)</vt:lpstr>
      <vt:lpstr>Reações a economia europeia </vt:lpstr>
      <vt:lpstr>Escravos, camponeses ou proletários</vt:lpstr>
      <vt:lpstr>Slide 7</vt:lpstr>
      <vt:lpstr>Um contato funesto: reajustamentos entre portugueses e indígenas</vt:lpstr>
      <vt:lpstr>Santidade e resistência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 geração exaurida: agricultura comercial e mão de obra indígena</dc:title>
  <dc:creator>Paula</dc:creator>
  <cp:lastModifiedBy>Paula</cp:lastModifiedBy>
  <cp:revision>13</cp:revision>
  <dcterms:created xsi:type="dcterms:W3CDTF">2020-09-01T23:01:45Z</dcterms:created>
  <dcterms:modified xsi:type="dcterms:W3CDTF">2020-09-01T23:45:15Z</dcterms:modified>
</cp:coreProperties>
</file>