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8" r:id="rId4"/>
    <p:sldId id="269" r:id="rId5"/>
    <p:sldId id="260" r:id="rId6"/>
    <p:sldId id="264" r:id="rId7"/>
    <p:sldId id="262" r:id="rId8"/>
    <p:sldId id="258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Vidinha" initials="PV" lastIdx="1" clrIdx="0">
    <p:extLst>
      <p:ext uri="{19B8F6BF-5375-455C-9EA6-DF929625EA0E}">
        <p15:presenceInfo xmlns:p15="http://schemas.microsoft.com/office/powerpoint/2012/main" userId="Pedro Vidin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t>04/08/2019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t>04/08/2019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7700" y="6721475"/>
            <a:ext cx="8762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/>
              <a:t> Reinaldo C. Bazito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QFL 1604  –  </a:t>
            </a:r>
            <a:r>
              <a:rPr lang="en-US" sz="1200" dirty="0" err="1">
                <a:solidFill>
                  <a:srgbClr val="FFFFFF"/>
                </a:solidFill>
              </a:rPr>
              <a:t>Química</a:t>
            </a:r>
            <a:r>
              <a:rPr lang="en-US" sz="1200" dirty="0">
                <a:solidFill>
                  <a:srgbClr val="FFFFFF"/>
                </a:solidFill>
              </a:rPr>
              <a:t>  Ambiental  2</a:t>
            </a: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t>04/08/2019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t>04/08/2019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t>04/08/2019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t>04/08/2019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t>04/08/2019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t>04/08/2019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t>04/08/2019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t>04/08/2019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Reinaldo C. Bazito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vidinha@iq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://disciplinas.stoa.usp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166813"/>
            <a:ext cx="8826500" cy="1081088"/>
          </a:xfrm>
        </p:spPr>
        <p:txBody>
          <a:bodyPr/>
          <a:lstStyle/>
          <a:p>
            <a:r>
              <a:rPr lang="en-US" dirty="0"/>
              <a:t>QFL1604 – </a:t>
            </a:r>
            <a:r>
              <a:rPr lang="en-US" dirty="0" err="1"/>
              <a:t>Química</a:t>
            </a:r>
            <a:r>
              <a:rPr lang="en-US" dirty="0"/>
              <a:t> Ambiental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13300"/>
            <a:ext cx="8826500" cy="533400"/>
          </a:xfrm>
        </p:spPr>
        <p:txBody>
          <a:bodyPr>
            <a:normAutofit/>
          </a:bodyPr>
          <a:lstStyle/>
          <a:p>
            <a:r>
              <a:rPr lang="en-US" sz="2000" dirty="0"/>
              <a:t>Prof. Dr. Pedro Vidinha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err="1"/>
              <a:t>Informações</a:t>
            </a:r>
            <a:r>
              <a:rPr lang="en-US" sz="2800" i="1" dirty="0"/>
              <a:t> </a:t>
            </a:r>
            <a:r>
              <a:rPr lang="en-US" sz="2800" i="1" dirty="0" err="1"/>
              <a:t>Gerais</a:t>
            </a:r>
            <a:r>
              <a:rPr lang="en-US" sz="2800" i="1" dirty="0"/>
              <a:t> </a:t>
            </a:r>
            <a:r>
              <a:rPr lang="en-US" sz="2800" i="1" dirty="0" err="1"/>
              <a:t>sobre</a:t>
            </a:r>
            <a:r>
              <a:rPr lang="en-US" sz="2800" i="1" dirty="0"/>
              <a:t> a </a:t>
            </a:r>
            <a:r>
              <a:rPr lang="en-US" sz="2800" i="1" dirty="0" err="1"/>
              <a:t>Disciplina</a:t>
            </a:r>
            <a:endParaRPr lang="en-US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2"/>
              </a:rPr>
              <a:t>pvidinha@iq.usp.br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11975485345 </a:t>
            </a:r>
            <a:r>
              <a:rPr lang="en-US" sz="1800" dirty="0" err="1"/>
              <a:t>whatsapp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Apresentação</a:t>
            </a:r>
            <a:r>
              <a:rPr lang="en-US" dirty="0"/>
              <a:t> do </a:t>
            </a:r>
            <a:r>
              <a:rPr lang="en-US" dirty="0" err="1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" y="2590799"/>
            <a:ext cx="8308976" cy="4130675"/>
          </a:xfrm>
        </p:spPr>
        <p:txBody>
          <a:bodyPr>
            <a:normAutofit fontScale="92500"/>
          </a:bodyPr>
          <a:lstStyle/>
          <a:p>
            <a:r>
              <a:rPr lang="pt-BR" sz="2400" dirty="0"/>
              <a:t>Identificação do problema e das suas consequências </a:t>
            </a:r>
          </a:p>
          <a:p>
            <a:endParaRPr lang="pt-BR" sz="2400" dirty="0"/>
          </a:p>
          <a:p>
            <a:r>
              <a:rPr lang="pt-BR" sz="2400" dirty="0"/>
              <a:t>Quais os principais focos de contaminação. Detalhar todas as etapas envolvidas</a:t>
            </a:r>
          </a:p>
          <a:p>
            <a:endParaRPr lang="pt-BR" sz="2400" dirty="0"/>
          </a:p>
          <a:p>
            <a:r>
              <a:rPr lang="pt-BR" sz="2400" dirty="0"/>
              <a:t>Como resolver os vários focos de contaminação? ( atenção pode não haver solução mas isso também pode ser comentado)</a:t>
            </a:r>
          </a:p>
          <a:p>
            <a:endParaRPr lang="pt-BR" sz="2400" dirty="0"/>
          </a:p>
          <a:p>
            <a:r>
              <a:rPr lang="pt-BR" sz="2400" dirty="0"/>
              <a:t>E que procedimentos poderão  tomados para que não se repita.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850" y="850900"/>
            <a:ext cx="7988300" cy="13843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pt-BR" sz="2200" dirty="0"/>
              <a:t>Vão escolher um tema ambiental, por exemplo uma catástrofe ambiental  e vão discutir esse tema. O tema é livre...</a:t>
            </a:r>
          </a:p>
        </p:txBody>
      </p:sp>
    </p:spTree>
    <p:extLst>
      <p:ext uri="{BB962C8B-B14F-4D97-AF65-F5344CB8AC3E}">
        <p14:creationId xmlns:p14="http://schemas.microsoft.com/office/powerpoint/2010/main" val="261839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Trabalhos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6" y="2908300"/>
            <a:ext cx="8524874" cy="3813175"/>
          </a:xfrm>
        </p:spPr>
        <p:txBody>
          <a:bodyPr>
            <a:normAutofit fontScale="92500"/>
          </a:bodyPr>
          <a:lstStyle/>
          <a:p>
            <a:r>
              <a:rPr lang="pt-BR" sz="2000" b="1" dirty="0"/>
              <a:t>Fonte:</a:t>
            </a:r>
            <a:r>
              <a:rPr lang="pt-BR" sz="2000" dirty="0"/>
              <a:t> artigos científicos, tese/dissertação, relatórios técnicos, estudo de caso.</a:t>
            </a:r>
          </a:p>
          <a:p>
            <a:endParaRPr lang="pt-BR" sz="2000" dirty="0"/>
          </a:p>
          <a:p>
            <a:r>
              <a:rPr lang="pt-BR" sz="2000" b="1" dirty="0"/>
              <a:t>Grupos: 4</a:t>
            </a:r>
            <a:r>
              <a:rPr lang="pt-BR" sz="2000" dirty="0"/>
              <a:t> pessoas;</a:t>
            </a:r>
          </a:p>
          <a:p>
            <a:endParaRPr lang="pt-BR" sz="2000" dirty="0"/>
          </a:p>
          <a:p>
            <a:r>
              <a:rPr lang="pt-BR" sz="2000" b="1" dirty="0"/>
              <a:t>Formato: </a:t>
            </a:r>
            <a:r>
              <a:rPr lang="pt-BR" sz="2000" b="1" dirty="0" err="1"/>
              <a:t>Video</a:t>
            </a:r>
            <a:r>
              <a:rPr lang="pt-BR" sz="2000" b="1" dirty="0"/>
              <a:t> até ao </a:t>
            </a:r>
            <a:r>
              <a:rPr lang="pt-BR" sz="2000" b="1" dirty="0" err="1"/>
              <a:t>maximo</a:t>
            </a:r>
            <a:r>
              <a:rPr lang="pt-BR" sz="2000" b="1" dirty="0"/>
              <a:t> de 10 min.</a:t>
            </a:r>
          </a:p>
          <a:p>
            <a:endParaRPr lang="pt-BR" sz="2000" b="1" dirty="0"/>
          </a:p>
          <a:p>
            <a:r>
              <a:rPr lang="pt-BR" sz="2000" b="1" dirty="0"/>
              <a:t>Upload </a:t>
            </a:r>
            <a:r>
              <a:rPr lang="pt-BR" sz="2000" b="1" dirty="0" err="1"/>
              <a:t>Youtube</a:t>
            </a:r>
            <a:r>
              <a:rPr lang="pt-BR" sz="2000" b="1" dirty="0"/>
              <a:t>. Post no nosso grupo de </a:t>
            </a:r>
            <a:r>
              <a:rPr lang="pt-BR" sz="2000" b="1" dirty="0" err="1"/>
              <a:t>facebook</a:t>
            </a:r>
            <a:r>
              <a:rPr lang="pt-BR" sz="2000" b="1" dirty="0"/>
              <a:t> </a:t>
            </a:r>
          </a:p>
          <a:p>
            <a:endParaRPr lang="pt-BR" sz="2000" b="1" dirty="0"/>
          </a:p>
          <a:p>
            <a:r>
              <a:rPr lang="pt-BR" sz="2000" b="1" dirty="0"/>
              <a:t>Todos deverão comentar os vídeos um dos outros. Comentário cientifico (</a:t>
            </a:r>
            <a:r>
              <a:rPr lang="pt-BR" sz="2000" b="1" dirty="0" err="1"/>
              <a:t>joinha</a:t>
            </a:r>
            <a:r>
              <a:rPr lang="pt-BR" sz="2000" b="1" dirty="0"/>
              <a:t> e legal , bacana não serve)</a:t>
            </a:r>
            <a:endParaRPr lang="pt-BR" sz="2000" dirty="0"/>
          </a:p>
          <a:p>
            <a:r>
              <a:rPr lang="pt-BR" sz="2000" b="1" dirty="0"/>
              <a:t>Prazo:  </a:t>
            </a:r>
            <a:r>
              <a:rPr lang="pt-BR" sz="2000" dirty="0"/>
              <a:t>post  até dia </a:t>
            </a:r>
            <a:r>
              <a:rPr lang="pt-BR" sz="2000" b="1" dirty="0"/>
              <a:t>28/11/2018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300" y="1028700"/>
            <a:ext cx="7988300" cy="14478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/>
              <a:t>Objetivo: </a:t>
            </a:r>
            <a:r>
              <a:rPr lang="pt-BR" sz="2400"/>
              <a:t>Aplicar os conceitos aprendidos na disciplina em uma análise crítica de um problema ou situação ambiental. </a:t>
            </a:r>
          </a:p>
          <a:p>
            <a:pPr>
              <a:lnSpc>
                <a:spcPct val="150000"/>
              </a:lnSpc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58669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Trabalhos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6" y="2908300"/>
            <a:ext cx="8524874" cy="3813175"/>
          </a:xfrm>
        </p:spPr>
        <p:txBody>
          <a:bodyPr>
            <a:normAutofit/>
          </a:bodyPr>
          <a:lstStyle/>
          <a:p>
            <a:r>
              <a:rPr lang="pt-BR" sz="2000" b="1" dirty="0"/>
              <a:t>Trabalhos  </a:t>
            </a:r>
          </a:p>
          <a:p>
            <a:r>
              <a:rPr lang="pt-BR" sz="2000" b="1" dirty="0"/>
              <a:t>10 – 2,0 pontos</a:t>
            </a:r>
          </a:p>
          <a:p>
            <a:r>
              <a:rPr lang="pt-BR" sz="2000" b="1" dirty="0"/>
              <a:t>9,5 – 1,7 pontos</a:t>
            </a:r>
          </a:p>
          <a:p>
            <a:r>
              <a:rPr lang="pt-BR" sz="2000" b="1" dirty="0"/>
              <a:t>9,0 – 1,5 pontos</a:t>
            </a:r>
          </a:p>
          <a:p>
            <a:r>
              <a:rPr lang="pt-BR" sz="2000" b="1" dirty="0"/>
              <a:t>8,5 – 1,0 pontos</a:t>
            </a:r>
          </a:p>
          <a:p>
            <a:r>
              <a:rPr lang="pt-BR" sz="2000" b="1" dirty="0"/>
              <a:t>8,0 - 0,5 pontos</a:t>
            </a:r>
          </a:p>
          <a:p>
            <a:endParaRPr lang="pt-BR" sz="2000" dirty="0"/>
          </a:p>
          <a:p>
            <a:r>
              <a:rPr lang="pt-BR" sz="2000" dirty="0"/>
              <a:t>Estes pontos serão somados à média das provas. </a:t>
            </a:r>
          </a:p>
          <a:p>
            <a:endParaRPr lang="pt-B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300" y="1028700"/>
            <a:ext cx="7988300" cy="14478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/>
              <a:t>Avaliação do trabalho: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7251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/>
              <a:t>Descrição</a:t>
            </a:r>
            <a:r>
              <a:rPr lang="en-US" dirty="0"/>
              <a:t> da </a:t>
            </a:r>
            <a:r>
              <a:rPr lang="en-US" dirty="0" err="1"/>
              <a:t>Disciplina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9300" y="1257300"/>
            <a:ext cx="7988300" cy="27305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Aplicar</a:t>
            </a:r>
            <a:r>
              <a:rPr lang="en-US" sz="2400" dirty="0"/>
              <a:t> </a:t>
            </a:r>
            <a:r>
              <a:rPr lang="en-US" sz="2400" dirty="0" err="1"/>
              <a:t>conceitos</a:t>
            </a:r>
            <a:r>
              <a:rPr lang="en-US" sz="2400" dirty="0"/>
              <a:t> </a:t>
            </a:r>
            <a:r>
              <a:rPr lang="en-US" sz="2400" dirty="0" err="1"/>
              <a:t>fundamentais</a:t>
            </a:r>
            <a:r>
              <a:rPr lang="en-US" sz="2400" dirty="0"/>
              <a:t> de </a:t>
            </a:r>
            <a:r>
              <a:rPr lang="en-US" sz="2400" dirty="0" err="1"/>
              <a:t>Físico-química</a:t>
            </a:r>
            <a:r>
              <a:rPr lang="en-US" sz="2400" dirty="0"/>
              <a:t>, </a:t>
            </a:r>
            <a:r>
              <a:rPr lang="en-US" sz="2400" dirty="0" err="1"/>
              <a:t>Química</a:t>
            </a:r>
            <a:r>
              <a:rPr lang="en-US" sz="2400" dirty="0"/>
              <a:t> </a:t>
            </a:r>
            <a:r>
              <a:rPr lang="en-US" sz="2400" dirty="0" err="1"/>
              <a:t>Orgânica</a:t>
            </a:r>
            <a:r>
              <a:rPr lang="en-US" sz="2400" dirty="0"/>
              <a:t> e </a:t>
            </a:r>
            <a:r>
              <a:rPr lang="en-US" sz="2400" dirty="0" err="1"/>
              <a:t>Inorgânica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elucidação</a:t>
            </a:r>
            <a:r>
              <a:rPr lang="en-US" sz="2400" dirty="0"/>
              <a:t> e </a:t>
            </a:r>
            <a:r>
              <a:rPr lang="en-US" sz="2400" dirty="0" err="1"/>
              <a:t>racionalização</a:t>
            </a:r>
            <a:r>
              <a:rPr lang="en-US" sz="2400" dirty="0"/>
              <a:t> da </a:t>
            </a:r>
            <a:r>
              <a:rPr lang="en-US" sz="2400" dirty="0" err="1"/>
              <a:t>distribuição</a:t>
            </a:r>
            <a:r>
              <a:rPr lang="en-US" sz="2400" dirty="0"/>
              <a:t>, </a:t>
            </a:r>
            <a:r>
              <a:rPr lang="en-US" sz="2400" dirty="0" err="1"/>
              <a:t>partição</a:t>
            </a:r>
            <a:r>
              <a:rPr lang="en-US" sz="2400" dirty="0"/>
              <a:t> e das </a:t>
            </a:r>
            <a:r>
              <a:rPr lang="en-US" sz="2400" dirty="0" err="1"/>
              <a:t>transformações</a:t>
            </a:r>
            <a:r>
              <a:rPr lang="en-US" sz="2400" dirty="0"/>
              <a:t> </a:t>
            </a:r>
            <a:r>
              <a:rPr lang="en-US" sz="2400" dirty="0" err="1"/>
              <a:t>químicas</a:t>
            </a:r>
            <a:r>
              <a:rPr lang="en-US" sz="2400" dirty="0"/>
              <a:t> e </a:t>
            </a:r>
            <a:r>
              <a:rPr lang="en-US" sz="2400" dirty="0" err="1"/>
              <a:t>biológicas</a:t>
            </a:r>
            <a:r>
              <a:rPr lang="en-US" sz="2400" dirty="0"/>
              <a:t> de </a:t>
            </a:r>
            <a:r>
              <a:rPr lang="en-US" sz="2400" dirty="0" err="1"/>
              <a:t>substâncias</a:t>
            </a:r>
            <a:r>
              <a:rPr lang="en-US" sz="2400" dirty="0"/>
              <a:t> de </a:t>
            </a:r>
            <a:r>
              <a:rPr lang="en-US" sz="2400" dirty="0" err="1"/>
              <a:t>relevância</a:t>
            </a:r>
            <a:r>
              <a:rPr lang="en-US" sz="2400" dirty="0"/>
              <a:t> </a:t>
            </a:r>
            <a:r>
              <a:rPr lang="en-US" sz="2400" dirty="0" err="1"/>
              <a:t>ambiental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natureza</a:t>
            </a:r>
            <a:r>
              <a:rPr lang="pt-BR" sz="2400" dirty="0"/>
              <a:t>. 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4927600"/>
            <a:ext cx="3860800" cy="13589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0E7AD8D-FA89-4A47-8037-8EC41DF0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3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9E65D1-B0CB-49C9-9F97-890C620C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8" y="4979270"/>
            <a:ext cx="1813444" cy="9572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1FA0DB5-8CF9-4C12-9F32-61185518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8" y="1673908"/>
            <a:ext cx="9144000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6A6EE0-2669-4CFF-A3DD-6BD50D3E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227F6E-7248-4212-9367-59407C59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68" y="-136525"/>
            <a:ext cx="4259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1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/>
              <a:t>Critério</a:t>
            </a:r>
            <a:r>
              <a:rPr lang="en-US" dirty="0"/>
              <a:t> de </a:t>
            </a:r>
            <a:r>
              <a:rPr lang="en-US" dirty="0" err="1"/>
              <a:t>Avaliação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92486" y="1239938"/>
            <a:ext cx="2692400" cy="12192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2200" y="2921000"/>
            <a:ext cx="7175500" cy="11557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b="1" dirty="0"/>
              <a:t>M</a:t>
            </a:r>
            <a:r>
              <a:rPr lang="pt-BR" sz="2000" dirty="0"/>
              <a:t>: nota final;  </a:t>
            </a:r>
            <a:r>
              <a:rPr lang="pt-BR" sz="2000" b="1" dirty="0"/>
              <a:t>P1</a:t>
            </a:r>
            <a:r>
              <a:rPr lang="pt-BR" sz="2000" dirty="0"/>
              <a:t>: nota prova 1;  </a:t>
            </a:r>
            <a:r>
              <a:rPr lang="pt-BR" sz="2000" b="1" dirty="0"/>
              <a:t>P2</a:t>
            </a:r>
            <a:r>
              <a:rPr lang="pt-BR" sz="2000" dirty="0"/>
              <a:t>: nota prova 2;</a:t>
            </a:r>
          </a:p>
          <a:p>
            <a:endParaRPr lang="pt-B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95586" y="3882644"/>
            <a:ext cx="3289300" cy="5207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dirty="0"/>
              <a:t>Aprovação: </a:t>
            </a:r>
            <a:r>
              <a:rPr lang="pt-BR" sz="2000" b="1" dirty="0"/>
              <a:t>M </a:t>
            </a:r>
            <a:r>
              <a:rPr lang="pt-BR" sz="2000" b="1" dirty="0">
                <a:sym typeface="Symbol"/>
              </a:rPr>
              <a:t></a:t>
            </a:r>
            <a:r>
              <a:rPr lang="pt-BR" sz="2000" b="1" dirty="0"/>
              <a:t> 5,0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6700" y="5901944"/>
            <a:ext cx="3467100" cy="5207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/>
              <a:t>Recuperação: </a:t>
            </a:r>
            <a:r>
              <a:rPr lang="pt-BR" sz="2000" b="1" dirty="0"/>
              <a:t>M</a:t>
            </a:r>
            <a:r>
              <a:rPr lang="pt-BR" sz="2000" dirty="0"/>
              <a:t> </a:t>
            </a:r>
            <a:r>
              <a:rPr lang="pt-BR" sz="2000" dirty="0">
                <a:sym typeface="Symbol"/>
              </a:rPr>
              <a:t></a:t>
            </a:r>
            <a:r>
              <a:rPr lang="pt-BR" sz="2000" dirty="0"/>
              <a:t> 3,0 e </a:t>
            </a:r>
            <a:r>
              <a:rPr lang="pt-BR" sz="2000" b="1" dirty="0" err="1"/>
              <a:t>F</a:t>
            </a:r>
            <a:r>
              <a:rPr lang="pt-BR" sz="2000" dirty="0"/>
              <a:t> </a:t>
            </a:r>
            <a:r>
              <a:rPr lang="pt-BR" sz="2000" dirty="0">
                <a:sym typeface="Symbol"/>
              </a:rPr>
              <a:t></a:t>
            </a:r>
            <a:r>
              <a:rPr lang="pt-BR" sz="2000" dirty="0"/>
              <a:t> 70%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2200" y="5130800"/>
            <a:ext cx="7175500" cy="7048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/>
              <a:t>A prova substitutiva é fechada (só em caso de falta justificada).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555206" y="1439111"/>
                <a:ext cx="2486025" cy="98168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</a:rPr>
                      <m:t>M</m:t>
                    </m:r>
                    <m:r>
                      <a:rPr lang="en-US" sz="32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2 </m:t>
                        </m:r>
                      </m:num>
                      <m:den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200" i="1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206" y="1439111"/>
                <a:ext cx="2486025" cy="981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/>
              <a:t>Datas</a:t>
            </a:r>
            <a:r>
              <a:rPr lang="en-US" dirty="0"/>
              <a:t> das </a:t>
            </a:r>
            <a:r>
              <a:rPr lang="en-US" dirty="0" err="1"/>
              <a:t>Avaliações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5700" y="1282700"/>
            <a:ext cx="3441700" cy="5969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/>
              <a:t>P1</a:t>
            </a:r>
            <a:r>
              <a:rPr lang="pt-BR" sz="2000" dirty="0"/>
              <a:t>: 14/10</a:t>
            </a:r>
            <a:endParaRPr lang="pt-BR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30800" y="1282700"/>
            <a:ext cx="3441700" cy="5969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/>
              <a:t>P2</a:t>
            </a:r>
            <a:r>
              <a:rPr lang="pt-BR" sz="2000" dirty="0"/>
              <a:t>: 19/11</a:t>
            </a:r>
            <a:endParaRPr lang="pt-BR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2092" y="2235200"/>
            <a:ext cx="3441700" cy="5969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/>
              <a:t>P3</a:t>
            </a:r>
            <a:r>
              <a:rPr lang="pt-BR" sz="2000" dirty="0"/>
              <a:t>: 26/11</a:t>
            </a:r>
            <a:endParaRPr lang="pt-BR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98800" y="3251200"/>
            <a:ext cx="3441700" cy="5969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/>
              <a:t>REC</a:t>
            </a:r>
            <a:r>
              <a:rPr lang="pt-BR" sz="2000" dirty="0"/>
              <a:t>: janeiro-fevereiro</a:t>
            </a:r>
            <a:endParaRPr lang="pt-BR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98800" y="4324350"/>
            <a:ext cx="3441700" cy="5969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/>
              <a:t>Trabalhos</a:t>
            </a:r>
            <a:r>
              <a:rPr lang="pt-BR" sz="2000" dirty="0"/>
              <a:t>: de 27/11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36518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Bibliografia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211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08" y="981662"/>
            <a:ext cx="2120092" cy="2753911"/>
          </a:xfrm>
          <a:prstGeom prst="rect">
            <a:avLst/>
          </a:prstGeom>
        </p:spPr>
      </p:pic>
      <p:pic>
        <p:nvPicPr>
          <p:cNvPr id="11" name="Picture 10" descr="1481972007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810592"/>
            <a:ext cx="2844800" cy="3849962"/>
          </a:xfrm>
          <a:prstGeom prst="rect">
            <a:avLst/>
          </a:prstGeom>
        </p:spPr>
      </p:pic>
      <p:pic>
        <p:nvPicPr>
          <p:cNvPr id="12" name="Picture 11" descr="2Q==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79" y="1222962"/>
            <a:ext cx="1760129" cy="2294938"/>
          </a:xfrm>
          <a:prstGeom prst="rect">
            <a:avLst/>
          </a:prstGeom>
        </p:spPr>
      </p:pic>
      <p:pic>
        <p:nvPicPr>
          <p:cNvPr id="13" name="Picture 12" descr="images.livrariasaraiva.c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98" y="4169362"/>
            <a:ext cx="1737210" cy="2327862"/>
          </a:xfrm>
          <a:prstGeom prst="rect">
            <a:avLst/>
          </a:prstGeom>
        </p:spPr>
      </p:pic>
      <p:pic>
        <p:nvPicPr>
          <p:cNvPr id="14" name="Picture 13" descr="51AAJZ9j84L._SY344_BO1,204,203,200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8" y="3991562"/>
            <a:ext cx="1822571" cy="27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996951"/>
            <a:ext cx="8524874" cy="522604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“</a:t>
            </a:r>
            <a:r>
              <a:rPr lang="en-US" sz="2200" i="1" dirty="0"/>
              <a:t>Environmental Organic Chemistry</a:t>
            </a:r>
            <a:r>
              <a:rPr lang="en-US" sz="2200" dirty="0"/>
              <a:t>”, </a:t>
            </a:r>
            <a:r>
              <a:rPr lang="en-US" sz="2200" dirty="0" err="1"/>
              <a:t>Schwarzenbach</a:t>
            </a:r>
            <a:r>
              <a:rPr lang="en-US" sz="2200" dirty="0"/>
              <a:t>, </a:t>
            </a:r>
            <a:r>
              <a:rPr lang="en-US" sz="2200" dirty="0" err="1"/>
              <a:t>Gschwend</a:t>
            </a:r>
            <a:r>
              <a:rPr lang="en-US" sz="2200" dirty="0"/>
              <a:t>, </a:t>
            </a:r>
            <a:r>
              <a:rPr lang="en-US" sz="2200" dirty="0" err="1"/>
              <a:t>Imboden</a:t>
            </a:r>
            <a:r>
              <a:rPr lang="en-US" sz="2200" dirty="0"/>
              <a:t>, 2</a:t>
            </a:r>
            <a:r>
              <a:rPr lang="en-US" sz="2200" u="sng" baseline="30000" dirty="0"/>
              <a:t>a</a:t>
            </a:r>
            <a:r>
              <a:rPr lang="en-US" sz="2200" dirty="0"/>
              <a:t> ed., Wiley, Hoboken, NJ, EUA, 2003.</a:t>
            </a:r>
          </a:p>
          <a:p>
            <a:endParaRPr lang="pt-BR" sz="2200" dirty="0"/>
          </a:p>
          <a:p>
            <a:r>
              <a:rPr lang="en-US" sz="2200" dirty="0"/>
              <a:t>“</a:t>
            </a:r>
            <a:r>
              <a:rPr lang="en-US" sz="2200" i="1" dirty="0"/>
              <a:t>Reaction Mechanisms in Environmental Organic Chemistry</a:t>
            </a:r>
            <a:r>
              <a:rPr lang="en-US" sz="2200" dirty="0"/>
              <a:t>”, Larson, Weber, 1</a:t>
            </a:r>
            <a:r>
              <a:rPr lang="en-US" sz="2200" u="sng" baseline="30000" dirty="0"/>
              <a:t>a</a:t>
            </a:r>
            <a:r>
              <a:rPr lang="en-US" sz="2200" dirty="0"/>
              <a:t> ed., Lewis Pub., Boca Raton, FL, EUA, 1994.</a:t>
            </a:r>
          </a:p>
          <a:p>
            <a:endParaRPr lang="en-US" sz="2200" dirty="0"/>
          </a:p>
          <a:p>
            <a:r>
              <a:rPr lang="en-US" sz="2200" dirty="0"/>
              <a:t>“Chemical Fate and Transport in the Environment”, </a:t>
            </a:r>
            <a:r>
              <a:rPr lang="en-US" sz="2200" dirty="0" err="1"/>
              <a:t>Hemond</a:t>
            </a:r>
            <a:r>
              <a:rPr lang="en-US" sz="2200" dirty="0"/>
              <a:t>, Fechner-Levy, 2</a:t>
            </a:r>
            <a:r>
              <a:rPr lang="en-US" sz="2200" u="sng" baseline="30000" dirty="0"/>
              <a:t>a</a:t>
            </a:r>
            <a:r>
              <a:rPr lang="en-US" sz="2200" dirty="0"/>
              <a:t> ed., Academic Press, San Diego, EUA, 2000.</a:t>
            </a:r>
          </a:p>
          <a:p>
            <a:endParaRPr lang="pt-BR" sz="2200" dirty="0"/>
          </a:p>
          <a:p>
            <a:r>
              <a:rPr lang="en-US" sz="2200" dirty="0"/>
              <a:t>“</a:t>
            </a:r>
            <a:r>
              <a:rPr lang="en-US" sz="2200" i="1" dirty="0"/>
              <a:t>Environmental Chemistry: a Global Perspective</a:t>
            </a:r>
            <a:r>
              <a:rPr lang="en-US" sz="2200" dirty="0"/>
              <a:t>”, </a:t>
            </a:r>
            <a:r>
              <a:rPr lang="en-US" sz="2200" dirty="0" err="1"/>
              <a:t>VanLoon</a:t>
            </a:r>
            <a:r>
              <a:rPr lang="en-US" sz="2200" dirty="0"/>
              <a:t>, Duffy, 2</a:t>
            </a:r>
            <a:r>
              <a:rPr lang="en-US" sz="2200" u="sng" baseline="30000" dirty="0"/>
              <a:t>a</a:t>
            </a:r>
            <a:r>
              <a:rPr lang="en-US" sz="2200" dirty="0"/>
              <a:t> Ed., Oxford, 2005.</a:t>
            </a:r>
          </a:p>
          <a:p>
            <a:endParaRPr lang="pt-BR" sz="2200" dirty="0"/>
          </a:p>
          <a:p>
            <a:r>
              <a:rPr lang="en-US" sz="2200" dirty="0"/>
              <a:t>“</a:t>
            </a:r>
            <a:r>
              <a:rPr lang="en-US" sz="2200" i="1" dirty="0" err="1"/>
              <a:t>Química</a:t>
            </a:r>
            <a:r>
              <a:rPr lang="en-US" sz="2200" i="1" dirty="0"/>
              <a:t> </a:t>
            </a:r>
            <a:r>
              <a:rPr lang="en-US" sz="2200" i="1" dirty="0" err="1"/>
              <a:t>Ambiental</a:t>
            </a:r>
            <a:r>
              <a:rPr lang="en-US" sz="2200" dirty="0"/>
              <a:t>”, Spiro, T.G.; </a:t>
            </a:r>
            <a:r>
              <a:rPr lang="en-US" sz="2200" dirty="0" err="1"/>
              <a:t>Stigliani</a:t>
            </a:r>
            <a:r>
              <a:rPr lang="en-US" sz="2200" dirty="0"/>
              <a:t>, W.M., 2</a:t>
            </a:r>
            <a:r>
              <a:rPr lang="en-US" sz="2200" u="sng" baseline="30000" dirty="0"/>
              <a:t>a</a:t>
            </a:r>
            <a:r>
              <a:rPr lang="en-US" sz="2200" dirty="0"/>
              <a:t> Ed., Pearson/Prentice Hall, 2008.</a:t>
            </a:r>
          </a:p>
          <a:p>
            <a:endParaRPr lang="pt-BR" sz="2200" dirty="0"/>
          </a:p>
          <a:p>
            <a:r>
              <a:rPr lang="en-US" sz="2200" dirty="0" err="1"/>
              <a:t>Artigos</a:t>
            </a:r>
            <a:r>
              <a:rPr lang="en-US" sz="2200" dirty="0"/>
              <a:t> de </a:t>
            </a:r>
            <a:r>
              <a:rPr lang="en-US" sz="2200" dirty="0" err="1"/>
              <a:t>periódicos</a:t>
            </a:r>
            <a:r>
              <a:rPr lang="en-US" sz="2200" dirty="0"/>
              <a:t>.</a:t>
            </a:r>
            <a:r>
              <a:rPr lang="pt-BR" sz="2200" dirty="0"/>
              <a:t>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Reinaldo C. Bazito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8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/>
              <a:t>Material da </a:t>
            </a:r>
            <a:r>
              <a:rPr lang="en-US" dirty="0" err="1"/>
              <a:t>Disciplina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7510" y="963144"/>
            <a:ext cx="3390900" cy="48691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000" dirty="0">
                <a:hlinkClick r:id="rId2"/>
              </a:rPr>
              <a:t>http://disciplinas.stoa.usp.br/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4927600"/>
            <a:ext cx="3860800" cy="13589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US" sz="2000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" y="972288"/>
            <a:ext cx="1019555" cy="10195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814BA0-A805-458F-807F-99ECAE153A64}"/>
              </a:ext>
            </a:extLst>
          </p:cNvPr>
          <p:cNvSpPr/>
          <p:nvPr/>
        </p:nvSpPr>
        <p:spPr>
          <a:xfrm>
            <a:off x="788417" y="2671957"/>
            <a:ext cx="382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https://www.facebook.com/groups/2131917597023289/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D4DC70F-8DF2-4C70-8A28-B1411AAE2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00" t="9823" r="31600" b="4666"/>
          <a:stretch/>
        </p:blipFill>
        <p:spPr>
          <a:xfrm>
            <a:off x="4738686" y="1358620"/>
            <a:ext cx="4405312" cy="54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388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3467</TotalTime>
  <Words>497</Words>
  <Application>Microsoft Office PowerPoint</Application>
  <PresentationFormat>Apresentação na tela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Modelo de Aula 1</vt:lpstr>
      <vt:lpstr>QFL1604 – Química Ambiental II</vt:lpstr>
      <vt:lpstr>Descrição da Disciplina</vt:lpstr>
      <vt:lpstr>Apresentação do PowerPoint</vt:lpstr>
      <vt:lpstr>Apresentação do PowerPoint</vt:lpstr>
      <vt:lpstr>Critério de Avaliação</vt:lpstr>
      <vt:lpstr>Datas das Avaliações</vt:lpstr>
      <vt:lpstr>Bibliografia</vt:lpstr>
      <vt:lpstr>Bibliografia</vt:lpstr>
      <vt:lpstr>Material da Disciplina</vt:lpstr>
      <vt:lpstr>Apresentação do Tema</vt:lpstr>
      <vt:lpstr>Trabalhos</vt:lpstr>
      <vt:lpstr>Trabalhos</vt:lpstr>
    </vt:vector>
  </TitlesOfParts>
  <Company>IQ-USP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Reinaldo Camino Bazito</dc:creator>
  <cp:lastModifiedBy>Pedro Vidinha</cp:lastModifiedBy>
  <cp:revision>58</cp:revision>
  <dcterms:created xsi:type="dcterms:W3CDTF">2015-02-21T22:32:42Z</dcterms:created>
  <dcterms:modified xsi:type="dcterms:W3CDTF">2019-08-05T21:29:51Z</dcterms:modified>
</cp:coreProperties>
</file>