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23" r:id="rId3"/>
    <p:sldId id="324" r:id="rId4"/>
    <p:sldId id="618" r:id="rId5"/>
    <p:sldId id="619" r:id="rId6"/>
    <p:sldId id="620" r:id="rId7"/>
    <p:sldId id="603" r:id="rId8"/>
    <p:sldId id="604" r:id="rId9"/>
    <p:sldId id="621" r:id="rId10"/>
    <p:sldId id="622" r:id="rId11"/>
    <p:sldId id="605" r:id="rId12"/>
    <p:sldId id="623" r:id="rId13"/>
    <p:sldId id="624" r:id="rId14"/>
    <p:sldId id="585" r:id="rId15"/>
    <p:sldId id="294" r:id="rId16"/>
    <p:sldId id="584" r:id="rId17"/>
    <p:sldId id="295" r:id="rId18"/>
    <p:sldId id="265" r:id="rId19"/>
    <p:sldId id="262" r:id="rId20"/>
    <p:sldId id="266" r:id="rId21"/>
    <p:sldId id="303" r:id="rId22"/>
    <p:sldId id="302" r:id="rId23"/>
    <p:sldId id="301" r:id="rId24"/>
    <p:sldId id="304" r:id="rId25"/>
    <p:sldId id="267" r:id="rId26"/>
    <p:sldId id="606" r:id="rId27"/>
    <p:sldId id="629" r:id="rId28"/>
    <p:sldId id="588" r:id="rId29"/>
    <p:sldId id="607" r:id="rId30"/>
    <p:sldId id="608" r:id="rId31"/>
    <p:sldId id="326" r:id="rId32"/>
    <p:sldId id="609" r:id="rId33"/>
    <p:sldId id="589" r:id="rId34"/>
    <p:sldId id="628" r:id="rId35"/>
    <p:sldId id="625" r:id="rId36"/>
    <p:sldId id="626" r:id="rId37"/>
    <p:sldId id="627" r:id="rId38"/>
    <p:sldId id="630" r:id="rId39"/>
    <p:sldId id="590" r:id="rId40"/>
    <p:sldId id="611" r:id="rId41"/>
    <p:sldId id="591" r:id="rId42"/>
    <p:sldId id="612" r:id="rId43"/>
    <p:sldId id="613" r:id="rId44"/>
    <p:sldId id="331" r:id="rId45"/>
    <p:sldId id="268" r:id="rId46"/>
    <p:sldId id="313" r:id="rId47"/>
    <p:sldId id="593" r:id="rId48"/>
    <p:sldId id="617" r:id="rId49"/>
    <p:sldId id="615" r:id="rId50"/>
    <p:sldId id="616" r:id="rId5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8C496C-C705-4FC1-8A17-F133EF8F53D8}" v="1" dt="2019-03-25T00:43:07.974"/>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280" autoAdjust="0"/>
  </p:normalViewPr>
  <p:slideViewPr>
    <p:cSldViewPr snapToGrid="0">
      <p:cViewPr varScale="1">
        <p:scale>
          <a:sx n="83" d="100"/>
          <a:sy n="83" d="100"/>
        </p:scale>
        <p:origin x="590" y="58"/>
      </p:cViewPr>
      <p:guideLst>
        <p:guide orient="horz" pos="2160"/>
        <p:guide pos="3840"/>
      </p:guideLst>
    </p:cSldViewPr>
  </p:slideViewPr>
  <p:outlineViewPr>
    <p:cViewPr>
      <p:scale>
        <a:sx n="33" d="100"/>
        <a:sy n="33" d="100"/>
      </p:scale>
      <p:origin x="0" y="-204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9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A55E4-2798-4589-AE10-5F1B1393EB2B}" type="datetimeFigureOut">
              <a:rPr lang="pt-BR" smtClean="0"/>
              <a:t>15/06/2021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5820C-9826-426B-B8CF-C325B00430F4}" type="slidenum">
              <a:rPr lang="pt-BR" smtClean="0"/>
              <a:t>‹nº›</a:t>
            </a:fld>
            <a:endParaRPr lang="pt-BR"/>
          </a:p>
        </p:txBody>
      </p:sp>
    </p:spTree>
    <p:extLst>
      <p:ext uri="{BB962C8B-B14F-4D97-AF65-F5344CB8AC3E}">
        <p14:creationId xmlns:p14="http://schemas.microsoft.com/office/powerpoint/2010/main" val="327147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C73F58A9-B5CE-4151-82FB-EC2E45D5FACA}" type="slidenum">
              <a:rPr lang="en-US" altLang="pt-BR" sz="1200">
                <a:latin typeface="Times New Roman" panose="02020603050405020304" pitchFamily="18" charset="0"/>
              </a:rPr>
              <a:pPr algn="r"/>
              <a:t>15</a:t>
            </a:fld>
            <a:endParaRPr lang="en-US" altLang="pt-BR" sz="1200">
              <a:latin typeface="Times New Roman" panose="02020603050405020304" pitchFamily="18" charset="0"/>
            </a:endParaRPr>
          </a:p>
        </p:txBody>
      </p:sp>
      <p:sp>
        <p:nvSpPr>
          <p:cNvPr id="921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Tree>
    <p:extLst>
      <p:ext uri="{BB962C8B-B14F-4D97-AF65-F5344CB8AC3E}">
        <p14:creationId xmlns:p14="http://schemas.microsoft.com/office/powerpoint/2010/main" val="157903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112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CA23EA-AA83-47A3-8639-862BD23CB024}" type="slidenum">
              <a:rPr lang="pt-BR" altLang="pt-BR">
                <a:latin typeface="Calibri" panose="020F0502020204030204" pitchFamily="34" charset="0"/>
              </a:rPr>
              <a:pPr/>
              <a:t>17</a:t>
            </a:fld>
            <a:endParaRPr lang="pt-BR" altLang="pt-BR">
              <a:latin typeface="Calibri" panose="020F0502020204030204" pitchFamily="34" charset="0"/>
            </a:endParaRPr>
          </a:p>
        </p:txBody>
      </p:sp>
    </p:spTree>
    <p:extLst>
      <p:ext uri="{BB962C8B-B14F-4D97-AF65-F5344CB8AC3E}">
        <p14:creationId xmlns:p14="http://schemas.microsoft.com/office/powerpoint/2010/main" val="3827882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197E5-91AA-4567-826C-AB853657D800}" type="slidenum">
              <a:rPr lang="en-US"/>
              <a:pPr/>
              <a:t>19</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12271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5E25DA-D768-44A2-88C8-FEA0ACA6C976}" type="slidenum">
              <a:rPr lang="en-US"/>
              <a:pPr/>
              <a:t>20</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64479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A30CA4-C466-48C0-A9A4-B94725CFC5F4}" type="slidenum">
              <a:rPr lang="en-US"/>
              <a:pPr/>
              <a:t>22</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294609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4ED6C-6EA1-444D-AE0B-77F7916478CC}" type="slidenum">
              <a:rPr lang="en-US"/>
              <a:pPr/>
              <a:t>23</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546974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38BEE-93AD-4640-B2EE-EEC6686F99D8}" type="slidenum">
              <a:rPr lang="en-US"/>
              <a:pPr/>
              <a:t>25</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136473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38BEE-93AD-4640-B2EE-EEC6686F99D8}" type="slidenum">
              <a:rPr lang="en-US"/>
              <a:pPr/>
              <a:t>39</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866325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8B296-F8C8-4B6B-BAD3-546F7820F0D4}" type="slidenum">
              <a:rPr lang="en-US"/>
              <a:pPr/>
              <a:t>45</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601952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D8E4630E-A371-4D56-9834-F23D17D91962}" type="datetimeFigureOut">
              <a:rPr lang="pt-BR" smtClean="0"/>
              <a:t>15/06/2021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700501-A2F9-48E6-B6E3-DBC82ABD6CA3}" type="slidenum">
              <a:rPr lang="pt-BR" smtClean="0"/>
              <a:t>‹nº›</a:t>
            </a:fld>
            <a:endParaRPr lang="pt-BR"/>
          </a:p>
        </p:txBody>
      </p:sp>
    </p:spTree>
    <p:extLst>
      <p:ext uri="{BB962C8B-B14F-4D97-AF65-F5344CB8AC3E}">
        <p14:creationId xmlns:p14="http://schemas.microsoft.com/office/powerpoint/2010/main" val="158048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8E4630E-A371-4D56-9834-F23D17D91962}" type="datetimeFigureOut">
              <a:rPr lang="pt-BR" smtClean="0"/>
              <a:t>15/06/2021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700501-A2F9-48E6-B6E3-DBC82ABD6CA3}" type="slidenum">
              <a:rPr lang="pt-BR" smtClean="0"/>
              <a:t>‹nº›</a:t>
            </a:fld>
            <a:endParaRPr lang="pt-BR"/>
          </a:p>
        </p:txBody>
      </p:sp>
    </p:spTree>
    <p:extLst>
      <p:ext uri="{BB962C8B-B14F-4D97-AF65-F5344CB8AC3E}">
        <p14:creationId xmlns:p14="http://schemas.microsoft.com/office/powerpoint/2010/main" val="269444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8E4630E-A371-4D56-9834-F23D17D91962}" type="datetimeFigureOut">
              <a:rPr lang="pt-BR" smtClean="0"/>
              <a:t>15/06/2021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700501-A2F9-48E6-B6E3-DBC82ABD6CA3}" type="slidenum">
              <a:rPr lang="pt-BR" smtClean="0"/>
              <a:t>‹nº›</a:t>
            </a:fld>
            <a:endParaRPr lang="pt-BR"/>
          </a:p>
        </p:txBody>
      </p:sp>
    </p:spTree>
    <p:extLst>
      <p:ext uri="{BB962C8B-B14F-4D97-AF65-F5344CB8AC3E}">
        <p14:creationId xmlns:p14="http://schemas.microsoft.com/office/powerpoint/2010/main" val="298333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8E4630E-A371-4D56-9834-F23D17D91962}" type="datetimeFigureOut">
              <a:rPr lang="pt-BR" smtClean="0"/>
              <a:t>15/06/2021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700501-A2F9-48E6-B6E3-DBC82ABD6CA3}" type="slidenum">
              <a:rPr lang="pt-BR" smtClean="0"/>
              <a:t>‹nº›</a:t>
            </a:fld>
            <a:endParaRPr lang="pt-BR"/>
          </a:p>
        </p:txBody>
      </p:sp>
    </p:spTree>
    <p:extLst>
      <p:ext uri="{BB962C8B-B14F-4D97-AF65-F5344CB8AC3E}">
        <p14:creationId xmlns:p14="http://schemas.microsoft.com/office/powerpoint/2010/main" val="391378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D8E4630E-A371-4D56-9834-F23D17D91962}" type="datetimeFigureOut">
              <a:rPr lang="pt-BR" smtClean="0"/>
              <a:t>15/06/2021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6700501-A2F9-48E6-B6E3-DBC82ABD6CA3}" type="slidenum">
              <a:rPr lang="pt-BR" smtClean="0"/>
              <a:t>‹nº›</a:t>
            </a:fld>
            <a:endParaRPr lang="pt-BR"/>
          </a:p>
        </p:txBody>
      </p:sp>
    </p:spTree>
    <p:extLst>
      <p:ext uri="{BB962C8B-B14F-4D97-AF65-F5344CB8AC3E}">
        <p14:creationId xmlns:p14="http://schemas.microsoft.com/office/powerpoint/2010/main" val="241163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D8E4630E-A371-4D56-9834-F23D17D91962}" type="datetimeFigureOut">
              <a:rPr lang="pt-BR" smtClean="0"/>
              <a:t>15/06/2021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6700501-A2F9-48E6-B6E3-DBC82ABD6CA3}" type="slidenum">
              <a:rPr lang="pt-BR" smtClean="0"/>
              <a:t>‹nº›</a:t>
            </a:fld>
            <a:endParaRPr lang="pt-BR"/>
          </a:p>
        </p:txBody>
      </p:sp>
    </p:spTree>
    <p:extLst>
      <p:ext uri="{BB962C8B-B14F-4D97-AF65-F5344CB8AC3E}">
        <p14:creationId xmlns:p14="http://schemas.microsoft.com/office/powerpoint/2010/main" val="58834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D8E4630E-A371-4D56-9834-F23D17D91962}" type="datetimeFigureOut">
              <a:rPr lang="pt-BR" smtClean="0"/>
              <a:t>15/06/2021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6700501-A2F9-48E6-B6E3-DBC82ABD6CA3}" type="slidenum">
              <a:rPr lang="pt-BR" smtClean="0"/>
              <a:t>‹nº›</a:t>
            </a:fld>
            <a:endParaRPr lang="pt-BR"/>
          </a:p>
        </p:txBody>
      </p:sp>
    </p:spTree>
    <p:extLst>
      <p:ext uri="{BB962C8B-B14F-4D97-AF65-F5344CB8AC3E}">
        <p14:creationId xmlns:p14="http://schemas.microsoft.com/office/powerpoint/2010/main" val="288188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D8E4630E-A371-4D56-9834-F23D17D91962}" type="datetimeFigureOut">
              <a:rPr lang="pt-BR" smtClean="0"/>
              <a:t>15/06/2021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6700501-A2F9-48E6-B6E3-DBC82ABD6CA3}" type="slidenum">
              <a:rPr lang="pt-BR" smtClean="0"/>
              <a:t>‹nº›</a:t>
            </a:fld>
            <a:endParaRPr lang="pt-BR"/>
          </a:p>
        </p:txBody>
      </p:sp>
    </p:spTree>
    <p:extLst>
      <p:ext uri="{BB962C8B-B14F-4D97-AF65-F5344CB8AC3E}">
        <p14:creationId xmlns:p14="http://schemas.microsoft.com/office/powerpoint/2010/main" val="223140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8E4630E-A371-4D56-9834-F23D17D91962}" type="datetimeFigureOut">
              <a:rPr lang="pt-BR" smtClean="0"/>
              <a:t>15/06/2021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6700501-A2F9-48E6-B6E3-DBC82ABD6CA3}" type="slidenum">
              <a:rPr lang="pt-BR" smtClean="0"/>
              <a:t>‹nº›</a:t>
            </a:fld>
            <a:endParaRPr lang="pt-BR"/>
          </a:p>
        </p:txBody>
      </p:sp>
    </p:spTree>
    <p:extLst>
      <p:ext uri="{BB962C8B-B14F-4D97-AF65-F5344CB8AC3E}">
        <p14:creationId xmlns:p14="http://schemas.microsoft.com/office/powerpoint/2010/main" val="172080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8E4630E-A371-4D56-9834-F23D17D91962}" type="datetimeFigureOut">
              <a:rPr lang="pt-BR" smtClean="0"/>
              <a:t>15/06/2021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6700501-A2F9-48E6-B6E3-DBC82ABD6CA3}" type="slidenum">
              <a:rPr lang="pt-BR" smtClean="0"/>
              <a:t>‹nº›</a:t>
            </a:fld>
            <a:endParaRPr lang="pt-BR"/>
          </a:p>
        </p:txBody>
      </p:sp>
    </p:spTree>
    <p:extLst>
      <p:ext uri="{BB962C8B-B14F-4D97-AF65-F5344CB8AC3E}">
        <p14:creationId xmlns:p14="http://schemas.microsoft.com/office/powerpoint/2010/main" val="47284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8E4630E-A371-4D56-9834-F23D17D91962}" type="datetimeFigureOut">
              <a:rPr lang="pt-BR" smtClean="0"/>
              <a:t>15/06/2021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6700501-A2F9-48E6-B6E3-DBC82ABD6CA3}" type="slidenum">
              <a:rPr lang="pt-BR" smtClean="0"/>
              <a:t>‹nº›</a:t>
            </a:fld>
            <a:endParaRPr lang="pt-BR"/>
          </a:p>
        </p:txBody>
      </p:sp>
    </p:spTree>
    <p:extLst>
      <p:ext uri="{BB962C8B-B14F-4D97-AF65-F5344CB8AC3E}">
        <p14:creationId xmlns:p14="http://schemas.microsoft.com/office/powerpoint/2010/main" val="419291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4630E-A371-4D56-9834-F23D17D91962}" type="datetimeFigureOut">
              <a:rPr lang="pt-BR" smtClean="0"/>
              <a:t>15/06/2021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00501-A2F9-48E6-B6E3-DBC82ABD6CA3}" type="slidenum">
              <a:rPr lang="pt-BR" smtClean="0"/>
              <a:t>‹nº›</a:t>
            </a:fld>
            <a:endParaRPr lang="pt-BR"/>
          </a:p>
        </p:txBody>
      </p:sp>
    </p:spTree>
    <p:extLst>
      <p:ext uri="{BB962C8B-B14F-4D97-AF65-F5344CB8AC3E}">
        <p14:creationId xmlns:p14="http://schemas.microsoft.com/office/powerpoint/2010/main" val="51528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83129" y="2395991"/>
            <a:ext cx="10036628" cy="2387600"/>
          </a:xfrm>
        </p:spPr>
        <p:txBody>
          <a:bodyPr>
            <a:normAutofit fontScale="90000"/>
          </a:bodyPr>
          <a:lstStyle/>
          <a:p>
            <a:r>
              <a:rPr lang="pt-BR" dirty="0"/>
              <a:t>Aula </a:t>
            </a:r>
            <a:r>
              <a:rPr lang="pt-BR" dirty="0" smtClean="0"/>
              <a:t> 3 As economias latino-americanas e o </a:t>
            </a:r>
            <a:r>
              <a:rPr lang="pt-BR" dirty="0"/>
              <a:t>Balanço de </a:t>
            </a:r>
            <a:r>
              <a:rPr lang="pt-BR" dirty="0" smtClean="0"/>
              <a:t>Pagamentos frente a crise pandêmica </a:t>
            </a:r>
            <a:endParaRPr lang="pt-BR" dirty="0"/>
          </a:p>
        </p:txBody>
      </p:sp>
    </p:spTree>
    <p:extLst>
      <p:ext uri="{BB962C8B-B14F-4D97-AF65-F5344CB8AC3E}">
        <p14:creationId xmlns:p14="http://schemas.microsoft.com/office/powerpoint/2010/main" val="454295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62046" y="193124"/>
            <a:ext cx="12029954" cy="6664876"/>
          </a:xfrm>
          <a:prstGeom prst="rect">
            <a:avLst/>
          </a:prstGeom>
        </p:spPr>
      </p:pic>
    </p:spTree>
    <p:extLst>
      <p:ext uri="{BB962C8B-B14F-4D97-AF65-F5344CB8AC3E}">
        <p14:creationId xmlns:p14="http://schemas.microsoft.com/office/powerpoint/2010/main" val="3021878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73619" y="225226"/>
            <a:ext cx="11758289" cy="6360769"/>
          </a:xfrm>
          <a:prstGeom prst="rect">
            <a:avLst/>
          </a:prstGeom>
        </p:spPr>
      </p:pic>
    </p:spTree>
    <p:extLst>
      <p:ext uri="{BB962C8B-B14F-4D97-AF65-F5344CB8AC3E}">
        <p14:creationId xmlns:p14="http://schemas.microsoft.com/office/powerpoint/2010/main" val="3485197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3146" y="34725"/>
            <a:ext cx="12014523" cy="6721484"/>
          </a:xfrm>
          <a:prstGeom prst="rect">
            <a:avLst/>
          </a:prstGeom>
        </p:spPr>
      </p:pic>
    </p:spTree>
    <p:extLst>
      <p:ext uri="{BB962C8B-B14F-4D97-AF65-F5344CB8AC3E}">
        <p14:creationId xmlns:p14="http://schemas.microsoft.com/office/powerpoint/2010/main" val="1684698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0" y="0"/>
            <a:ext cx="11979797" cy="6745283"/>
          </a:xfrm>
          <a:prstGeom prst="rect">
            <a:avLst/>
          </a:prstGeom>
        </p:spPr>
      </p:pic>
    </p:spTree>
    <p:extLst>
      <p:ext uri="{BB962C8B-B14F-4D97-AF65-F5344CB8AC3E}">
        <p14:creationId xmlns:p14="http://schemas.microsoft.com/office/powerpoint/2010/main" val="3080328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 questão externa  </a:t>
            </a:r>
            <a:endParaRPr lang="pt-BR" dirty="0"/>
          </a:p>
        </p:txBody>
      </p:sp>
      <p:sp>
        <p:nvSpPr>
          <p:cNvPr id="3" name="Espaço Reservado para Texto 2"/>
          <p:cNvSpPr>
            <a:spLocks noGrp="1"/>
          </p:cNvSpPr>
          <p:nvPr>
            <p:ph type="body" idx="1"/>
          </p:nvPr>
        </p:nvSpPr>
        <p:spPr/>
        <p:txBody>
          <a:bodyPr/>
          <a:lstStyle/>
          <a:p>
            <a:endParaRPr lang="pt-BR"/>
          </a:p>
        </p:txBody>
      </p:sp>
    </p:spTree>
    <p:extLst>
      <p:ext uri="{BB962C8B-B14F-4D97-AF65-F5344CB8AC3E}">
        <p14:creationId xmlns:p14="http://schemas.microsoft.com/office/powerpoint/2010/main" val="2438920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869950" y="879475"/>
            <a:ext cx="9966325" cy="4800600"/>
          </a:xfrm>
        </p:spPr>
        <p:txBody>
          <a:bodyPr/>
          <a:lstStyle/>
          <a:p>
            <a:r>
              <a:rPr lang="pt-BR" altLang="pt-BR" sz="3600" dirty="0"/>
              <a:t>Análise da:</a:t>
            </a:r>
          </a:p>
          <a:p>
            <a:pPr lvl="1"/>
            <a:r>
              <a:rPr lang="pt-BR" altLang="pt-BR" sz="3200" dirty="0"/>
              <a:t> evolução das relações econômicas e financeiras externas de um país e </a:t>
            </a:r>
          </a:p>
          <a:p>
            <a:pPr lvl="1"/>
            <a:r>
              <a:rPr lang="pt-BR" altLang="pt-BR" sz="3200" dirty="0"/>
              <a:t>Alteração na ‘posição externa’ do ponto de vista dos passivos e ativos externos de um país </a:t>
            </a:r>
          </a:p>
          <a:p>
            <a:r>
              <a:rPr lang="pt-BR" altLang="pt-BR" sz="3600" dirty="0"/>
              <a:t> normalmente baseados em dados que são resumidos no </a:t>
            </a:r>
            <a:r>
              <a:rPr lang="pt-BR" altLang="pt-BR" sz="3600" u="sng" dirty="0"/>
              <a:t>Balanço de Pagamentos </a:t>
            </a:r>
            <a:r>
              <a:rPr lang="pt-BR" altLang="pt-BR" sz="3600" dirty="0"/>
              <a:t>de um </a:t>
            </a:r>
            <a:r>
              <a:rPr lang="pt-BR" altLang="pt-BR" sz="3600" dirty="0" smtClean="0"/>
              <a:t>pais e no PII (Posição </a:t>
            </a:r>
            <a:r>
              <a:rPr lang="pt-BR" altLang="pt-BR" sz="3600" dirty="0"/>
              <a:t>I</a:t>
            </a:r>
            <a:r>
              <a:rPr lang="pt-BR" altLang="pt-BR" sz="3600" dirty="0" smtClean="0"/>
              <a:t>nternacional de Investimentos) </a:t>
            </a:r>
            <a:endParaRPr lang="pt-BR" altLang="pt-BR" sz="3600" dirty="0"/>
          </a:p>
        </p:txBody>
      </p:sp>
    </p:spTree>
    <p:extLst>
      <p:ext uri="{BB962C8B-B14F-4D97-AF65-F5344CB8AC3E}">
        <p14:creationId xmlns:p14="http://schemas.microsoft.com/office/powerpoint/2010/main" val="3818100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384965" y="475838"/>
            <a:ext cx="11422069" cy="5906324"/>
          </a:xfrm>
          <a:prstGeom prst="rect">
            <a:avLst/>
          </a:prstGeom>
        </p:spPr>
      </p:pic>
    </p:spTree>
    <p:extLst>
      <p:ext uri="{BB962C8B-B14F-4D97-AF65-F5344CB8AC3E}">
        <p14:creationId xmlns:p14="http://schemas.microsoft.com/office/powerpoint/2010/main" val="2581428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idx="4294967295"/>
          </p:nvPr>
        </p:nvSpPr>
        <p:spPr/>
        <p:txBody>
          <a:bodyPr anchor="ctr"/>
          <a:lstStyle/>
          <a:p>
            <a:r>
              <a:rPr lang="pt-BR" altLang="pt-BR"/>
              <a:t>Fluxos e estoques</a:t>
            </a:r>
          </a:p>
        </p:txBody>
      </p:sp>
      <p:sp>
        <p:nvSpPr>
          <p:cNvPr id="183299" name="Espaço Reservado para Conteúdo 2"/>
          <p:cNvSpPr>
            <a:spLocks noGrp="1"/>
          </p:cNvSpPr>
          <p:nvPr>
            <p:ph idx="4294967295"/>
          </p:nvPr>
        </p:nvSpPr>
        <p:spPr>
          <a:xfrm>
            <a:off x="385012" y="1573212"/>
            <a:ext cx="11367252" cy="5044155"/>
          </a:xfrm>
        </p:spPr>
        <p:txBody>
          <a:bodyPr>
            <a:normAutofit/>
          </a:bodyPr>
          <a:lstStyle/>
          <a:p>
            <a:r>
              <a:rPr lang="pt-BR" altLang="pt-BR" sz="3900" dirty="0"/>
              <a:t>BP são fluxos (transações) não estoques</a:t>
            </a:r>
          </a:p>
          <a:p>
            <a:pPr lvl="1"/>
            <a:r>
              <a:rPr lang="pt-BR" altLang="pt-BR" sz="3500" dirty="0"/>
              <a:t>Não constam do BP por exemplo </a:t>
            </a:r>
          </a:p>
          <a:p>
            <a:pPr lvl="2"/>
            <a:r>
              <a:rPr lang="pt-BR" altLang="pt-BR" sz="3000" dirty="0"/>
              <a:t>a quantidade de reservas que o país possui, ou</a:t>
            </a:r>
          </a:p>
          <a:p>
            <a:pPr lvl="2"/>
            <a:r>
              <a:rPr lang="pt-BR" altLang="pt-BR" sz="3000" dirty="0"/>
              <a:t>O total da divida externa do país</a:t>
            </a:r>
          </a:p>
          <a:p>
            <a:pPr lvl="1"/>
            <a:r>
              <a:rPr lang="pt-BR" altLang="pt-BR" sz="3500" dirty="0"/>
              <a:t>existe no BP a variação destes elementos</a:t>
            </a:r>
          </a:p>
          <a:p>
            <a:r>
              <a:rPr lang="pt-BR" altLang="pt-BR" sz="3200" dirty="0"/>
              <a:t>Contas externas de um país – atualmente dois conjuntos de estatísticas (fluxos e estoques)</a:t>
            </a:r>
          </a:p>
          <a:p>
            <a:pPr lvl="1"/>
            <a:r>
              <a:rPr lang="pt-BR" altLang="pt-BR" sz="2800" b="1" dirty="0">
                <a:solidFill>
                  <a:srgbClr val="3506FC"/>
                </a:solidFill>
              </a:rPr>
              <a:t>BP: </a:t>
            </a:r>
            <a:r>
              <a:rPr lang="pt-BR" altLang="pt-BR" sz="2400" b="1" dirty="0">
                <a:solidFill>
                  <a:srgbClr val="3506FC"/>
                </a:solidFill>
              </a:rPr>
              <a:t>Balanço da Pagamentos</a:t>
            </a:r>
            <a:r>
              <a:rPr lang="pt-BR" altLang="pt-BR" sz="2400" dirty="0"/>
              <a:t> (Fluxos)</a:t>
            </a:r>
          </a:p>
          <a:p>
            <a:pPr lvl="1"/>
            <a:r>
              <a:rPr lang="pt-BR" altLang="pt-BR" sz="2800" b="1" dirty="0">
                <a:solidFill>
                  <a:srgbClr val="EA1802"/>
                </a:solidFill>
              </a:rPr>
              <a:t>PII:</a:t>
            </a:r>
            <a:r>
              <a:rPr lang="pt-BR" altLang="pt-BR" sz="2400" b="1" dirty="0">
                <a:solidFill>
                  <a:srgbClr val="EA1802"/>
                </a:solidFill>
              </a:rPr>
              <a:t> Posição Internacional de Investimentos</a:t>
            </a:r>
            <a:r>
              <a:rPr lang="pt-BR" altLang="pt-BR" sz="2400" b="1" dirty="0"/>
              <a:t> </a:t>
            </a:r>
            <a:r>
              <a:rPr lang="pt-BR" altLang="pt-BR" sz="2400" dirty="0"/>
              <a:t>(estoques)</a:t>
            </a:r>
          </a:p>
          <a:p>
            <a:pPr lvl="2"/>
            <a:r>
              <a:rPr lang="pt-BR" altLang="pt-BR" dirty="0"/>
              <a:t>Nem todos países possuem </a:t>
            </a:r>
          </a:p>
          <a:p>
            <a:pPr lvl="1"/>
            <a:endParaRPr lang="pt-BR" altLang="pt-BR" sz="2400" dirty="0"/>
          </a:p>
          <a:p>
            <a:endParaRPr lang="pt-BR" altLang="pt-BR" sz="3200" dirty="0"/>
          </a:p>
        </p:txBody>
      </p:sp>
    </p:spTree>
    <p:extLst>
      <p:ext uri="{BB962C8B-B14F-4D97-AF65-F5344CB8AC3E}">
        <p14:creationId xmlns:p14="http://schemas.microsoft.com/office/powerpoint/2010/main" val="902651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3299">
                                            <p:txEl>
                                              <p:pRg st="5" end="5"/>
                                            </p:txEl>
                                          </p:spTgt>
                                        </p:tgtEl>
                                        <p:attrNameLst>
                                          <p:attrName>style.visibility</p:attrName>
                                        </p:attrNameLst>
                                      </p:cBhvr>
                                      <p:to>
                                        <p:strVal val="visible"/>
                                      </p:to>
                                    </p:set>
                                    <p:animEffect transition="in" filter="box(in)">
                                      <p:cBhvr>
                                        <p:cTn id="7" dur="500"/>
                                        <p:tgtEl>
                                          <p:spTgt spid="183299">
                                            <p:txEl>
                                              <p:pRg st="5" end="5"/>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83299">
                                            <p:txEl>
                                              <p:pRg st="6" end="6"/>
                                            </p:txEl>
                                          </p:spTgt>
                                        </p:tgtEl>
                                        <p:attrNameLst>
                                          <p:attrName>style.visibility</p:attrName>
                                        </p:attrNameLst>
                                      </p:cBhvr>
                                      <p:to>
                                        <p:strVal val="visible"/>
                                      </p:to>
                                    </p:set>
                                    <p:animEffect transition="in" filter="box(in)">
                                      <p:cBhvr>
                                        <p:cTn id="10" dur="500"/>
                                        <p:tgtEl>
                                          <p:spTgt spid="183299">
                                            <p:txEl>
                                              <p:pRg st="6" end="6"/>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83299">
                                            <p:txEl>
                                              <p:pRg st="7" end="7"/>
                                            </p:txEl>
                                          </p:spTgt>
                                        </p:tgtEl>
                                        <p:attrNameLst>
                                          <p:attrName>style.visibility</p:attrName>
                                        </p:attrNameLst>
                                      </p:cBhvr>
                                      <p:to>
                                        <p:strVal val="visible"/>
                                      </p:to>
                                    </p:set>
                                    <p:animEffect transition="in" filter="box(in)">
                                      <p:cBhvr>
                                        <p:cTn id="13" dur="500"/>
                                        <p:tgtEl>
                                          <p:spTgt spid="183299">
                                            <p:txEl>
                                              <p:pRg st="7" end="7"/>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83299">
                                            <p:txEl>
                                              <p:pRg st="8" end="8"/>
                                            </p:txEl>
                                          </p:spTgt>
                                        </p:tgtEl>
                                        <p:attrNameLst>
                                          <p:attrName>style.visibility</p:attrName>
                                        </p:attrNameLst>
                                      </p:cBhvr>
                                      <p:to>
                                        <p:strVal val="visible"/>
                                      </p:to>
                                    </p:set>
                                    <p:animEffect transition="in" filter="box(in)">
                                      <p:cBhvr>
                                        <p:cTn id="16" dur="500"/>
                                        <p:tgtEl>
                                          <p:spTgt spid="1832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i="1" dirty="0"/>
              <a:t>Posição Internacional de Investimentos:</a:t>
            </a:r>
            <a:endParaRPr lang="pt-BR" dirty="0"/>
          </a:p>
        </p:txBody>
      </p:sp>
      <p:sp>
        <p:nvSpPr>
          <p:cNvPr id="3" name="Espaço Reservado para Conteúdo 2"/>
          <p:cNvSpPr>
            <a:spLocks noGrp="1"/>
          </p:cNvSpPr>
          <p:nvPr>
            <p:ph idx="1"/>
          </p:nvPr>
        </p:nvSpPr>
        <p:spPr>
          <a:xfrm>
            <a:off x="379827" y="1988840"/>
            <a:ext cx="11662117" cy="4411960"/>
          </a:xfrm>
        </p:spPr>
        <p:txBody>
          <a:bodyPr>
            <a:noAutofit/>
          </a:bodyPr>
          <a:lstStyle/>
          <a:p>
            <a:r>
              <a:rPr lang="pt-BR" sz="3600" b="1" i="1" dirty="0"/>
              <a:t>é o saldo de ativos e passivos financeiros apurados em uma determinada data</a:t>
            </a:r>
          </a:p>
          <a:p>
            <a:pPr lvl="1"/>
            <a:r>
              <a:rPr lang="pt-BR" sz="3200" b="1" i="1" dirty="0"/>
              <a:t>Valor, em um dado momento, dos ativos financeiros de residentes que constituem direitos sobre ativos de não residentes (ou são lingotes de ouro mantidos como ativos de reserva) descontado dos passivos dos residentes frente aos não residentes. </a:t>
            </a:r>
          </a:p>
          <a:p>
            <a:pPr lvl="1"/>
            <a:r>
              <a:rPr lang="pt-BR" sz="3200" b="1" i="1" dirty="0"/>
              <a:t>A posição liquida positiva na PII representa um direito liquido dos residentes sobre ativos frente ao resto do mundo.</a:t>
            </a:r>
            <a:endParaRPr lang="pt-BR" sz="3200" dirty="0"/>
          </a:p>
        </p:txBody>
      </p:sp>
    </p:spTree>
    <p:extLst>
      <p:ext uri="{BB962C8B-B14F-4D97-AF65-F5344CB8AC3E}">
        <p14:creationId xmlns:p14="http://schemas.microsoft.com/office/powerpoint/2010/main" val="3480713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152400"/>
            <a:ext cx="8534400" cy="1295400"/>
          </a:xfrm>
        </p:spPr>
        <p:txBody>
          <a:bodyPr/>
          <a:lstStyle/>
          <a:p>
            <a:r>
              <a:rPr lang="pt-BR" sz="3200" dirty="0"/>
              <a:t>Balanço de Pagamentos: definição</a:t>
            </a:r>
            <a:r>
              <a:rPr lang="pt-BR" dirty="0"/>
              <a:t> </a:t>
            </a:r>
          </a:p>
        </p:txBody>
      </p:sp>
      <p:sp>
        <p:nvSpPr>
          <p:cNvPr id="8195" name="Rectangle 3"/>
          <p:cNvSpPr>
            <a:spLocks noGrp="1" noChangeArrowheads="1"/>
          </p:cNvSpPr>
          <p:nvPr>
            <p:ph type="body" idx="1"/>
          </p:nvPr>
        </p:nvSpPr>
        <p:spPr>
          <a:xfrm>
            <a:off x="647113" y="1786597"/>
            <a:ext cx="10663311" cy="4614203"/>
          </a:xfrm>
        </p:spPr>
        <p:txBody>
          <a:bodyPr/>
          <a:lstStyle/>
          <a:p>
            <a:pPr algn="ctr">
              <a:buFont typeface="Monotype Sorts" pitchFamily="2" charset="2"/>
              <a:buNone/>
            </a:pPr>
            <a:r>
              <a:rPr lang="pt-BR" sz="4000" dirty="0"/>
              <a:t>O Balanço de Pagamentos de um país é: </a:t>
            </a:r>
          </a:p>
          <a:p>
            <a:pPr algn="ctr">
              <a:lnSpc>
                <a:spcPct val="110000"/>
              </a:lnSpc>
              <a:buFont typeface="Monotype Sorts" pitchFamily="2" charset="2"/>
              <a:buNone/>
            </a:pPr>
            <a:r>
              <a:rPr lang="pt-BR" sz="4000" dirty="0"/>
              <a:t>O resumo contábil das transações econômicas  (reais e financeiras) que os residentes do país fazem com os não residentes, em um determinado período de tempo</a:t>
            </a:r>
          </a:p>
          <a:p>
            <a:pPr algn="ctr">
              <a:lnSpc>
                <a:spcPct val="140000"/>
              </a:lnSpc>
              <a:buFont typeface="Monotype Sorts" pitchFamily="2" charset="2"/>
              <a:buNone/>
            </a:pPr>
            <a:endParaRPr lang="pt-BR" dirty="0"/>
          </a:p>
        </p:txBody>
      </p:sp>
    </p:spTree>
    <p:extLst>
      <p:ext uri="{BB962C8B-B14F-4D97-AF65-F5344CB8AC3E}">
        <p14:creationId xmlns:p14="http://schemas.microsoft.com/office/powerpoint/2010/main" val="178924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0-#ppt_w/2"/>
                                          </p:val>
                                        </p:tav>
                                        <p:tav tm="100000">
                                          <p:val>
                                            <p:strVal val="#ppt_x"/>
                                          </p:val>
                                        </p:tav>
                                      </p:tavLst>
                                    </p:anim>
                                    <p:anim calcmode="lin" valueType="num">
                                      <p:cBhvr additive="base">
                                        <p:cTn id="8" dur="500" fill="hold"/>
                                        <p:tgtEl>
                                          <p:spTgt spid="8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D5E6F56-E1E1-49D2-ABFC-B38ADA7D0C3E}"/>
              </a:ext>
            </a:extLst>
          </p:cNvPr>
          <p:cNvSpPr>
            <a:spLocks noGrp="1"/>
          </p:cNvSpPr>
          <p:nvPr>
            <p:ph idx="1"/>
          </p:nvPr>
        </p:nvSpPr>
        <p:spPr>
          <a:xfrm>
            <a:off x="486137" y="509286"/>
            <a:ext cx="10867663" cy="6123009"/>
          </a:xfrm>
        </p:spPr>
        <p:txBody>
          <a:bodyPr>
            <a:normAutofit fontScale="92500" lnSpcReduction="20000"/>
          </a:bodyPr>
          <a:lstStyle/>
          <a:p>
            <a:r>
              <a:rPr lang="pt-BR" dirty="0"/>
              <a:t>Segundo o documento da Comissão Econômica para a América Latina e o Caribe (CEPAL), em um contexto de contração global, América Latina e Caribe é a região mais atingida do mundo em desenvolvimento pela crise derivada da COVID-19. </a:t>
            </a:r>
            <a:endParaRPr lang="pt-BR" dirty="0" smtClean="0"/>
          </a:p>
          <a:p>
            <a:pPr lvl="1"/>
            <a:r>
              <a:rPr lang="pt-BR" dirty="0" smtClean="0"/>
              <a:t>Na </a:t>
            </a:r>
            <a:r>
              <a:rPr lang="pt-BR" dirty="0"/>
              <a:t>década anterior à pandemia, a região apresentava uma trajetória de baixo crescimento </a:t>
            </a:r>
            <a:endParaRPr lang="pt-BR" dirty="0" smtClean="0"/>
          </a:p>
          <a:p>
            <a:pPr lvl="2"/>
            <a:r>
              <a:rPr lang="pt-BR" dirty="0"/>
              <a:t>Antes da pandemia, a região já apresentava um baixo crescimento econômico: em média 0,3% no período de 2014-2019, e especificamente em 2019 uma taxa de 0,1%. </a:t>
            </a:r>
            <a:endParaRPr lang="pt-BR" dirty="0" smtClean="0"/>
          </a:p>
          <a:p>
            <a:pPr lvl="1"/>
            <a:r>
              <a:rPr lang="pt-BR" dirty="0"/>
              <a:t>em 2020 enfrenta uma combinação de choques negativos de oferta e demanda sem precedentes, o que se traduz na pior crise econômica dos últimos 120 anos.</a:t>
            </a:r>
          </a:p>
          <a:p>
            <a:pPr lvl="2"/>
            <a:r>
              <a:rPr lang="pt-BR" dirty="0" smtClean="0"/>
              <a:t>Com </a:t>
            </a:r>
            <a:r>
              <a:rPr lang="pt-BR" dirty="0"/>
              <a:t>a chegada da pandemia, foram somados </a:t>
            </a:r>
            <a:r>
              <a:rPr lang="pt-BR" dirty="0" smtClean="0"/>
              <a:t>ao </a:t>
            </a:r>
            <a:r>
              <a:rPr lang="pt-BR" dirty="0"/>
              <a:t>baixo crescimento econômico os choques externos negativos e a necessidade de implementar políticas de confinamento, distanciamento físico e fechamento das atividades produtivas, que fizeram com que a emergência sanitária se materializasse na pior crise econômica, social e produtiva vivida pela região. </a:t>
            </a:r>
            <a:endParaRPr lang="pt-BR" dirty="0" smtClean="0"/>
          </a:p>
          <a:p>
            <a:pPr lvl="2"/>
            <a:r>
              <a:rPr lang="pt-BR" dirty="0"/>
              <a:t>Mesmo com </a:t>
            </a:r>
            <a:r>
              <a:rPr lang="pt-BR" dirty="0" smtClean="0"/>
              <a:t>vários </a:t>
            </a:r>
            <a:r>
              <a:rPr lang="pt-BR" dirty="0"/>
              <a:t>países implementaram politicas fiscais de mitigação da crise</a:t>
            </a:r>
          </a:p>
          <a:p>
            <a:pPr lvl="1"/>
            <a:r>
              <a:rPr lang="pt-BR" dirty="0" smtClean="0"/>
              <a:t>A </a:t>
            </a:r>
            <a:r>
              <a:rPr lang="pt-BR" dirty="0"/>
              <a:t>contração da atividade econômica foi acompanhada por um aumento significativo da taxa de desocupação, que é prevista em torno de 10,7% em 2020, </a:t>
            </a:r>
            <a:r>
              <a:rPr lang="pt-BR" dirty="0" smtClean="0"/>
              <a:t>2,7 milhões de empresas fechando, uma </a:t>
            </a:r>
            <a:r>
              <a:rPr lang="pt-BR" dirty="0"/>
              <a:t>profunda queda da participação no mercado de trabalho e um aumento considerável da pobreza e da desigualdade.</a:t>
            </a:r>
          </a:p>
          <a:p>
            <a:pPr lvl="1"/>
            <a:r>
              <a:rPr lang="pt-BR" dirty="0" smtClean="0"/>
              <a:t>Para </a:t>
            </a:r>
            <a:r>
              <a:rPr lang="pt-BR" dirty="0"/>
              <a:t>o ano de 2021 espera-se uma taxa de crescimento do PIB positiva que reflete fundamentalmente um arraste estatístico, mas, a recuperação do nível do produto interno bruto (PIB) pré-crise será lenta e só será alcançada por volta do ano de 2024.  </a:t>
            </a:r>
            <a:endParaRPr lang="pt-BR" dirty="0" smtClean="0"/>
          </a:p>
          <a:p>
            <a:endParaRPr lang="pt-BR" dirty="0"/>
          </a:p>
          <a:p>
            <a:pPr lvl="1"/>
            <a:endParaRPr lang="pt-BR" dirty="0"/>
          </a:p>
          <a:p>
            <a:pPr lvl="1"/>
            <a:endParaRPr lang="pt-BR" dirty="0"/>
          </a:p>
        </p:txBody>
      </p:sp>
    </p:spTree>
    <p:extLst>
      <p:ext uri="{BB962C8B-B14F-4D97-AF65-F5344CB8AC3E}">
        <p14:creationId xmlns:p14="http://schemas.microsoft.com/office/powerpoint/2010/main" val="403506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a:bodyPr>
          <a:lstStyle/>
          <a:p>
            <a:r>
              <a:rPr lang="pt-BR" sz="5400" b="1" dirty="0"/>
              <a:t>Balanço de Pagamentos: estrutura</a:t>
            </a:r>
          </a:p>
        </p:txBody>
      </p:sp>
      <p:sp>
        <p:nvSpPr>
          <p:cNvPr id="143363" name="Rectangle 3"/>
          <p:cNvSpPr>
            <a:spLocks noGrp="1" noChangeArrowheads="1"/>
          </p:cNvSpPr>
          <p:nvPr>
            <p:ph type="body" idx="1"/>
          </p:nvPr>
        </p:nvSpPr>
        <p:spPr/>
        <p:txBody>
          <a:bodyPr>
            <a:normAutofit fontScale="92500" lnSpcReduction="10000"/>
          </a:bodyPr>
          <a:lstStyle/>
          <a:p>
            <a:pPr>
              <a:buFont typeface="Monotype Sorts" pitchFamily="2" charset="2"/>
              <a:buNone/>
            </a:pPr>
            <a:r>
              <a:rPr lang="pt-BR" sz="4000" dirty="0"/>
              <a:t>A. Balança de transações correntes</a:t>
            </a:r>
          </a:p>
          <a:p>
            <a:pPr lvl="1">
              <a:buFontTx/>
              <a:buNone/>
            </a:pPr>
            <a:r>
              <a:rPr lang="pt-BR" sz="3600" dirty="0"/>
              <a:t>A.1. Balança Comercial </a:t>
            </a:r>
            <a:r>
              <a:rPr lang="pt-BR" sz="3600" dirty="0" smtClean="0"/>
              <a:t>(bens)</a:t>
            </a:r>
            <a:endParaRPr lang="pt-BR" sz="3600" dirty="0"/>
          </a:p>
          <a:p>
            <a:pPr lvl="1">
              <a:buFontTx/>
              <a:buNone/>
            </a:pPr>
            <a:r>
              <a:rPr lang="pt-BR" sz="3600" dirty="0"/>
              <a:t>A.2. Balança de </a:t>
            </a:r>
            <a:r>
              <a:rPr lang="pt-BR" sz="3600" dirty="0" smtClean="0"/>
              <a:t>serviços</a:t>
            </a:r>
          </a:p>
          <a:p>
            <a:pPr lvl="1">
              <a:buFontTx/>
              <a:buNone/>
            </a:pPr>
            <a:r>
              <a:rPr lang="pt-BR" sz="3600" dirty="0"/>
              <a:t>	</a:t>
            </a:r>
            <a:r>
              <a:rPr lang="pt-BR" sz="3600" dirty="0" smtClean="0"/>
              <a:t>	serviços</a:t>
            </a:r>
          </a:p>
          <a:p>
            <a:pPr lvl="1">
              <a:buFontTx/>
              <a:buNone/>
            </a:pPr>
            <a:r>
              <a:rPr lang="pt-BR" sz="3600" dirty="0"/>
              <a:t>	</a:t>
            </a:r>
            <a:r>
              <a:rPr lang="pt-BR" sz="3600" dirty="0" smtClean="0"/>
              <a:t>	rendas</a:t>
            </a:r>
            <a:endParaRPr lang="pt-BR" sz="3600" dirty="0"/>
          </a:p>
          <a:p>
            <a:pPr lvl="1">
              <a:buFontTx/>
              <a:buNone/>
            </a:pPr>
            <a:r>
              <a:rPr lang="pt-BR" sz="3600" dirty="0"/>
              <a:t>A.3.Transferência unilaterais</a:t>
            </a:r>
          </a:p>
          <a:p>
            <a:pPr>
              <a:buFont typeface="Monotype Sorts" pitchFamily="2" charset="2"/>
              <a:buNone/>
            </a:pPr>
            <a:r>
              <a:rPr lang="pt-BR" sz="4000" dirty="0"/>
              <a:t>B</a:t>
            </a:r>
            <a:r>
              <a:rPr lang="pt-BR" sz="4400" dirty="0"/>
              <a:t>. </a:t>
            </a:r>
            <a:r>
              <a:rPr lang="pt-BR" sz="4000" dirty="0"/>
              <a:t>Conta financeira e de capitais</a:t>
            </a:r>
          </a:p>
          <a:p>
            <a:pPr>
              <a:buFont typeface="Monotype Sorts" pitchFamily="2" charset="2"/>
              <a:buNone/>
            </a:pPr>
            <a:r>
              <a:rPr lang="pt-BR" sz="4000" dirty="0"/>
              <a:t>C. Erros e Omissões</a:t>
            </a:r>
          </a:p>
        </p:txBody>
      </p:sp>
    </p:spTree>
    <p:extLst>
      <p:ext uri="{BB962C8B-B14F-4D97-AF65-F5344CB8AC3E}">
        <p14:creationId xmlns:p14="http://schemas.microsoft.com/office/powerpoint/2010/main" val="630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additive="base">
                                        <p:cTn id="7" dur="500" fill="hold"/>
                                        <p:tgtEl>
                                          <p:spTgt spid="143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63">
                                            <p:txEl>
                                              <p:pRg st="1" end="1"/>
                                            </p:txEl>
                                          </p:spTgt>
                                        </p:tgtEl>
                                        <p:attrNameLst>
                                          <p:attrName>style.visibility</p:attrName>
                                        </p:attrNameLst>
                                      </p:cBhvr>
                                      <p:to>
                                        <p:strVal val="visible"/>
                                      </p:to>
                                    </p:set>
                                    <p:anim calcmode="lin" valueType="num">
                                      <p:cBhvr additive="base">
                                        <p:cTn id="13" dur="500" fill="hold"/>
                                        <p:tgtEl>
                                          <p:spTgt spid="143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63">
                                            <p:txEl>
                                              <p:pRg st="2" end="2"/>
                                            </p:txEl>
                                          </p:spTgt>
                                        </p:tgtEl>
                                        <p:attrNameLst>
                                          <p:attrName>style.visibility</p:attrName>
                                        </p:attrNameLst>
                                      </p:cBhvr>
                                      <p:to>
                                        <p:strVal val="visible"/>
                                      </p:to>
                                    </p:set>
                                    <p:anim calcmode="lin" valueType="num">
                                      <p:cBhvr additive="base">
                                        <p:cTn id="19" dur="500" fill="hold"/>
                                        <p:tgtEl>
                                          <p:spTgt spid="143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63">
                                            <p:txEl>
                                              <p:pRg st="3" end="3"/>
                                            </p:txEl>
                                          </p:spTgt>
                                        </p:tgtEl>
                                        <p:attrNameLst>
                                          <p:attrName>style.visibility</p:attrName>
                                        </p:attrNameLst>
                                      </p:cBhvr>
                                      <p:to>
                                        <p:strVal val="visible"/>
                                      </p:to>
                                    </p:set>
                                    <p:anim calcmode="lin" valueType="num">
                                      <p:cBhvr additive="base">
                                        <p:cTn id="25" dur="500" fill="hold"/>
                                        <p:tgtEl>
                                          <p:spTgt spid="143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363">
                                            <p:txEl>
                                              <p:pRg st="4" end="4"/>
                                            </p:txEl>
                                          </p:spTgt>
                                        </p:tgtEl>
                                        <p:attrNameLst>
                                          <p:attrName>style.visibility</p:attrName>
                                        </p:attrNameLst>
                                      </p:cBhvr>
                                      <p:to>
                                        <p:strVal val="visible"/>
                                      </p:to>
                                    </p:set>
                                    <p:anim calcmode="lin" valueType="num">
                                      <p:cBhvr additive="base">
                                        <p:cTn id="31" dur="500" fill="hold"/>
                                        <p:tgtEl>
                                          <p:spTgt spid="1433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363">
                                            <p:txEl>
                                              <p:pRg st="5" end="5"/>
                                            </p:txEl>
                                          </p:spTgt>
                                        </p:tgtEl>
                                        <p:attrNameLst>
                                          <p:attrName>style.visibility</p:attrName>
                                        </p:attrNameLst>
                                      </p:cBhvr>
                                      <p:to>
                                        <p:strVal val="visible"/>
                                      </p:to>
                                    </p:set>
                                    <p:anim calcmode="lin" valueType="num">
                                      <p:cBhvr additive="base">
                                        <p:cTn id="37" dur="500" fill="hold"/>
                                        <p:tgtEl>
                                          <p:spTgt spid="1433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3363">
                                            <p:txEl>
                                              <p:pRg st="6" end="6"/>
                                            </p:txEl>
                                          </p:spTgt>
                                        </p:tgtEl>
                                        <p:attrNameLst>
                                          <p:attrName>style.visibility</p:attrName>
                                        </p:attrNameLst>
                                      </p:cBhvr>
                                      <p:to>
                                        <p:strVal val="visible"/>
                                      </p:to>
                                    </p:set>
                                    <p:anim calcmode="lin" valueType="num">
                                      <p:cBhvr additive="base">
                                        <p:cTn id="43" dur="500" fill="hold"/>
                                        <p:tgtEl>
                                          <p:spTgt spid="1433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33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3363">
                                            <p:txEl>
                                              <p:pRg st="7" end="7"/>
                                            </p:txEl>
                                          </p:spTgt>
                                        </p:tgtEl>
                                        <p:attrNameLst>
                                          <p:attrName>style.visibility</p:attrName>
                                        </p:attrNameLst>
                                      </p:cBhvr>
                                      <p:to>
                                        <p:strVal val="visible"/>
                                      </p:to>
                                    </p:set>
                                    <p:anim calcmode="lin" valueType="num">
                                      <p:cBhvr additive="base">
                                        <p:cTn id="49" dur="500" fill="hold"/>
                                        <p:tgtEl>
                                          <p:spTgt spid="14336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33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4" name="Rectangle 136">
            <a:extLst>
              <a:ext uri="{FF2B5EF4-FFF2-40B4-BE49-F238E27FC236}">
                <a16:creationId xmlns:a16="http://schemas.microsoft.com/office/drawing/2014/main"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2" name="Rectangle 2"/>
          <p:cNvSpPr>
            <a:spLocks noGrp="1"/>
          </p:cNvSpPr>
          <p:nvPr>
            <p:ph type="title"/>
          </p:nvPr>
        </p:nvSpPr>
        <p:spPr>
          <a:xfrm>
            <a:off x="838200" y="1412488"/>
            <a:ext cx="2899189" cy="4363844"/>
          </a:xfrm>
        </p:spPr>
        <p:txBody>
          <a:bodyPr anchor="t">
            <a:normAutofit/>
          </a:bodyPr>
          <a:lstStyle/>
          <a:p>
            <a:pPr eaLnBrk="1" hangingPunct="1"/>
            <a:r>
              <a:rPr lang="pt-BR" altLang="pt-BR" sz="4000">
                <a:solidFill>
                  <a:srgbClr val="FFFFFF"/>
                </a:solidFill>
              </a:rPr>
              <a:t>A estrutura atual o Balanço de Pagamentos</a:t>
            </a:r>
          </a:p>
        </p:txBody>
      </p:sp>
      <p:sp>
        <p:nvSpPr>
          <p:cNvPr id="17411" name="Rectangle 3"/>
          <p:cNvSpPr>
            <a:spLocks noGrp="1"/>
          </p:cNvSpPr>
          <p:nvPr>
            <p:ph type="body" sz="half" idx="1"/>
          </p:nvPr>
        </p:nvSpPr>
        <p:spPr>
          <a:xfrm>
            <a:off x="4059050" y="203199"/>
            <a:ext cx="3967345" cy="6545943"/>
          </a:xfrm>
        </p:spPr>
        <p:txBody>
          <a:bodyPr>
            <a:normAutofit fontScale="92500"/>
          </a:bodyPr>
          <a:lstStyle/>
          <a:p>
            <a:pPr marL="501650" indent="-457200" eaLnBrk="1" hangingPunct="1"/>
            <a:r>
              <a:rPr lang="pt-BR" altLang="pt-BR" sz="2400" b="1" dirty="0"/>
              <a:t>Transações correntes - </a:t>
            </a:r>
            <a:r>
              <a:rPr lang="pt-BR" altLang="pt-BR" sz="2400" dirty="0"/>
              <a:t>Bens e serviços</a:t>
            </a:r>
          </a:p>
          <a:p>
            <a:pPr marL="771525" lvl="1" indent="-406400" eaLnBrk="1" hangingPunct="1"/>
            <a:r>
              <a:rPr lang="pt-BR" altLang="pt-BR" dirty="0"/>
              <a:t>Balança comercial (bens)</a:t>
            </a:r>
          </a:p>
          <a:p>
            <a:pPr marL="1041400" lvl="2" indent="-355600" eaLnBrk="1" hangingPunct="1"/>
            <a:r>
              <a:rPr lang="pt-BR" altLang="pt-BR" sz="2400" dirty="0"/>
              <a:t>Exportações</a:t>
            </a:r>
          </a:p>
          <a:p>
            <a:pPr marL="1041400" lvl="2" indent="-355600" eaLnBrk="1" hangingPunct="1"/>
            <a:r>
              <a:rPr lang="pt-BR" altLang="pt-BR" sz="2400" dirty="0"/>
              <a:t>Importações</a:t>
            </a:r>
          </a:p>
          <a:p>
            <a:pPr marL="771525" lvl="1" indent="-406400" eaLnBrk="1" hangingPunct="1"/>
            <a:r>
              <a:rPr lang="pt-BR" altLang="pt-BR" dirty="0"/>
              <a:t>Serviços</a:t>
            </a:r>
          </a:p>
          <a:p>
            <a:pPr marL="771525" lvl="1" indent="-406400" eaLnBrk="1" hangingPunct="1"/>
            <a:r>
              <a:rPr lang="pt-BR" altLang="pt-BR" dirty="0"/>
              <a:t>Renda primária</a:t>
            </a:r>
          </a:p>
          <a:p>
            <a:pPr marL="1041400" lvl="2" indent="-355600" eaLnBrk="1" hangingPunct="1"/>
            <a:r>
              <a:rPr lang="pt-BR" altLang="pt-BR" sz="2400" dirty="0"/>
              <a:t>Remuneração de trabalhadores</a:t>
            </a:r>
          </a:p>
          <a:p>
            <a:pPr marL="1041400" lvl="2" indent="-355600" eaLnBrk="1" hangingPunct="1"/>
            <a:r>
              <a:rPr lang="pt-BR" altLang="pt-BR" sz="2400" dirty="0"/>
              <a:t>Renda de investimento</a:t>
            </a:r>
          </a:p>
          <a:p>
            <a:pPr marL="1309688" lvl="3" indent="-304800" eaLnBrk="1" hangingPunct="1"/>
            <a:r>
              <a:rPr lang="pt-BR" altLang="pt-BR" sz="2400" dirty="0"/>
              <a:t>Investimento direto</a:t>
            </a:r>
          </a:p>
          <a:p>
            <a:pPr marL="1309688" lvl="3" indent="-304800" eaLnBrk="1" hangingPunct="1"/>
            <a:r>
              <a:rPr lang="pt-BR" altLang="pt-BR" sz="2400" dirty="0"/>
              <a:t>Investimento em carteira</a:t>
            </a:r>
          </a:p>
          <a:p>
            <a:pPr marL="1309688" lvl="3" indent="-304800" eaLnBrk="1" hangingPunct="1"/>
            <a:r>
              <a:rPr lang="pt-BR" altLang="pt-BR" sz="2400" dirty="0"/>
              <a:t>Outros investimentos</a:t>
            </a:r>
          </a:p>
          <a:p>
            <a:pPr marL="1309688" lvl="3" indent="-304800" eaLnBrk="1" hangingPunct="1"/>
            <a:r>
              <a:rPr lang="pt-BR" altLang="pt-BR" sz="2400" dirty="0"/>
              <a:t>Ativos de reserva</a:t>
            </a:r>
          </a:p>
          <a:p>
            <a:pPr marL="771525" lvl="1" indent="-406400" eaLnBrk="1" hangingPunct="1"/>
            <a:r>
              <a:rPr lang="pt-BR" altLang="pt-BR" dirty="0"/>
              <a:t>Renda </a:t>
            </a:r>
            <a:r>
              <a:rPr lang="pt-BR" altLang="pt-BR" dirty="0" smtClean="0"/>
              <a:t>secundária (Transferências unilaterais)</a:t>
            </a:r>
            <a:endParaRPr lang="pt-BR" altLang="pt-BR" dirty="0"/>
          </a:p>
        </p:txBody>
      </p:sp>
      <p:cxnSp>
        <p:nvCxnSpPr>
          <p:cNvPr id="17415" name="Straight Connector 138">
            <a:extLst>
              <a:ext uri="{FF2B5EF4-FFF2-40B4-BE49-F238E27FC236}">
                <a16:creationId xmlns:a16="http://schemas.microsoft.com/office/drawing/2014/main"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410" name="Rectangle 4"/>
          <p:cNvSpPr>
            <a:spLocks noGrp="1"/>
          </p:cNvSpPr>
          <p:nvPr>
            <p:ph type="body" sz="half" idx="2"/>
          </p:nvPr>
        </p:nvSpPr>
        <p:spPr>
          <a:xfrm>
            <a:off x="8215086" y="232229"/>
            <a:ext cx="3759198" cy="6516913"/>
          </a:xfrm>
        </p:spPr>
        <p:txBody>
          <a:bodyPr>
            <a:normAutofit lnSpcReduction="10000"/>
          </a:bodyPr>
          <a:lstStyle/>
          <a:p>
            <a:pPr marL="501650" indent="-457200" eaLnBrk="1" hangingPunct="1"/>
            <a:r>
              <a:rPr lang="pt-BR" altLang="pt-BR" sz="2400" b="1" dirty="0"/>
              <a:t>Conta capital</a:t>
            </a:r>
          </a:p>
          <a:p>
            <a:pPr marL="501650" indent="-457200" eaLnBrk="1" hangingPunct="1"/>
            <a:r>
              <a:rPr lang="pt-BR" altLang="pt-BR" sz="2400" b="1" dirty="0"/>
              <a:t>Conta financeira</a:t>
            </a:r>
            <a:endParaRPr lang="pt-BR" altLang="pt-BR" sz="2400" dirty="0"/>
          </a:p>
          <a:p>
            <a:pPr marL="771525" lvl="1" indent="-406400" eaLnBrk="1" hangingPunct="1"/>
            <a:r>
              <a:rPr lang="pt-BR" altLang="pt-BR" dirty="0"/>
              <a:t>Investimento direto no exterior</a:t>
            </a:r>
          </a:p>
          <a:p>
            <a:pPr marL="771525" lvl="1" indent="-406400" eaLnBrk="1" hangingPunct="1"/>
            <a:r>
              <a:rPr lang="pt-BR" altLang="pt-BR" dirty="0"/>
              <a:t>Investimento direto no país</a:t>
            </a:r>
          </a:p>
          <a:p>
            <a:pPr marL="771525" lvl="1" indent="-406400" eaLnBrk="1" hangingPunct="1"/>
            <a:r>
              <a:rPr lang="pt-BR" altLang="pt-BR" dirty="0"/>
              <a:t>Investimento em carteira –  Ativos</a:t>
            </a:r>
          </a:p>
          <a:p>
            <a:pPr marL="771525" lvl="1" indent="-406400" eaLnBrk="1" hangingPunct="1"/>
            <a:r>
              <a:rPr lang="pt-BR" altLang="pt-BR" dirty="0"/>
              <a:t>Investimento em carteira – Passivos</a:t>
            </a:r>
          </a:p>
          <a:p>
            <a:pPr marL="771525" lvl="1" indent="-406400" eaLnBrk="1" hangingPunct="1"/>
            <a:r>
              <a:rPr lang="pt-BR" altLang="pt-BR" dirty="0"/>
              <a:t>Derivativos – Ativos</a:t>
            </a:r>
          </a:p>
          <a:p>
            <a:pPr marL="771525" lvl="1" indent="-406400" eaLnBrk="1" hangingPunct="1"/>
            <a:r>
              <a:rPr lang="pt-BR" altLang="pt-BR" dirty="0"/>
              <a:t>Derivativos – Passivos</a:t>
            </a:r>
          </a:p>
          <a:p>
            <a:pPr marL="771525" lvl="1" indent="-406400" eaLnBrk="1" hangingPunct="1"/>
            <a:r>
              <a:rPr lang="pt-BR" altLang="pt-BR" dirty="0"/>
              <a:t>Outros investimentos – Ativos</a:t>
            </a:r>
          </a:p>
          <a:p>
            <a:pPr marL="771525" lvl="1" indent="-406400" eaLnBrk="1" hangingPunct="1"/>
            <a:r>
              <a:rPr lang="pt-BR" altLang="pt-BR" dirty="0"/>
              <a:t>Outros investimentos – Passivos</a:t>
            </a:r>
          </a:p>
          <a:p>
            <a:pPr marL="771525" lvl="1" indent="-406400" eaLnBrk="1" hangingPunct="1"/>
            <a:r>
              <a:rPr lang="pt-BR" altLang="pt-BR" dirty="0"/>
              <a:t>Ativos de reserva</a:t>
            </a:r>
          </a:p>
          <a:p>
            <a:pPr marL="501650" indent="-457200" eaLnBrk="1" hangingPunct="1"/>
            <a:r>
              <a:rPr lang="pt-BR" altLang="pt-BR" sz="2400" b="1" dirty="0"/>
              <a:t>Erros e omissões</a:t>
            </a:r>
          </a:p>
        </p:txBody>
      </p:sp>
    </p:spTree>
    <p:extLst>
      <p:ext uri="{BB962C8B-B14F-4D97-AF65-F5344CB8AC3E}">
        <p14:creationId xmlns:p14="http://schemas.microsoft.com/office/powerpoint/2010/main" val="555111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pt-BR" sz="3200" dirty="0"/>
              <a:t>Balanço de Pagamentos: estrutura (antiga)</a:t>
            </a:r>
          </a:p>
        </p:txBody>
      </p:sp>
      <p:sp>
        <p:nvSpPr>
          <p:cNvPr id="212995" name="Rectangle 3"/>
          <p:cNvSpPr>
            <a:spLocks noGrp="1" noChangeArrowheads="1"/>
          </p:cNvSpPr>
          <p:nvPr>
            <p:ph type="body" sz="half" idx="1"/>
          </p:nvPr>
        </p:nvSpPr>
        <p:spPr>
          <a:xfrm>
            <a:off x="1752600" y="1981200"/>
            <a:ext cx="4191000" cy="4343400"/>
          </a:xfrm>
        </p:spPr>
        <p:txBody>
          <a:bodyPr>
            <a:normAutofit lnSpcReduction="10000"/>
          </a:bodyPr>
          <a:lstStyle/>
          <a:p>
            <a:pPr>
              <a:lnSpc>
                <a:spcPct val="50000"/>
              </a:lnSpc>
              <a:spcBef>
                <a:spcPts val="1200"/>
              </a:spcBef>
              <a:spcAft>
                <a:spcPts val="300"/>
              </a:spcAft>
              <a:buNone/>
            </a:pPr>
            <a:r>
              <a:rPr lang="pt-BR" sz="1800" b="1" u="sng">
                <a:latin typeface="Arial" charset="0"/>
              </a:rPr>
              <a:t>A. Balança de Transações Correntes</a:t>
            </a:r>
          </a:p>
          <a:p>
            <a:pPr lvl="1">
              <a:lnSpc>
                <a:spcPct val="50000"/>
              </a:lnSpc>
              <a:spcBef>
                <a:spcPts val="1200"/>
              </a:spcBef>
              <a:spcAft>
                <a:spcPts val="300"/>
              </a:spcAft>
              <a:buNone/>
            </a:pPr>
            <a:r>
              <a:rPr lang="pt-BR" sz="1800" b="1" i="1">
                <a:latin typeface="Arial" charset="0"/>
              </a:rPr>
              <a:t>A.1.  Balança Comercial</a:t>
            </a:r>
          </a:p>
          <a:p>
            <a:pPr lvl="1">
              <a:lnSpc>
                <a:spcPct val="50000"/>
              </a:lnSpc>
              <a:spcBef>
                <a:spcPts val="1200"/>
              </a:spcBef>
              <a:spcAft>
                <a:spcPts val="300"/>
              </a:spcAft>
              <a:buNone/>
            </a:pPr>
            <a:r>
              <a:rPr lang="pt-BR" sz="1800" b="1" i="1">
                <a:latin typeface="Arial" charset="0"/>
              </a:rPr>
              <a:t>A.2.  Serviços e Rendas</a:t>
            </a:r>
          </a:p>
          <a:p>
            <a:pPr lvl="2">
              <a:lnSpc>
                <a:spcPct val="30000"/>
              </a:lnSpc>
              <a:spcBef>
                <a:spcPts val="1200"/>
              </a:spcBef>
              <a:spcAft>
                <a:spcPts val="300"/>
              </a:spcAft>
              <a:buNone/>
            </a:pPr>
            <a:r>
              <a:rPr lang="pt-BR" sz="1600" b="1">
                <a:latin typeface="Arial" charset="0"/>
              </a:rPr>
              <a:t>A.2.1. Serviços</a:t>
            </a:r>
          </a:p>
          <a:p>
            <a:pPr lvl="2">
              <a:lnSpc>
                <a:spcPct val="30000"/>
              </a:lnSpc>
              <a:spcBef>
                <a:spcPts val="1200"/>
              </a:spcBef>
              <a:spcAft>
                <a:spcPts val="300"/>
              </a:spcAft>
              <a:buNone/>
            </a:pPr>
            <a:r>
              <a:rPr lang="pt-BR" sz="1600" b="1">
                <a:latin typeface="Arial" charset="0"/>
              </a:rPr>
              <a:t>	Transportes</a:t>
            </a:r>
          </a:p>
          <a:p>
            <a:pPr lvl="2">
              <a:lnSpc>
                <a:spcPct val="30000"/>
              </a:lnSpc>
              <a:spcBef>
                <a:spcPts val="1200"/>
              </a:spcBef>
              <a:spcAft>
                <a:spcPts val="300"/>
              </a:spcAft>
              <a:buNone/>
            </a:pPr>
            <a:r>
              <a:rPr lang="pt-BR" sz="1600" b="1">
                <a:latin typeface="Arial" charset="0"/>
              </a:rPr>
              <a:t>	Viagens</a:t>
            </a:r>
          </a:p>
          <a:p>
            <a:pPr lvl="2">
              <a:lnSpc>
                <a:spcPct val="30000"/>
              </a:lnSpc>
              <a:spcBef>
                <a:spcPts val="1200"/>
              </a:spcBef>
              <a:spcAft>
                <a:spcPts val="300"/>
              </a:spcAft>
              <a:buNone/>
            </a:pPr>
            <a:r>
              <a:rPr lang="pt-BR" sz="1600" b="1">
                <a:latin typeface="Arial" charset="0"/>
              </a:rPr>
              <a:t>	Seguros</a:t>
            </a:r>
          </a:p>
          <a:p>
            <a:pPr lvl="2">
              <a:lnSpc>
                <a:spcPct val="30000"/>
              </a:lnSpc>
              <a:spcBef>
                <a:spcPts val="1200"/>
              </a:spcBef>
              <a:spcAft>
                <a:spcPts val="300"/>
              </a:spcAft>
              <a:buNone/>
            </a:pPr>
            <a:r>
              <a:rPr lang="pt-BR" sz="1600" b="1">
                <a:latin typeface="Arial" charset="0"/>
              </a:rPr>
              <a:t>	Financeiros</a:t>
            </a:r>
          </a:p>
          <a:p>
            <a:pPr lvl="2">
              <a:lnSpc>
                <a:spcPct val="30000"/>
              </a:lnSpc>
              <a:spcBef>
                <a:spcPts val="1200"/>
              </a:spcBef>
              <a:spcAft>
                <a:spcPts val="300"/>
              </a:spcAft>
              <a:buNone/>
            </a:pPr>
            <a:r>
              <a:rPr lang="pt-BR" sz="1600" b="1">
                <a:latin typeface="Arial" charset="0"/>
              </a:rPr>
              <a:t>	Computação e Informações</a:t>
            </a:r>
          </a:p>
          <a:p>
            <a:pPr lvl="2">
              <a:lnSpc>
                <a:spcPct val="30000"/>
              </a:lnSpc>
              <a:spcBef>
                <a:spcPts val="1200"/>
              </a:spcBef>
              <a:spcAft>
                <a:spcPts val="300"/>
              </a:spcAft>
              <a:buNone/>
            </a:pPr>
            <a:r>
              <a:rPr lang="pt-BR" sz="1600" b="1">
                <a:latin typeface="Arial" charset="0"/>
              </a:rPr>
              <a:t>	Royalties e Licenças</a:t>
            </a:r>
          </a:p>
          <a:p>
            <a:pPr lvl="2">
              <a:lnSpc>
                <a:spcPct val="30000"/>
              </a:lnSpc>
              <a:spcBef>
                <a:spcPts val="1200"/>
              </a:spcBef>
              <a:spcAft>
                <a:spcPts val="300"/>
              </a:spcAft>
              <a:buNone/>
            </a:pPr>
            <a:r>
              <a:rPr lang="pt-BR" sz="1600" b="1">
                <a:latin typeface="Arial" charset="0"/>
              </a:rPr>
              <a:t>	Aluguel de Equipamentos</a:t>
            </a:r>
          </a:p>
          <a:p>
            <a:pPr lvl="2">
              <a:lnSpc>
                <a:spcPct val="30000"/>
              </a:lnSpc>
              <a:spcBef>
                <a:spcPts val="1200"/>
              </a:spcBef>
              <a:spcAft>
                <a:spcPts val="300"/>
              </a:spcAft>
              <a:buNone/>
            </a:pPr>
            <a:r>
              <a:rPr lang="pt-BR" sz="1600" b="1">
                <a:latin typeface="Arial" charset="0"/>
              </a:rPr>
              <a:t>	Governo</a:t>
            </a:r>
          </a:p>
          <a:p>
            <a:pPr lvl="2">
              <a:lnSpc>
                <a:spcPct val="30000"/>
              </a:lnSpc>
              <a:spcBef>
                <a:spcPts val="1200"/>
              </a:spcBef>
              <a:spcAft>
                <a:spcPts val="300"/>
              </a:spcAft>
              <a:buNone/>
            </a:pPr>
            <a:r>
              <a:rPr lang="pt-BR" sz="1600" b="1">
                <a:latin typeface="Arial" charset="0"/>
              </a:rPr>
              <a:t>A.2.2. Rendas</a:t>
            </a:r>
          </a:p>
          <a:p>
            <a:pPr lvl="2">
              <a:lnSpc>
                <a:spcPct val="30000"/>
              </a:lnSpc>
              <a:spcBef>
                <a:spcPts val="1200"/>
              </a:spcBef>
              <a:spcAft>
                <a:spcPts val="300"/>
              </a:spcAft>
              <a:buNone/>
            </a:pPr>
            <a:r>
              <a:rPr lang="pt-BR" sz="1600" b="1">
                <a:latin typeface="Arial" charset="0"/>
              </a:rPr>
              <a:t>	Salários e Ordenados</a:t>
            </a:r>
          </a:p>
          <a:p>
            <a:pPr lvl="2">
              <a:lnSpc>
                <a:spcPct val="30000"/>
              </a:lnSpc>
              <a:spcBef>
                <a:spcPts val="1200"/>
              </a:spcBef>
              <a:spcAft>
                <a:spcPts val="300"/>
              </a:spcAft>
              <a:buNone/>
            </a:pPr>
            <a:r>
              <a:rPr lang="pt-BR" sz="1600" b="1">
                <a:latin typeface="Arial" charset="0"/>
              </a:rPr>
              <a:t>	Investimentos (segue B 2)</a:t>
            </a:r>
            <a:endParaRPr lang="pt-BR" sz="1600">
              <a:latin typeface="Arial" charset="0"/>
            </a:endParaRPr>
          </a:p>
          <a:p>
            <a:pPr lvl="1">
              <a:lnSpc>
                <a:spcPct val="70000"/>
              </a:lnSpc>
              <a:spcBef>
                <a:spcPts val="1200"/>
              </a:spcBef>
              <a:spcAft>
                <a:spcPts val="300"/>
              </a:spcAft>
              <a:buNone/>
            </a:pPr>
            <a:r>
              <a:rPr lang="pt-BR" sz="1800" b="1" i="1">
                <a:latin typeface="Arial" charset="0"/>
              </a:rPr>
              <a:t>A.3.  Transferências Unilaterais Correntes</a:t>
            </a:r>
          </a:p>
        </p:txBody>
      </p:sp>
      <p:sp>
        <p:nvSpPr>
          <p:cNvPr id="212996" name="Rectangle 4"/>
          <p:cNvSpPr>
            <a:spLocks noGrp="1" noChangeArrowheads="1"/>
          </p:cNvSpPr>
          <p:nvPr>
            <p:ph type="body" sz="half" idx="2"/>
          </p:nvPr>
        </p:nvSpPr>
        <p:spPr>
          <a:xfrm>
            <a:off x="6172200" y="2057400"/>
            <a:ext cx="4191000" cy="4419600"/>
          </a:xfrm>
        </p:spPr>
        <p:txBody>
          <a:bodyPr>
            <a:normAutofit lnSpcReduction="10000"/>
          </a:bodyPr>
          <a:lstStyle/>
          <a:p>
            <a:pPr>
              <a:lnSpc>
                <a:spcPct val="50000"/>
              </a:lnSpc>
              <a:spcBef>
                <a:spcPts val="1200"/>
              </a:spcBef>
              <a:spcAft>
                <a:spcPts val="300"/>
              </a:spcAft>
              <a:buNone/>
            </a:pPr>
            <a:r>
              <a:rPr lang="pt-BR" sz="1800" b="1" dirty="0">
                <a:latin typeface="Arial" charset="0"/>
              </a:rPr>
              <a:t>B. </a:t>
            </a:r>
            <a:r>
              <a:rPr lang="pt-BR" sz="1800" b="1" u="sng" dirty="0">
                <a:latin typeface="Arial" charset="0"/>
              </a:rPr>
              <a:t>Conta Capital e Financeira</a:t>
            </a:r>
          </a:p>
          <a:p>
            <a:pPr lvl="1">
              <a:lnSpc>
                <a:spcPct val="50000"/>
              </a:lnSpc>
              <a:spcBef>
                <a:spcPts val="1200"/>
              </a:spcBef>
              <a:spcAft>
                <a:spcPts val="300"/>
              </a:spcAft>
              <a:buNone/>
            </a:pPr>
            <a:r>
              <a:rPr lang="pt-BR" sz="1600" b="1" i="1" dirty="0">
                <a:latin typeface="Arial" charset="0"/>
              </a:rPr>
              <a:t>B.1. Conta Capital</a:t>
            </a:r>
          </a:p>
          <a:p>
            <a:pPr lvl="1">
              <a:lnSpc>
                <a:spcPct val="50000"/>
              </a:lnSpc>
              <a:spcBef>
                <a:spcPts val="1200"/>
              </a:spcBef>
              <a:spcAft>
                <a:spcPts val="300"/>
              </a:spcAft>
              <a:buNone/>
            </a:pPr>
            <a:r>
              <a:rPr lang="pt-BR" sz="1600" b="1" i="1" dirty="0">
                <a:latin typeface="Arial" charset="0"/>
              </a:rPr>
              <a:t>B.2. Conta Financeira</a:t>
            </a:r>
          </a:p>
          <a:p>
            <a:pPr lvl="1">
              <a:lnSpc>
                <a:spcPct val="50000"/>
              </a:lnSpc>
              <a:spcBef>
                <a:spcPts val="1200"/>
              </a:spcBef>
              <a:spcAft>
                <a:spcPts val="300"/>
              </a:spcAft>
              <a:buNone/>
            </a:pPr>
            <a:r>
              <a:rPr lang="pt-BR" sz="1600" b="1" i="1" dirty="0">
                <a:latin typeface="Arial" charset="0"/>
              </a:rPr>
              <a:t>	B.2.1. Investimento Direto</a:t>
            </a:r>
          </a:p>
          <a:p>
            <a:pPr lvl="1">
              <a:lnSpc>
                <a:spcPct val="50000"/>
              </a:lnSpc>
              <a:spcBef>
                <a:spcPts val="1200"/>
              </a:spcBef>
              <a:spcAft>
                <a:spcPts val="300"/>
              </a:spcAft>
              <a:buNone/>
            </a:pPr>
            <a:r>
              <a:rPr lang="pt-BR" sz="1600" b="1" i="1" dirty="0">
                <a:latin typeface="Arial" charset="0"/>
              </a:rPr>
              <a:t>		Participação no Capital</a:t>
            </a:r>
          </a:p>
          <a:p>
            <a:pPr lvl="1">
              <a:lnSpc>
                <a:spcPct val="50000"/>
              </a:lnSpc>
              <a:spcBef>
                <a:spcPts val="1200"/>
              </a:spcBef>
              <a:spcAft>
                <a:spcPts val="300"/>
              </a:spcAft>
              <a:buNone/>
            </a:pPr>
            <a:r>
              <a:rPr lang="pt-BR" sz="1600" b="1" i="1" dirty="0">
                <a:latin typeface="Arial" charset="0"/>
              </a:rPr>
              <a:t>		Empréstimo Intercompanhias</a:t>
            </a:r>
          </a:p>
          <a:p>
            <a:pPr lvl="1">
              <a:lnSpc>
                <a:spcPct val="50000"/>
              </a:lnSpc>
              <a:spcBef>
                <a:spcPts val="1200"/>
              </a:spcBef>
              <a:spcAft>
                <a:spcPts val="300"/>
              </a:spcAft>
              <a:buNone/>
            </a:pPr>
            <a:r>
              <a:rPr lang="pt-BR" sz="1600" b="1" i="1" dirty="0">
                <a:latin typeface="Arial" charset="0"/>
              </a:rPr>
              <a:t>	B.2.2. Investimento em Carteira</a:t>
            </a:r>
          </a:p>
          <a:p>
            <a:pPr lvl="1">
              <a:lnSpc>
                <a:spcPct val="50000"/>
              </a:lnSpc>
              <a:spcBef>
                <a:spcPts val="1200"/>
              </a:spcBef>
              <a:spcAft>
                <a:spcPts val="300"/>
              </a:spcAft>
              <a:buNone/>
            </a:pPr>
            <a:r>
              <a:rPr lang="pt-BR" sz="1600" b="1" i="1" dirty="0">
                <a:latin typeface="Arial" charset="0"/>
              </a:rPr>
              <a:t>		Ações</a:t>
            </a:r>
          </a:p>
          <a:p>
            <a:pPr lvl="1">
              <a:lnSpc>
                <a:spcPct val="50000"/>
              </a:lnSpc>
              <a:spcBef>
                <a:spcPts val="1200"/>
              </a:spcBef>
              <a:spcAft>
                <a:spcPts val="300"/>
              </a:spcAft>
              <a:buNone/>
            </a:pPr>
            <a:r>
              <a:rPr lang="pt-BR" sz="1600" b="1" i="1" dirty="0">
                <a:latin typeface="Arial" charset="0"/>
              </a:rPr>
              <a:t>		Títulos de Renda Fixa</a:t>
            </a:r>
          </a:p>
          <a:p>
            <a:pPr lvl="1">
              <a:lnSpc>
                <a:spcPct val="50000"/>
              </a:lnSpc>
              <a:spcBef>
                <a:spcPts val="1200"/>
              </a:spcBef>
              <a:spcAft>
                <a:spcPts val="300"/>
              </a:spcAft>
              <a:buNone/>
            </a:pPr>
            <a:r>
              <a:rPr lang="pt-BR" sz="1600" b="1" i="1" dirty="0">
                <a:latin typeface="Arial" charset="0"/>
              </a:rPr>
              <a:t>	B.2.3. Derivativos</a:t>
            </a:r>
          </a:p>
          <a:p>
            <a:pPr lvl="1">
              <a:lnSpc>
                <a:spcPct val="50000"/>
              </a:lnSpc>
              <a:spcBef>
                <a:spcPts val="1200"/>
              </a:spcBef>
              <a:spcAft>
                <a:spcPts val="300"/>
              </a:spcAft>
              <a:buNone/>
            </a:pPr>
            <a:r>
              <a:rPr lang="pt-BR" sz="1600" b="1" i="1" dirty="0">
                <a:latin typeface="Arial" charset="0"/>
              </a:rPr>
              <a:t>	B.2.4. Outros Investimentos</a:t>
            </a:r>
          </a:p>
          <a:p>
            <a:pPr>
              <a:lnSpc>
                <a:spcPct val="10000"/>
              </a:lnSpc>
              <a:spcBef>
                <a:spcPts val="1200"/>
              </a:spcBef>
              <a:spcAft>
                <a:spcPts val="300"/>
              </a:spcAft>
              <a:buNone/>
            </a:pPr>
            <a:r>
              <a:rPr lang="pt-BR" sz="1800" b="1" i="1" dirty="0">
                <a:latin typeface="Arial" charset="0"/>
              </a:rPr>
              <a:t>C. Erros e Omissões</a:t>
            </a:r>
          </a:p>
          <a:p>
            <a:pPr lvl="1">
              <a:lnSpc>
                <a:spcPct val="10000"/>
              </a:lnSpc>
              <a:spcBef>
                <a:spcPts val="1200"/>
              </a:spcBef>
              <a:spcAft>
                <a:spcPts val="300"/>
              </a:spcAft>
              <a:buNone/>
            </a:pPr>
            <a:r>
              <a:rPr lang="pt-BR" sz="1600" b="1" i="1" dirty="0">
                <a:latin typeface="Arial" charset="0"/>
              </a:rPr>
              <a:t>___________________________</a:t>
            </a:r>
          </a:p>
          <a:p>
            <a:pPr>
              <a:lnSpc>
                <a:spcPct val="60000"/>
              </a:lnSpc>
              <a:spcBef>
                <a:spcPts val="1200"/>
              </a:spcBef>
              <a:spcAft>
                <a:spcPts val="300"/>
              </a:spcAft>
              <a:buNone/>
            </a:pPr>
            <a:r>
              <a:rPr lang="pt-BR" sz="1800" b="1" dirty="0">
                <a:latin typeface="Arial" charset="0"/>
              </a:rPr>
              <a:t>D. </a:t>
            </a:r>
            <a:r>
              <a:rPr lang="pt-BR" sz="1800" b="1" u="sng" dirty="0">
                <a:latin typeface="Arial" charset="0"/>
              </a:rPr>
              <a:t>Transações Compensatórias </a:t>
            </a:r>
          </a:p>
          <a:p>
            <a:pPr lvl="1">
              <a:lnSpc>
                <a:spcPct val="60000"/>
              </a:lnSpc>
              <a:spcBef>
                <a:spcPts val="1200"/>
              </a:spcBef>
              <a:spcAft>
                <a:spcPts val="300"/>
              </a:spcAft>
              <a:buNone/>
            </a:pPr>
            <a:r>
              <a:rPr lang="pt-BR" sz="1600" b="1" dirty="0">
                <a:latin typeface="Arial" charset="0"/>
              </a:rPr>
              <a:t>Variação de reservas</a:t>
            </a:r>
          </a:p>
        </p:txBody>
      </p:sp>
    </p:spTree>
    <p:extLst>
      <p:ext uri="{BB962C8B-B14F-4D97-AF65-F5344CB8AC3E}">
        <p14:creationId xmlns:p14="http://schemas.microsoft.com/office/powerpoint/2010/main" val="353493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pt-BR" sz="3200" dirty="0"/>
              <a:t>Balanço de Pagamentos: estrutura (mais antiga)</a:t>
            </a:r>
          </a:p>
        </p:txBody>
      </p:sp>
      <p:sp>
        <p:nvSpPr>
          <p:cNvPr id="14339" name="Rectangle 3"/>
          <p:cNvSpPr>
            <a:spLocks noGrp="1" noChangeArrowheads="1"/>
          </p:cNvSpPr>
          <p:nvPr>
            <p:ph type="body" sz="half" idx="1"/>
          </p:nvPr>
        </p:nvSpPr>
        <p:spPr/>
        <p:txBody>
          <a:bodyPr/>
          <a:lstStyle/>
          <a:p>
            <a:pPr>
              <a:spcBef>
                <a:spcPts val="1200"/>
              </a:spcBef>
              <a:spcAft>
                <a:spcPts val="300"/>
              </a:spcAft>
              <a:buNone/>
            </a:pPr>
            <a:r>
              <a:rPr lang="pt-BR" sz="1800" b="1" u="sng" dirty="0">
                <a:latin typeface="Arial" charset="0"/>
              </a:rPr>
              <a:t>A. Balança de Transações Correntes</a:t>
            </a:r>
          </a:p>
          <a:p>
            <a:pPr lvl="1">
              <a:lnSpc>
                <a:spcPct val="50000"/>
              </a:lnSpc>
              <a:spcBef>
                <a:spcPts val="1200"/>
              </a:spcBef>
              <a:spcAft>
                <a:spcPts val="300"/>
              </a:spcAft>
              <a:buNone/>
            </a:pPr>
            <a:r>
              <a:rPr lang="pt-BR" sz="1800" b="1" i="1" dirty="0">
                <a:latin typeface="Arial" charset="0"/>
              </a:rPr>
              <a:t>A.1.  Balança Comercial</a:t>
            </a:r>
          </a:p>
          <a:p>
            <a:pPr lvl="2">
              <a:lnSpc>
                <a:spcPct val="30000"/>
              </a:lnSpc>
              <a:spcBef>
                <a:spcPts val="1200"/>
              </a:spcBef>
              <a:spcAft>
                <a:spcPts val="300"/>
              </a:spcAft>
              <a:buNone/>
            </a:pPr>
            <a:r>
              <a:rPr lang="pt-BR" sz="1600" dirty="0">
                <a:latin typeface="Arial" charset="0"/>
              </a:rPr>
              <a:t>	Exportações </a:t>
            </a:r>
          </a:p>
          <a:p>
            <a:pPr lvl="2">
              <a:lnSpc>
                <a:spcPct val="30000"/>
              </a:lnSpc>
              <a:spcBef>
                <a:spcPts val="1200"/>
              </a:spcBef>
              <a:spcAft>
                <a:spcPts val="300"/>
              </a:spcAft>
              <a:buNone/>
            </a:pPr>
            <a:r>
              <a:rPr lang="pt-BR" sz="1600" dirty="0">
                <a:latin typeface="Arial" charset="0"/>
              </a:rPr>
              <a:t>	Importações</a:t>
            </a:r>
          </a:p>
          <a:p>
            <a:pPr lvl="1">
              <a:lnSpc>
                <a:spcPct val="70000"/>
              </a:lnSpc>
              <a:spcBef>
                <a:spcPts val="1200"/>
              </a:spcBef>
              <a:spcAft>
                <a:spcPts val="300"/>
              </a:spcAft>
              <a:buNone/>
            </a:pPr>
            <a:r>
              <a:rPr lang="pt-BR" sz="1800" b="1" i="1" dirty="0">
                <a:latin typeface="Arial" charset="0"/>
              </a:rPr>
              <a:t>A.2.  Balança de Serviços (Invisíveis)</a:t>
            </a:r>
          </a:p>
          <a:p>
            <a:pPr lvl="2">
              <a:spcBef>
                <a:spcPts val="1200"/>
              </a:spcBef>
              <a:spcAft>
                <a:spcPts val="300"/>
              </a:spcAft>
              <a:buNone/>
            </a:pPr>
            <a:r>
              <a:rPr lang="pt-BR" sz="1600" dirty="0">
                <a:latin typeface="Arial" charset="0"/>
              </a:rPr>
              <a:t>Transportes (fretes etc</a:t>
            </a:r>
            <a:r>
              <a:rPr lang="pt-BR" sz="1600" dirty="0" smtClean="0">
                <a:latin typeface="Arial" charset="0"/>
              </a:rPr>
              <a:t>.), seguros, Viagens </a:t>
            </a:r>
            <a:r>
              <a:rPr lang="pt-BR" sz="1600" dirty="0">
                <a:latin typeface="Arial" charset="0"/>
              </a:rPr>
              <a:t>Internacionais e Turismo</a:t>
            </a:r>
          </a:p>
          <a:p>
            <a:pPr lvl="2">
              <a:spcBef>
                <a:spcPts val="1200"/>
              </a:spcBef>
              <a:spcAft>
                <a:spcPts val="300"/>
              </a:spcAft>
              <a:buNone/>
            </a:pPr>
            <a:r>
              <a:rPr lang="pt-BR" sz="1600" dirty="0">
                <a:latin typeface="Arial" charset="0"/>
              </a:rPr>
              <a:t>Rendas de Capital (Juros e Lucros)</a:t>
            </a:r>
          </a:p>
          <a:p>
            <a:pPr lvl="2">
              <a:spcBef>
                <a:spcPts val="1200"/>
              </a:spcBef>
              <a:spcAft>
                <a:spcPts val="300"/>
              </a:spcAft>
              <a:buNone/>
            </a:pPr>
            <a:r>
              <a:rPr lang="pt-BR" sz="1600" dirty="0">
                <a:latin typeface="Arial" charset="0"/>
              </a:rPr>
              <a:t>Diversos</a:t>
            </a:r>
          </a:p>
          <a:p>
            <a:pPr lvl="1">
              <a:spcBef>
                <a:spcPts val="1200"/>
              </a:spcBef>
              <a:spcAft>
                <a:spcPts val="300"/>
              </a:spcAft>
              <a:buNone/>
            </a:pPr>
            <a:r>
              <a:rPr lang="pt-BR" sz="1800" b="1" i="1" dirty="0">
                <a:latin typeface="Arial" charset="0"/>
              </a:rPr>
              <a:t>A.3.  Transferências Unilaterais </a:t>
            </a:r>
          </a:p>
          <a:p>
            <a:pPr lvl="1">
              <a:spcBef>
                <a:spcPts val="1200"/>
              </a:spcBef>
              <a:spcAft>
                <a:spcPts val="300"/>
              </a:spcAft>
              <a:buNone/>
            </a:pPr>
            <a:endParaRPr lang="pt-BR" sz="1800" b="1" i="1" dirty="0">
              <a:latin typeface="Arial" charset="0"/>
            </a:endParaRPr>
          </a:p>
        </p:txBody>
      </p:sp>
      <p:sp>
        <p:nvSpPr>
          <p:cNvPr id="14340" name="Rectangle 4"/>
          <p:cNvSpPr>
            <a:spLocks noGrp="1" noChangeArrowheads="1"/>
          </p:cNvSpPr>
          <p:nvPr>
            <p:ph type="body" sz="half" idx="2"/>
          </p:nvPr>
        </p:nvSpPr>
        <p:spPr/>
        <p:txBody>
          <a:bodyPr/>
          <a:lstStyle/>
          <a:p>
            <a:pPr>
              <a:spcBef>
                <a:spcPts val="1200"/>
              </a:spcBef>
              <a:spcAft>
                <a:spcPts val="300"/>
              </a:spcAft>
              <a:buNone/>
            </a:pPr>
            <a:r>
              <a:rPr lang="pt-BR" sz="1800" b="1">
                <a:latin typeface="Arial" charset="0"/>
              </a:rPr>
              <a:t>B. </a:t>
            </a:r>
            <a:r>
              <a:rPr lang="pt-BR" sz="1800" b="1" u="sng">
                <a:latin typeface="Arial" charset="0"/>
              </a:rPr>
              <a:t>Balança (Movimento) de Capitais</a:t>
            </a:r>
          </a:p>
          <a:p>
            <a:pPr lvl="1">
              <a:spcBef>
                <a:spcPts val="1200"/>
              </a:spcBef>
              <a:spcAft>
                <a:spcPts val="300"/>
              </a:spcAft>
              <a:buNone/>
            </a:pPr>
            <a:r>
              <a:rPr lang="pt-BR" sz="1600" b="1" i="1">
                <a:latin typeface="Arial" charset="0"/>
              </a:rPr>
              <a:t>B.1. Investimentos (Diretos e Carteira)</a:t>
            </a:r>
          </a:p>
          <a:p>
            <a:pPr lvl="1">
              <a:spcBef>
                <a:spcPts val="1200"/>
              </a:spcBef>
              <a:spcAft>
                <a:spcPts val="300"/>
              </a:spcAft>
              <a:buNone/>
            </a:pPr>
            <a:r>
              <a:rPr lang="pt-BR" sz="1600" b="1" i="1">
                <a:latin typeface="Arial" charset="0"/>
              </a:rPr>
              <a:t>B.2. Empréstimos e Financiamentos de Longo e Médio Prazo</a:t>
            </a:r>
          </a:p>
          <a:p>
            <a:pPr lvl="1">
              <a:spcBef>
                <a:spcPts val="1200"/>
              </a:spcBef>
              <a:spcAft>
                <a:spcPts val="300"/>
              </a:spcAft>
              <a:buNone/>
            </a:pPr>
            <a:r>
              <a:rPr lang="pt-BR" sz="1600" b="1" i="1">
                <a:latin typeface="Arial" charset="0"/>
              </a:rPr>
              <a:t>B.3. Empréstimos de Curto Prazo</a:t>
            </a:r>
          </a:p>
          <a:p>
            <a:pPr lvl="1">
              <a:spcBef>
                <a:spcPts val="1200"/>
              </a:spcBef>
              <a:spcAft>
                <a:spcPts val="300"/>
              </a:spcAft>
              <a:buNone/>
            </a:pPr>
            <a:r>
              <a:rPr lang="pt-BR" sz="1600" b="1" i="1">
                <a:latin typeface="Arial" charset="0"/>
              </a:rPr>
              <a:t>B.4. Amortizações</a:t>
            </a:r>
          </a:p>
          <a:p>
            <a:pPr lvl="1">
              <a:spcBef>
                <a:spcPts val="1200"/>
              </a:spcBef>
              <a:spcAft>
                <a:spcPts val="300"/>
              </a:spcAft>
              <a:buNone/>
            </a:pPr>
            <a:r>
              <a:rPr lang="pt-BR" sz="1600" b="1" i="1">
                <a:latin typeface="Arial" charset="0"/>
              </a:rPr>
              <a:t>B.5. Outras Movimentações de Capital</a:t>
            </a:r>
          </a:p>
          <a:p>
            <a:pPr lvl="1">
              <a:lnSpc>
                <a:spcPct val="0"/>
              </a:lnSpc>
              <a:spcBef>
                <a:spcPts val="1200"/>
              </a:spcBef>
              <a:spcAft>
                <a:spcPts val="300"/>
              </a:spcAft>
              <a:buNone/>
            </a:pPr>
            <a:r>
              <a:rPr lang="pt-BR" sz="1600" b="1" i="1">
                <a:latin typeface="Arial" charset="0"/>
              </a:rPr>
              <a:t>___________________________</a:t>
            </a:r>
          </a:p>
          <a:p>
            <a:pPr>
              <a:lnSpc>
                <a:spcPct val="60000"/>
              </a:lnSpc>
              <a:spcBef>
                <a:spcPts val="1200"/>
              </a:spcBef>
              <a:spcAft>
                <a:spcPts val="300"/>
              </a:spcAft>
              <a:buNone/>
            </a:pPr>
            <a:r>
              <a:rPr lang="pt-BR" sz="1800" b="1">
                <a:latin typeface="Arial" charset="0"/>
              </a:rPr>
              <a:t>D. </a:t>
            </a:r>
            <a:r>
              <a:rPr lang="pt-BR" sz="1800" b="1" u="sng">
                <a:latin typeface="Arial" charset="0"/>
              </a:rPr>
              <a:t>Transações Compensatórias</a:t>
            </a:r>
            <a:endParaRPr lang="pt-BR" sz="1800" b="1">
              <a:latin typeface="Arial" charset="0"/>
            </a:endParaRPr>
          </a:p>
          <a:p>
            <a:pPr lvl="1">
              <a:spcBef>
                <a:spcPts val="1200"/>
              </a:spcBef>
              <a:spcAft>
                <a:spcPts val="300"/>
              </a:spcAft>
              <a:buNone/>
            </a:pPr>
            <a:r>
              <a:rPr lang="pt-BR" sz="1600" b="1" i="1">
                <a:latin typeface="Arial" charset="0"/>
              </a:rPr>
              <a:t>D.1 Variação de Reservas</a:t>
            </a:r>
          </a:p>
          <a:p>
            <a:pPr lvl="1">
              <a:spcBef>
                <a:spcPts val="1200"/>
              </a:spcBef>
              <a:spcAft>
                <a:spcPts val="300"/>
              </a:spcAft>
              <a:buNone/>
            </a:pPr>
            <a:r>
              <a:rPr lang="pt-BR" sz="1600" b="1" i="1">
                <a:latin typeface="Arial" charset="0"/>
              </a:rPr>
              <a:t>D.2 Operações de Regularização</a:t>
            </a:r>
          </a:p>
          <a:p>
            <a:pPr>
              <a:lnSpc>
                <a:spcPct val="90000"/>
              </a:lnSpc>
              <a:buFont typeface="Monotype Sorts" pitchFamily="2" charset="2"/>
              <a:buNone/>
            </a:pPr>
            <a:endParaRPr lang="pt-BR" sz="1800"/>
          </a:p>
          <a:p>
            <a:pPr>
              <a:lnSpc>
                <a:spcPct val="90000"/>
              </a:lnSpc>
            </a:pPr>
            <a:endParaRPr lang="pt-BR"/>
          </a:p>
        </p:txBody>
      </p:sp>
    </p:spTree>
    <p:extLst>
      <p:ext uri="{BB962C8B-B14F-4D97-AF65-F5344CB8AC3E}">
        <p14:creationId xmlns:p14="http://schemas.microsoft.com/office/powerpoint/2010/main" val="245866604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3"/>
          <p:cNvSpPr>
            <a:spLocks noGrp="1"/>
          </p:cNvSpPr>
          <p:nvPr>
            <p:ph type="body" sz="half" idx="1"/>
          </p:nvPr>
        </p:nvSpPr>
        <p:spPr>
          <a:xfrm>
            <a:off x="569913" y="1176338"/>
            <a:ext cx="5526087" cy="5164137"/>
          </a:xfrm>
        </p:spPr>
        <p:txBody>
          <a:bodyPr/>
          <a:lstStyle/>
          <a:p>
            <a:pPr marL="501650" indent="-457200" eaLnBrk="1" hangingPunct="1"/>
            <a:r>
              <a:rPr lang="pt-BR" altLang="pt-BR" sz="2400" b="1" dirty="0"/>
              <a:t>Transações correntes - </a:t>
            </a:r>
            <a:r>
              <a:rPr lang="pt-BR" altLang="pt-BR" sz="2400" dirty="0"/>
              <a:t>Bens e serviços</a:t>
            </a:r>
          </a:p>
          <a:p>
            <a:pPr marL="771525" lvl="1" indent="-406400" eaLnBrk="1" hangingPunct="1"/>
            <a:r>
              <a:rPr lang="pt-BR" altLang="pt-BR" sz="2000" dirty="0"/>
              <a:t>Balança comercial (bens)</a:t>
            </a:r>
          </a:p>
          <a:p>
            <a:pPr marL="1041400" lvl="2" indent="-355600" eaLnBrk="1" hangingPunct="1"/>
            <a:r>
              <a:rPr lang="pt-BR" altLang="pt-BR" sz="1800" dirty="0"/>
              <a:t>Exportações</a:t>
            </a:r>
          </a:p>
          <a:p>
            <a:pPr marL="1041400" lvl="2" indent="-355600" eaLnBrk="1" hangingPunct="1"/>
            <a:r>
              <a:rPr lang="pt-BR" altLang="pt-BR" sz="1800" dirty="0"/>
              <a:t>Importações</a:t>
            </a:r>
          </a:p>
          <a:p>
            <a:pPr marL="771525" lvl="1" indent="-406400" eaLnBrk="1" hangingPunct="1"/>
            <a:r>
              <a:rPr lang="pt-BR" altLang="pt-BR" sz="2000" dirty="0"/>
              <a:t>Serviços</a:t>
            </a:r>
          </a:p>
          <a:p>
            <a:pPr marL="771525" lvl="1" indent="-406400" eaLnBrk="1" hangingPunct="1"/>
            <a:r>
              <a:rPr lang="pt-BR" altLang="pt-BR" sz="2000" dirty="0"/>
              <a:t>Renda primária</a:t>
            </a:r>
          </a:p>
          <a:p>
            <a:pPr marL="1041400" lvl="2" indent="-355600" eaLnBrk="1" hangingPunct="1"/>
            <a:r>
              <a:rPr lang="pt-BR" altLang="pt-BR" sz="1800" dirty="0"/>
              <a:t>Remuneração de trabalhadores</a:t>
            </a:r>
          </a:p>
          <a:p>
            <a:pPr marL="1041400" lvl="2" indent="-355600" eaLnBrk="1" hangingPunct="1"/>
            <a:r>
              <a:rPr lang="pt-BR" altLang="pt-BR" sz="1800" dirty="0"/>
              <a:t>Renda de investimento</a:t>
            </a:r>
          </a:p>
          <a:p>
            <a:pPr marL="1309688" lvl="3" indent="-304800" eaLnBrk="1" hangingPunct="1"/>
            <a:r>
              <a:rPr lang="pt-BR" altLang="pt-BR" sz="1600" dirty="0"/>
              <a:t>Investimento direto</a:t>
            </a:r>
          </a:p>
          <a:p>
            <a:pPr marL="1309688" lvl="3" indent="-304800" eaLnBrk="1" hangingPunct="1"/>
            <a:r>
              <a:rPr lang="pt-BR" altLang="pt-BR" sz="1600" dirty="0"/>
              <a:t>Investimento em carteira</a:t>
            </a:r>
          </a:p>
          <a:p>
            <a:pPr marL="1309688" lvl="3" indent="-304800" eaLnBrk="1" hangingPunct="1"/>
            <a:r>
              <a:rPr lang="pt-BR" altLang="pt-BR" sz="1600" dirty="0"/>
              <a:t>Outros investimentos</a:t>
            </a:r>
          </a:p>
          <a:p>
            <a:pPr marL="1309688" lvl="3" indent="-304800" eaLnBrk="1" hangingPunct="1"/>
            <a:r>
              <a:rPr lang="pt-BR" altLang="pt-BR" sz="1600" dirty="0"/>
              <a:t>Ativos de reserva</a:t>
            </a:r>
          </a:p>
          <a:p>
            <a:pPr marL="771525" lvl="1" indent="-406400" eaLnBrk="1" hangingPunct="1"/>
            <a:r>
              <a:rPr lang="pt-BR" altLang="pt-BR" sz="2000" dirty="0"/>
              <a:t>Renda secundária</a:t>
            </a:r>
          </a:p>
        </p:txBody>
      </p:sp>
      <p:sp>
        <p:nvSpPr>
          <p:cNvPr id="362505" name="AutoShape 9"/>
          <p:cNvSpPr>
            <a:spLocks noChangeArrowheads="1"/>
          </p:cNvSpPr>
          <p:nvPr/>
        </p:nvSpPr>
        <p:spPr bwMode="auto">
          <a:xfrm>
            <a:off x="3900488" y="1681163"/>
            <a:ext cx="2703512" cy="1978025"/>
          </a:xfrm>
          <a:prstGeom prst="wedgeRectCallout">
            <a:avLst>
              <a:gd name="adj1" fmla="val -78949"/>
              <a:gd name="adj2" fmla="val -569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lnSpc>
                <a:spcPct val="90000"/>
              </a:lnSpc>
              <a:spcBef>
                <a:spcPts val="1800"/>
              </a:spcBef>
              <a:buSzPct val="110000"/>
              <a:buFont typeface="Wingdings" panose="05000000000000000000" pitchFamily="2" charset="2"/>
              <a:buChar char="Ø"/>
            </a:pPr>
            <a:r>
              <a:rPr lang="pt-BR" altLang="pt-BR" sz="2400" b="1">
                <a:solidFill>
                  <a:srgbClr val="EA1802"/>
                </a:solidFill>
                <a:latin typeface="Arial" panose="020B0604020202020204" pitchFamily="34" charset="0"/>
              </a:rPr>
              <a:t> não existe geração de direitos ou obrigações</a:t>
            </a:r>
            <a:r>
              <a:rPr lang="pt-BR" altLang="pt-BR" sz="2400">
                <a:latin typeface="Arial" panose="020B0604020202020204" pitchFamily="34" charset="0"/>
              </a:rPr>
              <a:t> (compromissos futuros)</a:t>
            </a:r>
          </a:p>
        </p:txBody>
      </p:sp>
      <p:sp>
        <p:nvSpPr>
          <p:cNvPr id="15364" name="Rectangle 2"/>
          <p:cNvSpPr>
            <a:spLocks noGrp="1"/>
          </p:cNvSpPr>
          <p:nvPr>
            <p:ph type="title"/>
          </p:nvPr>
        </p:nvSpPr>
        <p:spPr>
          <a:xfrm>
            <a:off x="1341438" y="466725"/>
            <a:ext cx="9509125" cy="547688"/>
          </a:xfrm>
        </p:spPr>
        <p:txBody>
          <a:bodyPr/>
          <a:lstStyle/>
          <a:p>
            <a:pPr eaLnBrk="1" hangingPunct="1"/>
            <a:r>
              <a:rPr lang="pt-BR" altLang="pt-BR" sz="3000"/>
              <a:t>A estrutura atual o Balanço de Pagamentos</a:t>
            </a:r>
          </a:p>
        </p:txBody>
      </p:sp>
      <p:sp>
        <p:nvSpPr>
          <p:cNvPr id="15366" name="Rectangle 4"/>
          <p:cNvSpPr>
            <a:spLocks noGrp="1"/>
          </p:cNvSpPr>
          <p:nvPr>
            <p:ph type="body" sz="half" idx="2"/>
          </p:nvPr>
        </p:nvSpPr>
        <p:spPr>
          <a:xfrm>
            <a:off x="6172200" y="1176338"/>
            <a:ext cx="5403850" cy="5381625"/>
          </a:xfrm>
        </p:spPr>
        <p:txBody>
          <a:bodyPr/>
          <a:lstStyle/>
          <a:p>
            <a:pPr marL="501650" indent="-457200" eaLnBrk="1" hangingPunct="1">
              <a:lnSpc>
                <a:spcPct val="80000"/>
              </a:lnSpc>
            </a:pPr>
            <a:r>
              <a:rPr lang="pt-BR" altLang="pt-BR" b="1" dirty="0"/>
              <a:t>Conta capital</a:t>
            </a:r>
          </a:p>
          <a:p>
            <a:pPr marL="501650" indent="-457200" eaLnBrk="1" hangingPunct="1">
              <a:lnSpc>
                <a:spcPct val="80000"/>
              </a:lnSpc>
            </a:pPr>
            <a:r>
              <a:rPr lang="pt-BR" altLang="pt-BR" b="1" dirty="0"/>
              <a:t>Conta financeira</a:t>
            </a:r>
            <a:endParaRPr lang="pt-BR" altLang="pt-BR" dirty="0"/>
          </a:p>
          <a:p>
            <a:pPr marL="771525" lvl="1" indent="-406400" eaLnBrk="1" hangingPunct="1">
              <a:lnSpc>
                <a:spcPct val="80000"/>
              </a:lnSpc>
            </a:pPr>
            <a:r>
              <a:rPr lang="pt-BR" altLang="pt-BR" dirty="0"/>
              <a:t>Investimento direto no exterior</a:t>
            </a:r>
          </a:p>
          <a:p>
            <a:pPr marL="771525" lvl="1" indent="-406400" eaLnBrk="1" hangingPunct="1">
              <a:lnSpc>
                <a:spcPct val="80000"/>
              </a:lnSpc>
            </a:pPr>
            <a:r>
              <a:rPr lang="pt-BR" altLang="pt-BR" dirty="0"/>
              <a:t>Investimento direto no país</a:t>
            </a:r>
          </a:p>
          <a:p>
            <a:pPr marL="771525" lvl="1" indent="-406400" eaLnBrk="1" hangingPunct="1">
              <a:lnSpc>
                <a:spcPct val="80000"/>
              </a:lnSpc>
            </a:pPr>
            <a:r>
              <a:rPr lang="pt-BR" altLang="pt-BR" dirty="0"/>
              <a:t>Investimento em carteira –  Ativos</a:t>
            </a:r>
          </a:p>
          <a:p>
            <a:pPr marL="771525" lvl="1" indent="-406400" eaLnBrk="1" hangingPunct="1">
              <a:lnSpc>
                <a:spcPct val="80000"/>
              </a:lnSpc>
            </a:pPr>
            <a:r>
              <a:rPr lang="pt-BR" altLang="pt-BR" dirty="0"/>
              <a:t>Investimento em carteira – Passivos</a:t>
            </a:r>
          </a:p>
          <a:p>
            <a:pPr marL="771525" lvl="1" indent="-406400" eaLnBrk="1" hangingPunct="1">
              <a:lnSpc>
                <a:spcPct val="80000"/>
              </a:lnSpc>
            </a:pPr>
            <a:r>
              <a:rPr lang="pt-BR" altLang="pt-BR" dirty="0"/>
              <a:t>Derivativos – Ativos</a:t>
            </a:r>
          </a:p>
          <a:p>
            <a:pPr marL="771525" lvl="1" indent="-406400" eaLnBrk="1" hangingPunct="1">
              <a:lnSpc>
                <a:spcPct val="80000"/>
              </a:lnSpc>
            </a:pPr>
            <a:r>
              <a:rPr lang="pt-BR" altLang="pt-BR" dirty="0"/>
              <a:t>Derivativos – Passivos</a:t>
            </a:r>
          </a:p>
          <a:p>
            <a:pPr marL="771525" lvl="1" indent="-406400" eaLnBrk="1" hangingPunct="1">
              <a:lnSpc>
                <a:spcPct val="80000"/>
              </a:lnSpc>
            </a:pPr>
            <a:r>
              <a:rPr lang="pt-BR" altLang="pt-BR" dirty="0"/>
              <a:t>Outros investimentos – Ativos</a:t>
            </a:r>
          </a:p>
          <a:p>
            <a:pPr marL="771525" lvl="1" indent="-406400" eaLnBrk="1" hangingPunct="1">
              <a:lnSpc>
                <a:spcPct val="80000"/>
              </a:lnSpc>
            </a:pPr>
            <a:r>
              <a:rPr lang="pt-BR" altLang="pt-BR" dirty="0"/>
              <a:t>Outros investimentos – Passivos</a:t>
            </a:r>
          </a:p>
          <a:p>
            <a:pPr marL="771525" lvl="1" indent="-406400" eaLnBrk="1" hangingPunct="1">
              <a:lnSpc>
                <a:spcPct val="80000"/>
              </a:lnSpc>
            </a:pPr>
            <a:r>
              <a:rPr lang="pt-BR" altLang="pt-BR" dirty="0"/>
              <a:t>Ativos de reserva</a:t>
            </a:r>
          </a:p>
          <a:p>
            <a:pPr marL="501650" indent="-457200" eaLnBrk="1" hangingPunct="1">
              <a:lnSpc>
                <a:spcPct val="80000"/>
              </a:lnSpc>
            </a:pPr>
            <a:r>
              <a:rPr lang="pt-BR" altLang="pt-BR" b="1" dirty="0"/>
              <a:t>Erros e omissões</a:t>
            </a:r>
          </a:p>
        </p:txBody>
      </p:sp>
      <p:sp>
        <p:nvSpPr>
          <p:cNvPr id="362506" name="AutoShape 10"/>
          <p:cNvSpPr>
            <a:spLocks noChangeArrowheads="1"/>
          </p:cNvSpPr>
          <p:nvPr/>
        </p:nvSpPr>
        <p:spPr bwMode="auto">
          <a:xfrm>
            <a:off x="9831388" y="5132388"/>
            <a:ext cx="2246312" cy="1425575"/>
          </a:xfrm>
          <a:prstGeom prst="wedgeRectCallout">
            <a:avLst>
              <a:gd name="adj1" fmla="val -72685"/>
              <a:gd name="adj2" fmla="val -2752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75000"/>
              <a:buBlip>
                <a:blip r:embed="rId2"/>
              </a:buBlip>
              <a:defRPr sz="3200">
                <a:solidFill>
                  <a:schemeClr val="tx1"/>
                </a:solidFill>
                <a:latin typeface="Times New Roman" panose="02020603050405020304" pitchFamily="18" charset="0"/>
              </a:defRPr>
            </a:lvl1pPr>
            <a:lvl2pPr marL="742950" indent="-285750">
              <a:spcBef>
                <a:spcPct val="20000"/>
              </a:spcBef>
              <a:buClr>
                <a:schemeClr val="hlink"/>
              </a:buClr>
              <a:buSzPct val="105000"/>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105000"/>
              <a:buChar char="•"/>
              <a:defRPr sz="2400">
                <a:solidFill>
                  <a:schemeClr val="tx1"/>
                </a:solidFill>
                <a:latin typeface="Times New Roman" panose="02020603050405020304" pitchFamily="18" charset="0"/>
              </a:defRPr>
            </a:lvl3pPr>
            <a:lvl4pPr marL="1600200" indent="-228600">
              <a:spcBef>
                <a:spcPct val="20000"/>
              </a:spcBef>
              <a:buClr>
                <a:schemeClr val="folHlink"/>
              </a:buClr>
              <a:buSzPct val="105000"/>
              <a:buChar char="•"/>
              <a:defRPr sz="2000">
                <a:solidFill>
                  <a:schemeClr val="tx1"/>
                </a:solidFill>
                <a:latin typeface="Times New Roman" panose="02020603050405020304" pitchFamily="18" charset="0"/>
              </a:defRPr>
            </a:lvl4pPr>
            <a:lvl5pPr marL="2057400" indent="-228600">
              <a:spcBef>
                <a:spcPct val="20000"/>
              </a:spcBef>
              <a:buSzPct val="10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5000"/>
              <a:buChar char="•"/>
              <a:defRPr sz="2000">
                <a:solidFill>
                  <a:schemeClr val="tx1"/>
                </a:solidFill>
                <a:latin typeface="Times New Roman" panose="02020603050405020304" pitchFamily="18" charset="0"/>
              </a:defRPr>
            </a:lvl9pPr>
          </a:lstStyle>
          <a:p>
            <a:pPr algn="ctr" eaLnBrk="1" hangingPunct="1">
              <a:lnSpc>
                <a:spcPct val="90000"/>
              </a:lnSpc>
              <a:spcBef>
                <a:spcPts val="1800"/>
              </a:spcBef>
              <a:buSzPct val="80000"/>
              <a:buFont typeface="Wingdings" panose="05000000000000000000" pitchFamily="2" charset="2"/>
              <a:buChar char="Ø"/>
            </a:pPr>
            <a:r>
              <a:rPr lang="pt-BR" altLang="pt-BR" sz="2400" b="1">
                <a:solidFill>
                  <a:srgbClr val="EA1802"/>
                </a:solidFill>
                <a:latin typeface="Arial" panose="020B0604020202020204" pitchFamily="34" charset="0"/>
              </a:rPr>
              <a:t> existe geração de direitos e obrigações </a:t>
            </a:r>
          </a:p>
          <a:p>
            <a:pPr algn="ctr" eaLnBrk="1" hangingPunct="1">
              <a:spcBef>
                <a:spcPct val="0"/>
              </a:spcBef>
              <a:buSzTx/>
              <a:buFontTx/>
              <a:buNone/>
            </a:pPr>
            <a:endParaRPr lang="pt-BR" altLang="pt-BR" sz="2400">
              <a:latin typeface="Arial" panose="020B0604020202020204" pitchFamily="34" charset="0"/>
            </a:endParaRPr>
          </a:p>
        </p:txBody>
      </p:sp>
    </p:spTree>
    <p:extLst>
      <p:ext uri="{BB962C8B-B14F-4D97-AF65-F5344CB8AC3E}">
        <p14:creationId xmlns:p14="http://schemas.microsoft.com/office/powerpoint/2010/main" val="612446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2505"/>
                                        </p:tgtEl>
                                        <p:attrNameLst>
                                          <p:attrName>style.visibility</p:attrName>
                                        </p:attrNameLst>
                                      </p:cBhvr>
                                      <p:to>
                                        <p:strVal val="visible"/>
                                      </p:to>
                                    </p:set>
                                    <p:animEffect transition="in" filter="box(in)">
                                      <p:cBhvr>
                                        <p:cTn id="7" dur="500"/>
                                        <p:tgtEl>
                                          <p:spTgt spid="3625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2506"/>
                                        </p:tgtEl>
                                        <p:attrNameLst>
                                          <p:attrName>style.visibility</p:attrName>
                                        </p:attrNameLst>
                                      </p:cBhvr>
                                      <p:to>
                                        <p:strVal val="visible"/>
                                      </p:to>
                                    </p:set>
                                    <p:animEffect transition="in" filter="box(in)">
                                      <p:cBhvr>
                                        <p:cTn id="12" dur="500"/>
                                        <p:tgtEl>
                                          <p:spTgt spid="3625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362505"/>
                                        </p:tgtEl>
                                      </p:cBhvr>
                                    </p:animEffect>
                                    <p:set>
                                      <p:cBhvr>
                                        <p:cTn id="17" dur="1" fill="hold">
                                          <p:stCondLst>
                                            <p:cond delay="499"/>
                                          </p:stCondLst>
                                        </p:cTn>
                                        <p:tgtEl>
                                          <p:spTgt spid="362505"/>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362506"/>
                                        </p:tgtEl>
                                      </p:cBhvr>
                                    </p:animEffect>
                                    <p:set>
                                      <p:cBhvr>
                                        <p:cTn id="20" dur="1" fill="hold">
                                          <p:stCondLst>
                                            <p:cond delay="499"/>
                                          </p:stCondLst>
                                        </p:cTn>
                                        <p:tgtEl>
                                          <p:spTgt spid="3625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5" grpId="0" animBg="1"/>
      <p:bldP spid="362505" grpId="1" animBg="1"/>
      <p:bldP spid="362506" grpId="0" animBg="1"/>
      <p:bldP spid="36250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pt-BR" dirty="0"/>
              <a:t>A balança de transações correntes  (BTC)</a:t>
            </a:r>
          </a:p>
        </p:txBody>
      </p:sp>
      <p:sp>
        <p:nvSpPr>
          <p:cNvPr id="68611" name="Rectangle 3"/>
          <p:cNvSpPr>
            <a:spLocks noGrp="1" noChangeArrowheads="1"/>
          </p:cNvSpPr>
          <p:nvPr>
            <p:ph type="body" idx="1"/>
          </p:nvPr>
        </p:nvSpPr>
        <p:spPr>
          <a:xfrm>
            <a:off x="703385" y="1690688"/>
            <a:ext cx="9964615" cy="4710112"/>
          </a:xfrm>
        </p:spPr>
        <p:txBody>
          <a:bodyPr/>
          <a:lstStyle/>
          <a:p>
            <a:pPr lvl="1"/>
            <a:r>
              <a:rPr lang="pt-BR" dirty="0"/>
              <a:t>Se subdivide em:</a:t>
            </a:r>
          </a:p>
          <a:p>
            <a:pPr lvl="2"/>
            <a:r>
              <a:rPr lang="pt-BR" dirty="0"/>
              <a:t>Balança comercial</a:t>
            </a:r>
          </a:p>
          <a:p>
            <a:pPr lvl="2"/>
            <a:r>
              <a:rPr lang="pt-BR" dirty="0"/>
              <a:t>Balança de serviços </a:t>
            </a:r>
          </a:p>
          <a:p>
            <a:pPr lvl="2"/>
            <a:r>
              <a:rPr lang="pt-BR" dirty="0"/>
              <a:t>Balança de rendas primarias</a:t>
            </a:r>
          </a:p>
          <a:p>
            <a:pPr lvl="2"/>
            <a:r>
              <a:rPr lang="pt-BR" dirty="0"/>
              <a:t>Transferências unilaterais (rendas secundarias)</a:t>
            </a:r>
          </a:p>
          <a:p>
            <a:pPr>
              <a:lnSpc>
                <a:spcPct val="90000"/>
              </a:lnSpc>
            </a:pPr>
            <a:r>
              <a:rPr lang="pt-BR" dirty="0"/>
              <a:t>Compra e venda de bens e serviços</a:t>
            </a:r>
          </a:p>
          <a:p>
            <a:pPr>
              <a:lnSpc>
                <a:spcPct val="90000"/>
              </a:lnSpc>
            </a:pPr>
            <a:r>
              <a:rPr lang="pt-BR" dirty="0"/>
              <a:t>Pagamento e recebimento de rendas </a:t>
            </a:r>
          </a:p>
          <a:p>
            <a:pPr lvl="1">
              <a:lnSpc>
                <a:spcPct val="90000"/>
              </a:lnSpc>
              <a:buSzPct val="110000"/>
              <a:buFont typeface="Wingdings" pitchFamily="2" charset="2"/>
              <a:buChar char="Ø"/>
            </a:pPr>
            <a:r>
              <a:rPr lang="pt-BR" dirty="0"/>
              <a:t>não existe geração de direitos ou obrigações (compromissos futuros)</a:t>
            </a:r>
          </a:p>
          <a:p>
            <a:pPr lvl="2">
              <a:lnSpc>
                <a:spcPct val="90000"/>
              </a:lnSpc>
              <a:buFontTx/>
              <a:buNone/>
            </a:pPr>
            <a:r>
              <a:rPr lang="pt-BR" dirty="0"/>
              <a:t>Ex.: exportação, importação, pagamento de juros sobre a dívida externa, remessas de lucro</a:t>
            </a:r>
          </a:p>
        </p:txBody>
      </p:sp>
    </p:spTree>
    <p:extLst>
      <p:ext uri="{BB962C8B-B14F-4D97-AF65-F5344CB8AC3E}">
        <p14:creationId xmlns:p14="http://schemas.microsoft.com/office/powerpoint/2010/main" val="2406948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384965" y="475838"/>
            <a:ext cx="11422069" cy="5906324"/>
          </a:xfrm>
          <a:prstGeom prst="rect">
            <a:avLst/>
          </a:prstGeom>
        </p:spPr>
      </p:pic>
      <p:sp>
        <p:nvSpPr>
          <p:cNvPr id="2" name="CaixaDeTexto 1"/>
          <p:cNvSpPr txBox="1"/>
          <p:nvPr/>
        </p:nvSpPr>
        <p:spPr>
          <a:xfrm>
            <a:off x="9699585" y="1307939"/>
            <a:ext cx="2210764" cy="1754326"/>
          </a:xfrm>
          <a:prstGeom prst="rect">
            <a:avLst/>
          </a:prstGeom>
          <a:noFill/>
        </p:spPr>
        <p:txBody>
          <a:bodyPr wrap="square" rtlCol="0">
            <a:spAutoFit/>
          </a:bodyPr>
          <a:lstStyle/>
          <a:p>
            <a:r>
              <a:rPr lang="pt-BR" dirty="0" smtClean="0"/>
              <a:t>Balança de transações correntes- diminui déficit</a:t>
            </a:r>
          </a:p>
          <a:p>
            <a:endParaRPr lang="pt-BR" dirty="0"/>
          </a:p>
          <a:p>
            <a:r>
              <a:rPr lang="pt-BR" dirty="0" smtClean="0"/>
              <a:t>Balanca comercial – aumenta </a:t>
            </a:r>
            <a:r>
              <a:rPr lang="pt-BR" dirty="0" err="1" smtClean="0"/>
              <a:t>superavit</a:t>
            </a:r>
            <a:endParaRPr lang="pt-BR" dirty="0"/>
          </a:p>
        </p:txBody>
      </p:sp>
    </p:spTree>
    <p:extLst>
      <p:ext uri="{BB962C8B-B14F-4D97-AF65-F5344CB8AC3E}">
        <p14:creationId xmlns:p14="http://schemas.microsoft.com/office/powerpoint/2010/main" val="3431035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10837" y="412707"/>
            <a:ext cx="11775393" cy="5961130"/>
          </a:xfrm>
          <a:prstGeom prst="rect">
            <a:avLst/>
          </a:prstGeom>
        </p:spPr>
      </p:pic>
    </p:spTree>
    <p:extLst>
      <p:ext uri="{BB962C8B-B14F-4D97-AF65-F5344CB8AC3E}">
        <p14:creationId xmlns:p14="http://schemas.microsoft.com/office/powerpoint/2010/main" val="3958307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973454" y="484499"/>
            <a:ext cx="4994769" cy="2031325"/>
          </a:xfrm>
          <a:prstGeom prst="rect">
            <a:avLst/>
          </a:prstGeom>
          <a:noFill/>
        </p:spPr>
        <p:txBody>
          <a:bodyPr wrap="square" rtlCol="0">
            <a:spAutoFit/>
          </a:bodyPr>
          <a:lstStyle/>
          <a:p>
            <a:r>
              <a:rPr lang="pt-BR" dirty="0" smtClean="0"/>
              <a:t>Balança comercial: exportações – importações</a:t>
            </a:r>
          </a:p>
          <a:p>
            <a:r>
              <a:rPr lang="pt-BR" dirty="0" smtClean="0"/>
              <a:t>Saldo comercial se ampliou pois houve </a:t>
            </a:r>
          </a:p>
          <a:p>
            <a:pPr marL="285750" indent="-285750">
              <a:buFontTx/>
              <a:buChar char="-"/>
            </a:pPr>
            <a:r>
              <a:rPr lang="pt-BR" dirty="0" smtClean="0"/>
              <a:t>queda das exportações (fruto da queda dos preços e da demanda mundial) </a:t>
            </a:r>
          </a:p>
          <a:p>
            <a:pPr marL="285750" indent="-285750">
              <a:buFontTx/>
              <a:buChar char="-"/>
            </a:pPr>
            <a:r>
              <a:rPr lang="pt-BR" dirty="0" smtClean="0"/>
              <a:t>Queda maior das importações (diminuição da demanda interna e dos preços)</a:t>
            </a:r>
          </a:p>
          <a:p>
            <a:endParaRPr lang="pt-BR" dirty="0"/>
          </a:p>
        </p:txBody>
      </p:sp>
      <p:pic>
        <p:nvPicPr>
          <p:cNvPr id="6" name="Imagem 5"/>
          <p:cNvPicPr>
            <a:picLocks noChangeAspect="1"/>
          </p:cNvPicPr>
          <p:nvPr/>
        </p:nvPicPr>
        <p:blipFill>
          <a:blip r:embed="rId2"/>
          <a:stretch>
            <a:fillRect/>
          </a:stretch>
        </p:blipFill>
        <p:spPr>
          <a:xfrm>
            <a:off x="300941" y="244654"/>
            <a:ext cx="6035203" cy="3902726"/>
          </a:xfrm>
          <a:prstGeom prst="rect">
            <a:avLst/>
          </a:prstGeom>
        </p:spPr>
      </p:pic>
      <p:pic>
        <p:nvPicPr>
          <p:cNvPr id="7" name="Imagem 6"/>
          <p:cNvPicPr>
            <a:picLocks noChangeAspect="1"/>
          </p:cNvPicPr>
          <p:nvPr/>
        </p:nvPicPr>
        <p:blipFill>
          <a:blip r:embed="rId3"/>
          <a:stretch>
            <a:fillRect/>
          </a:stretch>
        </p:blipFill>
        <p:spPr>
          <a:xfrm>
            <a:off x="6109132" y="2515824"/>
            <a:ext cx="6082868" cy="4083268"/>
          </a:xfrm>
          <a:prstGeom prst="rect">
            <a:avLst/>
          </a:prstGeom>
        </p:spPr>
      </p:pic>
    </p:spTree>
    <p:extLst>
      <p:ext uri="{BB962C8B-B14F-4D97-AF65-F5344CB8AC3E}">
        <p14:creationId xmlns:p14="http://schemas.microsoft.com/office/powerpoint/2010/main" val="3658789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701903" y="439839"/>
            <a:ext cx="9981530" cy="5994468"/>
          </a:xfrm>
          <a:prstGeom prst="rect">
            <a:avLst/>
          </a:prstGeom>
        </p:spPr>
      </p:pic>
    </p:spTree>
    <p:extLst>
      <p:ext uri="{BB962C8B-B14F-4D97-AF65-F5344CB8AC3E}">
        <p14:creationId xmlns:p14="http://schemas.microsoft.com/office/powerpoint/2010/main" val="226005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p:cNvPicPr>
            <a:picLocks noChangeAspect="1"/>
          </p:cNvPicPr>
          <p:nvPr/>
        </p:nvPicPr>
        <p:blipFill>
          <a:blip r:embed="rId2"/>
          <a:stretch>
            <a:fillRect/>
          </a:stretch>
        </p:blipFill>
        <p:spPr>
          <a:xfrm>
            <a:off x="775504" y="539539"/>
            <a:ext cx="10600793" cy="5757089"/>
          </a:xfrm>
          <a:prstGeom prst="rect">
            <a:avLst/>
          </a:prstGeom>
        </p:spPr>
      </p:pic>
    </p:spTree>
    <p:extLst>
      <p:ext uri="{BB962C8B-B14F-4D97-AF65-F5344CB8AC3E}">
        <p14:creationId xmlns:p14="http://schemas.microsoft.com/office/powerpoint/2010/main" val="3292450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432597" y="275785"/>
            <a:ext cx="11326806" cy="6306430"/>
          </a:xfrm>
          <a:prstGeom prst="rect">
            <a:avLst/>
          </a:prstGeom>
        </p:spPr>
      </p:pic>
    </p:spTree>
    <p:extLst>
      <p:ext uri="{BB962C8B-B14F-4D97-AF65-F5344CB8AC3E}">
        <p14:creationId xmlns:p14="http://schemas.microsoft.com/office/powerpoint/2010/main" val="6156852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204230" y="85258"/>
            <a:ext cx="9783540" cy="6687483"/>
          </a:xfrm>
          <a:prstGeom prst="rect">
            <a:avLst/>
          </a:prstGeom>
        </p:spPr>
      </p:pic>
    </p:spTree>
    <p:extLst>
      <p:ext uri="{BB962C8B-B14F-4D97-AF65-F5344CB8AC3E}">
        <p14:creationId xmlns:p14="http://schemas.microsoft.com/office/powerpoint/2010/main" val="1185336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751729" y="351995"/>
            <a:ext cx="10688542" cy="6154009"/>
          </a:xfrm>
          <a:prstGeom prst="rect">
            <a:avLst/>
          </a:prstGeom>
        </p:spPr>
      </p:pic>
    </p:spTree>
    <p:extLst>
      <p:ext uri="{BB962C8B-B14F-4D97-AF65-F5344CB8AC3E}">
        <p14:creationId xmlns:p14="http://schemas.microsoft.com/office/powerpoint/2010/main" val="1979334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ço Reservado para Número de Slide 3"/>
          <p:cNvSpPr>
            <a:spLocks noGrp="1"/>
          </p:cNvSpPr>
          <p:nvPr>
            <p:ph type="sldNum" sz="quarter" idx="12"/>
          </p:nvPr>
        </p:nvSpPr>
        <p:spPr bwMode="auto">
          <a:noFill/>
          <a:ln>
            <a:miter lim="800000"/>
            <a:headEnd/>
            <a:tailEnd/>
          </a:ln>
        </p:spPr>
        <p:txBody>
          <a:bodyPr vert="horz" wrap="square" lIns="91440" tIns="45720" rIns="91440" bIns="45720" numCol="1" rtlCol="0" anchor="ctr" compatLnSpc="1">
            <a:prstTxWarp prst="textNoShape">
              <a:avLst/>
            </a:prstTxWarp>
          </a:bodyPr>
          <a:lstStyle/>
          <a:p>
            <a:fld id="{91D90E35-D688-4475-8200-DA11A69BC971}" type="slidenum">
              <a:rPr lang="pt-BR">
                <a:latin typeface="Arial" pitchFamily="34" charset="0"/>
                <a:cs typeface="Arial" pitchFamily="34" charset="0"/>
              </a:rPr>
              <a:pPr/>
              <a:t>33</a:t>
            </a:fld>
            <a:endParaRPr lang="pt-BR">
              <a:latin typeface="Arial" pitchFamily="34" charset="0"/>
              <a:cs typeface="Arial" pitchFamily="34" charset="0"/>
            </a:endParaRPr>
          </a:p>
        </p:txBody>
      </p:sp>
      <p:pic>
        <p:nvPicPr>
          <p:cNvPr id="74754" name="Picture 2"/>
          <p:cNvPicPr>
            <a:picLocks noChangeAspect="1" noChangeArrowheads="1"/>
          </p:cNvPicPr>
          <p:nvPr/>
        </p:nvPicPr>
        <p:blipFill>
          <a:blip r:embed="rId2" cstate="print"/>
          <a:srcRect/>
          <a:stretch>
            <a:fillRect/>
          </a:stretch>
        </p:blipFill>
        <p:spPr bwMode="auto">
          <a:xfrm>
            <a:off x="1524000" y="1"/>
            <a:ext cx="9144000" cy="6524625"/>
          </a:xfrm>
          <a:prstGeom prst="rect">
            <a:avLst/>
          </a:prstGeom>
          <a:solidFill>
            <a:schemeClr val="accent1">
              <a:lumMod val="60000"/>
              <a:lumOff val="40000"/>
            </a:schemeClr>
          </a:solidFill>
          <a:ln w="9525">
            <a:noFill/>
            <a:miter lim="800000"/>
            <a:headEnd/>
            <a:tailEnd/>
          </a:ln>
          <a:effectLst/>
        </p:spPr>
      </p:pic>
      <p:sp>
        <p:nvSpPr>
          <p:cNvPr id="4" name="Retângulo 3"/>
          <p:cNvSpPr/>
          <p:nvPr/>
        </p:nvSpPr>
        <p:spPr>
          <a:xfrm>
            <a:off x="7680176" y="980728"/>
            <a:ext cx="2987824" cy="46085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135560" y="980728"/>
            <a:ext cx="2376264" cy="453650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8742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42110" y="324903"/>
            <a:ext cx="11949890" cy="6327932"/>
          </a:xfrm>
          <a:prstGeom prst="rect">
            <a:avLst/>
          </a:prstGeom>
        </p:spPr>
      </p:pic>
    </p:spTree>
    <p:extLst>
      <p:ext uri="{BB962C8B-B14F-4D97-AF65-F5344CB8AC3E}">
        <p14:creationId xmlns:p14="http://schemas.microsoft.com/office/powerpoint/2010/main" val="41207299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400050" y="169204"/>
            <a:ext cx="11563350" cy="6545922"/>
          </a:xfrm>
          <a:prstGeom prst="rect">
            <a:avLst/>
          </a:prstGeom>
        </p:spPr>
      </p:pic>
    </p:spTree>
    <p:extLst>
      <p:ext uri="{BB962C8B-B14F-4D97-AF65-F5344CB8AC3E}">
        <p14:creationId xmlns:p14="http://schemas.microsoft.com/office/powerpoint/2010/main" val="3175489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57175" y="333099"/>
            <a:ext cx="11588104" cy="6182503"/>
          </a:xfrm>
          <a:prstGeom prst="rect">
            <a:avLst/>
          </a:prstGeom>
        </p:spPr>
      </p:pic>
    </p:spTree>
    <p:extLst>
      <p:ext uri="{BB962C8B-B14F-4D97-AF65-F5344CB8AC3E}">
        <p14:creationId xmlns:p14="http://schemas.microsoft.com/office/powerpoint/2010/main" val="3395387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76225" y="0"/>
            <a:ext cx="11420475" cy="6507381"/>
          </a:xfrm>
          <a:prstGeom prst="rect">
            <a:avLst/>
          </a:prstGeom>
        </p:spPr>
      </p:pic>
    </p:spTree>
    <p:extLst>
      <p:ext uri="{BB962C8B-B14F-4D97-AF65-F5344CB8AC3E}">
        <p14:creationId xmlns:p14="http://schemas.microsoft.com/office/powerpoint/2010/main" val="671234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799890" y="466311"/>
            <a:ext cx="6592220" cy="5925377"/>
          </a:xfrm>
          <a:prstGeom prst="rect">
            <a:avLst/>
          </a:prstGeom>
        </p:spPr>
      </p:pic>
    </p:spTree>
    <p:extLst>
      <p:ext uri="{BB962C8B-B14F-4D97-AF65-F5344CB8AC3E}">
        <p14:creationId xmlns:p14="http://schemas.microsoft.com/office/powerpoint/2010/main" val="1563946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pt-BR" dirty="0"/>
              <a:t>A balança de transações correntes  (BTC)</a:t>
            </a:r>
          </a:p>
        </p:txBody>
      </p:sp>
      <p:sp>
        <p:nvSpPr>
          <p:cNvPr id="68611" name="Rectangle 3"/>
          <p:cNvSpPr>
            <a:spLocks noGrp="1" noChangeArrowheads="1"/>
          </p:cNvSpPr>
          <p:nvPr>
            <p:ph type="body" idx="1"/>
          </p:nvPr>
        </p:nvSpPr>
        <p:spPr>
          <a:xfrm>
            <a:off x="703385" y="1690688"/>
            <a:ext cx="9964615" cy="4710112"/>
          </a:xfrm>
        </p:spPr>
        <p:txBody>
          <a:bodyPr/>
          <a:lstStyle/>
          <a:p>
            <a:pPr lvl="1"/>
            <a:r>
              <a:rPr lang="pt-BR" dirty="0"/>
              <a:t>Se subdivide em:</a:t>
            </a:r>
          </a:p>
          <a:p>
            <a:pPr lvl="2"/>
            <a:r>
              <a:rPr lang="pt-BR" dirty="0"/>
              <a:t>Balança comercial</a:t>
            </a:r>
          </a:p>
          <a:p>
            <a:pPr lvl="2"/>
            <a:r>
              <a:rPr lang="pt-BR" dirty="0"/>
              <a:t>Balança de serviços </a:t>
            </a:r>
          </a:p>
          <a:p>
            <a:pPr lvl="2"/>
            <a:r>
              <a:rPr lang="pt-BR" dirty="0"/>
              <a:t>Balança de rendas primarias</a:t>
            </a:r>
          </a:p>
          <a:p>
            <a:pPr lvl="2"/>
            <a:r>
              <a:rPr lang="pt-BR" dirty="0"/>
              <a:t>Transferências unilaterais (rendas secundarias)</a:t>
            </a:r>
          </a:p>
          <a:p>
            <a:pPr>
              <a:lnSpc>
                <a:spcPct val="90000"/>
              </a:lnSpc>
            </a:pPr>
            <a:r>
              <a:rPr lang="pt-BR" dirty="0"/>
              <a:t>Compra e venda de bens e serviços</a:t>
            </a:r>
          </a:p>
          <a:p>
            <a:pPr>
              <a:lnSpc>
                <a:spcPct val="90000"/>
              </a:lnSpc>
            </a:pPr>
            <a:r>
              <a:rPr lang="pt-BR" dirty="0"/>
              <a:t>Pagamento e recebimento de rendas </a:t>
            </a:r>
          </a:p>
          <a:p>
            <a:pPr lvl="1">
              <a:lnSpc>
                <a:spcPct val="90000"/>
              </a:lnSpc>
              <a:buSzPct val="110000"/>
              <a:buFont typeface="Wingdings" pitchFamily="2" charset="2"/>
              <a:buChar char="Ø"/>
            </a:pPr>
            <a:r>
              <a:rPr lang="pt-BR" dirty="0"/>
              <a:t>não existe geração de direitos ou obrigações (compromissos futuros)</a:t>
            </a:r>
          </a:p>
          <a:p>
            <a:pPr lvl="2">
              <a:lnSpc>
                <a:spcPct val="90000"/>
              </a:lnSpc>
              <a:buFontTx/>
              <a:buNone/>
            </a:pPr>
            <a:r>
              <a:rPr lang="pt-BR" dirty="0"/>
              <a:t>Ex.: exportação, importação, pagamento de juros sobre a dívida externa, remessas de lucro</a:t>
            </a:r>
          </a:p>
        </p:txBody>
      </p:sp>
    </p:spTree>
    <p:extLst>
      <p:ext uri="{BB962C8B-B14F-4D97-AF65-F5344CB8AC3E}">
        <p14:creationId xmlns:p14="http://schemas.microsoft.com/office/powerpoint/2010/main" val="3705314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319514" y="70803"/>
            <a:ext cx="10054072" cy="6787198"/>
          </a:xfrm>
          <a:prstGeom prst="rect">
            <a:avLst/>
          </a:prstGeom>
        </p:spPr>
      </p:pic>
    </p:spTree>
    <p:extLst>
      <p:ext uri="{BB962C8B-B14F-4D97-AF65-F5344CB8AC3E}">
        <p14:creationId xmlns:p14="http://schemas.microsoft.com/office/powerpoint/2010/main" val="10190076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384965" y="475838"/>
            <a:ext cx="11422069" cy="5906324"/>
          </a:xfrm>
          <a:prstGeom prst="rect">
            <a:avLst/>
          </a:prstGeom>
        </p:spPr>
      </p:pic>
      <p:sp>
        <p:nvSpPr>
          <p:cNvPr id="2" name="CaixaDeTexto 1"/>
          <p:cNvSpPr txBox="1"/>
          <p:nvPr/>
        </p:nvSpPr>
        <p:spPr>
          <a:xfrm>
            <a:off x="9699585" y="1307939"/>
            <a:ext cx="2210764" cy="2308324"/>
          </a:xfrm>
          <a:prstGeom prst="rect">
            <a:avLst/>
          </a:prstGeom>
          <a:noFill/>
        </p:spPr>
        <p:txBody>
          <a:bodyPr wrap="square" rtlCol="0">
            <a:spAutoFit/>
          </a:bodyPr>
          <a:lstStyle/>
          <a:p>
            <a:r>
              <a:rPr lang="pt-BR" dirty="0" smtClean="0"/>
              <a:t>Balança de transações correntes- diminui déficit</a:t>
            </a:r>
          </a:p>
          <a:p>
            <a:endParaRPr lang="pt-BR" dirty="0"/>
          </a:p>
          <a:p>
            <a:r>
              <a:rPr lang="pt-BR" dirty="0" smtClean="0"/>
              <a:t>Balança de serviços déficit aumenta – problemas com turismo </a:t>
            </a:r>
            <a:endParaRPr lang="pt-BR" dirty="0"/>
          </a:p>
        </p:txBody>
      </p:sp>
    </p:spTree>
    <p:extLst>
      <p:ext uri="{BB962C8B-B14F-4D97-AF65-F5344CB8AC3E}">
        <p14:creationId xmlns:p14="http://schemas.microsoft.com/office/powerpoint/2010/main" val="17122965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Serviços e rendas</a:t>
            </a:r>
            <a:endParaRPr lang="pt-BR" dirty="0"/>
          </a:p>
        </p:txBody>
      </p:sp>
      <p:sp>
        <p:nvSpPr>
          <p:cNvPr id="5" name="Espaço Reservado para Conteúdo 4"/>
          <p:cNvSpPr>
            <a:spLocks noGrp="1"/>
          </p:cNvSpPr>
          <p:nvPr>
            <p:ph sz="half" idx="1"/>
          </p:nvPr>
        </p:nvSpPr>
        <p:spPr>
          <a:xfrm>
            <a:off x="838199" y="1825625"/>
            <a:ext cx="8930833" cy="4351338"/>
          </a:xfrm>
        </p:spPr>
        <p:txBody>
          <a:bodyPr>
            <a:normAutofit/>
          </a:bodyPr>
          <a:lstStyle/>
          <a:p>
            <a:r>
              <a:rPr lang="pt-BR" dirty="0" smtClean="0"/>
              <a:t>(Balanço)Serviços : Aumenta o déficit, negativo em 1,3% do PIB</a:t>
            </a:r>
          </a:p>
          <a:p>
            <a:pPr lvl="1"/>
            <a:r>
              <a:rPr lang="pt-BR" dirty="0" smtClean="0"/>
              <a:t>Queda no Transportes (fretes) e Seguros</a:t>
            </a:r>
          </a:p>
          <a:p>
            <a:pPr lvl="2"/>
            <a:r>
              <a:rPr lang="pt-BR" dirty="0" smtClean="0"/>
              <a:t>Muito associados ao comercio de bens </a:t>
            </a:r>
          </a:p>
          <a:p>
            <a:pPr lvl="1"/>
            <a:r>
              <a:rPr lang="pt-BR" dirty="0" smtClean="0"/>
              <a:t>Turismo (entradas – saídas)</a:t>
            </a:r>
          </a:p>
          <a:p>
            <a:pPr lvl="2"/>
            <a:r>
              <a:rPr lang="es-ES" dirty="0"/>
              <a:t>A</a:t>
            </a:r>
            <a:r>
              <a:rPr lang="es-ES" dirty="0" smtClean="0"/>
              <a:t>s </a:t>
            </a:r>
            <a:r>
              <a:rPr lang="es-ES" dirty="0"/>
              <a:t>exportaciones de servicios se </a:t>
            </a:r>
            <a:r>
              <a:rPr lang="es-ES" dirty="0" err="1" smtClean="0"/>
              <a:t>reduziram</a:t>
            </a:r>
            <a:r>
              <a:rPr lang="es-ES" dirty="0" smtClean="0"/>
              <a:t> </a:t>
            </a:r>
            <a:r>
              <a:rPr lang="es-ES" dirty="0"/>
              <a:t>24% en 2020, </a:t>
            </a:r>
          </a:p>
          <a:p>
            <a:pPr lvl="3"/>
            <a:r>
              <a:rPr lang="es-ES" dirty="0" err="1" smtClean="0"/>
              <a:t>Serviços</a:t>
            </a:r>
            <a:r>
              <a:rPr lang="es-ES" dirty="0" smtClean="0"/>
              <a:t> de </a:t>
            </a:r>
            <a:r>
              <a:rPr lang="es-ES" dirty="0"/>
              <a:t>turismo </a:t>
            </a:r>
            <a:r>
              <a:rPr lang="es-ES" dirty="0" smtClean="0"/>
              <a:t>receptor</a:t>
            </a:r>
          </a:p>
          <a:p>
            <a:pPr lvl="4"/>
            <a:r>
              <a:rPr lang="es-ES" dirty="0"/>
              <a:t>33% del total de las exportaciones de </a:t>
            </a:r>
            <a:r>
              <a:rPr lang="es-ES" dirty="0" smtClean="0"/>
              <a:t>servicios da </a:t>
            </a:r>
            <a:r>
              <a:rPr lang="es-ES" dirty="0"/>
              <a:t>América </a:t>
            </a:r>
            <a:r>
              <a:rPr lang="es-ES" dirty="0" smtClean="0"/>
              <a:t>do Sul</a:t>
            </a:r>
          </a:p>
          <a:p>
            <a:pPr lvl="4"/>
            <a:r>
              <a:rPr lang="es-ES" dirty="0" smtClean="0"/>
              <a:t>50</a:t>
            </a:r>
            <a:r>
              <a:rPr lang="es-ES" dirty="0"/>
              <a:t>% </a:t>
            </a:r>
            <a:r>
              <a:rPr lang="es-ES" dirty="0" smtClean="0"/>
              <a:t>na </a:t>
            </a:r>
            <a:r>
              <a:rPr lang="es-ES" dirty="0"/>
              <a:t>Centroamérica y México</a:t>
            </a:r>
            <a:r>
              <a:rPr lang="es-ES" dirty="0" smtClean="0"/>
              <a:t>,</a:t>
            </a:r>
          </a:p>
          <a:p>
            <a:pPr lvl="4"/>
            <a:r>
              <a:rPr lang="es-ES" dirty="0" smtClean="0"/>
              <a:t>75</a:t>
            </a:r>
            <a:r>
              <a:rPr lang="es-ES" dirty="0"/>
              <a:t>% </a:t>
            </a:r>
            <a:r>
              <a:rPr lang="es-ES" dirty="0" smtClean="0"/>
              <a:t>no Caribe.</a:t>
            </a:r>
          </a:p>
          <a:p>
            <a:pPr lvl="1"/>
            <a:r>
              <a:rPr lang="es-ES" dirty="0" smtClean="0"/>
              <a:t>Mas </a:t>
            </a:r>
            <a:r>
              <a:rPr lang="es-ES" dirty="0" err="1" smtClean="0"/>
              <a:t>tb</a:t>
            </a:r>
            <a:r>
              <a:rPr lang="es-ES" dirty="0" smtClean="0"/>
              <a:t> queda de </a:t>
            </a:r>
            <a:r>
              <a:rPr lang="es-ES" dirty="0" err="1" smtClean="0"/>
              <a:t>viagens</a:t>
            </a:r>
            <a:r>
              <a:rPr lang="es-ES" dirty="0" smtClean="0"/>
              <a:t> </a:t>
            </a:r>
            <a:r>
              <a:rPr lang="es-ES" dirty="0" err="1" smtClean="0"/>
              <a:t>ao</a:t>
            </a:r>
            <a:r>
              <a:rPr lang="es-ES" dirty="0" smtClean="0"/>
              <a:t> exterior </a:t>
            </a:r>
            <a:endParaRPr lang="pt-BR" dirty="0" smtClean="0"/>
          </a:p>
          <a:p>
            <a:pPr marL="0" indent="0">
              <a:buNone/>
            </a:pPr>
            <a:endParaRPr lang="pt-BR" dirty="0"/>
          </a:p>
        </p:txBody>
      </p:sp>
    </p:spTree>
    <p:extLst>
      <p:ext uri="{BB962C8B-B14F-4D97-AF65-F5344CB8AC3E}">
        <p14:creationId xmlns:p14="http://schemas.microsoft.com/office/powerpoint/2010/main" val="32729814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384965" y="475838"/>
            <a:ext cx="11422069" cy="5906324"/>
          </a:xfrm>
          <a:prstGeom prst="rect">
            <a:avLst/>
          </a:prstGeom>
        </p:spPr>
      </p:pic>
      <p:sp>
        <p:nvSpPr>
          <p:cNvPr id="2" name="CaixaDeTexto 1"/>
          <p:cNvSpPr txBox="1"/>
          <p:nvPr/>
        </p:nvSpPr>
        <p:spPr>
          <a:xfrm>
            <a:off x="9398643" y="1307939"/>
            <a:ext cx="2511706" cy="2585323"/>
          </a:xfrm>
          <a:prstGeom prst="rect">
            <a:avLst/>
          </a:prstGeom>
          <a:noFill/>
        </p:spPr>
        <p:txBody>
          <a:bodyPr wrap="square" rtlCol="0">
            <a:spAutoFit/>
          </a:bodyPr>
          <a:lstStyle/>
          <a:p>
            <a:r>
              <a:rPr lang="pt-BR" dirty="0" smtClean="0"/>
              <a:t>Balança de transações correntes- diminui déficit</a:t>
            </a:r>
          </a:p>
          <a:p>
            <a:endParaRPr lang="pt-BR" dirty="0"/>
          </a:p>
          <a:p>
            <a:r>
              <a:rPr lang="pt-BR" dirty="0" smtClean="0"/>
              <a:t>Balança de renda déficit diminui  pouco </a:t>
            </a:r>
            <a:endParaRPr lang="pt-BR" dirty="0"/>
          </a:p>
          <a:p>
            <a:r>
              <a:rPr lang="pt-BR" dirty="0" smtClean="0"/>
              <a:t> queda de rendas das empresas estrangeiras petroleiras</a:t>
            </a:r>
            <a:endParaRPr lang="pt-BR" dirty="0"/>
          </a:p>
        </p:txBody>
      </p:sp>
    </p:spTree>
    <p:extLst>
      <p:ext uri="{BB962C8B-B14F-4D97-AF65-F5344CB8AC3E}">
        <p14:creationId xmlns:p14="http://schemas.microsoft.com/office/powerpoint/2010/main" val="31524307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384965" y="475838"/>
            <a:ext cx="11422069" cy="5906324"/>
          </a:xfrm>
          <a:prstGeom prst="rect">
            <a:avLst/>
          </a:prstGeom>
        </p:spPr>
      </p:pic>
      <p:sp>
        <p:nvSpPr>
          <p:cNvPr id="2" name="CaixaDeTexto 1"/>
          <p:cNvSpPr txBox="1"/>
          <p:nvPr/>
        </p:nvSpPr>
        <p:spPr>
          <a:xfrm>
            <a:off x="9398643" y="1307939"/>
            <a:ext cx="2511706" cy="1477328"/>
          </a:xfrm>
          <a:prstGeom prst="rect">
            <a:avLst/>
          </a:prstGeom>
          <a:noFill/>
        </p:spPr>
        <p:txBody>
          <a:bodyPr wrap="square" rtlCol="0">
            <a:spAutoFit/>
          </a:bodyPr>
          <a:lstStyle/>
          <a:p>
            <a:r>
              <a:rPr lang="pt-BR" dirty="0" smtClean="0"/>
              <a:t>Balança de transações correntes- diminui déficit</a:t>
            </a:r>
          </a:p>
          <a:p>
            <a:endParaRPr lang="pt-BR" dirty="0"/>
          </a:p>
          <a:p>
            <a:r>
              <a:rPr lang="pt-BR" dirty="0" smtClean="0"/>
              <a:t>Transferências correntes </a:t>
            </a:r>
            <a:endParaRPr lang="pt-BR" dirty="0"/>
          </a:p>
        </p:txBody>
      </p:sp>
    </p:spTree>
    <p:extLst>
      <p:ext uri="{BB962C8B-B14F-4D97-AF65-F5344CB8AC3E}">
        <p14:creationId xmlns:p14="http://schemas.microsoft.com/office/powerpoint/2010/main" val="31316709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45452" y="74348"/>
            <a:ext cx="11631648" cy="6639852"/>
          </a:xfrm>
          <a:prstGeom prst="rect">
            <a:avLst/>
          </a:prstGeom>
        </p:spPr>
      </p:pic>
      <p:sp>
        <p:nvSpPr>
          <p:cNvPr id="2" name="CaixaDeTexto 1"/>
          <p:cNvSpPr txBox="1"/>
          <p:nvPr/>
        </p:nvSpPr>
        <p:spPr>
          <a:xfrm>
            <a:off x="9132426" y="648182"/>
            <a:ext cx="2852923" cy="2585323"/>
          </a:xfrm>
          <a:prstGeom prst="rect">
            <a:avLst/>
          </a:prstGeom>
          <a:noFill/>
        </p:spPr>
        <p:txBody>
          <a:bodyPr wrap="square" rtlCol="0">
            <a:spAutoFit/>
          </a:bodyPr>
          <a:lstStyle/>
          <a:p>
            <a:r>
              <a:rPr lang="pt-BR" dirty="0" smtClean="0"/>
              <a:t>2,4% do PIB </a:t>
            </a:r>
          </a:p>
          <a:p>
            <a:endParaRPr lang="pt-BR" dirty="0" smtClean="0"/>
          </a:p>
          <a:p>
            <a:r>
              <a:rPr lang="pt-BR" dirty="0" smtClean="0"/>
              <a:t> 1/3 México, mas é fundamental no PIB de vários países centro-americanos</a:t>
            </a:r>
          </a:p>
          <a:p>
            <a:endParaRPr lang="pt-BR" dirty="0"/>
          </a:p>
          <a:p>
            <a:r>
              <a:rPr lang="pt-BR" dirty="0" smtClean="0"/>
              <a:t>Resiliência , mas diferenças entre </a:t>
            </a:r>
            <a:r>
              <a:rPr lang="pt-BR" dirty="0" err="1" smtClean="0"/>
              <a:t>paises</a:t>
            </a:r>
            <a:endParaRPr lang="pt-BR" dirty="0"/>
          </a:p>
        </p:txBody>
      </p:sp>
    </p:spTree>
    <p:extLst>
      <p:ext uri="{BB962C8B-B14F-4D97-AF65-F5344CB8AC3E}">
        <p14:creationId xmlns:p14="http://schemas.microsoft.com/office/powerpoint/2010/main" val="6459982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pt-BR" dirty="0"/>
              <a:t>Conta Financeira e Capital (BKF)</a:t>
            </a:r>
          </a:p>
        </p:txBody>
      </p:sp>
      <p:sp>
        <p:nvSpPr>
          <p:cNvPr id="69635" name="Rectangle 3"/>
          <p:cNvSpPr>
            <a:spLocks noGrp="1" noChangeArrowheads="1"/>
          </p:cNvSpPr>
          <p:nvPr>
            <p:ph type="body" idx="1"/>
          </p:nvPr>
        </p:nvSpPr>
        <p:spPr>
          <a:xfrm>
            <a:off x="576775" y="1690688"/>
            <a:ext cx="9911839" cy="5167313"/>
          </a:xfrm>
        </p:spPr>
        <p:txBody>
          <a:bodyPr/>
          <a:lstStyle/>
          <a:p>
            <a:pPr>
              <a:lnSpc>
                <a:spcPct val="90000"/>
              </a:lnSpc>
            </a:pPr>
            <a:r>
              <a:rPr lang="pt-BR" sz="2400" dirty="0"/>
              <a:t>Conta capital </a:t>
            </a:r>
          </a:p>
          <a:p>
            <a:pPr lvl="1">
              <a:lnSpc>
                <a:spcPct val="90000"/>
              </a:lnSpc>
            </a:pPr>
            <a:r>
              <a:rPr lang="pt-BR" sz="2000" dirty="0"/>
              <a:t>Transferência de riqueza em geral extra mercado e/ou de ativos não produzidos e não financeiros (licenças, marcas </a:t>
            </a:r>
            <a:r>
              <a:rPr lang="pt-BR" sz="2000" dirty="0" err="1"/>
              <a:t>etc</a:t>
            </a:r>
            <a:r>
              <a:rPr lang="pt-BR" sz="2000" dirty="0"/>
              <a:t>) – também perdão de dividas</a:t>
            </a:r>
          </a:p>
          <a:p>
            <a:pPr>
              <a:lnSpc>
                <a:spcPct val="90000"/>
              </a:lnSpc>
            </a:pPr>
            <a:r>
              <a:rPr lang="pt-BR" sz="2400" dirty="0"/>
              <a:t>Conta Financeira</a:t>
            </a:r>
          </a:p>
          <a:p>
            <a:pPr lvl="1">
              <a:lnSpc>
                <a:spcPct val="90000"/>
              </a:lnSpc>
            </a:pPr>
            <a:r>
              <a:rPr lang="pt-BR" sz="2000" dirty="0"/>
              <a:t>onde há compra/venda de ativos financeiros internacionais</a:t>
            </a:r>
          </a:p>
          <a:p>
            <a:pPr lvl="1"/>
            <a:r>
              <a:rPr lang="pt-BR" sz="2000" dirty="0"/>
              <a:t>Subdivisão em função do tipo de capital – separação prazo, volatilidade, facilidade de retorno</a:t>
            </a:r>
          </a:p>
          <a:p>
            <a:pPr lvl="2"/>
            <a:r>
              <a:rPr lang="pt-BR" sz="1800" dirty="0"/>
              <a:t>Direto x carteira</a:t>
            </a:r>
          </a:p>
          <a:p>
            <a:pPr lvl="2"/>
            <a:r>
              <a:rPr lang="pt-BR" sz="1800" dirty="0"/>
              <a:t>Empréstimos</a:t>
            </a:r>
          </a:p>
          <a:p>
            <a:pPr lvl="2"/>
            <a:endParaRPr lang="pt-BR" sz="1800" dirty="0"/>
          </a:p>
          <a:p>
            <a:pPr>
              <a:lnSpc>
                <a:spcPct val="90000"/>
              </a:lnSpc>
            </a:pPr>
            <a:r>
              <a:rPr lang="pt-BR" sz="2400" dirty="0"/>
              <a:t>existe geração de direitos e obrigações </a:t>
            </a:r>
          </a:p>
          <a:p>
            <a:pPr lvl="1">
              <a:lnSpc>
                <a:spcPct val="90000"/>
              </a:lnSpc>
            </a:pPr>
            <a:r>
              <a:rPr lang="pt-BR" sz="2000" dirty="0"/>
              <a:t>representa uma alteração na situação patrimonial do país</a:t>
            </a:r>
          </a:p>
        </p:txBody>
      </p:sp>
    </p:spTree>
    <p:extLst>
      <p:ext uri="{BB962C8B-B14F-4D97-AF65-F5344CB8AC3E}">
        <p14:creationId xmlns:p14="http://schemas.microsoft.com/office/powerpoint/2010/main" val="20260893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p:cNvSpPr>
          <p:nvPr>
            <p:ph type="body" sz="half" idx="2"/>
          </p:nvPr>
        </p:nvSpPr>
        <p:spPr>
          <a:xfrm>
            <a:off x="6172200" y="1176338"/>
            <a:ext cx="5403850" cy="5381625"/>
          </a:xfrm>
        </p:spPr>
        <p:txBody>
          <a:bodyPr/>
          <a:lstStyle/>
          <a:p>
            <a:pPr marL="501650" indent="-457200" eaLnBrk="1" hangingPunct="1">
              <a:lnSpc>
                <a:spcPct val="80000"/>
              </a:lnSpc>
            </a:pPr>
            <a:r>
              <a:rPr lang="pt-BR" altLang="pt-BR" b="1"/>
              <a:t>Conta capital</a:t>
            </a:r>
          </a:p>
          <a:p>
            <a:pPr marL="501650" indent="-457200" eaLnBrk="1" hangingPunct="1">
              <a:lnSpc>
                <a:spcPct val="80000"/>
              </a:lnSpc>
            </a:pPr>
            <a:r>
              <a:rPr lang="pt-BR" altLang="pt-BR" b="1"/>
              <a:t>Conta financeira</a:t>
            </a:r>
            <a:endParaRPr lang="pt-BR" altLang="pt-BR"/>
          </a:p>
          <a:p>
            <a:pPr marL="771525" lvl="1" indent="-406400" eaLnBrk="1" hangingPunct="1">
              <a:lnSpc>
                <a:spcPct val="80000"/>
              </a:lnSpc>
            </a:pPr>
            <a:r>
              <a:rPr lang="pt-BR" altLang="pt-BR"/>
              <a:t>Investimento direto no exterior</a:t>
            </a:r>
          </a:p>
          <a:p>
            <a:pPr marL="771525" lvl="1" indent="-406400" eaLnBrk="1" hangingPunct="1">
              <a:lnSpc>
                <a:spcPct val="80000"/>
              </a:lnSpc>
            </a:pPr>
            <a:r>
              <a:rPr lang="pt-BR" altLang="pt-BR"/>
              <a:t>Investimento direto no país</a:t>
            </a:r>
          </a:p>
          <a:p>
            <a:pPr marL="771525" lvl="1" indent="-406400" eaLnBrk="1" hangingPunct="1">
              <a:lnSpc>
                <a:spcPct val="80000"/>
              </a:lnSpc>
            </a:pPr>
            <a:r>
              <a:rPr lang="pt-BR" altLang="pt-BR"/>
              <a:t>Investimento em carteira –  Ativos</a:t>
            </a:r>
          </a:p>
          <a:p>
            <a:pPr marL="771525" lvl="1" indent="-406400" eaLnBrk="1" hangingPunct="1">
              <a:lnSpc>
                <a:spcPct val="80000"/>
              </a:lnSpc>
            </a:pPr>
            <a:r>
              <a:rPr lang="pt-BR" altLang="pt-BR"/>
              <a:t>Investimento em carteira – Passivos</a:t>
            </a:r>
          </a:p>
          <a:p>
            <a:pPr marL="771525" lvl="1" indent="-406400" eaLnBrk="1" hangingPunct="1">
              <a:lnSpc>
                <a:spcPct val="80000"/>
              </a:lnSpc>
            </a:pPr>
            <a:r>
              <a:rPr lang="pt-BR" altLang="pt-BR"/>
              <a:t>Derivativos – Ativos</a:t>
            </a:r>
          </a:p>
          <a:p>
            <a:pPr marL="771525" lvl="1" indent="-406400" eaLnBrk="1" hangingPunct="1">
              <a:lnSpc>
                <a:spcPct val="80000"/>
              </a:lnSpc>
            </a:pPr>
            <a:r>
              <a:rPr lang="pt-BR" altLang="pt-BR"/>
              <a:t>Derivativos – Passivos</a:t>
            </a:r>
          </a:p>
          <a:p>
            <a:pPr marL="771525" lvl="1" indent="-406400" eaLnBrk="1" hangingPunct="1">
              <a:lnSpc>
                <a:spcPct val="80000"/>
              </a:lnSpc>
            </a:pPr>
            <a:r>
              <a:rPr lang="pt-BR" altLang="pt-BR"/>
              <a:t>Outros investimentos – Ativos</a:t>
            </a:r>
          </a:p>
          <a:p>
            <a:pPr marL="771525" lvl="1" indent="-406400" eaLnBrk="1" hangingPunct="1">
              <a:lnSpc>
                <a:spcPct val="80000"/>
              </a:lnSpc>
            </a:pPr>
            <a:r>
              <a:rPr lang="pt-BR" altLang="pt-BR"/>
              <a:t>Outros investimentos – Passivos</a:t>
            </a:r>
          </a:p>
          <a:p>
            <a:pPr marL="771525" lvl="1" indent="-406400" eaLnBrk="1" hangingPunct="1">
              <a:lnSpc>
                <a:spcPct val="80000"/>
              </a:lnSpc>
            </a:pPr>
            <a:r>
              <a:rPr lang="pt-BR" altLang="pt-BR"/>
              <a:t>Ativos de reserva</a:t>
            </a:r>
          </a:p>
          <a:p>
            <a:pPr marL="501650" indent="-457200" eaLnBrk="1" hangingPunct="1">
              <a:lnSpc>
                <a:spcPct val="80000"/>
              </a:lnSpc>
            </a:pPr>
            <a:r>
              <a:rPr lang="pt-BR" altLang="pt-BR" b="1"/>
              <a:t>Erros e omissões</a:t>
            </a:r>
          </a:p>
        </p:txBody>
      </p:sp>
      <p:sp>
        <p:nvSpPr>
          <p:cNvPr id="17411" name="Rectangle 3"/>
          <p:cNvSpPr>
            <a:spLocks noGrp="1"/>
          </p:cNvSpPr>
          <p:nvPr>
            <p:ph type="body" sz="half" idx="1"/>
          </p:nvPr>
        </p:nvSpPr>
        <p:spPr>
          <a:xfrm>
            <a:off x="569913" y="1176338"/>
            <a:ext cx="5526087" cy="5164137"/>
          </a:xfrm>
        </p:spPr>
        <p:txBody>
          <a:bodyPr/>
          <a:lstStyle/>
          <a:p>
            <a:pPr marL="501650" indent="-457200" eaLnBrk="1" hangingPunct="1"/>
            <a:r>
              <a:rPr lang="pt-BR" altLang="pt-BR" sz="2400" b="1" dirty="0"/>
              <a:t>Transações correntes - </a:t>
            </a:r>
            <a:r>
              <a:rPr lang="pt-BR" altLang="pt-BR" sz="2400" dirty="0"/>
              <a:t>Bens e serviços</a:t>
            </a:r>
          </a:p>
          <a:p>
            <a:pPr marL="771525" lvl="1" indent="-406400" eaLnBrk="1" hangingPunct="1"/>
            <a:r>
              <a:rPr lang="pt-BR" altLang="pt-BR" sz="2000" dirty="0"/>
              <a:t>Balança comercial (bens)</a:t>
            </a:r>
          </a:p>
          <a:p>
            <a:pPr marL="1041400" lvl="2" indent="-355600" eaLnBrk="1" hangingPunct="1"/>
            <a:r>
              <a:rPr lang="pt-BR" altLang="pt-BR" sz="1800" dirty="0"/>
              <a:t>Exportações</a:t>
            </a:r>
          </a:p>
          <a:p>
            <a:pPr marL="1041400" lvl="2" indent="-355600" eaLnBrk="1" hangingPunct="1"/>
            <a:r>
              <a:rPr lang="pt-BR" altLang="pt-BR" sz="1800" dirty="0"/>
              <a:t>Importações</a:t>
            </a:r>
          </a:p>
          <a:p>
            <a:pPr marL="771525" lvl="1" indent="-406400" eaLnBrk="1" hangingPunct="1"/>
            <a:r>
              <a:rPr lang="pt-BR" altLang="pt-BR" sz="2000" dirty="0"/>
              <a:t>Serviços</a:t>
            </a:r>
          </a:p>
          <a:p>
            <a:pPr marL="771525" lvl="1" indent="-406400" eaLnBrk="1" hangingPunct="1"/>
            <a:r>
              <a:rPr lang="pt-BR" altLang="pt-BR" sz="2000" dirty="0"/>
              <a:t>Renda primária</a:t>
            </a:r>
          </a:p>
          <a:p>
            <a:pPr marL="1041400" lvl="2" indent="-355600" eaLnBrk="1" hangingPunct="1"/>
            <a:r>
              <a:rPr lang="pt-BR" altLang="pt-BR" sz="1800" dirty="0"/>
              <a:t>Remuneração de trabalhadores</a:t>
            </a:r>
          </a:p>
          <a:p>
            <a:pPr marL="1041400" lvl="2" indent="-355600" eaLnBrk="1" hangingPunct="1"/>
            <a:r>
              <a:rPr lang="pt-BR" altLang="pt-BR" sz="1800" dirty="0"/>
              <a:t>Renda de investimento</a:t>
            </a:r>
          </a:p>
          <a:p>
            <a:pPr marL="1309688" lvl="3" indent="-304800" eaLnBrk="1" hangingPunct="1"/>
            <a:r>
              <a:rPr lang="pt-BR" altLang="pt-BR" sz="1600" dirty="0"/>
              <a:t>Investimento direto</a:t>
            </a:r>
          </a:p>
          <a:p>
            <a:pPr marL="1309688" lvl="3" indent="-304800" eaLnBrk="1" hangingPunct="1"/>
            <a:r>
              <a:rPr lang="pt-BR" altLang="pt-BR" sz="1600" dirty="0"/>
              <a:t>Investimento em carteira</a:t>
            </a:r>
          </a:p>
          <a:p>
            <a:pPr marL="1309688" lvl="3" indent="-304800" eaLnBrk="1" hangingPunct="1"/>
            <a:r>
              <a:rPr lang="pt-BR" altLang="pt-BR" sz="1600" dirty="0"/>
              <a:t>Outros investimentos</a:t>
            </a:r>
          </a:p>
          <a:p>
            <a:pPr marL="1309688" lvl="3" indent="-304800" eaLnBrk="1" hangingPunct="1"/>
            <a:r>
              <a:rPr lang="pt-BR" altLang="pt-BR" sz="1600" dirty="0"/>
              <a:t>Ativos de reserva</a:t>
            </a:r>
          </a:p>
          <a:p>
            <a:pPr marL="771525" lvl="1" indent="-406400" eaLnBrk="1" hangingPunct="1"/>
            <a:r>
              <a:rPr lang="pt-BR" altLang="pt-BR" sz="2000" dirty="0"/>
              <a:t>Renda secundária</a:t>
            </a:r>
          </a:p>
        </p:txBody>
      </p:sp>
      <p:sp>
        <p:nvSpPr>
          <p:cNvPr id="17412" name="Rectangle 2"/>
          <p:cNvSpPr>
            <a:spLocks noGrp="1"/>
          </p:cNvSpPr>
          <p:nvPr>
            <p:ph type="title"/>
          </p:nvPr>
        </p:nvSpPr>
        <p:spPr>
          <a:xfrm>
            <a:off x="1341438" y="466725"/>
            <a:ext cx="9509125" cy="547688"/>
          </a:xfrm>
        </p:spPr>
        <p:txBody>
          <a:bodyPr/>
          <a:lstStyle/>
          <a:p>
            <a:pPr eaLnBrk="1" hangingPunct="1"/>
            <a:r>
              <a:rPr lang="pt-BR" altLang="pt-BR" sz="3000" dirty="0"/>
              <a:t>A estrutura atual o Balanço de Pagamentos</a:t>
            </a:r>
          </a:p>
        </p:txBody>
      </p:sp>
    </p:spTree>
    <p:extLst>
      <p:ext uri="{BB962C8B-B14F-4D97-AF65-F5344CB8AC3E}">
        <p14:creationId xmlns:p14="http://schemas.microsoft.com/office/powerpoint/2010/main" val="519886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5887"/>
          </a:xfrm>
        </p:spPr>
        <p:txBody>
          <a:bodyPr/>
          <a:lstStyle/>
          <a:p>
            <a:r>
              <a:rPr lang="pt-BR" dirty="0" smtClean="0"/>
              <a:t>Balança Financeira</a:t>
            </a:r>
            <a:endParaRPr lang="pt-BR" dirty="0"/>
          </a:p>
        </p:txBody>
      </p:sp>
      <p:sp>
        <p:nvSpPr>
          <p:cNvPr id="3" name="Espaço Reservado para Conteúdo 2"/>
          <p:cNvSpPr>
            <a:spLocks noGrp="1"/>
          </p:cNvSpPr>
          <p:nvPr>
            <p:ph sz="half" idx="1"/>
          </p:nvPr>
        </p:nvSpPr>
        <p:spPr>
          <a:xfrm>
            <a:off x="399662" y="1175657"/>
            <a:ext cx="11792338" cy="5103943"/>
          </a:xfrm>
        </p:spPr>
        <p:txBody>
          <a:bodyPr>
            <a:normAutofit/>
          </a:bodyPr>
          <a:lstStyle/>
          <a:p>
            <a:r>
              <a:rPr lang="pt-BR" dirty="0" smtClean="0"/>
              <a:t>Fluxo financeiros caíram forte no inicio depois diminuição e recuperação</a:t>
            </a:r>
          </a:p>
          <a:p>
            <a:pPr lvl="1"/>
            <a:r>
              <a:rPr lang="pt-BR" dirty="0" smtClean="0"/>
              <a:t>Aumento liquido de IED, diminuição de entrada e diminuição ainda maior de saída (venda de ativos de multinacionais latinas).</a:t>
            </a:r>
          </a:p>
          <a:p>
            <a:endParaRPr lang="pt-BR" dirty="0"/>
          </a:p>
        </p:txBody>
      </p:sp>
      <p:pic>
        <p:nvPicPr>
          <p:cNvPr id="7" name="Imagem 6"/>
          <p:cNvPicPr>
            <a:picLocks noChangeAspect="1"/>
          </p:cNvPicPr>
          <p:nvPr/>
        </p:nvPicPr>
        <p:blipFill>
          <a:blip r:embed="rId2"/>
          <a:stretch>
            <a:fillRect/>
          </a:stretch>
        </p:blipFill>
        <p:spPr>
          <a:xfrm>
            <a:off x="509286" y="2566483"/>
            <a:ext cx="8800618" cy="4164195"/>
          </a:xfrm>
          <a:prstGeom prst="rect">
            <a:avLst/>
          </a:prstGeom>
        </p:spPr>
      </p:pic>
    </p:spTree>
    <p:extLst>
      <p:ext uri="{BB962C8B-B14F-4D97-AF65-F5344CB8AC3E}">
        <p14:creationId xmlns:p14="http://schemas.microsoft.com/office/powerpoint/2010/main" val="31710218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23481" y="136516"/>
            <a:ext cx="11942859" cy="6449479"/>
          </a:xfrm>
          <a:prstGeom prst="rect">
            <a:avLst/>
          </a:prstGeom>
        </p:spPr>
      </p:pic>
    </p:spTree>
    <p:extLst>
      <p:ext uri="{BB962C8B-B14F-4D97-AF65-F5344CB8AC3E}">
        <p14:creationId xmlns:p14="http://schemas.microsoft.com/office/powerpoint/2010/main" val="38208468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r>
              <a:rPr lang="es-ES" sz="2000" dirty="0"/>
              <a:t>El riesgo soberano ha tendido a disminuir y estabilizarse</a:t>
            </a:r>
            <a:br>
              <a:rPr lang="es-ES" sz="2000" dirty="0"/>
            </a:br>
            <a:r>
              <a:rPr lang="es-ES" sz="2000" dirty="0"/>
              <a:t>luego de la importante alza que experimentó a inicios</a:t>
            </a:r>
            <a:br>
              <a:rPr lang="es-ES" sz="2000" dirty="0"/>
            </a:br>
            <a:r>
              <a:rPr lang="es-ES" sz="2000" dirty="0"/>
              <a:t>de la crisis y gracias a las grandes mejoras registradas</a:t>
            </a:r>
            <a:r>
              <a:rPr lang="es-ES" dirty="0"/>
              <a:t/>
            </a:r>
            <a:br>
              <a:rPr lang="es-ES" dirty="0"/>
            </a:br>
            <a:r>
              <a:rPr lang="es-ES" sz="1800" dirty="0"/>
              <a:t>en septiembre en la Argentina y el Ecuador</a:t>
            </a:r>
            <a:endParaRPr lang="pt-BR" sz="1800" dirty="0"/>
          </a:p>
        </p:txBody>
      </p:sp>
      <p:pic>
        <p:nvPicPr>
          <p:cNvPr id="7" name="Espaço Reservado para Conteúdo 6"/>
          <p:cNvPicPr>
            <a:picLocks noGrp="1" noChangeAspect="1"/>
          </p:cNvPicPr>
          <p:nvPr>
            <p:ph idx="1"/>
          </p:nvPr>
        </p:nvPicPr>
        <p:blipFill>
          <a:blip r:embed="rId2"/>
          <a:stretch>
            <a:fillRect/>
          </a:stretch>
        </p:blipFill>
        <p:spPr>
          <a:xfrm>
            <a:off x="838200" y="1938652"/>
            <a:ext cx="10515600" cy="4125284"/>
          </a:xfrm>
          <a:prstGeom prst="rect">
            <a:avLst/>
          </a:prstGeom>
        </p:spPr>
      </p:pic>
      <p:pic>
        <p:nvPicPr>
          <p:cNvPr id="8" name="Imagem 7"/>
          <p:cNvPicPr>
            <a:picLocks noChangeAspect="1"/>
          </p:cNvPicPr>
          <p:nvPr/>
        </p:nvPicPr>
        <p:blipFill>
          <a:blip r:embed="rId2"/>
          <a:stretch>
            <a:fillRect/>
          </a:stretch>
        </p:blipFill>
        <p:spPr>
          <a:xfrm>
            <a:off x="0" y="2084994"/>
            <a:ext cx="11631648" cy="4563112"/>
          </a:xfrm>
          <a:prstGeom prst="rect">
            <a:avLst/>
          </a:prstGeom>
        </p:spPr>
      </p:pic>
    </p:spTree>
    <p:extLst>
      <p:ext uri="{BB962C8B-B14F-4D97-AF65-F5344CB8AC3E}">
        <p14:creationId xmlns:p14="http://schemas.microsoft.com/office/powerpoint/2010/main" val="378344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50471" y="51306"/>
            <a:ext cx="12041529" cy="6806694"/>
          </a:xfrm>
          <a:prstGeom prst="rect">
            <a:avLst/>
          </a:prstGeom>
        </p:spPr>
      </p:pic>
    </p:spTree>
    <p:extLst>
      <p:ext uri="{BB962C8B-B14F-4D97-AF65-F5344CB8AC3E}">
        <p14:creationId xmlns:p14="http://schemas.microsoft.com/office/powerpoint/2010/main" val="1825633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Risco soberano por pais</a:t>
            </a:r>
            <a:endParaRPr lang="pt-BR" dirty="0"/>
          </a:p>
        </p:txBody>
      </p:sp>
      <p:pic>
        <p:nvPicPr>
          <p:cNvPr id="4" name="Espaço Reservado para Conteúdo 3"/>
          <p:cNvPicPr>
            <a:picLocks noGrp="1" noChangeAspect="1"/>
          </p:cNvPicPr>
          <p:nvPr>
            <p:ph idx="1"/>
          </p:nvPr>
        </p:nvPicPr>
        <p:blipFill>
          <a:blip r:embed="rId2"/>
          <a:stretch>
            <a:fillRect/>
          </a:stretch>
        </p:blipFill>
        <p:spPr>
          <a:xfrm>
            <a:off x="1327355" y="1825625"/>
            <a:ext cx="9537290" cy="4351338"/>
          </a:xfrm>
          <a:prstGeom prst="rect">
            <a:avLst/>
          </a:prstGeom>
        </p:spPr>
      </p:pic>
    </p:spTree>
    <p:extLst>
      <p:ext uri="{BB962C8B-B14F-4D97-AF65-F5344CB8AC3E}">
        <p14:creationId xmlns:p14="http://schemas.microsoft.com/office/powerpoint/2010/main" val="1323707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775504" y="539539"/>
            <a:ext cx="10600793" cy="5757089"/>
          </a:xfrm>
          <a:prstGeom prst="rect">
            <a:avLst/>
          </a:prstGeom>
        </p:spPr>
      </p:pic>
    </p:spTree>
    <p:extLst>
      <p:ext uri="{BB962C8B-B14F-4D97-AF65-F5344CB8AC3E}">
        <p14:creationId xmlns:p14="http://schemas.microsoft.com/office/powerpoint/2010/main" val="4280696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4172" y="185716"/>
            <a:ext cx="11888395" cy="6435003"/>
          </a:xfrm>
          <a:prstGeom prst="rect">
            <a:avLst/>
          </a:prstGeom>
        </p:spPr>
      </p:pic>
    </p:spTree>
    <p:extLst>
      <p:ext uri="{BB962C8B-B14F-4D97-AF65-F5344CB8AC3E}">
        <p14:creationId xmlns:p14="http://schemas.microsoft.com/office/powerpoint/2010/main" val="1709282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96770" y="197311"/>
            <a:ext cx="11759878" cy="6370983"/>
          </a:xfrm>
          <a:prstGeom prst="rect">
            <a:avLst/>
          </a:prstGeom>
        </p:spPr>
      </p:pic>
    </p:spTree>
    <p:extLst>
      <p:ext uri="{BB962C8B-B14F-4D97-AF65-F5344CB8AC3E}">
        <p14:creationId xmlns:p14="http://schemas.microsoft.com/office/powerpoint/2010/main" val="4256025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894624" y="366285"/>
            <a:ext cx="10402752" cy="6125430"/>
          </a:xfrm>
          <a:prstGeom prst="rect">
            <a:avLst/>
          </a:prstGeom>
        </p:spPr>
      </p:pic>
    </p:spTree>
    <p:extLst>
      <p:ext uri="{BB962C8B-B14F-4D97-AF65-F5344CB8AC3E}">
        <p14:creationId xmlns:p14="http://schemas.microsoft.com/office/powerpoint/2010/main" val="4200810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TotalTime>
  <Words>1608</Words>
  <Application>Microsoft Office PowerPoint</Application>
  <PresentationFormat>Widescreen</PresentationFormat>
  <Paragraphs>252</Paragraphs>
  <Slides>50</Slides>
  <Notes>9</Notes>
  <HiddenSlides>2</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50</vt:i4>
      </vt:variant>
    </vt:vector>
  </HeadingPairs>
  <TitlesOfParts>
    <vt:vector size="57" baseType="lpstr">
      <vt:lpstr>Arial</vt:lpstr>
      <vt:lpstr>Calibri</vt:lpstr>
      <vt:lpstr>Calibri Light</vt:lpstr>
      <vt:lpstr>Monotype Sorts</vt:lpstr>
      <vt:lpstr>Times New Roman</vt:lpstr>
      <vt:lpstr>Wingdings</vt:lpstr>
      <vt:lpstr>Tema do Office</vt:lpstr>
      <vt:lpstr>Aula  3 As economias latino-americanas e o Balanço de Pagamentos frente a crise pandêmica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 questão externa  </vt:lpstr>
      <vt:lpstr>Apresentação do PowerPoint</vt:lpstr>
      <vt:lpstr>Apresentação do PowerPoint</vt:lpstr>
      <vt:lpstr>Fluxos e estoques</vt:lpstr>
      <vt:lpstr>Posição Internacional de Investimentos:</vt:lpstr>
      <vt:lpstr>Balanço de Pagamentos: definição </vt:lpstr>
      <vt:lpstr>Balanço de Pagamentos: estrutura</vt:lpstr>
      <vt:lpstr>A estrutura atual o Balanço de Pagamentos</vt:lpstr>
      <vt:lpstr>Balanço de Pagamentos: estrutura (antiga)</vt:lpstr>
      <vt:lpstr>Balanço de Pagamentos: estrutura (mais antiga)</vt:lpstr>
      <vt:lpstr>A estrutura atual o Balanço de Pagamentos</vt:lpstr>
      <vt:lpstr>A balança de transações correntes  (BTC)</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 balança de transações correntes  (BTC)</vt:lpstr>
      <vt:lpstr>Apresentação do PowerPoint</vt:lpstr>
      <vt:lpstr>Serviços e rendas</vt:lpstr>
      <vt:lpstr>Apresentação do PowerPoint</vt:lpstr>
      <vt:lpstr>Apresentação do PowerPoint</vt:lpstr>
      <vt:lpstr>Apresentação do PowerPoint</vt:lpstr>
      <vt:lpstr>Conta Financeira e Capital (BKF)</vt:lpstr>
      <vt:lpstr>A estrutura atual o Balanço de Pagamentos</vt:lpstr>
      <vt:lpstr>Balança Financeira</vt:lpstr>
      <vt:lpstr>Apresentação do PowerPoint</vt:lpstr>
      <vt:lpstr>El riesgo soberano ha tendido a disminuir y estabilizarse luego de la importante alza que experimentó a inicios de la crisis y gracias a las grandes mejoras registradas en septiembre en la Argentina y el Ecuador</vt:lpstr>
      <vt:lpstr>Risco soberano por pais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1 O Balanço de Pagamentos e a Posição Internacional de Investimentos</dc:title>
  <dc:creator>Amaury Gremaud</dc:creator>
  <cp:lastModifiedBy>Amaury</cp:lastModifiedBy>
  <cp:revision>38</cp:revision>
  <dcterms:created xsi:type="dcterms:W3CDTF">2019-03-25T01:22:49Z</dcterms:created>
  <dcterms:modified xsi:type="dcterms:W3CDTF">2021-06-16T04:01:33Z</dcterms:modified>
</cp:coreProperties>
</file>