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1CF6-9A74-48AB-A6D3-212C0614C6C6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B7FE-9DED-40E6-997E-E4BE4AFC78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1CF6-9A74-48AB-A6D3-212C0614C6C6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B7FE-9DED-40E6-997E-E4BE4AFC78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3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1CF6-9A74-48AB-A6D3-212C0614C6C6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B7FE-9DED-40E6-997E-E4BE4AFC78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5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1CF6-9A74-48AB-A6D3-212C0614C6C6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B7FE-9DED-40E6-997E-E4BE4AFC78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0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1CF6-9A74-48AB-A6D3-212C0614C6C6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B7FE-9DED-40E6-997E-E4BE4AFC78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9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1CF6-9A74-48AB-A6D3-212C0614C6C6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B7FE-9DED-40E6-997E-E4BE4AFC78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3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1CF6-9A74-48AB-A6D3-212C0614C6C6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B7FE-9DED-40E6-997E-E4BE4AFC78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6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1CF6-9A74-48AB-A6D3-212C0614C6C6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B7FE-9DED-40E6-997E-E4BE4AFC78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1CF6-9A74-48AB-A6D3-212C0614C6C6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B7FE-9DED-40E6-997E-E4BE4AFC78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0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1CF6-9A74-48AB-A6D3-212C0614C6C6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B7FE-9DED-40E6-997E-E4BE4AFC78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9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1CF6-9A74-48AB-A6D3-212C0614C6C6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B7FE-9DED-40E6-997E-E4BE4AFC78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3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01CF6-9A74-48AB-A6D3-212C0614C6C6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5B7FE-9DED-40E6-997E-E4BE4AFC78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2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4601" y="-29145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Grupo 1</a:t>
            </a:r>
            <a:endParaRPr lang="pt-BR" sz="3600" dirty="0">
              <a:solidFill>
                <a:srgbClr val="FF0000"/>
              </a:solidFill>
            </a:endParaRPr>
          </a:p>
        </p:txBody>
      </p:sp>
      <p:grpSp>
        <p:nvGrpSpPr>
          <p:cNvPr id="34" name="Grupo 33"/>
          <p:cNvGrpSpPr/>
          <p:nvPr/>
        </p:nvGrpSpPr>
        <p:grpSpPr>
          <a:xfrm>
            <a:off x="1729519" y="1755324"/>
            <a:ext cx="1981200" cy="1905000"/>
            <a:chOff x="163464" y="2329532"/>
            <a:chExt cx="1981200" cy="1905000"/>
          </a:xfrm>
        </p:grpSpPr>
        <p:sp>
          <p:nvSpPr>
            <p:cNvPr id="9" name="Elipse 8"/>
            <p:cNvSpPr/>
            <p:nvPr/>
          </p:nvSpPr>
          <p:spPr>
            <a:xfrm>
              <a:off x="163464" y="2329532"/>
              <a:ext cx="1981200" cy="1905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Elipse 30"/>
            <p:cNvSpPr/>
            <p:nvPr/>
          </p:nvSpPr>
          <p:spPr>
            <a:xfrm>
              <a:off x="657666" y="3863693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5" name="Grupo 34"/>
          <p:cNvGrpSpPr/>
          <p:nvPr/>
        </p:nvGrpSpPr>
        <p:grpSpPr>
          <a:xfrm>
            <a:off x="3852748" y="1723784"/>
            <a:ext cx="1981200" cy="1905000"/>
            <a:chOff x="163464" y="2329532"/>
            <a:chExt cx="1981200" cy="1905000"/>
          </a:xfrm>
        </p:grpSpPr>
        <p:sp>
          <p:nvSpPr>
            <p:cNvPr id="36" name="Elipse 35"/>
            <p:cNvSpPr/>
            <p:nvPr/>
          </p:nvSpPr>
          <p:spPr>
            <a:xfrm>
              <a:off x="163464" y="2329532"/>
              <a:ext cx="1981200" cy="1905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Elipse 39"/>
            <p:cNvSpPr/>
            <p:nvPr/>
          </p:nvSpPr>
          <p:spPr>
            <a:xfrm flipH="1" flipV="1">
              <a:off x="1010896" y="292329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76" name="Conector de seta reta 75"/>
          <p:cNvCxnSpPr/>
          <p:nvPr/>
        </p:nvCxnSpPr>
        <p:spPr>
          <a:xfrm>
            <a:off x="2686344" y="1339806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e seta reta 76"/>
          <p:cNvCxnSpPr/>
          <p:nvPr/>
        </p:nvCxnSpPr>
        <p:spPr>
          <a:xfrm>
            <a:off x="9580904" y="1166404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e seta reta 77"/>
          <p:cNvCxnSpPr/>
          <p:nvPr/>
        </p:nvCxnSpPr>
        <p:spPr>
          <a:xfrm>
            <a:off x="7086600" y="1322112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de seta reta 78"/>
          <p:cNvCxnSpPr/>
          <p:nvPr/>
        </p:nvCxnSpPr>
        <p:spPr>
          <a:xfrm>
            <a:off x="4888157" y="1308055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ixaDeTexto 79"/>
          <p:cNvSpPr txBox="1"/>
          <p:nvPr/>
        </p:nvSpPr>
        <p:spPr>
          <a:xfrm>
            <a:off x="1941155" y="3901162"/>
            <a:ext cx="9955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Placas com 20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µL de ampicilina (antibiótico)			Placa sem antibiótico </a:t>
            </a:r>
          </a:p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(controle)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81" name="Chave direita 80"/>
          <p:cNvSpPr/>
          <p:nvPr/>
        </p:nvSpPr>
        <p:spPr>
          <a:xfrm rot="5400000">
            <a:off x="4765064" y="344543"/>
            <a:ext cx="470717" cy="67368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82" name="Grupo 81"/>
          <p:cNvGrpSpPr/>
          <p:nvPr/>
        </p:nvGrpSpPr>
        <p:grpSpPr>
          <a:xfrm>
            <a:off x="8483182" y="1641406"/>
            <a:ext cx="1981200" cy="1905000"/>
            <a:chOff x="163464" y="2329532"/>
            <a:chExt cx="1981200" cy="1905000"/>
          </a:xfrm>
        </p:grpSpPr>
        <p:sp>
          <p:nvSpPr>
            <p:cNvPr id="83" name="Elipse 82"/>
            <p:cNvSpPr/>
            <p:nvPr/>
          </p:nvSpPr>
          <p:spPr>
            <a:xfrm>
              <a:off x="163464" y="2329532"/>
              <a:ext cx="1981200" cy="1905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4" name="Elipse 83"/>
            <p:cNvSpPr/>
            <p:nvPr/>
          </p:nvSpPr>
          <p:spPr>
            <a:xfrm flipH="1" flipV="1">
              <a:off x="685800" y="254614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5" name="Elipse 84"/>
            <p:cNvSpPr/>
            <p:nvPr/>
          </p:nvSpPr>
          <p:spPr>
            <a:xfrm flipH="1" flipV="1">
              <a:off x="514644" y="2834417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6" name="Elipse 85"/>
            <p:cNvSpPr/>
            <p:nvPr/>
          </p:nvSpPr>
          <p:spPr>
            <a:xfrm flipH="1" flipV="1">
              <a:off x="1102922" y="2582800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7" name="Elipse 86"/>
            <p:cNvSpPr/>
            <p:nvPr/>
          </p:nvSpPr>
          <p:spPr>
            <a:xfrm flipH="1" flipV="1">
              <a:off x="1010896" y="292329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8" name="Elipse 87"/>
            <p:cNvSpPr/>
            <p:nvPr/>
          </p:nvSpPr>
          <p:spPr>
            <a:xfrm flipH="1" flipV="1">
              <a:off x="1657057" y="3124619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9" name="Elipse 88"/>
            <p:cNvSpPr/>
            <p:nvPr/>
          </p:nvSpPr>
          <p:spPr>
            <a:xfrm flipH="1" flipV="1">
              <a:off x="1334856" y="3074368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0" name="Elipse 89"/>
            <p:cNvSpPr/>
            <p:nvPr/>
          </p:nvSpPr>
          <p:spPr>
            <a:xfrm flipH="1" flipV="1">
              <a:off x="1475935" y="3551272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1" name="Elipse 90"/>
            <p:cNvSpPr/>
            <p:nvPr/>
          </p:nvSpPr>
          <p:spPr>
            <a:xfrm>
              <a:off x="448226" y="3196479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2" name="Elipse 91"/>
            <p:cNvSpPr/>
            <p:nvPr/>
          </p:nvSpPr>
          <p:spPr>
            <a:xfrm>
              <a:off x="733866" y="3297725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3" name="Elipse 92"/>
            <p:cNvSpPr/>
            <p:nvPr/>
          </p:nvSpPr>
          <p:spPr>
            <a:xfrm>
              <a:off x="407780" y="356487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4" name="Elipse 93"/>
            <p:cNvSpPr/>
            <p:nvPr/>
          </p:nvSpPr>
          <p:spPr>
            <a:xfrm>
              <a:off x="1098234" y="3962007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5" name="Elipse 94"/>
            <p:cNvSpPr/>
            <p:nvPr/>
          </p:nvSpPr>
          <p:spPr>
            <a:xfrm>
              <a:off x="1086144" y="3610590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6" name="Elipse 95"/>
            <p:cNvSpPr/>
            <p:nvPr/>
          </p:nvSpPr>
          <p:spPr>
            <a:xfrm>
              <a:off x="1508761" y="3886552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7" name="Elipse 96"/>
            <p:cNvSpPr/>
            <p:nvPr/>
          </p:nvSpPr>
          <p:spPr>
            <a:xfrm>
              <a:off x="1009944" y="3236313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8" name="Elipse 97"/>
            <p:cNvSpPr/>
            <p:nvPr/>
          </p:nvSpPr>
          <p:spPr>
            <a:xfrm>
              <a:off x="657666" y="3863693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9" name="Elipse 98"/>
            <p:cNvSpPr/>
            <p:nvPr/>
          </p:nvSpPr>
          <p:spPr>
            <a:xfrm flipH="1" flipV="1">
              <a:off x="1628335" y="3703672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00" name="Elipse 99"/>
          <p:cNvSpPr/>
          <p:nvPr/>
        </p:nvSpPr>
        <p:spPr>
          <a:xfrm flipH="1" flipV="1">
            <a:off x="9574601" y="20209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1" name="Elipse 100"/>
          <p:cNvSpPr/>
          <p:nvPr/>
        </p:nvSpPr>
        <p:spPr>
          <a:xfrm flipH="1" flipV="1">
            <a:off x="9727001" y="21733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" name="Elipse 101"/>
          <p:cNvSpPr/>
          <p:nvPr/>
        </p:nvSpPr>
        <p:spPr>
          <a:xfrm flipH="1" flipV="1">
            <a:off x="9879401" y="23257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" name="Elipse 102"/>
          <p:cNvSpPr/>
          <p:nvPr/>
        </p:nvSpPr>
        <p:spPr>
          <a:xfrm flipH="1" flipV="1">
            <a:off x="10031801" y="24781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4" name="Elipse 103"/>
          <p:cNvSpPr/>
          <p:nvPr/>
        </p:nvSpPr>
        <p:spPr>
          <a:xfrm flipH="1" flipV="1">
            <a:off x="10184201" y="26305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5" name="Elipse 104"/>
          <p:cNvSpPr/>
          <p:nvPr/>
        </p:nvSpPr>
        <p:spPr>
          <a:xfrm flipH="1" flipV="1">
            <a:off x="10336601" y="27829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6" name="Elipse 105"/>
          <p:cNvSpPr/>
          <p:nvPr/>
        </p:nvSpPr>
        <p:spPr>
          <a:xfrm>
            <a:off x="8919905" y="26346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7" name="Elipse 106"/>
          <p:cNvSpPr/>
          <p:nvPr/>
        </p:nvSpPr>
        <p:spPr>
          <a:xfrm>
            <a:off x="9072305" y="27870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8" name="Elipse 107"/>
          <p:cNvSpPr/>
          <p:nvPr/>
        </p:nvSpPr>
        <p:spPr>
          <a:xfrm>
            <a:off x="9224705" y="29394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9" name="Elipse 108"/>
          <p:cNvSpPr/>
          <p:nvPr/>
        </p:nvSpPr>
        <p:spPr>
          <a:xfrm>
            <a:off x="9377105" y="30918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0" name="Elipse 109"/>
          <p:cNvSpPr/>
          <p:nvPr/>
        </p:nvSpPr>
        <p:spPr>
          <a:xfrm>
            <a:off x="9529505" y="32442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1" name="Elipse 110"/>
          <p:cNvSpPr/>
          <p:nvPr/>
        </p:nvSpPr>
        <p:spPr>
          <a:xfrm>
            <a:off x="9681905" y="33966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2" name="Elipse 111"/>
          <p:cNvSpPr/>
          <p:nvPr/>
        </p:nvSpPr>
        <p:spPr>
          <a:xfrm flipH="1" flipV="1">
            <a:off x="9157479" y="19843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3" name="Elipse 112"/>
          <p:cNvSpPr/>
          <p:nvPr/>
        </p:nvSpPr>
        <p:spPr>
          <a:xfrm flipH="1" flipV="1">
            <a:off x="9309879" y="21367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4" name="Elipse 113"/>
          <p:cNvSpPr/>
          <p:nvPr/>
        </p:nvSpPr>
        <p:spPr>
          <a:xfrm flipH="1" flipV="1">
            <a:off x="9462279" y="22891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" name="Elipse 114"/>
          <p:cNvSpPr/>
          <p:nvPr/>
        </p:nvSpPr>
        <p:spPr>
          <a:xfrm flipH="1" flipV="1">
            <a:off x="9614679" y="24415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Elipse 115"/>
          <p:cNvSpPr/>
          <p:nvPr/>
        </p:nvSpPr>
        <p:spPr>
          <a:xfrm flipH="1" flipV="1">
            <a:off x="9767079" y="25939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7" name="Elipse 116"/>
          <p:cNvSpPr/>
          <p:nvPr/>
        </p:nvSpPr>
        <p:spPr>
          <a:xfrm flipH="1" flipV="1">
            <a:off x="9919479" y="27463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8" name="Elipse 117"/>
          <p:cNvSpPr/>
          <p:nvPr/>
        </p:nvSpPr>
        <p:spPr>
          <a:xfrm flipH="1" flipV="1">
            <a:off x="10071879" y="28987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9" name="Elipse 118"/>
          <p:cNvSpPr/>
          <p:nvPr/>
        </p:nvSpPr>
        <p:spPr>
          <a:xfrm flipH="1" flipV="1">
            <a:off x="10224279" y="30511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0" name="Chave direita 119"/>
          <p:cNvSpPr/>
          <p:nvPr/>
        </p:nvSpPr>
        <p:spPr>
          <a:xfrm rot="5400000">
            <a:off x="9352821" y="2644351"/>
            <a:ext cx="300610" cy="20754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1" name="CaixaDeTexto 120"/>
          <p:cNvSpPr txBox="1"/>
          <p:nvPr/>
        </p:nvSpPr>
        <p:spPr>
          <a:xfrm>
            <a:off x="1988688" y="723369"/>
            <a:ext cx="1963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100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transformada</a:t>
            </a:r>
            <a:endParaRPr lang="pt-BR" dirty="0"/>
          </a:p>
        </p:txBody>
      </p:sp>
      <p:sp>
        <p:nvSpPr>
          <p:cNvPr id="122" name="CaixaDeTexto 121"/>
          <p:cNvSpPr txBox="1"/>
          <p:nvPr/>
        </p:nvSpPr>
        <p:spPr>
          <a:xfrm>
            <a:off x="4294729" y="748364"/>
            <a:ext cx="2111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transformada</a:t>
            </a:r>
            <a:endParaRPr lang="pt-BR" dirty="0"/>
          </a:p>
        </p:txBody>
      </p:sp>
      <p:sp>
        <p:nvSpPr>
          <p:cNvPr id="124" name="CaixaDeTexto 123"/>
          <p:cNvSpPr txBox="1"/>
          <p:nvPr/>
        </p:nvSpPr>
        <p:spPr>
          <a:xfrm>
            <a:off x="8417185" y="609600"/>
            <a:ext cx="2415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100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transformada - controle)</a:t>
            </a:r>
            <a:endParaRPr lang="pt-BR" dirty="0"/>
          </a:p>
        </p:txBody>
      </p:sp>
      <p:sp>
        <p:nvSpPr>
          <p:cNvPr id="125" name="CaixaDeTexto 124"/>
          <p:cNvSpPr txBox="1"/>
          <p:nvPr/>
        </p:nvSpPr>
        <p:spPr>
          <a:xfrm>
            <a:off x="5926803" y="747605"/>
            <a:ext cx="2707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100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transformada-controle)</a:t>
            </a:r>
            <a:endParaRPr lang="pt-BR" dirty="0"/>
          </a:p>
        </p:txBody>
      </p:sp>
      <p:sp>
        <p:nvSpPr>
          <p:cNvPr id="128" name="Elipse 127"/>
          <p:cNvSpPr/>
          <p:nvPr/>
        </p:nvSpPr>
        <p:spPr>
          <a:xfrm>
            <a:off x="6189344" y="1748703"/>
            <a:ext cx="19812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9" name="Elipse 128"/>
          <p:cNvSpPr/>
          <p:nvPr/>
        </p:nvSpPr>
        <p:spPr>
          <a:xfrm>
            <a:off x="2376121" y="344188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0" name="Elipse 129"/>
          <p:cNvSpPr/>
          <p:nvPr/>
        </p:nvSpPr>
        <p:spPr>
          <a:xfrm>
            <a:off x="2185621" y="274630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1" name="Elipse 130"/>
          <p:cNvSpPr/>
          <p:nvPr/>
        </p:nvSpPr>
        <p:spPr>
          <a:xfrm>
            <a:off x="2648244" y="214926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2" name="Elipse 131"/>
          <p:cNvSpPr/>
          <p:nvPr/>
        </p:nvSpPr>
        <p:spPr>
          <a:xfrm>
            <a:off x="3511826" y="249124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3" name="Elipse 132"/>
          <p:cNvSpPr/>
          <p:nvPr/>
        </p:nvSpPr>
        <p:spPr>
          <a:xfrm>
            <a:off x="2932323" y="2405078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4" name="Elipse 133"/>
          <p:cNvSpPr/>
          <p:nvPr/>
        </p:nvSpPr>
        <p:spPr>
          <a:xfrm>
            <a:off x="2109327" y="239919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5" name="Elipse 134"/>
          <p:cNvSpPr/>
          <p:nvPr/>
        </p:nvSpPr>
        <p:spPr>
          <a:xfrm>
            <a:off x="3165298" y="2961564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6" name="Elipse 135"/>
          <p:cNvSpPr/>
          <p:nvPr/>
        </p:nvSpPr>
        <p:spPr>
          <a:xfrm>
            <a:off x="1912488" y="2965559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7" name="Elipse 136"/>
          <p:cNvSpPr/>
          <p:nvPr/>
        </p:nvSpPr>
        <p:spPr>
          <a:xfrm>
            <a:off x="3089098" y="327388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8" name="Elipse 137"/>
          <p:cNvSpPr/>
          <p:nvPr/>
        </p:nvSpPr>
        <p:spPr>
          <a:xfrm>
            <a:off x="3241498" y="2297581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9" name="Elipse 138"/>
          <p:cNvSpPr/>
          <p:nvPr/>
        </p:nvSpPr>
        <p:spPr>
          <a:xfrm>
            <a:off x="2299921" y="2071979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0" name="Elipse 139"/>
          <p:cNvSpPr/>
          <p:nvPr/>
        </p:nvSpPr>
        <p:spPr>
          <a:xfrm>
            <a:off x="2662245" y="30918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1" name="Elipse 140"/>
          <p:cNvSpPr/>
          <p:nvPr/>
        </p:nvSpPr>
        <p:spPr>
          <a:xfrm>
            <a:off x="2817768" y="3419504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2" name="Elipse 141"/>
          <p:cNvSpPr/>
          <p:nvPr/>
        </p:nvSpPr>
        <p:spPr>
          <a:xfrm>
            <a:off x="2664021" y="2676284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3" name="Elipse 142"/>
          <p:cNvSpPr/>
          <p:nvPr/>
        </p:nvSpPr>
        <p:spPr>
          <a:xfrm>
            <a:off x="3001067" y="2016568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4" name="Elipse 143"/>
          <p:cNvSpPr/>
          <p:nvPr/>
        </p:nvSpPr>
        <p:spPr>
          <a:xfrm>
            <a:off x="2350346" y="2978119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6" name="Elipse 145"/>
          <p:cNvSpPr/>
          <p:nvPr/>
        </p:nvSpPr>
        <p:spPr>
          <a:xfrm flipH="1" flipV="1">
            <a:off x="4852580" y="2469943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7" name="Elipse 146"/>
          <p:cNvSpPr/>
          <p:nvPr/>
        </p:nvSpPr>
        <p:spPr>
          <a:xfrm flipH="1" flipV="1">
            <a:off x="4167643" y="3011273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8" name="Elipse 147"/>
          <p:cNvSpPr/>
          <p:nvPr/>
        </p:nvSpPr>
        <p:spPr>
          <a:xfrm flipH="1" flipV="1">
            <a:off x="5107300" y="321958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9" name="Elipse 148"/>
          <p:cNvSpPr/>
          <p:nvPr/>
        </p:nvSpPr>
        <p:spPr>
          <a:xfrm flipH="1" flipV="1">
            <a:off x="5518037" y="2293308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0" name="Elipse 149"/>
          <p:cNvSpPr/>
          <p:nvPr/>
        </p:nvSpPr>
        <p:spPr>
          <a:xfrm flipH="1" flipV="1">
            <a:off x="5107300" y="1922922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1" name="Elipse 150"/>
          <p:cNvSpPr/>
          <p:nvPr/>
        </p:nvSpPr>
        <p:spPr>
          <a:xfrm flipH="1" flipV="1">
            <a:off x="4153299" y="2363382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2" name="Elipse 151"/>
          <p:cNvSpPr/>
          <p:nvPr/>
        </p:nvSpPr>
        <p:spPr>
          <a:xfrm flipH="1" flipV="1">
            <a:off x="4662080" y="3034132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616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4601" y="-29145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Grupo 4</a:t>
            </a:r>
            <a:endParaRPr lang="pt-BR" sz="3600" dirty="0">
              <a:solidFill>
                <a:srgbClr val="FF0000"/>
              </a:solidFill>
            </a:endParaRPr>
          </a:p>
        </p:txBody>
      </p:sp>
      <p:grpSp>
        <p:nvGrpSpPr>
          <p:cNvPr id="34" name="Grupo 33"/>
          <p:cNvGrpSpPr/>
          <p:nvPr/>
        </p:nvGrpSpPr>
        <p:grpSpPr>
          <a:xfrm>
            <a:off x="1729519" y="1755324"/>
            <a:ext cx="1981200" cy="1905000"/>
            <a:chOff x="163464" y="2329532"/>
            <a:chExt cx="1981200" cy="1905000"/>
          </a:xfrm>
        </p:grpSpPr>
        <p:sp>
          <p:nvSpPr>
            <p:cNvPr id="9" name="Elipse 8"/>
            <p:cNvSpPr/>
            <p:nvPr/>
          </p:nvSpPr>
          <p:spPr>
            <a:xfrm>
              <a:off x="163464" y="2329532"/>
              <a:ext cx="1981200" cy="1905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Elipse 30"/>
            <p:cNvSpPr/>
            <p:nvPr/>
          </p:nvSpPr>
          <p:spPr>
            <a:xfrm>
              <a:off x="657666" y="3863693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5" name="Grupo 34"/>
          <p:cNvGrpSpPr/>
          <p:nvPr/>
        </p:nvGrpSpPr>
        <p:grpSpPr>
          <a:xfrm>
            <a:off x="3852748" y="1723784"/>
            <a:ext cx="1981200" cy="1905000"/>
            <a:chOff x="163464" y="2329532"/>
            <a:chExt cx="1981200" cy="1905000"/>
          </a:xfrm>
        </p:grpSpPr>
        <p:sp>
          <p:nvSpPr>
            <p:cNvPr id="36" name="Elipse 35"/>
            <p:cNvSpPr/>
            <p:nvPr/>
          </p:nvSpPr>
          <p:spPr>
            <a:xfrm>
              <a:off x="163464" y="2329532"/>
              <a:ext cx="1981200" cy="1905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Elipse 39"/>
            <p:cNvSpPr/>
            <p:nvPr/>
          </p:nvSpPr>
          <p:spPr>
            <a:xfrm flipH="1" flipV="1">
              <a:off x="1010896" y="292329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76" name="Conector de seta reta 75"/>
          <p:cNvCxnSpPr/>
          <p:nvPr/>
        </p:nvCxnSpPr>
        <p:spPr>
          <a:xfrm>
            <a:off x="2686344" y="1339806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e seta reta 76"/>
          <p:cNvCxnSpPr/>
          <p:nvPr/>
        </p:nvCxnSpPr>
        <p:spPr>
          <a:xfrm>
            <a:off x="9580904" y="1166404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e seta reta 77"/>
          <p:cNvCxnSpPr/>
          <p:nvPr/>
        </p:nvCxnSpPr>
        <p:spPr>
          <a:xfrm>
            <a:off x="7086600" y="1322112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de seta reta 78"/>
          <p:cNvCxnSpPr/>
          <p:nvPr/>
        </p:nvCxnSpPr>
        <p:spPr>
          <a:xfrm>
            <a:off x="4888157" y="1308055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ixaDeTexto 79"/>
          <p:cNvSpPr txBox="1"/>
          <p:nvPr/>
        </p:nvSpPr>
        <p:spPr>
          <a:xfrm>
            <a:off x="1941155" y="3901162"/>
            <a:ext cx="9955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Placas com 20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µL de ampicilina (antibiótico)			Placa sem antibiótico </a:t>
            </a:r>
          </a:p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(controle)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81" name="Chave direita 80"/>
          <p:cNvSpPr/>
          <p:nvPr/>
        </p:nvSpPr>
        <p:spPr>
          <a:xfrm rot="5400000">
            <a:off x="4765064" y="344543"/>
            <a:ext cx="470717" cy="67368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82" name="Grupo 81"/>
          <p:cNvGrpSpPr/>
          <p:nvPr/>
        </p:nvGrpSpPr>
        <p:grpSpPr>
          <a:xfrm>
            <a:off x="8483182" y="1641406"/>
            <a:ext cx="1981200" cy="1905000"/>
            <a:chOff x="163464" y="2329532"/>
            <a:chExt cx="1981200" cy="1905000"/>
          </a:xfrm>
        </p:grpSpPr>
        <p:sp>
          <p:nvSpPr>
            <p:cNvPr id="83" name="Elipse 82"/>
            <p:cNvSpPr/>
            <p:nvPr/>
          </p:nvSpPr>
          <p:spPr>
            <a:xfrm>
              <a:off x="163464" y="2329532"/>
              <a:ext cx="1981200" cy="1905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4" name="Elipse 83"/>
            <p:cNvSpPr/>
            <p:nvPr/>
          </p:nvSpPr>
          <p:spPr>
            <a:xfrm flipH="1" flipV="1">
              <a:off x="685800" y="254614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5" name="Elipse 84"/>
            <p:cNvSpPr/>
            <p:nvPr/>
          </p:nvSpPr>
          <p:spPr>
            <a:xfrm flipH="1" flipV="1">
              <a:off x="514644" y="2834417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6" name="Elipse 85"/>
            <p:cNvSpPr/>
            <p:nvPr/>
          </p:nvSpPr>
          <p:spPr>
            <a:xfrm flipH="1" flipV="1">
              <a:off x="1102922" y="2582800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7" name="Elipse 86"/>
            <p:cNvSpPr/>
            <p:nvPr/>
          </p:nvSpPr>
          <p:spPr>
            <a:xfrm flipH="1" flipV="1">
              <a:off x="1010896" y="292329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8" name="Elipse 87"/>
            <p:cNvSpPr/>
            <p:nvPr/>
          </p:nvSpPr>
          <p:spPr>
            <a:xfrm flipH="1" flipV="1">
              <a:off x="1657057" y="3124619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9" name="Elipse 88"/>
            <p:cNvSpPr/>
            <p:nvPr/>
          </p:nvSpPr>
          <p:spPr>
            <a:xfrm flipH="1" flipV="1">
              <a:off x="1334856" y="3074368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0" name="Elipse 89"/>
            <p:cNvSpPr/>
            <p:nvPr/>
          </p:nvSpPr>
          <p:spPr>
            <a:xfrm flipH="1" flipV="1">
              <a:off x="1475935" y="3551272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1" name="Elipse 90"/>
            <p:cNvSpPr/>
            <p:nvPr/>
          </p:nvSpPr>
          <p:spPr>
            <a:xfrm>
              <a:off x="448226" y="3196479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2" name="Elipse 91"/>
            <p:cNvSpPr/>
            <p:nvPr/>
          </p:nvSpPr>
          <p:spPr>
            <a:xfrm>
              <a:off x="733866" y="3297725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3" name="Elipse 92"/>
            <p:cNvSpPr/>
            <p:nvPr/>
          </p:nvSpPr>
          <p:spPr>
            <a:xfrm>
              <a:off x="407780" y="356487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4" name="Elipse 93"/>
            <p:cNvSpPr/>
            <p:nvPr/>
          </p:nvSpPr>
          <p:spPr>
            <a:xfrm>
              <a:off x="1098234" y="3962007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5" name="Elipse 94"/>
            <p:cNvSpPr/>
            <p:nvPr/>
          </p:nvSpPr>
          <p:spPr>
            <a:xfrm>
              <a:off x="1086144" y="3610590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6" name="Elipse 95"/>
            <p:cNvSpPr/>
            <p:nvPr/>
          </p:nvSpPr>
          <p:spPr>
            <a:xfrm>
              <a:off x="1508761" y="3886552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7" name="Elipse 96"/>
            <p:cNvSpPr/>
            <p:nvPr/>
          </p:nvSpPr>
          <p:spPr>
            <a:xfrm>
              <a:off x="1009944" y="3236313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8" name="Elipse 97"/>
            <p:cNvSpPr/>
            <p:nvPr/>
          </p:nvSpPr>
          <p:spPr>
            <a:xfrm>
              <a:off x="657666" y="3863693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9" name="Elipse 98"/>
            <p:cNvSpPr/>
            <p:nvPr/>
          </p:nvSpPr>
          <p:spPr>
            <a:xfrm flipH="1" flipV="1">
              <a:off x="1628335" y="3703672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00" name="Elipse 99"/>
          <p:cNvSpPr/>
          <p:nvPr/>
        </p:nvSpPr>
        <p:spPr>
          <a:xfrm flipH="1" flipV="1">
            <a:off x="9574601" y="20209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1" name="Elipse 100"/>
          <p:cNvSpPr/>
          <p:nvPr/>
        </p:nvSpPr>
        <p:spPr>
          <a:xfrm flipH="1" flipV="1">
            <a:off x="9727001" y="21733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" name="Elipse 101"/>
          <p:cNvSpPr/>
          <p:nvPr/>
        </p:nvSpPr>
        <p:spPr>
          <a:xfrm flipH="1" flipV="1">
            <a:off x="9879401" y="23257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" name="Elipse 102"/>
          <p:cNvSpPr/>
          <p:nvPr/>
        </p:nvSpPr>
        <p:spPr>
          <a:xfrm flipH="1" flipV="1">
            <a:off x="10031801" y="24781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4" name="Elipse 103"/>
          <p:cNvSpPr/>
          <p:nvPr/>
        </p:nvSpPr>
        <p:spPr>
          <a:xfrm flipH="1" flipV="1">
            <a:off x="10184201" y="26305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5" name="Elipse 104"/>
          <p:cNvSpPr/>
          <p:nvPr/>
        </p:nvSpPr>
        <p:spPr>
          <a:xfrm flipH="1" flipV="1">
            <a:off x="10336601" y="27829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6" name="Elipse 105"/>
          <p:cNvSpPr/>
          <p:nvPr/>
        </p:nvSpPr>
        <p:spPr>
          <a:xfrm>
            <a:off x="8919905" y="26346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7" name="Elipse 106"/>
          <p:cNvSpPr/>
          <p:nvPr/>
        </p:nvSpPr>
        <p:spPr>
          <a:xfrm>
            <a:off x="9072305" y="27870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8" name="Elipse 107"/>
          <p:cNvSpPr/>
          <p:nvPr/>
        </p:nvSpPr>
        <p:spPr>
          <a:xfrm>
            <a:off x="9224705" y="29394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9" name="Elipse 108"/>
          <p:cNvSpPr/>
          <p:nvPr/>
        </p:nvSpPr>
        <p:spPr>
          <a:xfrm>
            <a:off x="9377105" y="30918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0" name="Elipse 109"/>
          <p:cNvSpPr/>
          <p:nvPr/>
        </p:nvSpPr>
        <p:spPr>
          <a:xfrm>
            <a:off x="9529505" y="32442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1" name="Elipse 110"/>
          <p:cNvSpPr/>
          <p:nvPr/>
        </p:nvSpPr>
        <p:spPr>
          <a:xfrm>
            <a:off x="9681905" y="33966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2" name="Elipse 111"/>
          <p:cNvSpPr/>
          <p:nvPr/>
        </p:nvSpPr>
        <p:spPr>
          <a:xfrm flipH="1" flipV="1">
            <a:off x="9157479" y="19843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3" name="Elipse 112"/>
          <p:cNvSpPr/>
          <p:nvPr/>
        </p:nvSpPr>
        <p:spPr>
          <a:xfrm flipH="1" flipV="1">
            <a:off x="9309879" y="21367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4" name="Elipse 113"/>
          <p:cNvSpPr/>
          <p:nvPr/>
        </p:nvSpPr>
        <p:spPr>
          <a:xfrm flipH="1" flipV="1">
            <a:off x="9462279" y="22891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" name="Elipse 114"/>
          <p:cNvSpPr/>
          <p:nvPr/>
        </p:nvSpPr>
        <p:spPr>
          <a:xfrm flipH="1" flipV="1">
            <a:off x="9614679" y="24415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Elipse 115"/>
          <p:cNvSpPr/>
          <p:nvPr/>
        </p:nvSpPr>
        <p:spPr>
          <a:xfrm flipH="1" flipV="1">
            <a:off x="9767079" y="25939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7" name="Elipse 116"/>
          <p:cNvSpPr/>
          <p:nvPr/>
        </p:nvSpPr>
        <p:spPr>
          <a:xfrm flipH="1" flipV="1">
            <a:off x="9919479" y="27463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8" name="Elipse 117"/>
          <p:cNvSpPr/>
          <p:nvPr/>
        </p:nvSpPr>
        <p:spPr>
          <a:xfrm flipH="1" flipV="1">
            <a:off x="10071879" y="28987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9" name="Elipse 118"/>
          <p:cNvSpPr/>
          <p:nvPr/>
        </p:nvSpPr>
        <p:spPr>
          <a:xfrm flipH="1" flipV="1">
            <a:off x="10224279" y="30511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0" name="Chave direita 119"/>
          <p:cNvSpPr/>
          <p:nvPr/>
        </p:nvSpPr>
        <p:spPr>
          <a:xfrm rot="5400000">
            <a:off x="9352821" y="2644351"/>
            <a:ext cx="300610" cy="20754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1" name="CaixaDeTexto 120"/>
          <p:cNvSpPr txBox="1"/>
          <p:nvPr/>
        </p:nvSpPr>
        <p:spPr>
          <a:xfrm>
            <a:off x="1988688" y="723369"/>
            <a:ext cx="1963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100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transformada</a:t>
            </a:r>
            <a:endParaRPr lang="pt-BR" dirty="0"/>
          </a:p>
        </p:txBody>
      </p:sp>
      <p:sp>
        <p:nvSpPr>
          <p:cNvPr id="122" name="CaixaDeTexto 121"/>
          <p:cNvSpPr txBox="1"/>
          <p:nvPr/>
        </p:nvSpPr>
        <p:spPr>
          <a:xfrm>
            <a:off x="4294729" y="748364"/>
            <a:ext cx="2111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transformada</a:t>
            </a:r>
            <a:endParaRPr lang="pt-BR" dirty="0"/>
          </a:p>
        </p:txBody>
      </p:sp>
      <p:sp>
        <p:nvSpPr>
          <p:cNvPr id="124" name="CaixaDeTexto 123"/>
          <p:cNvSpPr txBox="1"/>
          <p:nvPr/>
        </p:nvSpPr>
        <p:spPr>
          <a:xfrm>
            <a:off x="8417185" y="609600"/>
            <a:ext cx="2415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100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transformada - controle)</a:t>
            </a:r>
            <a:endParaRPr lang="pt-BR" dirty="0"/>
          </a:p>
        </p:txBody>
      </p:sp>
      <p:sp>
        <p:nvSpPr>
          <p:cNvPr id="125" name="CaixaDeTexto 124"/>
          <p:cNvSpPr txBox="1"/>
          <p:nvPr/>
        </p:nvSpPr>
        <p:spPr>
          <a:xfrm>
            <a:off x="5926803" y="747605"/>
            <a:ext cx="2707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100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transformada-controle)</a:t>
            </a:r>
            <a:endParaRPr lang="pt-BR" dirty="0"/>
          </a:p>
        </p:txBody>
      </p:sp>
      <p:sp>
        <p:nvSpPr>
          <p:cNvPr id="128" name="Elipse 127"/>
          <p:cNvSpPr/>
          <p:nvPr/>
        </p:nvSpPr>
        <p:spPr>
          <a:xfrm>
            <a:off x="6189344" y="1748703"/>
            <a:ext cx="19812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Elipse 59"/>
          <p:cNvSpPr/>
          <p:nvPr/>
        </p:nvSpPr>
        <p:spPr>
          <a:xfrm flipH="1" flipV="1">
            <a:off x="4621545" y="272344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Elipse 60"/>
          <p:cNvSpPr/>
          <p:nvPr/>
        </p:nvSpPr>
        <p:spPr>
          <a:xfrm flipH="1" flipV="1">
            <a:off x="5069200" y="2044819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Elipse 61"/>
          <p:cNvSpPr/>
          <p:nvPr/>
        </p:nvSpPr>
        <p:spPr>
          <a:xfrm flipH="1" flipV="1">
            <a:off x="5350597" y="306126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Elipse 62"/>
          <p:cNvSpPr/>
          <p:nvPr/>
        </p:nvSpPr>
        <p:spPr>
          <a:xfrm flipH="1" flipV="1">
            <a:off x="5481216" y="2468712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Elipse 63"/>
          <p:cNvSpPr/>
          <p:nvPr/>
        </p:nvSpPr>
        <p:spPr>
          <a:xfrm flipH="1" flipV="1">
            <a:off x="4422274" y="2096989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Elipse 64"/>
          <p:cNvSpPr/>
          <p:nvPr/>
        </p:nvSpPr>
        <p:spPr>
          <a:xfrm flipH="1" flipV="1">
            <a:off x="4921036" y="316006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Elipse 65"/>
          <p:cNvSpPr/>
          <p:nvPr/>
        </p:nvSpPr>
        <p:spPr>
          <a:xfrm flipH="1" flipV="1">
            <a:off x="4496039" y="3102799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Elipse 66"/>
          <p:cNvSpPr/>
          <p:nvPr/>
        </p:nvSpPr>
        <p:spPr>
          <a:xfrm flipH="1" flipV="1">
            <a:off x="4218529" y="2381874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Elipse 67"/>
          <p:cNvSpPr/>
          <p:nvPr/>
        </p:nvSpPr>
        <p:spPr>
          <a:xfrm flipH="1" flipV="1">
            <a:off x="4292294" y="2913729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Elipse 68"/>
          <p:cNvSpPr/>
          <p:nvPr/>
        </p:nvSpPr>
        <p:spPr>
          <a:xfrm flipH="1" flipV="1">
            <a:off x="4339918" y="3330071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Elipse 69"/>
          <p:cNvSpPr/>
          <p:nvPr/>
        </p:nvSpPr>
        <p:spPr>
          <a:xfrm>
            <a:off x="1864955" y="288789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Elipse 70"/>
          <p:cNvSpPr/>
          <p:nvPr/>
        </p:nvSpPr>
        <p:spPr>
          <a:xfrm>
            <a:off x="2189125" y="220113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Elipse 71"/>
          <p:cNvSpPr/>
          <p:nvPr/>
        </p:nvSpPr>
        <p:spPr>
          <a:xfrm>
            <a:off x="2831253" y="3408952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Elipse 72"/>
          <p:cNvSpPr/>
          <p:nvPr/>
        </p:nvSpPr>
        <p:spPr>
          <a:xfrm>
            <a:off x="3391061" y="276010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Elipse 73"/>
          <p:cNvSpPr/>
          <p:nvPr/>
        </p:nvSpPr>
        <p:spPr>
          <a:xfrm>
            <a:off x="3155247" y="222266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5" name="Elipse 74"/>
          <p:cNvSpPr/>
          <p:nvPr/>
        </p:nvSpPr>
        <p:spPr>
          <a:xfrm>
            <a:off x="2755053" y="247497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3" name="Elipse 122"/>
          <p:cNvSpPr/>
          <p:nvPr/>
        </p:nvSpPr>
        <p:spPr>
          <a:xfrm>
            <a:off x="2185621" y="26346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6" name="Elipse 125"/>
          <p:cNvSpPr/>
          <p:nvPr/>
        </p:nvSpPr>
        <p:spPr>
          <a:xfrm>
            <a:off x="3117147" y="3254101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7" name="Elipse 126"/>
          <p:cNvSpPr/>
          <p:nvPr/>
        </p:nvSpPr>
        <p:spPr>
          <a:xfrm>
            <a:off x="2523896" y="34776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9" name="Elipse 128"/>
          <p:cNvSpPr/>
          <p:nvPr/>
        </p:nvSpPr>
        <p:spPr>
          <a:xfrm>
            <a:off x="2686344" y="287471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0" name="Elipse 129"/>
          <p:cNvSpPr/>
          <p:nvPr/>
        </p:nvSpPr>
        <p:spPr>
          <a:xfrm>
            <a:off x="2831253" y="2018622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1" name="Elipse 130"/>
          <p:cNvSpPr/>
          <p:nvPr/>
        </p:nvSpPr>
        <p:spPr>
          <a:xfrm>
            <a:off x="3463910" y="245530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2" name="Elipse 131"/>
          <p:cNvSpPr/>
          <p:nvPr/>
        </p:nvSpPr>
        <p:spPr>
          <a:xfrm>
            <a:off x="2962570" y="28631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3" name="Elipse 132"/>
          <p:cNvSpPr/>
          <p:nvPr/>
        </p:nvSpPr>
        <p:spPr>
          <a:xfrm>
            <a:off x="2762544" y="318052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4" name="Elipse 133"/>
          <p:cNvSpPr/>
          <p:nvPr/>
        </p:nvSpPr>
        <p:spPr>
          <a:xfrm>
            <a:off x="2180118" y="299268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5" name="Elipse 134"/>
          <p:cNvSpPr/>
          <p:nvPr/>
        </p:nvSpPr>
        <p:spPr>
          <a:xfrm>
            <a:off x="1977015" y="247816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6" name="Elipse 135"/>
          <p:cNvSpPr/>
          <p:nvPr/>
        </p:nvSpPr>
        <p:spPr>
          <a:xfrm>
            <a:off x="2499136" y="1894674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7" name="Elipse 136"/>
          <p:cNvSpPr/>
          <p:nvPr/>
        </p:nvSpPr>
        <p:spPr>
          <a:xfrm>
            <a:off x="2595986" y="2250623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8" name="Elipse 137"/>
          <p:cNvSpPr/>
          <p:nvPr/>
        </p:nvSpPr>
        <p:spPr>
          <a:xfrm>
            <a:off x="2484090" y="271105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9" name="Elipse 138"/>
          <p:cNvSpPr/>
          <p:nvPr/>
        </p:nvSpPr>
        <p:spPr>
          <a:xfrm>
            <a:off x="3121997" y="25377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0" name="Elipse 139"/>
          <p:cNvSpPr/>
          <p:nvPr/>
        </p:nvSpPr>
        <p:spPr>
          <a:xfrm>
            <a:off x="2445990" y="3189428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1" name="Elipse 140"/>
          <p:cNvSpPr/>
          <p:nvPr/>
        </p:nvSpPr>
        <p:spPr>
          <a:xfrm>
            <a:off x="3108371" y="339853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2" name="Elipse 141"/>
          <p:cNvSpPr/>
          <p:nvPr/>
        </p:nvSpPr>
        <p:spPr>
          <a:xfrm>
            <a:off x="2363016" y="2408124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3" name="Elipse 142"/>
          <p:cNvSpPr/>
          <p:nvPr/>
        </p:nvSpPr>
        <p:spPr>
          <a:xfrm>
            <a:off x="2008628" y="3148518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4" name="Elipse 143"/>
          <p:cNvSpPr/>
          <p:nvPr/>
        </p:nvSpPr>
        <p:spPr>
          <a:xfrm>
            <a:off x="2376121" y="344188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5" name="Elipse 144"/>
          <p:cNvSpPr/>
          <p:nvPr/>
        </p:nvSpPr>
        <p:spPr>
          <a:xfrm>
            <a:off x="2528521" y="359428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490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4601" y="-29145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Grupo 5</a:t>
            </a:r>
            <a:endParaRPr lang="pt-BR" sz="3600" dirty="0">
              <a:solidFill>
                <a:srgbClr val="FF0000"/>
              </a:solidFill>
            </a:endParaRPr>
          </a:p>
        </p:txBody>
      </p:sp>
      <p:grpSp>
        <p:nvGrpSpPr>
          <p:cNvPr id="34" name="Grupo 33"/>
          <p:cNvGrpSpPr/>
          <p:nvPr/>
        </p:nvGrpSpPr>
        <p:grpSpPr>
          <a:xfrm>
            <a:off x="1729519" y="1755324"/>
            <a:ext cx="1981200" cy="1905000"/>
            <a:chOff x="163464" y="2329532"/>
            <a:chExt cx="1981200" cy="1905000"/>
          </a:xfrm>
        </p:grpSpPr>
        <p:sp>
          <p:nvSpPr>
            <p:cNvPr id="9" name="Elipse 8"/>
            <p:cNvSpPr/>
            <p:nvPr/>
          </p:nvSpPr>
          <p:spPr>
            <a:xfrm>
              <a:off x="163464" y="2329532"/>
              <a:ext cx="1981200" cy="1905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Elipse 30"/>
            <p:cNvSpPr/>
            <p:nvPr/>
          </p:nvSpPr>
          <p:spPr>
            <a:xfrm>
              <a:off x="657666" y="3863693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5" name="Grupo 34"/>
          <p:cNvGrpSpPr/>
          <p:nvPr/>
        </p:nvGrpSpPr>
        <p:grpSpPr>
          <a:xfrm>
            <a:off x="3852748" y="1723784"/>
            <a:ext cx="1981200" cy="1905000"/>
            <a:chOff x="163464" y="2329532"/>
            <a:chExt cx="1981200" cy="1905000"/>
          </a:xfrm>
        </p:grpSpPr>
        <p:sp>
          <p:nvSpPr>
            <p:cNvPr id="36" name="Elipse 35"/>
            <p:cNvSpPr/>
            <p:nvPr/>
          </p:nvSpPr>
          <p:spPr>
            <a:xfrm>
              <a:off x="163464" y="2329532"/>
              <a:ext cx="1981200" cy="1905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Elipse 39"/>
            <p:cNvSpPr/>
            <p:nvPr/>
          </p:nvSpPr>
          <p:spPr>
            <a:xfrm flipH="1" flipV="1">
              <a:off x="1010896" y="292329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76" name="Conector de seta reta 75"/>
          <p:cNvCxnSpPr/>
          <p:nvPr/>
        </p:nvCxnSpPr>
        <p:spPr>
          <a:xfrm>
            <a:off x="2686344" y="1339806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e seta reta 76"/>
          <p:cNvCxnSpPr/>
          <p:nvPr/>
        </p:nvCxnSpPr>
        <p:spPr>
          <a:xfrm>
            <a:off x="9580904" y="1166404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e seta reta 77"/>
          <p:cNvCxnSpPr/>
          <p:nvPr/>
        </p:nvCxnSpPr>
        <p:spPr>
          <a:xfrm>
            <a:off x="7086600" y="1322112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de seta reta 78"/>
          <p:cNvCxnSpPr/>
          <p:nvPr/>
        </p:nvCxnSpPr>
        <p:spPr>
          <a:xfrm>
            <a:off x="4888157" y="1308055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ixaDeTexto 79"/>
          <p:cNvSpPr txBox="1"/>
          <p:nvPr/>
        </p:nvSpPr>
        <p:spPr>
          <a:xfrm>
            <a:off x="1941155" y="3901162"/>
            <a:ext cx="9955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Placas com 20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µL de ampicilina (antibiótico)			Placa sem antibiótico </a:t>
            </a:r>
          </a:p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(controle)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81" name="Chave direita 80"/>
          <p:cNvSpPr/>
          <p:nvPr/>
        </p:nvSpPr>
        <p:spPr>
          <a:xfrm rot="5400000">
            <a:off x="4765064" y="344543"/>
            <a:ext cx="470717" cy="67368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82" name="Grupo 81"/>
          <p:cNvGrpSpPr/>
          <p:nvPr/>
        </p:nvGrpSpPr>
        <p:grpSpPr>
          <a:xfrm>
            <a:off x="8483182" y="1641406"/>
            <a:ext cx="1981200" cy="1905000"/>
            <a:chOff x="163464" y="2329532"/>
            <a:chExt cx="1981200" cy="1905000"/>
          </a:xfrm>
        </p:grpSpPr>
        <p:sp>
          <p:nvSpPr>
            <p:cNvPr id="83" name="Elipse 82"/>
            <p:cNvSpPr/>
            <p:nvPr/>
          </p:nvSpPr>
          <p:spPr>
            <a:xfrm>
              <a:off x="163464" y="2329532"/>
              <a:ext cx="1981200" cy="1905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4" name="Elipse 83"/>
            <p:cNvSpPr/>
            <p:nvPr/>
          </p:nvSpPr>
          <p:spPr>
            <a:xfrm flipH="1" flipV="1">
              <a:off x="685800" y="254614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5" name="Elipse 84"/>
            <p:cNvSpPr/>
            <p:nvPr/>
          </p:nvSpPr>
          <p:spPr>
            <a:xfrm flipH="1" flipV="1">
              <a:off x="514644" y="2834417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6" name="Elipse 85"/>
            <p:cNvSpPr/>
            <p:nvPr/>
          </p:nvSpPr>
          <p:spPr>
            <a:xfrm flipH="1" flipV="1">
              <a:off x="1102922" y="2582800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7" name="Elipse 86"/>
            <p:cNvSpPr/>
            <p:nvPr/>
          </p:nvSpPr>
          <p:spPr>
            <a:xfrm flipH="1" flipV="1">
              <a:off x="1010896" y="292329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8" name="Elipse 87"/>
            <p:cNvSpPr/>
            <p:nvPr/>
          </p:nvSpPr>
          <p:spPr>
            <a:xfrm flipH="1" flipV="1">
              <a:off x="1657057" y="3124619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9" name="Elipse 88"/>
            <p:cNvSpPr/>
            <p:nvPr/>
          </p:nvSpPr>
          <p:spPr>
            <a:xfrm flipH="1" flipV="1">
              <a:off x="1334856" y="3074368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0" name="Elipse 89"/>
            <p:cNvSpPr/>
            <p:nvPr/>
          </p:nvSpPr>
          <p:spPr>
            <a:xfrm flipH="1" flipV="1">
              <a:off x="1475935" y="3551272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1" name="Elipse 90"/>
            <p:cNvSpPr/>
            <p:nvPr/>
          </p:nvSpPr>
          <p:spPr>
            <a:xfrm>
              <a:off x="448226" y="3196479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2" name="Elipse 91"/>
            <p:cNvSpPr/>
            <p:nvPr/>
          </p:nvSpPr>
          <p:spPr>
            <a:xfrm>
              <a:off x="733866" y="3297725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3" name="Elipse 92"/>
            <p:cNvSpPr/>
            <p:nvPr/>
          </p:nvSpPr>
          <p:spPr>
            <a:xfrm>
              <a:off x="407780" y="356487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4" name="Elipse 93"/>
            <p:cNvSpPr/>
            <p:nvPr/>
          </p:nvSpPr>
          <p:spPr>
            <a:xfrm>
              <a:off x="1098234" y="3962007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5" name="Elipse 94"/>
            <p:cNvSpPr/>
            <p:nvPr/>
          </p:nvSpPr>
          <p:spPr>
            <a:xfrm>
              <a:off x="1086144" y="3610590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6" name="Elipse 95"/>
            <p:cNvSpPr/>
            <p:nvPr/>
          </p:nvSpPr>
          <p:spPr>
            <a:xfrm>
              <a:off x="1508761" y="3886552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7" name="Elipse 96"/>
            <p:cNvSpPr/>
            <p:nvPr/>
          </p:nvSpPr>
          <p:spPr>
            <a:xfrm>
              <a:off x="1009944" y="3236313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8" name="Elipse 97"/>
            <p:cNvSpPr/>
            <p:nvPr/>
          </p:nvSpPr>
          <p:spPr>
            <a:xfrm>
              <a:off x="657666" y="3863693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9" name="Elipse 98"/>
            <p:cNvSpPr/>
            <p:nvPr/>
          </p:nvSpPr>
          <p:spPr>
            <a:xfrm flipH="1" flipV="1">
              <a:off x="1628335" y="3703672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00" name="Elipse 99"/>
          <p:cNvSpPr/>
          <p:nvPr/>
        </p:nvSpPr>
        <p:spPr>
          <a:xfrm flipH="1" flipV="1">
            <a:off x="9574601" y="20209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1" name="Elipse 100"/>
          <p:cNvSpPr/>
          <p:nvPr/>
        </p:nvSpPr>
        <p:spPr>
          <a:xfrm flipH="1" flipV="1">
            <a:off x="9727001" y="21733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" name="Elipse 101"/>
          <p:cNvSpPr/>
          <p:nvPr/>
        </p:nvSpPr>
        <p:spPr>
          <a:xfrm flipH="1" flipV="1">
            <a:off x="9879401" y="23257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" name="Elipse 102"/>
          <p:cNvSpPr/>
          <p:nvPr/>
        </p:nvSpPr>
        <p:spPr>
          <a:xfrm flipH="1" flipV="1">
            <a:off x="10031801" y="24781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4" name="Elipse 103"/>
          <p:cNvSpPr/>
          <p:nvPr/>
        </p:nvSpPr>
        <p:spPr>
          <a:xfrm flipH="1" flipV="1">
            <a:off x="10184201" y="26305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5" name="Elipse 104"/>
          <p:cNvSpPr/>
          <p:nvPr/>
        </p:nvSpPr>
        <p:spPr>
          <a:xfrm flipH="1" flipV="1">
            <a:off x="10336601" y="27829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6" name="Elipse 105"/>
          <p:cNvSpPr/>
          <p:nvPr/>
        </p:nvSpPr>
        <p:spPr>
          <a:xfrm>
            <a:off x="8919905" y="26346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7" name="Elipse 106"/>
          <p:cNvSpPr/>
          <p:nvPr/>
        </p:nvSpPr>
        <p:spPr>
          <a:xfrm>
            <a:off x="9072305" y="27870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8" name="Elipse 107"/>
          <p:cNvSpPr/>
          <p:nvPr/>
        </p:nvSpPr>
        <p:spPr>
          <a:xfrm>
            <a:off x="9224705" y="29394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9" name="Elipse 108"/>
          <p:cNvSpPr/>
          <p:nvPr/>
        </p:nvSpPr>
        <p:spPr>
          <a:xfrm>
            <a:off x="9377105" y="30918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0" name="Elipse 109"/>
          <p:cNvSpPr/>
          <p:nvPr/>
        </p:nvSpPr>
        <p:spPr>
          <a:xfrm>
            <a:off x="9529505" y="32442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1" name="Elipse 110"/>
          <p:cNvSpPr/>
          <p:nvPr/>
        </p:nvSpPr>
        <p:spPr>
          <a:xfrm>
            <a:off x="9681905" y="33966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2" name="Elipse 111"/>
          <p:cNvSpPr/>
          <p:nvPr/>
        </p:nvSpPr>
        <p:spPr>
          <a:xfrm flipH="1" flipV="1">
            <a:off x="9157479" y="19843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3" name="Elipse 112"/>
          <p:cNvSpPr/>
          <p:nvPr/>
        </p:nvSpPr>
        <p:spPr>
          <a:xfrm flipH="1" flipV="1">
            <a:off x="9309879" y="21367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4" name="Elipse 113"/>
          <p:cNvSpPr/>
          <p:nvPr/>
        </p:nvSpPr>
        <p:spPr>
          <a:xfrm flipH="1" flipV="1">
            <a:off x="9462279" y="22891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" name="Elipse 114"/>
          <p:cNvSpPr/>
          <p:nvPr/>
        </p:nvSpPr>
        <p:spPr>
          <a:xfrm flipH="1" flipV="1">
            <a:off x="9614679" y="24415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Elipse 115"/>
          <p:cNvSpPr/>
          <p:nvPr/>
        </p:nvSpPr>
        <p:spPr>
          <a:xfrm flipH="1" flipV="1">
            <a:off x="9767079" y="25939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7" name="Elipse 116"/>
          <p:cNvSpPr/>
          <p:nvPr/>
        </p:nvSpPr>
        <p:spPr>
          <a:xfrm flipH="1" flipV="1">
            <a:off x="9919479" y="27463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8" name="Elipse 117"/>
          <p:cNvSpPr/>
          <p:nvPr/>
        </p:nvSpPr>
        <p:spPr>
          <a:xfrm flipH="1" flipV="1">
            <a:off x="10071879" y="28987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9" name="Elipse 118"/>
          <p:cNvSpPr/>
          <p:nvPr/>
        </p:nvSpPr>
        <p:spPr>
          <a:xfrm flipH="1" flipV="1">
            <a:off x="10224279" y="30511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0" name="Chave direita 119"/>
          <p:cNvSpPr/>
          <p:nvPr/>
        </p:nvSpPr>
        <p:spPr>
          <a:xfrm rot="5400000">
            <a:off x="9352821" y="2644351"/>
            <a:ext cx="300610" cy="20754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1" name="CaixaDeTexto 120"/>
          <p:cNvSpPr txBox="1"/>
          <p:nvPr/>
        </p:nvSpPr>
        <p:spPr>
          <a:xfrm>
            <a:off x="1988688" y="723369"/>
            <a:ext cx="1963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100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transformada</a:t>
            </a:r>
            <a:endParaRPr lang="pt-BR" dirty="0"/>
          </a:p>
        </p:txBody>
      </p:sp>
      <p:sp>
        <p:nvSpPr>
          <p:cNvPr id="122" name="CaixaDeTexto 121"/>
          <p:cNvSpPr txBox="1"/>
          <p:nvPr/>
        </p:nvSpPr>
        <p:spPr>
          <a:xfrm>
            <a:off x="4294729" y="748364"/>
            <a:ext cx="2111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transformada</a:t>
            </a:r>
            <a:endParaRPr lang="pt-BR" dirty="0"/>
          </a:p>
        </p:txBody>
      </p:sp>
      <p:sp>
        <p:nvSpPr>
          <p:cNvPr id="124" name="CaixaDeTexto 123"/>
          <p:cNvSpPr txBox="1"/>
          <p:nvPr/>
        </p:nvSpPr>
        <p:spPr>
          <a:xfrm>
            <a:off x="8417185" y="609600"/>
            <a:ext cx="2415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100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transformada - controle)</a:t>
            </a:r>
            <a:endParaRPr lang="pt-BR" dirty="0"/>
          </a:p>
        </p:txBody>
      </p:sp>
      <p:sp>
        <p:nvSpPr>
          <p:cNvPr id="125" name="CaixaDeTexto 124"/>
          <p:cNvSpPr txBox="1"/>
          <p:nvPr/>
        </p:nvSpPr>
        <p:spPr>
          <a:xfrm>
            <a:off x="5926803" y="747605"/>
            <a:ext cx="2707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100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transformada-controle)</a:t>
            </a:r>
            <a:endParaRPr lang="pt-BR" dirty="0"/>
          </a:p>
        </p:txBody>
      </p:sp>
      <p:sp>
        <p:nvSpPr>
          <p:cNvPr id="128" name="Elipse 127"/>
          <p:cNvSpPr/>
          <p:nvPr/>
        </p:nvSpPr>
        <p:spPr>
          <a:xfrm>
            <a:off x="6189344" y="1748703"/>
            <a:ext cx="19812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Elipse 58"/>
          <p:cNvSpPr/>
          <p:nvPr/>
        </p:nvSpPr>
        <p:spPr>
          <a:xfrm>
            <a:off x="1813414" y="2779501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Elipse 59"/>
          <p:cNvSpPr/>
          <p:nvPr/>
        </p:nvSpPr>
        <p:spPr>
          <a:xfrm>
            <a:off x="2756777" y="345474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Elipse 60"/>
          <p:cNvSpPr/>
          <p:nvPr/>
        </p:nvSpPr>
        <p:spPr>
          <a:xfrm>
            <a:off x="3081819" y="319842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Elipse 61"/>
          <p:cNvSpPr/>
          <p:nvPr/>
        </p:nvSpPr>
        <p:spPr>
          <a:xfrm>
            <a:off x="2858360" y="3082834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Elipse 62"/>
          <p:cNvSpPr/>
          <p:nvPr/>
        </p:nvSpPr>
        <p:spPr>
          <a:xfrm>
            <a:off x="2546467" y="290886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Elipse 63"/>
          <p:cNvSpPr/>
          <p:nvPr/>
        </p:nvSpPr>
        <p:spPr>
          <a:xfrm>
            <a:off x="2069942" y="296982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Elipse 64"/>
          <p:cNvSpPr/>
          <p:nvPr/>
        </p:nvSpPr>
        <p:spPr>
          <a:xfrm>
            <a:off x="2346371" y="267132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Elipse 65"/>
          <p:cNvSpPr/>
          <p:nvPr/>
        </p:nvSpPr>
        <p:spPr>
          <a:xfrm>
            <a:off x="1986651" y="256857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Elipse 66"/>
          <p:cNvSpPr/>
          <p:nvPr/>
        </p:nvSpPr>
        <p:spPr>
          <a:xfrm>
            <a:off x="3355061" y="2753662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Elipse 67"/>
          <p:cNvSpPr/>
          <p:nvPr/>
        </p:nvSpPr>
        <p:spPr>
          <a:xfrm>
            <a:off x="3155247" y="2270632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Elipse 68"/>
          <p:cNvSpPr/>
          <p:nvPr/>
        </p:nvSpPr>
        <p:spPr>
          <a:xfrm>
            <a:off x="2796977" y="2349143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Elipse 69"/>
          <p:cNvSpPr/>
          <p:nvPr/>
        </p:nvSpPr>
        <p:spPr>
          <a:xfrm>
            <a:off x="2756777" y="2780718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Elipse 70"/>
          <p:cNvSpPr/>
          <p:nvPr/>
        </p:nvSpPr>
        <p:spPr>
          <a:xfrm>
            <a:off x="2376121" y="344188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Elipse 71"/>
          <p:cNvSpPr/>
          <p:nvPr/>
        </p:nvSpPr>
        <p:spPr>
          <a:xfrm>
            <a:off x="2308271" y="215541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Elipse 72"/>
          <p:cNvSpPr/>
          <p:nvPr/>
        </p:nvSpPr>
        <p:spPr>
          <a:xfrm>
            <a:off x="3431261" y="296982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Elipse 73"/>
          <p:cNvSpPr/>
          <p:nvPr/>
        </p:nvSpPr>
        <p:spPr>
          <a:xfrm>
            <a:off x="2894223" y="203610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5" name="Elipse 74"/>
          <p:cNvSpPr/>
          <p:nvPr/>
        </p:nvSpPr>
        <p:spPr>
          <a:xfrm>
            <a:off x="2499136" y="2400492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3" name="Elipse 122"/>
          <p:cNvSpPr/>
          <p:nvPr/>
        </p:nvSpPr>
        <p:spPr>
          <a:xfrm>
            <a:off x="2523896" y="194597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6" name="Elipse 125"/>
          <p:cNvSpPr/>
          <p:nvPr/>
        </p:nvSpPr>
        <p:spPr>
          <a:xfrm>
            <a:off x="1993742" y="2324704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7" name="Elipse 126"/>
          <p:cNvSpPr/>
          <p:nvPr/>
        </p:nvSpPr>
        <p:spPr>
          <a:xfrm flipH="1" flipV="1">
            <a:off x="4161675" y="2382659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9" name="Elipse 128"/>
          <p:cNvSpPr/>
          <p:nvPr/>
        </p:nvSpPr>
        <p:spPr>
          <a:xfrm flipH="1" flipV="1">
            <a:off x="4228567" y="2753662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0" name="Elipse 129"/>
          <p:cNvSpPr/>
          <p:nvPr/>
        </p:nvSpPr>
        <p:spPr>
          <a:xfrm flipH="1" flipV="1">
            <a:off x="4510319" y="3182369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1" name="Elipse 130"/>
          <p:cNvSpPr/>
          <p:nvPr/>
        </p:nvSpPr>
        <p:spPr>
          <a:xfrm flipH="1" flipV="1">
            <a:off x="5107300" y="337378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2" name="Elipse 131"/>
          <p:cNvSpPr/>
          <p:nvPr/>
        </p:nvSpPr>
        <p:spPr>
          <a:xfrm flipH="1" flipV="1">
            <a:off x="5596324" y="2903653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3" name="Elipse 132"/>
          <p:cNvSpPr/>
          <p:nvPr/>
        </p:nvSpPr>
        <p:spPr>
          <a:xfrm flipH="1" flipV="1">
            <a:off x="5031100" y="298296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4" name="Elipse 133"/>
          <p:cNvSpPr/>
          <p:nvPr/>
        </p:nvSpPr>
        <p:spPr>
          <a:xfrm flipH="1" flipV="1">
            <a:off x="5414854" y="2399554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5" name="Elipse 134"/>
          <p:cNvSpPr/>
          <p:nvPr/>
        </p:nvSpPr>
        <p:spPr>
          <a:xfrm flipH="1" flipV="1">
            <a:off x="4663783" y="271704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202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4601" y="-29145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Grupo 6</a:t>
            </a:r>
            <a:endParaRPr lang="pt-BR" sz="3600" dirty="0">
              <a:solidFill>
                <a:srgbClr val="FF0000"/>
              </a:solidFill>
            </a:endParaRPr>
          </a:p>
        </p:txBody>
      </p:sp>
      <p:grpSp>
        <p:nvGrpSpPr>
          <p:cNvPr id="34" name="Grupo 33"/>
          <p:cNvGrpSpPr/>
          <p:nvPr/>
        </p:nvGrpSpPr>
        <p:grpSpPr>
          <a:xfrm>
            <a:off x="1729310" y="1776723"/>
            <a:ext cx="1981200" cy="1905000"/>
            <a:chOff x="163464" y="2329532"/>
            <a:chExt cx="1981200" cy="1905000"/>
          </a:xfrm>
        </p:grpSpPr>
        <p:sp>
          <p:nvSpPr>
            <p:cNvPr id="9" name="Elipse 8"/>
            <p:cNvSpPr/>
            <p:nvPr/>
          </p:nvSpPr>
          <p:spPr>
            <a:xfrm>
              <a:off x="163464" y="2329532"/>
              <a:ext cx="1981200" cy="1905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Elipse 30"/>
            <p:cNvSpPr/>
            <p:nvPr/>
          </p:nvSpPr>
          <p:spPr>
            <a:xfrm>
              <a:off x="657666" y="3863693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6" name="Elipse 35"/>
          <p:cNvSpPr/>
          <p:nvPr/>
        </p:nvSpPr>
        <p:spPr>
          <a:xfrm>
            <a:off x="3852748" y="1723784"/>
            <a:ext cx="19812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6" name="Conector de seta reta 75"/>
          <p:cNvCxnSpPr/>
          <p:nvPr/>
        </p:nvCxnSpPr>
        <p:spPr>
          <a:xfrm>
            <a:off x="2686344" y="1339806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e seta reta 76"/>
          <p:cNvCxnSpPr/>
          <p:nvPr/>
        </p:nvCxnSpPr>
        <p:spPr>
          <a:xfrm>
            <a:off x="9580904" y="1166404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e seta reta 77"/>
          <p:cNvCxnSpPr/>
          <p:nvPr/>
        </p:nvCxnSpPr>
        <p:spPr>
          <a:xfrm>
            <a:off x="7086600" y="1322112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de seta reta 78"/>
          <p:cNvCxnSpPr/>
          <p:nvPr/>
        </p:nvCxnSpPr>
        <p:spPr>
          <a:xfrm>
            <a:off x="4888157" y="1308055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ixaDeTexto 79"/>
          <p:cNvSpPr txBox="1"/>
          <p:nvPr/>
        </p:nvSpPr>
        <p:spPr>
          <a:xfrm>
            <a:off x="1941155" y="3901162"/>
            <a:ext cx="9955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Placas com 20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µL de ampicilina (antibiótico)			Placa sem antibiótico </a:t>
            </a:r>
          </a:p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(controle)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81" name="Chave direita 80"/>
          <p:cNvSpPr/>
          <p:nvPr/>
        </p:nvSpPr>
        <p:spPr>
          <a:xfrm rot="5400000">
            <a:off x="4765064" y="344543"/>
            <a:ext cx="470717" cy="67368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82" name="Grupo 81"/>
          <p:cNvGrpSpPr/>
          <p:nvPr/>
        </p:nvGrpSpPr>
        <p:grpSpPr>
          <a:xfrm>
            <a:off x="8483182" y="1641406"/>
            <a:ext cx="1981200" cy="1905000"/>
            <a:chOff x="163464" y="2329532"/>
            <a:chExt cx="1981200" cy="1905000"/>
          </a:xfrm>
        </p:grpSpPr>
        <p:sp>
          <p:nvSpPr>
            <p:cNvPr id="83" name="Elipse 82"/>
            <p:cNvSpPr/>
            <p:nvPr/>
          </p:nvSpPr>
          <p:spPr>
            <a:xfrm>
              <a:off x="163464" y="2329532"/>
              <a:ext cx="1981200" cy="1905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4" name="Elipse 83"/>
            <p:cNvSpPr/>
            <p:nvPr/>
          </p:nvSpPr>
          <p:spPr>
            <a:xfrm flipH="1" flipV="1">
              <a:off x="685800" y="254614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5" name="Elipse 84"/>
            <p:cNvSpPr/>
            <p:nvPr/>
          </p:nvSpPr>
          <p:spPr>
            <a:xfrm flipH="1" flipV="1">
              <a:off x="514644" y="2834417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6" name="Elipse 85"/>
            <p:cNvSpPr/>
            <p:nvPr/>
          </p:nvSpPr>
          <p:spPr>
            <a:xfrm flipH="1" flipV="1">
              <a:off x="1102922" y="2582800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7" name="Elipse 86"/>
            <p:cNvSpPr/>
            <p:nvPr/>
          </p:nvSpPr>
          <p:spPr>
            <a:xfrm flipH="1" flipV="1">
              <a:off x="1010896" y="292329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8" name="Elipse 87"/>
            <p:cNvSpPr/>
            <p:nvPr/>
          </p:nvSpPr>
          <p:spPr>
            <a:xfrm flipH="1" flipV="1">
              <a:off x="1657057" y="3124619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9" name="Elipse 88"/>
            <p:cNvSpPr/>
            <p:nvPr/>
          </p:nvSpPr>
          <p:spPr>
            <a:xfrm flipH="1" flipV="1">
              <a:off x="1334856" y="3074368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0" name="Elipse 89"/>
            <p:cNvSpPr/>
            <p:nvPr/>
          </p:nvSpPr>
          <p:spPr>
            <a:xfrm flipH="1" flipV="1">
              <a:off x="1475935" y="3551272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1" name="Elipse 90"/>
            <p:cNvSpPr/>
            <p:nvPr/>
          </p:nvSpPr>
          <p:spPr>
            <a:xfrm>
              <a:off x="448226" y="3196479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2" name="Elipse 91"/>
            <p:cNvSpPr/>
            <p:nvPr/>
          </p:nvSpPr>
          <p:spPr>
            <a:xfrm>
              <a:off x="733866" y="3297725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3" name="Elipse 92"/>
            <p:cNvSpPr/>
            <p:nvPr/>
          </p:nvSpPr>
          <p:spPr>
            <a:xfrm>
              <a:off x="407780" y="356487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4" name="Elipse 93"/>
            <p:cNvSpPr/>
            <p:nvPr/>
          </p:nvSpPr>
          <p:spPr>
            <a:xfrm>
              <a:off x="1098234" y="3962007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5" name="Elipse 94"/>
            <p:cNvSpPr/>
            <p:nvPr/>
          </p:nvSpPr>
          <p:spPr>
            <a:xfrm>
              <a:off x="1086144" y="3610590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6" name="Elipse 95"/>
            <p:cNvSpPr/>
            <p:nvPr/>
          </p:nvSpPr>
          <p:spPr>
            <a:xfrm>
              <a:off x="1508761" y="3886552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7" name="Elipse 96"/>
            <p:cNvSpPr/>
            <p:nvPr/>
          </p:nvSpPr>
          <p:spPr>
            <a:xfrm>
              <a:off x="1009944" y="3236313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8" name="Elipse 97"/>
            <p:cNvSpPr/>
            <p:nvPr/>
          </p:nvSpPr>
          <p:spPr>
            <a:xfrm>
              <a:off x="657666" y="3863693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9" name="Elipse 98"/>
            <p:cNvSpPr/>
            <p:nvPr/>
          </p:nvSpPr>
          <p:spPr>
            <a:xfrm flipH="1" flipV="1">
              <a:off x="1628335" y="3703672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00" name="Elipse 99"/>
          <p:cNvSpPr/>
          <p:nvPr/>
        </p:nvSpPr>
        <p:spPr>
          <a:xfrm flipH="1" flipV="1">
            <a:off x="9574601" y="20209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1" name="Elipse 100"/>
          <p:cNvSpPr/>
          <p:nvPr/>
        </p:nvSpPr>
        <p:spPr>
          <a:xfrm flipH="1" flipV="1">
            <a:off x="9727001" y="21733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" name="Elipse 101"/>
          <p:cNvSpPr/>
          <p:nvPr/>
        </p:nvSpPr>
        <p:spPr>
          <a:xfrm flipH="1" flipV="1">
            <a:off x="9879401" y="23257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" name="Elipse 102"/>
          <p:cNvSpPr/>
          <p:nvPr/>
        </p:nvSpPr>
        <p:spPr>
          <a:xfrm flipH="1" flipV="1">
            <a:off x="10031801" y="24781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4" name="Elipse 103"/>
          <p:cNvSpPr/>
          <p:nvPr/>
        </p:nvSpPr>
        <p:spPr>
          <a:xfrm flipH="1" flipV="1">
            <a:off x="10184201" y="26305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5" name="Elipse 104"/>
          <p:cNvSpPr/>
          <p:nvPr/>
        </p:nvSpPr>
        <p:spPr>
          <a:xfrm flipH="1" flipV="1">
            <a:off x="10336601" y="27829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6" name="Elipse 105"/>
          <p:cNvSpPr/>
          <p:nvPr/>
        </p:nvSpPr>
        <p:spPr>
          <a:xfrm>
            <a:off x="8919905" y="26346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7" name="Elipse 106"/>
          <p:cNvSpPr/>
          <p:nvPr/>
        </p:nvSpPr>
        <p:spPr>
          <a:xfrm>
            <a:off x="9072305" y="27870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8" name="Elipse 107"/>
          <p:cNvSpPr/>
          <p:nvPr/>
        </p:nvSpPr>
        <p:spPr>
          <a:xfrm>
            <a:off x="9224705" y="29394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9" name="Elipse 108"/>
          <p:cNvSpPr/>
          <p:nvPr/>
        </p:nvSpPr>
        <p:spPr>
          <a:xfrm>
            <a:off x="9377105" y="30918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0" name="Elipse 109"/>
          <p:cNvSpPr/>
          <p:nvPr/>
        </p:nvSpPr>
        <p:spPr>
          <a:xfrm>
            <a:off x="9529505" y="32442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1" name="Elipse 110"/>
          <p:cNvSpPr/>
          <p:nvPr/>
        </p:nvSpPr>
        <p:spPr>
          <a:xfrm>
            <a:off x="9681905" y="33966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2" name="Elipse 111"/>
          <p:cNvSpPr/>
          <p:nvPr/>
        </p:nvSpPr>
        <p:spPr>
          <a:xfrm flipH="1" flipV="1">
            <a:off x="9157479" y="19843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3" name="Elipse 112"/>
          <p:cNvSpPr/>
          <p:nvPr/>
        </p:nvSpPr>
        <p:spPr>
          <a:xfrm flipH="1" flipV="1">
            <a:off x="9309879" y="21367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4" name="Elipse 113"/>
          <p:cNvSpPr/>
          <p:nvPr/>
        </p:nvSpPr>
        <p:spPr>
          <a:xfrm flipH="1" flipV="1">
            <a:off x="9462279" y="22891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" name="Elipse 114"/>
          <p:cNvSpPr/>
          <p:nvPr/>
        </p:nvSpPr>
        <p:spPr>
          <a:xfrm flipH="1" flipV="1">
            <a:off x="9614679" y="24415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Elipse 115"/>
          <p:cNvSpPr/>
          <p:nvPr/>
        </p:nvSpPr>
        <p:spPr>
          <a:xfrm flipH="1" flipV="1">
            <a:off x="9767079" y="25939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7" name="Elipse 116"/>
          <p:cNvSpPr/>
          <p:nvPr/>
        </p:nvSpPr>
        <p:spPr>
          <a:xfrm flipH="1" flipV="1">
            <a:off x="9919479" y="27463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8" name="Elipse 117"/>
          <p:cNvSpPr/>
          <p:nvPr/>
        </p:nvSpPr>
        <p:spPr>
          <a:xfrm flipH="1" flipV="1">
            <a:off x="10071879" y="28987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9" name="Elipse 118"/>
          <p:cNvSpPr/>
          <p:nvPr/>
        </p:nvSpPr>
        <p:spPr>
          <a:xfrm flipH="1" flipV="1">
            <a:off x="10224279" y="30511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0" name="Chave direita 119"/>
          <p:cNvSpPr/>
          <p:nvPr/>
        </p:nvSpPr>
        <p:spPr>
          <a:xfrm rot="5400000">
            <a:off x="9352821" y="2644351"/>
            <a:ext cx="300610" cy="20754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1" name="CaixaDeTexto 120"/>
          <p:cNvSpPr txBox="1"/>
          <p:nvPr/>
        </p:nvSpPr>
        <p:spPr>
          <a:xfrm>
            <a:off x="1988688" y="723369"/>
            <a:ext cx="1963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100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transformada</a:t>
            </a:r>
            <a:endParaRPr lang="pt-BR" dirty="0"/>
          </a:p>
        </p:txBody>
      </p:sp>
      <p:sp>
        <p:nvSpPr>
          <p:cNvPr id="122" name="CaixaDeTexto 121"/>
          <p:cNvSpPr txBox="1"/>
          <p:nvPr/>
        </p:nvSpPr>
        <p:spPr>
          <a:xfrm>
            <a:off x="4294729" y="748364"/>
            <a:ext cx="2111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transformada</a:t>
            </a:r>
            <a:endParaRPr lang="pt-BR" dirty="0"/>
          </a:p>
        </p:txBody>
      </p:sp>
      <p:sp>
        <p:nvSpPr>
          <p:cNvPr id="124" name="CaixaDeTexto 123"/>
          <p:cNvSpPr txBox="1"/>
          <p:nvPr/>
        </p:nvSpPr>
        <p:spPr>
          <a:xfrm>
            <a:off x="8417185" y="609600"/>
            <a:ext cx="2415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100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transformada - controle)</a:t>
            </a:r>
            <a:endParaRPr lang="pt-BR" dirty="0"/>
          </a:p>
        </p:txBody>
      </p:sp>
      <p:sp>
        <p:nvSpPr>
          <p:cNvPr id="125" name="CaixaDeTexto 124"/>
          <p:cNvSpPr txBox="1"/>
          <p:nvPr/>
        </p:nvSpPr>
        <p:spPr>
          <a:xfrm>
            <a:off x="5926803" y="747605"/>
            <a:ext cx="2707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100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transformada-controle)</a:t>
            </a:r>
            <a:endParaRPr lang="pt-BR" dirty="0"/>
          </a:p>
        </p:txBody>
      </p:sp>
      <p:sp>
        <p:nvSpPr>
          <p:cNvPr id="128" name="Elipse 127"/>
          <p:cNvSpPr/>
          <p:nvPr/>
        </p:nvSpPr>
        <p:spPr>
          <a:xfrm>
            <a:off x="6189344" y="1748703"/>
            <a:ext cx="19812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Elipse 58"/>
          <p:cNvSpPr/>
          <p:nvPr/>
        </p:nvSpPr>
        <p:spPr>
          <a:xfrm flipH="1" flipV="1">
            <a:off x="5031100" y="305689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Elipse 59"/>
          <p:cNvSpPr/>
          <p:nvPr/>
        </p:nvSpPr>
        <p:spPr>
          <a:xfrm flipH="1" flipV="1">
            <a:off x="4426411" y="3289484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Elipse 60"/>
          <p:cNvSpPr/>
          <p:nvPr/>
        </p:nvSpPr>
        <p:spPr>
          <a:xfrm flipH="1" flipV="1">
            <a:off x="4190247" y="250102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Elipse 61"/>
          <p:cNvSpPr/>
          <p:nvPr/>
        </p:nvSpPr>
        <p:spPr>
          <a:xfrm flipH="1" flipV="1">
            <a:off x="5519096" y="283062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Elipse 62"/>
          <p:cNvSpPr/>
          <p:nvPr/>
        </p:nvSpPr>
        <p:spPr>
          <a:xfrm flipH="1" flipV="1">
            <a:off x="4569187" y="279202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Elipse 63"/>
          <p:cNvSpPr/>
          <p:nvPr/>
        </p:nvSpPr>
        <p:spPr>
          <a:xfrm flipH="1" flipV="1">
            <a:off x="5154621" y="1950238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Elipse 64"/>
          <p:cNvSpPr/>
          <p:nvPr/>
        </p:nvSpPr>
        <p:spPr>
          <a:xfrm flipH="1" flipV="1">
            <a:off x="4387254" y="2082509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Elipse 65"/>
          <p:cNvSpPr/>
          <p:nvPr/>
        </p:nvSpPr>
        <p:spPr>
          <a:xfrm flipH="1" flipV="1">
            <a:off x="5154621" y="252074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Elipse 66"/>
          <p:cNvSpPr/>
          <p:nvPr/>
        </p:nvSpPr>
        <p:spPr>
          <a:xfrm>
            <a:off x="1988688" y="295345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Elipse 67"/>
          <p:cNvSpPr/>
          <p:nvPr/>
        </p:nvSpPr>
        <p:spPr>
          <a:xfrm>
            <a:off x="2610144" y="348604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Elipse 68"/>
          <p:cNvSpPr/>
          <p:nvPr/>
        </p:nvSpPr>
        <p:spPr>
          <a:xfrm>
            <a:off x="2932323" y="3396644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Elipse 69"/>
          <p:cNvSpPr/>
          <p:nvPr/>
        </p:nvSpPr>
        <p:spPr>
          <a:xfrm>
            <a:off x="2600096" y="284246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Elipse 70"/>
          <p:cNvSpPr/>
          <p:nvPr/>
        </p:nvSpPr>
        <p:spPr>
          <a:xfrm>
            <a:off x="2209047" y="2468831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Elipse 71"/>
          <p:cNvSpPr/>
          <p:nvPr/>
        </p:nvSpPr>
        <p:spPr>
          <a:xfrm>
            <a:off x="3301594" y="285135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Elipse 72"/>
          <p:cNvSpPr/>
          <p:nvPr/>
        </p:nvSpPr>
        <p:spPr>
          <a:xfrm>
            <a:off x="2932323" y="2331949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Elipse 73"/>
          <p:cNvSpPr/>
          <p:nvPr/>
        </p:nvSpPr>
        <p:spPr>
          <a:xfrm>
            <a:off x="2559603" y="243244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5" name="Elipse 74"/>
          <p:cNvSpPr/>
          <p:nvPr/>
        </p:nvSpPr>
        <p:spPr>
          <a:xfrm>
            <a:off x="2545093" y="220092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3" name="Elipse 122"/>
          <p:cNvSpPr/>
          <p:nvPr/>
        </p:nvSpPr>
        <p:spPr>
          <a:xfrm>
            <a:off x="1821688" y="26305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6" name="Elipse 125"/>
          <p:cNvSpPr/>
          <p:nvPr/>
        </p:nvSpPr>
        <p:spPr>
          <a:xfrm>
            <a:off x="2285244" y="279391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7" name="Elipse 126"/>
          <p:cNvSpPr/>
          <p:nvPr/>
        </p:nvSpPr>
        <p:spPr>
          <a:xfrm>
            <a:off x="3078258" y="3047564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9" name="Elipse 128"/>
          <p:cNvSpPr/>
          <p:nvPr/>
        </p:nvSpPr>
        <p:spPr>
          <a:xfrm>
            <a:off x="2952305" y="261830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0" name="Elipse 129"/>
          <p:cNvSpPr/>
          <p:nvPr/>
        </p:nvSpPr>
        <p:spPr>
          <a:xfrm>
            <a:off x="2460265" y="332458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1" name="Elipse 130"/>
          <p:cNvSpPr/>
          <p:nvPr/>
        </p:nvSpPr>
        <p:spPr>
          <a:xfrm>
            <a:off x="1988336" y="221908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2" name="Elipse 131"/>
          <p:cNvSpPr/>
          <p:nvPr/>
        </p:nvSpPr>
        <p:spPr>
          <a:xfrm>
            <a:off x="3398767" y="2250623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3" name="Elipse 132"/>
          <p:cNvSpPr/>
          <p:nvPr/>
        </p:nvSpPr>
        <p:spPr>
          <a:xfrm>
            <a:off x="2299921" y="204382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4" name="Elipse 133"/>
          <p:cNvSpPr/>
          <p:nvPr/>
        </p:nvSpPr>
        <p:spPr>
          <a:xfrm>
            <a:off x="3005320" y="203002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5" name="Elipse 134"/>
          <p:cNvSpPr/>
          <p:nvPr/>
        </p:nvSpPr>
        <p:spPr>
          <a:xfrm>
            <a:off x="2676296" y="190305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6" name="Elipse 135"/>
          <p:cNvSpPr/>
          <p:nvPr/>
        </p:nvSpPr>
        <p:spPr>
          <a:xfrm>
            <a:off x="2765471" y="3123523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7566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4601" y="-29145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Grupo 7</a:t>
            </a:r>
            <a:endParaRPr lang="pt-BR" sz="3600" dirty="0">
              <a:solidFill>
                <a:srgbClr val="FF0000"/>
              </a:solidFill>
            </a:endParaRPr>
          </a:p>
        </p:txBody>
      </p:sp>
      <p:grpSp>
        <p:nvGrpSpPr>
          <p:cNvPr id="34" name="Grupo 33"/>
          <p:cNvGrpSpPr/>
          <p:nvPr/>
        </p:nvGrpSpPr>
        <p:grpSpPr>
          <a:xfrm>
            <a:off x="1729519" y="1755324"/>
            <a:ext cx="1981200" cy="1905000"/>
            <a:chOff x="163464" y="2329532"/>
            <a:chExt cx="1981200" cy="1905000"/>
          </a:xfrm>
        </p:grpSpPr>
        <p:sp>
          <p:nvSpPr>
            <p:cNvPr id="9" name="Elipse 8"/>
            <p:cNvSpPr/>
            <p:nvPr/>
          </p:nvSpPr>
          <p:spPr>
            <a:xfrm>
              <a:off x="163464" y="2329532"/>
              <a:ext cx="1981200" cy="1905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Elipse 30"/>
            <p:cNvSpPr/>
            <p:nvPr/>
          </p:nvSpPr>
          <p:spPr>
            <a:xfrm>
              <a:off x="657666" y="3863693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5" name="Grupo 34"/>
          <p:cNvGrpSpPr/>
          <p:nvPr/>
        </p:nvGrpSpPr>
        <p:grpSpPr>
          <a:xfrm>
            <a:off x="3852748" y="1723784"/>
            <a:ext cx="1981200" cy="1905000"/>
            <a:chOff x="163464" y="2329532"/>
            <a:chExt cx="1981200" cy="1905000"/>
          </a:xfrm>
        </p:grpSpPr>
        <p:sp>
          <p:nvSpPr>
            <p:cNvPr id="36" name="Elipse 35"/>
            <p:cNvSpPr/>
            <p:nvPr/>
          </p:nvSpPr>
          <p:spPr>
            <a:xfrm>
              <a:off x="163464" y="2329532"/>
              <a:ext cx="1981200" cy="1905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Elipse 39"/>
            <p:cNvSpPr/>
            <p:nvPr/>
          </p:nvSpPr>
          <p:spPr>
            <a:xfrm flipH="1" flipV="1">
              <a:off x="1010896" y="292329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76" name="Conector de seta reta 75"/>
          <p:cNvCxnSpPr/>
          <p:nvPr/>
        </p:nvCxnSpPr>
        <p:spPr>
          <a:xfrm>
            <a:off x="2686344" y="1339806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e seta reta 76"/>
          <p:cNvCxnSpPr/>
          <p:nvPr/>
        </p:nvCxnSpPr>
        <p:spPr>
          <a:xfrm>
            <a:off x="9580904" y="1166404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e seta reta 77"/>
          <p:cNvCxnSpPr/>
          <p:nvPr/>
        </p:nvCxnSpPr>
        <p:spPr>
          <a:xfrm>
            <a:off x="7086600" y="1322112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de seta reta 78"/>
          <p:cNvCxnSpPr/>
          <p:nvPr/>
        </p:nvCxnSpPr>
        <p:spPr>
          <a:xfrm>
            <a:off x="4888157" y="1308055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ixaDeTexto 79"/>
          <p:cNvSpPr txBox="1"/>
          <p:nvPr/>
        </p:nvSpPr>
        <p:spPr>
          <a:xfrm>
            <a:off x="1941155" y="3901162"/>
            <a:ext cx="9955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Placas com 20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µL de ampicilina (antibiótico)			Placa sem antibiótico </a:t>
            </a:r>
          </a:p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(controle)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81" name="Chave direita 80"/>
          <p:cNvSpPr/>
          <p:nvPr/>
        </p:nvSpPr>
        <p:spPr>
          <a:xfrm rot="5400000">
            <a:off x="4765064" y="344543"/>
            <a:ext cx="470717" cy="67368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82" name="Grupo 81"/>
          <p:cNvGrpSpPr/>
          <p:nvPr/>
        </p:nvGrpSpPr>
        <p:grpSpPr>
          <a:xfrm>
            <a:off x="8483182" y="1641406"/>
            <a:ext cx="1981200" cy="1905000"/>
            <a:chOff x="163464" y="2329532"/>
            <a:chExt cx="1981200" cy="1905000"/>
          </a:xfrm>
        </p:grpSpPr>
        <p:sp>
          <p:nvSpPr>
            <p:cNvPr id="83" name="Elipse 82"/>
            <p:cNvSpPr/>
            <p:nvPr/>
          </p:nvSpPr>
          <p:spPr>
            <a:xfrm>
              <a:off x="163464" y="2329532"/>
              <a:ext cx="1981200" cy="1905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4" name="Elipse 83"/>
            <p:cNvSpPr/>
            <p:nvPr/>
          </p:nvSpPr>
          <p:spPr>
            <a:xfrm flipH="1" flipV="1">
              <a:off x="685800" y="254614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5" name="Elipse 84"/>
            <p:cNvSpPr/>
            <p:nvPr/>
          </p:nvSpPr>
          <p:spPr>
            <a:xfrm flipH="1" flipV="1">
              <a:off x="514644" y="2834417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6" name="Elipse 85"/>
            <p:cNvSpPr/>
            <p:nvPr/>
          </p:nvSpPr>
          <p:spPr>
            <a:xfrm flipH="1" flipV="1">
              <a:off x="1102922" y="2582800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7" name="Elipse 86"/>
            <p:cNvSpPr/>
            <p:nvPr/>
          </p:nvSpPr>
          <p:spPr>
            <a:xfrm flipH="1" flipV="1">
              <a:off x="1010896" y="292329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8" name="Elipse 87"/>
            <p:cNvSpPr/>
            <p:nvPr/>
          </p:nvSpPr>
          <p:spPr>
            <a:xfrm flipH="1" flipV="1">
              <a:off x="1657057" y="3124619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9" name="Elipse 88"/>
            <p:cNvSpPr/>
            <p:nvPr/>
          </p:nvSpPr>
          <p:spPr>
            <a:xfrm flipH="1" flipV="1">
              <a:off x="1334856" y="3074368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0" name="Elipse 89"/>
            <p:cNvSpPr/>
            <p:nvPr/>
          </p:nvSpPr>
          <p:spPr>
            <a:xfrm flipH="1" flipV="1">
              <a:off x="1475935" y="3551272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1" name="Elipse 90"/>
            <p:cNvSpPr/>
            <p:nvPr/>
          </p:nvSpPr>
          <p:spPr>
            <a:xfrm>
              <a:off x="448226" y="3196479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2" name="Elipse 91"/>
            <p:cNvSpPr/>
            <p:nvPr/>
          </p:nvSpPr>
          <p:spPr>
            <a:xfrm>
              <a:off x="733866" y="3297725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3" name="Elipse 92"/>
            <p:cNvSpPr/>
            <p:nvPr/>
          </p:nvSpPr>
          <p:spPr>
            <a:xfrm>
              <a:off x="407780" y="356487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4" name="Elipse 93"/>
            <p:cNvSpPr/>
            <p:nvPr/>
          </p:nvSpPr>
          <p:spPr>
            <a:xfrm>
              <a:off x="1098234" y="3962007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5" name="Elipse 94"/>
            <p:cNvSpPr/>
            <p:nvPr/>
          </p:nvSpPr>
          <p:spPr>
            <a:xfrm>
              <a:off x="1086144" y="3610590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6" name="Elipse 95"/>
            <p:cNvSpPr/>
            <p:nvPr/>
          </p:nvSpPr>
          <p:spPr>
            <a:xfrm>
              <a:off x="1508761" y="3886552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7" name="Elipse 96"/>
            <p:cNvSpPr/>
            <p:nvPr/>
          </p:nvSpPr>
          <p:spPr>
            <a:xfrm>
              <a:off x="1009944" y="3236313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8" name="Elipse 97"/>
            <p:cNvSpPr/>
            <p:nvPr/>
          </p:nvSpPr>
          <p:spPr>
            <a:xfrm>
              <a:off x="657666" y="3863693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9" name="Elipse 98"/>
            <p:cNvSpPr/>
            <p:nvPr/>
          </p:nvSpPr>
          <p:spPr>
            <a:xfrm flipH="1" flipV="1">
              <a:off x="1628335" y="3703672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00" name="Elipse 99"/>
          <p:cNvSpPr/>
          <p:nvPr/>
        </p:nvSpPr>
        <p:spPr>
          <a:xfrm flipH="1" flipV="1">
            <a:off x="9574601" y="20209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1" name="Elipse 100"/>
          <p:cNvSpPr/>
          <p:nvPr/>
        </p:nvSpPr>
        <p:spPr>
          <a:xfrm flipH="1" flipV="1">
            <a:off x="9727001" y="21733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" name="Elipse 101"/>
          <p:cNvSpPr/>
          <p:nvPr/>
        </p:nvSpPr>
        <p:spPr>
          <a:xfrm flipH="1" flipV="1">
            <a:off x="9879401" y="23257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" name="Elipse 102"/>
          <p:cNvSpPr/>
          <p:nvPr/>
        </p:nvSpPr>
        <p:spPr>
          <a:xfrm flipH="1" flipV="1">
            <a:off x="10031801" y="24781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4" name="Elipse 103"/>
          <p:cNvSpPr/>
          <p:nvPr/>
        </p:nvSpPr>
        <p:spPr>
          <a:xfrm flipH="1" flipV="1">
            <a:off x="10184201" y="26305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5" name="Elipse 104"/>
          <p:cNvSpPr/>
          <p:nvPr/>
        </p:nvSpPr>
        <p:spPr>
          <a:xfrm flipH="1" flipV="1">
            <a:off x="10336601" y="27829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6" name="Elipse 105"/>
          <p:cNvSpPr/>
          <p:nvPr/>
        </p:nvSpPr>
        <p:spPr>
          <a:xfrm>
            <a:off x="8919905" y="26346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7" name="Elipse 106"/>
          <p:cNvSpPr/>
          <p:nvPr/>
        </p:nvSpPr>
        <p:spPr>
          <a:xfrm>
            <a:off x="9072305" y="27870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8" name="Elipse 107"/>
          <p:cNvSpPr/>
          <p:nvPr/>
        </p:nvSpPr>
        <p:spPr>
          <a:xfrm>
            <a:off x="9224705" y="29394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9" name="Elipse 108"/>
          <p:cNvSpPr/>
          <p:nvPr/>
        </p:nvSpPr>
        <p:spPr>
          <a:xfrm>
            <a:off x="9377105" y="30918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0" name="Elipse 109"/>
          <p:cNvSpPr/>
          <p:nvPr/>
        </p:nvSpPr>
        <p:spPr>
          <a:xfrm>
            <a:off x="9529505" y="32442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1" name="Elipse 110"/>
          <p:cNvSpPr/>
          <p:nvPr/>
        </p:nvSpPr>
        <p:spPr>
          <a:xfrm>
            <a:off x="9681905" y="33966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2" name="Elipse 111"/>
          <p:cNvSpPr/>
          <p:nvPr/>
        </p:nvSpPr>
        <p:spPr>
          <a:xfrm flipH="1" flipV="1">
            <a:off x="9157479" y="19843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3" name="Elipse 112"/>
          <p:cNvSpPr/>
          <p:nvPr/>
        </p:nvSpPr>
        <p:spPr>
          <a:xfrm flipH="1" flipV="1">
            <a:off x="9309879" y="21367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4" name="Elipse 113"/>
          <p:cNvSpPr/>
          <p:nvPr/>
        </p:nvSpPr>
        <p:spPr>
          <a:xfrm flipH="1" flipV="1">
            <a:off x="9462279" y="22891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" name="Elipse 114"/>
          <p:cNvSpPr/>
          <p:nvPr/>
        </p:nvSpPr>
        <p:spPr>
          <a:xfrm flipH="1" flipV="1">
            <a:off x="9614679" y="24415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Elipse 115"/>
          <p:cNvSpPr/>
          <p:nvPr/>
        </p:nvSpPr>
        <p:spPr>
          <a:xfrm flipH="1" flipV="1">
            <a:off x="9767079" y="25939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7" name="Elipse 116"/>
          <p:cNvSpPr/>
          <p:nvPr/>
        </p:nvSpPr>
        <p:spPr>
          <a:xfrm flipH="1" flipV="1">
            <a:off x="9919479" y="27463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8" name="Elipse 117"/>
          <p:cNvSpPr/>
          <p:nvPr/>
        </p:nvSpPr>
        <p:spPr>
          <a:xfrm flipH="1" flipV="1">
            <a:off x="10071879" y="28987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9" name="Elipse 118"/>
          <p:cNvSpPr/>
          <p:nvPr/>
        </p:nvSpPr>
        <p:spPr>
          <a:xfrm flipH="1" flipV="1">
            <a:off x="10224279" y="30511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0" name="Chave direita 119"/>
          <p:cNvSpPr/>
          <p:nvPr/>
        </p:nvSpPr>
        <p:spPr>
          <a:xfrm rot="5400000">
            <a:off x="9352821" y="2644351"/>
            <a:ext cx="300610" cy="20754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1" name="CaixaDeTexto 120"/>
          <p:cNvSpPr txBox="1"/>
          <p:nvPr/>
        </p:nvSpPr>
        <p:spPr>
          <a:xfrm>
            <a:off x="1988688" y="723369"/>
            <a:ext cx="1963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100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transformada</a:t>
            </a:r>
            <a:endParaRPr lang="pt-BR" dirty="0"/>
          </a:p>
        </p:txBody>
      </p:sp>
      <p:sp>
        <p:nvSpPr>
          <p:cNvPr id="122" name="CaixaDeTexto 121"/>
          <p:cNvSpPr txBox="1"/>
          <p:nvPr/>
        </p:nvSpPr>
        <p:spPr>
          <a:xfrm>
            <a:off x="4294729" y="748364"/>
            <a:ext cx="2111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transformada</a:t>
            </a:r>
            <a:endParaRPr lang="pt-BR" dirty="0"/>
          </a:p>
        </p:txBody>
      </p:sp>
      <p:sp>
        <p:nvSpPr>
          <p:cNvPr id="124" name="CaixaDeTexto 123"/>
          <p:cNvSpPr txBox="1"/>
          <p:nvPr/>
        </p:nvSpPr>
        <p:spPr>
          <a:xfrm>
            <a:off x="8417185" y="609600"/>
            <a:ext cx="2415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100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transformada - controle)</a:t>
            </a:r>
            <a:endParaRPr lang="pt-BR" dirty="0"/>
          </a:p>
        </p:txBody>
      </p:sp>
      <p:sp>
        <p:nvSpPr>
          <p:cNvPr id="125" name="CaixaDeTexto 124"/>
          <p:cNvSpPr txBox="1"/>
          <p:nvPr/>
        </p:nvSpPr>
        <p:spPr>
          <a:xfrm>
            <a:off x="5926803" y="747605"/>
            <a:ext cx="2707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100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transformada-controle)</a:t>
            </a:r>
            <a:endParaRPr lang="pt-BR" dirty="0"/>
          </a:p>
        </p:txBody>
      </p:sp>
      <p:sp>
        <p:nvSpPr>
          <p:cNvPr id="128" name="Elipse 127"/>
          <p:cNvSpPr/>
          <p:nvPr/>
        </p:nvSpPr>
        <p:spPr>
          <a:xfrm>
            <a:off x="6189344" y="1748703"/>
            <a:ext cx="19812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Elipse 58"/>
          <p:cNvSpPr/>
          <p:nvPr/>
        </p:nvSpPr>
        <p:spPr>
          <a:xfrm>
            <a:off x="2376121" y="344188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Elipse 59"/>
          <p:cNvSpPr/>
          <p:nvPr/>
        </p:nvSpPr>
        <p:spPr>
          <a:xfrm>
            <a:off x="3459252" y="3085682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Elipse 60"/>
          <p:cNvSpPr/>
          <p:nvPr/>
        </p:nvSpPr>
        <p:spPr>
          <a:xfrm>
            <a:off x="3325100" y="215541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Elipse 61"/>
          <p:cNvSpPr/>
          <p:nvPr/>
        </p:nvSpPr>
        <p:spPr>
          <a:xfrm>
            <a:off x="1864955" y="257104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Elipse 62"/>
          <p:cNvSpPr/>
          <p:nvPr/>
        </p:nvSpPr>
        <p:spPr>
          <a:xfrm>
            <a:off x="2894223" y="265218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Elipse 63"/>
          <p:cNvSpPr/>
          <p:nvPr/>
        </p:nvSpPr>
        <p:spPr>
          <a:xfrm>
            <a:off x="2399797" y="1880874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Elipse 64"/>
          <p:cNvSpPr/>
          <p:nvPr/>
        </p:nvSpPr>
        <p:spPr>
          <a:xfrm>
            <a:off x="3497352" y="2697944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Elipse 65"/>
          <p:cNvSpPr/>
          <p:nvPr/>
        </p:nvSpPr>
        <p:spPr>
          <a:xfrm>
            <a:off x="3281114" y="329674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Elipse 66"/>
          <p:cNvSpPr/>
          <p:nvPr/>
        </p:nvSpPr>
        <p:spPr>
          <a:xfrm>
            <a:off x="2934099" y="348604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Elipse 67"/>
          <p:cNvSpPr/>
          <p:nvPr/>
        </p:nvSpPr>
        <p:spPr>
          <a:xfrm>
            <a:off x="1954601" y="29394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Elipse 68"/>
          <p:cNvSpPr/>
          <p:nvPr/>
        </p:nvSpPr>
        <p:spPr>
          <a:xfrm>
            <a:off x="2185621" y="237148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Elipse 69"/>
          <p:cNvSpPr/>
          <p:nvPr/>
        </p:nvSpPr>
        <p:spPr>
          <a:xfrm>
            <a:off x="2970423" y="3108541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Elipse 70"/>
          <p:cNvSpPr/>
          <p:nvPr/>
        </p:nvSpPr>
        <p:spPr>
          <a:xfrm>
            <a:off x="2299921" y="27691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Elipse 71"/>
          <p:cNvSpPr/>
          <p:nvPr/>
        </p:nvSpPr>
        <p:spPr>
          <a:xfrm>
            <a:off x="2648244" y="315231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Elipse 72"/>
          <p:cNvSpPr/>
          <p:nvPr/>
        </p:nvSpPr>
        <p:spPr>
          <a:xfrm>
            <a:off x="2757080" y="228004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Elipse 73"/>
          <p:cNvSpPr/>
          <p:nvPr/>
        </p:nvSpPr>
        <p:spPr>
          <a:xfrm>
            <a:off x="2537236" y="32437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5" name="Elipse 74"/>
          <p:cNvSpPr/>
          <p:nvPr/>
        </p:nvSpPr>
        <p:spPr>
          <a:xfrm>
            <a:off x="2795180" y="1957663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3" name="Elipse 122"/>
          <p:cNvSpPr/>
          <p:nvPr/>
        </p:nvSpPr>
        <p:spPr>
          <a:xfrm>
            <a:off x="3096500" y="271010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6" name="Elipse 125"/>
          <p:cNvSpPr/>
          <p:nvPr/>
        </p:nvSpPr>
        <p:spPr>
          <a:xfrm>
            <a:off x="2030801" y="218970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7" name="Elipse 126"/>
          <p:cNvSpPr/>
          <p:nvPr/>
        </p:nvSpPr>
        <p:spPr>
          <a:xfrm>
            <a:off x="2561996" y="2863891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9" name="Elipse 128"/>
          <p:cNvSpPr/>
          <p:nvPr/>
        </p:nvSpPr>
        <p:spPr>
          <a:xfrm>
            <a:off x="2523896" y="244540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0" name="Elipse 129"/>
          <p:cNvSpPr/>
          <p:nvPr/>
        </p:nvSpPr>
        <p:spPr>
          <a:xfrm flipH="1" flipV="1">
            <a:off x="5204273" y="260183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1" name="Elipse 130"/>
          <p:cNvSpPr/>
          <p:nvPr/>
        </p:nvSpPr>
        <p:spPr>
          <a:xfrm flipH="1" flipV="1">
            <a:off x="4835731" y="3148518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2" name="Elipse 131"/>
          <p:cNvSpPr/>
          <p:nvPr/>
        </p:nvSpPr>
        <p:spPr>
          <a:xfrm flipH="1" flipV="1">
            <a:off x="4268743" y="271819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3" name="Elipse 132"/>
          <p:cNvSpPr/>
          <p:nvPr/>
        </p:nvSpPr>
        <p:spPr>
          <a:xfrm flipH="1" flipV="1">
            <a:off x="5280473" y="299375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4" name="Elipse 133"/>
          <p:cNvSpPr/>
          <p:nvPr/>
        </p:nvSpPr>
        <p:spPr>
          <a:xfrm flipH="1" flipV="1">
            <a:off x="4559588" y="3447882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5" name="Elipse 134"/>
          <p:cNvSpPr/>
          <p:nvPr/>
        </p:nvSpPr>
        <p:spPr>
          <a:xfrm flipH="1" flipV="1">
            <a:off x="4344943" y="225553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6" name="Elipse 135"/>
          <p:cNvSpPr/>
          <p:nvPr/>
        </p:nvSpPr>
        <p:spPr>
          <a:xfrm flipH="1" flipV="1">
            <a:off x="4839378" y="196565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7" name="Elipse 136"/>
          <p:cNvSpPr/>
          <p:nvPr/>
        </p:nvSpPr>
        <p:spPr>
          <a:xfrm flipH="1" flipV="1">
            <a:off x="5242373" y="2317542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5531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4601" y="-29145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Grupo 8</a:t>
            </a:r>
            <a:endParaRPr lang="pt-BR" sz="3600" dirty="0">
              <a:solidFill>
                <a:srgbClr val="FF0000"/>
              </a:solidFill>
            </a:endParaRPr>
          </a:p>
        </p:txBody>
      </p:sp>
      <p:grpSp>
        <p:nvGrpSpPr>
          <p:cNvPr id="34" name="Grupo 33"/>
          <p:cNvGrpSpPr/>
          <p:nvPr/>
        </p:nvGrpSpPr>
        <p:grpSpPr>
          <a:xfrm>
            <a:off x="1729519" y="1755324"/>
            <a:ext cx="1981200" cy="1905000"/>
            <a:chOff x="163464" y="2329532"/>
            <a:chExt cx="1981200" cy="1905000"/>
          </a:xfrm>
        </p:grpSpPr>
        <p:sp>
          <p:nvSpPr>
            <p:cNvPr id="9" name="Elipse 8"/>
            <p:cNvSpPr/>
            <p:nvPr/>
          </p:nvSpPr>
          <p:spPr>
            <a:xfrm>
              <a:off x="163464" y="2329532"/>
              <a:ext cx="1981200" cy="1905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Elipse 30"/>
            <p:cNvSpPr/>
            <p:nvPr/>
          </p:nvSpPr>
          <p:spPr>
            <a:xfrm>
              <a:off x="657666" y="3863693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5" name="Grupo 34"/>
          <p:cNvGrpSpPr/>
          <p:nvPr/>
        </p:nvGrpSpPr>
        <p:grpSpPr>
          <a:xfrm>
            <a:off x="3852748" y="1723784"/>
            <a:ext cx="1981200" cy="1905000"/>
            <a:chOff x="163464" y="2329532"/>
            <a:chExt cx="1981200" cy="1905000"/>
          </a:xfrm>
        </p:grpSpPr>
        <p:sp>
          <p:nvSpPr>
            <p:cNvPr id="36" name="Elipse 35"/>
            <p:cNvSpPr/>
            <p:nvPr/>
          </p:nvSpPr>
          <p:spPr>
            <a:xfrm>
              <a:off x="163464" y="2329532"/>
              <a:ext cx="1981200" cy="1905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Elipse 39"/>
            <p:cNvSpPr/>
            <p:nvPr/>
          </p:nvSpPr>
          <p:spPr>
            <a:xfrm flipH="1" flipV="1">
              <a:off x="1010896" y="292329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76" name="Conector de seta reta 75"/>
          <p:cNvCxnSpPr/>
          <p:nvPr/>
        </p:nvCxnSpPr>
        <p:spPr>
          <a:xfrm>
            <a:off x="2686344" y="1339806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e seta reta 76"/>
          <p:cNvCxnSpPr/>
          <p:nvPr/>
        </p:nvCxnSpPr>
        <p:spPr>
          <a:xfrm>
            <a:off x="9580904" y="1166404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e seta reta 77"/>
          <p:cNvCxnSpPr/>
          <p:nvPr/>
        </p:nvCxnSpPr>
        <p:spPr>
          <a:xfrm>
            <a:off x="7086600" y="1322112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de seta reta 78"/>
          <p:cNvCxnSpPr/>
          <p:nvPr/>
        </p:nvCxnSpPr>
        <p:spPr>
          <a:xfrm>
            <a:off x="4888157" y="1308055"/>
            <a:ext cx="0" cy="40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ixaDeTexto 79"/>
          <p:cNvSpPr txBox="1"/>
          <p:nvPr/>
        </p:nvSpPr>
        <p:spPr>
          <a:xfrm>
            <a:off x="1941155" y="3901162"/>
            <a:ext cx="9955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Placas com 20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µL de ampicilina (antibiótico)			Placa sem antibiótico </a:t>
            </a:r>
          </a:p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(controle)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81" name="Chave direita 80"/>
          <p:cNvSpPr/>
          <p:nvPr/>
        </p:nvSpPr>
        <p:spPr>
          <a:xfrm rot="5400000">
            <a:off x="4765064" y="344543"/>
            <a:ext cx="470717" cy="67368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82" name="Grupo 81"/>
          <p:cNvGrpSpPr/>
          <p:nvPr/>
        </p:nvGrpSpPr>
        <p:grpSpPr>
          <a:xfrm>
            <a:off x="8483182" y="1641406"/>
            <a:ext cx="1981200" cy="1905000"/>
            <a:chOff x="163464" y="2329532"/>
            <a:chExt cx="1981200" cy="1905000"/>
          </a:xfrm>
        </p:grpSpPr>
        <p:sp>
          <p:nvSpPr>
            <p:cNvPr id="83" name="Elipse 82"/>
            <p:cNvSpPr/>
            <p:nvPr/>
          </p:nvSpPr>
          <p:spPr>
            <a:xfrm>
              <a:off x="163464" y="2329532"/>
              <a:ext cx="1981200" cy="1905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4" name="Elipse 83"/>
            <p:cNvSpPr/>
            <p:nvPr/>
          </p:nvSpPr>
          <p:spPr>
            <a:xfrm flipH="1" flipV="1">
              <a:off x="685800" y="254614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5" name="Elipse 84"/>
            <p:cNvSpPr/>
            <p:nvPr/>
          </p:nvSpPr>
          <p:spPr>
            <a:xfrm flipH="1" flipV="1">
              <a:off x="514644" y="2834417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6" name="Elipse 85"/>
            <p:cNvSpPr/>
            <p:nvPr/>
          </p:nvSpPr>
          <p:spPr>
            <a:xfrm flipH="1" flipV="1">
              <a:off x="1102922" y="2582800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7" name="Elipse 86"/>
            <p:cNvSpPr/>
            <p:nvPr/>
          </p:nvSpPr>
          <p:spPr>
            <a:xfrm flipH="1" flipV="1">
              <a:off x="1010896" y="292329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8" name="Elipse 87"/>
            <p:cNvSpPr/>
            <p:nvPr/>
          </p:nvSpPr>
          <p:spPr>
            <a:xfrm flipH="1" flipV="1">
              <a:off x="1657057" y="3124619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9" name="Elipse 88"/>
            <p:cNvSpPr/>
            <p:nvPr/>
          </p:nvSpPr>
          <p:spPr>
            <a:xfrm flipH="1" flipV="1">
              <a:off x="1334856" y="3074368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0" name="Elipse 89"/>
            <p:cNvSpPr/>
            <p:nvPr/>
          </p:nvSpPr>
          <p:spPr>
            <a:xfrm flipH="1" flipV="1">
              <a:off x="1475935" y="3551272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1" name="Elipse 90"/>
            <p:cNvSpPr/>
            <p:nvPr/>
          </p:nvSpPr>
          <p:spPr>
            <a:xfrm>
              <a:off x="448226" y="3196479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2" name="Elipse 91"/>
            <p:cNvSpPr/>
            <p:nvPr/>
          </p:nvSpPr>
          <p:spPr>
            <a:xfrm>
              <a:off x="733866" y="3297725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3" name="Elipse 92"/>
            <p:cNvSpPr/>
            <p:nvPr/>
          </p:nvSpPr>
          <p:spPr>
            <a:xfrm>
              <a:off x="407780" y="356487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4" name="Elipse 93"/>
            <p:cNvSpPr/>
            <p:nvPr/>
          </p:nvSpPr>
          <p:spPr>
            <a:xfrm>
              <a:off x="1098234" y="3962007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5" name="Elipse 94"/>
            <p:cNvSpPr/>
            <p:nvPr/>
          </p:nvSpPr>
          <p:spPr>
            <a:xfrm>
              <a:off x="1086144" y="3610590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6" name="Elipse 95"/>
            <p:cNvSpPr/>
            <p:nvPr/>
          </p:nvSpPr>
          <p:spPr>
            <a:xfrm>
              <a:off x="1508761" y="3886552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7" name="Elipse 96"/>
            <p:cNvSpPr/>
            <p:nvPr/>
          </p:nvSpPr>
          <p:spPr>
            <a:xfrm>
              <a:off x="1009944" y="3236313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8" name="Elipse 97"/>
            <p:cNvSpPr/>
            <p:nvPr/>
          </p:nvSpPr>
          <p:spPr>
            <a:xfrm>
              <a:off x="657666" y="3863693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9" name="Elipse 98"/>
            <p:cNvSpPr/>
            <p:nvPr/>
          </p:nvSpPr>
          <p:spPr>
            <a:xfrm flipH="1" flipV="1">
              <a:off x="1628335" y="3703672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00" name="Elipse 99"/>
          <p:cNvSpPr/>
          <p:nvPr/>
        </p:nvSpPr>
        <p:spPr>
          <a:xfrm flipH="1" flipV="1">
            <a:off x="9574601" y="20209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1" name="Elipse 100"/>
          <p:cNvSpPr/>
          <p:nvPr/>
        </p:nvSpPr>
        <p:spPr>
          <a:xfrm flipH="1" flipV="1">
            <a:off x="9727001" y="21733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" name="Elipse 101"/>
          <p:cNvSpPr/>
          <p:nvPr/>
        </p:nvSpPr>
        <p:spPr>
          <a:xfrm flipH="1" flipV="1">
            <a:off x="9879401" y="23257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" name="Elipse 102"/>
          <p:cNvSpPr/>
          <p:nvPr/>
        </p:nvSpPr>
        <p:spPr>
          <a:xfrm flipH="1" flipV="1">
            <a:off x="10031801" y="24781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4" name="Elipse 103"/>
          <p:cNvSpPr/>
          <p:nvPr/>
        </p:nvSpPr>
        <p:spPr>
          <a:xfrm flipH="1" flipV="1">
            <a:off x="10184201" y="26305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5" name="Elipse 104"/>
          <p:cNvSpPr/>
          <p:nvPr/>
        </p:nvSpPr>
        <p:spPr>
          <a:xfrm flipH="1" flipV="1">
            <a:off x="10336601" y="27829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6" name="Elipse 105"/>
          <p:cNvSpPr/>
          <p:nvPr/>
        </p:nvSpPr>
        <p:spPr>
          <a:xfrm>
            <a:off x="8919905" y="26346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7" name="Elipse 106"/>
          <p:cNvSpPr/>
          <p:nvPr/>
        </p:nvSpPr>
        <p:spPr>
          <a:xfrm>
            <a:off x="9072305" y="27870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8" name="Elipse 107"/>
          <p:cNvSpPr/>
          <p:nvPr/>
        </p:nvSpPr>
        <p:spPr>
          <a:xfrm>
            <a:off x="9224705" y="29394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9" name="Elipse 108"/>
          <p:cNvSpPr/>
          <p:nvPr/>
        </p:nvSpPr>
        <p:spPr>
          <a:xfrm>
            <a:off x="9377105" y="30918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0" name="Elipse 109"/>
          <p:cNvSpPr/>
          <p:nvPr/>
        </p:nvSpPr>
        <p:spPr>
          <a:xfrm>
            <a:off x="9529505" y="32442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1" name="Elipse 110"/>
          <p:cNvSpPr/>
          <p:nvPr/>
        </p:nvSpPr>
        <p:spPr>
          <a:xfrm>
            <a:off x="9681905" y="33966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2" name="Elipse 111"/>
          <p:cNvSpPr/>
          <p:nvPr/>
        </p:nvSpPr>
        <p:spPr>
          <a:xfrm flipH="1" flipV="1">
            <a:off x="9157479" y="19843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3" name="Elipse 112"/>
          <p:cNvSpPr/>
          <p:nvPr/>
        </p:nvSpPr>
        <p:spPr>
          <a:xfrm flipH="1" flipV="1">
            <a:off x="9309879" y="21367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4" name="Elipse 113"/>
          <p:cNvSpPr/>
          <p:nvPr/>
        </p:nvSpPr>
        <p:spPr>
          <a:xfrm flipH="1" flipV="1">
            <a:off x="9462279" y="22891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" name="Elipse 114"/>
          <p:cNvSpPr/>
          <p:nvPr/>
        </p:nvSpPr>
        <p:spPr>
          <a:xfrm flipH="1" flipV="1">
            <a:off x="9614679" y="24415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Elipse 115"/>
          <p:cNvSpPr/>
          <p:nvPr/>
        </p:nvSpPr>
        <p:spPr>
          <a:xfrm flipH="1" flipV="1">
            <a:off x="9767079" y="25939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7" name="Elipse 116"/>
          <p:cNvSpPr/>
          <p:nvPr/>
        </p:nvSpPr>
        <p:spPr>
          <a:xfrm flipH="1" flipV="1">
            <a:off x="9919479" y="27463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8" name="Elipse 117"/>
          <p:cNvSpPr/>
          <p:nvPr/>
        </p:nvSpPr>
        <p:spPr>
          <a:xfrm flipH="1" flipV="1">
            <a:off x="10071879" y="28987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9" name="Elipse 118"/>
          <p:cNvSpPr/>
          <p:nvPr/>
        </p:nvSpPr>
        <p:spPr>
          <a:xfrm flipH="1" flipV="1">
            <a:off x="10224279" y="305110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0" name="Chave direita 119"/>
          <p:cNvSpPr/>
          <p:nvPr/>
        </p:nvSpPr>
        <p:spPr>
          <a:xfrm rot="5400000">
            <a:off x="9352821" y="2644351"/>
            <a:ext cx="300610" cy="20754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1" name="CaixaDeTexto 120"/>
          <p:cNvSpPr txBox="1"/>
          <p:nvPr/>
        </p:nvSpPr>
        <p:spPr>
          <a:xfrm>
            <a:off x="1988688" y="723369"/>
            <a:ext cx="1963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100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transformada</a:t>
            </a:r>
            <a:endParaRPr lang="pt-BR" dirty="0"/>
          </a:p>
        </p:txBody>
      </p:sp>
      <p:sp>
        <p:nvSpPr>
          <p:cNvPr id="122" name="CaixaDeTexto 121"/>
          <p:cNvSpPr txBox="1"/>
          <p:nvPr/>
        </p:nvSpPr>
        <p:spPr>
          <a:xfrm>
            <a:off x="4294729" y="748364"/>
            <a:ext cx="2111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transformada</a:t>
            </a:r>
            <a:endParaRPr lang="pt-BR" dirty="0"/>
          </a:p>
        </p:txBody>
      </p:sp>
      <p:sp>
        <p:nvSpPr>
          <p:cNvPr id="124" name="CaixaDeTexto 123"/>
          <p:cNvSpPr txBox="1"/>
          <p:nvPr/>
        </p:nvSpPr>
        <p:spPr>
          <a:xfrm>
            <a:off x="8417185" y="609600"/>
            <a:ext cx="2415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100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transformada - controle)</a:t>
            </a:r>
            <a:endParaRPr lang="pt-BR" dirty="0"/>
          </a:p>
        </p:txBody>
      </p:sp>
      <p:sp>
        <p:nvSpPr>
          <p:cNvPr id="125" name="CaixaDeTexto 124"/>
          <p:cNvSpPr txBox="1"/>
          <p:nvPr/>
        </p:nvSpPr>
        <p:spPr>
          <a:xfrm>
            <a:off x="5926803" y="747605"/>
            <a:ext cx="2707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100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µL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transformada-controle)</a:t>
            </a:r>
            <a:endParaRPr lang="pt-BR" dirty="0"/>
          </a:p>
        </p:txBody>
      </p:sp>
      <p:sp>
        <p:nvSpPr>
          <p:cNvPr id="128" name="Elipse 127"/>
          <p:cNvSpPr/>
          <p:nvPr/>
        </p:nvSpPr>
        <p:spPr>
          <a:xfrm>
            <a:off x="6189344" y="1748703"/>
            <a:ext cx="19812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Elipse 59"/>
          <p:cNvSpPr/>
          <p:nvPr/>
        </p:nvSpPr>
        <p:spPr>
          <a:xfrm flipH="1" flipV="1">
            <a:off x="4020006" y="306113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Elipse 60"/>
          <p:cNvSpPr/>
          <p:nvPr/>
        </p:nvSpPr>
        <p:spPr>
          <a:xfrm flipH="1" flipV="1">
            <a:off x="4928780" y="337378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Elipse 61"/>
          <p:cNvSpPr/>
          <p:nvPr/>
        </p:nvSpPr>
        <p:spPr>
          <a:xfrm flipH="1" flipV="1">
            <a:off x="4730480" y="185788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Elipse 62"/>
          <p:cNvSpPr/>
          <p:nvPr/>
        </p:nvSpPr>
        <p:spPr>
          <a:xfrm flipH="1" flipV="1">
            <a:off x="4220652" y="2519612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Elipse 63"/>
          <p:cNvSpPr/>
          <p:nvPr/>
        </p:nvSpPr>
        <p:spPr>
          <a:xfrm flipH="1" flipV="1">
            <a:off x="4604642" y="3083989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Elipse 64"/>
          <p:cNvSpPr/>
          <p:nvPr/>
        </p:nvSpPr>
        <p:spPr>
          <a:xfrm flipH="1" flipV="1">
            <a:off x="5224509" y="303363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Elipse 65"/>
          <p:cNvSpPr/>
          <p:nvPr/>
        </p:nvSpPr>
        <p:spPr>
          <a:xfrm flipH="1" flipV="1">
            <a:off x="5452954" y="2308263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Elipse 66"/>
          <p:cNvSpPr/>
          <p:nvPr/>
        </p:nvSpPr>
        <p:spPr>
          <a:xfrm flipH="1" flipV="1">
            <a:off x="5004980" y="2622343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Elipse 67"/>
          <p:cNvSpPr/>
          <p:nvPr/>
        </p:nvSpPr>
        <p:spPr>
          <a:xfrm flipH="1" flipV="1">
            <a:off x="5148309" y="2083873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Elipse 68"/>
          <p:cNvSpPr/>
          <p:nvPr/>
        </p:nvSpPr>
        <p:spPr>
          <a:xfrm flipH="1" flipV="1">
            <a:off x="4338566" y="204382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Elipse 69"/>
          <p:cNvSpPr/>
          <p:nvPr/>
        </p:nvSpPr>
        <p:spPr>
          <a:xfrm flipH="1" flipV="1">
            <a:off x="4586005" y="27829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Elipse 70"/>
          <p:cNvSpPr/>
          <p:nvPr/>
        </p:nvSpPr>
        <p:spPr>
          <a:xfrm>
            <a:off x="2376121" y="344188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Elipse 71"/>
          <p:cNvSpPr/>
          <p:nvPr/>
        </p:nvSpPr>
        <p:spPr>
          <a:xfrm>
            <a:off x="2147521" y="2513449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Elipse 72"/>
          <p:cNvSpPr/>
          <p:nvPr/>
        </p:nvSpPr>
        <p:spPr>
          <a:xfrm>
            <a:off x="3142458" y="29394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Elipse 73"/>
          <p:cNvSpPr/>
          <p:nvPr/>
        </p:nvSpPr>
        <p:spPr>
          <a:xfrm>
            <a:off x="2980474" y="229146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5" name="Elipse 74"/>
          <p:cNvSpPr/>
          <p:nvPr/>
        </p:nvSpPr>
        <p:spPr>
          <a:xfrm>
            <a:off x="2860793" y="2838818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3" name="Elipse 122"/>
          <p:cNvSpPr/>
          <p:nvPr/>
        </p:nvSpPr>
        <p:spPr>
          <a:xfrm>
            <a:off x="1878401" y="2793099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6" name="Elipse 125"/>
          <p:cNvSpPr/>
          <p:nvPr/>
        </p:nvSpPr>
        <p:spPr>
          <a:xfrm>
            <a:off x="3054312" y="3308158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7" name="Elipse 126"/>
          <p:cNvSpPr/>
          <p:nvPr/>
        </p:nvSpPr>
        <p:spPr>
          <a:xfrm>
            <a:off x="2109421" y="210485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9" name="Elipse 128"/>
          <p:cNvSpPr/>
          <p:nvPr/>
        </p:nvSpPr>
        <p:spPr>
          <a:xfrm>
            <a:off x="2585387" y="1929447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0" name="Elipse 129"/>
          <p:cNvSpPr/>
          <p:nvPr/>
        </p:nvSpPr>
        <p:spPr>
          <a:xfrm>
            <a:off x="3495689" y="2565202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1" name="Elipse 130"/>
          <p:cNvSpPr/>
          <p:nvPr/>
        </p:nvSpPr>
        <p:spPr>
          <a:xfrm>
            <a:off x="3002509" y="193991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2" name="Elipse 131"/>
          <p:cNvSpPr/>
          <p:nvPr/>
        </p:nvSpPr>
        <p:spPr>
          <a:xfrm>
            <a:off x="2726859" y="342496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3" name="Elipse 132"/>
          <p:cNvSpPr/>
          <p:nvPr/>
        </p:nvSpPr>
        <p:spPr>
          <a:xfrm>
            <a:off x="2224390" y="302333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4" name="Elipse 133"/>
          <p:cNvSpPr/>
          <p:nvPr/>
        </p:nvSpPr>
        <p:spPr>
          <a:xfrm>
            <a:off x="2633538" y="3060472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5" name="Elipse 134"/>
          <p:cNvSpPr/>
          <p:nvPr/>
        </p:nvSpPr>
        <p:spPr>
          <a:xfrm>
            <a:off x="2513324" y="263056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6" name="Elipse 135"/>
          <p:cNvSpPr/>
          <p:nvPr/>
        </p:nvSpPr>
        <p:spPr>
          <a:xfrm>
            <a:off x="3133667" y="2654932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7" name="Elipse 136"/>
          <p:cNvSpPr/>
          <p:nvPr/>
        </p:nvSpPr>
        <p:spPr>
          <a:xfrm>
            <a:off x="3314732" y="2311966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8" name="Elipse 137"/>
          <p:cNvSpPr/>
          <p:nvPr/>
        </p:nvSpPr>
        <p:spPr>
          <a:xfrm>
            <a:off x="2715651" y="222486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9" name="Elipse 138"/>
          <p:cNvSpPr/>
          <p:nvPr/>
        </p:nvSpPr>
        <p:spPr>
          <a:xfrm>
            <a:off x="2407826" y="2288139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0" name="Elipse 139"/>
          <p:cNvSpPr/>
          <p:nvPr/>
        </p:nvSpPr>
        <p:spPr>
          <a:xfrm>
            <a:off x="1892023" y="2580445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1" name="Elipse 140"/>
          <p:cNvSpPr/>
          <p:nvPr/>
        </p:nvSpPr>
        <p:spPr>
          <a:xfrm>
            <a:off x="3390415" y="3084568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2" name="Elipse 141"/>
          <p:cNvSpPr/>
          <p:nvPr/>
        </p:nvSpPr>
        <p:spPr>
          <a:xfrm>
            <a:off x="2185621" y="2750482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40904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Grupo 1</vt:lpstr>
      <vt:lpstr>Grupo 4</vt:lpstr>
      <vt:lpstr>Grupo 5</vt:lpstr>
      <vt:lpstr>Grupo 6</vt:lpstr>
      <vt:lpstr>Grupo 7</vt:lpstr>
      <vt:lpstr>Grupo 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Eficiência (UFC transformada/µg DNA)</dc:title>
  <dc:creator>Rafael Altafini</dc:creator>
  <cp:lastModifiedBy>Reginatto Spiller</cp:lastModifiedBy>
  <cp:revision>2</cp:revision>
  <dcterms:created xsi:type="dcterms:W3CDTF">2020-06-30T12:26:52Z</dcterms:created>
  <dcterms:modified xsi:type="dcterms:W3CDTF">2020-07-01T14:29:27Z</dcterms:modified>
</cp:coreProperties>
</file>