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122" r:id="rId1"/>
  </p:sldMasterIdLst>
  <p:notesMasterIdLst>
    <p:notesMasterId r:id="rId49"/>
  </p:notesMasterIdLst>
  <p:handoutMasterIdLst>
    <p:handoutMasterId r:id="rId50"/>
  </p:handoutMasterIdLst>
  <p:sldIdLst>
    <p:sldId id="450" r:id="rId2"/>
    <p:sldId id="491" r:id="rId3"/>
    <p:sldId id="461" r:id="rId4"/>
    <p:sldId id="573" r:id="rId5"/>
    <p:sldId id="576" r:id="rId6"/>
    <p:sldId id="574" r:id="rId7"/>
    <p:sldId id="575" r:id="rId8"/>
    <p:sldId id="618" r:id="rId9"/>
    <p:sldId id="610" r:id="rId10"/>
    <p:sldId id="612" r:id="rId11"/>
    <p:sldId id="611" r:id="rId12"/>
    <p:sldId id="619" r:id="rId13"/>
    <p:sldId id="479" r:id="rId14"/>
    <p:sldId id="585" r:id="rId15"/>
    <p:sldId id="586" r:id="rId16"/>
    <p:sldId id="476" r:id="rId17"/>
    <p:sldId id="477" r:id="rId18"/>
    <p:sldId id="522" r:id="rId19"/>
    <p:sldId id="605" r:id="rId20"/>
    <p:sldId id="627" r:id="rId21"/>
    <p:sldId id="626" r:id="rId22"/>
    <p:sldId id="624" r:id="rId23"/>
    <p:sldId id="641" r:id="rId24"/>
    <p:sldId id="636" r:id="rId25"/>
    <p:sldId id="637" r:id="rId26"/>
    <p:sldId id="580" r:id="rId27"/>
    <p:sldId id="638" r:id="rId28"/>
    <p:sldId id="639" r:id="rId29"/>
    <p:sldId id="640" r:id="rId30"/>
    <p:sldId id="530" r:id="rId31"/>
    <p:sldId id="557" r:id="rId32"/>
    <p:sldId id="531" r:id="rId33"/>
    <p:sldId id="533" r:id="rId34"/>
    <p:sldId id="534" r:id="rId35"/>
    <p:sldId id="581" r:id="rId36"/>
    <p:sldId id="589" r:id="rId37"/>
    <p:sldId id="535" r:id="rId38"/>
    <p:sldId id="536" r:id="rId39"/>
    <p:sldId id="537" r:id="rId40"/>
    <p:sldId id="539" r:id="rId41"/>
    <p:sldId id="634" r:id="rId42"/>
    <p:sldId id="628" r:id="rId43"/>
    <p:sldId id="629" r:id="rId44"/>
    <p:sldId id="630" r:id="rId45"/>
    <p:sldId id="631" r:id="rId46"/>
    <p:sldId id="541" r:id="rId47"/>
    <p:sldId id="565" r:id="rId48"/>
  </p:sldIdLst>
  <p:sldSz cx="9144000" cy="6858000" type="screen4x3"/>
  <p:notesSz cx="9996488" cy="6864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46" userDrawn="1">
          <p15:clr>
            <a:srgbClr val="A4A3A4"/>
          </p15:clr>
        </p15:guide>
        <p15:guide id="2" pos="4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4F81BD"/>
    <a:srgbClr val="FFFFFF"/>
    <a:srgbClr val="0066FF"/>
    <a:srgbClr val="C6D9F1"/>
    <a:srgbClr val="92FD31"/>
    <a:srgbClr val="E2F810"/>
    <a:srgbClr val="00CC00"/>
    <a:srgbClr val="081D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38" autoAdjust="0"/>
    <p:restoredTop sz="76759" autoAdjust="0"/>
  </p:normalViewPr>
  <p:slideViewPr>
    <p:cSldViewPr>
      <p:cViewPr varScale="1">
        <p:scale>
          <a:sx n="66" d="100"/>
          <a:sy n="66" d="100"/>
        </p:scale>
        <p:origin x="1541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3714"/>
    </p:cViewPr>
  </p:sorterViewPr>
  <p:notesViewPr>
    <p:cSldViewPr>
      <p:cViewPr varScale="1">
        <p:scale>
          <a:sx n="54" d="100"/>
          <a:sy n="54" d="100"/>
        </p:scale>
        <p:origin x="-1758" y="-90"/>
      </p:cViewPr>
      <p:guideLst>
        <p:guide orient="horz" pos="1546"/>
        <p:guide pos="4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24.xml"/><Relationship Id="rId26" Type="http://schemas.openxmlformats.org/officeDocument/2006/relationships/slide" Target="slides/slide33.xml"/><Relationship Id="rId3" Type="http://schemas.openxmlformats.org/officeDocument/2006/relationships/slide" Target="slides/slide4.xml"/><Relationship Id="rId21" Type="http://schemas.openxmlformats.org/officeDocument/2006/relationships/slide" Target="slides/slide28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23.xml"/><Relationship Id="rId25" Type="http://schemas.openxmlformats.org/officeDocument/2006/relationships/slide" Target="slides/slide32.xml"/><Relationship Id="rId2" Type="http://schemas.openxmlformats.org/officeDocument/2006/relationships/slide" Target="slides/slide3.xml"/><Relationship Id="rId16" Type="http://schemas.openxmlformats.org/officeDocument/2006/relationships/slide" Target="slides/slide22.xml"/><Relationship Id="rId20" Type="http://schemas.openxmlformats.org/officeDocument/2006/relationships/slide" Target="slides/slide27.xml"/><Relationship Id="rId29" Type="http://schemas.openxmlformats.org/officeDocument/2006/relationships/slide" Target="slides/slide36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31.xml"/><Relationship Id="rId32" Type="http://schemas.openxmlformats.org/officeDocument/2006/relationships/slide" Target="slides/slide39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30.xml"/><Relationship Id="rId28" Type="http://schemas.openxmlformats.org/officeDocument/2006/relationships/slide" Target="slides/slide35.xml"/><Relationship Id="rId10" Type="http://schemas.openxmlformats.org/officeDocument/2006/relationships/slide" Target="slides/slide11.xml"/><Relationship Id="rId19" Type="http://schemas.openxmlformats.org/officeDocument/2006/relationships/slide" Target="slides/slide25.xml"/><Relationship Id="rId31" Type="http://schemas.openxmlformats.org/officeDocument/2006/relationships/slide" Target="slides/slide38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9.xml"/><Relationship Id="rId27" Type="http://schemas.openxmlformats.org/officeDocument/2006/relationships/slide" Target="slides/slide34.xml"/><Relationship Id="rId30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A868B42-22F1-426F-AC51-6D9FB81C6C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412"/>
            <a:ext cx="4331276" cy="32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t" anchorCtr="0" compatLnSpc="1">
            <a:prstTxWarp prst="textNoShape">
              <a:avLst/>
            </a:prstTxWarp>
          </a:bodyPr>
          <a:lstStyle>
            <a:lvl1pPr defTabSz="921267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2347639-D1EF-4A55-8807-7B662C93679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65213" y="6412"/>
            <a:ext cx="4331275" cy="32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t" anchorCtr="0" compatLnSpc="1">
            <a:prstTxWarp prst="textNoShape">
              <a:avLst/>
            </a:prstTxWarp>
          </a:bodyPr>
          <a:lstStyle>
            <a:lvl1pPr algn="r" defTabSz="921267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FD6F102-7798-4E56-A651-3A53244BC9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35721"/>
            <a:ext cx="4331276" cy="32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b" anchorCtr="0" compatLnSpc="1">
            <a:prstTxWarp prst="textNoShape">
              <a:avLst/>
            </a:prstTxWarp>
          </a:bodyPr>
          <a:lstStyle>
            <a:lvl1pPr defTabSz="921267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B8DEAF0-8C26-4006-8DFE-47CF0F38A7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65213" y="6535721"/>
            <a:ext cx="4331275" cy="32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b" anchorCtr="0" compatLnSpc="1">
            <a:prstTxWarp prst="textNoShape">
              <a:avLst/>
            </a:prstTxWarp>
          </a:bodyPr>
          <a:lstStyle>
            <a:lvl1pPr algn="r" defTabSz="919405">
              <a:defRPr sz="1000" i="1"/>
            </a:lvl1pPr>
          </a:lstStyle>
          <a:p>
            <a:pPr>
              <a:defRPr/>
            </a:pPr>
            <a:fld id="{A494CD72-4E02-4CA7-8567-A0E171C8352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E9BF3D3-5395-434C-A327-9F37E5E21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385" y="6538928"/>
            <a:ext cx="750541" cy="25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956" tIns="44779" rIns="87956" bIns="44779">
            <a:spAutoFit/>
          </a:bodyPr>
          <a:lstStyle>
            <a:lvl1pPr defTabSz="865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5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5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5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5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pt-BR" sz="1200"/>
              <a:t>Page </a:t>
            </a:r>
            <a:fld id="{BBC927C3-A6B8-490E-BD52-6D38E2AF3F6D}" type="slidenum">
              <a:rPr lang="en-US" altLang="pt-BR" sz="1200"/>
              <a:pPr algn="ctr">
                <a:lnSpc>
                  <a:spcPct val="90000"/>
                </a:lnSpc>
                <a:defRPr/>
              </a:pPr>
              <a:t>‹nº›</a:t>
            </a:fld>
            <a:endParaRPr lang="en-US" altLang="pt-BR" sz="12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2C3F719-01AD-4D2B-824D-519702855F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412"/>
            <a:ext cx="4331276" cy="32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t" anchorCtr="0" compatLnSpc="1">
            <a:prstTxWarp prst="textNoShape">
              <a:avLst/>
            </a:prstTxWarp>
          </a:bodyPr>
          <a:lstStyle>
            <a:lvl1pPr defTabSz="921267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098844D-9BC8-4DA5-95E9-4F31B70800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65213" y="6412"/>
            <a:ext cx="4331275" cy="32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t" anchorCtr="0" compatLnSpc="1">
            <a:prstTxWarp prst="textNoShape">
              <a:avLst/>
            </a:prstTxWarp>
          </a:bodyPr>
          <a:lstStyle>
            <a:lvl1pPr algn="r" defTabSz="921267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380F1C3-B70C-4E0B-97FA-42A51FB056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35721"/>
            <a:ext cx="4331276" cy="32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b" anchorCtr="0" compatLnSpc="1">
            <a:prstTxWarp prst="textNoShape">
              <a:avLst/>
            </a:prstTxWarp>
          </a:bodyPr>
          <a:lstStyle>
            <a:lvl1pPr defTabSz="921267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6990061-7B54-4F71-B17E-FB9C4C39B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65213" y="6535721"/>
            <a:ext cx="4331275" cy="32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b" anchorCtr="0" compatLnSpc="1">
            <a:prstTxWarp prst="textNoShape">
              <a:avLst/>
            </a:prstTxWarp>
          </a:bodyPr>
          <a:lstStyle>
            <a:lvl1pPr algn="r" defTabSz="919405">
              <a:defRPr sz="1000" i="1"/>
            </a:lvl1pPr>
          </a:lstStyle>
          <a:p>
            <a:pPr>
              <a:defRPr/>
            </a:pPr>
            <a:fld id="{8463FD51-122A-41A8-9650-CB3B4091A71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CBE2969-E472-4017-8D11-10F6335A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385" y="6538928"/>
            <a:ext cx="750541" cy="25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956" tIns="44779" rIns="87956" bIns="44779">
            <a:spAutoFit/>
          </a:bodyPr>
          <a:lstStyle>
            <a:lvl1pPr defTabSz="865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5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5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5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5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pt-BR" sz="1200"/>
              <a:t>Page </a:t>
            </a:r>
            <a:fld id="{7FCEEB42-4966-4B9E-8AB6-8AABE1949075}" type="slidenum">
              <a:rPr lang="en-US" altLang="pt-BR" sz="1200" smtClean="0"/>
              <a:pPr algn="ctr">
                <a:lnSpc>
                  <a:spcPct val="90000"/>
                </a:lnSpc>
                <a:defRPr/>
              </a:pPr>
              <a:t>‹nº›</a:t>
            </a:fld>
            <a:endParaRPr lang="en-US" altLang="pt-BR" sz="1200"/>
          </a:p>
        </p:txBody>
      </p:sp>
      <p:sp>
        <p:nvSpPr>
          <p:cNvPr id="615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92488" y="596900"/>
            <a:ext cx="3211512" cy="2408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F187D963-1999-415D-9BC4-AD2207D288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5545" y="3262250"/>
            <a:ext cx="7325401" cy="289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4" tIns="46376" rIns="92754" bIns="46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97250" y="600075"/>
            <a:ext cx="3206750" cy="2405063"/>
          </a:xfrm>
          <a:ln cap="flat"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AFBBC5E-4DB7-46C6-9F11-A28BC7A8E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2331" y="3260647"/>
            <a:ext cx="7331829" cy="28903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19" tIns="46608" rIns="93219" bIns="46608"/>
          <a:lstStyle/>
          <a:p>
            <a:pPr>
              <a:defRPr/>
            </a:pPr>
            <a:endParaRPr lang="en-US" alt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Em todos estes casos particulares, N</a:t>
            </a:r>
            <a:r>
              <a:rPr lang="pt-BR" altLang="pt-BR" baseline="-25000"/>
              <a:t>A</a:t>
            </a:r>
            <a:r>
              <a:rPr lang="pt-BR" altLang="pt-BR"/>
              <a:t>=J</a:t>
            </a:r>
            <a:r>
              <a:rPr lang="pt-BR" altLang="pt-BR" baseline="-25000"/>
              <a:t>A</a:t>
            </a:r>
            <a:r>
              <a:rPr lang="pt-BR" altLang="pt-BR"/>
              <a:t> ou N</a:t>
            </a:r>
            <a:r>
              <a:rPr lang="pt-BR" altLang="pt-BR" baseline="-25000"/>
              <a:t>A</a:t>
            </a:r>
            <a:r>
              <a:rPr lang="pt-BR" altLang="pt-BR"/>
              <a:t>=J</a:t>
            </a:r>
            <a:r>
              <a:rPr lang="pt-BR" altLang="pt-BR" baseline="-25000"/>
              <a:t>A</a:t>
            </a:r>
            <a:r>
              <a:rPr lang="pt-BR" altLang="pt-BR"/>
              <a:t>/(1-x</a:t>
            </a:r>
            <a:r>
              <a:rPr lang="pt-BR" altLang="pt-BR" baseline="-25000"/>
              <a:t>A</a:t>
            </a:r>
            <a:r>
              <a:rPr lang="pt-BR" altLang="pt-BR"/>
              <a:t>).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/>
              <a:t>O modelo</a:t>
            </a:r>
            <a:r>
              <a:rPr lang="pt-BR" altLang="pt-BR" baseline="0" dirty="0"/>
              <a:t> considera uma camada limite laminar de espessura delta. Camada é fictícia.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363346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738827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782612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/>
              <a:t>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sz="2700" dirty="0"/>
              <a:t>Força motriz para o transporte em cada fase indicada com colchetes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 err="1"/>
              <a:t>Advantages</a:t>
            </a:r>
            <a:r>
              <a:rPr lang="pt-BR" altLang="pt-BR" dirty="0"/>
              <a:t> </a:t>
            </a:r>
            <a:r>
              <a:rPr lang="pt-BR" altLang="pt-BR" dirty="0" err="1"/>
              <a:t>of</a:t>
            </a:r>
            <a:r>
              <a:rPr lang="pt-BR" altLang="pt-BR" dirty="0"/>
              <a:t> </a:t>
            </a:r>
            <a:r>
              <a:rPr lang="pt-BR" altLang="pt-BR" dirty="0" err="1"/>
              <a:t>this</a:t>
            </a:r>
            <a:r>
              <a:rPr lang="pt-BR" altLang="pt-BR" dirty="0"/>
              <a:t> approach:</a:t>
            </a:r>
          </a:p>
          <a:p>
            <a:r>
              <a:rPr lang="pt-BR" altLang="pt-BR" dirty="0"/>
              <a:t>System </a:t>
            </a:r>
            <a:r>
              <a:rPr lang="pt-BR" altLang="pt-BR" dirty="0" err="1"/>
              <a:t>analysis</a:t>
            </a:r>
            <a:r>
              <a:rPr lang="pt-BR" altLang="pt-BR" dirty="0"/>
              <a:t> in </a:t>
            </a:r>
            <a:r>
              <a:rPr lang="pt-BR" altLang="pt-BR" dirty="0" err="1"/>
              <a:t>terms</a:t>
            </a:r>
            <a:r>
              <a:rPr lang="pt-BR" altLang="pt-BR" dirty="0"/>
              <a:t> </a:t>
            </a:r>
            <a:r>
              <a:rPr lang="pt-BR" altLang="pt-BR" dirty="0" err="1"/>
              <a:t>of</a:t>
            </a:r>
            <a:r>
              <a:rPr lang="pt-BR" altLang="pt-BR" dirty="0"/>
              <a:t> overall </a:t>
            </a:r>
            <a:r>
              <a:rPr lang="pt-BR" altLang="pt-BR" dirty="0" err="1"/>
              <a:t>mass</a:t>
            </a:r>
            <a:r>
              <a:rPr lang="pt-BR" altLang="pt-BR" dirty="0"/>
              <a:t> </a:t>
            </a:r>
            <a:r>
              <a:rPr lang="pt-BR" altLang="pt-BR" dirty="0" err="1"/>
              <a:t>transfer</a:t>
            </a:r>
            <a:r>
              <a:rPr lang="pt-BR" altLang="pt-BR" dirty="0"/>
              <a:t> </a:t>
            </a:r>
            <a:r>
              <a:rPr lang="pt-BR" altLang="pt-BR" dirty="0" err="1"/>
              <a:t>coefficients</a:t>
            </a:r>
            <a:endParaRPr lang="pt-BR" altLang="pt-BR" dirty="0"/>
          </a:p>
          <a:p>
            <a:r>
              <a:rPr lang="pt-BR" altLang="pt-BR" dirty="0"/>
              <a:t>Mass </a:t>
            </a:r>
            <a:r>
              <a:rPr lang="pt-BR" altLang="pt-BR" dirty="0" err="1"/>
              <a:t>transfer</a:t>
            </a:r>
            <a:r>
              <a:rPr lang="pt-BR" altLang="pt-BR" dirty="0"/>
              <a:t> </a:t>
            </a:r>
            <a:r>
              <a:rPr lang="pt-BR" altLang="pt-BR" dirty="0" err="1"/>
              <a:t>depends</a:t>
            </a:r>
            <a:r>
              <a:rPr lang="pt-BR" altLang="pt-BR" dirty="0"/>
              <a:t> </a:t>
            </a:r>
            <a:r>
              <a:rPr lang="pt-BR" altLang="pt-BR" dirty="0" err="1"/>
              <a:t>only</a:t>
            </a:r>
            <a:r>
              <a:rPr lang="pt-BR" altLang="pt-BR" dirty="0"/>
              <a:t> </a:t>
            </a:r>
            <a:r>
              <a:rPr lang="pt-BR" altLang="pt-BR" dirty="0" err="1"/>
              <a:t>on</a:t>
            </a:r>
            <a:r>
              <a:rPr lang="pt-BR" altLang="pt-BR" dirty="0"/>
              <a:t> </a:t>
            </a:r>
            <a:r>
              <a:rPr lang="pt-BR" altLang="pt-BR" dirty="0" err="1"/>
              <a:t>measurable</a:t>
            </a:r>
            <a:r>
              <a:rPr lang="pt-BR" altLang="pt-BR" dirty="0"/>
              <a:t> </a:t>
            </a:r>
            <a:r>
              <a:rPr lang="pt-BR" altLang="pt-BR" dirty="0" err="1"/>
              <a:t>quantities</a:t>
            </a:r>
            <a:r>
              <a:rPr lang="pt-BR" altLang="pt-BR" dirty="0"/>
              <a:t> </a:t>
            </a:r>
            <a:r>
              <a:rPr lang="pt-BR" altLang="pt-BR" dirty="0" err="1"/>
              <a:t>on</a:t>
            </a:r>
            <a:r>
              <a:rPr lang="pt-BR" altLang="pt-BR" dirty="0"/>
              <a:t> </a:t>
            </a:r>
            <a:r>
              <a:rPr lang="pt-BR" altLang="pt-BR" dirty="0" err="1"/>
              <a:t>the</a:t>
            </a:r>
            <a:r>
              <a:rPr lang="pt-BR" altLang="pt-BR" dirty="0"/>
              <a:t> bulk </a:t>
            </a:r>
            <a:r>
              <a:rPr lang="pt-BR" altLang="pt-BR" dirty="0" err="1"/>
              <a:t>of</a:t>
            </a:r>
            <a:r>
              <a:rPr lang="pt-BR" altLang="pt-BR" dirty="0"/>
              <a:t> V </a:t>
            </a:r>
            <a:r>
              <a:rPr lang="pt-BR" altLang="pt-BR" dirty="0" err="1"/>
              <a:t>and</a:t>
            </a:r>
            <a:r>
              <a:rPr lang="pt-BR" altLang="pt-BR" dirty="0"/>
              <a:t> L </a:t>
            </a:r>
            <a:r>
              <a:rPr lang="pt-BR" altLang="pt-BR" dirty="0" err="1"/>
              <a:t>phases</a:t>
            </a:r>
            <a:r>
              <a:rPr lang="pt-BR" altLang="pt-BR" dirty="0"/>
              <a:t>.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/>
              <a:t>1. Global </a:t>
            </a:r>
            <a:r>
              <a:rPr lang="pt-BR" altLang="pt-BR" dirty="0" err="1"/>
              <a:t>coefficient</a:t>
            </a:r>
            <a:r>
              <a:rPr lang="pt-BR" altLang="pt-BR" dirty="0"/>
              <a:t> </a:t>
            </a:r>
            <a:r>
              <a:rPr lang="pt-BR" altLang="pt-BR" dirty="0" err="1"/>
              <a:t>can</a:t>
            </a:r>
            <a:r>
              <a:rPr lang="pt-BR" altLang="pt-BR" dirty="0"/>
              <a:t> </a:t>
            </a:r>
            <a:r>
              <a:rPr lang="pt-BR" altLang="pt-BR" dirty="0" err="1"/>
              <a:t>also</a:t>
            </a:r>
            <a:r>
              <a:rPr lang="pt-BR" altLang="pt-BR" dirty="0"/>
              <a:t> </a:t>
            </a:r>
            <a:r>
              <a:rPr lang="pt-BR" altLang="pt-BR" dirty="0" err="1"/>
              <a:t>be</a:t>
            </a:r>
            <a:r>
              <a:rPr lang="pt-BR" altLang="pt-BR" dirty="0"/>
              <a:t> </a:t>
            </a:r>
            <a:r>
              <a:rPr lang="pt-BR" altLang="pt-BR" dirty="0" err="1"/>
              <a:t>derived</a:t>
            </a:r>
            <a:r>
              <a:rPr lang="pt-BR" altLang="pt-BR" dirty="0"/>
              <a:t> in </a:t>
            </a:r>
            <a:r>
              <a:rPr lang="pt-BR" altLang="pt-BR" dirty="0" err="1"/>
              <a:t>terms</a:t>
            </a:r>
            <a:r>
              <a:rPr lang="pt-BR" altLang="pt-BR" dirty="0"/>
              <a:t> </a:t>
            </a:r>
            <a:r>
              <a:rPr lang="pt-BR" altLang="pt-BR" dirty="0" err="1"/>
              <a:t>of</a:t>
            </a:r>
            <a:r>
              <a:rPr lang="pt-BR" altLang="pt-BR" dirty="0"/>
              <a:t> L </a:t>
            </a:r>
            <a:r>
              <a:rPr lang="pt-BR" altLang="pt-BR" dirty="0" err="1"/>
              <a:t>side</a:t>
            </a:r>
            <a:r>
              <a:rPr lang="pt-BR" altLang="pt-BR" dirty="0"/>
              <a:t> </a:t>
            </a:r>
            <a:r>
              <a:rPr lang="pt-BR" altLang="pt-BR" dirty="0" err="1"/>
              <a:t>information</a:t>
            </a:r>
            <a:r>
              <a:rPr lang="pt-BR" altLang="pt-BR" dirty="0"/>
              <a:t>. The </a:t>
            </a:r>
            <a:r>
              <a:rPr lang="pt-BR" altLang="pt-BR" dirty="0" err="1"/>
              <a:t>equation</a:t>
            </a:r>
            <a:r>
              <a:rPr lang="pt-BR" altLang="pt-BR" dirty="0"/>
              <a:t> </a:t>
            </a:r>
            <a:r>
              <a:rPr lang="pt-BR" altLang="pt-BR" dirty="0" err="1"/>
              <a:t>is</a:t>
            </a:r>
            <a:r>
              <a:rPr lang="pt-BR" altLang="pt-BR" dirty="0"/>
              <a:t> </a:t>
            </a:r>
            <a:r>
              <a:rPr lang="pt-BR" altLang="pt-BR" dirty="0" err="1"/>
              <a:t>slightly</a:t>
            </a:r>
            <a:r>
              <a:rPr lang="pt-BR" altLang="pt-BR" dirty="0"/>
              <a:t> </a:t>
            </a:r>
            <a:r>
              <a:rPr lang="pt-BR" altLang="pt-BR" dirty="0" err="1"/>
              <a:t>different</a:t>
            </a:r>
            <a:r>
              <a:rPr lang="pt-BR" altLang="pt-BR" dirty="0"/>
              <a:t>, </a:t>
            </a:r>
            <a:r>
              <a:rPr lang="pt-BR" altLang="pt-BR" dirty="0" err="1"/>
              <a:t>koL</a:t>
            </a:r>
            <a:r>
              <a:rPr lang="pt-BR" altLang="pt-BR" dirty="0"/>
              <a:t> </a:t>
            </a:r>
            <a:r>
              <a:rPr lang="pt-BR" altLang="pt-BR" dirty="0" err="1"/>
              <a:t>definition</a:t>
            </a:r>
            <a:r>
              <a:rPr lang="pt-BR" altLang="pt-BR" dirty="0"/>
              <a:t> </a:t>
            </a:r>
            <a:r>
              <a:rPr lang="pt-BR" altLang="pt-BR" dirty="0" err="1"/>
              <a:t>also</a:t>
            </a:r>
            <a:r>
              <a:rPr lang="pt-BR" altLang="pt-BR" dirty="0"/>
              <a:t>. Use </a:t>
            </a:r>
            <a:r>
              <a:rPr lang="pt-BR" altLang="pt-BR" dirty="0" err="1"/>
              <a:t>of</a:t>
            </a:r>
            <a:r>
              <a:rPr lang="pt-BR" altLang="pt-BR" dirty="0"/>
              <a:t> </a:t>
            </a:r>
            <a:r>
              <a:rPr lang="pt-BR" altLang="pt-BR" dirty="0" err="1"/>
              <a:t>either</a:t>
            </a:r>
            <a:r>
              <a:rPr lang="pt-BR" altLang="pt-BR" dirty="0"/>
              <a:t> </a:t>
            </a:r>
            <a:r>
              <a:rPr lang="pt-BR" altLang="pt-BR" dirty="0" err="1"/>
              <a:t>equation</a:t>
            </a:r>
            <a:r>
              <a:rPr lang="pt-BR" altLang="pt-BR" dirty="0"/>
              <a:t> </a:t>
            </a:r>
            <a:r>
              <a:rPr lang="pt-BR" altLang="pt-BR" dirty="0" err="1"/>
              <a:t>is</a:t>
            </a:r>
            <a:r>
              <a:rPr lang="pt-BR" altLang="pt-BR" dirty="0"/>
              <a:t> </a:t>
            </a:r>
            <a:r>
              <a:rPr lang="pt-BR" altLang="pt-BR" dirty="0" err="1"/>
              <a:t>equivalent</a:t>
            </a:r>
            <a:r>
              <a:rPr lang="pt-BR" altLang="pt-BR" dirty="0"/>
              <a:t>.</a:t>
            </a:r>
          </a:p>
          <a:p>
            <a:r>
              <a:rPr lang="pt-BR" altLang="pt-BR" dirty="0"/>
              <a:t>2. Aqui, y=</a:t>
            </a:r>
            <a:r>
              <a:rPr lang="pt-BR" altLang="pt-BR" dirty="0" err="1"/>
              <a:t>Kx</a:t>
            </a:r>
            <a:r>
              <a:rPr lang="pt-BR" altLang="pt-BR" dirty="0"/>
              <a:t> é uma reta. No caso geral, K=K(x), ver mais adiante.</a:t>
            </a:r>
          </a:p>
          <a:p>
            <a:pPr defTabSz="924733">
              <a:defRPr/>
            </a:pPr>
            <a:r>
              <a:rPr lang="pt-BR" altLang="pt-BR" dirty="0"/>
              <a:t>3. Em </a:t>
            </a:r>
            <a:r>
              <a:rPr lang="pt-BR" altLang="pt-BR" dirty="0" err="1"/>
              <a:t>Geankoplis</a:t>
            </a:r>
            <a:r>
              <a:rPr lang="pt-BR" altLang="pt-BR" dirty="0"/>
              <a:t> os </a:t>
            </a:r>
            <a:r>
              <a:rPr lang="pt-BR" altLang="pt-BR" dirty="0" err="1"/>
              <a:t>k´s</a:t>
            </a:r>
            <a:r>
              <a:rPr lang="pt-BR" altLang="pt-BR" dirty="0"/>
              <a:t> já embutem as concentrações, por isso lá </a:t>
            </a:r>
            <a:r>
              <a:rPr lang="pt-BR" altLang="pt-BR" dirty="0" err="1"/>
              <a:t>m</a:t>
            </a:r>
            <a:r>
              <a:rPr lang="pt-BR" altLang="pt-BR" baseline="-25000" dirty="0" err="1"/>
              <a:t>A</a:t>
            </a:r>
            <a:r>
              <a:rPr lang="pt-BR" altLang="pt-BR" dirty="0"/>
              <a:t> = K</a:t>
            </a:r>
            <a:r>
              <a:rPr lang="pt-BR" altLang="pt-BR" baseline="-25000" dirty="0"/>
              <a:t>A</a:t>
            </a:r>
          </a:p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183" indent="-231183">
              <a:buAutoNum type="arabicPeriod"/>
            </a:pPr>
            <a:endParaRPr lang="en-GB" alt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C00E0618-BCDC-4481-B238-775D62F9E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2392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8F6818E9-0C50-4F07-B622-6D8AB77E374E}" type="slidenum">
              <a:rPr lang="en-US" altLang="pt-BR" b="0" smtClean="0">
                <a:latin typeface="Times New Roman" panose="02020603050405020304" pitchFamily="18" charset="0"/>
              </a:rPr>
              <a:pPr/>
              <a:t>2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7B1463E-5E8B-422C-89E9-B93CA358C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B9E453C-9D22-45AE-BD45-030C64164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pt-BR" dirty="0"/>
          </a:p>
        </p:txBody>
      </p:sp>
    </p:spTree>
    <p:extLst>
      <p:ext uri="{BB962C8B-B14F-4D97-AF65-F5344CB8AC3E}">
        <p14:creationId xmlns:p14="http://schemas.microsoft.com/office/powerpoint/2010/main" val="4259113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pt-BR" dirty="0"/>
          </a:p>
        </p:txBody>
      </p:sp>
    </p:spTree>
    <p:extLst>
      <p:ext uri="{BB962C8B-B14F-4D97-AF65-F5344CB8AC3E}">
        <p14:creationId xmlns:p14="http://schemas.microsoft.com/office/powerpoint/2010/main" val="5523389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pt-BR" dirty="0"/>
          </a:p>
        </p:txBody>
      </p:sp>
    </p:spTree>
    <p:extLst>
      <p:ext uri="{BB962C8B-B14F-4D97-AF65-F5344CB8AC3E}">
        <p14:creationId xmlns:p14="http://schemas.microsoft.com/office/powerpoint/2010/main" val="549955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97250" y="600075"/>
            <a:ext cx="3206750" cy="2405063"/>
          </a:xfrm>
          <a:ln cap="flat"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AFBBC5E-4DB7-46C6-9F11-A28BC7A8E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2331" y="3260647"/>
            <a:ext cx="7331829" cy="28903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19" tIns="46608" rIns="93219" bIns="46608"/>
          <a:lstStyle/>
          <a:p>
            <a:pPr>
              <a:defRPr/>
            </a:pP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6327342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97250" y="601663"/>
            <a:ext cx="3201988" cy="2401887"/>
          </a:xfrm>
          <a:ln cap="flat"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2331" y="3259044"/>
            <a:ext cx="7331829" cy="28903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19" tIns="46608" rIns="93219" bIns="46608"/>
          <a:lstStyle/>
          <a:p>
            <a:endParaRPr lang="en-US" altLang="pt-B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/>
              <a:t>2 </a:t>
            </a:r>
            <a:r>
              <a:rPr lang="pt-BR" altLang="pt-BR" dirty="0" err="1"/>
              <a:t>equacoes</a:t>
            </a:r>
            <a:r>
              <a:rPr lang="pt-BR" altLang="pt-BR" dirty="0"/>
              <a:t> resolvem o estagio: BM estagio todo (eq.2) + </a:t>
            </a:r>
            <a:r>
              <a:rPr lang="pt-BR" altLang="pt-BR" dirty="0" err="1"/>
              <a:t>equilibrio</a:t>
            </a:r>
            <a:r>
              <a:rPr lang="pt-BR" altLang="pt-BR" dirty="0"/>
              <a:t> (eq.3).</a:t>
            </a:r>
          </a:p>
          <a:p>
            <a:r>
              <a:rPr lang="pt-BR" altLang="pt-BR" dirty="0"/>
              <a:t>A equação (1) calcula o fluxo resultante.</a:t>
            </a:r>
          </a:p>
          <a:p>
            <a:r>
              <a:rPr lang="pt-BR" altLang="pt-BR" dirty="0"/>
              <a:t>ESTÁGIO DE EQUILÍBRIO equivale a escoamento </a:t>
            </a:r>
            <a:r>
              <a:rPr lang="pt-BR" altLang="pt-BR" dirty="0" err="1"/>
              <a:t>co-corrente</a:t>
            </a:r>
            <a:r>
              <a:rPr lang="pt-BR" altLang="pt-BR" dirty="0"/>
              <a:t> sem limitação de TM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Uma </a:t>
            </a:r>
            <a:r>
              <a:rPr lang="en-US" altLang="en-US" dirty="0" err="1"/>
              <a:t>expressao</a:t>
            </a:r>
            <a:r>
              <a:rPr lang="en-US" altLang="en-US" dirty="0"/>
              <a:t> </a:t>
            </a:r>
            <a:r>
              <a:rPr lang="en-US" altLang="en-US" dirty="0" err="1"/>
              <a:t>mais</a:t>
            </a:r>
            <a:r>
              <a:rPr lang="en-US" altLang="en-US" dirty="0"/>
              <a:t> simples no </a:t>
            </a:r>
            <a:r>
              <a:rPr lang="en-US" altLang="en-US" dirty="0" err="1"/>
              <a:t>caso</a:t>
            </a:r>
            <a:r>
              <a:rPr lang="en-US" altLang="en-US" dirty="0"/>
              <a:t> de TM no </a:t>
            </a:r>
            <a:r>
              <a:rPr lang="en-US" altLang="en-US" dirty="0" err="1"/>
              <a:t>sentido</a:t>
            </a:r>
            <a:r>
              <a:rPr lang="en-US" altLang="en-US" dirty="0"/>
              <a:t> da </a:t>
            </a:r>
            <a:r>
              <a:rPr lang="en-US" altLang="en-US" dirty="0" err="1"/>
              <a:t>fase</a:t>
            </a:r>
            <a:r>
              <a:rPr lang="en-US" altLang="en-US" dirty="0"/>
              <a:t> auxiliar L</a:t>
            </a:r>
            <a:r>
              <a:rPr lang="en-US" altLang="en-US" dirty="0">
                <a:sym typeface="Wingdings" panose="05000000000000000000" pitchFamily="2" charset="2"/>
              </a:rPr>
              <a:t> V é R=[s/(s+1)]*[(Vy2/Lx0) +1]. </a:t>
            </a:r>
            <a:endParaRPr lang="en-US" altLang="en-US" dirty="0"/>
          </a:p>
          <a:p>
            <a:r>
              <a:rPr lang="en-US" altLang="en-US" dirty="0">
                <a:sym typeface="Wingdings" panose="05000000000000000000" pitchFamily="2" charset="2"/>
              </a:rPr>
              <a:t>O TRANSPORTE V-&gt;L, SENDO V FASE PRINCIPAL E L AUXILIAR, NÃO TEM SENTIDO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sz="1200" dirty="0"/>
              <a:t>fração volumétrica da fase auxiliar no separador </a:t>
            </a:r>
            <a:r>
              <a:rPr lang="pt-BR" altLang="pt-BR" sz="1200" dirty="0" err="1"/>
              <a:t>epsilon</a:t>
            </a:r>
            <a:endParaRPr lang="pt-BR" altLang="pt-BR" sz="1200" i="1" dirty="0">
              <a:latin typeface="Symbol" panose="05050102010706020507" pitchFamily="18" charset="2"/>
            </a:endParaRPr>
          </a:p>
          <a:p>
            <a:r>
              <a:rPr lang="pt-BR" altLang="pt-BR" dirty="0"/>
              <a:t>Também é possível usar A = </a:t>
            </a:r>
            <a:r>
              <a:rPr lang="pt-BR" altLang="pt-BR" dirty="0" err="1"/>
              <a:t>a´V</a:t>
            </a:r>
            <a:r>
              <a:rPr lang="pt-BR" altLang="pt-BR" baseline="-25000" dirty="0" err="1"/>
              <a:t>separador</a:t>
            </a:r>
            <a:r>
              <a:rPr lang="pt-BR" altLang="pt-BR" dirty="0"/>
              <a:t> com a´ conhecido empiricamente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sz="1200" dirty="0"/>
              <a:t>fração volumétrica da fase auxiliar no separador </a:t>
            </a:r>
            <a:r>
              <a:rPr lang="pt-BR" altLang="pt-BR" sz="1200" dirty="0" err="1"/>
              <a:t>epsilon</a:t>
            </a:r>
            <a:endParaRPr lang="pt-BR" altLang="pt-BR" sz="1200" i="1" dirty="0">
              <a:latin typeface="Symbol" panose="05050102010706020507" pitchFamily="18" charset="2"/>
            </a:endParaRPr>
          </a:p>
          <a:p>
            <a:r>
              <a:rPr lang="pt-BR" altLang="pt-BR" dirty="0"/>
              <a:t>Também é possível usar A = </a:t>
            </a:r>
            <a:r>
              <a:rPr lang="pt-BR" altLang="pt-BR" dirty="0" err="1"/>
              <a:t>a´V</a:t>
            </a:r>
            <a:r>
              <a:rPr lang="pt-BR" altLang="pt-BR" baseline="-25000" dirty="0" err="1"/>
              <a:t>separador</a:t>
            </a:r>
            <a:r>
              <a:rPr lang="pt-BR" altLang="pt-BR" dirty="0"/>
              <a:t> com a´ conhecido empiricamente</a:t>
            </a:r>
          </a:p>
        </p:txBody>
      </p:sp>
    </p:spTree>
    <p:extLst>
      <p:ext uri="{BB962C8B-B14F-4D97-AF65-F5344CB8AC3E}">
        <p14:creationId xmlns:p14="http://schemas.microsoft.com/office/powerpoint/2010/main" val="4052563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/>
              <a:t>The </a:t>
            </a:r>
            <a:r>
              <a:rPr lang="pt-BR" altLang="pt-BR" dirty="0" err="1"/>
              <a:t>equations</a:t>
            </a:r>
            <a:r>
              <a:rPr lang="pt-BR" altLang="pt-BR" dirty="0"/>
              <a:t> show </a:t>
            </a:r>
            <a:r>
              <a:rPr lang="pt-BR" altLang="pt-BR" dirty="0" err="1"/>
              <a:t>the</a:t>
            </a:r>
            <a:r>
              <a:rPr lang="pt-BR" altLang="pt-BR" dirty="0"/>
              <a:t> </a:t>
            </a:r>
            <a:r>
              <a:rPr lang="pt-BR" altLang="pt-BR" dirty="0" err="1"/>
              <a:t>outlet</a:t>
            </a:r>
            <a:r>
              <a:rPr lang="pt-BR" altLang="pt-BR" dirty="0"/>
              <a:t> </a:t>
            </a:r>
            <a:r>
              <a:rPr lang="pt-BR" altLang="pt-BR" dirty="0" err="1"/>
              <a:t>concentrations</a:t>
            </a:r>
            <a:r>
              <a:rPr lang="pt-BR" altLang="pt-BR" dirty="0"/>
              <a:t> in </a:t>
            </a:r>
            <a:r>
              <a:rPr lang="pt-BR" altLang="pt-BR" dirty="0" err="1"/>
              <a:t>both</a:t>
            </a:r>
            <a:r>
              <a:rPr lang="pt-BR" altLang="pt-BR" dirty="0"/>
              <a:t> </a:t>
            </a:r>
            <a:r>
              <a:rPr lang="pt-BR" altLang="pt-BR" dirty="0" err="1"/>
              <a:t>phases</a:t>
            </a:r>
            <a:r>
              <a:rPr lang="pt-BR" altLang="pt-BR" dirty="0"/>
              <a:t>.</a:t>
            </a:r>
          </a:p>
          <a:p>
            <a:r>
              <a:rPr lang="pt-BR" altLang="pt-BR" dirty="0" err="1"/>
              <a:t>Eq</a:t>
            </a:r>
            <a:r>
              <a:rPr lang="pt-BR" altLang="pt-BR" dirty="0"/>
              <a:t> for y1 shows </a:t>
            </a:r>
            <a:r>
              <a:rPr lang="pt-BR" altLang="pt-BR" dirty="0" err="1"/>
              <a:t>that</a:t>
            </a:r>
            <a:r>
              <a:rPr lang="pt-BR" altLang="pt-BR" dirty="0"/>
              <a:t> y1 </a:t>
            </a:r>
            <a:r>
              <a:rPr lang="pt-BR" altLang="pt-BR" dirty="0" err="1"/>
              <a:t>depends</a:t>
            </a:r>
            <a:r>
              <a:rPr lang="pt-BR" altLang="pt-BR" dirty="0"/>
              <a:t> </a:t>
            </a:r>
            <a:r>
              <a:rPr lang="pt-BR" altLang="pt-BR" dirty="0" err="1"/>
              <a:t>on</a:t>
            </a:r>
            <a:r>
              <a:rPr lang="pt-BR" altLang="pt-BR" dirty="0"/>
              <a:t> </a:t>
            </a:r>
            <a:r>
              <a:rPr lang="pt-BR" altLang="pt-BR" dirty="0" err="1"/>
              <a:t>thermodynamic</a:t>
            </a:r>
            <a:r>
              <a:rPr lang="pt-BR" altLang="pt-BR" dirty="0"/>
              <a:t> </a:t>
            </a:r>
            <a:r>
              <a:rPr lang="pt-BR" altLang="pt-BR" dirty="0" err="1"/>
              <a:t>parameters</a:t>
            </a:r>
            <a:r>
              <a:rPr lang="pt-BR" altLang="pt-BR" dirty="0"/>
              <a:t> (K </a:t>
            </a:r>
            <a:r>
              <a:rPr lang="pt-BR" altLang="pt-BR" dirty="0" err="1"/>
              <a:t>and</a:t>
            </a:r>
            <a:r>
              <a:rPr lang="pt-BR" altLang="pt-BR" dirty="0"/>
              <a:t> S) as </a:t>
            </a:r>
            <a:r>
              <a:rPr lang="pt-BR" altLang="pt-BR" dirty="0" err="1"/>
              <a:t>well</a:t>
            </a:r>
            <a:r>
              <a:rPr lang="pt-BR" altLang="pt-BR" dirty="0"/>
              <a:t> as </a:t>
            </a:r>
            <a:r>
              <a:rPr lang="pt-BR" altLang="pt-BR" dirty="0" err="1"/>
              <a:t>on</a:t>
            </a:r>
            <a:r>
              <a:rPr lang="pt-BR" altLang="pt-BR" dirty="0"/>
              <a:t> </a:t>
            </a:r>
            <a:r>
              <a:rPr lang="pt-BR" altLang="pt-BR" dirty="0" err="1"/>
              <a:t>the</a:t>
            </a:r>
            <a:r>
              <a:rPr lang="pt-BR" altLang="pt-BR" dirty="0"/>
              <a:t> </a:t>
            </a:r>
            <a:r>
              <a:rPr lang="pt-BR" altLang="pt-BR" dirty="0" err="1"/>
              <a:t>kinetics</a:t>
            </a:r>
            <a:r>
              <a:rPr lang="pt-BR" altLang="pt-BR" dirty="0"/>
              <a:t> </a:t>
            </a:r>
            <a:r>
              <a:rPr lang="pt-BR" altLang="pt-BR" dirty="0" err="1"/>
              <a:t>of</a:t>
            </a:r>
            <a:r>
              <a:rPr lang="pt-BR" altLang="pt-BR" dirty="0"/>
              <a:t> </a:t>
            </a:r>
            <a:r>
              <a:rPr lang="pt-BR" altLang="pt-BR" dirty="0" err="1"/>
              <a:t>mass</a:t>
            </a:r>
            <a:r>
              <a:rPr lang="pt-BR" altLang="pt-BR" dirty="0"/>
              <a:t> </a:t>
            </a:r>
            <a:r>
              <a:rPr lang="pt-BR" altLang="pt-BR" dirty="0" err="1"/>
              <a:t>transfer</a:t>
            </a:r>
            <a:r>
              <a:rPr lang="pt-BR" altLang="pt-BR" dirty="0"/>
              <a:t> (NTU).</a:t>
            </a:r>
          </a:p>
          <a:p>
            <a:r>
              <a:rPr lang="pt-BR" altLang="pt-BR" dirty="0"/>
              <a:t>Equação também válida para transporte de V a L, se definimos NTU = - NTU anterior.</a:t>
            </a:r>
          </a:p>
          <a:p>
            <a:endParaRPr lang="en-GB" altLang="pt-BR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Symbol" panose="05050102010706020507" pitchFamily="18" charset="2"/>
              <a:buChar char="e"/>
            </a:pPr>
            <a:r>
              <a:rPr lang="pt-BR" altLang="pt-BR">
                <a:sym typeface="Symbol" panose="05050102010706020507" pitchFamily="18" charset="2"/>
              </a:rPr>
              <a:t> Epsilon is not necessarily V/V+L</a:t>
            </a:r>
          </a:p>
          <a:p>
            <a:pPr>
              <a:buFont typeface="Symbol" panose="05050102010706020507" pitchFamily="18" charset="2"/>
              <a:buChar char="e"/>
            </a:pPr>
            <a:r>
              <a:rPr lang="pt-BR" altLang="pt-BR"/>
              <a:t> K is not kov</a:t>
            </a:r>
            <a:endParaRPr lang="en-GB" alt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pt-BR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Imagem de Slid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Mix mix: lowest driving force</a:t>
            </a:r>
          </a:p>
          <a:p>
            <a:r>
              <a:rPr lang="pt-BR" altLang="pt-BR"/>
              <a:t>Plug-plug: highest removal of x (lowest x out)</a:t>
            </a:r>
            <a:endParaRPr lang="en-GB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769" tIns="46384" rIns="92769" bIns="46384"/>
          <a:lstStyle/>
          <a:p>
            <a:r>
              <a:rPr lang="pt-BR" altLang="pt-BR"/>
              <a:t>The expression for “a“ shows that small droplets/bubbles lead to higher area for transfer</a:t>
            </a:r>
          </a:p>
          <a:p>
            <a:r>
              <a:rPr lang="pt-BR" altLang="pt-BR"/>
              <a:t>The quantity “ a’ “  is the one of interest in design, for it gives the area of contact per unit volume equipment.</a:t>
            </a:r>
            <a:endParaRPr lang="en-GB" altLang="pt-B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2345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73530A-6979-4DE8-9C6E-C9851DB449B7}" type="slidenum">
              <a:rPr lang="en-US" altLang="pt-BR" smtClean="0"/>
              <a:pPr/>
              <a:t>42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9484020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ACC70C-0BDD-44B7-ADC4-47FF67D57EF2}" type="slidenum">
              <a:rPr lang="en-US" altLang="pt-BR" smtClean="0"/>
              <a:pPr/>
              <a:t>43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8944914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/>
              <a:t>f</a:t>
            </a:r>
            <a:r>
              <a:rPr lang="pt-BR" altLang="pt-BR" baseline="0" dirty="0"/>
              <a:t> é a fração do componente não removida da fase principal.</a:t>
            </a:r>
            <a:endParaRPr lang="pt-BR" altLang="pt-BR" dirty="0"/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9D29B4-3B0F-46A7-86F4-4B69F7B5AF85}" type="slidenum">
              <a:rPr lang="en-US" altLang="pt-BR" smtClean="0"/>
              <a:pPr/>
              <a:t>44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959621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8EA624-CDEC-4D14-B99E-32D6BBD6829A}" type="slidenum">
              <a:rPr lang="en-US" altLang="pt-BR" smtClean="0"/>
              <a:pPr/>
              <a:t>45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917272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97250" y="600075"/>
            <a:ext cx="3206750" cy="2405063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2331" y="3260647"/>
            <a:ext cx="7331829" cy="2890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19" tIns="46608" rIns="93219" bIns="46608"/>
          <a:lstStyle/>
          <a:p>
            <a:r>
              <a:rPr lang="pt-BR" altLang="pt-BR"/>
              <a:t>Correlations are available to estimate the interfacial area for certain types of contactors</a:t>
            </a:r>
            <a:endParaRPr lang="en-GB" altLang="pt-BR"/>
          </a:p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769" tIns="46384" rIns="92769" bIns="46384"/>
          <a:lstStyle/>
          <a:p>
            <a:endParaRPr lang="en-GB" alt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769" tIns="46384" rIns="92769" bIns="46384"/>
          <a:lstStyle/>
          <a:p>
            <a:endParaRPr lang="en-GB" alt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Other more sophisticated models exist. Here this simple model is chosen because focus is to show the integration of mass transfer with stages and equipment design</a:t>
            </a:r>
            <a:endParaRPr lang="en-GB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pt-BR"/>
              <a:t>Fluxo no interior de uma fase apenas</a:t>
            </a:r>
          </a:p>
          <a:p>
            <a:r>
              <a:rPr lang="en-GB" altLang="pt-BR"/>
              <a:t>Um exemplo seria o transporte de SO2 no interior de um líquido.</a:t>
            </a:r>
          </a:p>
          <a:p>
            <a:r>
              <a:rPr lang="en-GB" altLang="pt-BR"/>
              <a:t>O gás é SO2 puro, de forma que não há limitacao ao transporte de massa na fase vapor. Na interface a fração molar de SO2 seria fixa, dada pelo equilibrio do liquid com o gás puro.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475707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/>
          <a:lstStyle>
            <a:lvl1pPr>
              <a:defRPr kumimoji="0" lang="pt-BR" altLang="pt-B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53657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anchor="ctr"/>
          <a:lstStyle>
            <a:lvl1pPr marL="0" indent="0" algn="ctr">
              <a:buNone/>
              <a:def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D26184-E002-4359-82DE-E94F091A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AF993E-B1AA-4C05-B29C-EB286F18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81A84A-05A8-4B7F-B149-9B132C8B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0493F-AE73-4DEF-935A-FC822DEB4C1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7092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/>
          <a:p>
            <a:pPr lvl="0"/>
            <a:r>
              <a:rPr lang="pt-BR" noProof="0"/>
              <a:t>Clique </a:t>
            </a:r>
            <a:r>
              <a:rPr lang="pt-BR" noProof="0" dirty="0"/>
              <a:t>no ícone </a:t>
            </a:r>
            <a:r>
              <a:rPr lang="pt-BR" noProof="0"/>
              <a:t>para adicionar clip-art</a:t>
            </a:r>
            <a:endParaRPr lang="pt-BR" noProof="0" dirty="0"/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D26184-E002-4359-82DE-E94F091A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EAF993E-B1AA-4C05-B29C-EB286F18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381A84A-05A8-4B7F-B149-9B132C8B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BE192-FAAD-4C8E-B371-104B5813E03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6361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D26184-E002-4359-82DE-E94F091A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EAF993E-B1AA-4C05-B29C-EB286F18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381A84A-05A8-4B7F-B149-9B132C8B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3C9B-A51C-459E-8714-7A581B109BC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1363995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81000" y="1143000"/>
            <a:ext cx="4120662" cy="5410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2338" y="1143000"/>
            <a:ext cx="4120662" cy="5410200"/>
          </a:xfrm>
        </p:spPr>
        <p:txBody>
          <a:bodyPr/>
          <a:lstStyle/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66775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71414"/>
            <a:ext cx="8429684" cy="1143000"/>
          </a:xfrm>
        </p:spPr>
        <p:txBody>
          <a:bodyPr>
            <a:noAutofit/>
          </a:bodyPr>
          <a:lstStyle>
            <a:lvl1pPr>
              <a:defRPr lang="pt-BR" sz="4000" b="1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noProof="0" dirty="0"/>
              <a:t>Clique para editar o estilo do título mestre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429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E53BF8-3E60-4A09-A302-4078B63031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13" y="64293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A62913-AEF6-44D7-BF15-5EF3BDDB2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C6AF6F-6F4C-4068-8C0F-64C037D3E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8963" y="64293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FAAD8-431F-4D40-9E55-4034D585E8B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9537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90" y="1566859"/>
            <a:ext cx="5786446" cy="1362075"/>
          </a:xfrm>
        </p:spPr>
        <p:txBody>
          <a:bodyPr anchor="t"/>
          <a:lstStyle>
            <a:lvl1pPr algn="l">
              <a:defRPr sz="4000" b="1" cap="none" spc="0">
                <a:ln w="317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57190" y="714356"/>
            <a:ext cx="5786446" cy="85250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D26184-E002-4359-82DE-E94F091A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AF993E-B1AA-4C05-B29C-EB286F18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81A84A-05A8-4B7F-B149-9B132C8B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8188-5C67-4442-B119-1AE83EEFD04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7374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Clique para editar o estilo do título mestre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138642" cy="5357850"/>
          </a:xfrm>
        </p:spPr>
        <p:txBody>
          <a:bodyPr/>
          <a:lstStyle>
            <a:lvl1pPr>
              <a:defRPr sz="2400" baseline="0"/>
            </a:lvl1pPr>
            <a:lvl2pPr marL="366713" indent="-174625">
              <a:lnSpc>
                <a:spcPts val="2400"/>
              </a:lnSpc>
              <a:defRPr sz="2000" baseline="0"/>
            </a:lvl2pPr>
            <a:lvl3pPr marL="450850" indent="-184150">
              <a:lnSpc>
                <a:spcPts val="2400"/>
              </a:lnSpc>
              <a:defRPr sz="1800" baseline="0"/>
            </a:lvl3pPr>
            <a:lvl4pPr marL="442913" indent="-184150">
              <a:lnSpc>
                <a:spcPts val="2400"/>
              </a:lnSpc>
              <a:defRPr sz="1800" baseline="0"/>
            </a:lvl4pPr>
            <a:lvl5pPr marL="446088" indent="-174625">
              <a:lnSpc>
                <a:spcPts val="2400"/>
              </a:lnSpc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138642" cy="5357850"/>
          </a:xfrm>
        </p:spPr>
        <p:txBody>
          <a:bodyPr/>
          <a:lstStyle>
            <a:lvl1pPr>
              <a:defRPr sz="2400" baseline="0"/>
            </a:lvl1pPr>
            <a:lvl2pPr marL="365125" indent="-184150">
              <a:lnSpc>
                <a:spcPts val="2400"/>
              </a:lnSpc>
              <a:defRPr sz="2000" baseline="0"/>
            </a:lvl2pPr>
            <a:lvl3pPr marL="450850" indent="-174625">
              <a:lnSpc>
                <a:spcPts val="2400"/>
              </a:lnSpc>
              <a:defRPr sz="1800" baseline="0"/>
            </a:lvl3pPr>
            <a:lvl4pPr marL="442913" indent="-185738">
              <a:lnSpc>
                <a:spcPts val="2400"/>
              </a:lnSpc>
              <a:defRPr sz="1800" baseline="0"/>
            </a:lvl4pPr>
            <a:lvl5pPr marL="446088" indent="-173038">
              <a:lnSpc>
                <a:spcPts val="2400"/>
              </a:lnSpc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15E430-C95D-4497-A4DC-0F6AB0E27A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D2154C0-8241-4DF7-8EE4-A848F4B7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196989-0BB8-4D2A-AC23-C9DA8AA4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8963" y="63579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E8182-0423-40B9-A398-932206ED90C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6171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FBD26184-E002-4359-82DE-E94F091A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7EAF993E-B1AA-4C05-B29C-EB286F18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A381A84A-05A8-4B7F-B149-9B132C8B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A0D3-315D-4163-BAB1-5C8CB9A4862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8098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estilo do título mestre</a:t>
            </a:r>
            <a:endParaRPr lang="en-US" noProof="0"/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FBD26184-E002-4359-82DE-E94F091A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7EAF993E-B1AA-4C05-B29C-EB286F18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A381A84A-05A8-4B7F-B149-9B132C8B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C6637-E031-4D44-82AB-16B492799FD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7491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FBD26184-E002-4359-82DE-E94F091A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7EAF993E-B1AA-4C05-B29C-EB286F18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A381A84A-05A8-4B7F-B149-9B132C8B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FD51D-4B0C-403A-91B6-C694367B8E3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8358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449263" indent="-174625">
              <a:defRPr sz="1800"/>
            </a:lvl3pPr>
            <a:lvl4pPr marL="541338" indent="-185738">
              <a:defRPr sz="1800"/>
            </a:lvl4pPr>
            <a:lvl5pPr marL="722313" indent="-173038">
              <a:tabLst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D26184-E002-4359-82DE-E94F091A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EAF993E-B1AA-4C05-B29C-EB286F18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381A84A-05A8-4B7F-B149-9B132C8B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EDB0-6E1C-48AF-8CB8-2B5A67E3AC4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6025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</a:t>
            </a:r>
            <a:r>
              <a:rPr lang="pt-BR" noProof="0" dirty="0"/>
              <a:t>no ícone </a:t>
            </a:r>
            <a:r>
              <a:rPr lang="pt-BR" noProof="0"/>
              <a:t>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D26184-E002-4359-82DE-E94F091A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EAF993E-B1AA-4C05-B29C-EB286F18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381A84A-05A8-4B7F-B149-9B132C8B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E6841-196B-4044-9A26-AA64BAD8876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6881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B87C241-E9D5-42A5-A5D2-4902CBF2AD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71438"/>
            <a:ext cx="8429625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Clique </a:t>
            </a:r>
            <a:r>
              <a:rPr lang="en-US" noProof="0" dirty="0" err="1"/>
              <a:t>para</a:t>
            </a:r>
            <a:r>
              <a:rPr lang="en-US" noProof="0" dirty="0"/>
              <a:t> </a:t>
            </a:r>
            <a:r>
              <a:rPr lang="en-US" noProof="0" dirty="0" err="1"/>
              <a:t>editar</a:t>
            </a:r>
            <a:r>
              <a:rPr lang="en-US" noProof="0" dirty="0"/>
              <a:t> o </a:t>
            </a:r>
            <a:r>
              <a:rPr lang="en-US" noProof="0" dirty="0" err="1"/>
              <a:t>estilo</a:t>
            </a:r>
            <a:r>
              <a:rPr lang="en-US" noProof="0" dirty="0"/>
              <a:t> do </a:t>
            </a:r>
            <a:r>
              <a:rPr lang="en-US" noProof="0" dirty="0" err="1"/>
              <a:t>título</a:t>
            </a:r>
            <a:r>
              <a:rPr lang="en-US" noProof="0" dirty="0"/>
              <a:t> </a:t>
            </a:r>
            <a:r>
              <a:rPr lang="en-US" noProof="0" dirty="0" err="1"/>
              <a:t>mestre</a:t>
            </a:r>
            <a:endParaRPr lang="en-US" noProof="0" dirty="0"/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357188" y="1285875"/>
            <a:ext cx="8429625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D26184-E002-4359-82DE-E94F091A3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AF993E-B1AA-4C05-B29C-EB286F187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81A84A-05A8-4B7F-B149-9B132C8B4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896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3D1DFD-5389-447C-9643-F7E71F7FF9C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1" r:id="rId1"/>
    <p:sldLayoutId id="2147484830" r:id="rId2"/>
    <p:sldLayoutId id="2147484822" r:id="rId3"/>
    <p:sldLayoutId id="2147484831" r:id="rId4"/>
    <p:sldLayoutId id="2147484823" r:id="rId5"/>
    <p:sldLayoutId id="2147484824" r:id="rId6"/>
    <p:sldLayoutId id="2147484825" r:id="rId7"/>
    <p:sldLayoutId id="2147484826" r:id="rId8"/>
    <p:sldLayoutId id="2147484827" r:id="rId9"/>
    <p:sldLayoutId id="2147484828" r:id="rId10"/>
    <p:sldLayoutId id="2147484829" r:id="rId11"/>
    <p:sldLayoutId id="214748483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pt-BR" sz="4000" b="1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174625" indent="-174625" algn="l" rtl="0" eaLnBrk="0" fontAlgn="base" hangingPunct="0">
        <a:lnSpc>
          <a:spcPts val="2800"/>
        </a:lnSpc>
        <a:spcBef>
          <a:spcPts val="14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100000"/>
        <a:buFont typeface="Arial" panose="020B060402020202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5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70.png"/><Relationship Id="rId7" Type="http://schemas.openxmlformats.org/officeDocument/2006/relationships/image" Target="../media/image48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4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53.png"/><Relationship Id="rId15" Type="http://schemas.openxmlformats.org/officeDocument/2006/relationships/image" Target="../media/image54.png"/><Relationship Id="rId4" Type="http://schemas.openxmlformats.org/officeDocument/2006/relationships/image" Target="../media/image440.png"/><Relationship Id="rId14" Type="http://schemas.openxmlformats.org/officeDocument/2006/relationships/image" Target="../media/image45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3.png"/><Relationship Id="rId26" Type="http://schemas.openxmlformats.org/officeDocument/2006/relationships/image" Target="../media/image630.png"/><Relationship Id="rId7" Type="http://schemas.openxmlformats.org/officeDocument/2006/relationships/image" Target="../media/image59.png"/><Relationship Id="rId12" Type="http://schemas.openxmlformats.org/officeDocument/2006/relationships/image" Target="../media/image5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8.png"/><Relationship Id="rId11" Type="http://schemas.openxmlformats.org/officeDocument/2006/relationships/image" Target="../media/image541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4.png"/><Relationship Id="rId27" Type="http://schemas.openxmlformats.org/officeDocument/2006/relationships/image" Target="../media/image6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50.png"/><Relationship Id="rId3" Type="http://schemas.openxmlformats.org/officeDocument/2006/relationships/image" Target="../media/image65.png"/><Relationship Id="rId12" Type="http://schemas.openxmlformats.org/officeDocument/2006/relationships/image" Target="../media/image54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15" Type="http://schemas.openxmlformats.org/officeDocument/2006/relationships/image" Target="../media/image660.png"/><Relationship Id="rId4" Type="http://schemas.openxmlformats.org/officeDocument/2006/relationships/image" Target="../media/image66.png"/><Relationship Id="rId14" Type="http://schemas.openxmlformats.org/officeDocument/2006/relationships/image" Target="../media/image650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0.png"/><Relationship Id="rId3" Type="http://schemas.openxmlformats.org/officeDocument/2006/relationships/image" Target="../media/image65.png"/><Relationship Id="rId12" Type="http://schemas.openxmlformats.org/officeDocument/2006/relationships/image" Target="../media/image540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7.png"/><Relationship Id="rId15" Type="http://schemas.openxmlformats.org/officeDocument/2006/relationships/image" Target="../media/image69.png"/><Relationship Id="rId4" Type="http://schemas.openxmlformats.org/officeDocument/2006/relationships/image" Target="../media/image66.png"/><Relationship Id="rId14" Type="http://schemas.openxmlformats.org/officeDocument/2006/relationships/image" Target="../media/image68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80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4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0.png"/><Relationship Id="rId4" Type="http://schemas.openxmlformats.org/officeDocument/2006/relationships/image" Target="../media/image26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28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5">
            <a:extLst>
              <a:ext uri="{FF2B5EF4-FFF2-40B4-BE49-F238E27FC236}">
                <a16:creationId xmlns:a16="http://schemas.microsoft.com/office/drawing/2014/main" id="{D477B6DB-0A30-48EE-AE04-606AA034D7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2476500"/>
          </a:xfrm>
        </p:spPr>
        <p:txBody>
          <a:bodyPr/>
          <a:lstStyle/>
          <a:p>
            <a:pPr eaLnBrk="1" hangingPunct="1">
              <a:defRPr/>
            </a:pPr>
            <a:r>
              <a:rPr dirty="0"/>
              <a:t>OP III   /   PQI3402</a:t>
            </a:r>
            <a:br>
              <a:rPr dirty="0"/>
            </a:br>
            <a:r>
              <a:rPr dirty="0"/>
              <a:t>Transporte de massa e balanços em um estágio</a:t>
            </a:r>
          </a:p>
        </p:txBody>
      </p:sp>
      <p:sp>
        <p:nvSpPr>
          <p:cNvPr id="17411" name="Rectangle 66">
            <a:extLst>
              <a:ext uri="{FF2B5EF4-FFF2-40B4-BE49-F238E27FC236}">
                <a16:creationId xmlns:a16="http://schemas.microsoft.com/office/drawing/2014/main" id="{2DA8ABC8-2612-4C0A-9651-DB673BE840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3979863"/>
            <a:ext cx="6400800" cy="15367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Parte I</a:t>
            </a:r>
            <a:endParaRPr dirty="0"/>
          </a:p>
          <a:p>
            <a:pPr eaLnBrk="1" hangingPunct="1">
              <a:defRPr/>
            </a:pPr>
            <a:r>
              <a:rPr dirty="0"/>
              <a:t>Marcelo Seckler</a:t>
            </a:r>
          </a:p>
        </p:txBody>
      </p:sp>
      <p:sp>
        <p:nvSpPr>
          <p:cNvPr id="8196" name="CaixaDeTexto 1">
            <a:extLst>
              <a:ext uri="{FF2B5EF4-FFF2-40B4-BE49-F238E27FC236}">
                <a16:creationId xmlns:a16="http://schemas.microsoft.com/office/drawing/2014/main" id="{30FB811F-BC39-4E0C-B983-863CF1AC7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5818188"/>
            <a:ext cx="8677275" cy="9239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tabLst>
                <a:tab pos="450850" algn="l"/>
                <a:tab pos="1978025" algn="l"/>
              </a:tabLst>
              <a:defRPr/>
            </a:pPr>
            <a:r>
              <a:rPr lang="pt-BR" altLang="en-US" i="1" dirty="0">
                <a:latin typeface="Lucida Sans" pitchFamily="34" charset="0"/>
              </a:rPr>
              <a:t>Textos </a:t>
            </a:r>
            <a:r>
              <a:rPr lang="pt-BR" altLang="en-US" i="1">
                <a:latin typeface="Lucida Sans" pitchFamily="34" charset="0"/>
              </a:rPr>
              <a:t>de apoio</a:t>
            </a:r>
            <a:r>
              <a:rPr lang="pt-BR" altLang="en-US" i="1" dirty="0">
                <a:latin typeface="Lucida Sans" pitchFamily="34" charset="0"/>
              </a:rPr>
              <a:t>:	</a:t>
            </a:r>
            <a:r>
              <a:rPr lang="pt-BR" altLang="en-US" i="1" dirty="0" err="1">
                <a:latin typeface="Lucida Sans" pitchFamily="34" charset="0"/>
              </a:rPr>
              <a:t>Seader&amp;Henley</a:t>
            </a:r>
            <a:r>
              <a:rPr lang="pt-BR" altLang="en-US" i="1" dirty="0">
                <a:latin typeface="Lucida Sans" pitchFamily="34" charset="0"/>
              </a:rPr>
              <a:t> seções 3.1, 3.6, 3.7</a:t>
            </a:r>
          </a:p>
          <a:p>
            <a:pPr>
              <a:tabLst>
                <a:tab pos="450850" algn="l"/>
                <a:tab pos="1978025" algn="l"/>
              </a:tabLst>
              <a:defRPr/>
            </a:pPr>
            <a:r>
              <a:rPr lang="pt-BR" altLang="en-US" i="1" dirty="0">
                <a:latin typeface="Lucida Sans" pitchFamily="34" charset="0"/>
              </a:rPr>
              <a:t>	</a:t>
            </a:r>
            <a:r>
              <a:rPr lang="pt-BR" altLang="en-US" i="1">
                <a:latin typeface="Lucida Sans" pitchFamily="34" charset="0"/>
              </a:rPr>
              <a:t>	Geankoplis </a:t>
            </a:r>
            <a:r>
              <a:rPr lang="pt-BR" altLang="en-US" i="1" dirty="0">
                <a:latin typeface="Lucida Sans" pitchFamily="34" charset="0"/>
              </a:rPr>
              <a:t>seção 10.4</a:t>
            </a:r>
          </a:p>
          <a:p>
            <a:pPr>
              <a:tabLst>
                <a:tab pos="450850" algn="l"/>
                <a:tab pos="1978025" algn="l"/>
              </a:tabLst>
              <a:defRPr/>
            </a:pPr>
            <a:r>
              <a:rPr lang="pt-BR" altLang="en-US" i="1" dirty="0">
                <a:latin typeface="Lucida Sans" pitchFamily="34" charset="0"/>
              </a:rPr>
              <a:t>		</a:t>
            </a:r>
            <a:r>
              <a:rPr lang="pt-BR" altLang="en-US" i="1" dirty="0" err="1">
                <a:latin typeface="Lucida Sans" pitchFamily="34" charset="0"/>
              </a:rPr>
              <a:t>McCabe</a:t>
            </a:r>
            <a:r>
              <a:rPr lang="pt-BR" altLang="en-US" i="1" dirty="0">
                <a:latin typeface="Lucida Sans" pitchFamily="34" charset="0"/>
              </a:rPr>
              <a:t>, Chap.22</a:t>
            </a:r>
            <a:r>
              <a:rPr lang="pt-BR" altLang="en-US" i="1">
                <a:latin typeface="Lucida Sans" pitchFamily="34" charset="0"/>
              </a:rPr>
              <a:t>, Section “Principles </a:t>
            </a:r>
            <a:r>
              <a:rPr lang="pt-BR" altLang="en-US" i="1" err="1">
                <a:latin typeface="Lucida Sans" pitchFamily="34" charset="0"/>
              </a:rPr>
              <a:t>of</a:t>
            </a:r>
            <a:r>
              <a:rPr lang="pt-BR" altLang="en-US" i="1">
                <a:latin typeface="Lucida Sans" pitchFamily="34" charset="0"/>
              </a:rPr>
              <a:t> Absorption</a:t>
            </a:r>
            <a:r>
              <a:rPr lang="pt-BR" altLang="en-US" i="1" dirty="0">
                <a:latin typeface="Lucida Sans" pitchFamily="34" charset="0"/>
              </a:rPr>
              <a:t>”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>
            <a:extLst>
              <a:ext uri="{FF2B5EF4-FFF2-40B4-BE49-F238E27FC236}">
                <a16:creationId xmlns:a16="http://schemas.microsoft.com/office/drawing/2014/main" id="{428F59EE-0448-4DCA-B3D8-266EFCA37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Componente difusivo do fluxo</a:t>
            </a:r>
          </a:p>
        </p:txBody>
      </p:sp>
      <p:sp>
        <p:nvSpPr>
          <p:cNvPr id="26627" name="Rectangle 1027"/>
          <p:cNvSpPr>
            <a:spLocks noGrp="1"/>
          </p:cNvSpPr>
          <p:nvPr>
            <p:ph idx="1"/>
          </p:nvPr>
        </p:nvSpPr>
        <p:spPr>
          <a:xfrm>
            <a:off x="107950" y="1447800"/>
            <a:ext cx="8686800" cy="5181600"/>
          </a:xfrm>
        </p:spPr>
        <p:txBody>
          <a:bodyPr/>
          <a:lstStyle/>
          <a:p>
            <a:pPr lvl="1" eaLnBrk="1" hangingPunct="1"/>
            <a:r>
              <a:rPr lang="pt-BR" altLang="pt-BR" dirty="0"/>
              <a:t>Lei de </a:t>
            </a:r>
            <a:r>
              <a:rPr lang="pt-BR" altLang="pt-BR" dirty="0" err="1"/>
              <a:t>Fick</a:t>
            </a:r>
            <a:r>
              <a:rPr lang="pt-BR" altLang="pt-BR" dirty="0"/>
              <a:t>: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8" name="Object 1029"/>
              <p:cNvSpPr txBox="1"/>
              <p:nvPr/>
            </p:nvSpPr>
            <p:spPr bwMode="auto">
              <a:xfrm>
                <a:off x="695325" y="1846263"/>
                <a:ext cx="3583224" cy="85089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6628" name="Object 10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325" y="1846263"/>
                <a:ext cx="3583224" cy="8508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29" name="Text Box 33"/>
          <p:cNvSpPr txBox="1">
            <a:spLocks noChangeArrowheads="1"/>
          </p:cNvSpPr>
          <p:nvPr/>
        </p:nvSpPr>
        <p:spPr bwMode="auto">
          <a:xfrm>
            <a:off x="703263" y="3878262"/>
            <a:ext cx="34623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536575" algn="l"/>
                <a:tab pos="8937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36575" algn="l"/>
                <a:tab pos="8937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36575" algn="l"/>
                <a:tab pos="8937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36575" algn="l"/>
                <a:tab pos="8937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36575" algn="l"/>
                <a:tab pos="8937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937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937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937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8937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i="1" dirty="0"/>
              <a:t>D</a:t>
            </a:r>
            <a:r>
              <a:rPr lang="pt-BR" altLang="pt-BR" sz="2000" i="1" baseline="-25000" dirty="0"/>
              <a:t>AB</a:t>
            </a:r>
            <a:r>
              <a:rPr lang="pt-BR" altLang="pt-BR" sz="2000" i="1" dirty="0"/>
              <a:t>  - 	m</a:t>
            </a:r>
            <a:r>
              <a:rPr lang="pt-BR" altLang="pt-BR" sz="2000" i="1" baseline="30000" dirty="0"/>
              <a:t>2</a:t>
            </a:r>
            <a:r>
              <a:rPr lang="pt-BR" altLang="pt-BR" sz="2000" i="1" dirty="0"/>
              <a:t>.s</a:t>
            </a:r>
            <a:r>
              <a:rPr lang="pt-BR" altLang="pt-BR" sz="2000" i="1" baseline="30000" dirty="0"/>
              <a:t>-1</a:t>
            </a:r>
            <a:endParaRPr lang="pt-BR" altLang="pt-BR" sz="2000" i="1" dirty="0"/>
          </a:p>
          <a:p>
            <a:r>
              <a:rPr lang="pt-BR" altLang="pt-BR" sz="2000" i="1" dirty="0" err="1"/>
              <a:t>c</a:t>
            </a:r>
            <a:r>
              <a:rPr lang="pt-BR" altLang="pt-BR" sz="2000" i="1" baseline="-25000" dirty="0" err="1"/>
              <a:t>A</a:t>
            </a:r>
            <a:r>
              <a:rPr lang="pt-BR" altLang="pt-BR" sz="2000" i="1" dirty="0"/>
              <a:t>  	- 	mol_A.m</a:t>
            </a:r>
            <a:r>
              <a:rPr lang="pt-BR" altLang="pt-BR" sz="2000" i="1" baseline="30000" dirty="0"/>
              <a:t>-3</a:t>
            </a:r>
            <a:r>
              <a:rPr lang="pt-BR" altLang="pt-BR" sz="2000" i="1" dirty="0"/>
              <a:t> </a:t>
            </a:r>
            <a:r>
              <a:rPr lang="pt-BR" altLang="pt-BR" sz="2000" i="1" dirty="0" err="1"/>
              <a:t>mist</a:t>
            </a:r>
            <a:endParaRPr lang="pt-BR" altLang="pt-BR" sz="2000" i="1" dirty="0"/>
          </a:p>
          <a:p>
            <a:r>
              <a:rPr lang="pt-BR" altLang="pt-BR" sz="2000" i="1" dirty="0"/>
              <a:t>c 	- 	mol_mist.m</a:t>
            </a:r>
            <a:r>
              <a:rPr lang="pt-BR" altLang="pt-BR" sz="2000" i="1" baseline="30000" dirty="0"/>
              <a:t>-3</a:t>
            </a:r>
            <a:r>
              <a:rPr lang="pt-BR" altLang="pt-BR" sz="2000" i="1" dirty="0"/>
              <a:t>_mist</a:t>
            </a:r>
          </a:p>
          <a:p>
            <a:r>
              <a:rPr lang="pt-BR" altLang="pt-BR" sz="2000" i="1" dirty="0" err="1"/>
              <a:t>x</a:t>
            </a:r>
            <a:r>
              <a:rPr lang="pt-BR" altLang="pt-BR" sz="2000" i="1" baseline="-25000" dirty="0" err="1"/>
              <a:t>A</a:t>
            </a:r>
            <a:r>
              <a:rPr lang="pt-BR" altLang="pt-BR" sz="2000" i="1" dirty="0"/>
              <a:t>	- 	mol_A.mol_mist</a:t>
            </a:r>
            <a:r>
              <a:rPr lang="pt-BR" altLang="pt-BR" sz="2000" i="1" baseline="30000" dirty="0"/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30" name="Object 7"/>
              <p:cNvSpPr txBox="1"/>
              <p:nvPr/>
            </p:nvSpPr>
            <p:spPr bwMode="auto">
              <a:xfrm>
                <a:off x="703263" y="2817813"/>
                <a:ext cx="3392487" cy="8270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6630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3263" y="2817813"/>
                <a:ext cx="3392487" cy="8270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Agrupar 54"/>
          <p:cNvGrpSpPr>
            <a:grpSpLocks/>
          </p:cNvGrpSpPr>
          <p:nvPr/>
        </p:nvGrpSpPr>
        <p:grpSpPr bwMode="auto">
          <a:xfrm>
            <a:off x="5080621" y="1185863"/>
            <a:ext cx="3883991" cy="3035300"/>
            <a:chOff x="5099805" y="1170416"/>
            <a:chExt cx="3238030" cy="3034663"/>
          </a:xfrm>
        </p:grpSpPr>
        <p:sp>
          <p:nvSpPr>
            <p:cNvPr id="10" name="Rectangle 57">
              <a:extLst>
                <a:ext uri="{FF2B5EF4-FFF2-40B4-BE49-F238E27FC236}">
                  <a16:creationId xmlns:a16="http://schemas.microsoft.com/office/drawing/2014/main" id="{B832E081-3294-4F54-8A10-DAE701575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2068" y="1627520"/>
              <a:ext cx="1000548" cy="21537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endParaRPr lang="pt-BR" altLang="pt-BR" sz="2215" dirty="0"/>
            </a:p>
          </p:txBody>
        </p:sp>
        <p:sp>
          <p:nvSpPr>
            <p:cNvPr id="11" name="Rectangle 58">
              <a:extLst>
                <a:ext uri="{FF2B5EF4-FFF2-40B4-BE49-F238E27FC236}">
                  <a16:creationId xmlns:a16="http://schemas.microsoft.com/office/drawing/2014/main" id="{9CEE578A-C9BF-4780-8BB5-F0F773361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3939" y="1621171"/>
              <a:ext cx="1764195" cy="216807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endParaRPr lang="pt-BR" altLang="pt-BR" sz="2215" dirty="0"/>
            </a:p>
          </p:txBody>
        </p:sp>
        <p:sp>
          <p:nvSpPr>
            <p:cNvPr id="12" name="Line 46"/>
            <p:cNvSpPr>
              <a:spLocks noChangeShapeType="1"/>
            </p:cNvSpPr>
            <p:nvPr/>
          </p:nvSpPr>
          <p:spPr bwMode="auto">
            <a:xfrm flipV="1">
              <a:off x="6443457" y="1619140"/>
              <a:ext cx="7735" cy="2150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Text Box 53">
              <a:extLst>
                <a:ext uri="{FF2B5EF4-FFF2-40B4-BE49-F238E27FC236}">
                  <a16:creationId xmlns:a16="http://schemas.microsoft.com/office/drawing/2014/main" id="{2A72B730-5048-457A-9788-B9A928EFDC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05678" y="1968760"/>
              <a:ext cx="1220246" cy="43329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sz="2215" i="1" dirty="0">
                  <a:latin typeface="Times New Roman" panose="02020603050405020304" pitchFamily="18" charset="0"/>
                </a:rPr>
                <a:t>SO</a:t>
              </a:r>
              <a:r>
                <a:rPr lang="pt-BR" altLang="pt-BR" sz="2215" i="1" baseline="-25000" dirty="0">
                  <a:latin typeface="Times New Roman" panose="02020603050405020304" pitchFamily="18" charset="0"/>
                </a:rPr>
                <a:t>2</a:t>
              </a:r>
              <a:r>
                <a:rPr lang="pt-BR" altLang="pt-BR" sz="2215" i="1" dirty="0">
                  <a:latin typeface="Times New Roman" panose="02020603050405020304" pitchFamily="18" charset="0"/>
                </a:rPr>
                <a:t>(A)</a:t>
              </a:r>
            </a:p>
          </p:txBody>
        </p:sp>
        <p:sp>
          <p:nvSpPr>
            <p:cNvPr id="14" name="Text Box 60">
              <a:extLst>
                <a:ext uri="{FF2B5EF4-FFF2-40B4-BE49-F238E27FC236}">
                  <a16:creationId xmlns:a16="http://schemas.microsoft.com/office/drawing/2014/main" id="{84472374-5D32-4EF6-B541-E897432B32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1264" y="1170416"/>
              <a:ext cx="313664" cy="43329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sz="2215" i="1" dirty="0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15" name="Text Box 61">
              <a:extLst>
                <a:ext uri="{FF2B5EF4-FFF2-40B4-BE49-F238E27FC236}">
                  <a16:creationId xmlns:a16="http://schemas.microsoft.com/office/drawing/2014/main" id="{9592F4AF-FAE7-47CB-BED5-52183939B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5728" y="1176765"/>
              <a:ext cx="394396" cy="43329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sz="2215" i="1" dirty="0">
                  <a:latin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16" name="Line 1090"/>
            <p:cNvSpPr>
              <a:spLocks noChangeShapeType="1"/>
            </p:cNvSpPr>
            <p:nvPr/>
          </p:nvSpPr>
          <p:spPr bwMode="auto">
            <a:xfrm flipV="1">
              <a:off x="5431122" y="1484784"/>
              <a:ext cx="11499" cy="22823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Line 1091"/>
            <p:cNvSpPr>
              <a:spLocks noChangeShapeType="1"/>
            </p:cNvSpPr>
            <p:nvPr/>
          </p:nvSpPr>
          <p:spPr bwMode="auto">
            <a:xfrm>
              <a:off x="5431122" y="3773524"/>
              <a:ext cx="2906713" cy="250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Text Box 1093">
              <a:extLst>
                <a:ext uri="{FF2B5EF4-FFF2-40B4-BE49-F238E27FC236}">
                  <a16:creationId xmlns:a16="http://schemas.microsoft.com/office/drawing/2014/main" id="{4E953D15-B84A-4434-9CBE-1D131E89A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0719" y="3770195"/>
              <a:ext cx="1449208" cy="43329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>
                  <a:latin typeface="Times New Roman" panose="02020603050405020304" pitchFamily="18" charset="0"/>
                </a:rPr>
                <a:t>z=0   z=</a:t>
              </a:r>
              <a:r>
                <a:rPr lang="en-GB" altLang="pt-BR" sz="2215" i="1" dirty="0">
                  <a:latin typeface="Symbol" panose="05050102010706020507" pitchFamily="18" charset="2"/>
                </a:rPr>
                <a:t>d</a:t>
              </a:r>
            </a:p>
          </p:txBody>
        </p:sp>
        <p:sp>
          <p:nvSpPr>
            <p:cNvPr id="19" name="Text Box 1094">
              <a:extLst>
                <a:ext uri="{FF2B5EF4-FFF2-40B4-BE49-F238E27FC236}">
                  <a16:creationId xmlns:a16="http://schemas.microsoft.com/office/drawing/2014/main" id="{62D26499-7F36-4D8D-95DE-F92C261F0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57413" y="3771782"/>
              <a:ext cx="330869" cy="4332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21" name="Line 1104"/>
            <p:cNvSpPr>
              <a:spLocks noChangeShapeType="1"/>
            </p:cNvSpPr>
            <p:nvPr/>
          </p:nvSpPr>
          <p:spPr bwMode="auto">
            <a:xfrm flipV="1">
              <a:off x="7020715" y="1655665"/>
              <a:ext cx="0" cy="21258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Line 1097"/>
            <p:cNvSpPr>
              <a:spLocks noChangeShapeType="1"/>
            </p:cNvSpPr>
            <p:nvPr/>
          </p:nvSpPr>
          <p:spPr bwMode="auto">
            <a:xfrm flipV="1">
              <a:off x="6986084" y="2897281"/>
              <a:ext cx="1220274" cy="14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" name="Text Box 1106">
              <a:extLst>
                <a:ext uri="{FF2B5EF4-FFF2-40B4-BE49-F238E27FC236}">
                  <a16:creationId xmlns:a16="http://schemas.microsoft.com/office/drawing/2014/main" id="{413B500C-6FCA-4CCE-B9D8-C796D96F5A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38645" y="1989394"/>
              <a:ext cx="479099" cy="43329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 err="1">
                  <a:latin typeface="Times New Roman" panose="02020603050405020304" pitchFamily="18" charset="0"/>
                </a:rPr>
                <a:t>x</a:t>
              </a:r>
              <a:r>
                <a:rPr lang="en-GB" altLang="pt-BR" sz="2215" i="1" baseline="-25000" dirty="0" err="1">
                  <a:latin typeface="Times New Roman" panose="02020603050405020304" pitchFamily="18" charset="0"/>
                </a:rPr>
                <a:t>Ai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  <p:sp>
          <p:nvSpPr>
            <p:cNvPr id="25" name="Line 1097"/>
            <p:cNvSpPr>
              <a:spLocks noChangeShapeType="1"/>
            </p:cNvSpPr>
            <p:nvPr/>
          </p:nvSpPr>
          <p:spPr bwMode="auto">
            <a:xfrm>
              <a:off x="6462718" y="2422594"/>
              <a:ext cx="557996" cy="4904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6" name="Agrupar 71"/>
            <p:cNvGrpSpPr>
              <a:grpSpLocks/>
            </p:cNvGrpSpPr>
            <p:nvPr/>
          </p:nvGrpSpPr>
          <p:grpSpPr bwMode="auto">
            <a:xfrm>
              <a:off x="7311963" y="3028950"/>
              <a:ext cx="650875" cy="682040"/>
              <a:chOff x="6758195" y="2956928"/>
              <a:chExt cx="650875" cy="754062"/>
            </a:xfrm>
          </p:grpSpPr>
          <p:sp>
            <p:nvSpPr>
              <p:cNvPr id="29" name="AutoShape 56">
                <a:extLst>
                  <a:ext uri="{FF2B5EF4-FFF2-40B4-BE49-F238E27FC236}">
                    <a16:creationId xmlns:a16="http://schemas.microsoft.com/office/drawing/2014/main" id="{995D8346-76FC-4764-94DB-D74D64A654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4253" y="2956970"/>
                <a:ext cx="521450" cy="754551"/>
              </a:xfrm>
              <a:prstGeom prst="rightArrow">
                <a:avLst>
                  <a:gd name="adj1" fmla="val 75000"/>
                  <a:gd name="adj2" fmla="val 5000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 sz="2215" dirty="0"/>
              </a:p>
            </p:txBody>
          </p:sp>
          <p:sp>
            <p:nvSpPr>
              <p:cNvPr id="30" name="Text Box 59">
                <a:extLst>
                  <a:ext uri="{FF2B5EF4-FFF2-40B4-BE49-F238E27FC236}">
                    <a16:creationId xmlns:a16="http://schemas.microsoft.com/office/drawing/2014/main" id="{D4A43FB0-25B8-4441-9EB3-0A7C9135C0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58372" y="3107880"/>
                <a:ext cx="651151" cy="4334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pt-BR" altLang="pt-BR" sz="2215" i="1" dirty="0">
                    <a:latin typeface="Times New Roman" panose="02020603050405020304" pitchFamily="18" charset="0"/>
                  </a:rPr>
                  <a:t>N</a:t>
                </a:r>
                <a:r>
                  <a:rPr lang="pt-BR" altLang="pt-BR" sz="2215" i="1" baseline="-25000" dirty="0">
                    <a:latin typeface="Times New Roman" panose="02020603050405020304" pitchFamily="18" charset="0"/>
                  </a:rPr>
                  <a:t>A</a:t>
                </a:r>
                <a:endParaRPr lang="pt-BR" altLang="pt-BR" sz="2215" i="1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7" name="Text Box 1106">
              <a:extLst>
                <a:ext uri="{FF2B5EF4-FFF2-40B4-BE49-F238E27FC236}">
                  <a16:creationId xmlns:a16="http://schemas.microsoft.com/office/drawing/2014/main" id="{6E0A7BD9-2791-4C5C-806F-CF09D9819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8007" y="2443324"/>
              <a:ext cx="521450" cy="43329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 err="1">
                  <a:latin typeface="Times New Roman" panose="02020603050405020304" pitchFamily="18" charset="0"/>
                </a:rPr>
                <a:t>x</a:t>
              </a:r>
              <a:r>
                <a:rPr lang="en-GB" altLang="pt-BR" sz="2215" i="1" baseline="-25000" dirty="0" err="1">
                  <a:latin typeface="Times New Roman" panose="02020603050405020304" pitchFamily="18" charset="0"/>
                </a:rPr>
                <a:t>Ab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  <p:sp>
          <p:nvSpPr>
            <p:cNvPr id="28" name="Text Box 1106">
              <a:extLst>
                <a:ext uri="{FF2B5EF4-FFF2-40B4-BE49-F238E27FC236}">
                  <a16:creationId xmlns:a16="http://schemas.microsoft.com/office/drawing/2014/main" id="{89682E82-DF52-4428-AB61-8776A7A50D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9805" y="1468982"/>
              <a:ext cx="259530" cy="43310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>
                  <a:latin typeface="Times New Roman" panose="02020603050405020304" pitchFamily="18" charset="0"/>
                </a:rPr>
                <a:t>x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>
            <a:extLst>
              <a:ext uri="{FF2B5EF4-FFF2-40B4-BE49-F238E27FC236}">
                <a16:creationId xmlns:a16="http://schemas.microsoft.com/office/drawing/2014/main" id="{158BF66A-2718-4951-9868-11F55A7B1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 dirty="0"/>
              <a:t>Condições de contorno e integração na direção do transporte</a:t>
            </a:r>
          </a:p>
        </p:txBody>
      </p:sp>
      <p:sp>
        <p:nvSpPr>
          <p:cNvPr id="4108" name="Rectangle 1027">
            <a:extLst>
              <a:ext uri="{FF2B5EF4-FFF2-40B4-BE49-F238E27FC236}">
                <a16:creationId xmlns:a16="http://schemas.microsoft.com/office/drawing/2014/main" id="{F62E1207-FE98-42F1-8A51-10B78E34DB6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 err="1"/>
              <a:t>Contradifusão</a:t>
            </a:r>
            <a:r>
              <a:rPr lang="pt-BR" altLang="pt-BR" dirty="0"/>
              <a:t> </a:t>
            </a:r>
            <a:r>
              <a:rPr lang="pt-BR" altLang="pt-BR" dirty="0" err="1"/>
              <a:t>equimolar</a:t>
            </a:r>
            <a:endParaRPr lang="pt-BR" altLang="pt-BR" dirty="0"/>
          </a:p>
          <a:p>
            <a:pPr lvl="1" eaLnBrk="1" hangingPunct="1">
              <a:defRPr/>
            </a:pPr>
            <a:endParaRPr lang="pt-BR" altLang="pt-BR" dirty="0"/>
          </a:p>
          <a:p>
            <a:pPr lvl="1" eaLnBrk="1" hangingPunct="1">
              <a:defRPr/>
            </a:pPr>
            <a:r>
              <a:rPr lang="pt-BR" altLang="pt-BR" dirty="0"/>
              <a:t>logo:</a:t>
            </a:r>
          </a:p>
          <a:p>
            <a:pPr eaLnBrk="1" hangingPunct="1">
              <a:defRPr/>
            </a:pPr>
            <a:endParaRPr lang="pt-BR" altLang="pt-BR" dirty="0"/>
          </a:p>
          <a:p>
            <a:pPr marL="174625" lvl="1" indent="0" eaLnBrk="1" hangingPunct="1">
              <a:buFont typeface="Arial" panose="020B0604020202020204" pitchFamily="34" charset="0"/>
              <a:buNone/>
              <a:defRPr/>
            </a:pPr>
            <a:r>
              <a:rPr lang="pt-BR" altLang="pt-BR" dirty="0"/>
              <a:t>	</a:t>
            </a:r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r>
              <a:rPr lang="pt-BR" altLang="pt-BR" dirty="0"/>
              <a:t>Integrando entre a interface e o seio do líquido</a:t>
            </a:r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endParaRPr lang="pt-BR" altLang="pt-BR" dirty="0"/>
          </a:p>
          <a:p>
            <a:pPr lvl="1" eaLnBrk="1" hangingPunct="1">
              <a:defRPr/>
            </a:pPr>
            <a:r>
              <a:rPr lang="pt-BR" altLang="pt-BR" dirty="0">
                <a:latin typeface="Symbol" panose="05050102010706020507" pitchFamily="18" charset="2"/>
              </a:rPr>
              <a:t>D</a:t>
            </a:r>
            <a:r>
              <a:rPr lang="pt-BR" altLang="pt-BR" dirty="0"/>
              <a:t> = bulk - interface</a:t>
            </a:r>
          </a:p>
          <a:p>
            <a:pPr eaLnBrk="1" hangingPunct="1">
              <a:defRPr/>
            </a:pPr>
            <a:endParaRPr lang="pt-BR" altLang="pt-BR" dirty="0"/>
          </a:p>
        </p:txBody>
      </p:sp>
      <p:sp>
        <p:nvSpPr>
          <p:cNvPr id="26628" name="Espaço Reservado para Conteúdo 11">
            <a:extLst>
              <a:ext uri="{FF2B5EF4-FFF2-40B4-BE49-F238E27FC236}">
                <a16:creationId xmlns:a16="http://schemas.microsoft.com/office/drawing/2014/main" id="{BDD8F2A6-1E7F-4166-90BF-F0FD3CBF5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/>
              <a:t>Difusão </a:t>
            </a:r>
            <a:r>
              <a:rPr lang="pt-BR" altLang="pt-BR" dirty="0" err="1"/>
              <a:t>unimolecular</a:t>
            </a:r>
            <a:endParaRPr lang="pt-BR" altLang="pt-BR" dirty="0"/>
          </a:p>
          <a:p>
            <a:pPr lvl="1" eaLnBrk="1" hangingPunct="1">
              <a:defRPr/>
            </a:pPr>
            <a:endParaRPr lang="pt-BR" altLang="pt-BR" dirty="0"/>
          </a:p>
          <a:p>
            <a:pPr lvl="1" eaLnBrk="1" hangingPunct="1">
              <a:defRPr/>
            </a:pPr>
            <a:r>
              <a:rPr lang="pt-BR" altLang="pt-BR" dirty="0"/>
              <a:t>logo</a:t>
            </a:r>
          </a:p>
          <a:p>
            <a:pPr marL="174625" lvl="1" indent="0" eaLnBrk="1" hangingPunct="1">
              <a:buFont typeface="Arial" panose="020B0604020202020204" pitchFamily="34" charset="0"/>
              <a:buNone/>
              <a:defRPr/>
            </a:pPr>
            <a:r>
              <a:rPr lang="pt-BR" altLang="pt-BR" dirty="0"/>
              <a:t>	</a:t>
            </a:r>
          </a:p>
          <a:p>
            <a:pPr>
              <a:defRPr/>
            </a:pPr>
            <a:endParaRPr lang="pt-BR" altLang="en-US" dirty="0"/>
          </a:p>
          <a:p>
            <a:pPr lvl="1">
              <a:defRPr/>
            </a:pPr>
            <a:endParaRPr lang="pt-BR" altLang="en-US" dirty="0"/>
          </a:p>
          <a:p>
            <a:pPr lvl="1">
              <a:defRPr/>
            </a:pPr>
            <a:endParaRPr lang="pt-BR" altLang="en-US" dirty="0"/>
          </a:p>
          <a:p>
            <a:pPr>
              <a:defRPr/>
            </a:pPr>
            <a:r>
              <a:rPr lang="pt-BR" altLang="en-US" dirty="0"/>
              <a:t>Difusão </a:t>
            </a:r>
            <a:r>
              <a:rPr lang="pt-BR" altLang="en-US" dirty="0" err="1"/>
              <a:t>unimolecular</a:t>
            </a:r>
            <a:r>
              <a:rPr lang="pt-BR" altLang="en-US" dirty="0"/>
              <a:t> e baixa concentração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7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998538" y="1838325"/>
                <a:ext cx="2403475" cy="4111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 , 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8677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8538" y="1838325"/>
                <a:ext cx="2403475" cy="4111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678" name="Object 7">
                <a:hlinkClick r:id="" action="ppaction://ole?verb=0"/>
              </p:cNvPr>
              <p:cNvSpPr txBox="1"/>
              <p:nvPr/>
            </p:nvSpPr>
            <p:spPr bwMode="auto">
              <a:xfrm>
                <a:off x="5192713" y="1812925"/>
                <a:ext cx="2184400" cy="409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=0 , 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8678" name="Object 7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2713" y="1812925"/>
                <a:ext cx="2184400" cy="409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679" name="Object 13">
                <a:hlinkClick r:id="" action="ppaction://ole?verb=0"/>
              </p:cNvPr>
              <p:cNvSpPr txBox="1"/>
              <p:nvPr/>
            </p:nvSpPr>
            <p:spPr bwMode="auto">
              <a:xfrm>
                <a:off x="7250537" y="5533084"/>
                <a:ext cx="1380701" cy="4095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̄"/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&lt;&lt;1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8679" name="Object 13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50537" y="5533084"/>
                <a:ext cx="1380701" cy="4095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1546225" y="2268538"/>
                <a:ext cx="2060575" cy="4111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⋅0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3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6225" y="2268538"/>
                <a:ext cx="2060575" cy="411162"/>
              </a:xfrm>
              <a:prstGeom prst="rect">
                <a:avLst/>
              </a:prstGeom>
              <a:blipFill>
                <a:blip r:embed="rId6"/>
                <a:stretch>
                  <a:fillRect b="-8824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1535976" y="2719419"/>
                <a:ext cx="2060575" cy="4111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⋅0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4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5976" y="2719419"/>
                <a:ext cx="2060575" cy="411163"/>
              </a:xfrm>
              <a:prstGeom prst="rect">
                <a:avLst/>
              </a:prstGeom>
              <a:blipFill>
                <a:blip r:embed="rId7"/>
                <a:stretch>
                  <a:fillRect b="-8824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1546057" y="3698803"/>
                <a:ext cx="1101725" cy="4111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6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6057" y="3698803"/>
                <a:ext cx="1101725" cy="411162"/>
              </a:xfrm>
              <a:prstGeom prst="rect">
                <a:avLst/>
              </a:prstGeom>
              <a:blipFill>
                <a:blip r:embed="rId8"/>
                <a:stretch>
                  <a:fillRect b="-1044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1546057" y="3210476"/>
                <a:ext cx="1101725" cy="4111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8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6057" y="3210476"/>
                <a:ext cx="1101725" cy="411162"/>
              </a:xfrm>
              <a:prstGeom prst="rect">
                <a:avLst/>
              </a:prstGeom>
              <a:blipFill>
                <a:blip r:embed="rId9"/>
                <a:stretch>
                  <a:fillRect b="-1044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907182" y="5127293"/>
                <a:ext cx="2205037" cy="8048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9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7182" y="5127293"/>
                <a:ext cx="2205037" cy="8048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5684669" y="2291284"/>
                <a:ext cx="2224087" cy="91919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0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4669" y="2291284"/>
                <a:ext cx="2224087" cy="91919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5674588" y="3049947"/>
                <a:ext cx="2043112" cy="4111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1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4588" y="3049947"/>
                <a:ext cx="2043112" cy="411163"/>
              </a:xfrm>
              <a:prstGeom prst="rect">
                <a:avLst/>
              </a:prstGeom>
              <a:blipFill>
                <a:blip r:embed="rId12"/>
                <a:stretch>
                  <a:fillRect b="-8824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5192713" y="3621638"/>
                <a:ext cx="2693988" cy="876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𝐿𝑀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2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2713" y="3621638"/>
                <a:ext cx="2693988" cy="8763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4837325" y="5299223"/>
                <a:ext cx="2224087" cy="876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3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7325" y="5299223"/>
                <a:ext cx="2224087" cy="8763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4837325" y="6183555"/>
                <a:ext cx="1101725" cy="4111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4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7325" y="6183555"/>
                <a:ext cx="1101725" cy="411162"/>
              </a:xfrm>
              <a:prstGeom prst="rect">
                <a:avLst/>
              </a:prstGeom>
              <a:blipFill>
                <a:blip r:embed="rId15"/>
                <a:stretch>
                  <a:fillRect b="-8824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/>
          <p:cNvSpPr/>
          <p:nvPr/>
        </p:nvSpPr>
        <p:spPr>
          <a:xfrm>
            <a:off x="6091449" y="6167045"/>
            <a:ext cx="3052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en-US" dirty="0">
                <a:latin typeface="+mn-lt"/>
                <a:sym typeface="Wingdings" panose="05000000000000000000" pitchFamily="2" charset="2"/>
              </a:rPr>
              <a:t> O mesmo que </a:t>
            </a:r>
            <a:r>
              <a:rPr lang="pt-BR" altLang="en-US" dirty="0" err="1">
                <a:latin typeface="+mn-lt"/>
              </a:rPr>
              <a:t>contradifusão</a:t>
            </a:r>
            <a:r>
              <a:rPr lang="pt-BR" altLang="en-US" dirty="0">
                <a:latin typeface="+mn-lt"/>
              </a:rPr>
              <a:t> </a:t>
            </a:r>
            <a:r>
              <a:rPr lang="pt-BR" altLang="en-US" dirty="0" err="1">
                <a:latin typeface="+mn-lt"/>
              </a:rPr>
              <a:t>equimolecular</a:t>
            </a:r>
            <a:endParaRPr lang="pt-BR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xograma: Documento 1"/>
          <p:cNvSpPr/>
          <p:nvPr/>
        </p:nvSpPr>
        <p:spPr>
          <a:xfrm rot="16200000">
            <a:off x="4993096" y="2481944"/>
            <a:ext cx="576064" cy="741983"/>
          </a:xfrm>
          <a:prstGeom prst="flowChartDocument">
            <a:avLst/>
          </a:prstGeom>
          <a:solidFill>
            <a:srgbClr val="4F81BD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20482" name="Rectangle 1026">
            <a:extLst>
              <a:ext uri="{FF2B5EF4-FFF2-40B4-BE49-F238E27FC236}">
                <a16:creationId xmlns:a16="http://schemas.microsoft.com/office/drawing/2014/main" id="{158BF66A-2718-4951-9868-11F55A7B1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dirty="0"/>
              <a:t>Fluxo e parâmetros do modelo de filme</a:t>
            </a:r>
            <a:endParaRPr altLang="pt-BR" dirty="0"/>
          </a:p>
        </p:txBody>
      </p:sp>
      <p:sp>
        <p:nvSpPr>
          <p:cNvPr id="4108" name="Rectangle 1027">
            <a:extLst>
              <a:ext uri="{FF2B5EF4-FFF2-40B4-BE49-F238E27FC236}">
                <a16:creationId xmlns:a16="http://schemas.microsoft.com/office/drawing/2014/main" id="{F62E1207-FE98-42F1-8A51-10B78E34DB6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/>
              <a:t>Parâmetro do modelo: é a espessura de filme </a:t>
            </a:r>
            <a:r>
              <a:rPr lang="pt-BR" altLang="pt-BR" dirty="0">
                <a:latin typeface="Symbol" panose="05050102010706020507" pitchFamily="18" charset="2"/>
              </a:rPr>
              <a:t>d:</a:t>
            </a:r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r>
              <a:rPr lang="pt-BR" altLang="pt-BR" dirty="0"/>
              <a:t>Parâmetros alternativos:</a:t>
            </a:r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endParaRPr lang="pt-BR" altLang="pt-BR" dirty="0"/>
          </a:p>
        </p:txBody>
      </p:sp>
      <p:sp>
        <p:nvSpPr>
          <p:cNvPr id="26628" name="Espaço Reservado para Conteúdo 11">
            <a:extLst>
              <a:ext uri="{FF2B5EF4-FFF2-40B4-BE49-F238E27FC236}">
                <a16:creationId xmlns:a16="http://schemas.microsoft.com/office/drawing/2014/main" id="{BDD8F2A6-1E7F-4166-90BF-F0FD3CBF5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 err="1"/>
              <a:t>Contradifusão</a:t>
            </a:r>
            <a:r>
              <a:rPr lang="pt-BR" altLang="pt-BR" dirty="0"/>
              <a:t> </a:t>
            </a:r>
            <a:r>
              <a:rPr lang="pt-BR" altLang="pt-BR" dirty="0" err="1"/>
              <a:t>equimolar</a:t>
            </a:r>
            <a:r>
              <a:rPr lang="pt-BR" altLang="pt-BR" dirty="0"/>
              <a:t> e difusão </a:t>
            </a:r>
            <a:r>
              <a:rPr lang="pt-BR" altLang="pt-BR" dirty="0" err="1"/>
              <a:t>unimolecular</a:t>
            </a:r>
            <a:r>
              <a:rPr lang="pt-BR" altLang="pt-BR" dirty="0"/>
              <a:t> com baixa concentração</a:t>
            </a:r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r>
              <a:rPr lang="pt-BR" altLang="pt-BR" dirty="0"/>
              <a:t>Difusão </a:t>
            </a:r>
            <a:r>
              <a:rPr lang="pt-BR" altLang="pt-BR" dirty="0" err="1"/>
              <a:t>unimolecular</a:t>
            </a:r>
            <a:endParaRPr lang="pt-BR" altLang="pt-BR" dirty="0"/>
          </a:p>
          <a:p>
            <a:pPr>
              <a:defRPr/>
            </a:pPr>
            <a:endParaRPr lang="pt-BR" altLang="en-US" dirty="0"/>
          </a:p>
          <a:p>
            <a:pPr marL="180975" lvl="1" indent="0" eaLnBrk="1" hangingPunct="1">
              <a:buNone/>
              <a:defRPr/>
            </a:pPr>
            <a:endParaRPr lang="pt-BR" altLang="pt-BR" dirty="0"/>
          </a:p>
          <a:p>
            <a:pPr marL="180975" lvl="1" indent="0" eaLnBrk="1" hangingPunct="1">
              <a:buNone/>
              <a:defRPr/>
            </a:pPr>
            <a:r>
              <a:rPr lang="pt-BR" altLang="pt-BR" dirty="0"/>
              <a:t>sendo</a:t>
            </a:r>
          </a:p>
          <a:p>
            <a:pPr marL="180975" lvl="1" indent="0" eaLnBrk="1" hangingPunct="1">
              <a:buNone/>
              <a:defRPr/>
            </a:pPr>
            <a:r>
              <a:rPr lang="pt-BR" altLang="pt-BR" dirty="0">
                <a:latin typeface="Symbol" panose="05050102010706020507" pitchFamily="18" charset="2"/>
              </a:rPr>
              <a:t>D</a:t>
            </a:r>
            <a:r>
              <a:rPr lang="pt-BR" altLang="pt-BR" dirty="0"/>
              <a:t> = bulk (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altLang="pt-BR" dirty="0"/>
              <a:t>) – interface (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altLang="pt-BR" dirty="0"/>
              <a:t>)</a:t>
            </a:r>
          </a:p>
          <a:p>
            <a:pPr eaLnBrk="1" hangingPunct="1">
              <a:defRPr/>
            </a:pPr>
            <a:endParaRPr lang="pt-BR" altLang="pt-BR" dirty="0"/>
          </a:p>
          <a:p>
            <a:pPr>
              <a:defRPr/>
            </a:pPr>
            <a:endParaRPr lang="pt-B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4758259" y="3598069"/>
                <a:ext cx="4068763" cy="876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𝐿𝑀</m:t>
                              </m:r>
                            </m:sub>
                          </m:sSub>
                        </m:den>
                      </m:f>
                      <m:r>
                        <m:rPr>
                          <m:sty m:val="p"/>
                        </m:rP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m:rPr>
                          <m:sty m:val="p"/>
                        </m:rP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sz="2000"/>
              </a:p>
            </p:txBody>
          </p:sp>
        </mc:Choice>
        <mc:Fallback xmlns="">
          <p:sp>
            <p:nvSpPr>
              <p:cNvPr id="32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8259" y="3598069"/>
                <a:ext cx="4068763" cy="8763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1030"/>
              <p:cNvSpPr txBox="1"/>
              <p:nvPr/>
            </p:nvSpPr>
            <p:spPr bwMode="auto">
              <a:xfrm>
                <a:off x="879872" y="3374503"/>
                <a:ext cx="1459880" cy="8048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9" name="Object 10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9872" y="3374503"/>
                <a:ext cx="1459880" cy="804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1030"/>
              <p:cNvSpPr txBox="1"/>
              <p:nvPr/>
            </p:nvSpPr>
            <p:spPr bwMode="auto">
              <a:xfrm>
                <a:off x="879872" y="2235006"/>
                <a:ext cx="1171848" cy="48319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0" name="Object 10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9872" y="2235006"/>
                <a:ext cx="1171848" cy="4831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1030"/>
              <p:cNvSpPr txBox="1"/>
              <p:nvPr/>
            </p:nvSpPr>
            <p:spPr bwMode="auto">
              <a:xfrm>
                <a:off x="879872" y="4276130"/>
                <a:ext cx="2179960" cy="8810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1" name="Object 10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9872" y="4276130"/>
                <a:ext cx="2179960" cy="8810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to 21"/>
              <p:cNvSpPr txBox="1"/>
              <p:nvPr/>
            </p:nvSpPr>
            <p:spPr>
              <a:xfrm>
                <a:off x="4925382" y="5600007"/>
                <a:ext cx="4138612" cy="1141361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(1−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𝐿𝑀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𝐴𝑏</m:t>
                              </m:r>
                            </m:sub>
                          </m:s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)−(1−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𝐴𝑖</m:t>
                              </m:r>
                            </m:sub>
                          </m:s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func>
                            <m:func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20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sSub>
                                    <m:sSubPr>
                                      <m:ctrlPr>
                                        <a:rPr lang="pt-BR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𝐴𝑏</m:t>
                                      </m:r>
                                    </m:sub>
                                  </m:sSub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sSub>
                                    <m:sSubPr>
                                      <m:ctrlPr>
                                        <a:rPr lang="pt-BR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𝐴𝑖</m:t>
                                      </m:r>
                                    </m:sub>
                                  </m:sSub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func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2" name="Obje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382" y="5600007"/>
                <a:ext cx="4138612" cy="11413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ângulo 2"/>
          <p:cNvSpPr/>
          <p:nvPr/>
        </p:nvSpPr>
        <p:spPr>
          <a:xfrm>
            <a:off x="4739999" y="3598068"/>
            <a:ext cx="2424289" cy="983059"/>
          </a:xfrm>
          <a:prstGeom prst="rect">
            <a:avLst/>
          </a:prstGeom>
          <a:solidFill>
            <a:srgbClr val="4F81BD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4910137" y="2423919"/>
                <a:ext cx="3614737" cy="8048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m:rPr>
                          <m:sty m:val="p"/>
                        </m:rP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8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10137" y="2423919"/>
                <a:ext cx="3614737" cy="8048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luxograma: Documento 11"/>
          <p:cNvSpPr/>
          <p:nvPr/>
        </p:nvSpPr>
        <p:spPr>
          <a:xfrm rot="16200000" flipH="1" flipV="1">
            <a:off x="7376529" y="2208647"/>
            <a:ext cx="576064" cy="1288578"/>
          </a:xfrm>
          <a:prstGeom prst="flowChartDocument">
            <a:avLst/>
          </a:prstGeom>
          <a:solidFill>
            <a:srgbClr val="4F81BD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1486524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8">
            <a:extLst>
              <a:ext uri="{FF2B5EF4-FFF2-40B4-BE49-F238E27FC236}">
                <a16:creationId xmlns:a16="http://schemas.microsoft.com/office/drawing/2014/main" id="{03352159-CC66-4FE8-A704-633ED98FF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 dirty="0"/>
              <a:t>Espessura</a:t>
            </a:r>
            <a:r>
              <a:rPr lang="pt-BR" altLang="pt-BR" dirty="0"/>
              <a:t>s</a:t>
            </a:r>
            <a:r>
              <a:rPr altLang="pt-BR" dirty="0"/>
              <a:t> de filme</a:t>
            </a:r>
            <a:r>
              <a:rPr lang="pt-BR" altLang="pt-BR" dirty="0"/>
              <a:t> típicas</a:t>
            </a:r>
            <a:endParaRPr altLang="pt-BR" dirty="0"/>
          </a:p>
        </p:txBody>
      </p:sp>
      <p:graphicFrame>
        <p:nvGraphicFramePr>
          <p:cNvPr id="151690" name="Group 138">
            <a:extLst>
              <a:ext uri="{FF2B5EF4-FFF2-40B4-BE49-F238E27FC236}">
                <a16:creationId xmlns:a16="http://schemas.microsoft.com/office/drawing/2014/main" id="{F94F2E4A-B1FA-4226-AE1E-1F42CE67587A}"/>
              </a:ext>
            </a:extLst>
          </p:cNvPr>
          <p:cNvGraphicFramePr>
            <a:graphicFrameLocks noGrp="1"/>
          </p:cNvGraphicFramePr>
          <p:nvPr/>
        </p:nvGraphicFramePr>
        <p:xfrm>
          <a:off x="3768725" y="1484313"/>
          <a:ext cx="5029200" cy="2527300"/>
        </p:xfrm>
        <a:graphic>
          <a:graphicData uri="http://schemas.openxmlformats.org/drawingml/2006/table">
            <a:tbl>
              <a:tblPr/>
              <a:tblGrid>
                <a:gridCol w="1254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1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Variável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unid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Líquido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Gás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en-GB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396" marR="84396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nl-NL" sz="2000" b="0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nl-NL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/s</a:t>
                      </a:r>
                      <a:endParaRPr kumimoji="0" lang="en-GB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nl-NL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-9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nl-NL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sym typeface="Symbol" pitchFamily="18" charset="2"/>
                        </a:rPr>
                        <a:t></a:t>
                      </a:r>
                    </a:p>
                  </a:txBody>
                  <a:tcPr marL="84396" marR="84396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sym typeface="Symbol" pitchFamily="18" charset="2"/>
                        </a:rPr>
                        <a:t></a:t>
                      </a:r>
                      <a:r>
                        <a:rPr kumimoji="0" lang="nl-NL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0" lang="en-GB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10 ..  100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100 .. 1000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k=D/</a:t>
                      </a:r>
                      <a:r>
                        <a:rPr kumimoji="0" lang="nl-NL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endParaRPr kumimoji="0" lang="en-GB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L="84396" marR="84396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m/s</a:t>
                      </a:r>
                      <a:endParaRPr kumimoji="0" lang="en-GB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nl-NL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-4</a:t>
                      </a: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.. 10</a:t>
                      </a:r>
                      <a:r>
                        <a:rPr kumimoji="0" lang="nl-NL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nl-NL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-1</a:t>
                      </a: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.. 10</a:t>
                      </a:r>
                      <a:r>
                        <a:rPr kumimoji="0" lang="nl-NL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-2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 c</a:t>
                      </a:r>
                      <a:endParaRPr kumimoji="0" lang="en-GB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L="84396" marR="84396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kg/m</a:t>
                      </a:r>
                      <a:r>
                        <a:rPr kumimoji="0" lang="en-GB" sz="2000" b="0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GB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nl-NL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-1</a:t>
                      </a: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.. 10</a:t>
                      </a:r>
                      <a:r>
                        <a:rPr kumimoji="0" lang="nl-NL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-2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ZapfDingbats" pitchFamily="82" charset="2"/>
                        <a:buNone/>
                        <a:tabLst/>
                        <a:defRPr/>
                      </a:pP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nl-NL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-1</a:t>
                      </a:r>
                      <a:r>
                        <a:rPr kumimoji="0" 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.. 10</a:t>
                      </a:r>
                      <a:r>
                        <a:rPr kumimoji="0" lang="nl-NL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-2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84396" marR="8439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F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187" name="Rectangle 140"/>
          <p:cNvSpPr>
            <a:spLocks noChangeArrowheads="1"/>
          </p:cNvSpPr>
          <p:nvPr/>
        </p:nvSpPr>
        <p:spPr bwMode="auto">
          <a:xfrm>
            <a:off x="381000" y="4195763"/>
            <a:ext cx="8382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857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80000"/>
              <a:buFont typeface="ZapfDingbats"/>
              <a:buChar char="n"/>
            </a:pPr>
            <a:endParaRPr lang="pt-BR" altLang="pt-BR" sz="2000"/>
          </a:p>
        </p:txBody>
      </p:sp>
      <p:grpSp>
        <p:nvGrpSpPr>
          <p:cNvPr id="49188" name="Group 108"/>
          <p:cNvGrpSpPr>
            <a:grpSpLocks/>
          </p:cNvGrpSpPr>
          <p:nvPr/>
        </p:nvGrpSpPr>
        <p:grpSpPr bwMode="auto">
          <a:xfrm>
            <a:off x="684213" y="1268413"/>
            <a:ext cx="2897187" cy="2686050"/>
            <a:chOff x="527" y="1484"/>
            <a:chExt cx="1977" cy="1692"/>
          </a:xfrm>
        </p:grpSpPr>
        <p:sp>
          <p:nvSpPr>
            <p:cNvPr id="49205" name="AutoShape 26"/>
            <p:cNvSpPr>
              <a:spLocks noChangeArrowheads="1"/>
            </p:cNvSpPr>
            <p:nvPr/>
          </p:nvSpPr>
          <p:spPr bwMode="auto">
            <a:xfrm>
              <a:off x="527" y="1484"/>
              <a:ext cx="1851" cy="1296"/>
            </a:xfrm>
            <a:prstGeom prst="roundRect">
              <a:avLst>
                <a:gd name="adj" fmla="val 33745"/>
              </a:avLst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0"/>
                </a:lnSpc>
              </a:pPr>
              <a:r>
                <a:rPr lang="pt-BR" altLang="pt-BR">
                  <a:latin typeface="+mj-lt"/>
                </a:rPr>
                <a:t>Líquido</a:t>
              </a:r>
            </a:p>
          </p:txBody>
        </p:sp>
        <p:sp>
          <p:nvSpPr>
            <p:cNvPr id="11" name="Oval 98">
              <a:extLst>
                <a:ext uri="{FF2B5EF4-FFF2-40B4-BE49-F238E27FC236}">
                  <a16:creationId xmlns:a16="http://schemas.microsoft.com/office/drawing/2014/main" id="{ADDFC23C-0294-4CE3-A18B-4DCE9BA27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1676"/>
              <a:ext cx="1012" cy="96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 altLang="pt-BR">
                <a:latin typeface="+mj-lt"/>
              </a:endParaRPr>
            </a:p>
          </p:txBody>
        </p:sp>
        <p:sp>
          <p:nvSpPr>
            <p:cNvPr id="49207" name="Oval 31"/>
            <p:cNvSpPr>
              <a:spLocks noChangeArrowheads="1"/>
            </p:cNvSpPr>
            <p:nvPr/>
          </p:nvSpPr>
          <p:spPr bwMode="auto">
            <a:xfrm>
              <a:off x="1255" y="1728"/>
              <a:ext cx="940" cy="85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>
                  <a:latin typeface="+mj-lt"/>
                </a:rPr>
                <a:t>Gas</a:t>
              </a:r>
            </a:p>
          </p:txBody>
        </p:sp>
        <p:sp>
          <p:nvSpPr>
            <p:cNvPr id="13" name="Oval 32">
              <a:extLst>
                <a:ext uri="{FF2B5EF4-FFF2-40B4-BE49-F238E27FC236}">
                  <a16:creationId xmlns:a16="http://schemas.microsoft.com/office/drawing/2014/main" id="{890B8A8B-1388-47BA-9628-EF7D38A73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" y="1877"/>
              <a:ext cx="612" cy="558"/>
            </a:xfrm>
            <a:prstGeom prst="ellipse">
              <a:avLst/>
            </a:prstGeom>
            <a:solidFill>
              <a:srgbClr val="FAFFC9"/>
            </a:solidFill>
            <a:ln w="28575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pt-BR" altLang="pt-BR" dirty="0">
                  <a:latin typeface="+mj-lt"/>
                </a:rPr>
                <a:t>Gás</a:t>
              </a:r>
            </a:p>
          </p:txBody>
        </p:sp>
        <p:sp>
          <p:nvSpPr>
            <p:cNvPr id="49209" name="Rectangle 72"/>
            <p:cNvSpPr>
              <a:spLocks noChangeArrowheads="1"/>
            </p:cNvSpPr>
            <p:nvPr/>
          </p:nvSpPr>
          <p:spPr bwMode="auto">
            <a:xfrm>
              <a:off x="1608" y="2945"/>
              <a:ext cx="896" cy="2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>
                  <a:latin typeface="+mj-lt"/>
                  <a:sym typeface="Symbol" panose="05050102010706020507" pitchFamily="18" charset="2"/>
                </a:rPr>
                <a:t> = 100 m</a:t>
              </a:r>
              <a:endParaRPr lang="pt-BR" altLang="pt-BR">
                <a:latin typeface="+mj-lt"/>
              </a:endParaRPr>
            </a:p>
          </p:txBody>
        </p:sp>
        <p:sp>
          <p:nvSpPr>
            <p:cNvPr id="49210" name="Arc 73"/>
            <p:cNvSpPr>
              <a:spLocks/>
            </p:cNvSpPr>
            <p:nvPr/>
          </p:nvSpPr>
          <p:spPr bwMode="auto">
            <a:xfrm>
              <a:off x="1892" y="2488"/>
              <a:ext cx="329" cy="439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9"/>
                <a:gd name="T10" fmla="*/ 0 h 21600"/>
                <a:gd name="T11" fmla="*/ 21599 w 215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9" h="21600" fill="none" extrusionOk="0">
                  <a:moveTo>
                    <a:pt x="-1" y="0"/>
                  </a:moveTo>
                  <a:cubicBezTo>
                    <a:pt x="11859" y="0"/>
                    <a:pt x="21500" y="9561"/>
                    <a:pt x="21599" y="21420"/>
                  </a:cubicBezTo>
                </a:path>
                <a:path w="21599" h="21600" stroke="0" extrusionOk="0">
                  <a:moveTo>
                    <a:pt x="-1" y="0"/>
                  </a:moveTo>
                  <a:cubicBezTo>
                    <a:pt x="11859" y="0"/>
                    <a:pt x="21500" y="9561"/>
                    <a:pt x="21599" y="2142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rnd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49211" name="Rectangle 74"/>
            <p:cNvSpPr>
              <a:spLocks noChangeArrowheads="1"/>
            </p:cNvSpPr>
            <p:nvPr/>
          </p:nvSpPr>
          <p:spPr bwMode="auto">
            <a:xfrm>
              <a:off x="625" y="2941"/>
              <a:ext cx="780" cy="23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>
                  <a:latin typeface="+mj-lt"/>
                  <a:sym typeface="Symbol" panose="05050102010706020507" pitchFamily="18" charset="2"/>
                </a:rPr>
                <a:t> = 10 m</a:t>
              </a:r>
            </a:p>
          </p:txBody>
        </p:sp>
        <p:sp>
          <p:nvSpPr>
            <p:cNvPr id="49212" name="Arc 100"/>
            <p:cNvSpPr>
              <a:spLocks/>
            </p:cNvSpPr>
            <p:nvPr/>
          </p:nvSpPr>
          <p:spPr bwMode="auto">
            <a:xfrm flipH="1">
              <a:off x="1264" y="2579"/>
              <a:ext cx="234" cy="347"/>
            </a:xfrm>
            <a:custGeom>
              <a:avLst/>
              <a:gdLst>
                <a:gd name="T0" fmla="*/ 0 w 21587"/>
                <a:gd name="T1" fmla="*/ 0 h 21450"/>
                <a:gd name="T2" fmla="*/ 0 w 21587"/>
                <a:gd name="T3" fmla="*/ 0 h 21450"/>
                <a:gd name="T4" fmla="*/ 0 w 21587"/>
                <a:gd name="T5" fmla="*/ 0 h 21450"/>
                <a:gd name="T6" fmla="*/ 0 60000 65536"/>
                <a:gd name="T7" fmla="*/ 0 60000 65536"/>
                <a:gd name="T8" fmla="*/ 0 60000 65536"/>
                <a:gd name="T9" fmla="*/ 0 w 21587"/>
                <a:gd name="T10" fmla="*/ 0 h 21450"/>
                <a:gd name="T11" fmla="*/ 21587 w 21587"/>
                <a:gd name="T12" fmla="*/ 21450 h 21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87" h="21450" fill="none" extrusionOk="0">
                  <a:moveTo>
                    <a:pt x="2544" y="0"/>
                  </a:moveTo>
                  <a:cubicBezTo>
                    <a:pt x="13129" y="1256"/>
                    <a:pt x="21215" y="10045"/>
                    <a:pt x="21586" y="20698"/>
                  </a:cubicBezTo>
                </a:path>
                <a:path w="21587" h="21450" stroke="0" extrusionOk="0">
                  <a:moveTo>
                    <a:pt x="2544" y="0"/>
                  </a:moveTo>
                  <a:cubicBezTo>
                    <a:pt x="13129" y="1256"/>
                    <a:pt x="21215" y="10045"/>
                    <a:pt x="21586" y="20698"/>
                  </a:cubicBezTo>
                  <a:lnTo>
                    <a:pt x="0" y="21450"/>
                  </a:lnTo>
                  <a:lnTo>
                    <a:pt x="2544" y="0"/>
                  </a:lnTo>
                  <a:close/>
                </a:path>
              </a:pathLst>
            </a:custGeom>
            <a:noFill/>
            <a:ln w="28575" cap="rnd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>
                <a:latin typeface="+mj-lt"/>
              </a:endParaRPr>
            </a:p>
          </p:txBody>
        </p:sp>
      </p:grpSp>
      <p:grpSp>
        <p:nvGrpSpPr>
          <p:cNvPr id="49189" name="Grupo 34"/>
          <p:cNvGrpSpPr>
            <a:grpSpLocks/>
          </p:cNvGrpSpPr>
          <p:nvPr/>
        </p:nvGrpSpPr>
        <p:grpSpPr bwMode="auto">
          <a:xfrm>
            <a:off x="885825" y="4508500"/>
            <a:ext cx="2101850" cy="1250950"/>
            <a:chOff x="4521859" y="3933056"/>
            <a:chExt cx="2100815" cy="1249680"/>
          </a:xfrm>
        </p:grpSpPr>
        <p:sp>
          <p:nvSpPr>
            <p:cNvPr id="19" name="Oval 59">
              <a:extLst>
                <a:ext uri="{FF2B5EF4-FFF2-40B4-BE49-F238E27FC236}">
                  <a16:creationId xmlns:a16="http://schemas.microsoft.com/office/drawing/2014/main" id="{85947CF0-204A-4E45-B2DF-87C4F4F2D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3448" y="3933056"/>
              <a:ext cx="1239226" cy="124968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 altLang="pt-BR">
                <a:latin typeface="+mj-lt"/>
              </a:endParaRPr>
            </a:p>
          </p:txBody>
        </p:sp>
        <p:sp>
          <p:nvSpPr>
            <p:cNvPr id="49201" name="Line 68"/>
            <p:cNvSpPr>
              <a:spLocks noChangeShapeType="1"/>
            </p:cNvSpPr>
            <p:nvPr/>
          </p:nvSpPr>
          <p:spPr bwMode="auto">
            <a:xfrm flipV="1">
              <a:off x="5241939" y="4941168"/>
              <a:ext cx="216024" cy="14401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49202" name="Oval 59"/>
            <p:cNvSpPr>
              <a:spLocks noChangeAspect="1" noChangeArrowheads="1"/>
            </p:cNvSpPr>
            <p:nvPr/>
          </p:nvSpPr>
          <p:spPr bwMode="auto">
            <a:xfrm>
              <a:off x="5506782" y="4058024"/>
              <a:ext cx="991903" cy="999744"/>
            </a:xfrm>
            <a:prstGeom prst="ellipse">
              <a:avLst/>
            </a:prstGeom>
            <a:solidFill>
              <a:srgbClr val="C6D9F1"/>
            </a:solidFill>
            <a:ln w="28575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>
                  <a:latin typeface="+mj-lt"/>
                </a:rPr>
                <a:t>Sólido</a:t>
              </a:r>
            </a:p>
            <a:p>
              <a:endParaRPr lang="pt-BR" altLang="pt-BR">
                <a:latin typeface="+mj-lt"/>
              </a:endParaRPr>
            </a:p>
          </p:txBody>
        </p:sp>
        <p:sp>
          <p:nvSpPr>
            <p:cNvPr id="49203" name="Line 69"/>
            <p:cNvSpPr>
              <a:spLocks noChangeShapeType="1"/>
            </p:cNvSpPr>
            <p:nvPr/>
          </p:nvSpPr>
          <p:spPr bwMode="auto">
            <a:xfrm flipH="1">
              <a:off x="5601979" y="4653136"/>
              <a:ext cx="216023" cy="14401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latin typeface="+mj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204" name="Object 37"/>
                <p:cNvSpPr txBox="1"/>
                <p:nvPr/>
              </p:nvSpPr>
              <p:spPr bwMode="auto">
                <a:xfrm>
                  <a:off x="4521859" y="4221088"/>
                  <a:ext cx="813955" cy="7009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  <m:f>
                          <m:f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pt-BR"/>
                </a:p>
              </p:txBody>
            </p:sp>
          </mc:Choice>
          <mc:Fallback xmlns="">
            <p:sp>
              <p:nvSpPr>
                <p:cNvPr id="49204" name="Object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21859" y="4221088"/>
                  <a:ext cx="813955" cy="70090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198" name="Object 20">
                <a:hlinkClick r:id="" action="ppaction://ole?verb=0"/>
              </p:cNvPr>
              <p:cNvSpPr txBox="1"/>
              <p:nvPr/>
            </p:nvSpPr>
            <p:spPr bwMode="auto">
              <a:xfrm>
                <a:off x="6653213" y="4827588"/>
                <a:ext cx="1508125" cy="4730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49198" name="Object 20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3213" y="4827588"/>
                <a:ext cx="1508125" cy="4730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 explicativo retangular 2">
            <a:extLst>
              <a:ext uri="{FF2B5EF4-FFF2-40B4-BE49-F238E27FC236}">
                <a16:creationId xmlns:a16="http://schemas.microsoft.com/office/drawing/2014/main" id="{735C9E40-C0E9-41A9-BCE7-F47CD60D7CF2}"/>
              </a:ext>
            </a:extLst>
          </p:cNvPr>
          <p:cNvSpPr/>
          <p:nvPr/>
        </p:nvSpPr>
        <p:spPr>
          <a:xfrm>
            <a:off x="6011863" y="3429000"/>
            <a:ext cx="2663825" cy="717550"/>
          </a:xfrm>
          <a:prstGeom prst="wedgeRectCallout">
            <a:avLst>
              <a:gd name="adj1" fmla="val -8455"/>
              <a:gd name="adj2" fmla="val 1448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7CEFDFB9-B3AC-4425-9A30-E64B5E9A731E}"/>
              </a:ext>
            </a:extLst>
          </p:cNvPr>
          <p:cNvGrpSpPr/>
          <p:nvPr/>
        </p:nvGrpSpPr>
        <p:grpSpPr>
          <a:xfrm>
            <a:off x="3635896" y="4582869"/>
            <a:ext cx="2109569" cy="2081920"/>
            <a:chOff x="3635896" y="4582869"/>
            <a:chExt cx="2109569" cy="2081920"/>
          </a:xfrm>
        </p:grpSpPr>
        <p:sp>
          <p:nvSpPr>
            <p:cNvPr id="49190" name="Rectangle 53"/>
            <p:cNvSpPr>
              <a:spLocks noChangeArrowheads="1"/>
            </p:cNvSpPr>
            <p:nvPr/>
          </p:nvSpPr>
          <p:spPr bwMode="auto">
            <a:xfrm>
              <a:off x="4905429" y="4653136"/>
              <a:ext cx="661988" cy="151246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>
                <a:latin typeface="+mj-lt"/>
              </a:endParaRPr>
            </a:p>
          </p:txBody>
        </p:sp>
        <p:sp>
          <p:nvSpPr>
            <p:cNvPr id="49191" name="Line 54"/>
            <p:cNvSpPr>
              <a:spLocks noChangeShapeType="1"/>
            </p:cNvSpPr>
            <p:nvPr/>
          </p:nvSpPr>
          <p:spPr bwMode="auto">
            <a:xfrm>
              <a:off x="4886379" y="4665836"/>
              <a:ext cx="0" cy="1490542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49192" name="Line 55"/>
            <p:cNvSpPr>
              <a:spLocks noChangeShapeType="1"/>
            </p:cNvSpPr>
            <p:nvPr/>
          </p:nvSpPr>
          <p:spPr bwMode="auto">
            <a:xfrm>
              <a:off x="4976867" y="4665836"/>
              <a:ext cx="0" cy="1490542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latin typeface="+mj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193" name="Object 56">
                  <a:hlinkClick r:id="" action="ppaction://ole?verb=0"/>
                </p:cNvPr>
                <p:cNvSpPr txBox="1"/>
                <p:nvPr/>
              </p:nvSpPr>
              <p:spPr bwMode="auto">
                <a:xfrm>
                  <a:off x="4123586" y="5445482"/>
                  <a:ext cx="688975" cy="685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  <m:f>
                          <m:f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pt-BR"/>
                </a:p>
              </p:txBody>
            </p:sp>
          </mc:Choice>
          <mc:Fallback xmlns="">
            <p:sp>
              <p:nvSpPr>
                <p:cNvPr id="49193" name="Object 56">
                  <a:hlinkClick r:id="" action="ppaction://ole?verb=0"/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23586" y="5445482"/>
                  <a:ext cx="688975" cy="68580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194" name="Line 57"/>
            <p:cNvSpPr>
              <a:spLocks noChangeShapeType="1"/>
            </p:cNvSpPr>
            <p:nvPr/>
          </p:nvSpPr>
          <p:spPr bwMode="auto">
            <a:xfrm>
              <a:off x="4543479" y="5373216"/>
              <a:ext cx="36036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49195" name="Line 58"/>
            <p:cNvSpPr>
              <a:spLocks noChangeShapeType="1"/>
            </p:cNvSpPr>
            <p:nvPr/>
          </p:nvSpPr>
          <p:spPr bwMode="auto">
            <a:xfrm flipH="1">
              <a:off x="4976867" y="5373216"/>
              <a:ext cx="36036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49196" name="Line 55"/>
            <p:cNvSpPr>
              <a:spLocks noChangeShapeType="1"/>
            </p:cNvSpPr>
            <p:nvPr/>
          </p:nvSpPr>
          <p:spPr bwMode="auto">
            <a:xfrm>
              <a:off x="5551542" y="4678536"/>
              <a:ext cx="0" cy="1490542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49197" name="Retângulo 45"/>
            <p:cNvSpPr>
              <a:spLocks noChangeArrowheads="1"/>
            </p:cNvSpPr>
            <p:nvPr/>
          </p:nvSpPr>
          <p:spPr bwMode="auto">
            <a:xfrm>
              <a:off x="3635896" y="4582869"/>
              <a:ext cx="122187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/>
              <a:r>
                <a:rPr lang="pt-BR" altLang="pt-BR" dirty="0">
                  <a:latin typeface="+mj-lt"/>
                </a:rPr>
                <a:t>Membrana</a:t>
              </a:r>
            </a:p>
            <a:p>
              <a:pPr algn="r"/>
              <a:r>
                <a:rPr lang="pt-BR" altLang="pt-BR" dirty="0">
                  <a:latin typeface="+mj-lt"/>
                </a:rPr>
                <a:t>(sólido)</a:t>
              </a:r>
            </a:p>
          </p:txBody>
        </p:sp>
        <p:sp>
          <p:nvSpPr>
            <p:cNvPr id="2" name="Chave Esquerda 1">
              <a:extLst>
                <a:ext uri="{FF2B5EF4-FFF2-40B4-BE49-F238E27FC236}">
                  <a16:creationId xmlns:a16="http://schemas.microsoft.com/office/drawing/2014/main" id="{348908F1-62AC-4EB8-9169-D5DA22149184}"/>
                </a:ext>
              </a:extLst>
            </p:cNvPr>
            <p:cNvSpPr/>
            <p:nvPr/>
          </p:nvSpPr>
          <p:spPr>
            <a:xfrm rot="16200000">
              <a:off x="5174868" y="5904373"/>
              <a:ext cx="90488" cy="7200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0BF694A9-4775-4538-8245-3AFBB4F1FE18}"/>
                </a:ext>
              </a:extLst>
            </p:cNvPr>
            <p:cNvSpPr txBox="1"/>
            <p:nvPr/>
          </p:nvSpPr>
          <p:spPr>
            <a:xfrm>
              <a:off x="4716016" y="6295457"/>
              <a:ext cx="1029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450850" algn="l"/>
                </a:tabLst>
              </a:pPr>
              <a:r>
                <a:rPr lang="pt-BR" i="1" dirty="0"/>
                <a:t>d~</a:t>
              </a:r>
              <a:r>
                <a:rPr lang="pt-BR" dirty="0">
                  <a:latin typeface="+mj-lt"/>
                </a:rPr>
                <a:t>10 </a:t>
              </a:r>
              <a:r>
                <a:rPr lang="pt-BR" dirty="0">
                  <a:latin typeface="Symbol" panose="05050102010706020507" pitchFamily="18" charset="2"/>
                </a:rPr>
                <a:t>m</a:t>
              </a:r>
              <a:r>
                <a:rPr lang="pt-BR" dirty="0">
                  <a:latin typeface="+mj-lt"/>
                </a:rPr>
                <a:t>m</a:t>
              </a:r>
              <a:endParaRPr lang="en-US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122443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8">
            <a:extLst>
              <a:ext uri="{FF2B5EF4-FFF2-40B4-BE49-F238E27FC236}">
                <a16:creationId xmlns:a16="http://schemas.microsoft.com/office/drawing/2014/main" id="{0A64533E-9C19-4BC4-BD1D-28E634C50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/>
              <a:t>Correlações para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altLang="pt-BR" dirty="0"/>
              <a:t> e </a:t>
            </a:r>
            <a:r>
              <a:rPr lang="pt-BR" altLang="pt-BR" i="1" dirty="0">
                <a:latin typeface="Symbol" panose="05050102010706020507" pitchFamily="18" charset="2"/>
              </a:rPr>
              <a:t>d</a:t>
            </a:r>
            <a:endParaRPr altLang="pt-BR" i="1" dirty="0">
              <a:latin typeface="Symbol" panose="05050102010706020507" pitchFamily="18" charset="2"/>
            </a:endParaRPr>
          </a:p>
        </p:txBody>
      </p:sp>
      <p:sp>
        <p:nvSpPr>
          <p:cNvPr id="51203" name="Rectangle 49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Muitas correlações para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altLang="pt-BR" dirty="0"/>
              <a:t> (e </a:t>
            </a:r>
            <a:r>
              <a:rPr lang="pt-BR" altLang="pt-BR" i="1" dirty="0">
                <a:latin typeface="Symbol" panose="05050102010706020507" pitchFamily="18" charset="2"/>
              </a:rPr>
              <a:t>d</a:t>
            </a:r>
            <a:r>
              <a:rPr lang="pt-BR" altLang="pt-BR" dirty="0">
                <a:latin typeface="Symbol" panose="05050102010706020507" pitchFamily="18" charset="2"/>
              </a:rPr>
              <a:t>)</a:t>
            </a:r>
            <a:r>
              <a:rPr lang="pt-BR" altLang="pt-BR" dirty="0"/>
              <a:t>. </a:t>
            </a:r>
          </a:p>
          <a:p>
            <a:pPr eaLnBrk="1" hangingPunct="1"/>
            <a:r>
              <a:rPr lang="pt-BR" altLang="pt-BR" dirty="0"/>
              <a:t>Por exemplo, escoamento em torno de uma única esfera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marL="349250" lvl="2" eaLnBrk="1" hangingPunct="1">
              <a:lnSpc>
                <a:spcPts val="2800"/>
              </a:lnSpc>
              <a:spcBef>
                <a:spcPts val="1400"/>
              </a:spcBef>
            </a:pPr>
            <a:r>
              <a:rPr lang="pt-BR" altLang="pt-BR" dirty="0"/>
              <a:t>Números de Sherwood (</a:t>
            </a:r>
            <a:r>
              <a:rPr lang="pt-BR" alt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pt-BR" altLang="pt-BR" dirty="0"/>
              <a:t>), Reynolds (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pt-BR" altLang="pt-BR" dirty="0"/>
              <a:t>) e Schmidt (</a:t>
            </a:r>
            <a:r>
              <a:rPr lang="pt-BR" alt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pt-BR" altLang="pt-BR" dirty="0"/>
              <a:t>)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04" name="Object 135">
                <a:hlinkClick r:id="" action="ppaction://ole?verb=0"/>
              </p:cNvPr>
              <p:cNvSpPr txBox="1"/>
              <p:nvPr/>
            </p:nvSpPr>
            <p:spPr bwMode="auto">
              <a:xfrm>
                <a:off x="2339974" y="2636838"/>
                <a:ext cx="4248250" cy="108019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𝑆h</m:t>
                      </m:r>
                      <m:r>
                        <a:rPr lang="pt-B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=2.0+0.552</m:t>
                      </m:r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pt-BR" sz="2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Re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1/3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2≤</m:t>
                      </m:r>
                      <m:func>
                        <m:func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Re</m:t>
                          </m:r>
                        </m:fName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</m:e>
                      </m:func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12,000  0.6≤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𝑆𝑐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≤2.7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1204" name="Object 135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9974" y="2636838"/>
                <a:ext cx="4248250" cy="1080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05" name="Object 139">
                <a:hlinkClick r:id="" action="ppaction://ole?verb=0"/>
              </p:cNvPr>
              <p:cNvSpPr txBox="1"/>
              <p:nvPr/>
            </p:nvSpPr>
            <p:spPr bwMode="auto">
              <a:xfrm>
                <a:off x="1907704" y="4509120"/>
                <a:ext cx="4608289" cy="8620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𝑆h</m:t>
                      </m:r>
                      <m:r>
                        <a:rPr lang="pt-BR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𝑘𝑑</m:t>
                          </m:r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  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𝑆𝑐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  <m:r>
                        <a:rPr lang="pt-B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pt-B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𝑅𝑒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1205" name="Object 139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7704" y="4509120"/>
                <a:ext cx="4608289" cy="8620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69401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ED12146-FB1F-4A1E-B265-0938ACC9F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Exercício 3.2: Absorção de SO</a:t>
            </a:r>
            <a:r>
              <a:rPr altLang="pt-BR" baseline="-25000"/>
              <a:t>2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323850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SO</a:t>
            </a:r>
            <a:r>
              <a:rPr lang="pt-BR" altLang="pt-BR" baseline="-25000" dirty="0"/>
              <a:t>2</a:t>
            </a:r>
            <a:r>
              <a:rPr lang="pt-BR" altLang="pt-BR" dirty="0"/>
              <a:t> puro é absorvido em água numa coluna de enchimento, com um fluxo de 7.5e-3 mol SO</a:t>
            </a:r>
            <a:r>
              <a:rPr lang="pt-BR" altLang="pt-BR" baseline="-25000" dirty="0"/>
              <a:t>2</a:t>
            </a:r>
            <a:r>
              <a:rPr lang="pt-BR" altLang="pt-BR" dirty="0"/>
              <a:t> m</a:t>
            </a:r>
            <a:r>
              <a:rPr lang="pt-BR" altLang="pt-BR" baseline="30000" dirty="0"/>
              <a:t>-2</a:t>
            </a:r>
            <a:r>
              <a:rPr lang="pt-BR" altLang="pt-BR" dirty="0"/>
              <a:t> s</a:t>
            </a:r>
            <a:r>
              <a:rPr lang="pt-BR" altLang="pt-BR" baseline="30000" dirty="0"/>
              <a:t>-1</a:t>
            </a:r>
            <a:r>
              <a:rPr lang="pt-BR" altLang="pt-BR" dirty="0"/>
              <a:t>.</a:t>
            </a:r>
          </a:p>
          <a:p>
            <a:pPr eaLnBrk="1" hangingPunct="1"/>
            <a:r>
              <a:rPr lang="pt-BR" altLang="pt-BR" dirty="0"/>
              <a:t>A fase líquida controla o TM, pois na fase vapor o SO2 é puro. As frações molares de SO</a:t>
            </a:r>
            <a:r>
              <a:rPr lang="pt-BR" altLang="pt-BR" baseline="-25000" dirty="0"/>
              <a:t>2</a:t>
            </a:r>
            <a:r>
              <a:rPr lang="pt-BR" altLang="pt-BR" dirty="0"/>
              <a:t> na interface e no seio do líquido são 0,0025 e 0,0003 respectivamente. A primeira foi calculada com base em equilíbrio com o vapor e a segunda foi medida.</a:t>
            </a:r>
          </a:p>
          <a:p>
            <a:pPr eaLnBrk="1" hangingPunct="1"/>
            <a:r>
              <a:rPr lang="pt-BR" altLang="pt-BR" dirty="0"/>
              <a:t>Desprezar a evaporação da água e a absorção de outros componentes do ar na água.</a:t>
            </a:r>
          </a:p>
          <a:p>
            <a:pPr eaLnBrk="1" hangingPunct="1"/>
            <a:r>
              <a:rPr lang="pt-BR" altLang="pt-BR" dirty="0"/>
              <a:t>Pede-se: (a) Calcule o coeficiente de transporte de massa e a espessura do filme na fase líquida, sabendo que a difusividade do SO</a:t>
            </a:r>
            <a:r>
              <a:rPr lang="pt-BR" altLang="pt-BR" baseline="-25000" dirty="0"/>
              <a:t>2</a:t>
            </a:r>
            <a:r>
              <a:rPr lang="pt-BR" altLang="pt-BR" dirty="0"/>
              <a:t> em água vale 1,7x10</a:t>
            </a:r>
            <a:r>
              <a:rPr lang="pt-BR" altLang="pt-BR" baseline="30000" dirty="0"/>
              <a:t>-9 </a:t>
            </a:r>
            <a:r>
              <a:rPr lang="pt-BR" altLang="pt-BR" dirty="0"/>
              <a:t>m</a:t>
            </a:r>
            <a:r>
              <a:rPr lang="pt-BR" altLang="pt-BR" baseline="30000" dirty="0"/>
              <a:t>2 </a:t>
            </a:r>
            <a:r>
              <a:rPr lang="pt-BR" altLang="pt-BR" dirty="0"/>
              <a:t>s</a:t>
            </a:r>
            <a:r>
              <a:rPr lang="pt-BR" altLang="pt-BR" baseline="30000" dirty="0"/>
              <a:t>-1</a:t>
            </a:r>
            <a:r>
              <a:rPr lang="pt-BR" altLang="pt-BR" dirty="0"/>
              <a:t>. (b) Mostre que a contribuição convectiva ao fluxo de SO</a:t>
            </a:r>
            <a:r>
              <a:rPr lang="pt-BR" altLang="pt-BR" baseline="-25000" dirty="0"/>
              <a:t>2</a:t>
            </a:r>
            <a:r>
              <a:rPr lang="pt-BR" altLang="pt-BR" dirty="0"/>
              <a:t> é desprezível.</a:t>
            </a:r>
          </a:p>
          <a:p>
            <a:pPr eaLnBrk="1" hangingPunct="1"/>
            <a:r>
              <a:rPr lang="pt-BR" altLang="pt-BR" dirty="0"/>
              <a:t>Fonte: </a:t>
            </a:r>
            <a:r>
              <a:rPr lang="pt-BR" altLang="pt-BR" dirty="0" err="1"/>
              <a:t>Seader</a:t>
            </a:r>
            <a:r>
              <a:rPr lang="pt-BR" altLang="pt-BR" dirty="0"/>
              <a:t> </a:t>
            </a:r>
            <a:r>
              <a:rPr lang="pt-BR" altLang="pt-BR" dirty="0" err="1"/>
              <a:t>and</a:t>
            </a:r>
            <a:r>
              <a:rPr lang="pt-BR" altLang="pt-BR" dirty="0"/>
              <a:t> Henley exemplo 3.17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2406B4B-1651-4FFC-A357-0AB9533C9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 dirty="0"/>
              <a:t>TM através de interface: teoria de dois filmes</a:t>
            </a:r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dirty="0"/>
              <a:t>Hipóteses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en-US" dirty="0"/>
              <a:t>Sistema binário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en-US" dirty="0"/>
              <a:t>Difusão de A em meio diluído ou</a:t>
            </a:r>
            <a:br>
              <a:rPr lang="pt-BR" altLang="en-US" dirty="0"/>
            </a:br>
            <a:r>
              <a:rPr lang="pt-BR" altLang="en-US" dirty="0" err="1"/>
              <a:t>contradifusão</a:t>
            </a:r>
            <a:r>
              <a:rPr lang="pt-BR" altLang="en-US" dirty="0"/>
              <a:t> </a:t>
            </a:r>
            <a:r>
              <a:rPr lang="pt-BR" altLang="en-US" dirty="0" err="1"/>
              <a:t>equimolecular</a:t>
            </a:r>
            <a:endParaRPr lang="pt-BR" altLang="en-US" dirty="0"/>
          </a:p>
          <a:p>
            <a:pPr lvl="1" eaLnBrk="1" hangingPunct="1">
              <a:lnSpc>
                <a:spcPct val="80000"/>
              </a:lnSpc>
            </a:pPr>
            <a:r>
              <a:rPr lang="pt-BR" altLang="en-US" dirty="0"/>
              <a:t>Escoamento de V (y) para L (x)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dirty="0"/>
              <a:t>Interface em equilíbrio termodinâmico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dirty="0"/>
              <a:t>K constante (independe da composição)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dirty="0"/>
              <a:t>Regime permanente (fluxos nas duas </a:t>
            </a:r>
            <a:br>
              <a:rPr lang="pt-BR" altLang="pt-BR" dirty="0"/>
            </a:br>
            <a:r>
              <a:rPr lang="pt-BR" altLang="pt-BR" dirty="0"/>
              <a:t>fases são idênticos)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dirty="0"/>
              <a:t>Simbologia</a:t>
            </a:r>
          </a:p>
          <a:p>
            <a:pPr lvl="1" eaLnBrk="1" hangingPunct="1">
              <a:lnSpc>
                <a:spcPct val="80000"/>
              </a:lnSpc>
              <a:buFont typeface="ZapfDingbats"/>
              <a:buNone/>
            </a:pPr>
            <a:r>
              <a:rPr lang="pt-BR" alt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alt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altLang="pt-BR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dirty="0"/>
              <a:t>frações molares do componente</a:t>
            </a:r>
            <a:br>
              <a:rPr lang="pt-BR" altLang="pt-BR" dirty="0"/>
            </a:br>
            <a:r>
              <a:rPr lang="pt-BR" altLang="pt-BR" dirty="0"/>
              <a:t>	    </a:t>
            </a:r>
            <a:r>
              <a:rPr lang="pt-BR" altLang="pt-BR" i="1" dirty="0"/>
              <a:t>A</a:t>
            </a:r>
            <a:r>
              <a:rPr lang="pt-BR" altLang="pt-BR" dirty="0"/>
              <a:t> nas fases L e V, resp.</a:t>
            </a:r>
          </a:p>
          <a:p>
            <a:pPr lvl="1" eaLnBrk="1" hangingPunct="1">
              <a:lnSpc>
                <a:spcPct val="80000"/>
              </a:lnSpc>
              <a:buFont typeface="ZapfDingbats"/>
              <a:buNone/>
            </a:pPr>
            <a:r>
              <a:rPr lang="pt-BR" alt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</a:t>
            </a:r>
            <a:r>
              <a:rPr lang="pt-BR" altLang="pt-B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altLang="pt-BR" dirty="0"/>
              <a:t>fluxo mássico do componente A</a:t>
            </a:r>
          </a:p>
          <a:p>
            <a:pPr lvl="1" eaLnBrk="1" hangingPunct="1">
              <a:lnSpc>
                <a:spcPct val="80000"/>
              </a:lnSpc>
              <a:buFont typeface="ZapfDingbats"/>
              <a:buNone/>
            </a:pPr>
            <a:r>
              <a:rPr lang="pt-BR" altLang="pt-BR" i="1" dirty="0"/>
              <a:t>	</a:t>
            </a:r>
            <a:r>
              <a:rPr lang="pt-BR" alt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b,i</a:t>
            </a:r>
            <a:r>
              <a:rPr lang="pt-BR" altLang="pt-BR" i="1" dirty="0"/>
              <a:t>	</a:t>
            </a:r>
            <a:r>
              <a:rPr lang="pt-BR" altLang="pt-BR" dirty="0"/>
              <a:t>bulk, interface</a:t>
            </a:r>
            <a:r>
              <a:rPr lang="pt-BR" altLang="pt-BR" i="1" dirty="0"/>
              <a:t>	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96E3011-DBA8-4670-A7CB-AE135271ABFC}"/>
              </a:ext>
            </a:extLst>
          </p:cNvPr>
          <p:cNvSpPr/>
          <p:nvPr/>
        </p:nvSpPr>
        <p:spPr>
          <a:xfrm>
            <a:off x="25092" y="62005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dirty="0" err="1">
                <a:latin typeface="+mj-lt"/>
              </a:rPr>
              <a:t>Seader</a:t>
            </a:r>
            <a:r>
              <a:rPr lang="pt-BR" altLang="pt-BR" dirty="0">
                <a:latin typeface="+mj-lt"/>
              </a:rPr>
              <a:t> </a:t>
            </a:r>
            <a:r>
              <a:rPr lang="pt-BR" altLang="pt-BR" dirty="0" err="1">
                <a:latin typeface="+mj-lt"/>
              </a:rPr>
              <a:t>and</a:t>
            </a:r>
            <a:r>
              <a:rPr lang="pt-BR" altLang="pt-BR" dirty="0">
                <a:latin typeface="+mj-lt"/>
              </a:rPr>
              <a:t> Henley </a:t>
            </a:r>
            <a:r>
              <a:rPr lang="pt-BR" altLang="pt-BR" dirty="0" err="1">
                <a:latin typeface="+mj-lt"/>
              </a:rPr>
              <a:t>cap</a:t>
            </a:r>
            <a:r>
              <a:rPr lang="pt-BR" altLang="pt-BR" dirty="0">
                <a:latin typeface="+mj-lt"/>
              </a:rPr>
              <a:t> 3.7</a:t>
            </a:r>
          </a:p>
          <a:p>
            <a:pPr>
              <a:defRPr/>
            </a:pPr>
            <a:r>
              <a:rPr lang="pt-BR" altLang="pt-BR" dirty="0" err="1">
                <a:latin typeface="+mj-lt"/>
              </a:rPr>
              <a:t>Geankoplis</a:t>
            </a:r>
            <a:r>
              <a:rPr lang="pt-BR" altLang="pt-BR" dirty="0">
                <a:latin typeface="+mj-lt"/>
              </a:rPr>
              <a:t> </a:t>
            </a:r>
            <a:r>
              <a:rPr lang="pt-BR" altLang="pt-BR" dirty="0" err="1">
                <a:latin typeface="+mj-lt"/>
              </a:rPr>
              <a:t>Cap</a:t>
            </a:r>
            <a:r>
              <a:rPr lang="pt-BR" altLang="pt-BR" dirty="0">
                <a:latin typeface="+mj-lt"/>
              </a:rPr>
              <a:t> 10, Fig. 10.4.2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539E9CE3-C82E-4326-97D1-16436AC26170}"/>
              </a:ext>
            </a:extLst>
          </p:cNvPr>
          <p:cNvGrpSpPr/>
          <p:nvPr/>
        </p:nvGrpSpPr>
        <p:grpSpPr>
          <a:xfrm>
            <a:off x="5101266" y="1123678"/>
            <a:ext cx="3486399" cy="2683652"/>
            <a:chOff x="9274023" y="1495452"/>
            <a:chExt cx="3645434" cy="2833007"/>
          </a:xfrm>
        </p:grpSpPr>
        <p:sp>
          <p:nvSpPr>
            <p:cNvPr id="60" name="Rectangle 57">
              <a:extLst>
                <a:ext uri="{FF2B5EF4-FFF2-40B4-BE49-F238E27FC236}">
                  <a16:creationId xmlns:a16="http://schemas.microsoft.com/office/drawing/2014/main" id="{85614324-73BF-43DA-9DA2-909760066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6461" y="1884287"/>
              <a:ext cx="1200149" cy="200100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endParaRPr lang="pt-BR" altLang="pt-BR" sz="2215" dirty="0"/>
            </a:p>
          </p:txBody>
        </p:sp>
        <p:sp>
          <p:nvSpPr>
            <p:cNvPr id="61" name="Rectangle 58">
              <a:extLst>
                <a:ext uri="{FF2B5EF4-FFF2-40B4-BE49-F238E27FC236}">
                  <a16:creationId xmlns:a16="http://schemas.microsoft.com/office/drawing/2014/main" id="{7ED4E2A3-D27F-4626-9DBB-B1789C90F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8198" y="1878952"/>
              <a:ext cx="1674247" cy="2014274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endParaRPr lang="pt-BR" altLang="pt-BR" sz="2215" dirty="0"/>
            </a:p>
          </p:txBody>
        </p:sp>
        <p:sp>
          <p:nvSpPr>
            <p:cNvPr id="62" name="Line 46">
              <a:extLst>
                <a:ext uri="{FF2B5EF4-FFF2-40B4-BE49-F238E27FC236}">
                  <a16:creationId xmlns:a16="http://schemas.microsoft.com/office/drawing/2014/main" id="{28E3AE88-8040-4786-8617-FFF4503A8A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991848" y="1874936"/>
              <a:ext cx="5772" cy="19989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" name="Text Box 60">
              <a:extLst>
                <a:ext uri="{FF2B5EF4-FFF2-40B4-BE49-F238E27FC236}">
                  <a16:creationId xmlns:a16="http://schemas.microsoft.com/office/drawing/2014/main" id="{97C15BF0-A3E4-4CAF-9425-D444050712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58623" y="1495452"/>
              <a:ext cx="376237" cy="43338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sz="2215" i="1" dirty="0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65" name="Text Box 61">
              <a:extLst>
                <a:ext uri="{FF2B5EF4-FFF2-40B4-BE49-F238E27FC236}">
                  <a16:creationId xmlns:a16="http://schemas.microsoft.com/office/drawing/2014/main" id="{A2349BD2-5976-4788-B907-9E3E20D8B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0648" y="1501802"/>
              <a:ext cx="473075" cy="43338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sz="2215" i="1" dirty="0">
                  <a:latin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66" name="Line 1090">
              <a:extLst>
                <a:ext uri="{FF2B5EF4-FFF2-40B4-BE49-F238E27FC236}">
                  <a16:creationId xmlns:a16="http://schemas.microsoft.com/office/drawing/2014/main" id="{28BF0FEC-3232-4DB4-8CBE-DD0322EF72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83332" y="1732309"/>
              <a:ext cx="18567" cy="21388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" name="Line 1091">
              <a:extLst>
                <a:ext uri="{FF2B5EF4-FFF2-40B4-BE49-F238E27FC236}">
                  <a16:creationId xmlns:a16="http://schemas.microsoft.com/office/drawing/2014/main" id="{A1BB684B-22B1-46C1-A31D-3BC50568B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83332" y="3877505"/>
              <a:ext cx="3136125" cy="12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8" name="Text Box 1093">
              <a:extLst>
                <a:ext uri="{FF2B5EF4-FFF2-40B4-BE49-F238E27FC236}">
                  <a16:creationId xmlns:a16="http://schemas.microsoft.com/office/drawing/2014/main" id="{25349A63-3ADB-4159-9DDB-CE6D19213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0523" y="3874176"/>
              <a:ext cx="1738314" cy="4333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>
                  <a:latin typeface="Times New Roman" panose="02020603050405020304" pitchFamily="18" charset="0"/>
                </a:rPr>
                <a:t>z=0   z=</a:t>
              </a:r>
              <a:r>
                <a:rPr lang="en-GB" altLang="pt-BR" sz="2215" i="1" dirty="0">
                  <a:latin typeface="Symbol" panose="05050102010706020507" pitchFamily="18" charset="2"/>
                </a:rPr>
                <a:t>d</a:t>
              </a:r>
            </a:p>
          </p:txBody>
        </p:sp>
        <p:sp>
          <p:nvSpPr>
            <p:cNvPr id="69" name="Text Box 1094">
              <a:extLst>
                <a:ext uri="{FF2B5EF4-FFF2-40B4-BE49-F238E27FC236}">
                  <a16:creationId xmlns:a16="http://schemas.microsoft.com/office/drawing/2014/main" id="{ED783413-4098-4D90-80E1-E5603A0810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60544" y="3871154"/>
              <a:ext cx="326908" cy="4573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70" name="Line 1097">
              <a:extLst>
                <a:ext uri="{FF2B5EF4-FFF2-40B4-BE49-F238E27FC236}">
                  <a16:creationId xmlns:a16="http://schemas.microsoft.com/office/drawing/2014/main" id="{F54D4C26-D683-42CE-8063-A3035FAAE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94873" y="2308205"/>
              <a:ext cx="60452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" name="Line 1104">
              <a:extLst>
                <a:ext uri="{FF2B5EF4-FFF2-40B4-BE49-F238E27FC236}">
                  <a16:creationId xmlns:a16="http://schemas.microsoft.com/office/drawing/2014/main" id="{2B59DFEE-B46C-41A3-9D28-8DE0CBDCC7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90036" y="1910446"/>
              <a:ext cx="0" cy="19750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2" name="Text Box 1106">
              <a:extLst>
                <a:ext uri="{FF2B5EF4-FFF2-40B4-BE49-F238E27FC236}">
                  <a16:creationId xmlns:a16="http://schemas.microsoft.com/office/drawing/2014/main" id="{EFD53B09-392B-4AB0-9D1D-DF0B4E722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54426" y="1843975"/>
              <a:ext cx="521297" cy="43319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 err="1">
                  <a:latin typeface="Times New Roman" panose="02020603050405020304" pitchFamily="18" charset="0"/>
                </a:rPr>
                <a:t>y</a:t>
              </a:r>
              <a:r>
                <a:rPr lang="en-GB" altLang="pt-BR" sz="2215" i="1" baseline="-25000" dirty="0" err="1">
                  <a:latin typeface="Times New Roman" panose="02020603050405020304" pitchFamily="18" charset="0"/>
                </a:rPr>
                <a:t>Ab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  <p:sp>
          <p:nvSpPr>
            <p:cNvPr id="73" name="Line 1097">
              <a:extLst>
                <a:ext uri="{FF2B5EF4-FFF2-40B4-BE49-F238E27FC236}">
                  <a16:creationId xmlns:a16="http://schemas.microsoft.com/office/drawing/2014/main" id="{D8A6C40E-78C3-408F-BC43-60368900F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90035" y="3010933"/>
              <a:ext cx="9786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74" name="Text Box 1106">
              <a:extLst>
                <a:ext uri="{FF2B5EF4-FFF2-40B4-BE49-F238E27FC236}">
                  <a16:creationId xmlns:a16="http://schemas.microsoft.com/office/drawing/2014/main" id="{A205A22D-7631-4DBD-86B9-15C65EE39A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79395" y="2093001"/>
              <a:ext cx="574675" cy="4333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 err="1">
                  <a:latin typeface="Times New Roman" panose="02020603050405020304" pitchFamily="18" charset="0"/>
                </a:rPr>
                <a:t>x</a:t>
              </a:r>
              <a:r>
                <a:rPr lang="en-GB" altLang="pt-BR" sz="2215" i="1" baseline="-25000" dirty="0" err="1">
                  <a:latin typeface="Times New Roman" panose="02020603050405020304" pitchFamily="18" charset="0"/>
                </a:rPr>
                <a:t>Ai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  <p:sp>
          <p:nvSpPr>
            <p:cNvPr id="75" name="Line 1097">
              <a:extLst>
                <a:ext uri="{FF2B5EF4-FFF2-40B4-BE49-F238E27FC236}">
                  <a16:creationId xmlns:a16="http://schemas.microsoft.com/office/drawing/2014/main" id="{FB7BC667-8FF2-41D4-B146-8D8C86478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0723" y="2526292"/>
              <a:ext cx="669312" cy="4905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1" name="AutoShape 56">
              <a:extLst>
                <a:ext uri="{FF2B5EF4-FFF2-40B4-BE49-F238E27FC236}">
                  <a16:creationId xmlns:a16="http://schemas.microsoft.com/office/drawing/2014/main" id="{0A8A9759-288F-4CF9-ABDE-CB9375990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6837" y="3103546"/>
              <a:ext cx="625475" cy="682625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endParaRPr lang="pt-BR" altLang="pt-BR" sz="2215" dirty="0"/>
            </a:p>
          </p:txBody>
        </p:sp>
        <p:sp>
          <p:nvSpPr>
            <p:cNvPr id="82" name="Text Box 59">
              <a:extLst>
                <a:ext uri="{FF2B5EF4-FFF2-40B4-BE49-F238E27FC236}">
                  <a16:creationId xmlns:a16="http://schemas.microsoft.com/office/drawing/2014/main" id="{3D75E9C3-A9BB-4821-9120-1D0E5864B6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07787" y="3240069"/>
              <a:ext cx="781050" cy="39211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sz="2215" i="1" dirty="0">
                  <a:latin typeface="Times New Roman" panose="02020603050405020304" pitchFamily="18" charset="0"/>
                </a:rPr>
                <a:t>N</a:t>
              </a:r>
              <a:r>
                <a:rPr lang="pt-BR" altLang="pt-BR" sz="2215" i="1" baseline="-25000" dirty="0">
                  <a:latin typeface="Times New Roman" panose="02020603050405020304" pitchFamily="18" charset="0"/>
                </a:rPr>
                <a:t>A</a:t>
              </a:r>
              <a:endParaRPr lang="pt-BR" altLang="pt-BR" sz="2215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77" name="Text Box 1106">
              <a:extLst>
                <a:ext uri="{FF2B5EF4-FFF2-40B4-BE49-F238E27FC236}">
                  <a16:creationId xmlns:a16="http://schemas.microsoft.com/office/drawing/2014/main" id="{188A157D-8143-464F-A0D4-0AD35494C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33493" y="2538215"/>
              <a:ext cx="625475" cy="4333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 err="1">
                  <a:latin typeface="Times New Roman" panose="02020603050405020304" pitchFamily="18" charset="0"/>
                </a:rPr>
                <a:t>x</a:t>
              </a:r>
              <a:r>
                <a:rPr lang="en-GB" altLang="pt-BR" sz="2215" i="1" baseline="-25000" dirty="0" err="1">
                  <a:latin typeface="Times New Roman" panose="02020603050405020304" pitchFamily="18" charset="0"/>
                </a:rPr>
                <a:t>Ab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  <p:sp>
          <p:nvSpPr>
            <p:cNvPr id="78" name="Text Box 1106">
              <a:extLst>
                <a:ext uri="{FF2B5EF4-FFF2-40B4-BE49-F238E27FC236}">
                  <a16:creationId xmlns:a16="http://schemas.microsoft.com/office/drawing/2014/main" id="{534CD07A-61C2-4B36-BDF2-A13FD39A98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74023" y="1651271"/>
              <a:ext cx="604525" cy="4632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>
                  <a:latin typeface="Times New Roman" panose="02020603050405020304" pitchFamily="18" charset="0"/>
                </a:rPr>
                <a:t>x, y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  <p:sp>
          <p:nvSpPr>
            <p:cNvPr id="83" name="Line 1104">
              <a:extLst>
                <a:ext uri="{FF2B5EF4-FFF2-40B4-BE49-F238E27FC236}">
                  <a16:creationId xmlns:a16="http://schemas.microsoft.com/office/drawing/2014/main" id="{C14014A1-7551-43D4-9924-8FD3D611A7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404648" y="1886371"/>
              <a:ext cx="0" cy="19750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4" name="Line 1097">
              <a:extLst>
                <a:ext uri="{FF2B5EF4-FFF2-40B4-BE49-F238E27FC236}">
                  <a16:creationId xmlns:a16="http://schemas.microsoft.com/office/drawing/2014/main" id="{DE45ADFB-8549-4735-9848-6C87AE277F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06237" y="2315729"/>
              <a:ext cx="571786" cy="5902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5" name="Text Box 1106">
              <a:extLst>
                <a:ext uri="{FF2B5EF4-FFF2-40B4-BE49-F238E27FC236}">
                  <a16:creationId xmlns:a16="http://schemas.microsoft.com/office/drawing/2014/main" id="{8DC61E90-DA53-4BCD-B82F-41B1145F41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27639" y="2743080"/>
              <a:ext cx="479618" cy="43319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 err="1">
                  <a:latin typeface="Times New Roman" panose="02020603050405020304" pitchFamily="18" charset="0"/>
                </a:rPr>
                <a:t>y</a:t>
              </a:r>
              <a:r>
                <a:rPr lang="en-GB" altLang="pt-BR" sz="2215" i="1" baseline="-25000" dirty="0" err="1">
                  <a:latin typeface="Times New Roman" panose="02020603050405020304" pitchFamily="18" charset="0"/>
                </a:rPr>
                <a:t>Ai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  <p:sp>
          <p:nvSpPr>
            <p:cNvPr id="91" name="AutoShape 56">
              <a:extLst>
                <a:ext uri="{FF2B5EF4-FFF2-40B4-BE49-F238E27FC236}">
                  <a16:creationId xmlns:a16="http://schemas.microsoft.com/office/drawing/2014/main" id="{0011E974-646E-48D2-BC4F-34AAADBED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3053" y="3090547"/>
              <a:ext cx="625475" cy="682625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endParaRPr lang="pt-BR" altLang="pt-BR" sz="2215" dirty="0"/>
            </a:p>
          </p:txBody>
        </p:sp>
        <p:sp>
          <p:nvSpPr>
            <p:cNvPr id="92" name="Text Box 59">
              <a:extLst>
                <a:ext uri="{FF2B5EF4-FFF2-40B4-BE49-F238E27FC236}">
                  <a16:creationId xmlns:a16="http://schemas.microsoft.com/office/drawing/2014/main" id="{4BB66222-9E30-400D-BE0F-126B9D192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4004" y="3227071"/>
              <a:ext cx="781050" cy="39211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sz="2215" i="1" dirty="0">
                  <a:latin typeface="Times New Roman" panose="02020603050405020304" pitchFamily="18" charset="0"/>
                </a:rPr>
                <a:t>N</a:t>
              </a:r>
              <a:r>
                <a:rPr lang="pt-BR" altLang="pt-BR" sz="2215" i="1" baseline="-25000" dirty="0">
                  <a:latin typeface="Times New Roman" panose="02020603050405020304" pitchFamily="18" charset="0"/>
                </a:rPr>
                <a:t>A</a:t>
              </a:r>
              <a:endParaRPr lang="pt-BR" altLang="pt-BR" sz="2215" i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9E46BF22-AF36-4920-AE4A-DEB50A0953D8}"/>
              </a:ext>
            </a:extLst>
          </p:cNvPr>
          <p:cNvGrpSpPr/>
          <p:nvPr/>
        </p:nvGrpSpPr>
        <p:grpSpPr>
          <a:xfrm>
            <a:off x="5004048" y="3786116"/>
            <a:ext cx="3979616" cy="2955252"/>
            <a:chOff x="5004048" y="3734272"/>
            <a:chExt cx="3979616" cy="3007095"/>
          </a:xfrm>
        </p:grpSpPr>
        <p:grpSp>
          <p:nvGrpSpPr>
            <p:cNvPr id="40967" name="Grupo 19"/>
            <p:cNvGrpSpPr>
              <a:grpSpLocks/>
            </p:cNvGrpSpPr>
            <p:nvPr/>
          </p:nvGrpSpPr>
          <p:grpSpPr bwMode="auto">
            <a:xfrm>
              <a:off x="5145474" y="5383565"/>
              <a:ext cx="3608726" cy="1279022"/>
              <a:chOff x="5209667" y="5330825"/>
              <a:chExt cx="3418458" cy="134851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989" name="Object 15"/>
                  <p:cNvSpPr txBox="1"/>
                  <p:nvPr/>
                </p:nvSpPr>
                <p:spPr bwMode="auto">
                  <a:xfrm>
                    <a:off x="5209667" y="5330825"/>
                    <a:ext cx="346492" cy="36585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>
                    <a:normAutofit fontScale="85000" lnSpcReduction="1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pt-BR"/>
                  </a:p>
                </p:txBody>
              </p:sp>
            </mc:Choice>
            <mc:Fallback xmlns="">
              <p:sp>
                <p:nvSpPr>
                  <p:cNvPr id="40989" name="Object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209667" y="5330825"/>
                    <a:ext cx="346492" cy="36585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990" name="Object 15"/>
                  <p:cNvSpPr txBox="1"/>
                  <p:nvPr/>
                </p:nvSpPr>
                <p:spPr bwMode="auto">
                  <a:xfrm>
                    <a:off x="8281636" y="6313488"/>
                    <a:ext cx="346489" cy="36585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>
                    <a:normAutofit fontScale="85000" lnSpcReduction="1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pt-BR"/>
                  </a:p>
                </p:txBody>
              </p:sp>
            </mc:Choice>
            <mc:Fallback xmlns="">
              <p:sp>
                <p:nvSpPr>
                  <p:cNvPr id="40990" name="Object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281636" y="6313488"/>
                    <a:ext cx="346489" cy="36585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43" name="Conector reto 42">
              <a:extLst>
                <a:ext uri="{FF2B5EF4-FFF2-40B4-BE49-F238E27FC236}">
                  <a16:creationId xmlns:a16="http://schemas.microsoft.com/office/drawing/2014/main" id="{217B8756-0657-4C9F-B01C-67B5C9C9D2E8}"/>
                </a:ext>
              </a:extLst>
            </p:cNvPr>
            <p:cNvCxnSpPr/>
            <p:nvPr/>
          </p:nvCxnSpPr>
          <p:spPr bwMode="auto">
            <a:xfrm flipV="1">
              <a:off x="5638800" y="3957061"/>
              <a:ext cx="33338" cy="238105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>
              <a:extLst>
                <a:ext uri="{FF2B5EF4-FFF2-40B4-BE49-F238E27FC236}">
                  <a16:creationId xmlns:a16="http://schemas.microsoft.com/office/drawing/2014/main" id="{B77C4F4A-8B03-47BB-B3FA-7AEA3E471A2C}"/>
                </a:ext>
              </a:extLst>
            </p:cNvPr>
            <p:cNvCxnSpPr/>
            <p:nvPr/>
          </p:nvCxnSpPr>
          <p:spPr bwMode="auto">
            <a:xfrm>
              <a:off x="5648325" y="6334068"/>
              <a:ext cx="3335339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>
              <a:extLst>
                <a:ext uri="{FF2B5EF4-FFF2-40B4-BE49-F238E27FC236}">
                  <a16:creationId xmlns:a16="http://schemas.microsoft.com/office/drawing/2014/main" id="{437E8D1C-5CA6-4182-BEFB-358ABCE016E9}"/>
                </a:ext>
              </a:extLst>
            </p:cNvPr>
            <p:cNvCxnSpPr/>
            <p:nvPr/>
          </p:nvCxnSpPr>
          <p:spPr bwMode="auto">
            <a:xfrm flipV="1">
              <a:off x="5638800" y="4062758"/>
              <a:ext cx="3116263" cy="2271311"/>
            </a:xfrm>
            <a:prstGeom prst="lin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747DB93B-69F4-444E-B39B-F705E33C0BC1}"/>
                </a:ext>
              </a:extLst>
            </p:cNvPr>
            <p:cNvSpPr/>
            <p:nvPr/>
          </p:nvSpPr>
          <p:spPr bwMode="auto">
            <a:xfrm>
              <a:off x="6657975" y="4154634"/>
              <a:ext cx="122238" cy="1084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/>
            </a:p>
          </p:txBody>
        </p:sp>
        <p:cxnSp>
          <p:nvCxnSpPr>
            <p:cNvPr id="47" name="Conector reto 46">
              <a:extLst>
                <a:ext uri="{FF2B5EF4-FFF2-40B4-BE49-F238E27FC236}">
                  <a16:creationId xmlns:a16="http://schemas.microsoft.com/office/drawing/2014/main" id="{F4151BA4-C5A7-4220-8D5D-939FBC116890}"/>
                </a:ext>
              </a:extLst>
            </p:cNvPr>
            <p:cNvCxnSpPr>
              <a:stCxn id="46" idx="1"/>
            </p:cNvCxnSpPr>
            <p:nvPr/>
          </p:nvCxnSpPr>
          <p:spPr bwMode="auto">
            <a:xfrm>
              <a:off x="6675438" y="4171202"/>
              <a:ext cx="1027113" cy="6340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>
              <a:extLst>
                <a:ext uri="{FF2B5EF4-FFF2-40B4-BE49-F238E27FC236}">
                  <a16:creationId xmlns:a16="http://schemas.microsoft.com/office/drawing/2014/main" id="{CFDC293F-A3E4-446F-844F-E80E025FCDAE}"/>
                </a:ext>
              </a:extLst>
            </p:cNvPr>
            <p:cNvCxnSpPr/>
            <p:nvPr/>
          </p:nvCxnSpPr>
          <p:spPr bwMode="auto">
            <a:xfrm flipV="1">
              <a:off x="5672138" y="4193794"/>
              <a:ext cx="291623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>
              <a:extLst>
                <a:ext uri="{FF2B5EF4-FFF2-40B4-BE49-F238E27FC236}">
                  <a16:creationId xmlns:a16="http://schemas.microsoft.com/office/drawing/2014/main" id="{B3D03A9C-F6B8-4D7F-8804-D4499B7169BF}"/>
                </a:ext>
              </a:extLst>
            </p:cNvPr>
            <p:cNvCxnSpPr/>
            <p:nvPr/>
          </p:nvCxnSpPr>
          <p:spPr bwMode="auto">
            <a:xfrm>
              <a:off x="6724650" y="4243499"/>
              <a:ext cx="0" cy="206797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>
              <a:extLst>
                <a:ext uri="{FF2B5EF4-FFF2-40B4-BE49-F238E27FC236}">
                  <a16:creationId xmlns:a16="http://schemas.microsoft.com/office/drawing/2014/main" id="{651D633E-8278-46DB-A492-12BEF1CC0213}"/>
                </a:ext>
              </a:extLst>
            </p:cNvPr>
            <p:cNvCxnSpPr/>
            <p:nvPr/>
          </p:nvCxnSpPr>
          <p:spPr bwMode="auto">
            <a:xfrm>
              <a:off x="8535988" y="4181746"/>
              <a:ext cx="0" cy="219901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to 50">
              <a:extLst>
                <a:ext uri="{FF2B5EF4-FFF2-40B4-BE49-F238E27FC236}">
                  <a16:creationId xmlns:a16="http://schemas.microsoft.com/office/drawing/2014/main" id="{AC21E4FD-C14B-47B3-8A6D-152DF46D3731}"/>
                </a:ext>
              </a:extLst>
            </p:cNvPr>
            <p:cNvCxnSpPr/>
            <p:nvPr/>
          </p:nvCxnSpPr>
          <p:spPr bwMode="auto">
            <a:xfrm>
              <a:off x="7721600" y="4818859"/>
              <a:ext cx="0" cy="14881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>
              <a:extLst>
                <a:ext uri="{FF2B5EF4-FFF2-40B4-BE49-F238E27FC236}">
                  <a16:creationId xmlns:a16="http://schemas.microsoft.com/office/drawing/2014/main" id="{55CD0205-5D6B-4866-89D1-EFAF5BFA2305}"/>
                </a:ext>
              </a:extLst>
            </p:cNvPr>
            <p:cNvCxnSpPr/>
            <p:nvPr/>
          </p:nvCxnSpPr>
          <p:spPr bwMode="auto">
            <a:xfrm>
              <a:off x="5616575" y="4808315"/>
              <a:ext cx="2171701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>
              <a:extLst>
                <a:ext uri="{FF2B5EF4-FFF2-40B4-BE49-F238E27FC236}">
                  <a16:creationId xmlns:a16="http://schemas.microsoft.com/office/drawing/2014/main" id="{5322F21F-58FC-417E-9B65-A9752B6E62F6}"/>
                </a:ext>
              </a:extLst>
            </p:cNvPr>
            <p:cNvCxnSpPr/>
            <p:nvPr/>
          </p:nvCxnSpPr>
          <p:spPr bwMode="auto">
            <a:xfrm>
              <a:off x="5686426" y="5562909"/>
              <a:ext cx="1038225" cy="150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id="{EF48DCFF-A0F0-4AD6-BF6A-90A177A3C949}"/>
                </a:ext>
              </a:extLst>
            </p:cNvPr>
            <p:cNvSpPr txBox="1"/>
            <p:nvPr/>
          </p:nvSpPr>
          <p:spPr bwMode="auto">
            <a:xfrm>
              <a:off x="5724525" y="4858018"/>
              <a:ext cx="1119217" cy="37581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en-US" dirty="0">
                  <a:latin typeface="+mn-lt"/>
                </a:rPr>
                <a:t>Slope= </a:t>
              </a:r>
              <a:r>
                <a:rPr lang="en-US" i="1" dirty="0"/>
                <a:t>K</a:t>
              </a:r>
              <a:r>
                <a:rPr lang="en-US" i="1" baseline="-25000" dirty="0"/>
                <a:t>A</a:t>
              </a:r>
              <a:endParaRPr lang="en-US" i="1" dirty="0"/>
            </a:p>
          </p:txBody>
        </p:sp>
        <p:cxnSp>
          <p:nvCxnSpPr>
            <p:cNvPr id="55" name="Conector de seta reta 54">
              <a:extLst>
                <a:ext uri="{FF2B5EF4-FFF2-40B4-BE49-F238E27FC236}">
                  <a16:creationId xmlns:a16="http://schemas.microsoft.com/office/drawing/2014/main" id="{3BCE6B16-4E3C-4794-B24B-A06FBB863090}"/>
                </a:ext>
              </a:extLst>
            </p:cNvPr>
            <p:cNvCxnSpPr>
              <a:cxnSpLocks/>
              <a:stCxn id="54" idx="3"/>
            </p:cNvCxnSpPr>
            <p:nvPr/>
          </p:nvCxnSpPr>
          <p:spPr bwMode="auto">
            <a:xfrm>
              <a:off x="6843742" y="5045923"/>
              <a:ext cx="385734" cy="1283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81" name="CaixaDeTexto 144"/>
            <p:cNvSpPr txBox="1">
              <a:spLocks noChangeArrowheads="1"/>
            </p:cNvSpPr>
            <p:nvPr/>
          </p:nvSpPr>
          <p:spPr bwMode="auto">
            <a:xfrm rot="19332648">
              <a:off x="5501385" y="5614245"/>
              <a:ext cx="983000" cy="35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 dirty="0" err="1"/>
                <a:t>y</a:t>
              </a:r>
              <a:r>
                <a:rPr lang="en-US" altLang="en-US" i="1" baseline="-25000" dirty="0" err="1"/>
                <a:t>A</a:t>
              </a:r>
              <a:r>
                <a:rPr lang="en-US" altLang="en-US" i="1" dirty="0"/>
                <a:t>=</a:t>
              </a:r>
              <a:r>
                <a:rPr lang="en-US" altLang="en-US" i="1" dirty="0" err="1"/>
                <a:t>K</a:t>
              </a:r>
              <a:r>
                <a:rPr lang="en-US" altLang="en-US" i="1" baseline="-25000" dirty="0" err="1"/>
                <a:t>A</a:t>
              </a:r>
              <a:r>
                <a:rPr lang="en-US" altLang="en-US" i="1" dirty="0" err="1"/>
                <a:t>x</a:t>
              </a:r>
              <a:r>
                <a:rPr lang="en-US" altLang="en-US" i="1" baseline="-25000" dirty="0" err="1"/>
                <a:t>A</a:t>
              </a:r>
              <a:endParaRPr lang="en-US" altLang="en-US" i="1" dirty="0"/>
            </a:p>
          </p:txBody>
        </p:sp>
        <p:sp>
          <p:nvSpPr>
            <p:cNvPr id="40982" name="CaixaDeTexto 146"/>
            <p:cNvSpPr txBox="1">
              <a:spLocks noChangeArrowheads="1"/>
            </p:cNvSpPr>
            <p:nvPr/>
          </p:nvSpPr>
          <p:spPr bwMode="auto">
            <a:xfrm>
              <a:off x="6657754" y="5531692"/>
              <a:ext cx="325743" cy="35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/>
                <a:t>E</a:t>
              </a:r>
            </a:p>
          </p:txBody>
        </p:sp>
        <p:sp>
          <p:nvSpPr>
            <p:cNvPr id="40983" name="CaixaDeTexto 147"/>
            <p:cNvSpPr txBox="1">
              <a:spLocks noChangeArrowheads="1"/>
            </p:cNvSpPr>
            <p:nvPr/>
          </p:nvSpPr>
          <p:spPr bwMode="auto">
            <a:xfrm>
              <a:off x="7704192" y="4720731"/>
              <a:ext cx="377041" cy="350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 dirty="0"/>
                <a:t>M</a:t>
              </a:r>
            </a:p>
          </p:txBody>
        </p:sp>
        <p:sp>
          <p:nvSpPr>
            <p:cNvPr id="40984" name="CaixaDeTexto 148"/>
            <p:cNvSpPr txBox="1">
              <a:spLocks noChangeArrowheads="1"/>
            </p:cNvSpPr>
            <p:nvPr/>
          </p:nvSpPr>
          <p:spPr bwMode="auto">
            <a:xfrm>
              <a:off x="6395137" y="4173363"/>
              <a:ext cx="325743" cy="350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/>
                <a:t>P</a:t>
              </a:r>
            </a:p>
          </p:txBody>
        </p:sp>
        <p:sp>
          <p:nvSpPr>
            <p:cNvPr id="59" name="CaixaDeTexto 147">
              <a:extLst>
                <a:ext uri="{FF2B5EF4-FFF2-40B4-BE49-F238E27FC236}">
                  <a16:creationId xmlns:a16="http://schemas.microsoft.com/office/drawing/2014/main" id="{60D2A6A2-BEAC-43E1-8194-44FEEA0981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17306" y="4137833"/>
              <a:ext cx="351378" cy="35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 dirty="0"/>
                <a:t>D</a:t>
              </a:r>
            </a:p>
          </p:txBody>
        </p:sp>
        <p:sp>
          <p:nvSpPr>
            <p:cNvPr id="57" name="Text Box 24">
              <a:extLst>
                <a:ext uri="{FF2B5EF4-FFF2-40B4-BE49-F238E27FC236}">
                  <a16:creationId xmlns:a16="http://schemas.microsoft.com/office/drawing/2014/main" id="{749BDC3F-D9B1-4C94-9DEA-F406E85676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4048" y="4552626"/>
              <a:ext cx="503664" cy="438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400" i="1" dirty="0" err="1"/>
                <a:t>y</a:t>
              </a:r>
              <a:r>
                <a:rPr lang="en-GB" altLang="pt-BR" sz="2400" i="1" baseline="-25000" dirty="0" err="1"/>
                <a:t>Ai</a:t>
              </a:r>
              <a:endParaRPr lang="en-GB" altLang="pt-BR" sz="2400" i="1" dirty="0"/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A0D709DC-52CE-44C4-9713-EBE8922CD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77446" y="6300915"/>
              <a:ext cx="503664" cy="438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400" i="1" dirty="0" err="1"/>
                <a:t>x</a:t>
              </a:r>
              <a:r>
                <a:rPr lang="en-GB" altLang="pt-BR" sz="2400" i="1" baseline="-25000" dirty="0" err="1"/>
                <a:t>Ai</a:t>
              </a:r>
              <a:endParaRPr lang="en-GB" altLang="pt-BR" sz="2400" i="1" dirty="0"/>
            </a:p>
          </p:txBody>
        </p:sp>
        <p:sp>
          <p:nvSpPr>
            <p:cNvPr id="79" name="Text Box 24">
              <a:extLst>
                <a:ext uri="{FF2B5EF4-FFF2-40B4-BE49-F238E27FC236}">
                  <a16:creationId xmlns:a16="http://schemas.microsoft.com/office/drawing/2014/main" id="{4459935F-8F9A-4C37-B2BD-41BD9B026E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4274" y="3894167"/>
              <a:ext cx="548548" cy="438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400" i="1" dirty="0" err="1"/>
                <a:t>y</a:t>
              </a:r>
              <a:r>
                <a:rPr lang="en-GB" altLang="pt-BR" sz="2400" i="1" baseline="-25000" dirty="0" err="1"/>
                <a:t>Ab</a:t>
              </a:r>
              <a:endParaRPr lang="en-GB" altLang="pt-BR" sz="2400" i="1" dirty="0"/>
            </a:p>
          </p:txBody>
        </p:sp>
        <p:sp>
          <p:nvSpPr>
            <p:cNvPr id="80" name="Text Box 24">
              <a:extLst>
                <a:ext uri="{FF2B5EF4-FFF2-40B4-BE49-F238E27FC236}">
                  <a16:creationId xmlns:a16="http://schemas.microsoft.com/office/drawing/2014/main" id="{AD2BBC5B-B6DB-4A33-9B98-FD591FAC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0664" y="6303352"/>
              <a:ext cx="548548" cy="438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400" i="1" dirty="0" err="1"/>
                <a:t>x</a:t>
              </a:r>
              <a:r>
                <a:rPr lang="en-GB" altLang="pt-BR" sz="2400" i="1" baseline="-25000" dirty="0" err="1"/>
                <a:t>Ab</a:t>
              </a:r>
              <a:endParaRPr lang="en-GB" altLang="pt-BR" sz="2400" i="1" dirty="0"/>
            </a:p>
          </p:txBody>
        </p:sp>
        <p:sp>
          <p:nvSpPr>
            <p:cNvPr id="94" name="CaixaDeTexto 93">
              <a:extLst>
                <a:ext uri="{FF2B5EF4-FFF2-40B4-BE49-F238E27FC236}">
                  <a16:creationId xmlns:a16="http://schemas.microsoft.com/office/drawing/2014/main" id="{5B3188BD-686A-479E-825F-54E6DF537CDC}"/>
                </a:ext>
              </a:extLst>
            </p:cNvPr>
            <p:cNvSpPr txBox="1"/>
            <p:nvPr/>
          </p:nvSpPr>
          <p:spPr bwMode="auto">
            <a:xfrm>
              <a:off x="6664324" y="3734272"/>
              <a:ext cx="211468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en-US" dirty="0">
                  <a:latin typeface="+mn-lt"/>
                </a:rPr>
                <a:t>Slope= </a:t>
              </a:r>
              <a:r>
                <a:rPr lang="en-US" i="1" dirty="0">
                  <a:cs typeface="Times New Roman" panose="02020603050405020304" pitchFamily="18" charset="0"/>
                </a:rPr>
                <a:t>-(</a:t>
              </a:r>
              <a:r>
                <a:rPr lang="en-US" i="1" dirty="0" err="1">
                  <a:cs typeface="Times New Roman" panose="02020603050405020304" pitchFamily="18" charset="0"/>
                </a:rPr>
                <a:t>k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V</a:t>
              </a:r>
              <a:r>
                <a:rPr lang="en-US" i="1" dirty="0" err="1">
                  <a:cs typeface="Times New Roman" panose="02020603050405020304" pitchFamily="18" charset="0"/>
                </a:rPr>
                <a:t>c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V</a:t>
              </a:r>
              <a:r>
                <a:rPr lang="en-US" i="1" dirty="0">
                  <a:cs typeface="Times New Roman" panose="02020603050405020304" pitchFamily="18" charset="0"/>
                </a:rPr>
                <a:t>)/(</a:t>
              </a:r>
              <a:r>
                <a:rPr lang="en-US" i="1" dirty="0" err="1">
                  <a:cs typeface="Times New Roman" panose="02020603050405020304" pitchFamily="18" charset="0"/>
                </a:rPr>
                <a:t>k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l</a:t>
              </a:r>
              <a:r>
                <a:rPr lang="en-US" i="1" dirty="0" err="1">
                  <a:cs typeface="Times New Roman" panose="02020603050405020304" pitchFamily="18" charset="0"/>
                </a:rPr>
                <a:t>c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L</a:t>
              </a:r>
              <a:r>
                <a:rPr lang="en-US" i="1" dirty="0"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95" name="Conector de seta reta 54">
              <a:extLst>
                <a:ext uri="{FF2B5EF4-FFF2-40B4-BE49-F238E27FC236}">
                  <a16:creationId xmlns:a16="http://schemas.microsoft.com/office/drawing/2014/main" id="{73CEB2E8-1F66-4E29-BBBA-ACBA89FDFAAF}"/>
                </a:ext>
              </a:extLst>
            </p:cNvPr>
            <p:cNvCxnSpPr>
              <a:cxnSpLocks/>
              <a:stCxn id="94" idx="2"/>
            </p:cNvCxnSpPr>
            <p:nvPr/>
          </p:nvCxnSpPr>
          <p:spPr bwMode="auto">
            <a:xfrm flipH="1">
              <a:off x="7154699" y="4103604"/>
              <a:ext cx="566966" cy="3311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have Esquerda 4">
              <a:extLst>
                <a:ext uri="{FF2B5EF4-FFF2-40B4-BE49-F238E27FC236}">
                  <a16:creationId xmlns:a16="http://schemas.microsoft.com/office/drawing/2014/main" id="{3C3D498D-4D1C-4048-9448-837B45FEA14A}"/>
                </a:ext>
              </a:extLst>
            </p:cNvPr>
            <p:cNvSpPr/>
            <p:nvPr/>
          </p:nvSpPr>
          <p:spPr>
            <a:xfrm>
              <a:off x="5517911" y="4196339"/>
              <a:ext cx="108000" cy="620530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have Esquerda 92">
              <a:extLst>
                <a:ext uri="{FF2B5EF4-FFF2-40B4-BE49-F238E27FC236}">
                  <a16:creationId xmlns:a16="http://schemas.microsoft.com/office/drawing/2014/main" id="{E0D031A9-AF85-4338-AAB2-1546412E091E}"/>
                </a:ext>
              </a:extLst>
            </p:cNvPr>
            <p:cNvSpPr/>
            <p:nvPr/>
          </p:nvSpPr>
          <p:spPr>
            <a:xfrm rot="16200000">
              <a:off x="7150074" y="5953817"/>
              <a:ext cx="142335" cy="1000719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238125" y="2852738"/>
            <a:ext cx="36496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i="1"/>
              <a:t>Equilíbrio na interface com</a:t>
            </a:r>
          </a:p>
          <a:p>
            <a:r>
              <a:rPr lang="pt-BR" altLang="pt-BR" sz="2400" i="1"/>
              <a:t>K</a:t>
            </a:r>
            <a:r>
              <a:rPr lang="pt-BR" altLang="pt-BR" sz="2400" i="1" baseline="-25000"/>
              <a:t>A</a:t>
            </a:r>
            <a:r>
              <a:rPr lang="pt-BR" altLang="pt-BR" sz="2400" i="1"/>
              <a:t> constante:</a:t>
            </a:r>
          </a:p>
        </p:txBody>
      </p:sp>
      <p:sp>
        <p:nvSpPr>
          <p:cNvPr id="43012" name="Rectangle 22"/>
          <p:cNvSpPr>
            <a:spLocks noChangeArrowheads="1"/>
          </p:cNvSpPr>
          <p:nvPr/>
        </p:nvSpPr>
        <p:spPr bwMode="auto">
          <a:xfrm>
            <a:off x="238125" y="4292600"/>
            <a:ext cx="37893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i="1"/>
              <a:t>Combinando para eliminar a composição interfacial:</a:t>
            </a:r>
          </a:p>
        </p:txBody>
      </p:sp>
      <p:sp>
        <p:nvSpPr>
          <p:cNvPr id="40968" name="Rectangle 29">
            <a:extLst>
              <a:ext uri="{FF2B5EF4-FFF2-40B4-BE49-F238E27FC236}">
                <a16:creationId xmlns:a16="http://schemas.microsoft.com/office/drawing/2014/main" id="{BED73845-FCD6-49CC-93A3-FFAB3AC79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TM através de interface: teoria de dois filmes</a:t>
            </a:r>
          </a:p>
        </p:txBody>
      </p:sp>
      <p:sp>
        <p:nvSpPr>
          <p:cNvPr id="43014" name="Rectangle 30"/>
          <p:cNvSpPr>
            <a:spLocks noChangeArrowheads="1"/>
          </p:cNvSpPr>
          <p:nvPr/>
        </p:nvSpPr>
        <p:spPr bwMode="auto">
          <a:xfrm>
            <a:off x="238125" y="1143000"/>
            <a:ext cx="33226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i="1"/>
              <a:t>Fluxos de A em cada fase</a:t>
            </a:r>
          </a:p>
        </p:txBody>
      </p:sp>
      <p:sp>
        <p:nvSpPr>
          <p:cNvPr id="9226" name="Rectangle 37">
            <a:extLst>
              <a:ext uri="{FF2B5EF4-FFF2-40B4-BE49-F238E27FC236}">
                <a16:creationId xmlns:a16="http://schemas.microsoft.com/office/drawing/2014/main" id="{C7CA7683-A7AC-4252-8AD2-E9C9E868F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190625"/>
            <a:ext cx="4675187" cy="507574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565150" indent="-565150">
              <a:lnSpc>
                <a:spcPct val="90000"/>
              </a:lnSpc>
              <a:tabLst>
                <a:tab pos="3519488" algn="l"/>
                <a:tab pos="3906838" algn="l"/>
              </a:tabLst>
              <a:defRPr/>
            </a:pPr>
            <a:r>
              <a:rPr lang="pt-BR" altLang="pt-BR" sz="2400" i="1" dirty="0"/>
              <a:t>Símbolos</a:t>
            </a:r>
          </a:p>
          <a:p>
            <a:pPr marL="565150" indent="-565150">
              <a:lnSpc>
                <a:spcPct val="90000"/>
              </a:lnSpc>
              <a:tabLst>
                <a:tab pos="3519488" algn="l"/>
                <a:tab pos="3906838" algn="l"/>
              </a:tabLst>
              <a:defRPr/>
            </a:pPr>
            <a:endParaRPr lang="pt-BR" altLang="pt-BR" i="1" dirty="0"/>
          </a:p>
          <a:p>
            <a:pPr marL="565150" indent="-565150">
              <a:lnSpc>
                <a:spcPct val="90000"/>
              </a:lnSpc>
              <a:tabLst>
                <a:tab pos="4395788" algn="r"/>
              </a:tabLst>
              <a:defRPr/>
            </a:pPr>
            <a:r>
              <a:rPr lang="pt-BR" altLang="pt-BR" i="1" dirty="0"/>
              <a:t>N</a:t>
            </a:r>
            <a:r>
              <a:rPr lang="pt-BR" altLang="pt-BR" i="1" baseline="-25000" dirty="0"/>
              <a:t>A</a:t>
            </a:r>
            <a:r>
              <a:rPr lang="pt-BR" altLang="pt-BR" sz="2100" i="1" dirty="0"/>
              <a:t>	fluxo molar comp. A   	mol.m</a:t>
            </a:r>
            <a:r>
              <a:rPr lang="pt-BR" altLang="pt-BR" sz="2100" i="1" baseline="30000" dirty="0"/>
              <a:t>-2.</a:t>
            </a:r>
            <a:r>
              <a:rPr lang="pt-BR" altLang="pt-BR" sz="2100" i="1" dirty="0"/>
              <a:t>s</a:t>
            </a:r>
            <a:r>
              <a:rPr lang="pt-BR" altLang="pt-BR" sz="2100" i="1" baseline="30000" dirty="0"/>
              <a:t>-1</a:t>
            </a:r>
            <a:endParaRPr lang="pt-BR" altLang="pt-BR" sz="2100" i="1" dirty="0"/>
          </a:p>
          <a:p>
            <a:pPr marL="565150" indent="-565150">
              <a:lnSpc>
                <a:spcPct val="90000"/>
              </a:lnSpc>
              <a:tabLst>
                <a:tab pos="4395788" algn="r"/>
              </a:tabLst>
              <a:defRPr/>
            </a:pPr>
            <a:r>
              <a:rPr lang="pt-BR" altLang="pt-BR" i="1" dirty="0"/>
              <a:t>k</a:t>
            </a:r>
            <a:r>
              <a:rPr lang="pt-BR" altLang="pt-BR" i="1" baseline="-25000" dirty="0"/>
              <a:t>V</a:t>
            </a:r>
            <a:r>
              <a:rPr lang="pt-BR" altLang="pt-BR" sz="2100" i="1" baseline="-25000" dirty="0"/>
              <a:t>	</a:t>
            </a:r>
            <a:r>
              <a:rPr lang="pt-BR" altLang="pt-BR" sz="2100" i="1" dirty="0" err="1"/>
              <a:t>coef</a:t>
            </a:r>
            <a:r>
              <a:rPr lang="pt-BR" altLang="pt-BR" sz="2100" i="1" dirty="0"/>
              <a:t>. TM na fase V	m.s</a:t>
            </a:r>
            <a:r>
              <a:rPr lang="pt-BR" altLang="pt-BR" sz="2100" i="1" baseline="30000" dirty="0"/>
              <a:t>-1</a:t>
            </a:r>
          </a:p>
          <a:p>
            <a:pPr marL="565150" indent="-565150">
              <a:lnSpc>
                <a:spcPct val="90000"/>
              </a:lnSpc>
              <a:tabLst>
                <a:tab pos="4395788" algn="r"/>
              </a:tabLst>
              <a:defRPr/>
            </a:pPr>
            <a:r>
              <a:rPr lang="pt-BR" altLang="pt-BR" i="1" dirty="0"/>
              <a:t>k</a:t>
            </a:r>
            <a:r>
              <a:rPr lang="pt-BR" altLang="pt-BR" i="1" baseline="-25000" dirty="0"/>
              <a:t>L</a:t>
            </a:r>
            <a:r>
              <a:rPr lang="pt-BR" altLang="pt-BR" sz="2100" i="1" baseline="-25000" dirty="0"/>
              <a:t>	</a:t>
            </a:r>
            <a:r>
              <a:rPr lang="pt-BR" altLang="pt-BR" sz="2100" i="1" dirty="0" err="1"/>
              <a:t>coef</a:t>
            </a:r>
            <a:r>
              <a:rPr lang="pt-BR" altLang="pt-BR" sz="2100" i="1" dirty="0"/>
              <a:t>. TM na fase L	m.s</a:t>
            </a:r>
            <a:r>
              <a:rPr lang="pt-BR" altLang="pt-BR" sz="2100" i="1" baseline="30000" dirty="0"/>
              <a:t>-1</a:t>
            </a:r>
          </a:p>
          <a:p>
            <a:pPr marL="565150" indent="-565150">
              <a:lnSpc>
                <a:spcPct val="90000"/>
              </a:lnSpc>
              <a:tabLst>
                <a:tab pos="4395788" algn="r"/>
              </a:tabLst>
              <a:defRPr/>
            </a:pPr>
            <a:r>
              <a:rPr lang="pt-BR" altLang="pt-BR" i="1" dirty="0"/>
              <a:t>c</a:t>
            </a:r>
            <a:r>
              <a:rPr lang="pt-BR" altLang="pt-BR" i="1" baseline="-25000" dirty="0"/>
              <a:t>V</a:t>
            </a:r>
            <a:r>
              <a:rPr lang="pt-BR" altLang="pt-BR" sz="2100" i="1" baseline="-25000" dirty="0"/>
              <a:t>	</a:t>
            </a:r>
            <a:r>
              <a:rPr lang="pt-BR" altLang="pt-BR" sz="2100" i="1" dirty="0" err="1"/>
              <a:t>conc</a:t>
            </a:r>
            <a:r>
              <a:rPr lang="pt-BR" altLang="pt-BR" sz="2100" i="1" dirty="0"/>
              <a:t> total fase V	mol.m</a:t>
            </a:r>
            <a:r>
              <a:rPr lang="pt-BR" altLang="pt-BR" sz="2100" i="1" baseline="30000" dirty="0"/>
              <a:t>-3</a:t>
            </a:r>
          </a:p>
          <a:p>
            <a:pPr marL="565150" indent="-565150">
              <a:lnSpc>
                <a:spcPct val="90000"/>
              </a:lnSpc>
              <a:tabLst>
                <a:tab pos="4395788" algn="r"/>
              </a:tabLst>
              <a:defRPr/>
            </a:pPr>
            <a:r>
              <a:rPr lang="pt-BR" altLang="pt-BR" i="1" dirty="0"/>
              <a:t>c</a:t>
            </a:r>
            <a:r>
              <a:rPr lang="pt-BR" altLang="pt-BR" i="1" baseline="-25000" dirty="0"/>
              <a:t>L</a:t>
            </a:r>
            <a:r>
              <a:rPr lang="pt-BR" altLang="pt-BR" sz="2100" i="1" baseline="-25000" dirty="0"/>
              <a:t>	</a:t>
            </a:r>
            <a:r>
              <a:rPr lang="pt-BR" altLang="pt-BR" sz="2100" i="1" dirty="0" err="1"/>
              <a:t>conc</a:t>
            </a:r>
            <a:r>
              <a:rPr lang="pt-BR" altLang="pt-BR" sz="2100" i="1" dirty="0"/>
              <a:t> total fase L 	mol.m</a:t>
            </a:r>
            <a:r>
              <a:rPr lang="pt-BR" altLang="pt-BR" sz="2100" i="1" baseline="30000" dirty="0"/>
              <a:t>-3</a:t>
            </a:r>
          </a:p>
          <a:p>
            <a:pPr marL="565150" indent="-565150">
              <a:lnSpc>
                <a:spcPct val="90000"/>
              </a:lnSpc>
              <a:tabLst>
                <a:tab pos="3519488" algn="l"/>
                <a:tab pos="3906838" algn="l"/>
              </a:tabLst>
              <a:defRPr/>
            </a:pPr>
            <a:endParaRPr lang="pt-BR" altLang="pt-BR" sz="2100" i="1" dirty="0"/>
          </a:p>
          <a:p>
            <a:pPr marL="715963" indent="-715963">
              <a:lnSpc>
                <a:spcPct val="90000"/>
              </a:lnSpc>
              <a:tabLst>
                <a:tab pos="3519488" algn="l"/>
                <a:tab pos="3906838" algn="l"/>
              </a:tabLst>
              <a:defRPr/>
            </a:pPr>
            <a:r>
              <a:rPr lang="pt-BR" altLang="pt-BR" i="1" dirty="0" err="1"/>
              <a:t>x</a:t>
            </a:r>
            <a:r>
              <a:rPr lang="pt-BR" altLang="pt-BR" i="1" baseline="-25000" dirty="0" err="1"/>
              <a:t>A</a:t>
            </a:r>
            <a:r>
              <a:rPr lang="pt-BR" altLang="pt-BR" i="1" dirty="0"/>
              <a:t>, </a:t>
            </a:r>
            <a:r>
              <a:rPr lang="pt-BR" altLang="pt-BR" i="1" dirty="0" err="1"/>
              <a:t>y</a:t>
            </a:r>
            <a:r>
              <a:rPr lang="pt-BR" altLang="pt-BR" i="1" baseline="-25000" dirty="0" err="1"/>
              <a:t>A</a:t>
            </a:r>
            <a:r>
              <a:rPr lang="pt-BR" altLang="pt-BR" sz="2100" i="1" dirty="0"/>
              <a:t> 	fração molar do componente sendo transportado (</a:t>
            </a:r>
            <a:r>
              <a:rPr lang="pt-BR" altLang="pt-BR" i="1" dirty="0"/>
              <a:t>A</a:t>
            </a:r>
            <a:r>
              <a:rPr lang="pt-BR" altLang="pt-BR" sz="2100" i="1" dirty="0"/>
              <a:t>) nas fases V e L, </a:t>
            </a:r>
            <a:r>
              <a:rPr lang="pt-BR" altLang="pt-BR" sz="2100" i="1" dirty="0" err="1"/>
              <a:t>respec</a:t>
            </a:r>
            <a:r>
              <a:rPr lang="pt-BR" altLang="pt-BR" sz="2100" i="1" dirty="0"/>
              <a:t>.</a:t>
            </a:r>
            <a:endParaRPr lang="pt-BR" altLang="pt-BR" sz="2100" i="1" baseline="30000" dirty="0"/>
          </a:p>
          <a:p>
            <a:pPr marL="565150" indent="-565150">
              <a:lnSpc>
                <a:spcPct val="90000"/>
              </a:lnSpc>
              <a:tabLst>
                <a:tab pos="3519488" algn="l"/>
                <a:tab pos="3906838" algn="l"/>
              </a:tabLst>
              <a:defRPr/>
            </a:pPr>
            <a:endParaRPr lang="pt-BR" altLang="pt-BR" sz="2100" i="1" dirty="0"/>
          </a:p>
          <a:p>
            <a:pPr marL="565150" indent="-565150">
              <a:lnSpc>
                <a:spcPct val="90000"/>
              </a:lnSpc>
              <a:tabLst>
                <a:tab pos="3519488" algn="l"/>
                <a:tab pos="3906838" algn="l"/>
              </a:tabLst>
              <a:defRPr/>
            </a:pPr>
            <a:r>
              <a:rPr lang="pt-BR" altLang="pt-BR" i="1" dirty="0"/>
              <a:t>i</a:t>
            </a:r>
            <a:r>
              <a:rPr lang="pt-BR" altLang="pt-BR" sz="2100" i="1" dirty="0"/>
              <a:t>  - interface</a:t>
            </a:r>
          </a:p>
          <a:p>
            <a:pPr marL="565150" indent="-565150">
              <a:lnSpc>
                <a:spcPct val="90000"/>
              </a:lnSpc>
              <a:tabLst>
                <a:tab pos="3519488" algn="l"/>
                <a:tab pos="3906838" algn="l"/>
              </a:tabLst>
              <a:defRPr/>
            </a:pPr>
            <a:r>
              <a:rPr lang="pt-BR" altLang="pt-BR" sz="2400" i="1" dirty="0"/>
              <a:t>b</a:t>
            </a:r>
            <a:r>
              <a:rPr lang="pt-BR" altLang="pt-BR" sz="2100" i="1" dirty="0"/>
              <a:t>  - bulk (seio da fase)</a:t>
            </a:r>
          </a:p>
          <a:p>
            <a:pPr marL="565150" indent="-565150">
              <a:lnSpc>
                <a:spcPct val="90000"/>
              </a:lnSpc>
              <a:tabLst>
                <a:tab pos="3519488" algn="l"/>
                <a:tab pos="3906838" algn="l"/>
              </a:tabLst>
              <a:defRPr/>
            </a:pPr>
            <a:r>
              <a:rPr lang="pt-BR" altLang="pt-BR" i="1" dirty="0"/>
              <a:t>K</a:t>
            </a:r>
            <a:r>
              <a:rPr lang="pt-BR" altLang="pt-BR" i="1" baseline="-25000" dirty="0"/>
              <a:t>A</a:t>
            </a:r>
            <a:r>
              <a:rPr lang="pt-BR" altLang="pt-BR" sz="2100" i="1" dirty="0"/>
              <a:t> – constante de equilíbrio termodinâmico (coeficiente. de distribuição) para o comp. 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016" name="Object 10">
                <a:hlinkClick r:id="" action="ppaction://ole?verb=0"/>
              </p:cNvPr>
              <p:cNvSpPr txBox="1"/>
              <p:nvPr/>
            </p:nvSpPr>
            <p:spPr bwMode="auto">
              <a:xfrm>
                <a:off x="352425" y="3606800"/>
                <a:ext cx="1403350" cy="4984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3016" name="Object 10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425" y="3606800"/>
                <a:ext cx="1403350" cy="4984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018" name="Object 23">
                <a:hlinkClick r:id="" action="ppaction://ole?verb=0"/>
              </p:cNvPr>
              <p:cNvSpPr txBox="1"/>
              <p:nvPr/>
            </p:nvSpPr>
            <p:spPr bwMode="auto">
              <a:xfrm>
                <a:off x="387825" y="5226608"/>
                <a:ext cx="3610496" cy="101170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018" name="Object 23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7825" y="5226608"/>
                <a:ext cx="3610496" cy="10117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21">
                <a:hlinkClick r:id="" action="ppaction://ole?verb=0"/>
                <a:extLst>
                  <a:ext uri="{FF2B5EF4-FFF2-40B4-BE49-F238E27FC236}">
                    <a16:creationId xmlns:a16="http://schemas.microsoft.com/office/drawing/2014/main" id="{DF930823-F63B-4B59-AE00-EE2ABAA4E7A4}"/>
                  </a:ext>
                </a:extLst>
              </p:cNvPr>
              <p:cNvSpPr txBox="1"/>
              <p:nvPr/>
            </p:nvSpPr>
            <p:spPr bwMode="auto">
              <a:xfrm>
                <a:off x="352425" y="1624013"/>
                <a:ext cx="2347367" cy="368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𝐴𝑏</m:t>
                              </m:r>
                            </m:sub>
                          </m:s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Object 21">
                <a:hlinkClick r:id="" action="ppaction://ole?verb=0"/>
                <a:extLst>
                  <a:ext uri="{FF2B5EF4-FFF2-40B4-BE49-F238E27FC236}">
                    <a16:creationId xmlns:a16="http://schemas.microsoft.com/office/drawing/2014/main" id="{DF930823-F63B-4B59-AE00-EE2ABAA4E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425" y="1624013"/>
                <a:ext cx="2347367" cy="368299"/>
              </a:xfrm>
              <a:prstGeom prst="rect">
                <a:avLst/>
              </a:prstGeom>
              <a:blipFill>
                <a:blip r:embed="rId7"/>
                <a:stretch>
                  <a:fillRect b="-8197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20">
                <a:hlinkClick r:id="" action="ppaction://ole?verb=0"/>
                <a:extLst>
                  <a:ext uri="{FF2B5EF4-FFF2-40B4-BE49-F238E27FC236}">
                    <a16:creationId xmlns:a16="http://schemas.microsoft.com/office/drawing/2014/main" id="{90DDF5F9-8FBE-4DCA-B40D-B001FD51B2E3}"/>
                  </a:ext>
                </a:extLst>
              </p:cNvPr>
              <p:cNvSpPr txBox="1"/>
              <p:nvPr/>
            </p:nvSpPr>
            <p:spPr bwMode="auto">
              <a:xfrm>
                <a:off x="346075" y="2133600"/>
                <a:ext cx="2347367" cy="368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Object 20">
                <a:hlinkClick r:id="" action="ppaction://ole?verb=0"/>
                <a:extLst>
                  <a:ext uri="{FF2B5EF4-FFF2-40B4-BE49-F238E27FC236}">
                    <a16:creationId xmlns:a16="http://schemas.microsoft.com/office/drawing/2014/main" id="{90DDF5F9-8FBE-4DCA-B40D-B001FD51B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075" y="2133600"/>
                <a:ext cx="2347367" cy="368299"/>
              </a:xfrm>
              <a:prstGeom prst="rect">
                <a:avLst/>
              </a:prstGeom>
              <a:blipFill>
                <a:blip r:embed="rId8"/>
                <a:stretch>
                  <a:fillRect b="-3333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8" name="Object 21">
                <a:hlinkClick r:id="" action="ppaction://ole?verb=0"/>
              </p:cNvPr>
              <p:cNvSpPr txBox="1"/>
              <p:nvPr/>
            </p:nvSpPr>
            <p:spPr bwMode="auto">
              <a:xfrm>
                <a:off x="352425" y="1624013"/>
                <a:ext cx="2532063" cy="5572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𝐴𝑏</m:t>
                              </m:r>
                            </m:sub>
                          </m:s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058" name="Object 21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425" y="1624013"/>
                <a:ext cx="2532063" cy="5572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68" name="Rectangle 29">
            <a:extLst>
              <a:ext uri="{FF2B5EF4-FFF2-40B4-BE49-F238E27FC236}">
                <a16:creationId xmlns:a16="http://schemas.microsoft.com/office/drawing/2014/main" id="{1082F46B-D1D0-4406-9BE9-4AF5670D41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TM através de interface: teoria de dois filmes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62" name="Object 10">
                <a:hlinkClick r:id="" action="ppaction://ole?verb=0"/>
              </p:cNvPr>
              <p:cNvSpPr txBox="1"/>
              <p:nvPr/>
            </p:nvSpPr>
            <p:spPr bwMode="auto">
              <a:xfrm>
                <a:off x="4852988" y="5840413"/>
                <a:ext cx="2383308" cy="3968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𝑜𝑉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062" name="Object 10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2988" y="5840413"/>
                <a:ext cx="2383308" cy="396899"/>
              </a:xfrm>
              <a:prstGeom prst="rect">
                <a:avLst/>
              </a:prstGeom>
              <a:blipFill>
                <a:blip r:embed="rId5"/>
                <a:stretch>
                  <a:fillRect b="-1538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063" name="Rectangle 13"/>
          <p:cNvSpPr>
            <a:spLocks noChangeArrowheads="1"/>
          </p:cNvSpPr>
          <p:nvPr/>
        </p:nvSpPr>
        <p:spPr bwMode="auto">
          <a:xfrm>
            <a:off x="4500563" y="1179513"/>
            <a:ext cx="1497012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i="1"/>
              <a:t>Definições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64" name="Object 15"/>
              <p:cNvSpPr txBox="1"/>
              <p:nvPr/>
            </p:nvSpPr>
            <p:spPr bwMode="auto">
              <a:xfrm>
                <a:off x="5429052" y="2620010"/>
                <a:ext cx="1879252" cy="7016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𝑜𝑉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064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29052" y="2620010"/>
                <a:ext cx="1879252" cy="7016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065" name="Rectangle 17"/>
          <p:cNvSpPr>
            <a:spLocks noChangeArrowheads="1"/>
          </p:cNvSpPr>
          <p:nvPr/>
        </p:nvSpPr>
        <p:spPr bwMode="auto">
          <a:xfrm>
            <a:off x="4505325" y="4616450"/>
            <a:ext cx="463867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pt-BR" altLang="pt-BR" sz="2400" i="1"/>
              <a:t>Expressão para o fluxo através da interface, baseada em </a:t>
            </a:r>
            <a:r>
              <a:rPr lang="pt-BR" altLang="pt-BR" sz="2400" i="1">
                <a:solidFill>
                  <a:srgbClr val="FF0000"/>
                </a:solidFill>
              </a:rPr>
              <a:t>composições na fase vapor</a:t>
            </a:r>
            <a:r>
              <a:rPr lang="pt-BR" altLang="pt-BR" sz="2400" i="1"/>
              <a:t>:</a:t>
            </a:r>
          </a:p>
        </p:txBody>
      </p:sp>
      <p:sp>
        <p:nvSpPr>
          <p:cNvPr id="45066" name="Rectangle 21"/>
          <p:cNvSpPr>
            <a:spLocks noChangeArrowheads="1"/>
          </p:cNvSpPr>
          <p:nvPr/>
        </p:nvSpPr>
        <p:spPr bwMode="auto">
          <a:xfrm>
            <a:off x="4786313" y="3419475"/>
            <a:ext cx="37734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661988" indent="-6619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pt-BR" altLang="pt-BR" sz="2100" i="1"/>
              <a:t>k</a:t>
            </a:r>
            <a:r>
              <a:rPr lang="pt-BR" altLang="pt-BR" sz="2100" i="1" baseline="-25000"/>
              <a:t>oV</a:t>
            </a:r>
            <a:r>
              <a:rPr lang="pt-BR" altLang="pt-BR" sz="2100" i="1"/>
              <a:t>	coef. global de TM baseado na fase gasosa</a:t>
            </a:r>
          </a:p>
          <a:p>
            <a:pPr>
              <a:lnSpc>
                <a:spcPct val="80000"/>
              </a:lnSpc>
            </a:pPr>
            <a:r>
              <a:rPr lang="pt-BR" altLang="pt-BR" sz="2100" i="1"/>
              <a:t>m</a:t>
            </a:r>
            <a:r>
              <a:rPr lang="pt-BR" altLang="pt-BR" sz="2100" i="1" baseline="-25000"/>
              <a:t>A</a:t>
            </a:r>
            <a:r>
              <a:rPr lang="pt-BR" altLang="pt-BR" sz="2100" i="1"/>
              <a:t>	coef. de distribuição molar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67" name="Object 8">
                <a:hlinkClick r:id="" action="ppaction://ole?verb=0"/>
              </p:cNvPr>
              <p:cNvSpPr txBox="1"/>
              <p:nvPr/>
            </p:nvSpPr>
            <p:spPr bwMode="auto">
              <a:xfrm>
                <a:off x="5367520" y="1662114"/>
                <a:ext cx="1650851" cy="3921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067" name="Object 8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67520" y="1662114"/>
                <a:ext cx="1650851" cy="392112"/>
              </a:xfrm>
              <a:prstGeom prst="rect">
                <a:avLst/>
              </a:prstGeom>
              <a:blipFill>
                <a:blip r:embed="rId7"/>
                <a:stretch>
                  <a:fillRect b="-7813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068" name="Object 16">
                <a:hlinkClick r:id="" action="ppaction://ole?verb=0"/>
              </p:cNvPr>
              <p:cNvSpPr txBox="1"/>
              <p:nvPr/>
            </p:nvSpPr>
            <p:spPr bwMode="auto">
              <a:xfrm>
                <a:off x="5362758" y="2159162"/>
                <a:ext cx="1239341" cy="3921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068" name="Object 16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62758" y="2159162"/>
                <a:ext cx="1239341" cy="3921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069" name="Rectangle 22"/>
          <p:cNvSpPr>
            <a:spLocks noChangeArrowheads="1"/>
          </p:cNvSpPr>
          <p:nvPr/>
        </p:nvSpPr>
        <p:spPr bwMode="auto">
          <a:xfrm>
            <a:off x="238125" y="4275138"/>
            <a:ext cx="37893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i="1"/>
              <a:t>Combinando para eliminar a composição interfacial:</a:t>
            </a:r>
          </a:p>
        </p:txBody>
      </p:sp>
      <p:sp>
        <p:nvSpPr>
          <p:cNvPr id="45070" name="Rectangle 30"/>
          <p:cNvSpPr>
            <a:spLocks noChangeArrowheads="1"/>
          </p:cNvSpPr>
          <p:nvPr/>
        </p:nvSpPr>
        <p:spPr bwMode="auto">
          <a:xfrm>
            <a:off x="238125" y="1125538"/>
            <a:ext cx="332263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i="1"/>
              <a:t>Fluxos de A em cada fase</a:t>
            </a:r>
          </a:p>
        </p:txBody>
      </p:sp>
      <p:sp>
        <p:nvSpPr>
          <p:cNvPr id="45071" name="Rectangle 3"/>
          <p:cNvSpPr>
            <a:spLocks noChangeArrowheads="1"/>
          </p:cNvSpPr>
          <p:nvPr/>
        </p:nvSpPr>
        <p:spPr bwMode="auto">
          <a:xfrm>
            <a:off x="238125" y="2852738"/>
            <a:ext cx="36496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i="1"/>
              <a:t>Equilíbrio na interface com</a:t>
            </a:r>
          </a:p>
          <a:p>
            <a:r>
              <a:rPr lang="pt-BR" altLang="pt-BR" sz="2400" i="1"/>
              <a:t>K</a:t>
            </a:r>
            <a:r>
              <a:rPr lang="pt-BR" altLang="pt-BR" sz="2400" i="1" baseline="-25000"/>
              <a:t>A</a:t>
            </a:r>
            <a:r>
              <a:rPr lang="pt-BR" altLang="pt-BR" sz="2400" i="1"/>
              <a:t> constante: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72" name="Object 20">
                <a:hlinkClick r:id="" action="ppaction://ole?verb=0"/>
              </p:cNvPr>
              <p:cNvSpPr txBox="1"/>
              <p:nvPr/>
            </p:nvSpPr>
            <p:spPr bwMode="auto">
              <a:xfrm>
                <a:off x="346075" y="2133600"/>
                <a:ext cx="2541588" cy="5778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072" name="Object 20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075" y="2133600"/>
                <a:ext cx="2541588" cy="57785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ject 23">
                <a:hlinkClick r:id="" action="ppaction://ole?verb=0"/>
                <a:extLst>
                  <a:ext uri="{FF2B5EF4-FFF2-40B4-BE49-F238E27FC236}">
                    <a16:creationId xmlns:a16="http://schemas.microsoft.com/office/drawing/2014/main" id="{FB453419-0B68-44C3-A764-3288F33D5A3A}"/>
                  </a:ext>
                </a:extLst>
              </p:cNvPr>
              <p:cNvSpPr txBox="1"/>
              <p:nvPr/>
            </p:nvSpPr>
            <p:spPr bwMode="auto">
              <a:xfrm>
                <a:off x="25400" y="5081588"/>
                <a:ext cx="3649663" cy="11557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Object 23">
                <a:hlinkClick r:id="" action="ppaction://ole?verb=0"/>
                <a:extLst>
                  <a:ext uri="{FF2B5EF4-FFF2-40B4-BE49-F238E27FC236}">
                    <a16:creationId xmlns:a16="http://schemas.microsoft.com/office/drawing/2014/main" id="{FB453419-0B68-44C3-A764-3288F33D5A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00" y="5081588"/>
                <a:ext cx="3649663" cy="11557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10">
                <a:hlinkClick r:id="" action="ppaction://ole?verb=0"/>
                <a:extLst>
                  <a:ext uri="{FF2B5EF4-FFF2-40B4-BE49-F238E27FC236}">
                    <a16:creationId xmlns:a16="http://schemas.microsoft.com/office/drawing/2014/main" id="{657B69A1-F2EE-47DB-B484-942CD9687BE8}"/>
                  </a:ext>
                </a:extLst>
              </p:cNvPr>
              <p:cNvSpPr txBox="1"/>
              <p:nvPr/>
            </p:nvSpPr>
            <p:spPr bwMode="auto">
              <a:xfrm>
                <a:off x="352425" y="3606800"/>
                <a:ext cx="1403350" cy="4984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Object 10">
                <a:hlinkClick r:id="" action="ppaction://ole?verb=0"/>
                <a:extLst>
                  <a:ext uri="{FF2B5EF4-FFF2-40B4-BE49-F238E27FC236}">
                    <a16:creationId xmlns:a16="http://schemas.microsoft.com/office/drawing/2014/main" id="{657B69A1-F2EE-47DB-B484-942CD9687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425" y="3606800"/>
                <a:ext cx="1403350" cy="4984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29">
            <a:extLst>
              <a:ext uri="{FF2B5EF4-FFF2-40B4-BE49-F238E27FC236}">
                <a16:creationId xmlns:a16="http://schemas.microsoft.com/office/drawing/2014/main" id="{CAE627C3-3645-41FF-AC7F-838AB342C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altLang="pt-BR" dirty="0"/>
              <a:t>Sistemas não diluídos</a:t>
            </a:r>
            <a:endParaRPr lang="en-US" altLang="pt-BR" dirty="0"/>
          </a:p>
        </p:txBody>
      </p:sp>
      <p:sp>
        <p:nvSpPr>
          <p:cNvPr id="47107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r>
              <a:rPr lang="pt-BR" altLang="en-US" dirty="0"/>
              <a:t>Para concentrações elevadas, levamos em conta convecção e curva de equilíbrio não linear (K = K(x)).</a:t>
            </a:r>
          </a:p>
          <a:p>
            <a:pPr lvl="1"/>
            <a:r>
              <a:rPr lang="pt-BR" altLang="en-US" dirty="0"/>
              <a:t>Para escoamento </a:t>
            </a:r>
            <a:r>
              <a:rPr lang="pt-BR" altLang="en-US" dirty="0" err="1"/>
              <a:t>unimolecular</a:t>
            </a:r>
            <a:r>
              <a:rPr lang="pt-BR" altLang="en-US" dirty="0"/>
              <a:t> com convecção:</a:t>
            </a:r>
          </a:p>
          <a:p>
            <a:pPr lvl="1"/>
            <a:endParaRPr lang="pt-BR" altLang="en-US" dirty="0"/>
          </a:p>
          <a:p>
            <a:pPr lvl="1"/>
            <a:endParaRPr lang="pt-BR" altLang="en-US" dirty="0"/>
          </a:p>
          <a:p>
            <a:pPr lvl="1"/>
            <a:r>
              <a:rPr lang="pt-BR" altLang="en-US" dirty="0"/>
              <a:t>daí</a:t>
            </a:r>
          </a:p>
          <a:p>
            <a:endParaRPr lang="pt-BR" altLang="en-US" dirty="0"/>
          </a:p>
          <a:p>
            <a:pPr lvl="1"/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m’</a:t>
            </a:r>
            <a:r>
              <a:rPr lang="pt-BR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en-US" dirty="0"/>
              <a:t> fica:</a:t>
            </a:r>
          </a:p>
          <a:p>
            <a:pPr lvl="1"/>
            <a:endParaRPr lang="pt-BR" altLang="en-US" dirty="0"/>
          </a:p>
          <a:p>
            <a:pPr lvl="1"/>
            <a:r>
              <a:rPr lang="pt-BR" altLang="en-US" dirty="0"/>
              <a:t>Dedução em </a:t>
            </a:r>
            <a:r>
              <a:rPr lang="pt-BR" altLang="en-US" dirty="0" err="1"/>
              <a:t>Geankoplis</a:t>
            </a:r>
            <a:r>
              <a:rPr lang="pt-BR" altLang="en-US" dirty="0"/>
              <a:t> </a:t>
            </a:r>
            <a:r>
              <a:rPr lang="pt-BR" altLang="en-US" dirty="0" err="1"/>
              <a:t>cap</a:t>
            </a:r>
            <a:r>
              <a:rPr lang="pt-BR" altLang="en-US" dirty="0"/>
              <a:t> 10</a:t>
            </a:r>
          </a:p>
          <a:p>
            <a:endParaRPr lang="pt-BR" altLang="en-US" dirty="0"/>
          </a:p>
          <a:p>
            <a:endParaRPr lang="pt-BR" altLang="en-US" dirty="0"/>
          </a:p>
          <a:p>
            <a:endParaRPr lang="pt-BR" altLang="en-US" dirty="0"/>
          </a:p>
          <a:p>
            <a:endParaRPr lang="pt-BR" altLang="en-US" dirty="0"/>
          </a:p>
          <a:p>
            <a:endParaRPr lang="pt-BR" altLang="en-US" dirty="0"/>
          </a:p>
          <a:p>
            <a:endParaRPr lang="pt-BR" altLang="en-US" dirty="0"/>
          </a:p>
        </p:txBody>
      </p:sp>
      <p:sp>
        <p:nvSpPr>
          <p:cNvPr id="47108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r>
              <a:rPr lang="pt-BR" altLang="en-US" dirty="0"/>
              <a:t>Os fluxos ficam:</a:t>
            </a:r>
          </a:p>
          <a:p>
            <a:pPr lvl="1"/>
            <a:endParaRPr lang="pt-BR" altLang="en-US" dirty="0"/>
          </a:p>
          <a:p>
            <a:pPr lvl="1"/>
            <a:endParaRPr lang="pt-BR" altLang="en-US" dirty="0"/>
          </a:p>
          <a:p>
            <a:pPr lvl="1"/>
            <a:endParaRPr lang="pt-BR" altLang="en-US" dirty="0"/>
          </a:p>
          <a:p>
            <a:pPr lvl="1"/>
            <a:endParaRPr lang="pt-BR" altLang="en-US" dirty="0"/>
          </a:p>
          <a:p>
            <a:pPr lvl="1"/>
            <a:endParaRPr lang="pt-BR" altLang="en-US" dirty="0"/>
          </a:p>
          <a:p>
            <a:pPr lvl="1"/>
            <a:endParaRPr lang="pt-BR" altLang="en-US" dirty="0"/>
          </a:p>
          <a:p>
            <a:pPr lvl="1"/>
            <a:endParaRPr lang="pt-BR" altLang="en-US" dirty="0"/>
          </a:p>
          <a:p>
            <a:pPr lvl="1"/>
            <a:endParaRPr lang="pt-BR" altLang="en-US" dirty="0"/>
          </a:p>
          <a:p>
            <a:pPr lvl="1"/>
            <a:endParaRPr lang="pt-B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109" name="Object 8">
                <a:hlinkClick r:id="" action="ppaction://ole?verb=0"/>
              </p:cNvPr>
              <p:cNvSpPr txBox="1"/>
              <p:nvPr/>
            </p:nvSpPr>
            <p:spPr bwMode="auto">
              <a:xfrm>
                <a:off x="1948656" y="5278872"/>
                <a:ext cx="2173288" cy="8447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109" name="Object 8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8656" y="5278872"/>
                <a:ext cx="2173288" cy="844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11" name="Object 21">
                <a:hlinkClick r:id="" action="ppaction://ole?verb=0"/>
              </p:cNvPr>
              <p:cNvSpPr txBox="1"/>
              <p:nvPr/>
            </p:nvSpPr>
            <p:spPr bwMode="auto">
              <a:xfrm>
                <a:off x="694961" y="3556002"/>
                <a:ext cx="1919178" cy="74148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111" name="Object 21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4961" y="3556002"/>
                <a:ext cx="1919178" cy="741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12" name="Object 21">
                <a:hlinkClick r:id="" action="ppaction://ole?verb=0"/>
              </p:cNvPr>
              <p:cNvSpPr txBox="1"/>
              <p:nvPr/>
            </p:nvSpPr>
            <p:spPr bwMode="auto">
              <a:xfrm>
                <a:off x="2814272" y="3556001"/>
                <a:ext cx="1815305" cy="7414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112" name="Object 21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4272" y="3556001"/>
                <a:ext cx="1815305" cy="7414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13" name="Object 15"/>
              <p:cNvSpPr txBox="1"/>
              <p:nvPr/>
            </p:nvSpPr>
            <p:spPr bwMode="auto">
              <a:xfrm>
                <a:off x="1946591" y="4409434"/>
                <a:ext cx="1775333" cy="7776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𝑜𝑉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113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6591" y="4409434"/>
                <a:ext cx="1775333" cy="7776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14" name="Object 10">
                <a:hlinkClick r:id="" action="ppaction://ole?verb=0"/>
              </p:cNvPr>
              <p:cNvSpPr txBox="1"/>
              <p:nvPr/>
            </p:nvSpPr>
            <p:spPr bwMode="auto">
              <a:xfrm>
                <a:off x="5336708" y="1959105"/>
                <a:ext cx="2264277" cy="377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𝑜𝑉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114" name="Object 10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6708" y="1959105"/>
                <a:ext cx="2264277" cy="3775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B33E39D-C3A7-40DB-8B23-2F4468C2CB1D}"/>
              </a:ext>
            </a:extLst>
          </p:cNvPr>
          <p:cNvGrpSpPr/>
          <p:nvPr/>
        </p:nvGrpSpPr>
        <p:grpSpPr>
          <a:xfrm>
            <a:off x="4932363" y="3556001"/>
            <a:ext cx="3839367" cy="3257549"/>
            <a:chOff x="4932363" y="3556001"/>
            <a:chExt cx="3839367" cy="32575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115" name="Object 15"/>
                <p:cNvSpPr txBox="1"/>
                <p:nvPr/>
              </p:nvSpPr>
              <p:spPr bwMode="auto">
                <a:xfrm>
                  <a:off x="4932363" y="3829050"/>
                  <a:ext cx="365125" cy="3651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115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32363" y="3829050"/>
                  <a:ext cx="365125" cy="365125"/>
                </a:xfrm>
                <a:prstGeom prst="rect">
                  <a:avLst/>
                </a:prstGeom>
                <a:blipFill>
                  <a:blip r:embed="rId9"/>
                  <a:stretch>
                    <a:fillRect r="-10000"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116" name="Object 15"/>
                <p:cNvSpPr txBox="1"/>
                <p:nvPr/>
              </p:nvSpPr>
              <p:spPr bwMode="auto">
                <a:xfrm>
                  <a:off x="6319838" y="6446838"/>
                  <a:ext cx="365125" cy="3667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116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319838" y="6446838"/>
                  <a:ext cx="365125" cy="366712"/>
                </a:xfrm>
                <a:prstGeom prst="rect">
                  <a:avLst/>
                </a:prstGeom>
                <a:blipFill>
                  <a:blip r:embed="rId10"/>
                  <a:stretch>
                    <a:fillRect r="-11667"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117" name="Object 15"/>
                <p:cNvSpPr txBox="1"/>
                <p:nvPr/>
              </p:nvSpPr>
              <p:spPr bwMode="auto">
                <a:xfrm>
                  <a:off x="7537797" y="6447593"/>
                  <a:ext cx="365792" cy="36578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  <m:sup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</m:oMath>
                    </m:oMathPara>
                  </a14:m>
                  <a:endParaRPr lang="pt-BR"/>
                </a:p>
              </p:txBody>
            </p:sp>
          </mc:Choice>
          <mc:Fallback xmlns="">
            <p:sp>
              <p:nvSpPr>
                <p:cNvPr id="47117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537797" y="6447593"/>
                  <a:ext cx="365792" cy="36578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118" name="Object 15"/>
                <p:cNvSpPr txBox="1"/>
                <p:nvPr/>
              </p:nvSpPr>
              <p:spPr bwMode="auto">
                <a:xfrm>
                  <a:off x="4932363" y="4770438"/>
                  <a:ext cx="365125" cy="3667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  <m:sup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</m:oMath>
                    </m:oMathPara>
                  </a14:m>
                  <a:endParaRPr lang="pt-BR"/>
                </a:p>
              </p:txBody>
            </p:sp>
          </mc:Choice>
          <mc:Fallback xmlns="">
            <p:sp>
              <p:nvSpPr>
                <p:cNvPr id="47118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32363" y="4770438"/>
                  <a:ext cx="365125" cy="366712"/>
                </a:xfrm>
                <a:prstGeom prst="rect">
                  <a:avLst/>
                </a:prstGeom>
                <a:blipFill>
                  <a:blip r:embed="rId12"/>
                  <a:stretch>
                    <a:fillRect b="-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119" name="Object 15"/>
                <p:cNvSpPr txBox="1"/>
                <p:nvPr/>
              </p:nvSpPr>
              <p:spPr bwMode="auto">
                <a:xfrm>
                  <a:off x="5017294" y="5701234"/>
                  <a:ext cx="365792" cy="36578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  <m:sup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lang="pt-BR"/>
                </a:p>
              </p:txBody>
            </p:sp>
          </mc:Choice>
          <mc:Fallback xmlns="">
            <p:sp>
              <p:nvSpPr>
                <p:cNvPr id="47119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17294" y="5701234"/>
                  <a:ext cx="365792" cy="365782"/>
                </a:xfrm>
                <a:prstGeom prst="rect">
                  <a:avLst/>
                </a:prstGeom>
                <a:blipFill>
                  <a:blip r:embed="rId13"/>
                  <a:stretch>
                    <a:fillRect r="-3333" b="-10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120" name="Object 15"/>
                <p:cNvSpPr txBox="1"/>
                <p:nvPr/>
              </p:nvSpPr>
              <p:spPr bwMode="auto">
                <a:xfrm>
                  <a:off x="8119633" y="6349345"/>
                  <a:ext cx="365792" cy="36578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  <m:sup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lang="pt-BR"/>
                </a:p>
              </p:txBody>
            </p:sp>
          </mc:Choice>
          <mc:Fallback xmlns="">
            <p:sp>
              <p:nvSpPr>
                <p:cNvPr id="47120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119633" y="6349345"/>
                  <a:ext cx="365792" cy="365782"/>
                </a:xfrm>
                <a:prstGeom prst="rect">
                  <a:avLst/>
                </a:prstGeom>
                <a:blipFill>
                  <a:blip r:embed="rId14"/>
                  <a:stretch>
                    <a:fillRect r="-1667" b="-333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5" name="Conector reto 124">
              <a:extLst>
                <a:ext uri="{FF2B5EF4-FFF2-40B4-BE49-F238E27FC236}">
                  <a16:creationId xmlns:a16="http://schemas.microsoft.com/office/drawing/2014/main" id="{98350EB9-07AB-4112-8A04-6CFC5097FF93}"/>
                </a:ext>
              </a:extLst>
            </p:cNvPr>
            <p:cNvCxnSpPr/>
            <p:nvPr/>
          </p:nvCxnSpPr>
          <p:spPr bwMode="auto">
            <a:xfrm flipV="1">
              <a:off x="5426869" y="3556001"/>
              <a:ext cx="33337" cy="274320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reto 125">
              <a:extLst>
                <a:ext uri="{FF2B5EF4-FFF2-40B4-BE49-F238E27FC236}">
                  <a16:creationId xmlns:a16="http://schemas.microsoft.com/office/drawing/2014/main" id="{8010F233-B296-415D-9D79-0D09264AAA69}"/>
                </a:ext>
              </a:extLst>
            </p:cNvPr>
            <p:cNvCxnSpPr/>
            <p:nvPr/>
          </p:nvCxnSpPr>
          <p:spPr bwMode="auto">
            <a:xfrm>
              <a:off x="5436394" y="6315076"/>
              <a:ext cx="333533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Elipse 126">
              <a:extLst>
                <a:ext uri="{FF2B5EF4-FFF2-40B4-BE49-F238E27FC236}">
                  <a16:creationId xmlns:a16="http://schemas.microsoft.com/office/drawing/2014/main" id="{DA7E03DD-9263-4A48-81FE-ABD2B8BFAF30}"/>
                </a:ext>
              </a:extLst>
            </p:cNvPr>
            <p:cNvSpPr/>
            <p:nvPr/>
          </p:nvSpPr>
          <p:spPr bwMode="auto">
            <a:xfrm>
              <a:off x="6446043" y="4017964"/>
              <a:ext cx="122237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/>
            </a:p>
          </p:txBody>
        </p:sp>
        <p:cxnSp>
          <p:nvCxnSpPr>
            <p:cNvPr id="128" name="Conector reto 127">
              <a:extLst>
                <a:ext uri="{FF2B5EF4-FFF2-40B4-BE49-F238E27FC236}">
                  <a16:creationId xmlns:a16="http://schemas.microsoft.com/office/drawing/2014/main" id="{BC64CCC1-9CA2-4A57-A1B6-68E5AE726834}"/>
                </a:ext>
              </a:extLst>
            </p:cNvPr>
            <p:cNvCxnSpPr>
              <a:stCxn id="127" idx="1"/>
            </p:cNvCxnSpPr>
            <p:nvPr/>
          </p:nvCxnSpPr>
          <p:spPr bwMode="auto">
            <a:xfrm>
              <a:off x="6463505" y="4035426"/>
              <a:ext cx="1295400" cy="947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ector reto 128">
              <a:extLst>
                <a:ext uri="{FF2B5EF4-FFF2-40B4-BE49-F238E27FC236}">
                  <a16:creationId xmlns:a16="http://schemas.microsoft.com/office/drawing/2014/main" id="{F63A2BE9-97B2-447E-A701-2AF5D8B7FA22}"/>
                </a:ext>
              </a:extLst>
            </p:cNvPr>
            <p:cNvCxnSpPr/>
            <p:nvPr/>
          </p:nvCxnSpPr>
          <p:spPr bwMode="auto">
            <a:xfrm flipV="1">
              <a:off x="5460206" y="4059239"/>
              <a:ext cx="291623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ector reto 129">
              <a:extLst>
                <a:ext uri="{FF2B5EF4-FFF2-40B4-BE49-F238E27FC236}">
                  <a16:creationId xmlns:a16="http://schemas.microsoft.com/office/drawing/2014/main" id="{2ED3A35B-26AE-4564-B12B-FFD8019138CA}"/>
                </a:ext>
              </a:extLst>
            </p:cNvPr>
            <p:cNvCxnSpPr/>
            <p:nvPr/>
          </p:nvCxnSpPr>
          <p:spPr bwMode="auto">
            <a:xfrm>
              <a:off x="6512718" y="4111626"/>
              <a:ext cx="0" cy="217963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ector reto 130">
              <a:extLst>
                <a:ext uri="{FF2B5EF4-FFF2-40B4-BE49-F238E27FC236}">
                  <a16:creationId xmlns:a16="http://schemas.microsoft.com/office/drawing/2014/main" id="{BF15D3C8-9C66-4CF0-BA6E-626D6BE6DA28}"/>
                </a:ext>
              </a:extLst>
            </p:cNvPr>
            <p:cNvCxnSpPr/>
            <p:nvPr/>
          </p:nvCxnSpPr>
          <p:spPr bwMode="auto">
            <a:xfrm>
              <a:off x="8324055" y="4046539"/>
              <a:ext cx="0" cy="23177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reto 131">
              <a:extLst>
                <a:ext uri="{FF2B5EF4-FFF2-40B4-BE49-F238E27FC236}">
                  <a16:creationId xmlns:a16="http://schemas.microsoft.com/office/drawing/2014/main" id="{9FBB5029-A612-4780-8C90-6A2901A3A06E}"/>
                </a:ext>
              </a:extLst>
            </p:cNvPr>
            <p:cNvCxnSpPr/>
            <p:nvPr/>
          </p:nvCxnSpPr>
          <p:spPr bwMode="auto">
            <a:xfrm>
              <a:off x="7758905" y="4983165"/>
              <a:ext cx="0" cy="1371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 reto 132">
              <a:extLst>
                <a:ext uri="{FF2B5EF4-FFF2-40B4-BE49-F238E27FC236}">
                  <a16:creationId xmlns:a16="http://schemas.microsoft.com/office/drawing/2014/main" id="{A8D8DCD0-F459-4FE5-BB78-2585F0109D49}"/>
                </a:ext>
              </a:extLst>
            </p:cNvPr>
            <p:cNvCxnSpPr/>
            <p:nvPr/>
          </p:nvCxnSpPr>
          <p:spPr bwMode="auto">
            <a:xfrm>
              <a:off x="5404644" y="4986339"/>
              <a:ext cx="237807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reto 133">
              <a:extLst>
                <a:ext uri="{FF2B5EF4-FFF2-40B4-BE49-F238E27FC236}">
                  <a16:creationId xmlns:a16="http://schemas.microsoft.com/office/drawing/2014/main" id="{D9A7E522-63E6-4240-9C26-60877DEC5C35}"/>
                </a:ext>
              </a:extLst>
            </p:cNvPr>
            <p:cNvCxnSpPr/>
            <p:nvPr/>
          </p:nvCxnSpPr>
          <p:spPr bwMode="auto">
            <a:xfrm flipV="1">
              <a:off x="5455443" y="5910264"/>
              <a:ext cx="106997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to 134">
              <a:extLst>
                <a:ext uri="{FF2B5EF4-FFF2-40B4-BE49-F238E27FC236}">
                  <a16:creationId xmlns:a16="http://schemas.microsoft.com/office/drawing/2014/main" id="{B32AF4C8-6853-4C78-8A52-C9A53B029B8A}"/>
                </a:ext>
              </a:extLst>
            </p:cNvPr>
            <p:cNvCxnSpPr/>
            <p:nvPr/>
          </p:nvCxnSpPr>
          <p:spPr bwMode="auto">
            <a:xfrm flipV="1">
              <a:off x="6525419" y="4999040"/>
              <a:ext cx="1217612" cy="9080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Forma livre 135">
              <a:extLst>
                <a:ext uri="{FF2B5EF4-FFF2-40B4-BE49-F238E27FC236}">
                  <a16:creationId xmlns:a16="http://schemas.microsoft.com/office/drawing/2014/main" id="{89635397-D0D5-4F44-BA91-26A754F94253}"/>
                </a:ext>
              </a:extLst>
            </p:cNvPr>
            <p:cNvSpPr/>
            <p:nvPr/>
          </p:nvSpPr>
          <p:spPr bwMode="auto">
            <a:xfrm>
              <a:off x="5455443" y="3987801"/>
              <a:ext cx="2920999" cy="2297113"/>
            </a:xfrm>
            <a:custGeom>
              <a:avLst/>
              <a:gdLst>
                <a:gd name="connsiteX0" fmla="*/ 0 w 3237875"/>
                <a:gd name="connsiteY0" fmla="*/ 2368446 h 2368446"/>
                <a:gd name="connsiteX1" fmla="*/ 1768839 w 3237875"/>
                <a:gd name="connsiteY1" fmla="*/ 1588957 h 2368446"/>
                <a:gd name="connsiteX2" fmla="*/ 3237875 w 3237875"/>
                <a:gd name="connsiteY2" fmla="*/ 0 h 2368446"/>
                <a:gd name="connsiteX0" fmla="*/ 0 w 3071064"/>
                <a:gd name="connsiteY0" fmla="*/ 2398426 h 2398426"/>
                <a:gd name="connsiteX1" fmla="*/ 1768839 w 3071064"/>
                <a:gd name="connsiteY1" fmla="*/ 1618937 h 2398426"/>
                <a:gd name="connsiteX2" fmla="*/ 3071064 w 3071064"/>
                <a:gd name="connsiteY2" fmla="*/ 0 h 2398426"/>
                <a:gd name="connsiteX0" fmla="*/ 0 w 3071064"/>
                <a:gd name="connsiteY0" fmla="*/ 2398426 h 2398426"/>
                <a:gd name="connsiteX1" fmla="*/ 1768839 w 3071064"/>
                <a:gd name="connsiteY1" fmla="*/ 1618937 h 2398426"/>
                <a:gd name="connsiteX2" fmla="*/ 3071064 w 3071064"/>
                <a:gd name="connsiteY2" fmla="*/ 0 h 2398426"/>
                <a:gd name="connsiteX0" fmla="*/ 0 w 3071064"/>
                <a:gd name="connsiteY0" fmla="*/ 2398426 h 2398426"/>
                <a:gd name="connsiteX1" fmla="*/ 1784596 w 3071064"/>
                <a:gd name="connsiteY1" fmla="*/ 1681558 h 2398426"/>
                <a:gd name="connsiteX2" fmla="*/ 3071064 w 3071064"/>
                <a:gd name="connsiteY2" fmla="*/ 0 h 2398426"/>
                <a:gd name="connsiteX0" fmla="*/ 0 w 3071064"/>
                <a:gd name="connsiteY0" fmla="*/ 2398426 h 2398426"/>
                <a:gd name="connsiteX1" fmla="*/ 1879141 w 3071064"/>
                <a:gd name="connsiteY1" fmla="*/ 1603280 h 2398426"/>
                <a:gd name="connsiteX2" fmla="*/ 3071064 w 3071064"/>
                <a:gd name="connsiteY2" fmla="*/ 0 h 2398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064" h="2398426">
                  <a:moveTo>
                    <a:pt x="0" y="2398426"/>
                  </a:moveTo>
                  <a:cubicBezTo>
                    <a:pt x="614596" y="2206052"/>
                    <a:pt x="1367297" y="2003018"/>
                    <a:pt x="1879141" y="1603280"/>
                  </a:cubicBezTo>
                  <a:cubicBezTo>
                    <a:pt x="2390985" y="1203542"/>
                    <a:pt x="2682193" y="672059"/>
                    <a:pt x="3071064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7" name="CaixaDeTexto 136">
              <a:extLst>
                <a:ext uri="{FF2B5EF4-FFF2-40B4-BE49-F238E27FC236}">
                  <a16:creationId xmlns:a16="http://schemas.microsoft.com/office/drawing/2014/main" id="{73EF657C-BCB2-410F-A6FD-FF22A38418B5}"/>
                </a:ext>
              </a:extLst>
            </p:cNvPr>
            <p:cNvSpPr txBox="1"/>
            <p:nvPr/>
          </p:nvSpPr>
          <p:spPr bwMode="auto">
            <a:xfrm>
              <a:off x="5436096" y="5084765"/>
              <a:ext cx="1767728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en-US" dirty="0">
                  <a:latin typeface="+mn-lt"/>
                </a:rPr>
                <a:t>Slope= </a:t>
              </a:r>
              <a:r>
                <a:rPr lang="en-US" i="1" dirty="0" err="1"/>
                <a:t>m´</a:t>
              </a:r>
              <a:r>
                <a:rPr lang="en-US" i="1" baseline="-25000" dirty="0" err="1"/>
                <a:t>A</a:t>
              </a:r>
              <a:r>
                <a:rPr lang="en-US" i="1" baseline="-25000" dirty="0"/>
                <a:t> </a:t>
              </a:r>
              <a:r>
                <a:rPr lang="en-US" i="1" dirty="0"/>
                <a:t>c</a:t>
              </a:r>
              <a:r>
                <a:rPr lang="en-US" i="1" baseline="-25000" dirty="0"/>
                <a:t> L</a:t>
              </a:r>
              <a:r>
                <a:rPr lang="en-US" i="1" dirty="0"/>
                <a:t>/</a:t>
              </a:r>
              <a:r>
                <a:rPr lang="en-US" i="1" dirty="0" err="1"/>
                <a:t>c</a:t>
              </a:r>
              <a:r>
                <a:rPr lang="en-US" i="1" baseline="-25000" dirty="0" err="1"/>
                <a:t>V</a:t>
              </a:r>
              <a:r>
                <a:rPr lang="en-US" i="1" baseline="-25000" dirty="0"/>
                <a:t> </a:t>
              </a:r>
              <a:endParaRPr lang="en-US" i="1" dirty="0"/>
            </a:p>
          </p:txBody>
        </p:sp>
        <p:cxnSp>
          <p:nvCxnSpPr>
            <p:cNvPr id="138" name="Conector de seta reta 137">
              <a:extLst>
                <a:ext uri="{FF2B5EF4-FFF2-40B4-BE49-F238E27FC236}">
                  <a16:creationId xmlns:a16="http://schemas.microsoft.com/office/drawing/2014/main" id="{440D0D3E-CB89-413C-8FB6-6F0027ACDFEA}"/>
                </a:ext>
              </a:extLst>
            </p:cNvPr>
            <p:cNvCxnSpPr>
              <a:cxnSpLocks/>
              <a:stCxn id="137" idx="2"/>
            </p:cNvCxnSpPr>
            <p:nvPr/>
          </p:nvCxnSpPr>
          <p:spPr bwMode="auto">
            <a:xfrm>
              <a:off x="6319960" y="5454097"/>
              <a:ext cx="473306" cy="1351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135" name="CaixaDeTexto 138"/>
            <p:cNvSpPr txBox="1">
              <a:spLocks noChangeArrowheads="1"/>
            </p:cNvSpPr>
            <p:nvPr/>
          </p:nvSpPr>
          <p:spPr bwMode="auto">
            <a:xfrm rot="18122248">
              <a:off x="7354856" y="4287529"/>
              <a:ext cx="983019" cy="369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/>
                <a:t>y</a:t>
              </a:r>
              <a:r>
                <a:rPr lang="en-US" altLang="en-US" i="1" baseline="-25000"/>
                <a:t>A</a:t>
              </a:r>
              <a:r>
                <a:rPr lang="en-US" altLang="en-US" i="1"/>
                <a:t>=K</a:t>
              </a:r>
              <a:r>
                <a:rPr lang="en-US" altLang="en-US" i="1" baseline="-25000"/>
                <a:t>A</a:t>
              </a:r>
              <a:r>
                <a:rPr lang="en-US" altLang="en-US" i="1"/>
                <a:t>x</a:t>
              </a:r>
              <a:r>
                <a:rPr lang="en-US" altLang="en-US" i="1" baseline="-25000"/>
                <a:t>A</a:t>
              </a:r>
              <a:endParaRPr lang="en-US" altLang="en-US" i="1"/>
            </a:p>
          </p:txBody>
        </p:sp>
        <p:sp>
          <p:nvSpPr>
            <p:cNvPr id="47136" name="CaixaDeTexto 139"/>
            <p:cNvSpPr txBox="1">
              <a:spLocks noChangeArrowheads="1"/>
            </p:cNvSpPr>
            <p:nvPr/>
          </p:nvSpPr>
          <p:spPr bwMode="auto">
            <a:xfrm>
              <a:off x="6467507" y="5850918"/>
              <a:ext cx="325759" cy="369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/>
                <a:t>E</a:t>
              </a:r>
            </a:p>
          </p:txBody>
        </p:sp>
        <p:sp>
          <p:nvSpPr>
            <p:cNvPr id="47137" name="CaixaDeTexto 140"/>
            <p:cNvSpPr txBox="1">
              <a:spLocks noChangeArrowheads="1"/>
            </p:cNvSpPr>
            <p:nvPr/>
          </p:nvSpPr>
          <p:spPr bwMode="auto">
            <a:xfrm>
              <a:off x="7730039" y="4872309"/>
              <a:ext cx="377059" cy="369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/>
                <a:t>M</a:t>
              </a:r>
            </a:p>
          </p:txBody>
        </p:sp>
        <p:sp>
          <p:nvSpPr>
            <p:cNvPr id="47138" name="CaixaDeTexto 141"/>
            <p:cNvSpPr txBox="1">
              <a:spLocks noChangeArrowheads="1"/>
            </p:cNvSpPr>
            <p:nvPr/>
          </p:nvSpPr>
          <p:spPr bwMode="auto">
            <a:xfrm>
              <a:off x="6193273" y="4059268"/>
              <a:ext cx="325759" cy="369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/>
                <a:t>P</a:t>
              </a:r>
            </a:p>
          </p:txBody>
        </p:sp>
        <p:sp>
          <p:nvSpPr>
            <p:cNvPr id="43" name="Chave Esquerda 42">
              <a:extLst>
                <a:ext uri="{FF2B5EF4-FFF2-40B4-BE49-F238E27FC236}">
                  <a16:creationId xmlns:a16="http://schemas.microsoft.com/office/drawing/2014/main" id="{C9890C4B-EC08-4273-A085-39DE3A66A96F}"/>
                </a:ext>
              </a:extLst>
            </p:cNvPr>
            <p:cNvSpPr/>
            <p:nvPr/>
          </p:nvSpPr>
          <p:spPr>
            <a:xfrm>
              <a:off x="5243349" y="4059238"/>
              <a:ext cx="110975" cy="930275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have Esquerda 43">
              <a:extLst>
                <a:ext uri="{FF2B5EF4-FFF2-40B4-BE49-F238E27FC236}">
                  <a16:creationId xmlns:a16="http://schemas.microsoft.com/office/drawing/2014/main" id="{E61EF80E-3714-4D20-80C8-D4510859F728}"/>
                </a:ext>
              </a:extLst>
            </p:cNvPr>
            <p:cNvSpPr/>
            <p:nvPr/>
          </p:nvSpPr>
          <p:spPr>
            <a:xfrm rot="16200000">
              <a:off x="7057391" y="5822892"/>
              <a:ext cx="140969" cy="1230312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15FDEF22-4582-4107-BCC1-86EC035DD1C2}"/>
                </a:ext>
              </a:extLst>
            </p:cNvPr>
            <p:cNvSpPr txBox="1"/>
            <p:nvPr/>
          </p:nvSpPr>
          <p:spPr bwMode="auto">
            <a:xfrm>
              <a:off x="6371736" y="3588274"/>
              <a:ext cx="211468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en-US" dirty="0">
                  <a:latin typeface="+mn-lt"/>
                </a:rPr>
                <a:t>Slope= </a:t>
              </a:r>
              <a:r>
                <a:rPr lang="en-US" i="1" dirty="0">
                  <a:cs typeface="Times New Roman" panose="02020603050405020304" pitchFamily="18" charset="0"/>
                </a:rPr>
                <a:t>-(</a:t>
              </a:r>
              <a:r>
                <a:rPr lang="en-US" i="1" dirty="0" err="1">
                  <a:cs typeface="Times New Roman" panose="02020603050405020304" pitchFamily="18" charset="0"/>
                </a:rPr>
                <a:t>k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V</a:t>
              </a:r>
              <a:r>
                <a:rPr lang="en-US" i="1" dirty="0" err="1">
                  <a:cs typeface="Times New Roman" panose="02020603050405020304" pitchFamily="18" charset="0"/>
                </a:rPr>
                <a:t>c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V</a:t>
              </a:r>
              <a:r>
                <a:rPr lang="en-US" i="1" dirty="0">
                  <a:cs typeface="Times New Roman" panose="02020603050405020304" pitchFamily="18" charset="0"/>
                </a:rPr>
                <a:t>)/(</a:t>
              </a:r>
              <a:r>
                <a:rPr lang="en-US" i="1" dirty="0" err="1">
                  <a:cs typeface="Times New Roman" panose="02020603050405020304" pitchFamily="18" charset="0"/>
                </a:rPr>
                <a:t>k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l</a:t>
              </a:r>
              <a:r>
                <a:rPr lang="en-US" i="1" dirty="0" err="1">
                  <a:cs typeface="Times New Roman" panose="02020603050405020304" pitchFamily="18" charset="0"/>
                </a:rPr>
                <a:t>c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L</a:t>
              </a:r>
              <a:r>
                <a:rPr lang="en-US" i="1" dirty="0"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46" name="Conector de seta reta 54">
              <a:extLst>
                <a:ext uri="{FF2B5EF4-FFF2-40B4-BE49-F238E27FC236}">
                  <a16:creationId xmlns:a16="http://schemas.microsoft.com/office/drawing/2014/main" id="{7A2187A8-9034-4224-8C46-117096811E93}"/>
                </a:ext>
              </a:extLst>
            </p:cNvPr>
            <p:cNvCxnSpPr>
              <a:cxnSpLocks/>
              <a:stCxn id="45" idx="2"/>
            </p:cNvCxnSpPr>
            <p:nvPr/>
          </p:nvCxnSpPr>
          <p:spPr bwMode="auto">
            <a:xfrm flipH="1">
              <a:off x="6948265" y="3957606"/>
              <a:ext cx="480812" cy="3344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bject 21">
                <a:hlinkClick r:id="" action="ppaction://ole?verb=0"/>
                <a:extLst>
                  <a:ext uri="{FF2B5EF4-FFF2-40B4-BE49-F238E27FC236}">
                    <a16:creationId xmlns:a16="http://schemas.microsoft.com/office/drawing/2014/main" id="{ECD7DDA7-2710-4D82-A0CB-EB6944D4F853}"/>
                  </a:ext>
                </a:extLst>
              </p:cNvPr>
              <p:cNvSpPr txBox="1"/>
              <p:nvPr/>
            </p:nvSpPr>
            <p:spPr bwMode="auto">
              <a:xfrm>
                <a:off x="5308484" y="2413241"/>
                <a:ext cx="2347367" cy="368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𝐴𝑏</m:t>
                              </m:r>
                            </m:sub>
                          </m:s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Object 21">
                <a:hlinkClick r:id="" action="ppaction://ole?verb=0"/>
                <a:extLst>
                  <a:ext uri="{FF2B5EF4-FFF2-40B4-BE49-F238E27FC236}">
                    <a16:creationId xmlns:a16="http://schemas.microsoft.com/office/drawing/2014/main" id="{ECD7DDA7-2710-4D82-A0CB-EB6944D4F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8484" y="2413241"/>
                <a:ext cx="2347367" cy="368299"/>
              </a:xfrm>
              <a:prstGeom prst="rect">
                <a:avLst/>
              </a:prstGeom>
              <a:blipFill>
                <a:blip r:embed="rId26"/>
                <a:stretch>
                  <a:fillRect b="-8333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ject 20">
                <a:hlinkClick r:id="" action="ppaction://ole?verb=0"/>
                <a:extLst>
                  <a:ext uri="{FF2B5EF4-FFF2-40B4-BE49-F238E27FC236}">
                    <a16:creationId xmlns:a16="http://schemas.microsoft.com/office/drawing/2014/main" id="{C778B281-8FB2-4BAB-95AE-9B22B01F283A}"/>
                  </a:ext>
                </a:extLst>
              </p:cNvPr>
              <p:cNvSpPr txBox="1"/>
              <p:nvPr/>
            </p:nvSpPr>
            <p:spPr bwMode="auto">
              <a:xfrm>
                <a:off x="5297099" y="2844677"/>
                <a:ext cx="2347367" cy="368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pt-B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Object 20">
                <a:hlinkClick r:id="" action="ppaction://ole?verb=0"/>
                <a:extLst>
                  <a:ext uri="{FF2B5EF4-FFF2-40B4-BE49-F238E27FC236}">
                    <a16:creationId xmlns:a16="http://schemas.microsoft.com/office/drawing/2014/main" id="{C778B281-8FB2-4BAB-95AE-9B22B01F28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7099" y="2844677"/>
                <a:ext cx="2347367" cy="368299"/>
              </a:xfrm>
              <a:prstGeom prst="rect">
                <a:avLst/>
              </a:prstGeom>
              <a:blipFill>
                <a:blip r:embed="rId27"/>
                <a:stretch>
                  <a:fillRect b="-3333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37">
            <a:extLst>
              <a:ext uri="{FF2B5EF4-FFF2-40B4-BE49-F238E27FC236}">
                <a16:creationId xmlns:a16="http://schemas.microsoft.com/office/drawing/2014/main" id="{6E3580F1-EECB-40A0-A19E-23D1B3E2C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altLang="pt-BR" sz="4000" dirty="0"/>
              <a:t>Etapas da "separação homogênea”</a:t>
            </a:r>
            <a:endParaRPr altLang="pt-BR" dirty="0"/>
          </a:p>
        </p:txBody>
      </p:sp>
      <p:sp>
        <p:nvSpPr>
          <p:cNvPr id="19459" name="Rectangle 439">
            <a:extLst>
              <a:ext uri="{FF2B5EF4-FFF2-40B4-BE49-F238E27FC236}">
                <a16:creationId xmlns:a16="http://schemas.microsoft.com/office/drawing/2014/main" id="{5F097B4F-9AF3-43CF-9F47-F7E048E9D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r>
              <a:rPr lang="pt-BR" altLang="en-US" dirty="0"/>
              <a:t>Etapas da separação: </a:t>
            </a:r>
          </a:p>
          <a:p>
            <a:pPr lvl="1"/>
            <a:r>
              <a:rPr lang="pt-BR" altLang="en-US" dirty="0"/>
              <a:t>Fases em contato </a:t>
            </a:r>
          </a:p>
          <a:p>
            <a:pPr lvl="3"/>
            <a:r>
              <a:rPr lang="pt-BR" altLang="en-US" dirty="0"/>
              <a:t>Transporte de massa (TM) ocorre no sentido do equilíbrio termodinâmico (EQ)</a:t>
            </a:r>
          </a:p>
          <a:p>
            <a:pPr lvl="1"/>
            <a:r>
              <a:rPr lang="pt-BR" altLang="en-US" dirty="0"/>
              <a:t>Separação heterogênea</a:t>
            </a:r>
          </a:p>
          <a:p>
            <a:pPr lvl="1"/>
            <a:endParaRPr lang="pt-BR" altLang="en-US" dirty="0"/>
          </a:p>
          <a:p>
            <a:r>
              <a:rPr lang="pt-BR" altLang="en-US" dirty="0"/>
              <a:t>Duas situações-limite:</a:t>
            </a:r>
          </a:p>
          <a:p>
            <a:pPr lvl="1"/>
            <a:r>
              <a:rPr lang="pt-BR" altLang="en-US" dirty="0"/>
              <a:t>TM é rápido </a:t>
            </a:r>
            <a:r>
              <a:rPr lang="pt-BR" altLang="en-US" dirty="0">
                <a:sym typeface="Wingdings" panose="05000000000000000000" pitchFamily="2" charset="2"/>
              </a:rPr>
              <a:t> EQ controla</a:t>
            </a:r>
          </a:p>
          <a:p>
            <a:pPr lvl="1"/>
            <a:r>
              <a:rPr lang="pt-BR" altLang="en-US" dirty="0">
                <a:sym typeface="Wingdings" panose="05000000000000000000" pitchFamily="2" charset="2"/>
              </a:rPr>
              <a:t>TM é lento  EQ e TM 			importantes</a:t>
            </a:r>
            <a:endParaRPr lang="pt-BR" altLang="en-US" dirty="0"/>
          </a:p>
          <a:p>
            <a:endParaRPr lang="pt-BR" altLang="en-US" dirty="0"/>
          </a:p>
        </p:txBody>
      </p:sp>
      <p:sp>
        <p:nvSpPr>
          <p:cNvPr id="19460" name="Espaço Reservado para Número de Slide 4">
            <a:extLst>
              <a:ext uri="{FF2B5EF4-FFF2-40B4-BE49-F238E27FC236}">
                <a16:creationId xmlns:a16="http://schemas.microsoft.com/office/drawing/2014/main" id="{5B051358-A9E9-4CEA-AF0E-1E48122B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76E9CF0-29C4-482E-B841-0ED67CBC9EA9}" type="slidenum">
              <a:rPr lang="pt-BR" altLang="pt-BR" smtClean="0"/>
              <a:pPr/>
              <a:t>2</a:t>
            </a:fld>
            <a:endParaRPr lang="pt-BR" altLang="pt-BR"/>
          </a:p>
        </p:txBody>
      </p:sp>
      <p:grpSp>
        <p:nvGrpSpPr>
          <p:cNvPr id="19461" name="Group 422">
            <a:extLst>
              <a:ext uri="{FF2B5EF4-FFF2-40B4-BE49-F238E27FC236}">
                <a16:creationId xmlns:a16="http://schemas.microsoft.com/office/drawing/2014/main" id="{C1AA4443-2960-4A1D-A56F-DB3D25481572}"/>
              </a:ext>
            </a:extLst>
          </p:cNvPr>
          <p:cNvGrpSpPr>
            <a:grpSpLocks/>
          </p:cNvGrpSpPr>
          <p:nvPr/>
        </p:nvGrpSpPr>
        <p:grpSpPr bwMode="auto">
          <a:xfrm>
            <a:off x="4818327" y="5452090"/>
            <a:ext cx="287337" cy="360362"/>
            <a:chOff x="4240" y="2795"/>
            <a:chExt cx="181" cy="227"/>
          </a:xfrm>
        </p:grpSpPr>
        <p:sp>
          <p:nvSpPr>
            <p:cNvPr id="19596" name="Oval 416">
              <a:extLst>
                <a:ext uri="{FF2B5EF4-FFF2-40B4-BE49-F238E27FC236}">
                  <a16:creationId xmlns:a16="http://schemas.microsoft.com/office/drawing/2014/main" id="{93B42EBD-186C-4537-A836-B9A202B8B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7" name="Oval 418">
              <a:extLst>
                <a:ext uri="{FF2B5EF4-FFF2-40B4-BE49-F238E27FC236}">
                  <a16:creationId xmlns:a16="http://schemas.microsoft.com/office/drawing/2014/main" id="{2B02D4CC-ADD3-4DAD-8B71-1B2B328E7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8" name="Oval 419">
              <a:extLst>
                <a:ext uri="{FF2B5EF4-FFF2-40B4-BE49-F238E27FC236}">
                  <a16:creationId xmlns:a16="http://schemas.microsoft.com/office/drawing/2014/main" id="{AF7DE2AC-5377-4047-9E69-7B9B6C8FB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9" name="Oval 420">
              <a:extLst>
                <a:ext uri="{FF2B5EF4-FFF2-40B4-BE49-F238E27FC236}">
                  <a16:creationId xmlns:a16="http://schemas.microsoft.com/office/drawing/2014/main" id="{666CC5DA-4B87-4502-B773-66E6D6E03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19462" name="Text Box 423">
            <a:extLst>
              <a:ext uri="{FF2B5EF4-FFF2-40B4-BE49-F238E27FC236}">
                <a16:creationId xmlns:a16="http://schemas.microsoft.com/office/drawing/2014/main" id="{07D730C9-FEB1-4977-9B21-3DB4B70A4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801" y="5436513"/>
            <a:ext cx="28865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 dirty="0"/>
              <a:t>Moléculas do componente “azul”</a:t>
            </a:r>
          </a:p>
        </p:txBody>
      </p:sp>
      <p:grpSp>
        <p:nvGrpSpPr>
          <p:cNvPr id="19463" name="Group 424">
            <a:extLst>
              <a:ext uri="{FF2B5EF4-FFF2-40B4-BE49-F238E27FC236}">
                <a16:creationId xmlns:a16="http://schemas.microsoft.com/office/drawing/2014/main" id="{321CD76C-CD06-4D36-BAB0-BB1E18C2E83B}"/>
              </a:ext>
            </a:extLst>
          </p:cNvPr>
          <p:cNvGrpSpPr>
            <a:grpSpLocks/>
          </p:cNvGrpSpPr>
          <p:nvPr/>
        </p:nvGrpSpPr>
        <p:grpSpPr bwMode="auto">
          <a:xfrm>
            <a:off x="4818327" y="6098202"/>
            <a:ext cx="287337" cy="360363"/>
            <a:chOff x="4240" y="2795"/>
            <a:chExt cx="181" cy="227"/>
          </a:xfrm>
        </p:grpSpPr>
        <p:sp>
          <p:nvSpPr>
            <p:cNvPr id="19592" name="Oval 425">
              <a:extLst>
                <a:ext uri="{FF2B5EF4-FFF2-40B4-BE49-F238E27FC236}">
                  <a16:creationId xmlns:a16="http://schemas.microsoft.com/office/drawing/2014/main" id="{23E5EC29-A3C1-442C-A2F3-D65C04502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3" name="Oval 426">
              <a:extLst>
                <a:ext uri="{FF2B5EF4-FFF2-40B4-BE49-F238E27FC236}">
                  <a16:creationId xmlns:a16="http://schemas.microsoft.com/office/drawing/2014/main" id="{2D93355D-0799-4E8C-9F65-FEDCCDC40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4" name="Oval 427">
              <a:extLst>
                <a:ext uri="{FF2B5EF4-FFF2-40B4-BE49-F238E27FC236}">
                  <a16:creationId xmlns:a16="http://schemas.microsoft.com/office/drawing/2014/main" id="{04FABE31-22A9-47A2-AF9A-3D467F8B0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5" name="Oval 428">
              <a:extLst>
                <a:ext uri="{FF2B5EF4-FFF2-40B4-BE49-F238E27FC236}">
                  <a16:creationId xmlns:a16="http://schemas.microsoft.com/office/drawing/2014/main" id="{64000B1A-94CF-4775-93E4-D11B942A6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19464" name="Text Box 429">
            <a:extLst>
              <a:ext uri="{FF2B5EF4-FFF2-40B4-BE49-F238E27FC236}">
                <a16:creationId xmlns:a16="http://schemas.microsoft.com/office/drawing/2014/main" id="{4AE5AF94-0E91-495C-98FC-517784F51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6552" y="6033664"/>
            <a:ext cx="31265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 dirty="0"/>
              <a:t>Moléculas do componente “</a:t>
            </a:r>
            <a:r>
              <a:rPr lang="pt-BR" altLang="pt-BR" sz="1600" dirty="0" err="1"/>
              <a:t>vemelho</a:t>
            </a:r>
            <a:r>
              <a:rPr lang="pt-BR" altLang="pt-BR" sz="1600" dirty="0"/>
              <a:t>”</a:t>
            </a:r>
          </a:p>
        </p:txBody>
      </p:sp>
      <p:sp>
        <p:nvSpPr>
          <p:cNvPr id="19465" name="Rectangle 433">
            <a:extLst>
              <a:ext uri="{FF2B5EF4-FFF2-40B4-BE49-F238E27FC236}">
                <a16:creationId xmlns:a16="http://schemas.microsoft.com/office/drawing/2014/main" id="{68DA8D80-FFF4-4BB0-9B56-F9234F917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813" y="4951413"/>
            <a:ext cx="433387" cy="3587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5610" name="Rectangle 434">
            <a:extLst>
              <a:ext uri="{FF2B5EF4-FFF2-40B4-BE49-F238E27FC236}">
                <a16:creationId xmlns:a16="http://schemas.microsoft.com/office/drawing/2014/main" id="{BFBF612A-4D8A-47F7-B138-D912448C4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4321175"/>
            <a:ext cx="433388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9467" name="Text Box 435">
            <a:extLst>
              <a:ext uri="{FF2B5EF4-FFF2-40B4-BE49-F238E27FC236}">
                <a16:creationId xmlns:a16="http://schemas.microsoft.com/office/drawing/2014/main" id="{03DC8144-D38A-4E80-93F0-EC014F94D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488" y="4962654"/>
            <a:ext cx="26400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 dirty="0"/>
              <a:t>Fase auxiliar</a:t>
            </a:r>
          </a:p>
        </p:txBody>
      </p:sp>
      <p:sp>
        <p:nvSpPr>
          <p:cNvPr id="19468" name="Text Box 436">
            <a:extLst>
              <a:ext uri="{FF2B5EF4-FFF2-40B4-BE49-F238E27FC236}">
                <a16:creationId xmlns:a16="http://schemas.microsoft.com/office/drawing/2014/main" id="{B64CFDD7-AE9E-468F-A3FE-B2377AA93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25" y="4314582"/>
            <a:ext cx="27892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en-US" sz="1600" dirty="0"/>
              <a:t>Fase principal</a:t>
            </a:r>
            <a:endParaRPr lang="pt-BR" altLang="pt-BR" sz="1600" dirty="0"/>
          </a:p>
        </p:txBody>
      </p:sp>
      <p:grpSp>
        <p:nvGrpSpPr>
          <p:cNvPr id="19469" name="Agrupar 5">
            <a:extLst>
              <a:ext uri="{FF2B5EF4-FFF2-40B4-BE49-F238E27FC236}">
                <a16:creationId xmlns:a16="http://schemas.microsoft.com/office/drawing/2014/main" id="{2786906C-D891-4CAE-83A3-875655563B5C}"/>
              </a:ext>
            </a:extLst>
          </p:cNvPr>
          <p:cNvGrpSpPr>
            <a:grpSpLocks/>
          </p:cNvGrpSpPr>
          <p:nvPr/>
        </p:nvGrpSpPr>
        <p:grpSpPr bwMode="auto">
          <a:xfrm>
            <a:off x="4511675" y="1406525"/>
            <a:ext cx="4392613" cy="2571750"/>
            <a:chOff x="207018" y="1193452"/>
            <a:chExt cx="4391281" cy="2572798"/>
          </a:xfrm>
        </p:grpSpPr>
        <p:sp>
          <p:nvSpPr>
            <p:cNvPr id="19470" name="CaixaDeTexto 213">
              <a:extLst>
                <a:ext uri="{FF2B5EF4-FFF2-40B4-BE49-F238E27FC236}">
                  <a16:creationId xmlns:a16="http://schemas.microsoft.com/office/drawing/2014/main" id="{6D0C517B-164C-4810-8A7E-1AD516076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8626" y="2224915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Separação das fases</a:t>
              </a:r>
            </a:p>
          </p:txBody>
        </p:sp>
        <p:sp>
          <p:nvSpPr>
            <p:cNvPr id="617" name="Rectangle 333">
              <a:extLst>
                <a:ext uri="{FF2B5EF4-FFF2-40B4-BE49-F238E27FC236}">
                  <a16:creationId xmlns:a16="http://schemas.microsoft.com/office/drawing/2014/main" id="{9A37481C-2C98-41A2-B2E7-47471785065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549279" y="1210922"/>
              <a:ext cx="1039498" cy="9862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19472" name="Grupo 180">
              <a:extLst>
                <a:ext uri="{FF2B5EF4-FFF2-40B4-BE49-F238E27FC236}">
                  <a16:creationId xmlns:a16="http://schemas.microsoft.com/office/drawing/2014/main" id="{9C3080D0-711A-4FEE-B06B-72F4A987A7A1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8883" y="1218198"/>
              <a:ext cx="1038601" cy="986666"/>
              <a:chOff x="731461" y="2638858"/>
              <a:chExt cx="1038701" cy="934931"/>
            </a:xfrm>
          </p:grpSpPr>
          <p:sp>
            <p:nvSpPr>
              <p:cNvPr id="619" name="Rectangle 268">
                <a:extLst>
                  <a:ext uri="{FF2B5EF4-FFF2-40B4-BE49-F238E27FC236}">
                    <a16:creationId xmlns:a16="http://schemas.microsoft.com/office/drawing/2014/main" id="{A2881ABC-3BDD-4EC8-B3CF-B7DA3082D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121" y="2638632"/>
                <a:ext cx="1038010" cy="93452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/>
              </a:p>
            </p:txBody>
          </p:sp>
          <p:grpSp>
            <p:nvGrpSpPr>
              <p:cNvPr id="19561" name="Group 269">
                <a:extLst>
                  <a:ext uri="{FF2B5EF4-FFF2-40B4-BE49-F238E27FC236}">
                    <a16:creationId xmlns:a16="http://schemas.microsoft.com/office/drawing/2014/main" id="{1B0C6080-B01B-4F1D-BF7C-72760DB263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10286"/>
                <a:ext cx="907074" cy="792072"/>
                <a:chOff x="567" y="1525"/>
                <a:chExt cx="634" cy="499"/>
              </a:xfrm>
            </p:grpSpPr>
            <p:grpSp>
              <p:nvGrpSpPr>
                <p:cNvPr id="19577" name="Group 270">
                  <a:extLst>
                    <a:ext uri="{FF2B5EF4-FFF2-40B4-BE49-F238E27FC236}">
                      <a16:creationId xmlns:a16="http://schemas.microsoft.com/office/drawing/2014/main" id="{1C7DF855-1763-4B00-BA56-4B81FA6632B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2" y="1525"/>
                  <a:ext cx="453" cy="408"/>
                  <a:chOff x="567" y="1570"/>
                  <a:chExt cx="453" cy="408"/>
                </a:xfrm>
              </p:grpSpPr>
              <p:sp>
                <p:nvSpPr>
                  <p:cNvPr id="19584" name="Oval 271">
                    <a:extLst>
                      <a:ext uri="{FF2B5EF4-FFF2-40B4-BE49-F238E27FC236}">
                        <a16:creationId xmlns:a16="http://schemas.microsoft.com/office/drawing/2014/main" id="{D61F5D55-21D4-4E81-9E3C-8FC7D9B1C9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7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5" name="Oval 272">
                    <a:extLst>
                      <a:ext uri="{FF2B5EF4-FFF2-40B4-BE49-F238E27FC236}">
                        <a16:creationId xmlns:a16="http://schemas.microsoft.com/office/drawing/2014/main" id="{E1BF3F7B-5BD3-4B43-86BF-70AC5A40D3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84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6" name="Oval 273">
                    <a:extLst>
                      <a:ext uri="{FF2B5EF4-FFF2-40B4-BE49-F238E27FC236}">
                        <a16:creationId xmlns:a16="http://schemas.microsoft.com/office/drawing/2014/main" id="{3F7A3205-AA5E-468C-B114-FF16032B65B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61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7" name="Oval 274">
                    <a:extLst>
                      <a:ext uri="{FF2B5EF4-FFF2-40B4-BE49-F238E27FC236}">
                        <a16:creationId xmlns:a16="http://schemas.microsoft.com/office/drawing/2014/main" id="{1DCD6BEC-1A86-4D99-AEE2-F9D82C4D8F3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75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8" name="Oval 275">
                    <a:extLst>
                      <a:ext uri="{FF2B5EF4-FFF2-40B4-BE49-F238E27FC236}">
                        <a16:creationId xmlns:a16="http://schemas.microsoft.com/office/drawing/2014/main" id="{0FF36E26-5802-4D60-9841-7AA2A5F02D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888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9" name="Oval 276">
                    <a:extLst>
                      <a:ext uri="{FF2B5EF4-FFF2-40B4-BE49-F238E27FC236}">
                        <a16:creationId xmlns:a16="http://schemas.microsoft.com/office/drawing/2014/main" id="{2D0AA3D3-1BFF-44E2-8678-D5738122A17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933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90" name="Oval 277">
                    <a:extLst>
                      <a:ext uri="{FF2B5EF4-FFF2-40B4-BE49-F238E27FC236}">
                        <a16:creationId xmlns:a16="http://schemas.microsoft.com/office/drawing/2014/main" id="{F7BAAE56-2AB0-4842-8F4F-4F5137C2517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570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91" name="Oval 278">
                    <a:extLst>
                      <a:ext uri="{FF2B5EF4-FFF2-40B4-BE49-F238E27FC236}">
                        <a16:creationId xmlns:a16="http://schemas.microsoft.com/office/drawing/2014/main" id="{84C85E70-E305-4294-8169-A99A630E8C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19578" name="Oval 279">
                  <a:extLst>
                    <a:ext uri="{FF2B5EF4-FFF2-40B4-BE49-F238E27FC236}">
                      <a16:creationId xmlns:a16="http://schemas.microsoft.com/office/drawing/2014/main" id="{50B6273A-773C-4BFD-82E9-F460713B45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79" name="Oval 280">
                  <a:extLst>
                    <a:ext uri="{FF2B5EF4-FFF2-40B4-BE49-F238E27FC236}">
                      <a16:creationId xmlns:a16="http://schemas.microsoft.com/office/drawing/2014/main" id="{33E6D4FA-5854-4374-BF9B-BFC0944A2F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6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0" name="Oval 281">
                  <a:extLst>
                    <a:ext uri="{FF2B5EF4-FFF2-40B4-BE49-F238E27FC236}">
                      <a16:creationId xmlns:a16="http://schemas.microsoft.com/office/drawing/2014/main" id="{C07F3649-3B06-4EC1-964C-D59B567C58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79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1" name="Oval 282">
                  <a:extLst>
                    <a:ext uri="{FF2B5EF4-FFF2-40B4-BE49-F238E27FC236}">
                      <a16:creationId xmlns:a16="http://schemas.microsoft.com/office/drawing/2014/main" id="{47ACCFD0-7CF7-49C4-8720-6C50A47AB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52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2" name="Oval 283">
                  <a:extLst>
                    <a:ext uri="{FF2B5EF4-FFF2-40B4-BE49-F238E27FC236}">
                      <a16:creationId xmlns:a16="http://schemas.microsoft.com/office/drawing/2014/main" id="{40C390E7-699B-4613-AD84-59139120B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3" name="Oval 284">
                  <a:extLst>
                    <a:ext uri="{FF2B5EF4-FFF2-40B4-BE49-F238E27FC236}">
                      <a16:creationId xmlns:a16="http://schemas.microsoft.com/office/drawing/2014/main" id="{4D73245B-6B29-4D5F-9853-8FCBE7C7FB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9562" name="Group 285">
                <a:extLst>
                  <a:ext uri="{FF2B5EF4-FFF2-40B4-BE49-F238E27FC236}">
                    <a16:creationId xmlns:a16="http://schemas.microsoft.com/office/drawing/2014/main" id="{9881F354-4CCE-4A13-84B1-E32E6378FD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81716"/>
                <a:ext cx="842692" cy="720643"/>
                <a:chOff x="567" y="1570"/>
                <a:chExt cx="589" cy="454"/>
              </a:xfrm>
            </p:grpSpPr>
            <p:grpSp>
              <p:nvGrpSpPr>
                <p:cNvPr id="19563" name="Group 286">
                  <a:extLst>
                    <a:ext uri="{FF2B5EF4-FFF2-40B4-BE49-F238E27FC236}">
                      <a16:creationId xmlns:a16="http://schemas.microsoft.com/office/drawing/2014/main" id="{5C09FA90-47C5-4F5B-A6EA-BC82E885AC4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3" y="1570"/>
                  <a:ext cx="453" cy="408"/>
                  <a:chOff x="703" y="1570"/>
                  <a:chExt cx="453" cy="408"/>
                </a:xfrm>
              </p:grpSpPr>
              <p:sp>
                <p:nvSpPr>
                  <p:cNvPr id="19569" name="Oval 287">
                    <a:extLst>
                      <a:ext uri="{FF2B5EF4-FFF2-40B4-BE49-F238E27FC236}">
                        <a16:creationId xmlns:a16="http://schemas.microsoft.com/office/drawing/2014/main" id="{620C13BB-8D99-4BC1-BEDA-39D3CC429CC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0" name="Oval 288">
                    <a:extLst>
                      <a:ext uri="{FF2B5EF4-FFF2-40B4-BE49-F238E27FC236}">
                        <a16:creationId xmlns:a16="http://schemas.microsoft.com/office/drawing/2014/main" id="{AA678056-67B8-42FA-9C2C-1A85BEA2C8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84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1" name="Oval 289">
                    <a:extLst>
                      <a:ext uri="{FF2B5EF4-FFF2-40B4-BE49-F238E27FC236}">
                        <a16:creationId xmlns:a16="http://schemas.microsoft.com/office/drawing/2014/main" id="{5B64C801-E495-4258-8931-6E229C22EBC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61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2" name="Oval 290">
                    <a:extLst>
                      <a:ext uri="{FF2B5EF4-FFF2-40B4-BE49-F238E27FC236}">
                        <a16:creationId xmlns:a16="http://schemas.microsoft.com/office/drawing/2014/main" id="{AFB6AE6B-963E-47CC-B297-5BB1285665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5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3" name="Oval 291">
                    <a:extLst>
                      <a:ext uri="{FF2B5EF4-FFF2-40B4-BE49-F238E27FC236}">
                        <a16:creationId xmlns:a16="http://schemas.microsoft.com/office/drawing/2014/main" id="{FC537E56-9B94-459E-9862-B0F78B7100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888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4" name="Oval 292">
                    <a:extLst>
                      <a:ext uri="{FF2B5EF4-FFF2-40B4-BE49-F238E27FC236}">
                        <a16:creationId xmlns:a16="http://schemas.microsoft.com/office/drawing/2014/main" id="{ACAF2299-9114-4AC4-9595-4183941D4C9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933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5" name="Oval 293">
                    <a:extLst>
                      <a:ext uri="{FF2B5EF4-FFF2-40B4-BE49-F238E27FC236}">
                        <a16:creationId xmlns:a16="http://schemas.microsoft.com/office/drawing/2014/main" id="{81FC0CC3-799F-4010-AB9C-F2196F74D4A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570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6" name="Oval 294">
                    <a:extLst>
                      <a:ext uri="{FF2B5EF4-FFF2-40B4-BE49-F238E27FC236}">
                        <a16:creationId xmlns:a16="http://schemas.microsoft.com/office/drawing/2014/main" id="{B97EFD15-AC31-4974-9713-5EDB8EB5C3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19564" name="Oval 295">
                  <a:extLst>
                    <a:ext uri="{FF2B5EF4-FFF2-40B4-BE49-F238E27FC236}">
                      <a16:creationId xmlns:a16="http://schemas.microsoft.com/office/drawing/2014/main" id="{BE070E5D-8023-4E1A-8A5D-9DC619BE60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5" name="Oval 296">
                  <a:extLst>
                    <a:ext uri="{FF2B5EF4-FFF2-40B4-BE49-F238E27FC236}">
                      <a16:creationId xmlns:a16="http://schemas.microsoft.com/office/drawing/2014/main" id="{54779BD0-7BB9-4625-9707-4E1FA70130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6" name="Oval 297">
                  <a:extLst>
                    <a:ext uri="{FF2B5EF4-FFF2-40B4-BE49-F238E27FC236}">
                      <a16:creationId xmlns:a16="http://schemas.microsoft.com/office/drawing/2014/main" id="{F22CB7BF-C764-42FC-BB2B-111DAC063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84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7" name="Oval 298">
                  <a:extLst>
                    <a:ext uri="{FF2B5EF4-FFF2-40B4-BE49-F238E27FC236}">
                      <a16:creationId xmlns:a16="http://schemas.microsoft.com/office/drawing/2014/main" id="{70AE8A52-F612-409B-A55A-A1762461EA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3" y="1979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8" name="Oval 299">
                  <a:extLst>
                    <a:ext uri="{FF2B5EF4-FFF2-40B4-BE49-F238E27FC236}">
                      <a16:creationId xmlns:a16="http://schemas.microsoft.com/office/drawing/2014/main" id="{EE0CCCEA-D85B-4688-A374-80C1EC73C9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  <p:sp>
          <p:nvSpPr>
            <p:cNvPr id="19473" name="Rectangle 332">
              <a:extLst>
                <a:ext uri="{FF2B5EF4-FFF2-40B4-BE49-F238E27FC236}">
                  <a16:creationId xmlns:a16="http://schemas.microsoft.com/office/drawing/2014/main" id="{CA1E539D-DA5E-4C93-8BB7-6E08FD3D84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3448721" y="2670955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52" name="Rectangle 333">
              <a:extLst>
                <a:ext uri="{FF2B5EF4-FFF2-40B4-BE49-F238E27FC236}">
                  <a16:creationId xmlns:a16="http://schemas.microsoft.com/office/drawing/2014/main" id="{2893B14B-819C-40E3-A9BB-24DF7C8191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74992" y="1681014"/>
              <a:ext cx="1258506" cy="16437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19475" name="Group 350">
              <a:extLst>
                <a:ext uri="{FF2B5EF4-FFF2-40B4-BE49-F238E27FC236}">
                  <a16:creationId xmlns:a16="http://schemas.microsoft.com/office/drawing/2014/main" id="{03004235-F7A0-4793-ADA0-502E0616CA7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6011" y="1635718"/>
              <a:ext cx="842611" cy="1978362"/>
              <a:chOff x="567" y="1570"/>
              <a:chExt cx="589" cy="1181"/>
            </a:xfrm>
          </p:grpSpPr>
          <p:grpSp>
            <p:nvGrpSpPr>
              <p:cNvPr id="19544" name="Group 351">
                <a:extLst>
                  <a:ext uri="{FF2B5EF4-FFF2-40B4-BE49-F238E27FC236}">
                    <a16:creationId xmlns:a16="http://schemas.microsoft.com/office/drawing/2014/main" id="{20C18CA3-6354-41FC-AD6B-C17D9D71FA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570"/>
                <a:ext cx="453" cy="408"/>
                <a:chOff x="703" y="1570"/>
                <a:chExt cx="453" cy="408"/>
              </a:xfrm>
            </p:grpSpPr>
            <p:sp>
              <p:nvSpPr>
                <p:cNvPr id="19552" name="Oval 352">
                  <a:extLst>
                    <a:ext uri="{FF2B5EF4-FFF2-40B4-BE49-F238E27FC236}">
                      <a16:creationId xmlns:a16="http://schemas.microsoft.com/office/drawing/2014/main" id="{E7536D03-FAF7-4701-898A-44C65EEFF7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3" name="Oval 353">
                  <a:extLst>
                    <a:ext uri="{FF2B5EF4-FFF2-40B4-BE49-F238E27FC236}">
                      <a16:creationId xmlns:a16="http://schemas.microsoft.com/office/drawing/2014/main" id="{F1E8C3D0-0615-438D-9B26-492B400082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4" name="Oval 354">
                  <a:extLst>
                    <a:ext uri="{FF2B5EF4-FFF2-40B4-BE49-F238E27FC236}">
                      <a16:creationId xmlns:a16="http://schemas.microsoft.com/office/drawing/2014/main" id="{88FAD35A-EA5A-4431-98A5-0EA5D97FE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1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5" name="Oval 355">
                  <a:extLst>
                    <a:ext uri="{FF2B5EF4-FFF2-40B4-BE49-F238E27FC236}">
                      <a16:creationId xmlns:a16="http://schemas.microsoft.com/office/drawing/2014/main" id="{F9BB21A4-988B-427F-967F-6B90F329C9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6" name="Oval 356">
                  <a:extLst>
                    <a:ext uri="{FF2B5EF4-FFF2-40B4-BE49-F238E27FC236}">
                      <a16:creationId xmlns:a16="http://schemas.microsoft.com/office/drawing/2014/main" id="{6F3C90E8-587C-46E2-B873-A60EFA9394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7" name="Oval 357">
                  <a:extLst>
                    <a:ext uri="{FF2B5EF4-FFF2-40B4-BE49-F238E27FC236}">
                      <a16:creationId xmlns:a16="http://schemas.microsoft.com/office/drawing/2014/main" id="{353B432B-0A7D-4407-BA97-8B0E58A30A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8" name="Oval 358">
                  <a:extLst>
                    <a:ext uri="{FF2B5EF4-FFF2-40B4-BE49-F238E27FC236}">
                      <a16:creationId xmlns:a16="http://schemas.microsoft.com/office/drawing/2014/main" id="{A91D65FD-B898-4413-8DD6-E79813FE43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9" name="Oval 359">
                  <a:extLst>
                    <a:ext uri="{FF2B5EF4-FFF2-40B4-BE49-F238E27FC236}">
                      <a16:creationId xmlns:a16="http://schemas.microsoft.com/office/drawing/2014/main" id="{183EC044-F794-4B54-82DB-E831A1AB7E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545" name="Oval 360">
                <a:extLst>
                  <a:ext uri="{FF2B5EF4-FFF2-40B4-BE49-F238E27FC236}">
                    <a16:creationId xmlns:a16="http://schemas.microsoft.com/office/drawing/2014/main" id="{03236ABA-F229-4917-8335-5EB755DD2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57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6" name="Oval 361">
                <a:extLst>
                  <a:ext uri="{FF2B5EF4-FFF2-40B4-BE49-F238E27FC236}">
                    <a16:creationId xmlns:a16="http://schemas.microsoft.com/office/drawing/2014/main" id="{DB7B334D-0A07-4DF4-8109-18A8B2063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93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7" name="Oval 362">
                <a:extLst>
                  <a:ext uri="{FF2B5EF4-FFF2-40B4-BE49-F238E27FC236}">
                    <a16:creationId xmlns:a16="http://schemas.microsoft.com/office/drawing/2014/main" id="{AFD48D84-627C-46FE-9F29-F8AA2E2EF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8" name="Oval 363">
                <a:extLst>
                  <a:ext uri="{FF2B5EF4-FFF2-40B4-BE49-F238E27FC236}">
                    <a16:creationId xmlns:a16="http://schemas.microsoft.com/office/drawing/2014/main" id="{1AEB0749-BCC1-4672-9FE3-DF929B189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979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9" name="Oval 364">
                <a:extLst>
                  <a:ext uri="{FF2B5EF4-FFF2-40B4-BE49-F238E27FC236}">
                    <a16:creationId xmlns:a16="http://schemas.microsoft.com/office/drawing/2014/main" id="{34AB4EEA-53ED-4629-B262-F08DB6C28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50" name="Oval 362">
                <a:extLst>
                  <a:ext uri="{FF2B5EF4-FFF2-40B4-BE49-F238E27FC236}">
                    <a16:creationId xmlns:a16="http://schemas.microsoft.com/office/drawing/2014/main" id="{C361479D-4D0E-45ED-BB59-F7397EAE2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661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51" name="Oval 362">
                <a:extLst>
                  <a:ext uri="{FF2B5EF4-FFF2-40B4-BE49-F238E27FC236}">
                    <a16:creationId xmlns:a16="http://schemas.microsoft.com/office/drawing/2014/main" id="{4A4BB142-4046-4558-A227-F2F0B8968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2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76" name="Rectangle 396">
              <a:extLst>
                <a:ext uri="{FF2B5EF4-FFF2-40B4-BE49-F238E27FC236}">
                  <a16:creationId xmlns:a16="http://schemas.microsoft.com/office/drawing/2014/main" id="{4CF6571B-831B-4D89-AB37-9AD29543BB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236953" y="2680917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9477" name="Group 334">
              <a:extLst>
                <a:ext uri="{FF2B5EF4-FFF2-40B4-BE49-F238E27FC236}">
                  <a16:creationId xmlns:a16="http://schemas.microsoft.com/office/drawing/2014/main" id="{0987D49F-2268-4018-9EEF-12B07774C2E0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7442" y="1279109"/>
              <a:ext cx="906987" cy="2222937"/>
              <a:chOff x="567" y="697"/>
              <a:chExt cx="634" cy="1327"/>
            </a:xfrm>
          </p:grpSpPr>
          <p:grpSp>
            <p:nvGrpSpPr>
              <p:cNvPr id="19527" name="Group 335">
                <a:extLst>
                  <a:ext uri="{FF2B5EF4-FFF2-40B4-BE49-F238E27FC236}">
                    <a16:creationId xmlns:a16="http://schemas.microsoft.com/office/drawing/2014/main" id="{3C2D0042-BA5A-4B26-9F3F-ADF820681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697"/>
                <a:ext cx="474" cy="1306"/>
                <a:chOff x="567" y="742"/>
                <a:chExt cx="474" cy="1306"/>
              </a:xfrm>
            </p:grpSpPr>
            <p:sp>
              <p:nvSpPr>
                <p:cNvPr id="19534" name="Oval 336">
                  <a:extLst>
                    <a:ext uri="{FF2B5EF4-FFF2-40B4-BE49-F238E27FC236}">
                      <a16:creationId xmlns:a16="http://schemas.microsoft.com/office/drawing/2014/main" id="{71753546-FDAF-47ED-886E-639E87A2DD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5" name="Oval 337">
                  <a:extLst>
                    <a:ext uri="{FF2B5EF4-FFF2-40B4-BE49-F238E27FC236}">
                      <a16:creationId xmlns:a16="http://schemas.microsoft.com/office/drawing/2014/main" id="{13CF857C-4DB8-4216-BC9B-030183D0C7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18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6" name="Oval 338">
                  <a:extLst>
                    <a:ext uri="{FF2B5EF4-FFF2-40B4-BE49-F238E27FC236}">
                      <a16:creationId xmlns:a16="http://schemas.microsoft.com/office/drawing/2014/main" id="{15E418B0-F18C-4237-BD13-252ADF43D1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61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7" name="Oval 339">
                  <a:extLst>
                    <a:ext uri="{FF2B5EF4-FFF2-40B4-BE49-F238E27FC236}">
                      <a16:creationId xmlns:a16="http://schemas.microsoft.com/office/drawing/2014/main" id="{FE16912B-3BEE-46E1-9A63-6822656D98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75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8" name="Oval 340">
                  <a:extLst>
                    <a:ext uri="{FF2B5EF4-FFF2-40B4-BE49-F238E27FC236}">
                      <a16:creationId xmlns:a16="http://schemas.microsoft.com/office/drawing/2014/main" id="{49F86E16-226B-44D7-AB9F-AED44EC486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96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9" name="Oval 341">
                  <a:extLst>
                    <a:ext uri="{FF2B5EF4-FFF2-40B4-BE49-F238E27FC236}">
                      <a16:creationId xmlns:a16="http://schemas.microsoft.com/office/drawing/2014/main" id="{38A373C0-3BDF-433F-92E4-B731603B8F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95" y="200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0" name="Oval 342">
                  <a:extLst>
                    <a:ext uri="{FF2B5EF4-FFF2-40B4-BE49-F238E27FC236}">
                      <a16:creationId xmlns:a16="http://schemas.microsoft.com/office/drawing/2014/main" id="{5E6EFFE2-3929-499C-92CA-A1F77458F8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1" name="Oval 343">
                  <a:extLst>
                    <a:ext uri="{FF2B5EF4-FFF2-40B4-BE49-F238E27FC236}">
                      <a16:creationId xmlns:a16="http://schemas.microsoft.com/office/drawing/2014/main" id="{3F2C6368-0B19-45B6-8FF0-02DFE29C52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2" name="Oval 338">
                  <a:extLst>
                    <a:ext uri="{FF2B5EF4-FFF2-40B4-BE49-F238E27FC236}">
                      <a16:creationId xmlns:a16="http://schemas.microsoft.com/office/drawing/2014/main" id="{AEF62B7C-0896-4BBF-93E7-1EDE668E13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0" y="101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3" name="Oval 338">
                  <a:extLst>
                    <a:ext uri="{FF2B5EF4-FFF2-40B4-BE49-F238E27FC236}">
                      <a16:creationId xmlns:a16="http://schemas.microsoft.com/office/drawing/2014/main" id="{DDBB2E44-5371-4E6A-88B4-7B043A16C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7" y="74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528" name="Oval 344">
                <a:extLst>
                  <a:ext uri="{FF2B5EF4-FFF2-40B4-BE49-F238E27FC236}">
                    <a16:creationId xmlns:a16="http://schemas.microsoft.com/office/drawing/2014/main" id="{3142A6EF-C993-437C-AA8E-DC34D59A3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29" name="Oval 345">
                <a:extLst>
                  <a:ext uri="{FF2B5EF4-FFF2-40B4-BE49-F238E27FC236}">
                    <a16:creationId xmlns:a16="http://schemas.microsoft.com/office/drawing/2014/main" id="{AF802F3E-42D9-474E-B50A-71C859520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0" name="Oval 346">
                <a:extLst>
                  <a:ext uri="{FF2B5EF4-FFF2-40B4-BE49-F238E27FC236}">
                    <a16:creationId xmlns:a16="http://schemas.microsoft.com/office/drawing/2014/main" id="{7EE5EB3D-CA92-47C3-899B-522B0F7CF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1" name="Oval 347">
                <a:extLst>
                  <a:ext uri="{FF2B5EF4-FFF2-40B4-BE49-F238E27FC236}">
                    <a16:creationId xmlns:a16="http://schemas.microsoft.com/office/drawing/2014/main" id="{075F93C0-F06A-4894-88E1-C84FFB040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25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2" name="Oval 348">
                <a:extLst>
                  <a:ext uri="{FF2B5EF4-FFF2-40B4-BE49-F238E27FC236}">
                    <a16:creationId xmlns:a16="http://schemas.microsoft.com/office/drawing/2014/main" id="{2B1380E4-4F41-4AA7-BD8A-435767064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3" name="Oval 349">
                <a:extLst>
                  <a:ext uri="{FF2B5EF4-FFF2-40B4-BE49-F238E27FC236}">
                    <a16:creationId xmlns:a16="http://schemas.microsoft.com/office/drawing/2014/main" id="{566E6B2A-3AF5-4858-AFA1-14DBCAFA0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57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78" name="AutoShape 431">
              <a:extLst>
                <a:ext uri="{FF2B5EF4-FFF2-40B4-BE49-F238E27FC236}">
                  <a16:creationId xmlns:a16="http://schemas.microsoft.com/office/drawing/2014/main" id="{8F55352F-1207-4611-B2CF-719F704B8D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3128030" y="1902300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79" name="AutoShape 431">
              <a:extLst>
                <a:ext uri="{FF2B5EF4-FFF2-40B4-BE49-F238E27FC236}">
                  <a16:creationId xmlns:a16="http://schemas.microsoft.com/office/drawing/2014/main" id="{7F02B15D-9C36-4C3B-A1DA-D74D58612B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3142172" y="2749859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0" name="AutoShape 431">
              <a:extLst>
                <a:ext uri="{FF2B5EF4-FFF2-40B4-BE49-F238E27FC236}">
                  <a16:creationId xmlns:a16="http://schemas.microsoft.com/office/drawing/2014/main" id="{88348105-0C07-47C9-BF30-07E623A99E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1428247" y="2810125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1" name="AutoShape 431">
              <a:extLst>
                <a:ext uri="{FF2B5EF4-FFF2-40B4-BE49-F238E27FC236}">
                  <a16:creationId xmlns:a16="http://schemas.microsoft.com/office/drawing/2014/main" id="{6C556FE6-1B0D-4DB6-B2FE-2B5EABC40F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1430659" y="1918893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2" name="CaixaDeTexto 213">
              <a:extLst>
                <a:ext uri="{FF2B5EF4-FFF2-40B4-BE49-F238E27FC236}">
                  <a16:creationId xmlns:a16="http://schemas.microsoft.com/office/drawing/2014/main" id="{5B4F9F33-0AD7-4C3A-9C75-BB6D42B19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018" y="2185262"/>
              <a:ext cx="1202330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principal</a:t>
              </a:r>
            </a:p>
          </p:txBody>
        </p:sp>
        <p:sp>
          <p:nvSpPr>
            <p:cNvPr id="19483" name="CaixaDeTexto 214">
              <a:extLst>
                <a:ext uri="{FF2B5EF4-FFF2-40B4-BE49-F238E27FC236}">
                  <a16:creationId xmlns:a16="http://schemas.microsoft.com/office/drawing/2014/main" id="{801866C8-9122-43C6-BBE4-FE0879B7A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06" y="2423928"/>
              <a:ext cx="1104555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auxiliar</a:t>
              </a:r>
            </a:p>
          </p:txBody>
        </p:sp>
        <p:sp>
          <p:nvSpPr>
            <p:cNvPr id="19484" name="CaixaDeTexto 213">
              <a:extLst>
                <a:ext uri="{FF2B5EF4-FFF2-40B4-BE49-F238E27FC236}">
                  <a16:creationId xmlns:a16="http://schemas.microsoft.com/office/drawing/2014/main" id="{D4D30846-37EE-4089-91CC-D4DFEEACA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0434" y="1193452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Fases em contato</a:t>
              </a:r>
            </a:p>
          </p:txBody>
        </p:sp>
        <p:sp>
          <p:nvSpPr>
            <p:cNvPr id="19485" name="Rectangle 332">
              <a:extLst>
                <a:ext uri="{FF2B5EF4-FFF2-40B4-BE49-F238E27FC236}">
                  <a16:creationId xmlns:a16="http://schemas.microsoft.com/office/drawing/2014/main" id="{DB071636-5308-4145-9655-CB61E6DD66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854883" y="1988221"/>
              <a:ext cx="1045192" cy="10886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6" name="Oval 362">
              <a:extLst>
                <a:ext uri="{FF2B5EF4-FFF2-40B4-BE49-F238E27FC236}">
                  <a16:creationId xmlns:a16="http://schemas.microsoft.com/office/drawing/2014/main" id="{27788D36-4BEC-45E7-8F31-8B49C75D14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141247" y="173712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9487" name="Group 350">
              <a:extLst>
                <a:ext uri="{FF2B5EF4-FFF2-40B4-BE49-F238E27FC236}">
                  <a16:creationId xmlns:a16="http://schemas.microsoft.com/office/drawing/2014/main" id="{DB768429-17A5-46A2-AECD-3D14045F26CF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056265" y="2069722"/>
              <a:ext cx="718152" cy="894534"/>
              <a:chOff x="567" y="1463"/>
              <a:chExt cx="502" cy="534"/>
            </a:xfrm>
          </p:grpSpPr>
          <p:grpSp>
            <p:nvGrpSpPr>
              <p:cNvPr id="19511" name="Group 351">
                <a:extLst>
                  <a:ext uri="{FF2B5EF4-FFF2-40B4-BE49-F238E27FC236}">
                    <a16:creationId xmlns:a16="http://schemas.microsoft.com/office/drawing/2014/main" id="{32D16F5E-9808-4133-874E-A6BF89DC94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463"/>
                <a:ext cx="366" cy="534"/>
                <a:chOff x="703" y="1463"/>
                <a:chExt cx="366" cy="534"/>
              </a:xfrm>
            </p:grpSpPr>
            <p:sp>
              <p:nvSpPr>
                <p:cNvPr id="19518" name="Oval 352">
                  <a:extLst>
                    <a:ext uri="{FF2B5EF4-FFF2-40B4-BE49-F238E27FC236}">
                      <a16:creationId xmlns:a16="http://schemas.microsoft.com/office/drawing/2014/main" id="{DEFCF95B-1BBF-4246-9D03-22AFD649E6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19" name="Oval 353">
                  <a:extLst>
                    <a:ext uri="{FF2B5EF4-FFF2-40B4-BE49-F238E27FC236}">
                      <a16:creationId xmlns:a16="http://schemas.microsoft.com/office/drawing/2014/main" id="{2C67D390-8CD3-427E-8331-B8DA9CDA3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0" name="Oval 354">
                  <a:extLst>
                    <a:ext uri="{FF2B5EF4-FFF2-40B4-BE49-F238E27FC236}">
                      <a16:creationId xmlns:a16="http://schemas.microsoft.com/office/drawing/2014/main" id="{A789796A-EDD3-4889-B36E-56F91A9DBC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7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1" name="Oval 355">
                  <a:extLst>
                    <a:ext uri="{FF2B5EF4-FFF2-40B4-BE49-F238E27FC236}">
                      <a16:creationId xmlns:a16="http://schemas.microsoft.com/office/drawing/2014/main" id="{A7BFD9ED-BF0A-4A98-A5B2-AE1E6DF48E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23" y="176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2" name="Oval 356">
                  <a:extLst>
                    <a:ext uri="{FF2B5EF4-FFF2-40B4-BE49-F238E27FC236}">
                      <a16:creationId xmlns:a16="http://schemas.microsoft.com/office/drawing/2014/main" id="{481986E7-9955-4DC0-A330-A7DEE99A9A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3" name="Oval 357">
                  <a:extLst>
                    <a:ext uri="{FF2B5EF4-FFF2-40B4-BE49-F238E27FC236}">
                      <a16:creationId xmlns:a16="http://schemas.microsoft.com/office/drawing/2014/main" id="{5D68ED30-17C9-4829-BD36-58D539B0AD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2" y="146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4" name="Oval 358">
                  <a:extLst>
                    <a:ext uri="{FF2B5EF4-FFF2-40B4-BE49-F238E27FC236}">
                      <a16:creationId xmlns:a16="http://schemas.microsoft.com/office/drawing/2014/main" id="{729F1751-8159-4A6F-B878-2BB832C40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5" name="Oval 359">
                  <a:extLst>
                    <a:ext uri="{FF2B5EF4-FFF2-40B4-BE49-F238E27FC236}">
                      <a16:creationId xmlns:a16="http://schemas.microsoft.com/office/drawing/2014/main" id="{241EEA55-F45C-4307-8097-4F92C426A7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4" y="167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6" name="Oval 352">
                  <a:extLst>
                    <a:ext uri="{FF2B5EF4-FFF2-40B4-BE49-F238E27FC236}">
                      <a16:creationId xmlns:a16="http://schemas.microsoft.com/office/drawing/2014/main" id="{DB565573-10E8-4786-BA25-BC10C62188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0" y="19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512" name="Oval 360">
                <a:extLst>
                  <a:ext uri="{FF2B5EF4-FFF2-40B4-BE49-F238E27FC236}">
                    <a16:creationId xmlns:a16="http://schemas.microsoft.com/office/drawing/2014/main" id="{FB404574-909E-466D-BFE5-A77DDAD1C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" y="159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3" name="Oval 361">
                <a:extLst>
                  <a:ext uri="{FF2B5EF4-FFF2-40B4-BE49-F238E27FC236}">
                    <a16:creationId xmlns:a16="http://schemas.microsoft.com/office/drawing/2014/main" id="{C8B21459-A824-46F5-A8B6-F57AB4D9E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4" name="Oval 362">
                <a:extLst>
                  <a:ext uri="{FF2B5EF4-FFF2-40B4-BE49-F238E27FC236}">
                    <a16:creationId xmlns:a16="http://schemas.microsoft.com/office/drawing/2014/main" id="{BBA792A5-1EAE-4719-8C2F-49C83CC86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5" name="Oval 363">
                <a:extLst>
                  <a:ext uri="{FF2B5EF4-FFF2-40B4-BE49-F238E27FC236}">
                    <a16:creationId xmlns:a16="http://schemas.microsoft.com/office/drawing/2014/main" id="{BC893F65-4F03-4A61-B650-DE66D4E14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6" name="Oval 364">
                <a:extLst>
                  <a:ext uri="{FF2B5EF4-FFF2-40B4-BE49-F238E27FC236}">
                    <a16:creationId xmlns:a16="http://schemas.microsoft.com/office/drawing/2014/main" id="{E453E805-4FDE-4BE1-8040-F4CB78130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7" name="Oval 364">
                <a:extLst>
                  <a:ext uri="{FF2B5EF4-FFF2-40B4-BE49-F238E27FC236}">
                    <a16:creationId xmlns:a16="http://schemas.microsoft.com/office/drawing/2014/main" id="{CE859AB2-1F12-4140-9D1E-77B67898D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1907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88" name="Oval 338">
              <a:extLst>
                <a:ext uri="{FF2B5EF4-FFF2-40B4-BE49-F238E27FC236}">
                  <a16:creationId xmlns:a16="http://schemas.microsoft.com/office/drawing/2014/main" id="{C4BC1E7B-E657-49B2-AF31-6D2733A3CB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33335" y="267322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9" name="Oval 338">
              <a:extLst>
                <a:ext uri="{FF2B5EF4-FFF2-40B4-BE49-F238E27FC236}">
                  <a16:creationId xmlns:a16="http://schemas.microsoft.com/office/drawing/2014/main" id="{768B5B22-1005-44DB-A49F-CAF3944D72A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45583" y="217254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90" name="Oval 338">
              <a:extLst>
                <a:ext uri="{FF2B5EF4-FFF2-40B4-BE49-F238E27FC236}">
                  <a16:creationId xmlns:a16="http://schemas.microsoft.com/office/drawing/2014/main" id="{AE953CA8-5B89-4A76-AC13-0D343F4FF5C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93655" y="3177284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9491" name="Group 334">
              <a:extLst>
                <a:ext uri="{FF2B5EF4-FFF2-40B4-BE49-F238E27FC236}">
                  <a16:creationId xmlns:a16="http://schemas.microsoft.com/office/drawing/2014/main" id="{F9EDC639-7185-4F14-B378-60E35D95B50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845753" y="1721951"/>
              <a:ext cx="1151616" cy="1499266"/>
              <a:chOff x="505" y="1129"/>
              <a:chExt cx="805" cy="895"/>
            </a:xfrm>
          </p:grpSpPr>
          <p:grpSp>
            <p:nvGrpSpPr>
              <p:cNvPr id="19495" name="Group 335">
                <a:extLst>
                  <a:ext uri="{FF2B5EF4-FFF2-40B4-BE49-F238E27FC236}">
                    <a16:creationId xmlns:a16="http://schemas.microsoft.com/office/drawing/2014/main" id="{BEA18792-163F-487F-893A-91F1349D3B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5" y="1129"/>
                <a:ext cx="805" cy="804"/>
                <a:chOff x="460" y="1174"/>
                <a:chExt cx="805" cy="804"/>
              </a:xfrm>
            </p:grpSpPr>
            <p:sp>
              <p:nvSpPr>
                <p:cNvPr id="19502" name="Oval 336">
                  <a:extLst>
                    <a:ext uri="{FF2B5EF4-FFF2-40B4-BE49-F238E27FC236}">
                      <a16:creationId xmlns:a16="http://schemas.microsoft.com/office/drawing/2014/main" id="{E8AC1B29-5D40-4ED5-A563-7F3D8841DD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" y="188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3" name="Oval 337">
                  <a:extLst>
                    <a:ext uri="{FF2B5EF4-FFF2-40B4-BE49-F238E27FC236}">
                      <a16:creationId xmlns:a16="http://schemas.microsoft.com/office/drawing/2014/main" id="{8D50D475-65FC-46C2-A78F-E7483939CF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92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4" name="Oval 338">
                  <a:extLst>
                    <a:ext uri="{FF2B5EF4-FFF2-40B4-BE49-F238E27FC236}">
                      <a16:creationId xmlns:a16="http://schemas.microsoft.com/office/drawing/2014/main" id="{147EE36E-1882-46ED-B0ED-1FE076B6AF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22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5" name="Oval 339">
                  <a:extLst>
                    <a:ext uri="{FF2B5EF4-FFF2-40B4-BE49-F238E27FC236}">
                      <a16:creationId xmlns:a16="http://schemas.microsoft.com/office/drawing/2014/main" id="{A2366328-31C8-4273-A1CD-32483611E7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" y="135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6" name="Oval 340">
                  <a:extLst>
                    <a:ext uri="{FF2B5EF4-FFF2-40B4-BE49-F238E27FC236}">
                      <a16:creationId xmlns:a16="http://schemas.microsoft.com/office/drawing/2014/main" id="{B57CA753-3695-4BA7-9BF1-A60BA8CCD0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9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7" name="Oval 341">
                  <a:extLst>
                    <a:ext uri="{FF2B5EF4-FFF2-40B4-BE49-F238E27FC236}">
                      <a16:creationId xmlns:a16="http://schemas.microsoft.com/office/drawing/2014/main" id="{E6D3D57B-0AAA-490A-9F11-8345490B15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8" name="Oval 342">
                  <a:extLst>
                    <a:ext uri="{FF2B5EF4-FFF2-40B4-BE49-F238E27FC236}">
                      <a16:creationId xmlns:a16="http://schemas.microsoft.com/office/drawing/2014/main" id="{D849A286-130D-4CB5-A8FD-0E31525DCE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1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9" name="Oval 343">
                  <a:extLst>
                    <a:ext uri="{FF2B5EF4-FFF2-40B4-BE49-F238E27FC236}">
                      <a16:creationId xmlns:a16="http://schemas.microsoft.com/office/drawing/2014/main" id="{88B9E728-B810-4773-A44A-9B3794A1D1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70" y="131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10" name="Oval 337">
                  <a:extLst>
                    <a:ext uri="{FF2B5EF4-FFF2-40B4-BE49-F238E27FC236}">
                      <a16:creationId xmlns:a16="http://schemas.microsoft.com/office/drawing/2014/main" id="{F289696C-F18B-4B60-8583-1EB2D6A2B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179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496" name="Oval 344">
                <a:extLst>
                  <a:ext uri="{FF2B5EF4-FFF2-40B4-BE49-F238E27FC236}">
                    <a16:creationId xmlns:a16="http://schemas.microsoft.com/office/drawing/2014/main" id="{69E06A96-C2A2-4A04-AD2A-79E039289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7" name="Oval 345">
                <a:extLst>
                  <a:ext uri="{FF2B5EF4-FFF2-40B4-BE49-F238E27FC236}">
                    <a16:creationId xmlns:a16="http://schemas.microsoft.com/office/drawing/2014/main" id="{7A8D5CEE-4E5F-498B-B575-1BFB32E81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8" name="Oval 346">
                <a:extLst>
                  <a:ext uri="{FF2B5EF4-FFF2-40B4-BE49-F238E27FC236}">
                    <a16:creationId xmlns:a16="http://schemas.microsoft.com/office/drawing/2014/main" id="{F79F8261-7B62-4EB3-B463-CE9865503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9" name="Oval 347">
                <a:extLst>
                  <a:ext uri="{FF2B5EF4-FFF2-40B4-BE49-F238E27FC236}">
                    <a16:creationId xmlns:a16="http://schemas.microsoft.com/office/drawing/2014/main" id="{2CADFFE6-167C-4751-8AF7-6C7A03233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12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00" name="Oval 348">
                <a:extLst>
                  <a:ext uri="{FF2B5EF4-FFF2-40B4-BE49-F238E27FC236}">
                    <a16:creationId xmlns:a16="http://schemas.microsoft.com/office/drawing/2014/main" id="{834E99A7-5EF6-4F23-A2FC-18C2CED5D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01" name="Oval 349">
                <a:extLst>
                  <a:ext uri="{FF2B5EF4-FFF2-40B4-BE49-F238E27FC236}">
                    <a16:creationId xmlns:a16="http://schemas.microsoft.com/office/drawing/2014/main" id="{C06666CB-FDF5-49F7-A6B3-F0909C21F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17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92" name="Oval 362">
              <a:extLst>
                <a:ext uri="{FF2B5EF4-FFF2-40B4-BE49-F238E27FC236}">
                  <a16:creationId xmlns:a16="http://schemas.microsoft.com/office/drawing/2014/main" id="{ED1C0ACE-EF07-49F1-B244-75C1BF4A9B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93647" y="317728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93" name="Oval 340">
              <a:extLst>
                <a:ext uri="{FF2B5EF4-FFF2-40B4-BE49-F238E27FC236}">
                  <a16:creationId xmlns:a16="http://schemas.microsoft.com/office/drawing/2014/main" id="{72DCAF77-6536-45E4-9E36-171527DBC48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29279" y="238519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94" name="Oval 338">
              <a:extLst>
                <a:ext uri="{FF2B5EF4-FFF2-40B4-BE49-F238E27FC236}">
                  <a16:creationId xmlns:a16="http://schemas.microsoft.com/office/drawing/2014/main" id="{053B3EF4-B2B9-4EB5-A972-A33B90DD57C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73295" y="282061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6" name="Retângulo 5">
            <a:extLst>
              <a:ext uri="{FF2B5EF4-FFF2-40B4-BE49-F238E27FC236}">
                <a16:creationId xmlns:a16="http://schemas.microsoft.com/office/drawing/2014/main" id="{5F109904-1C49-4731-82FF-936C90714D23}"/>
              </a:ext>
            </a:extLst>
          </p:cNvPr>
          <p:cNvSpPr/>
          <p:nvPr/>
        </p:nvSpPr>
        <p:spPr>
          <a:xfrm>
            <a:off x="759868" y="5130800"/>
            <a:ext cx="2948036" cy="608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29">
            <a:extLst>
              <a:ext uri="{FF2B5EF4-FFF2-40B4-BE49-F238E27FC236}">
                <a16:creationId xmlns:a16="http://schemas.microsoft.com/office/drawing/2014/main" id="{22821CC0-4017-409A-9DC4-015E65EC0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pt-BR" err="1"/>
              <a:t>Etapa</a:t>
            </a:r>
            <a:r>
              <a:rPr lang="en-US" altLang="pt-BR"/>
              <a:t> limitante do TM</a:t>
            </a:r>
          </a:p>
        </p:txBody>
      </p:sp>
      <p:sp>
        <p:nvSpPr>
          <p:cNvPr id="53251" name="Espaço Reservado para Conteúd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altLang="en-US" dirty="0"/>
              <a:t>Como em geral		, a etapa limitante é determinada pelo valor de K</a:t>
            </a:r>
            <a:r>
              <a:rPr lang="pt-BR" altLang="en-US" baseline="-25000" dirty="0"/>
              <a:t>A</a:t>
            </a:r>
            <a:r>
              <a:rPr lang="pt-BR" altLang="en-US" dirty="0"/>
              <a:t>:</a:t>
            </a:r>
          </a:p>
          <a:p>
            <a:endParaRPr lang="pt-BR" altLang="en-US" dirty="0"/>
          </a:p>
          <a:p>
            <a:endParaRPr lang="pt-BR" altLang="en-US" dirty="0"/>
          </a:p>
          <a:p>
            <a:endParaRPr lang="pt-BR" altLang="en-US" dirty="0"/>
          </a:p>
          <a:p>
            <a:pPr lvl="1"/>
            <a:r>
              <a:rPr lang="pt-BR" altLang="en-US" dirty="0"/>
              <a:t>Se 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&lt;&lt;1</a:t>
            </a:r>
            <a:r>
              <a:rPr lang="pt-BR" altLang="en-US" dirty="0"/>
              <a:t>, a fase vapor controla:</a:t>
            </a:r>
          </a:p>
          <a:p>
            <a:endParaRPr lang="pt-BR" altLang="en-US" dirty="0"/>
          </a:p>
          <a:p>
            <a:pPr lvl="1"/>
            <a:endParaRPr lang="pt-BR" altLang="en-US" dirty="0"/>
          </a:p>
          <a:p>
            <a:pPr lvl="1"/>
            <a:r>
              <a:rPr lang="pt-BR" altLang="en-US" dirty="0"/>
              <a:t>Se 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&gt;&gt;1</a:t>
            </a:r>
            <a:r>
              <a:rPr lang="pt-BR" altLang="en-US" dirty="0"/>
              <a:t>, a fase líquida controla: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altLang="en-US" dirty="0"/>
              <a:t>Curvas de equilíbrio mais horizontais (K pequeno) favorecem altas forças motrizes no transporte V </a:t>
            </a:r>
            <a:r>
              <a:rPr lang="pt-BR" altLang="en-US" dirty="0">
                <a:sym typeface="Wingdings" panose="05000000000000000000" pitchFamily="2" charset="2"/>
              </a:rPr>
              <a:t> L</a:t>
            </a:r>
            <a:endParaRPr lang="pt-B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2" name="Object 20">
                <a:hlinkClick r:id="" action="ppaction://ole?verb=0"/>
              </p:cNvPr>
              <p:cNvSpPr txBox="1"/>
              <p:nvPr/>
            </p:nvSpPr>
            <p:spPr bwMode="auto">
              <a:xfrm>
                <a:off x="2559050" y="1373188"/>
                <a:ext cx="1508125" cy="4730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3252" name="Object 20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9050" y="1373188"/>
                <a:ext cx="1508125" cy="4730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53" name="Object 15"/>
              <p:cNvSpPr txBox="1"/>
              <p:nvPr/>
            </p:nvSpPr>
            <p:spPr bwMode="auto">
              <a:xfrm>
                <a:off x="1738313" y="4508500"/>
                <a:ext cx="1441450" cy="92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𝑜𝑉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3253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8313" y="4508500"/>
                <a:ext cx="1441450" cy="9223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54" name="Object 15"/>
              <p:cNvSpPr txBox="1"/>
              <p:nvPr/>
            </p:nvSpPr>
            <p:spPr bwMode="auto">
              <a:xfrm>
                <a:off x="1755775" y="5819775"/>
                <a:ext cx="1406525" cy="92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𝑜𝑉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3254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5775" y="5819775"/>
                <a:ext cx="1406525" cy="9223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55" name="Object 23">
                <a:hlinkClick r:id="" action="ppaction://ole?verb=0"/>
              </p:cNvPr>
              <p:cNvSpPr txBox="1"/>
              <p:nvPr/>
            </p:nvSpPr>
            <p:spPr bwMode="auto">
              <a:xfrm>
                <a:off x="493551" y="2753996"/>
                <a:ext cx="3554413" cy="11430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d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255" name="Object 23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551" y="2753996"/>
                <a:ext cx="3554413" cy="1143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Agrupar 6"/>
          <p:cNvGrpSpPr/>
          <p:nvPr/>
        </p:nvGrpSpPr>
        <p:grpSpPr>
          <a:xfrm>
            <a:off x="4660063" y="3527887"/>
            <a:ext cx="3922710" cy="3257549"/>
            <a:chOff x="4660063" y="3527887"/>
            <a:chExt cx="3922710" cy="32575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Object 15"/>
                <p:cNvSpPr txBox="1"/>
                <p:nvPr/>
              </p:nvSpPr>
              <p:spPr bwMode="auto">
                <a:xfrm>
                  <a:off x="4716016" y="3800936"/>
                  <a:ext cx="365125" cy="3651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16016" y="3800936"/>
                  <a:ext cx="365125" cy="365125"/>
                </a:xfrm>
                <a:prstGeom prst="rect">
                  <a:avLst/>
                </a:prstGeom>
                <a:blipFill>
                  <a:blip r:embed="rId12"/>
                  <a:stretch>
                    <a:fillRect r="-10000"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Object 15"/>
                <p:cNvSpPr txBox="1"/>
                <p:nvPr/>
              </p:nvSpPr>
              <p:spPr bwMode="auto">
                <a:xfrm>
                  <a:off x="6130881" y="6418724"/>
                  <a:ext cx="365125" cy="3667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30881" y="6418724"/>
                  <a:ext cx="365125" cy="366712"/>
                </a:xfrm>
                <a:prstGeom prst="rect">
                  <a:avLst/>
                </a:prstGeom>
                <a:blipFill>
                  <a:blip r:embed="rId13"/>
                  <a:stretch>
                    <a:fillRect r="-11667"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Conector reto 57">
              <a:extLst>
                <a:ext uri="{FF2B5EF4-FFF2-40B4-BE49-F238E27FC236}">
                  <a16:creationId xmlns:a16="http://schemas.microsoft.com/office/drawing/2014/main" id="{98350EB9-07AB-4112-8A04-6CFC5097FF93}"/>
                </a:ext>
              </a:extLst>
            </p:cNvPr>
            <p:cNvCxnSpPr/>
            <p:nvPr/>
          </p:nvCxnSpPr>
          <p:spPr bwMode="auto">
            <a:xfrm flipV="1">
              <a:off x="5237912" y="3527887"/>
              <a:ext cx="33337" cy="274320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>
              <a:extLst>
                <a:ext uri="{FF2B5EF4-FFF2-40B4-BE49-F238E27FC236}">
                  <a16:creationId xmlns:a16="http://schemas.microsoft.com/office/drawing/2014/main" id="{8010F233-B296-415D-9D79-0D09264AAA69}"/>
                </a:ext>
              </a:extLst>
            </p:cNvPr>
            <p:cNvCxnSpPr/>
            <p:nvPr/>
          </p:nvCxnSpPr>
          <p:spPr bwMode="auto">
            <a:xfrm>
              <a:off x="5247437" y="6286962"/>
              <a:ext cx="333533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Elipse 59">
              <a:extLst>
                <a:ext uri="{FF2B5EF4-FFF2-40B4-BE49-F238E27FC236}">
                  <a16:creationId xmlns:a16="http://schemas.microsoft.com/office/drawing/2014/main" id="{DA7E03DD-9263-4A48-81FE-ABD2B8BFAF30}"/>
                </a:ext>
              </a:extLst>
            </p:cNvPr>
            <p:cNvSpPr/>
            <p:nvPr/>
          </p:nvSpPr>
          <p:spPr bwMode="auto">
            <a:xfrm>
              <a:off x="6257086" y="3989850"/>
              <a:ext cx="122237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/>
            </a:p>
          </p:txBody>
        </p:sp>
        <p:cxnSp>
          <p:nvCxnSpPr>
            <p:cNvPr id="62" name="Conector reto 61">
              <a:extLst>
                <a:ext uri="{FF2B5EF4-FFF2-40B4-BE49-F238E27FC236}">
                  <a16:creationId xmlns:a16="http://schemas.microsoft.com/office/drawing/2014/main" id="{BC64CCC1-9CA2-4A57-A1B6-68E5AE726834}"/>
                </a:ext>
              </a:extLst>
            </p:cNvPr>
            <p:cNvCxnSpPr>
              <a:stCxn id="60" idx="1"/>
            </p:cNvCxnSpPr>
            <p:nvPr/>
          </p:nvCxnSpPr>
          <p:spPr bwMode="auto">
            <a:xfrm>
              <a:off x="6274548" y="4007312"/>
              <a:ext cx="1295400" cy="9477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>
              <a:extLst>
                <a:ext uri="{FF2B5EF4-FFF2-40B4-BE49-F238E27FC236}">
                  <a16:creationId xmlns:a16="http://schemas.microsoft.com/office/drawing/2014/main" id="{F63A2BE9-97B2-447E-A701-2AF5D8B7FA22}"/>
                </a:ext>
              </a:extLst>
            </p:cNvPr>
            <p:cNvCxnSpPr>
              <a:endCxn id="60" idx="6"/>
            </p:cNvCxnSpPr>
            <p:nvPr/>
          </p:nvCxnSpPr>
          <p:spPr bwMode="auto">
            <a:xfrm>
              <a:off x="5271249" y="4031127"/>
              <a:ext cx="110807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>
              <a:extLst>
                <a:ext uri="{FF2B5EF4-FFF2-40B4-BE49-F238E27FC236}">
                  <a16:creationId xmlns:a16="http://schemas.microsoft.com/office/drawing/2014/main" id="{2ED3A35B-26AE-4564-B12B-FFD8019138CA}"/>
                </a:ext>
              </a:extLst>
            </p:cNvPr>
            <p:cNvCxnSpPr/>
            <p:nvPr/>
          </p:nvCxnSpPr>
          <p:spPr bwMode="auto">
            <a:xfrm>
              <a:off x="6323761" y="4083512"/>
              <a:ext cx="0" cy="217963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to 65">
              <a:extLst>
                <a:ext uri="{FF2B5EF4-FFF2-40B4-BE49-F238E27FC236}">
                  <a16:creationId xmlns:a16="http://schemas.microsoft.com/office/drawing/2014/main" id="{9FBB5029-A612-4780-8C90-6A2901A3A06E}"/>
                </a:ext>
              </a:extLst>
            </p:cNvPr>
            <p:cNvCxnSpPr/>
            <p:nvPr/>
          </p:nvCxnSpPr>
          <p:spPr bwMode="auto">
            <a:xfrm>
              <a:off x="7569948" y="4955051"/>
              <a:ext cx="0" cy="1371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to 66">
              <a:extLst>
                <a:ext uri="{FF2B5EF4-FFF2-40B4-BE49-F238E27FC236}">
                  <a16:creationId xmlns:a16="http://schemas.microsoft.com/office/drawing/2014/main" id="{A8D8DCD0-F459-4FE5-BB78-2585F0109D49}"/>
                </a:ext>
              </a:extLst>
            </p:cNvPr>
            <p:cNvCxnSpPr/>
            <p:nvPr/>
          </p:nvCxnSpPr>
          <p:spPr bwMode="auto">
            <a:xfrm>
              <a:off x="5215687" y="4958225"/>
              <a:ext cx="237807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to 69">
              <a:extLst>
                <a:ext uri="{FF2B5EF4-FFF2-40B4-BE49-F238E27FC236}">
                  <a16:creationId xmlns:a16="http://schemas.microsoft.com/office/drawing/2014/main" id="{B32AF4C8-6853-4C78-8A52-C9A53B029B8A}"/>
                </a:ext>
              </a:extLst>
            </p:cNvPr>
            <p:cNvCxnSpPr/>
            <p:nvPr/>
          </p:nvCxnSpPr>
          <p:spPr bwMode="auto">
            <a:xfrm flipV="1">
              <a:off x="6336462" y="4970926"/>
              <a:ext cx="1217612" cy="90805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orma livre 135">
              <a:extLst>
                <a:ext uri="{FF2B5EF4-FFF2-40B4-BE49-F238E27FC236}">
                  <a16:creationId xmlns:a16="http://schemas.microsoft.com/office/drawing/2014/main" id="{89635397-D0D5-4F44-BA91-26A754F94253}"/>
                </a:ext>
              </a:extLst>
            </p:cNvPr>
            <p:cNvSpPr/>
            <p:nvPr/>
          </p:nvSpPr>
          <p:spPr bwMode="auto">
            <a:xfrm>
              <a:off x="5266486" y="3959687"/>
              <a:ext cx="2920999" cy="2297113"/>
            </a:xfrm>
            <a:custGeom>
              <a:avLst/>
              <a:gdLst>
                <a:gd name="connsiteX0" fmla="*/ 0 w 3237875"/>
                <a:gd name="connsiteY0" fmla="*/ 2368446 h 2368446"/>
                <a:gd name="connsiteX1" fmla="*/ 1768839 w 3237875"/>
                <a:gd name="connsiteY1" fmla="*/ 1588957 h 2368446"/>
                <a:gd name="connsiteX2" fmla="*/ 3237875 w 3237875"/>
                <a:gd name="connsiteY2" fmla="*/ 0 h 2368446"/>
                <a:gd name="connsiteX0" fmla="*/ 0 w 3071064"/>
                <a:gd name="connsiteY0" fmla="*/ 2398426 h 2398426"/>
                <a:gd name="connsiteX1" fmla="*/ 1768839 w 3071064"/>
                <a:gd name="connsiteY1" fmla="*/ 1618937 h 2398426"/>
                <a:gd name="connsiteX2" fmla="*/ 3071064 w 3071064"/>
                <a:gd name="connsiteY2" fmla="*/ 0 h 2398426"/>
                <a:gd name="connsiteX0" fmla="*/ 0 w 3071064"/>
                <a:gd name="connsiteY0" fmla="*/ 2398426 h 2398426"/>
                <a:gd name="connsiteX1" fmla="*/ 1768839 w 3071064"/>
                <a:gd name="connsiteY1" fmla="*/ 1618937 h 2398426"/>
                <a:gd name="connsiteX2" fmla="*/ 3071064 w 3071064"/>
                <a:gd name="connsiteY2" fmla="*/ 0 h 2398426"/>
                <a:gd name="connsiteX0" fmla="*/ 0 w 3071064"/>
                <a:gd name="connsiteY0" fmla="*/ 2398426 h 2398426"/>
                <a:gd name="connsiteX1" fmla="*/ 1784596 w 3071064"/>
                <a:gd name="connsiteY1" fmla="*/ 1681558 h 2398426"/>
                <a:gd name="connsiteX2" fmla="*/ 3071064 w 3071064"/>
                <a:gd name="connsiteY2" fmla="*/ 0 h 2398426"/>
                <a:gd name="connsiteX0" fmla="*/ 0 w 3071064"/>
                <a:gd name="connsiteY0" fmla="*/ 2398426 h 2398426"/>
                <a:gd name="connsiteX1" fmla="*/ 1879141 w 3071064"/>
                <a:gd name="connsiteY1" fmla="*/ 1603280 h 2398426"/>
                <a:gd name="connsiteX2" fmla="*/ 3071064 w 3071064"/>
                <a:gd name="connsiteY2" fmla="*/ 0 h 2398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71064" h="2398426">
                  <a:moveTo>
                    <a:pt x="0" y="2398426"/>
                  </a:moveTo>
                  <a:cubicBezTo>
                    <a:pt x="614596" y="2206052"/>
                    <a:pt x="1367297" y="2003018"/>
                    <a:pt x="1879141" y="1603280"/>
                  </a:cubicBezTo>
                  <a:cubicBezTo>
                    <a:pt x="2390985" y="1203542"/>
                    <a:pt x="2682193" y="672059"/>
                    <a:pt x="3071064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CaixaDeTexto 71">
              <a:extLst>
                <a:ext uri="{FF2B5EF4-FFF2-40B4-BE49-F238E27FC236}">
                  <a16:creationId xmlns:a16="http://schemas.microsoft.com/office/drawing/2014/main" id="{73EF657C-BCB2-410F-A6FD-FF22A38418B5}"/>
                </a:ext>
              </a:extLst>
            </p:cNvPr>
            <p:cNvSpPr txBox="1"/>
            <p:nvPr/>
          </p:nvSpPr>
          <p:spPr bwMode="auto">
            <a:xfrm>
              <a:off x="5247139" y="5013176"/>
              <a:ext cx="1767728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en-US" dirty="0">
                  <a:latin typeface="+mn-lt"/>
                </a:rPr>
                <a:t>Slope= </a:t>
              </a:r>
              <a:r>
                <a:rPr lang="en-US" i="1" dirty="0" err="1"/>
                <a:t>m´</a:t>
              </a:r>
              <a:r>
                <a:rPr lang="en-US" i="1" baseline="-25000" dirty="0" err="1"/>
                <a:t>A</a:t>
              </a:r>
              <a:r>
                <a:rPr lang="en-US" i="1" baseline="-25000" dirty="0"/>
                <a:t> </a:t>
              </a:r>
              <a:r>
                <a:rPr lang="en-US" i="1" dirty="0"/>
                <a:t>c</a:t>
              </a:r>
              <a:r>
                <a:rPr lang="en-US" i="1" baseline="-25000" dirty="0"/>
                <a:t> L</a:t>
              </a:r>
              <a:r>
                <a:rPr lang="en-US" i="1" dirty="0"/>
                <a:t>/</a:t>
              </a:r>
              <a:r>
                <a:rPr lang="en-US" i="1" dirty="0" err="1"/>
                <a:t>c</a:t>
              </a:r>
              <a:r>
                <a:rPr lang="en-US" i="1" baseline="-25000" dirty="0" err="1"/>
                <a:t>V</a:t>
              </a:r>
              <a:r>
                <a:rPr lang="en-US" i="1" baseline="-25000" dirty="0"/>
                <a:t> </a:t>
              </a:r>
              <a:endParaRPr lang="en-US" i="1" dirty="0"/>
            </a:p>
          </p:txBody>
        </p:sp>
        <p:cxnSp>
          <p:nvCxnSpPr>
            <p:cNvPr id="73" name="Conector de seta reta 137">
              <a:extLst>
                <a:ext uri="{FF2B5EF4-FFF2-40B4-BE49-F238E27FC236}">
                  <a16:creationId xmlns:a16="http://schemas.microsoft.com/office/drawing/2014/main" id="{440D0D3E-CB89-413C-8FB6-6F0027ACDFEA}"/>
                </a:ext>
              </a:extLst>
            </p:cNvPr>
            <p:cNvCxnSpPr>
              <a:cxnSpLocks/>
              <a:stCxn id="72" idx="2"/>
            </p:cNvCxnSpPr>
            <p:nvPr/>
          </p:nvCxnSpPr>
          <p:spPr bwMode="auto">
            <a:xfrm>
              <a:off x="6131003" y="5425983"/>
              <a:ext cx="473306" cy="1351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CaixaDeTexto 138"/>
            <p:cNvSpPr txBox="1">
              <a:spLocks noChangeArrowheads="1"/>
            </p:cNvSpPr>
            <p:nvPr/>
          </p:nvSpPr>
          <p:spPr bwMode="auto">
            <a:xfrm rot="18122248">
              <a:off x="7165899" y="4259415"/>
              <a:ext cx="983019" cy="369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 dirty="0" err="1"/>
                <a:t>y</a:t>
              </a:r>
              <a:r>
                <a:rPr lang="en-US" altLang="en-US" i="1" baseline="-25000" dirty="0" err="1"/>
                <a:t>A</a:t>
              </a:r>
              <a:r>
                <a:rPr lang="en-US" altLang="en-US" i="1" dirty="0"/>
                <a:t>=</a:t>
              </a:r>
              <a:r>
                <a:rPr lang="en-US" altLang="en-US" i="1" dirty="0" err="1"/>
                <a:t>K</a:t>
              </a:r>
              <a:r>
                <a:rPr lang="en-US" altLang="en-US" i="1" baseline="-25000" dirty="0" err="1"/>
                <a:t>A</a:t>
              </a:r>
              <a:r>
                <a:rPr lang="en-US" altLang="en-US" i="1" dirty="0" err="1"/>
                <a:t>x</a:t>
              </a:r>
              <a:r>
                <a:rPr lang="en-US" altLang="en-US" i="1" baseline="-25000" dirty="0" err="1"/>
                <a:t>A</a:t>
              </a:r>
              <a:endParaRPr lang="en-US" altLang="en-US" i="1" dirty="0"/>
            </a:p>
          </p:txBody>
        </p:sp>
        <p:sp>
          <p:nvSpPr>
            <p:cNvPr id="75" name="CaixaDeTexto 139"/>
            <p:cNvSpPr txBox="1">
              <a:spLocks noChangeArrowheads="1"/>
            </p:cNvSpPr>
            <p:nvPr/>
          </p:nvSpPr>
          <p:spPr bwMode="auto">
            <a:xfrm>
              <a:off x="6278550" y="5822804"/>
              <a:ext cx="325759" cy="369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 dirty="0"/>
                <a:t>E</a:t>
              </a:r>
            </a:p>
          </p:txBody>
        </p:sp>
        <p:sp>
          <p:nvSpPr>
            <p:cNvPr id="76" name="CaixaDeTexto 140"/>
            <p:cNvSpPr txBox="1">
              <a:spLocks noChangeArrowheads="1"/>
            </p:cNvSpPr>
            <p:nvPr/>
          </p:nvSpPr>
          <p:spPr bwMode="auto">
            <a:xfrm>
              <a:off x="7541082" y="4844195"/>
              <a:ext cx="377059" cy="369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/>
                <a:t>M</a:t>
              </a:r>
            </a:p>
          </p:txBody>
        </p:sp>
        <p:sp>
          <p:nvSpPr>
            <p:cNvPr id="77" name="CaixaDeTexto 141"/>
            <p:cNvSpPr txBox="1">
              <a:spLocks noChangeArrowheads="1"/>
            </p:cNvSpPr>
            <p:nvPr/>
          </p:nvSpPr>
          <p:spPr bwMode="auto">
            <a:xfrm>
              <a:off x="6004316" y="4031154"/>
              <a:ext cx="325759" cy="369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/>
                <a:t>P</a:t>
              </a:r>
            </a:p>
          </p:txBody>
        </p:sp>
        <p:sp>
          <p:nvSpPr>
            <p:cNvPr id="78" name="Chave Esquerda 77">
              <a:extLst>
                <a:ext uri="{FF2B5EF4-FFF2-40B4-BE49-F238E27FC236}">
                  <a16:creationId xmlns:a16="http://schemas.microsoft.com/office/drawing/2014/main" id="{C9890C4B-EC08-4273-A085-39DE3A66A96F}"/>
                </a:ext>
              </a:extLst>
            </p:cNvPr>
            <p:cNvSpPr/>
            <p:nvPr/>
          </p:nvSpPr>
          <p:spPr>
            <a:xfrm>
              <a:off x="5054392" y="4031124"/>
              <a:ext cx="110975" cy="930275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have Esquerda 78">
              <a:extLst>
                <a:ext uri="{FF2B5EF4-FFF2-40B4-BE49-F238E27FC236}">
                  <a16:creationId xmlns:a16="http://schemas.microsoft.com/office/drawing/2014/main" id="{E61EF80E-3714-4D20-80C8-D4510859F728}"/>
                </a:ext>
              </a:extLst>
            </p:cNvPr>
            <p:cNvSpPr/>
            <p:nvPr/>
          </p:nvSpPr>
          <p:spPr>
            <a:xfrm rot="16200000">
              <a:off x="6868434" y="5794778"/>
              <a:ext cx="140969" cy="1230312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15FDEF22-4582-4107-BCC1-86EC035DD1C2}"/>
                </a:ext>
              </a:extLst>
            </p:cNvPr>
            <p:cNvSpPr txBox="1"/>
            <p:nvPr/>
          </p:nvSpPr>
          <p:spPr bwMode="auto">
            <a:xfrm>
              <a:off x="6182779" y="3560160"/>
              <a:ext cx="211468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en-US" dirty="0">
                  <a:latin typeface="+mn-lt"/>
                </a:rPr>
                <a:t>Slope= </a:t>
              </a:r>
              <a:r>
                <a:rPr lang="en-US" i="1" dirty="0">
                  <a:cs typeface="Times New Roman" panose="02020603050405020304" pitchFamily="18" charset="0"/>
                </a:rPr>
                <a:t>-(</a:t>
              </a:r>
              <a:r>
                <a:rPr lang="en-US" i="1" dirty="0" err="1">
                  <a:cs typeface="Times New Roman" panose="02020603050405020304" pitchFamily="18" charset="0"/>
                </a:rPr>
                <a:t>k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V</a:t>
              </a:r>
              <a:r>
                <a:rPr lang="en-US" i="1" dirty="0" err="1">
                  <a:cs typeface="Times New Roman" panose="02020603050405020304" pitchFamily="18" charset="0"/>
                </a:rPr>
                <a:t>c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V</a:t>
              </a:r>
              <a:r>
                <a:rPr lang="en-US" i="1" dirty="0">
                  <a:cs typeface="Times New Roman" panose="02020603050405020304" pitchFamily="18" charset="0"/>
                </a:rPr>
                <a:t>)/(</a:t>
              </a:r>
              <a:r>
                <a:rPr lang="en-US" i="1" dirty="0" err="1">
                  <a:cs typeface="Times New Roman" panose="02020603050405020304" pitchFamily="18" charset="0"/>
                </a:rPr>
                <a:t>k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l</a:t>
              </a:r>
              <a:r>
                <a:rPr lang="en-US" i="1" dirty="0" err="1">
                  <a:cs typeface="Times New Roman" panose="02020603050405020304" pitchFamily="18" charset="0"/>
                </a:rPr>
                <a:t>c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L</a:t>
              </a:r>
              <a:r>
                <a:rPr lang="en-US" i="1" dirty="0"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81" name="Conector de seta reta 54">
              <a:extLst>
                <a:ext uri="{FF2B5EF4-FFF2-40B4-BE49-F238E27FC236}">
                  <a16:creationId xmlns:a16="http://schemas.microsoft.com/office/drawing/2014/main" id="{7A2187A8-9034-4224-8C46-117096811E93}"/>
                </a:ext>
              </a:extLst>
            </p:cNvPr>
            <p:cNvCxnSpPr>
              <a:cxnSpLocks/>
              <a:stCxn id="80" idx="2"/>
            </p:cNvCxnSpPr>
            <p:nvPr/>
          </p:nvCxnSpPr>
          <p:spPr bwMode="auto">
            <a:xfrm flipH="1">
              <a:off x="6759308" y="3929492"/>
              <a:ext cx="480812" cy="3344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Object 15"/>
                <p:cNvSpPr txBox="1"/>
                <p:nvPr/>
              </p:nvSpPr>
              <p:spPr bwMode="auto">
                <a:xfrm>
                  <a:off x="4660063" y="4772487"/>
                  <a:ext cx="365125" cy="3651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60063" y="4772487"/>
                  <a:ext cx="365125" cy="365125"/>
                </a:xfrm>
                <a:prstGeom prst="rect">
                  <a:avLst/>
                </a:prstGeom>
                <a:blipFill>
                  <a:blip r:embed="rId14"/>
                  <a:stretch>
                    <a:fillRect r="-13333" b="-1667"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Object 15"/>
                <p:cNvSpPr txBox="1"/>
                <p:nvPr/>
              </p:nvSpPr>
              <p:spPr bwMode="auto">
                <a:xfrm>
                  <a:off x="7387385" y="6420311"/>
                  <a:ext cx="365125" cy="3651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3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387385" y="6420311"/>
                  <a:ext cx="365125" cy="365125"/>
                </a:xfrm>
                <a:prstGeom prst="rect">
                  <a:avLst/>
                </a:prstGeom>
                <a:blipFill>
                  <a:blip r:embed="rId15"/>
                  <a:stretch>
                    <a:fillRect r="-11667"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0808506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29">
            <a:extLst>
              <a:ext uri="{FF2B5EF4-FFF2-40B4-BE49-F238E27FC236}">
                <a16:creationId xmlns:a16="http://schemas.microsoft.com/office/drawing/2014/main" id="{22821CC0-4017-409A-9DC4-015E65EC0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pt-BR" err="1"/>
              <a:t>Etapa</a:t>
            </a:r>
            <a:r>
              <a:rPr lang="en-US" altLang="pt-BR"/>
              <a:t> limitante do TM</a:t>
            </a:r>
          </a:p>
        </p:txBody>
      </p:sp>
      <p:sp>
        <p:nvSpPr>
          <p:cNvPr id="53251" name="Espaço Reservado para Conteúd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altLang="en-US" dirty="0"/>
              <a:t>Como em geral		, a etapa limitante é determinada pelo valor de K</a:t>
            </a:r>
            <a:r>
              <a:rPr lang="pt-BR" altLang="en-US" baseline="-25000" dirty="0"/>
              <a:t>A</a:t>
            </a:r>
            <a:r>
              <a:rPr lang="pt-BR" altLang="en-US" dirty="0"/>
              <a:t>:</a:t>
            </a:r>
          </a:p>
          <a:p>
            <a:endParaRPr lang="pt-BR" altLang="en-US" dirty="0"/>
          </a:p>
          <a:p>
            <a:endParaRPr lang="pt-BR" altLang="en-US" dirty="0"/>
          </a:p>
          <a:p>
            <a:endParaRPr lang="pt-BR" altLang="en-US" dirty="0"/>
          </a:p>
          <a:p>
            <a:pPr lvl="1"/>
            <a:r>
              <a:rPr lang="pt-BR" altLang="en-US" dirty="0"/>
              <a:t>Se 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&lt;&lt;1</a:t>
            </a:r>
            <a:r>
              <a:rPr lang="pt-BR" altLang="en-US" dirty="0"/>
              <a:t>, a fase vapor controla:</a:t>
            </a:r>
          </a:p>
          <a:p>
            <a:endParaRPr lang="pt-BR" altLang="en-US" dirty="0"/>
          </a:p>
          <a:p>
            <a:pPr lvl="1"/>
            <a:endParaRPr lang="pt-BR" altLang="en-US" dirty="0"/>
          </a:p>
          <a:p>
            <a:pPr lvl="1"/>
            <a:r>
              <a:rPr lang="pt-BR" altLang="en-US" dirty="0"/>
              <a:t>Se 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&gt;&gt;1</a:t>
            </a:r>
            <a:r>
              <a:rPr lang="pt-BR" altLang="en-US" dirty="0"/>
              <a:t>, a fase líquida controla: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altLang="en-US" dirty="0"/>
              <a:t>Curvas de equilíbrio mais horizontais (K pequeno) favorecem altas forças motrizes no transporte V </a:t>
            </a:r>
            <a:r>
              <a:rPr lang="pt-BR" altLang="en-US" dirty="0">
                <a:sym typeface="Wingdings" panose="05000000000000000000" pitchFamily="2" charset="2"/>
              </a:rPr>
              <a:t> L</a:t>
            </a:r>
            <a:endParaRPr lang="pt-B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2" name="Object 20">
                <a:hlinkClick r:id="" action="ppaction://ole?verb=0"/>
              </p:cNvPr>
              <p:cNvSpPr txBox="1"/>
              <p:nvPr/>
            </p:nvSpPr>
            <p:spPr bwMode="auto">
              <a:xfrm>
                <a:off x="2559050" y="1373188"/>
                <a:ext cx="1508125" cy="4730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3252" name="Object 20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9050" y="1373188"/>
                <a:ext cx="1508125" cy="4730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53" name="Object 15"/>
              <p:cNvSpPr txBox="1"/>
              <p:nvPr/>
            </p:nvSpPr>
            <p:spPr bwMode="auto">
              <a:xfrm>
                <a:off x="1738313" y="4508500"/>
                <a:ext cx="1441450" cy="92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𝑜𝑉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3253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8313" y="4508500"/>
                <a:ext cx="1441450" cy="9223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54" name="Object 15"/>
              <p:cNvSpPr txBox="1"/>
              <p:nvPr/>
            </p:nvSpPr>
            <p:spPr bwMode="auto">
              <a:xfrm>
                <a:off x="1755775" y="5819775"/>
                <a:ext cx="1406525" cy="92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𝑜𝑉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3254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55775" y="5819775"/>
                <a:ext cx="1406525" cy="9223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Agrupar 4"/>
          <p:cNvGrpSpPr/>
          <p:nvPr/>
        </p:nvGrpSpPr>
        <p:grpSpPr>
          <a:xfrm>
            <a:off x="4709261" y="3527887"/>
            <a:ext cx="4153188" cy="3313665"/>
            <a:chOff x="4709261" y="3527887"/>
            <a:chExt cx="4153188" cy="3313665"/>
          </a:xfrm>
        </p:grpSpPr>
        <p:grpSp>
          <p:nvGrpSpPr>
            <p:cNvPr id="25" name="Agrupar 24">
              <a:extLst>
                <a:ext uri="{FF2B5EF4-FFF2-40B4-BE49-F238E27FC236}">
                  <a16:creationId xmlns:a16="http://schemas.microsoft.com/office/drawing/2014/main" id="{6911CBC0-15A7-4427-BA6C-096597779D2D}"/>
                </a:ext>
              </a:extLst>
            </p:cNvPr>
            <p:cNvGrpSpPr/>
            <p:nvPr/>
          </p:nvGrpSpPr>
          <p:grpSpPr>
            <a:xfrm>
              <a:off x="5261658" y="3527887"/>
              <a:ext cx="3600791" cy="2962807"/>
              <a:chOff x="9773925" y="0"/>
              <a:chExt cx="3721570" cy="2962807"/>
            </a:xfrm>
          </p:grpSpPr>
          <p:cxnSp>
            <p:nvCxnSpPr>
              <p:cNvPr id="32" name="Conector reto 31">
                <a:extLst>
                  <a:ext uri="{FF2B5EF4-FFF2-40B4-BE49-F238E27FC236}">
                    <a16:creationId xmlns:a16="http://schemas.microsoft.com/office/drawing/2014/main" id="{CB2B75CD-1FEC-4C5E-9170-6B847F64FBA2}"/>
                  </a:ext>
                </a:extLst>
              </p:cNvPr>
              <p:cNvCxnSpPr/>
              <p:nvPr/>
            </p:nvCxnSpPr>
            <p:spPr bwMode="auto">
              <a:xfrm flipV="1">
                <a:off x="9773925" y="0"/>
                <a:ext cx="33337" cy="27432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>
                <a:extLst>
                  <a:ext uri="{FF2B5EF4-FFF2-40B4-BE49-F238E27FC236}">
                    <a16:creationId xmlns:a16="http://schemas.microsoft.com/office/drawing/2014/main" id="{882B1A08-F359-47F4-922A-DA83928ECDD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783450" y="2759075"/>
                <a:ext cx="3712045" cy="3492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Elipse 33">
                <a:extLst>
                  <a:ext uri="{FF2B5EF4-FFF2-40B4-BE49-F238E27FC236}">
                    <a16:creationId xmlns:a16="http://schemas.microsoft.com/office/drawing/2014/main" id="{C1F2A119-F330-4350-AA9D-A9B2DDCFE9DD}"/>
                  </a:ext>
                </a:extLst>
              </p:cNvPr>
              <p:cNvSpPr/>
              <p:nvPr/>
            </p:nvSpPr>
            <p:spPr bwMode="auto">
              <a:xfrm>
                <a:off x="10791512" y="461962"/>
                <a:ext cx="123825" cy="1143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/>
              </a:p>
            </p:txBody>
          </p:sp>
          <p:cxnSp>
            <p:nvCxnSpPr>
              <p:cNvPr id="35" name="Conector reto 34">
                <a:extLst>
                  <a:ext uri="{FF2B5EF4-FFF2-40B4-BE49-F238E27FC236}">
                    <a16:creationId xmlns:a16="http://schemas.microsoft.com/office/drawing/2014/main" id="{EDEACFEE-CF4D-4F56-B0B5-C90495FDD602}"/>
                  </a:ext>
                </a:extLst>
              </p:cNvPr>
              <p:cNvCxnSpPr>
                <a:cxnSpLocks/>
                <a:stCxn id="34" idx="1"/>
              </p:cNvCxnSpPr>
              <p:nvPr/>
            </p:nvCxnSpPr>
            <p:spPr bwMode="auto">
              <a:xfrm>
                <a:off x="10810562" y="479425"/>
                <a:ext cx="1295400" cy="9477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to 36">
                <a:extLst>
                  <a:ext uri="{FF2B5EF4-FFF2-40B4-BE49-F238E27FC236}">
                    <a16:creationId xmlns:a16="http://schemas.microsoft.com/office/drawing/2014/main" id="{9B93A39C-CD5D-4940-9BCC-3AAA9AD73E17}"/>
                  </a:ext>
                </a:extLst>
              </p:cNvPr>
              <p:cNvCxnSpPr/>
              <p:nvPr/>
            </p:nvCxnSpPr>
            <p:spPr bwMode="auto">
              <a:xfrm>
                <a:off x="10858187" y="555625"/>
                <a:ext cx="0" cy="2179637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37">
                <a:extLst>
                  <a:ext uri="{FF2B5EF4-FFF2-40B4-BE49-F238E27FC236}">
                    <a16:creationId xmlns:a16="http://schemas.microsoft.com/office/drawing/2014/main" id="{E81A32C2-09AE-48E2-A925-88CFF13433F4}"/>
                  </a:ext>
                </a:extLst>
              </p:cNvPr>
              <p:cNvCxnSpPr/>
              <p:nvPr/>
            </p:nvCxnSpPr>
            <p:spPr bwMode="auto">
              <a:xfrm>
                <a:off x="13314050" y="2312987"/>
                <a:ext cx="0" cy="4572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38">
                <a:extLst>
                  <a:ext uri="{FF2B5EF4-FFF2-40B4-BE49-F238E27FC236}">
                    <a16:creationId xmlns:a16="http://schemas.microsoft.com/office/drawing/2014/main" id="{FF28B367-B0CE-4C93-A83E-0BE255E874AF}"/>
                  </a:ext>
                </a:extLst>
              </p:cNvPr>
              <p:cNvCxnSpPr/>
              <p:nvPr/>
            </p:nvCxnSpPr>
            <p:spPr bwMode="auto">
              <a:xfrm>
                <a:off x="9785037" y="2312987"/>
                <a:ext cx="3521075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0">
                <a:extLst>
                  <a:ext uri="{FF2B5EF4-FFF2-40B4-BE49-F238E27FC236}">
                    <a16:creationId xmlns:a16="http://schemas.microsoft.com/office/drawing/2014/main" id="{F48A3B90-9DE1-4A89-AE4E-6170B2073BC1}"/>
                  </a:ext>
                </a:extLst>
              </p:cNvPr>
              <p:cNvCxnSpPr>
                <a:cxnSpLocks/>
                <a:endCxn id="42" idx="2"/>
              </p:cNvCxnSpPr>
              <p:nvPr/>
            </p:nvCxnSpPr>
            <p:spPr bwMode="auto">
              <a:xfrm flipV="1">
                <a:off x="10855012" y="2284412"/>
                <a:ext cx="2546350" cy="40481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Forma livre 89">
                <a:extLst>
                  <a:ext uri="{FF2B5EF4-FFF2-40B4-BE49-F238E27FC236}">
                    <a16:creationId xmlns:a16="http://schemas.microsoft.com/office/drawing/2014/main" id="{0F87D961-663B-4E1C-9437-68F918DD692A}"/>
                  </a:ext>
                </a:extLst>
              </p:cNvPr>
              <p:cNvSpPr/>
              <p:nvPr/>
            </p:nvSpPr>
            <p:spPr>
              <a:xfrm>
                <a:off x="9785037" y="2284412"/>
                <a:ext cx="3616325" cy="460375"/>
              </a:xfrm>
              <a:custGeom>
                <a:avLst/>
                <a:gdLst>
                  <a:gd name="connsiteX0" fmla="*/ 0 w 3237875"/>
                  <a:gd name="connsiteY0" fmla="*/ 2368446 h 2368446"/>
                  <a:gd name="connsiteX1" fmla="*/ 1768839 w 3237875"/>
                  <a:gd name="connsiteY1" fmla="*/ 1588957 h 2368446"/>
                  <a:gd name="connsiteX2" fmla="*/ 3237875 w 3237875"/>
                  <a:gd name="connsiteY2" fmla="*/ 0 h 2368446"/>
                  <a:gd name="connsiteX0" fmla="*/ 0 w 3071064"/>
                  <a:gd name="connsiteY0" fmla="*/ 2398426 h 2398426"/>
                  <a:gd name="connsiteX1" fmla="*/ 1768839 w 3071064"/>
                  <a:gd name="connsiteY1" fmla="*/ 1618937 h 2398426"/>
                  <a:gd name="connsiteX2" fmla="*/ 3071064 w 3071064"/>
                  <a:gd name="connsiteY2" fmla="*/ 0 h 2398426"/>
                  <a:gd name="connsiteX0" fmla="*/ 0 w 3071064"/>
                  <a:gd name="connsiteY0" fmla="*/ 2398426 h 2398426"/>
                  <a:gd name="connsiteX1" fmla="*/ 1768839 w 3071064"/>
                  <a:gd name="connsiteY1" fmla="*/ 1618937 h 2398426"/>
                  <a:gd name="connsiteX2" fmla="*/ 3071064 w 3071064"/>
                  <a:gd name="connsiteY2" fmla="*/ 0 h 2398426"/>
                  <a:gd name="connsiteX0" fmla="*/ 0 w 3071064"/>
                  <a:gd name="connsiteY0" fmla="*/ 2398426 h 2398426"/>
                  <a:gd name="connsiteX1" fmla="*/ 1784596 w 3071064"/>
                  <a:gd name="connsiteY1" fmla="*/ 1681558 h 2398426"/>
                  <a:gd name="connsiteX2" fmla="*/ 3071064 w 3071064"/>
                  <a:gd name="connsiteY2" fmla="*/ 0 h 2398426"/>
                  <a:gd name="connsiteX0" fmla="*/ 0 w 3071064"/>
                  <a:gd name="connsiteY0" fmla="*/ 2398426 h 2398426"/>
                  <a:gd name="connsiteX1" fmla="*/ 1879141 w 3071064"/>
                  <a:gd name="connsiteY1" fmla="*/ 1603280 h 2398426"/>
                  <a:gd name="connsiteX2" fmla="*/ 3071064 w 3071064"/>
                  <a:gd name="connsiteY2" fmla="*/ 0 h 2398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71064" h="2398426">
                    <a:moveTo>
                      <a:pt x="0" y="2398426"/>
                    </a:moveTo>
                    <a:cubicBezTo>
                      <a:pt x="614596" y="2206052"/>
                      <a:pt x="1367297" y="2003018"/>
                      <a:pt x="1879141" y="1603280"/>
                    </a:cubicBezTo>
                    <a:cubicBezTo>
                      <a:pt x="2390985" y="1203542"/>
                      <a:pt x="2682193" y="672059"/>
                      <a:pt x="3071064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" name="CaixaDeTexto 94">
                <a:extLst>
                  <a:ext uri="{FF2B5EF4-FFF2-40B4-BE49-F238E27FC236}">
                    <a16:creationId xmlns:a16="http://schemas.microsoft.com/office/drawing/2014/main" id="{26EE62AE-9B88-47EE-BC62-BCDD771557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887012" y="2316162"/>
                <a:ext cx="37782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i="1"/>
                  <a:t>M</a:t>
                </a:r>
              </a:p>
            </p:txBody>
          </p:sp>
          <p:sp>
            <p:nvSpPr>
              <p:cNvPr id="47" name="CaixaDeTexto 95">
                <a:extLst>
                  <a:ext uri="{FF2B5EF4-FFF2-40B4-BE49-F238E27FC236}">
                    <a16:creationId xmlns:a16="http://schemas.microsoft.com/office/drawing/2014/main" id="{675ADC54-6942-4BFA-8F47-AA03E67BA8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40687" y="503237"/>
                <a:ext cx="325438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0850" algn="l"/>
                  </a:tabLs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i="1" dirty="0"/>
                  <a:t>P</a:t>
                </a:r>
              </a:p>
            </p:txBody>
          </p:sp>
          <p:cxnSp>
            <p:nvCxnSpPr>
              <p:cNvPr id="48" name="Conector reto 47">
                <a:extLst>
                  <a:ext uri="{FF2B5EF4-FFF2-40B4-BE49-F238E27FC236}">
                    <a16:creationId xmlns:a16="http://schemas.microsoft.com/office/drawing/2014/main" id="{B6D1DBD0-E471-4708-B71B-6D708D602F87}"/>
                  </a:ext>
                </a:extLst>
              </p:cNvPr>
              <p:cNvCxnSpPr/>
              <p:nvPr/>
            </p:nvCxnSpPr>
            <p:spPr bwMode="auto">
              <a:xfrm>
                <a:off x="10864537" y="500062"/>
                <a:ext cx="2422525" cy="17954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Chave Esquerda 48">
                <a:extLst>
                  <a:ext uri="{FF2B5EF4-FFF2-40B4-BE49-F238E27FC236}">
                    <a16:creationId xmlns:a16="http://schemas.microsoft.com/office/drawing/2014/main" id="{2F7E6531-609A-411C-A4BF-1994CC6CB028}"/>
                  </a:ext>
                </a:extLst>
              </p:cNvPr>
              <p:cNvSpPr/>
              <p:nvPr/>
            </p:nvSpPr>
            <p:spPr>
              <a:xfrm rot="16200000">
                <a:off x="12022245" y="1689937"/>
                <a:ext cx="112105" cy="2433636"/>
              </a:xfrm>
              <a:prstGeom prst="leftBrac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Chave Esquerda 25">
              <a:extLst>
                <a:ext uri="{FF2B5EF4-FFF2-40B4-BE49-F238E27FC236}">
                  <a16:creationId xmlns:a16="http://schemas.microsoft.com/office/drawing/2014/main" id="{9D376203-BED8-455A-AC2F-7A8AFDDBC839}"/>
                </a:ext>
              </a:extLst>
            </p:cNvPr>
            <p:cNvSpPr/>
            <p:nvPr/>
          </p:nvSpPr>
          <p:spPr>
            <a:xfrm>
              <a:off x="5067630" y="4041263"/>
              <a:ext cx="173869" cy="1802786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EBFB5B8B-2613-4AB4-9E20-58CF2E758898}"/>
                </a:ext>
              </a:extLst>
            </p:cNvPr>
            <p:cNvSpPr txBox="1"/>
            <p:nvPr/>
          </p:nvSpPr>
          <p:spPr bwMode="auto">
            <a:xfrm>
              <a:off x="6233284" y="3583550"/>
              <a:ext cx="211468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en-US" dirty="0">
                  <a:latin typeface="+mn-lt"/>
                </a:rPr>
                <a:t>Slope= </a:t>
              </a:r>
              <a:r>
                <a:rPr lang="en-US" i="1" dirty="0">
                  <a:cs typeface="Times New Roman" panose="02020603050405020304" pitchFamily="18" charset="0"/>
                </a:rPr>
                <a:t>-(</a:t>
              </a:r>
              <a:r>
                <a:rPr lang="en-US" i="1" dirty="0" err="1">
                  <a:cs typeface="Times New Roman" panose="02020603050405020304" pitchFamily="18" charset="0"/>
                </a:rPr>
                <a:t>k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V</a:t>
              </a:r>
              <a:r>
                <a:rPr lang="en-US" i="1" dirty="0" err="1">
                  <a:cs typeface="Times New Roman" panose="02020603050405020304" pitchFamily="18" charset="0"/>
                </a:rPr>
                <a:t>c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V</a:t>
              </a:r>
              <a:r>
                <a:rPr lang="en-US" i="1" dirty="0">
                  <a:cs typeface="Times New Roman" panose="02020603050405020304" pitchFamily="18" charset="0"/>
                </a:rPr>
                <a:t>)/(</a:t>
              </a:r>
              <a:r>
                <a:rPr lang="en-US" i="1" dirty="0" err="1">
                  <a:cs typeface="Times New Roman" panose="02020603050405020304" pitchFamily="18" charset="0"/>
                </a:rPr>
                <a:t>k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l</a:t>
              </a:r>
              <a:r>
                <a:rPr lang="en-US" i="1" dirty="0" err="1">
                  <a:cs typeface="Times New Roman" panose="02020603050405020304" pitchFamily="18" charset="0"/>
                </a:rPr>
                <a:t>c</a:t>
              </a:r>
              <a:r>
                <a:rPr lang="en-US" i="1" baseline="-25000" dirty="0" err="1">
                  <a:cs typeface="Times New Roman" panose="02020603050405020304" pitchFamily="18" charset="0"/>
                </a:rPr>
                <a:t>L</a:t>
              </a:r>
              <a:r>
                <a:rPr lang="en-US" i="1" dirty="0"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24" name="Conector de seta reta 54">
              <a:extLst>
                <a:ext uri="{FF2B5EF4-FFF2-40B4-BE49-F238E27FC236}">
                  <a16:creationId xmlns:a16="http://schemas.microsoft.com/office/drawing/2014/main" id="{8D883633-05E0-496A-9C00-6712D0486765}"/>
                </a:ext>
              </a:extLst>
            </p:cNvPr>
            <p:cNvCxnSpPr>
              <a:cxnSpLocks/>
              <a:stCxn id="23" idx="2"/>
            </p:cNvCxnSpPr>
            <p:nvPr/>
          </p:nvCxnSpPr>
          <p:spPr bwMode="auto">
            <a:xfrm flipH="1">
              <a:off x="6809813" y="3952882"/>
              <a:ext cx="480812" cy="3344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CaixaDeTexto 81">
              <a:extLst>
                <a:ext uri="{FF2B5EF4-FFF2-40B4-BE49-F238E27FC236}">
                  <a16:creationId xmlns:a16="http://schemas.microsoft.com/office/drawing/2014/main" id="{73EF657C-BCB2-410F-A6FD-FF22A38418B5}"/>
                </a:ext>
              </a:extLst>
            </p:cNvPr>
            <p:cNvSpPr txBox="1"/>
            <p:nvPr/>
          </p:nvSpPr>
          <p:spPr bwMode="auto">
            <a:xfrm>
              <a:off x="5247139" y="5013176"/>
              <a:ext cx="1767728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tabLst>
                  <a:tab pos="450850" algn="l"/>
                </a:tabLst>
                <a:defRPr/>
              </a:pPr>
              <a:r>
                <a:rPr lang="en-US" dirty="0">
                  <a:latin typeface="+mn-lt"/>
                </a:rPr>
                <a:t>Slope= </a:t>
              </a:r>
              <a:r>
                <a:rPr lang="en-US" i="1" dirty="0" err="1"/>
                <a:t>m´</a:t>
              </a:r>
              <a:r>
                <a:rPr lang="en-US" i="1" baseline="-25000" dirty="0" err="1"/>
                <a:t>A</a:t>
              </a:r>
              <a:r>
                <a:rPr lang="en-US" i="1" baseline="-25000" dirty="0"/>
                <a:t> </a:t>
              </a:r>
              <a:r>
                <a:rPr lang="en-US" i="1" dirty="0"/>
                <a:t>c</a:t>
              </a:r>
              <a:r>
                <a:rPr lang="en-US" i="1" baseline="-25000" dirty="0"/>
                <a:t> L</a:t>
              </a:r>
              <a:r>
                <a:rPr lang="en-US" i="1" dirty="0"/>
                <a:t>/</a:t>
              </a:r>
              <a:r>
                <a:rPr lang="en-US" i="1" dirty="0" err="1"/>
                <a:t>c</a:t>
              </a:r>
              <a:r>
                <a:rPr lang="en-US" i="1" baseline="-25000" dirty="0" err="1"/>
                <a:t>V</a:t>
              </a:r>
              <a:r>
                <a:rPr lang="en-US" i="1" baseline="-25000" dirty="0"/>
                <a:t> </a:t>
              </a:r>
              <a:endParaRPr lang="en-US" i="1" dirty="0"/>
            </a:p>
          </p:txBody>
        </p:sp>
        <p:cxnSp>
          <p:nvCxnSpPr>
            <p:cNvPr id="83" name="Conector de seta reta 137">
              <a:extLst>
                <a:ext uri="{FF2B5EF4-FFF2-40B4-BE49-F238E27FC236}">
                  <a16:creationId xmlns:a16="http://schemas.microsoft.com/office/drawing/2014/main" id="{440D0D3E-CB89-413C-8FB6-6F0027ACDF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31003" y="5425983"/>
              <a:ext cx="1033285" cy="5953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to 83">
              <a:extLst>
                <a:ext uri="{FF2B5EF4-FFF2-40B4-BE49-F238E27FC236}">
                  <a16:creationId xmlns:a16="http://schemas.microsoft.com/office/drawing/2014/main" id="{F63A2BE9-97B2-447E-A701-2AF5D8B7FA22}"/>
                </a:ext>
              </a:extLst>
            </p:cNvPr>
            <p:cNvCxnSpPr/>
            <p:nvPr/>
          </p:nvCxnSpPr>
          <p:spPr bwMode="auto">
            <a:xfrm>
              <a:off x="5271249" y="4031127"/>
              <a:ext cx="110807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CaixaDeTexto 139"/>
            <p:cNvSpPr txBox="1">
              <a:spLocks noChangeArrowheads="1"/>
            </p:cNvSpPr>
            <p:nvPr/>
          </p:nvSpPr>
          <p:spPr bwMode="auto">
            <a:xfrm>
              <a:off x="6278550" y="5822804"/>
              <a:ext cx="325759" cy="369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 dirty="0"/>
                <a:t>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Object 15"/>
                <p:cNvSpPr txBox="1"/>
                <p:nvPr/>
              </p:nvSpPr>
              <p:spPr bwMode="auto">
                <a:xfrm>
                  <a:off x="4716016" y="3800936"/>
                  <a:ext cx="365125" cy="3651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6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16016" y="3800936"/>
                  <a:ext cx="365125" cy="365125"/>
                </a:xfrm>
                <a:prstGeom prst="rect">
                  <a:avLst/>
                </a:prstGeom>
                <a:blipFill>
                  <a:blip r:embed="rId12"/>
                  <a:stretch>
                    <a:fillRect r="-10000"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Object 15"/>
                <p:cNvSpPr txBox="1"/>
                <p:nvPr/>
              </p:nvSpPr>
              <p:spPr bwMode="auto">
                <a:xfrm>
                  <a:off x="6153802" y="6474840"/>
                  <a:ext cx="365125" cy="3667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7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53802" y="6474840"/>
                  <a:ext cx="365125" cy="366712"/>
                </a:xfrm>
                <a:prstGeom prst="rect">
                  <a:avLst/>
                </a:prstGeom>
                <a:blipFill>
                  <a:blip r:embed="rId13"/>
                  <a:stretch>
                    <a:fillRect r="-11667"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Object 15"/>
                <p:cNvSpPr txBox="1"/>
                <p:nvPr/>
              </p:nvSpPr>
              <p:spPr bwMode="auto">
                <a:xfrm>
                  <a:off x="4709261" y="5613087"/>
                  <a:ext cx="365125" cy="3651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8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09261" y="5613087"/>
                  <a:ext cx="365125" cy="365125"/>
                </a:xfrm>
                <a:prstGeom prst="rect">
                  <a:avLst/>
                </a:prstGeom>
                <a:blipFill>
                  <a:blip r:embed="rId14"/>
                  <a:stretch>
                    <a:fillRect r="-13559" b="-1667"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Object 15"/>
                <p:cNvSpPr txBox="1"/>
                <p:nvPr/>
              </p:nvSpPr>
              <p:spPr bwMode="auto">
                <a:xfrm>
                  <a:off x="8437939" y="6462250"/>
                  <a:ext cx="365125" cy="3651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9" name="Object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37939" y="6462250"/>
                  <a:ext cx="365125" cy="365125"/>
                </a:xfrm>
                <a:prstGeom prst="rect">
                  <a:avLst/>
                </a:prstGeom>
                <a:blipFill>
                  <a:blip r:embed="rId15"/>
                  <a:stretch>
                    <a:fillRect r="-13333"/>
                  </a:stretch>
                </a:blipFill>
                <a:ln>
                  <a:noFill/>
                </a:ln>
                <a:extLst/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ject 23">
                <a:hlinkClick r:id="" action="ppaction://ole?verb=0"/>
                <a:extLst>
                  <a:ext uri="{FF2B5EF4-FFF2-40B4-BE49-F238E27FC236}">
                    <a16:creationId xmlns:a16="http://schemas.microsoft.com/office/drawing/2014/main" id="{F3664C42-8A5B-45F5-94FF-BAD1BE3364AC}"/>
                  </a:ext>
                </a:extLst>
              </p:cNvPr>
              <p:cNvSpPr txBox="1"/>
              <p:nvPr/>
            </p:nvSpPr>
            <p:spPr bwMode="auto">
              <a:xfrm>
                <a:off x="493551" y="2753996"/>
                <a:ext cx="3554413" cy="11430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d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6" name="Object 23">
                <a:hlinkClick r:id="" action="ppaction://ole?verb=0"/>
                <a:extLst>
                  <a:ext uri="{FF2B5EF4-FFF2-40B4-BE49-F238E27FC236}">
                    <a16:creationId xmlns:a16="http://schemas.microsoft.com/office/drawing/2014/main" id="{F3664C42-8A5B-45F5-94FF-BAD1BE336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551" y="2753996"/>
                <a:ext cx="3554413" cy="11430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77310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>
            <a:extLst>
              <a:ext uri="{FF2B5EF4-FFF2-40B4-BE49-F238E27FC236}">
                <a16:creationId xmlns:a16="http://schemas.microsoft.com/office/drawing/2014/main" id="{E8380509-D9EB-4ABE-BA0D-3ED0713C6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</a:t>
            </a:r>
            <a:r>
              <a:rPr lang="pt-BR" altLang="pt-BR" err="1"/>
              <a:t>koV</a:t>
            </a:r>
            <a:r>
              <a:rPr lang="pt-BR" altLang="pt-BR"/>
              <a:t> : Absorção de O2 em água</a:t>
            </a:r>
          </a:p>
        </p:txBody>
      </p:sp>
      <p:sp>
        <p:nvSpPr>
          <p:cNvPr id="57347" name="Rectangle 10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Seja o transporte de oxigênio do ar para a água a 1 </a:t>
            </a:r>
            <a:r>
              <a:rPr lang="pt-BR" altLang="pt-BR" dirty="0" err="1"/>
              <a:t>atm</a:t>
            </a:r>
            <a:r>
              <a:rPr lang="pt-BR" altLang="pt-BR" dirty="0"/>
              <a:t> e 298 K, conhecidos os coeficientes de TM individuais, dados por </a:t>
            </a:r>
            <a:r>
              <a:rPr lang="pt-BR" altLang="pt-BR" dirty="0" err="1"/>
              <a:t>k</a:t>
            </a:r>
            <a:r>
              <a:rPr lang="pt-BR" altLang="pt-BR" baseline="-25000" dirty="0" err="1"/>
              <a:t>X</a:t>
            </a:r>
            <a:r>
              <a:rPr lang="pt-BR" altLang="pt-BR" dirty="0"/>
              <a:t> = D</a:t>
            </a:r>
            <a:r>
              <a:rPr lang="pt-BR" altLang="pt-BR" baseline="-25000" dirty="0"/>
              <a:t>X</a:t>
            </a:r>
            <a:r>
              <a:rPr lang="pt-BR" altLang="pt-BR" dirty="0"/>
              <a:t>/ 0.01 cm, x=L,V.	</a:t>
            </a:r>
          </a:p>
          <a:p>
            <a:r>
              <a:rPr lang="pt-BR" altLang="pt-BR" dirty="0"/>
              <a:t>(1) Indicar em qual fase a resistência ao TM é mais importante	</a:t>
            </a:r>
          </a:p>
          <a:p>
            <a:r>
              <a:rPr lang="pt-BR" altLang="pt-BR" dirty="0"/>
              <a:t>(2) Determinar o fluxo através das fases considerando oxigênio atmosférico e água já contendo fração molar de O</a:t>
            </a:r>
            <a:r>
              <a:rPr lang="pt-BR" altLang="pt-BR" baseline="-25000" dirty="0"/>
              <a:t>2</a:t>
            </a:r>
            <a:r>
              <a:rPr lang="pt-BR" altLang="pt-BR" dirty="0"/>
              <a:t> de 1e-6.	</a:t>
            </a:r>
          </a:p>
          <a:p>
            <a:r>
              <a:rPr lang="pt-BR" altLang="pt-BR" dirty="0"/>
              <a:t>(3) O que aconteceria de o valor K fosse 10 x menor? Explicar. </a:t>
            </a:r>
          </a:p>
          <a:p>
            <a:r>
              <a:rPr lang="pt-BR" altLang="pt-BR" dirty="0"/>
              <a:t>(4) E se </a:t>
            </a:r>
            <a:r>
              <a:rPr lang="pt-BR" altLang="pt-BR" dirty="0" err="1"/>
              <a:t>kv</a:t>
            </a:r>
            <a:r>
              <a:rPr lang="pt-BR" altLang="pt-BR" dirty="0"/>
              <a:t> fosse 10x maior?</a:t>
            </a:r>
          </a:p>
          <a:p>
            <a:r>
              <a:rPr lang="pt-BR" altLang="pt-BR" dirty="0"/>
              <a:t>(5) E se </a:t>
            </a:r>
            <a:r>
              <a:rPr lang="pt-BR" altLang="pt-BR" dirty="0" err="1"/>
              <a:t>kL</a:t>
            </a:r>
            <a:r>
              <a:rPr lang="pt-BR" altLang="pt-BR" dirty="0"/>
              <a:t> fosse 10x maior?</a:t>
            </a:r>
          </a:p>
          <a:p>
            <a:endParaRPr lang="pt-BR" altLang="pt-BR" dirty="0"/>
          </a:p>
          <a:p>
            <a:r>
              <a:rPr lang="pt-BR" altLang="pt-BR" dirty="0"/>
              <a:t>Fonte: </a:t>
            </a:r>
            <a:r>
              <a:rPr lang="pt-BR" altLang="pt-BR" dirty="0" err="1"/>
              <a:t>Cussler</a:t>
            </a:r>
            <a:r>
              <a:rPr lang="pt-BR" altLang="pt-BR" dirty="0"/>
              <a:t> ex.8.5.1, simplificado aqui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5B8305B-9ACE-4F83-987D-ED2545BB1F8D}"/>
              </a:ext>
            </a:extLst>
          </p:cNvPr>
          <p:cNvSpPr txBox="1"/>
          <p:nvPr/>
        </p:nvSpPr>
        <p:spPr>
          <a:xfrm>
            <a:off x="4883498" y="4762918"/>
            <a:ext cx="3216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0850" algn="l"/>
              </a:tabLst>
            </a:pPr>
            <a:r>
              <a:rPr lang="en-US">
                <a:latin typeface="+mj-lt"/>
              </a:rPr>
              <a:t>Dados: </a:t>
            </a:r>
          </a:p>
          <a:p>
            <a:pPr>
              <a:tabLst>
                <a:tab pos="450850" algn="l"/>
              </a:tabLst>
            </a:pPr>
            <a:r>
              <a:rPr lang="en-US">
                <a:latin typeface="+mj-lt"/>
              </a:rPr>
              <a:t>DO2</a:t>
            </a:r>
            <a:r>
              <a:rPr lang="en-US" dirty="0">
                <a:latin typeface="+mj-lt"/>
              </a:rPr>
              <a:t>,H2o,L = 2,1e-5 cm2/s</a:t>
            </a:r>
          </a:p>
          <a:p>
            <a:pPr>
              <a:tabLst>
                <a:tab pos="450850" algn="l"/>
              </a:tabLst>
            </a:pPr>
            <a:r>
              <a:rPr lang="en-US" dirty="0">
                <a:latin typeface="+mj-lt"/>
              </a:rPr>
              <a:t>DO2,ar,V = 0,23 cm2/s</a:t>
            </a:r>
          </a:p>
          <a:p>
            <a:pPr>
              <a:tabLst>
                <a:tab pos="450850" algn="l"/>
              </a:tabLst>
            </a:pPr>
            <a:r>
              <a:rPr lang="en-US" dirty="0">
                <a:latin typeface="+mj-lt"/>
              </a:rPr>
              <a:t>K = 44000</a:t>
            </a:r>
          </a:p>
        </p:txBody>
      </p:sp>
    </p:spTree>
    <p:extLst>
      <p:ext uri="{BB962C8B-B14F-4D97-AF65-F5344CB8AC3E}">
        <p14:creationId xmlns:p14="http://schemas.microsoft.com/office/powerpoint/2010/main" val="2705999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5">
            <a:extLst>
              <a:ext uri="{FF2B5EF4-FFF2-40B4-BE49-F238E27FC236}">
                <a16:creationId xmlns:a16="http://schemas.microsoft.com/office/drawing/2014/main" id="{D477B6DB-0A30-48EE-AE04-606AA034D7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2476500"/>
          </a:xfrm>
        </p:spPr>
        <p:txBody>
          <a:bodyPr/>
          <a:lstStyle/>
          <a:p>
            <a:pPr eaLnBrk="1" hangingPunct="1">
              <a:defRPr/>
            </a:pPr>
            <a:r>
              <a:rPr dirty="0"/>
              <a:t>OP III   /   PQI3402</a:t>
            </a:r>
            <a:br>
              <a:rPr dirty="0"/>
            </a:br>
            <a:r>
              <a:rPr dirty="0"/>
              <a:t>Transporte de massa e balanços em um estágio</a:t>
            </a:r>
          </a:p>
        </p:txBody>
      </p:sp>
      <p:sp>
        <p:nvSpPr>
          <p:cNvPr id="17411" name="Rectangle 66">
            <a:extLst>
              <a:ext uri="{FF2B5EF4-FFF2-40B4-BE49-F238E27FC236}">
                <a16:creationId xmlns:a16="http://schemas.microsoft.com/office/drawing/2014/main" id="{2DA8ABC8-2612-4C0A-9651-DB673BE840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3979863"/>
            <a:ext cx="6400800" cy="1536700"/>
          </a:xfrm>
        </p:spPr>
        <p:txBody>
          <a:bodyPr/>
          <a:lstStyle/>
          <a:p>
            <a:pPr eaLnBrk="1" hangingPunct="1">
              <a:defRPr/>
            </a:pPr>
            <a:r>
              <a:rPr dirty="0"/>
              <a:t>Parte II</a:t>
            </a:r>
          </a:p>
          <a:p>
            <a:pPr eaLnBrk="1" hangingPunct="1">
              <a:defRPr/>
            </a:pPr>
            <a:r>
              <a:rPr dirty="0"/>
              <a:t>Marcelo Seckler</a:t>
            </a:r>
          </a:p>
        </p:txBody>
      </p:sp>
      <p:sp>
        <p:nvSpPr>
          <p:cNvPr id="8196" name="CaixaDeTexto 1">
            <a:extLst>
              <a:ext uri="{FF2B5EF4-FFF2-40B4-BE49-F238E27FC236}">
                <a16:creationId xmlns:a16="http://schemas.microsoft.com/office/drawing/2014/main" id="{30FB811F-BC39-4E0C-B983-863CF1AC7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5818188"/>
            <a:ext cx="8677275" cy="9239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tabLst>
                <a:tab pos="450850" algn="l"/>
                <a:tab pos="1978025" algn="l"/>
              </a:tabLst>
              <a:defRPr/>
            </a:pPr>
            <a:r>
              <a:rPr lang="pt-BR" altLang="en-US" i="1" dirty="0">
                <a:latin typeface="Lucida Sans" pitchFamily="34" charset="0"/>
              </a:rPr>
              <a:t>Textos </a:t>
            </a:r>
            <a:r>
              <a:rPr lang="pt-BR" altLang="en-US" i="1">
                <a:latin typeface="Lucida Sans" pitchFamily="34" charset="0"/>
              </a:rPr>
              <a:t>de apoio</a:t>
            </a:r>
            <a:r>
              <a:rPr lang="pt-BR" altLang="en-US" i="1" dirty="0">
                <a:latin typeface="Lucida Sans" pitchFamily="34" charset="0"/>
              </a:rPr>
              <a:t>:	</a:t>
            </a:r>
            <a:r>
              <a:rPr lang="pt-BR" altLang="en-US" i="1" dirty="0" err="1">
                <a:latin typeface="Lucida Sans" pitchFamily="34" charset="0"/>
              </a:rPr>
              <a:t>Seader&amp;Henley</a:t>
            </a:r>
            <a:r>
              <a:rPr lang="pt-BR" altLang="en-US" i="1" dirty="0">
                <a:latin typeface="Lucida Sans" pitchFamily="34" charset="0"/>
              </a:rPr>
              <a:t> seções 3.1, 3.6, 3.7</a:t>
            </a:r>
          </a:p>
          <a:p>
            <a:pPr>
              <a:tabLst>
                <a:tab pos="450850" algn="l"/>
                <a:tab pos="1978025" algn="l"/>
              </a:tabLst>
              <a:defRPr/>
            </a:pPr>
            <a:r>
              <a:rPr lang="pt-BR" altLang="en-US" i="1" dirty="0">
                <a:latin typeface="Lucida Sans" pitchFamily="34" charset="0"/>
              </a:rPr>
              <a:t>	</a:t>
            </a:r>
            <a:r>
              <a:rPr lang="pt-BR" altLang="en-US" i="1">
                <a:latin typeface="Lucida Sans" pitchFamily="34" charset="0"/>
              </a:rPr>
              <a:t>	Geankoplis </a:t>
            </a:r>
            <a:r>
              <a:rPr lang="pt-BR" altLang="en-US" i="1" dirty="0">
                <a:latin typeface="Lucida Sans" pitchFamily="34" charset="0"/>
              </a:rPr>
              <a:t>seção 10.4</a:t>
            </a:r>
          </a:p>
          <a:p>
            <a:pPr>
              <a:tabLst>
                <a:tab pos="450850" algn="l"/>
                <a:tab pos="1978025" algn="l"/>
              </a:tabLst>
              <a:defRPr/>
            </a:pPr>
            <a:r>
              <a:rPr lang="pt-BR" altLang="en-US" i="1" dirty="0">
                <a:latin typeface="Lucida Sans" pitchFamily="34" charset="0"/>
              </a:rPr>
              <a:t>		</a:t>
            </a:r>
            <a:r>
              <a:rPr lang="pt-BR" altLang="en-US" i="1" dirty="0" err="1">
                <a:latin typeface="Lucida Sans" pitchFamily="34" charset="0"/>
              </a:rPr>
              <a:t>McCabe</a:t>
            </a:r>
            <a:r>
              <a:rPr lang="pt-BR" altLang="en-US" i="1" dirty="0">
                <a:latin typeface="Lucida Sans" pitchFamily="34" charset="0"/>
              </a:rPr>
              <a:t>, Chap.22</a:t>
            </a:r>
            <a:r>
              <a:rPr lang="pt-BR" altLang="en-US" i="1">
                <a:latin typeface="Lucida Sans" pitchFamily="34" charset="0"/>
              </a:rPr>
              <a:t>, Section “Principles </a:t>
            </a:r>
            <a:r>
              <a:rPr lang="pt-BR" altLang="en-US" i="1" err="1">
                <a:latin typeface="Lucida Sans" pitchFamily="34" charset="0"/>
              </a:rPr>
              <a:t>of</a:t>
            </a:r>
            <a:r>
              <a:rPr lang="pt-BR" altLang="en-US" i="1">
                <a:latin typeface="Lucida Sans" pitchFamily="34" charset="0"/>
              </a:rPr>
              <a:t> Absorption</a:t>
            </a:r>
            <a:r>
              <a:rPr lang="pt-BR" altLang="en-US" i="1" dirty="0">
                <a:latin typeface="Lucida Sans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72701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79">
            <a:extLst>
              <a:ext uri="{FF2B5EF4-FFF2-40B4-BE49-F238E27FC236}">
                <a16:creationId xmlns:a16="http://schemas.microsoft.com/office/drawing/2014/main" id="{C802A5A8-3FD1-49EC-9AE2-BFF3533D3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altLang="pt-BR"/>
              <a:t>Balanço de massa em estágio de equilíbrio</a:t>
            </a:r>
          </a:p>
        </p:txBody>
      </p:sp>
      <p:sp>
        <p:nvSpPr>
          <p:cNvPr id="2" name="Rectangle 80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Exemplo: </a:t>
            </a:r>
          </a:p>
          <a:p>
            <a:pPr lvl="1" eaLnBrk="1" hangingPunct="1"/>
            <a:r>
              <a:rPr lang="pt-BR" altLang="pt-BR" dirty="0"/>
              <a:t>extração L-L em um estágio,  com transporte da fase principal (L) para a auxiliar (V)</a:t>
            </a:r>
          </a:p>
          <a:p>
            <a:pPr eaLnBrk="1" hangingPunct="1"/>
            <a:endParaRPr lang="pt-BR" altLang="pt-BR" dirty="0"/>
          </a:p>
        </p:txBody>
      </p:sp>
      <p:grpSp>
        <p:nvGrpSpPr>
          <p:cNvPr id="62468" name="Group 81"/>
          <p:cNvGrpSpPr>
            <a:grpSpLocks/>
          </p:cNvGrpSpPr>
          <p:nvPr/>
        </p:nvGrpSpPr>
        <p:grpSpPr bwMode="auto">
          <a:xfrm>
            <a:off x="1331640" y="2780928"/>
            <a:ext cx="5646737" cy="1871936"/>
            <a:chOff x="1946" y="2392"/>
            <a:chExt cx="4051" cy="1405"/>
          </a:xfrm>
        </p:grpSpPr>
        <p:sp>
          <p:nvSpPr>
            <p:cNvPr id="59397" name="Rectangle 28">
              <a:extLst>
                <a:ext uri="{FF2B5EF4-FFF2-40B4-BE49-F238E27FC236}">
                  <a16:creationId xmlns:a16="http://schemas.microsoft.com/office/drawing/2014/main" id="{0B9AD618-321A-4D0D-8D34-3745AA0B7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" y="2392"/>
              <a:ext cx="2945" cy="140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sp>
          <p:nvSpPr>
            <p:cNvPr id="62470" name="Rectangle 29"/>
            <p:cNvSpPr>
              <a:spLocks noChangeArrowheads="1"/>
            </p:cNvSpPr>
            <p:nvPr/>
          </p:nvSpPr>
          <p:spPr bwMode="auto">
            <a:xfrm>
              <a:off x="2749" y="2753"/>
              <a:ext cx="694" cy="84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71" name="Freeform 30"/>
            <p:cNvSpPr>
              <a:spLocks/>
            </p:cNvSpPr>
            <p:nvPr/>
          </p:nvSpPr>
          <p:spPr bwMode="auto">
            <a:xfrm>
              <a:off x="2749" y="2593"/>
              <a:ext cx="695" cy="1002"/>
            </a:xfrm>
            <a:custGeom>
              <a:avLst/>
              <a:gdLst>
                <a:gd name="T0" fmla="*/ 0 w 641"/>
                <a:gd name="T1" fmla="*/ 0 h 1002"/>
                <a:gd name="T2" fmla="*/ 0 w 641"/>
                <a:gd name="T3" fmla="*/ 1001 h 1002"/>
                <a:gd name="T4" fmla="*/ 199503 w 641"/>
                <a:gd name="T5" fmla="*/ 1001 h 1002"/>
                <a:gd name="T6" fmla="*/ 199503 w 641"/>
                <a:gd name="T7" fmla="*/ 0 h 10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1"/>
                <a:gd name="T13" fmla="*/ 0 h 1002"/>
                <a:gd name="T14" fmla="*/ 641 w 641"/>
                <a:gd name="T15" fmla="*/ 1002 h 10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1" h="1002">
                  <a:moveTo>
                    <a:pt x="0" y="0"/>
                  </a:moveTo>
                  <a:lnTo>
                    <a:pt x="0" y="1001"/>
                  </a:lnTo>
                  <a:lnTo>
                    <a:pt x="640" y="1001"/>
                  </a:lnTo>
                  <a:lnTo>
                    <a:pt x="640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472" name="Rectangle 31"/>
            <p:cNvSpPr>
              <a:spLocks noChangeArrowheads="1"/>
            </p:cNvSpPr>
            <p:nvPr/>
          </p:nvSpPr>
          <p:spPr bwMode="auto">
            <a:xfrm>
              <a:off x="2931" y="3281"/>
              <a:ext cx="87" cy="10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73" name="Rectangle 32"/>
            <p:cNvSpPr>
              <a:spLocks noChangeArrowheads="1"/>
            </p:cNvSpPr>
            <p:nvPr/>
          </p:nvSpPr>
          <p:spPr bwMode="auto">
            <a:xfrm>
              <a:off x="3174" y="3281"/>
              <a:ext cx="86" cy="10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74" name="Line 33"/>
            <p:cNvSpPr>
              <a:spLocks noChangeShapeType="1"/>
            </p:cNvSpPr>
            <p:nvPr/>
          </p:nvSpPr>
          <p:spPr bwMode="auto">
            <a:xfrm>
              <a:off x="3026" y="3354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2475" name="Line 34"/>
            <p:cNvSpPr>
              <a:spLocks noChangeShapeType="1"/>
            </p:cNvSpPr>
            <p:nvPr/>
          </p:nvSpPr>
          <p:spPr bwMode="auto">
            <a:xfrm flipV="1">
              <a:off x="3097" y="2472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2476" name="Oval 35"/>
            <p:cNvSpPr>
              <a:spLocks noChangeArrowheads="1"/>
            </p:cNvSpPr>
            <p:nvPr/>
          </p:nvSpPr>
          <p:spPr bwMode="auto">
            <a:xfrm>
              <a:off x="2820" y="2833"/>
              <a:ext cx="102" cy="1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77" name="Oval 36"/>
            <p:cNvSpPr>
              <a:spLocks noChangeArrowheads="1"/>
            </p:cNvSpPr>
            <p:nvPr/>
          </p:nvSpPr>
          <p:spPr bwMode="auto">
            <a:xfrm>
              <a:off x="3097" y="2793"/>
              <a:ext cx="103" cy="1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78" name="Oval 37"/>
            <p:cNvSpPr>
              <a:spLocks noChangeArrowheads="1"/>
            </p:cNvSpPr>
            <p:nvPr/>
          </p:nvSpPr>
          <p:spPr bwMode="auto">
            <a:xfrm>
              <a:off x="3130" y="2994"/>
              <a:ext cx="106" cy="1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79" name="Oval 38"/>
            <p:cNvSpPr>
              <a:spLocks noChangeArrowheads="1"/>
            </p:cNvSpPr>
            <p:nvPr/>
          </p:nvSpPr>
          <p:spPr bwMode="auto">
            <a:xfrm>
              <a:off x="2922" y="3113"/>
              <a:ext cx="104" cy="1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80" name="Oval 39"/>
            <p:cNvSpPr>
              <a:spLocks noChangeArrowheads="1"/>
            </p:cNvSpPr>
            <p:nvPr/>
          </p:nvSpPr>
          <p:spPr bwMode="auto">
            <a:xfrm>
              <a:off x="3269" y="2913"/>
              <a:ext cx="105" cy="1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81" name="Oval 40"/>
            <p:cNvSpPr>
              <a:spLocks noChangeArrowheads="1"/>
            </p:cNvSpPr>
            <p:nvPr/>
          </p:nvSpPr>
          <p:spPr bwMode="auto">
            <a:xfrm>
              <a:off x="2958" y="2793"/>
              <a:ext cx="6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82" name="Oval 41"/>
            <p:cNvSpPr>
              <a:spLocks noChangeArrowheads="1"/>
            </p:cNvSpPr>
            <p:nvPr/>
          </p:nvSpPr>
          <p:spPr bwMode="auto">
            <a:xfrm>
              <a:off x="2922" y="2952"/>
              <a:ext cx="7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83" name="Oval 42"/>
            <p:cNvSpPr>
              <a:spLocks noChangeArrowheads="1"/>
            </p:cNvSpPr>
            <p:nvPr/>
          </p:nvSpPr>
          <p:spPr bwMode="auto">
            <a:xfrm>
              <a:off x="2820" y="3153"/>
              <a:ext cx="6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84" name="Oval 43"/>
            <p:cNvSpPr>
              <a:spLocks noChangeArrowheads="1"/>
            </p:cNvSpPr>
            <p:nvPr/>
          </p:nvSpPr>
          <p:spPr bwMode="auto">
            <a:xfrm>
              <a:off x="3269" y="2793"/>
              <a:ext cx="7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85" name="Oval 44"/>
            <p:cNvSpPr>
              <a:spLocks noChangeArrowheads="1"/>
            </p:cNvSpPr>
            <p:nvPr/>
          </p:nvSpPr>
          <p:spPr bwMode="auto">
            <a:xfrm>
              <a:off x="3304" y="3153"/>
              <a:ext cx="7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86" name="Oval 45"/>
            <p:cNvSpPr>
              <a:spLocks noChangeArrowheads="1"/>
            </p:cNvSpPr>
            <p:nvPr/>
          </p:nvSpPr>
          <p:spPr bwMode="auto">
            <a:xfrm>
              <a:off x="3304" y="3354"/>
              <a:ext cx="7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87" name="Oval 46"/>
            <p:cNvSpPr>
              <a:spLocks noChangeArrowheads="1"/>
            </p:cNvSpPr>
            <p:nvPr/>
          </p:nvSpPr>
          <p:spPr bwMode="auto">
            <a:xfrm>
              <a:off x="2820" y="3354"/>
              <a:ext cx="68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88" name="Oval 47"/>
            <p:cNvSpPr>
              <a:spLocks noChangeArrowheads="1"/>
            </p:cNvSpPr>
            <p:nvPr/>
          </p:nvSpPr>
          <p:spPr bwMode="auto">
            <a:xfrm>
              <a:off x="3200" y="3433"/>
              <a:ext cx="69" cy="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89" name="Oval 48"/>
            <p:cNvSpPr>
              <a:spLocks noChangeArrowheads="1"/>
            </p:cNvSpPr>
            <p:nvPr/>
          </p:nvSpPr>
          <p:spPr bwMode="auto">
            <a:xfrm>
              <a:off x="3026" y="3433"/>
              <a:ext cx="71" cy="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90" name="Oval 49"/>
            <p:cNvSpPr>
              <a:spLocks noChangeArrowheads="1"/>
            </p:cNvSpPr>
            <p:nvPr/>
          </p:nvSpPr>
          <p:spPr bwMode="auto">
            <a:xfrm>
              <a:off x="2888" y="3474"/>
              <a:ext cx="7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91" name="Oval 50"/>
            <p:cNvSpPr>
              <a:spLocks noChangeArrowheads="1"/>
            </p:cNvSpPr>
            <p:nvPr/>
          </p:nvSpPr>
          <p:spPr bwMode="auto">
            <a:xfrm>
              <a:off x="3304" y="3474"/>
              <a:ext cx="7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92" name="Oval 51"/>
            <p:cNvSpPr>
              <a:spLocks noChangeArrowheads="1"/>
            </p:cNvSpPr>
            <p:nvPr/>
          </p:nvSpPr>
          <p:spPr bwMode="auto">
            <a:xfrm>
              <a:off x="3165" y="3153"/>
              <a:ext cx="71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62493" name="Group 52"/>
            <p:cNvGrpSpPr>
              <a:grpSpLocks/>
            </p:cNvGrpSpPr>
            <p:nvPr/>
          </p:nvGrpSpPr>
          <p:grpSpPr bwMode="auto">
            <a:xfrm>
              <a:off x="2333" y="3031"/>
              <a:ext cx="381" cy="241"/>
              <a:chOff x="337" y="1699"/>
              <a:chExt cx="352" cy="241"/>
            </a:xfrm>
          </p:grpSpPr>
          <p:sp>
            <p:nvSpPr>
              <p:cNvPr id="62515" name="Line 53"/>
              <p:cNvSpPr>
                <a:spLocks noChangeShapeType="1"/>
              </p:cNvSpPr>
              <p:nvPr/>
            </p:nvSpPr>
            <p:spPr bwMode="auto">
              <a:xfrm>
                <a:off x="337" y="1940"/>
                <a:ext cx="352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516" name="Line 54"/>
              <p:cNvSpPr>
                <a:spLocks noChangeShapeType="1"/>
              </p:cNvSpPr>
              <p:nvPr/>
            </p:nvSpPr>
            <p:spPr bwMode="auto">
              <a:xfrm>
                <a:off x="337" y="1699"/>
                <a:ext cx="352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2494" name="Group 55"/>
            <p:cNvGrpSpPr>
              <a:grpSpLocks/>
            </p:cNvGrpSpPr>
            <p:nvPr/>
          </p:nvGrpSpPr>
          <p:grpSpPr bwMode="auto">
            <a:xfrm>
              <a:off x="3477" y="3113"/>
              <a:ext cx="382" cy="80"/>
              <a:chOff x="1393" y="1781"/>
              <a:chExt cx="352" cy="80"/>
            </a:xfrm>
          </p:grpSpPr>
          <p:sp>
            <p:nvSpPr>
              <p:cNvPr id="62513" name="Line 56"/>
              <p:cNvSpPr>
                <a:spLocks noChangeShapeType="1"/>
              </p:cNvSpPr>
              <p:nvPr/>
            </p:nvSpPr>
            <p:spPr bwMode="auto">
              <a:xfrm>
                <a:off x="1393" y="1861"/>
                <a:ext cx="352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514" name="Line 57"/>
              <p:cNvSpPr>
                <a:spLocks noChangeShapeType="1"/>
              </p:cNvSpPr>
              <p:nvPr/>
            </p:nvSpPr>
            <p:spPr bwMode="auto">
              <a:xfrm>
                <a:off x="1393" y="1781"/>
                <a:ext cx="352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2495" name="Rectangle 58"/>
            <p:cNvSpPr>
              <a:spLocks noChangeArrowheads="1"/>
            </p:cNvSpPr>
            <p:nvPr/>
          </p:nvSpPr>
          <p:spPr bwMode="auto">
            <a:xfrm>
              <a:off x="3859" y="2952"/>
              <a:ext cx="1421" cy="44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96" name="AutoShape 59"/>
            <p:cNvSpPr>
              <a:spLocks noChangeArrowheads="1"/>
            </p:cNvSpPr>
            <p:nvPr/>
          </p:nvSpPr>
          <p:spPr bwMode="auto">
            <a:xfrm rot="10800000">
              <a:off x="3859" y="3032"/>
              <a:ext cx="1421" cy="161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97" name="Rectangle 60"/>
            <p:cNvSpPr>
              <a:spLocks noChangeArrowheads="1"/>
            </p:cNvSpPr>
            <p:nvPr/>
          </p:nvSpPr>
          <p:spPr bwMode="auto">
            <a:xfrm>
              <a:off x="3859" y="2952"/>
              <a:ext cx="1421" cy="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98" name="Oval 61"/>
            <p:cNvSpPr>
              <a:spLocks noChangeArrowheads="1"/>
            </p:cNvSpPr>
            <p:nvPr/>
          </p:nvSpPr>
          <p:spPr bwMode="auto">
            <a:xfrm>
              <a:off x="3893" y="3074"/>
              <a:ext cx="7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499" name="Oval 62"/>
            <p:cNvSpPr>
              <a:spLocks noChangeArrowheads="1"/>
            </p:cNvSpPr>
            <p:nvPr/>
          </p:nvSpPr>
          <p:spPr bwMode="auto">
            <a:xfrm>
              <a:off x="3997" y="3074"/>
              <a:ext cx="71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500" name="Oval 63"/>
            <p:cNvSpPr>
              <a:spLocks noChangeArrowheads="1"/>
            </p:cNvSpPr>
            <p:nvPr/>
          </p:nvSpPr>
          <p:spPr bwMode="auto">
            <a:xfrm>
              <a:off x="4206" y="3113"/>
              <a:ext cx="6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501" name="Oval 64"/>
            <p:cNvSpPr>
              <a:spLocks noChangeArrowheads="1"/>
            </p:cNvSpPr>
            <p:nvPr/>
          </p:nvSpPr>
          <p:spPr bwMode="auto">
            <a:xfrm>
              <a:off x="3929" y="3153"/>
              <a:ext cx="6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502" name="Oval 65"/>
            <p:cNvSpPr>
              <a:spLocks noChangeArrowheads="1"/>
            </p:cNvSpPr>
            <p:nvPr/>
          </p:nvSpPr>
          <p:spPr bwMode="auto">
            <a:xfrm>
              <a:off x="4101" y="3113"/>
              <a:ext cx="7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503" name="Oval 66"/>
            <p:cNvSpPr>
              <a:spLocks noChangeArrowheads="1"/>
            </p:cNvSpPr>
            <p:nvPr/>
          </p:nvSpPr>
          <p:spPr bwMode="auto">
            <a:xfrm>
              <a:off x="4413" y="3113"/>
              <a:ext cx="71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2504" name="Freeform 67"/>
            <p:cNvSpPr>
              <a:spLocks/>
            </p:cNvSpPr>
            <p:nvPr/>
          </p:nvSpPr>
          <p:spPr bwMode="auto">
            <a:xfrm>
              <a:off x="3859" y="2793"/>
              <a:ext cx="1422" cy="602"/>
            </a:xfrm>
            <a:custGeom>
              <a:avLst/>
              <a:gdLst>
                <a:gd name="T0" fmla="*/ 0 w 1313"/>
                <a:gd name="T1" fmla="*/ 0 h 602"/>
                <a:gd name="T2" fmla="*/ 0 w 1313"/>
                <a:gd name="T3" fmla="*/ 601 h 602"/>
                <a:gd name="T4" fmla="*/ 377663 w 1313"/>
                <a:gd name="T5" fmla="*/ 601 h 602"/>
                <a:gd name="T6" fmla="*/ 377663 w 1313"/>
                <a:gd name="T7" fmla="*/ 0 h 6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3"/>
                <a:gd name="T13" fmla="*/ 0 h 602"/>
                <a:gd name="T14" fmla="*/ 1313 w 1313"/>
                <a:gd name="T15" fmla="*/ 602 h 6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3" h="602">
                  <a:moveTo>
                    <a:pt x="0" y="0"/>
                  </a:moveTo>
                  <a:lnTo>
                    <a:pt x="0" y="601"/>
                  </a:lnTo>
                  <a:lnTo>
                    <a:pt x="1312" y="601"/>
                  </a:lnTo>
                  <a:lnTo>
                    <a:pt x="1312" y="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62505" name="Group 68"/>
            <p:cNvGrpSpPr>
              <a:grpSpLocks/>
            </p:cNvGrpSpPr>
            <p:nvPr/>
          </p:nvGrpSpPr>
          <p:grpSpPr bwMode="auto">
            <a:xfrm>
              <a:off x="5280" y="3031"/>
              <a:ext cx="381" cy="241"/>
              <a:chOff x="3057" y="1699"/>
              <a:chExt cx="352" cy="241"/>
            </a:xfrm>
          </p:grpSpPr>
          <p:sp>
            <p:nvSpPr>
              <p:cNvPr id="62511" name="Line 69"/>
              <p:cNvSpPr>
                <a:spLocks noChangeShapeType="1"/>
              </p:cNvSpPr>
              <p:nvPr/>
            </p:nvSpPr>
            <p:spPr bwMode="auto">
              <a:xfrm>
                <a:off x="3057" y="1940"/>
                <a:ext cx="352" cy="0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2512" name="Line 70"/>
              <p:cNvSpPr>
                <a:spLocks noChangeShapeType="1"/>
              </p:cNvSpPr>
              <p:nvPr/>
            </p:nvSpPr>
            <p:spPr bwMode="auto">
              <a:xfrm>
                <a:off x="3057" y="1699"/>
                <a:ext cx="352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2506" name="Arc 71"/>
            <p:cNvSpPr>
              <a:spLocks/>
            </p:cNvSpPr>
            <p:nvPr/>
          </p:nvSpPr>
          <p:spPr bwMode="auto">
            <a:xfrm>
              <a:off x="2959" y="2438"/>
              <a:ext cx="278" cy="154"/>
            </a:xfrm>
            <a:custGeom>
              <a:avLst/>
              <a:gdLst>
                <a:gd name="T0" fmla="*/ 0 w 43200"/>
                <a:gd name="T1" fmla="*/ 0 h 41712"/>
                <a:gd name="T2" fmla="*/ 0 w 43200"/>
                <a:gd name="T3" fmla="*/ 0 h 41712"/>
                <a:gd name="T4" fmla="*/ 0 w 43200"/>
                <a:gd name="T5" fmla="*/ 0 h 41712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12"/>
                <a:gd name="T11" fmla="*/ 43200 w 43200"/>
                <a:gd name="T12" fmla="*/ 41712 h 417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12" fill="none" extrusionOk="0">
                  <a:moveTo>
                    <a:pt x="29477" y="-1"/>
                  </a:moveTo>
                  <a:cubicBezTo>
                    <a:pt x="37754" y="3241"/>
                    <a:pt x="43200" y="11222"/>
                    <a:pt x="43200" y="20112"/>
                  </a:cubicBezTo>
                  <a:cubicBezTo>
                    <a:pt x="43200" y="32041"/>
                    <a:pt x="33529" y="41712"/>
                    <a:pt x="21600" y="41712"/>
                  </a:cubicBezTo>
                  <a:cubicBezTo>
                    <a:pt x="9670" y="41712"/>
                    <a:pt x="0" y="32041"/>
                    <a:pt x="0" y="20112"/>
                  </a:cubicBezTo>
                  <a:cubicBezTo>
                    <a:pt x="-1" y="12664"/>
                    <a:pt x="3836" y="5742"/>
                    <a:pt x="10152" y="1795"/>
                  </a:cubicBezTo>
                </a:path>
                <a:path w="43200" h="41712" stroke="0" extrusionOk="0">
                  <a:moveTo>
                    <a:pt x="29477" y="-1"/>
                  </a:moveTo>
                  <a:cubicBezTo>
                    <a:pt x="37754" y="3241"/>
                    <a:pt x="43200" y="11222"/>
                    <a:pt x="43200" y="20112"/>
                  </a:cubicBezTo>
                  <a:cubicBezTo>
                    <a:pt x="43200" y="32041"/>
                    <a:pt x="33529" y="41712"/>
                    <a:pt x="21600" y="41712"/>
                  </a:cubicBezTo>
                  <a:cubicBezTo>
                    <a:pt x="9670" y="41712"/>
                    <a:pt x="0" y="32041"/>
                    <a:pt x="0" y="20112"/>
                  </a:cubicBezTo>
                  <a:cubicBezTo>
                    <a:pt x="-1" y="12664"/>
                    <a:pt x="3836" y="5742"/>
                    <a:pt x="10152" y="1795"/>
                  </a:cubicBezTo>
                  <a:lnTo>
                    <a:pt x="21600" y="20112"/>
                  </a:lnTo>
                  <a:lnTo>
                    <a:pt x="29477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2507" name="Rectangle 74"/>
            <p:cNvSpPr>
              <a:spLocks noChangeArrowheads="1"/>
            </p:cNvSpPr>
            <p:nvPr/>
          </p:nvSpPr>
          <p:spPr bwMode="auto">
            <a:xfrm>
              <a:off x="5408" y="3349"/>
              <a:ext cx="58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L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1</a:t>
              </a:r>
              <a:r>
                <a:rPr lang="en-GB" altLang="pt-BR" sz="2000">
                  <a:latin typeface="Arial" panose="020B0604020202020204" pitchFamily="34" charset="0"/>
                </a:rPr>
                <a:t>, </a:t>
              </a:r>
              <a:r>
                <a:rPr lang="en-GB" altLang="pt-BR" sz="2000" i="1">
                  <a:latin typeface="Arial" panose="020B0604020202020204" pitchFamily="34" charset="0"/>
                </a:rPr>
                <a:t>x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62508" name="Rectangle 75"/>
            <p:cNvSpPr>
              <a:spLocks noChangeArrowheads="1"/>
            </p:cNvSpPr>
            <p:nvPr/>
          </p:nvSpPr>
          <p:spPr bwMode="auto">
            <a:xfrm>
              <a:off x="1968" y="3301"/>
              <a:ext cx="58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L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0</a:t>
              </a:r>
              <a:r>
                <a:rPr lang="en-GB" altLang="pt-BR" sz="2000">
                  <a:latin typeface="Arial" panose="020B0604020202020204" pitchFamily="34" charset="0"/>
                </a:rPr>
                <a:t>, </a:t>
              </a:r>
              <a:r>
                <a:rPr lang="en-GB" altLang="pt-BR" sz="2000" i="1">
                  <a:latin typeface="Arial" panose="020B0604020202020204" pitchFamily="34" charset="0"/>
                </a:rPr>
                <a:t>x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9" name="Rectangle 76"/>
            <p:cNvSpPr>
              <a:spLocks noChangeArrowheads="1"/>
            </p:cNvSpPr>
            <p:nvPr/>
          </p:nvSpPr>
          <p:spPr bwMode="auto">
            <a:xfrm>
              <a:off x="5390" y="2703"/>
              <a:ext cx="60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V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1</a:t>
              </a:r>
              <a:r>
                <a:rPr lang="en-GB" altLang="pt-BR" sz="2000">
                  <a:latin typeface="Arial" panose="020B0604020202020204" pitchFamily="34" charset="0"/>
                </a:rPr>
                <a:t>, </a:t>
              </a:r>
              <a:r>
                <a:rPr lang="en-GB" altLang="pt-BR" sz="2000" i="1">
                  <a:latin typeface="Arial" panose="020B0604020202020204" pitchFamily="34" charset="0"/>
                </a:rPr>
                <a:t>y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62510" name="Rectangle 77"/>
            <p:cNvSpPr>
              <a:spLocks noChangeArrowheads="1"/>
            </p:cNvSpPr>
            <p:nvPr/>
          </p:nvSpPr>
          <p:spPr bwMode="auto">
            <a:xfrm>
              <a:off x="1946" y="2699"/>
              <a:ext cx="637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V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2</a:t>
              </a:r>
              <a:r>
                <a:rPr lang="en-GB" altLang="pt-BR" sz="2000">
                  <a:latin typeface="Arial" panose="020B0604020202020204" pitchFamily="34" charset="0"/>
                </a:rPr>
                <a:t>, </a:t>
              </a:r>
              <a:r>
                <a:rPr lang="en-GB" altLang="pt-BR" sz="2000" i="1">
                  <a:latin typeface="Arial" panose="020B0604020202020204" pitchFamily="34" charset="0"/>
                </a:rPr>
                <a:t>y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2</a:t>
              </a:r>
            </a:p>
          </p:txBody>
        </p:sp>
      </p:grp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0">
            <a:extLst>
              <a:ext uri="{FF2B5EF4-FFF2-40B4-BE49-F238E27FC236}">
                <a16:creationId xmlns:a16="http://schemas.microsoft.com/office/drawing/2014/main" id="{16EC4745-E96F-46D6-984D-97DCB2FBD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altLang="pt-BR"/>
              <a:t>Balanço de massa em estágio de equilíbrio</a:t>
            </a:r>
          </a:p>
        </p:txBody>
      </p:sp>
      <p:sp>
        <p:nvSpPr>
          <p:cNvPr id="61443" name="Rectangle 21">
            <a:extLst>
              <a:ext uri="{FF2B5EF4-FFF2-40B4-BE49-F238E27FC236}">
                <a16:creationId xmlns:a16="http://schemas.microsoft.com/office/drawing/2014/main" id="{6376DB55-546D-440F-9AA8-0C5A2F71BB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2000" dirty="0"/>
              <a:t>Conhecidos a alimentação (vazões molares </a:t>
            </a:r>
            <a:r>
              <a:rPr lang="pt-BR" altLang="pt-BR" sz="2000" i="1" dirty="0"/>
              <a:t>L</a:t>
            </a:r>
            <a:r>
              <a:rPr lang="pt-BR" altLang="pt-BR" sz="2000" dirty="0"/>
              <a:t> e </a:t>
            </a:r>
            <a:r>
              <a:rPr lang="pt-BR" altLang="pt-BR" sz="2000" i="1" dirty="0"/>
              <a:t>V</a:t>
            </a:r>
            <a:r>
              <a:rPr lang="pt-BR" altLang="pt-BR" sz="2000" dirty="0"/>
              <a:t>, frações molares </a:t>
            </a:r>
            <a:r>
              <a:rPr lang="pt-BR" altLang="pt-BR" sz="2000" i="1" dirty="0"/>
              <a:t>x</a:t>
            </a:r>
            <a:r>
              <a:rPr lang="pt-BR" altLang="pt-BR" sz="2000" i="1" baseline="-25000" dirty="0"/>
              <a:t>0</a:t>
            </a:r>
            <a:r>
              <a:rPr lang="pt-BR" altLang="pt-BR" sz="2000" i="1" dirty="0"/>
              <a:t> </a:t>
            </a:r>
            <a:r>
              <a:rPr lang="pt-BR" altLang="pt-BR" sz="2000" dirty="0"/>
              <a:t>e</a:t>
            </a:r>
            <a:r>
              <a:rPr lang="pt-BR" altLang="pt-BR" sz="2000" i="1" dirty="0"/>
              <a:t> y</a:t>
            </a:r>
            <a:r>
              <a:rPr lang="pt-BR" altLang="pt-BR" sz="2000" i="1" baseline="-25000" dirty="0"/>
              <a:t>2</a:t>
            </a:r>
            <a:r>
              <a:rPr lang="pt-BR" altLang="pt-BR" sz="2000" dirty="0"/>
              <a:t>) e o equilíbrio (K), indicados em preto abaixo</a:t>
            </a:r>
          </a:p>
          <a:p>
            <a:pPr eaLnBrk="1" hangingPunct="1">
              <a:defRPr/>
            </a:pPr>
            <a:r>
              <a:rPr lang="pt-BR" altLang="pt-BR" sz="2000" dirty="0"/>
              <a:t>Balanço de massa em torno da fase auxiliar para o componente:</a:t>
            </a:r>
          </a:p>
          <a:p>
            <a:pPr lvl="1" eaLnBrk="1" hangingPunct="1">
              <a:defRPr/>
            </a:pPr>
            <a:r>
              <a:rPr lang="pt-BR" altLang="pt-BR" dirty="0"/>
              <a:t>Vy</a:t>
            </a:r>
            <a:r>
              <a:rPr lang="pt-BR" altLang="pt-BR" baseline="-25000" dirty="0"/>
              <a:t>2</a:t>
            </a:r>
            <a:r>
              <a:rPr lang="pt-BR" altLang="pt-BR" dirty="0"/>
              <a:t>+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</a:t>
            </a:r>
            <a:r>
              <a:rPr lang="pt-BR" altLang="pt-BR" dirty="0"/>
              <a:t>=V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pt-BR" altLang="pt-BR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pt-BR" dirty="0">
                <a:solidFill>
                  <a:schemeClr val="tx2"/>
                </a:solidFill>
              </a:rPr>
              <a:t>		(1)</a:t>
            </a:r>
            <a:endParaRPr lang="pt-BR" altLang="pt-BR" dirty="0"/>
          </a:p>
          <a:p>
            <a:pPr eaLnBrk="1" hangingPunct="1">
              <a:defRPr/>
            </a:pPr>
            <a:r>
              <a:rPr lang="pt-BR" altLang="pt-BR" sz="2000" dirty="0"/>
              <a:t>Balanço de massa no estágio para o componente:</a:t>
            </a:r>
          </a:p>
          <a:p>
            <a:pPr lvl="1" eaLnBrk="1" hangingPunct="1">
              <a:defRPr/>
            </a:pPr>
            <a:r>
              <a:rPr lang="pt-BR" altLang="pt-BR" dirty="0"/>
              <a:t>V(y</a:t>
            </a:r>
            <a:r>
              <a:rPr lang="pt-BR" altLang="pt-BR" baseline="-25000" dirty="0"/>
              <a:t>2</a:t>
            </a:r>
            <a:r>
              <a:rPr lang="pt-BR" altLang="pt-BR" dirty="0"/>
              <a:t>-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pt-BR" altLang="pt-BR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)=</a:t>
            </a:r>
            <a:r>
              <a:rPr lang="pt-BR" altLang="pt-BR" dirty="0"/>
              <a:t>L(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pt-BR" altLang="pt-BR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pt-BR" dirty="0"/>
              <a:t>-x</a:t>
            </a:r>
            <a:r>
              <a:rPr lang="pt-BR" altLang="pt-BR" baseline="-25000" dirty="0"/>
              <a:t>0</a:t>
            </a:r>
            <a:r>
              <a:rPr lang="pt-BR" altLang="pt-BR" dirty="0"/>
              <a:t>)</a:t>
            </a:r>
            <a:r>
              <a:rPr lang="pt-BR" altLang="pt-BR" dirty="0">
                <a:solidFill>
                  <a:schemeClr val="tx2"/>
                </a:solidFill>
              </a:rPr>
              <a:t>	(2)</a:t>
            </a:r>
            <a:endParaRPr lang="pt-BR" altLang="pt-BR" dirty="0"/>
          </a:p>
          <a:p>
            <a:pPr lvl="1" eaLnBrk="1" hangingPunct="1">
              <a:defRPr/>
            </a:pPr>
            <a:r>
              <a:rPr lang="pt-BR" altLang="pt-BR" dirty="0"/>
              <a:t>Hipóteses: regime permanente, baixas concentrações,</a:t>
            </a:r>
            <a:br>
              <a:rPr lang="pt-BR" altLang="pt-BR" dirty="0"/>
            </a:br>
            <a:r>
              <a:rPr lang="pt-BR" altLang="pt-BR" dirty="0"/>
              <a:t>apenas 1 componente é transportado (não são </a:t>
            </a:r>
            <a:br>
              <a:rPr lang="pt-BR" altLang="pt-BR" dirty="0"/>
            </a:br>
            <a:r>
              <a:rPr lang="pt-BR" altLang="pt-BR" dirty="0"/>
              <a:t>necessárias equações para outros componentes)</a:t>
            </a:r>
          </a:p>
          <a:p>
            <a:pPr eaLnBrk="1" hangingPunct="1">
              <a:defRPr/>
            </a:pPr>
            <a:r>
              <a:rPr lang="pt-BR" altLang="pt-BR" sz="2000" dirty="0"/>
              <a:t>Equilíbrio termodinâmico</a:t>
            </a:r>
          </a:p>
          <a:p>
            <a:pPr lvl="1" eaLnBrk="1" hangingPunct="1">
              <a:defRPr/>
            </a:pP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pt-BR" altLang="pt-BR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pt-BR" dirty="0"/>
              <a:t>=K 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pt-BR" altLang="pt-BR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pt-BR" dirty="0"/>
              <a:t>	</a:t>
            </a:r>
            <a:r>
              <a:rPr lang="pt-BR" altLang="pt-BR" dirty="0">
                <a:solidFill>
                  <a:schemeClr val="tx2"/>
                </a:solidFill>
              </a:rPr>
              <a:t>	(3)</a:t>
            </a:r>
          </a:p>
          <a:p>
            <a:pPr lvl="1" eaLnBrk="1" hangingPunct="1">
              <a:defRPr/>
            </a:pPr>
            <a:r>
              <a:rPr lang="pt-BR" altLang="pt-BR" dirty="0"/>
              <a:t>Hipótese: correntes na saída em equilíbrio. </a:t>
            </a:r>
            <a:r>
              <a:rPr lang="pt-BR" altLang="pt-BR" sz="2000" dirty="0"/>
              <a:t>O TM se</a:t>
            </a:r>
            <a:br>
              <a:rPr lang="pt-BR" altLang="pt-BR" sz="2000" dirty="0"/>
            </a:br>
            <a:r>
              <a:rPr lang="pt-BR" altLang="pt-BR" sz="2000" dirty="0"/>
              <a:t>dá até o equilíbrio, ele não precisa ser calculado.</a:t>
            </a:r>
          </a:p>
        </p:txBody>
      </p:sp>
      <p:grpSp>
        <p:nvGrpSpPr>
          <p:cNvPr id="64516" name="Group 51"/>
          <p:cNvGrpSpPr>
            <a:grpSpLocks/>
          </p:cNvGrpSpPr>
          <p:nvPr/>
        </p:nvGrpSpPr>
        <p:grpSpPr bwMode="auto">
          <a:xfrm>
            <a:off x="6804025" y="2708275"/>
            <a:ext cx="2055813" cy="3314700"/>
            <a:chOff x="4309" y="1888"/>
            <a:chExt cx="1403" cy="2088"/>
          </a:xfrm>
        </p:grpSpPr>
        <p:sp>
          <p:nvSpPr>
            <p:cNvPr id="49158" name="Rectangle 23">
              <a:extLst>
                <a:ext uri="{FF2B5EF4-FFF2-40B4-BE49-F238E27FC236}">
                  <a16:creationId xmlns:a16="http://schemas.microsoft.com/office/drawing/2014/main" id="{52087327-8506-4095-97C8-94594D631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471"/>
              <a:ext cx="1403" cy="89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 altLang="pt-BR"/>
            </a:p>
          </p:txBody>
        </p:sp>
        <p:sp>
          <p:nvSpPr>
            <p:cNvPr id="64519" name="Line 24"/>
            <p:cNvSpPr>
              <a:spLocks noChangeShapeType="1"/>
            </p:cNvSpPr>
            <p:nvPr/>
          </p:nvSpPr>
          <p:spPr bwMode="auto">
            <a:xfrm>
              <a:off x="5401" y="1888"/>
              <a:ext cx="12" cy="56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 useBgFill="1">
          <p:nvSpPr>
            <p:cNvPr id="64520" name="Rectangle 25"/>
            <p:cNvSpPr>
              <a:spLocks noChangeArrowheads="1"/>
            </p:cNvSpPr>
            <p:nvPr/>
          </p:nvSpPr>
          <p:spPr bwMode="auto">
            <a:xfrm>
              <a:off x="4525" y="3661"/>
              <a:ext cx="282" cy="15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4521" name="Line 26"/>
            <p:cNvSpPr>
              <a:spLocks noChangeShapeType="1"/>
            </p:cNvSpPr>
            <p:nvPr/>
          </p:nvSpPr>
          <p:spPr bwMode="auto">
            <a:xfrm>
              <a:off x="4677" y="3394"/>
              <a:ext cx="0" cy="56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522" name="Line 27"/>
            <p:cNvSpPr>
              <a:spLocks noChangeShapeType="1"/>
            </p:cNvSpPr>
            <p:nvPr/>
          </p:nvSpPr>
          <p:spPr bwMode="auto">
            <a:xfrm>
              <a:off x="5428" y="3400"/>
              <a:ext cx="1" cy="57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523" name="Line 28"/>
            <p:cNvSpPr>
              <a:spLocks noChangeShapeType="1"/>
            </p:cNvSpPr>
            <p:nvPr/>
          </p:nvSpPr>
          <p:spPr bwMode="auto">
            <a:xfrm>
              <a:off x="4678" y="1900"/>
              <a:ext cx="2" cy="51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 useBgFill="1">
          <p:nvSpPr>
            <p:cNvPr id="64524" name="Rectangle 29"/>
            <p:cNvSpPr>
              <a:spLocks noChangeArrowheads="1"/>
            </p:cNvSpPr>
            <p:nvPr/>
          </p:nvSpPr>
          <p:spPr bwMode="auto">
            <a:xfrm>
              <a:off x="4555" y="2024"/>
              <a:ext cx="282" cy="155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4525" name="Rectangle 30"/>
            <p:cNvSpPr>
              <a:spLocks noChangeArrowheads="1"/>
            </p:cNvSpPr>
            <p:nvPr/>
          </p:nvSpPr>
          <p:spPr bwMode="auto">
            <a:xfrm>
              <a:off x="4385" y="1934"/>
              <a:ext cx="543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 dirty="0">
                  <a:latin typeface="Arial" panose="020B0604020202020204" pitchFamily="34" charset="0"/>
                </a:rPr>
                <a:t>V</a:t>
              </a:r>
              <a:r>
                <a:rPr lang="en-GB" altLang="pt-BR" sz="2000" dirty="0">
                  <a:latin typeface="Arial" panose="020B0604020202020204" pitchFamily="34" charset="0"/>
                </a:rPr>
                <a:t>, </a:t>
              </a:r>
              <a:r>
                <a:rPr lang="en-GB" altLang="pt-BR" sz="2000" i="1" dirty="0">
                  <a:latin typeface="Arial" panose="020B0604020202020204" pitchFamily="34" charset="0"/>
                </a:rPr>
                <a:t>y</a:t>
              </a:r>
              <a:r>
                <a:rPr lang="en-GB" altLang="pt-BR" sz="2000" baseline="-25000" dirty="0">
                  <a:latin typeface="Arial" panose="020B0604020202020204" pitchFamily="34" charset="0"/>
                </a:rPr>
                <a:t>2</a:t>
              </a:r>
            </a:p>
          </p:txBody>
        </p:sp>
        <p:sp useBgFill="1">
          <p:nvSpPr>
            <p:cNvPr id="64526" name="Rectangle 31"/>
            <p:cNvSpPr>
              <a:spLocks noChangeArrowheads="1"/>
            </p:cNvSpPr>
            <p:nvPr/>
          </p:nvSpPr>
          <p:spPr bwMode="auto">
            <a:xfrm>
              <a:off x="4554" y="3612"/>
              <a:ext cx="284" cy="15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 useBgFill="1">
          <p:nvSpPr>
            <p:cNvPr id="64527" name="Rectangle 32"/>
            <p:cNvSpPr>
              <a:spLocks noChangeArrowheads="1"/>
            </p:cNvSpPr>
            <p:nvPr/>
          </p:nvSpPr>
          <p:spPr bwMode="auto">
            <a:xfrm>
              <a:off x="5268" y="2024"/>
              <a:ext cx="283" cy="15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4528" name="Rectangle 33"/>
            <p:cNvSpPr>
              <a:spLocks noChangeArrowheads="1"/>
            </p:cNvSpPr>
            <p:nvPr/>
          </p:nvSpPr>
          <p:spPr bwMode="auto">
            <a:xfrm>
              <a:off x="5140" y="1929"/>
              <a:ext cx="523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 dirty="0">
                  <a:latin typeface="Arial" panose="020B0604020202020204" pitchFamily="34" charset="0"/>
                </a:rPr>
                <a:t>L</a:t>
              </a:r>
              <a:r>
                <a:rPr lang="en-GB" altLang="pt-BR" sz="2000" dirty="0">
                  <a:latin typeface="Arial" panose="020B0604020202020204" pitchFamily="34" charset="0"/>
                </a:rPr>
                <a:t>, </a:t>
              </a:r>
              <a:r>
                <a:rPr lang="en-GB" altLang="pt-BR" sz="2000" i="1" dirty="0">
                  <a:latin typeface="Arial" panose="020B0604020202020204" pitchFamily="34" charset="0"/>
                </a:rPr>
                <a:t>x</a:t>
              </a:r>
              <a:r>
                <a:rPr lang="en-GB" altLang="pt-BR" sz="2000" baseline="-25000" dirty="0">
                  <a:latin typeface="Arial" panose="020B0604020202020204" pitchFamily="34" charset="0"/>
                </a:rPr>
                <a:t>0</a:t>
              </a:r>
            </a:p>
          </p:txBody>
        </p:sp>
        <p:sp useBgFill="1">
          <p:nvSpPr>
            <p:cNvPr id="64529" name="Rectangle 34"/>
            <p:cNvSpPr>
              <a:spLocks noChangeArrowheads="1"/>
            </p:cNvSpPr>
            <p:nvPr/>
          </p:nvSpPr>
          <p:spPr bwMode="auto">
            <a:xfrm>
              <a:off x="5395" y="3578"/>
              <a:ext cx="62" cy="18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4530" name="Rectangle 35"/>
            <p:cNvSpPr>
              <a:spLocks noChangeArrowheads="1"/>
            </p:cNvSpPr>
            <p:nvPr/>
          </p:nvSpPr>
          <p:spPr bwMode="auto">
            <a:xfrm>
              <a:off x="5156" y="3521"/>
              <a:ext cx="523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L</a:t>
              </a:r>
              <a:r>
                <a:rPr lang="en-GB" altLang="pt-BR" sz="2000">
                  <a:latin typeface="Arial" panose="020B0604020202020204" pitchFamily="34" charset="0"/>
                </a:rPr>
                <a:t>, </a:t>
              </a:r>
              <a:r>
                <a:rPr lang="en-GB" altLang="pt-BR" sz="2000" i="1">
                  <a:latin typeface="Arial" panose="020B0604020202020204" pitchFamily="34" charset="0"/>
                </a:rPr>
                <a:t>x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64531" name="Line 36"/>
            <p:cNvSpPr>
              <a:spLocks noChangeShapeType="1"/>
            </p:cNvSpPr>
            <p:nvPr/>
          </p:nvSpPr>
          <p:spPr bwMode="auto">
            <a:xfrm>
              <a:off x="4956" y="2470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460" name="Rectangle 37">
              <a:extLst>
                <a:ext uri="{FF2B5EF4-FFF2-40B4-BE49-F238E27FC236}">
                  <a16:creationId xmlns:a16="http://schemas.microsoft.com/office/drawing/2014/main" id="{7F256B2C-1D62-4DE9-8B61-28B1334A0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9" y="2503"/>
              <a:ext cx="637" cy="8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sp>
          <p:nvSpPr>
            <p:cNvPr id="64533" name="Freeform 38"/>
            <p:cNvSpPr>
              <a:spLocks/>
            </p:cNvSpPr>
            <p:nvPr/>
          </p:nvSpPr>
          <p:spPr bwMode="auto">
            <a:xfrm>
              <a:off x="4347" y="2886"/>
              <a:ext cx="616" cy="382"/>
            </a:xfrm>
            <a:custGeom>
              <a:avLst/>
              <a:gdLst>
                <a:gd name="T0" fmla="*/ 0 w 569"/>
                <a:gd name="T1" fmla="*/ 381 h 382"/>
                <a:gd name="T2" fmla="*/ 79389 w 569"/>
                <a:gd name="T3" fmla="*/ 381 h 382"/>
                <a:gd name="T4" fmla="*/ 158648 w 569"/>
                <a:gd name="T5" fmla="*/ 4 h 382"/>
                <a:gd name="T6" fmla="*/ 159514 w 569"/>
                <a:gd name="T7" fmla="*/ 0 h 3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9"/>
                <a:gd name="T13" fmla="*/ 0 h 382"/>
                <a:gd name="T14" fmla="*/ 569 w 569"/>
                <a:gd name="T15" fmla="*/ 382 h 3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9" h="382">
                  <a:moveTo>
                    <a:pt x="0" y="381"/>
                  </a:moveTo>
                  <a:lnTo>
                    <a:pt x="284" y="381"/>
                  </a:lnTo>
                  <a:lnTo>
                    <a:pt x="567" y="4"/>
                  </a:lnTo>
                  <a:lnTo>
                    <a:pt x="568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534" name="Freeform 39"/>
            <p:cNvSpPr>
              <a:spLocks/>
            </p:cNvSpPr>
            <p:nvPr/>
          </p:nvSpPr>
          <p:spPr bwMode="auto">
            <a:xfrm>
              <a:off x="4956" y="2782"/>
              <a:ext cx="743" cy="491"/>
            </a:xfrm>
            <a:custGeom>
              <a:avLst/>
              <a:gdLst>
                <a:gd name="T0" fmla="*/ 198362 w 686"/>
                <a:gd name="T1" fmla="*/ 0 h 491"/>
                <a:gd name="T2" fmla="*/ 98436 w 686"/>
                <a:gd name="T3" fmla="*/ 0 h 491"/>
                <a:gd name="T4" fmla="*/ 0 w 686"/>
                <a:gd name="T5" fmla="*/ 485 h 491"/>
                <a:gd name="T6" fmla="*/ 0 w 686"/>
                <a:gd name="T7" fmla="*/ 490 h 4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6"/>
                <a:gd name="T13" fmla="*/ 0 h 491"/>
                <a:gd name="T14" fmla="*/ 686 w 686"/>
                <a:gd name="T15" fmla="*/ 491 h 4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6" h="491">
                  <a:moveTo>
                    <a:pt x="685" y="0"/>
                  </a:moveTo>
                  <a:lnTo>
                    <a:pt x="340" y="0"/>
                  </a:lnTo>
                  <a:lnTo>
                    <a:pt x="0" y="485"/>
                  </a:lnTo>
                  <a:lnTo>
                    <a:pt x="0" y="49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535" name="Rectangle 40"/>
            <p:cNvSpPr>
              <a:spLocks noChangeArrowheads="1"/>
            </p:cNvSpPr>
            <p:nvPr/>
          </p:nvSpPr>
          <p:spPr bwMode="auto">
            <a:xfrm>
              <a:off x="4604" y="2772"/>
              <a:ext cx="35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>
                  <a:latin typeface="Arial" panose="020B0604020202020204" pitchFamily="34" charset="0"/>
                </a:rPr>
                <a:t>y</a:t>
              </a:r>
              <a:r>
                <a:rPr lang="en-GB" altLang="pt-BR" sz="2000" baseline="300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64536" name="Rectangle 41"/>
            <p:cNvSpPr>
              <a:spLocks noChangeArrowheads="1"/>
            </p:cNvSpPr>
            <p:nvPr/>
          </p:nvSpPr>
          <p:spPr bwMode="auto">
            <a:xfrm>
              <a:off x="5010" y="3097"/>
              <a:ext cx="291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x</a:t>
              </a:r>
              <a:r>
                <a:rPr lang="en-GB" altLang="pt-BR" sz="2000" baseline="300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64537" name="AutoShape 42"/>
            <p:cNvSpPr>
              <a:spLocks noChangeArrowheads="1"/>
            </p:cNvSpPr>
            <p:nvPr/>
          </p:nvSpPr>
          <p:spPr bwMode="auto">
            <a:xfrm>
              <a:off x="4712" y="2523"/>
              <a:ext cx="410" cy="335"/>
            </a:xfrm>
            <a:prstGeom prst="leftArrow">
              <a:avLst>
                <a:gd name="adj1" fmla="val 50000"/>
                <a:gd name="adj2" fmla="val 6118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4538" name="Rectangle 43"/>
            <p:cNvSpPr>
              <a:spLocks noChangeArrowheads="1"/>
            </p:cNvSpPr>
            <p:nvPr/>
          </p:nvSpPr>
          <p:spPr bwMode="auto">
            <a:xfrm>
              <a:off x="4751" y="2564"/>
              <a:ext cx="45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pt-BR" sz="2000" i="1">
                  <a:latin typeface="Arial" panose="020B0604020202020204" pitchFamily="34" charset="0"/>
                </a:rPr>
                <a:t>NA</a:t>
              </a:r>
              <a:endParaRPr lang="en-GB" altLang="pt-BR" sz="2000" baseline="-25000">
                <a:latin typeface="Arial" panose="020B0604020202020204" pitchFamily="34" charset="0"/>
              </a:endParaRPr>
            </a:p>
          </p:txBody>
        </p:sp>
        <p:sp>
          <p:nvSpPr>
            <p:cNvPr id="64539" name="Rectangle 44"/>
            <p:cNvSpPr>
              <a:spLocks noChangeArrowheads="1"/>
            </p:cNvSpPr>
            <p:nvPr/>
          </p:nvSpPr>
          <p:spPr bwMode="auto">
            <a:xfrm>
              <a:off x="4663" y="2476"/>
              <a:ext cx="633" cy="8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4540" name="Rectangle 45"/>
            <p:cNvSpPr>
              <a:spLocks noChangeArrowheads="1"/>
            </p:cNvSpPr>
            <p:nvPr/>
          </p:nvSpPr>
          <p:spPr bwMode="auto">
            <a:xfrm>
              <a:off x="4372" y="3521"/>
              <a:ext cx="543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 dirty="0">
                  <a:latin typeface="Arial" panose="020B0604020202020204" pitchFamily="34" charset="0"/>
                </a:rPr>
                <a:t>V</a:t>
              </a:r>
              <a:r>
                <a:rPr lang="en-GB" altLang="pt-BR" sz="2000" dirty="0">
                  <a:latin typeface="Arial" panose="020B0604020202020204" pitchFamily="34" charset="0"/>
                </a:rPr>
                <a:t>, </a:t>
              </a:r>
              <a:r>
                <a:rPr lang="en-GB" altLang="pt-BR" sz="2000" i="1" dirty="0">
                  <a:latin typeface="Arial" panose="020B0604020202020204" pitchFamily="34" charset="0"/>
                </a:rPr>
                <a:t>y</a:t>
              </a:r>
              <a:r>
                <a:rPr lang="en-GB" altLang="pt-BR" sz="2000" i="1" baseline="-25000" dirty="0">
                  <a:latin typeface="Arial" panose="020B0604020202020204" pitchFamily="34" charset="0"/>
                </a:rPr>
                <a:t>1</a:t>
              </a:r>
              <a:endParaRPr lang="en-GB" altLang="pt-BR" sz="2000" baseline="-25000" dirty="0">
                <a:latin typeface="Arial" panose="020B0604020202020204" pitchFamily="34" charset="0"/>
              </a:endParaRPr>
            </a:p>
          </p:txBody>
        </p:sp>
      </p:grpSp>
      <p:sp>
        <p:nvSpPr>
          <p:cNvPr id="87088" name="Text Box 48">
            <a:extLst>
              <a:ext uri="{FF2B5EF4-FFF2-40B4-BE49-F238E27FC236}">
                <a16:creationId xmlns:a16="http://schemas.microsoft.com/office/drawing/2014/main" id="{0DB66C08-F929-456F-895F-B3CAC8EA7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679" y="5010944"/>
            <a:ext cx="2374900" cy="1019175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pt-BR" altLang="pt-BR" sz="2000" dirty="0">
                <a:latin typeface="+mj-lt"/>
              </a:rPr>
              <a:t>3 equações</a:t>
            </a:r>
          </a:p>
          <a:p>
            <a:pPr>
              <a:defRPr/>
            </a:pPr>
            <a:r>
              <a:rPr lang="pt-BR" altLang="pt-BR" sz="2000">
                <a:latin typeface="+mj-lt"/>
              </a:rPr>
              <a:t>3 desconhecidas</a:t>
            </a:r>
            <a:endParaRPr lang="pt-BR" altLang="pt-BR" sz="2000" dirty="0">
              <a:latin typeface="+mj-lt"/>
            </a:endParaRPr>
          </a:p>
          <a:p>
            <a:pPr>
              <a:defRPr/>
            </a:pPr>
            <a:r>
              <a:rPr lang="pt-BR" altLang="pt-B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pt-BR" altLang="pt-B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em azul</a:t>
            </a:r>
            <a:r>
              <a:rPr lang="pt-BR" altLang="pt-BR" sz="2000" dirty="0">
                <a:solidFill>
                  <a:schemeClr val="tx2"/>
                </a:solidFill>
                <a:latin typeface="+mj-lt"/>
              </a:rPr>
              <a:t>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8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02E44-02F1-4B37-9D08-378E3BE6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altLang="pt-BR"/>
              <a:t>Balanço de massa em estágio de equilíbrio</a:t>
            </a:r>
            <a:endParaRPr/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B05919EB-15B0-4BDD-8408-D82D724A4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en-US" dirty="0"/>
              <a:t>Combinando as equações (2) e (3) e rearranjando obtemos a saída do estágio:</a:t>
            </a:r>
          </a:p>
          <a:p>
            <a:pPr eaLnBrk="1" hangingPunct="1">
              <a:defRPr/>
            </a:pPr>
            <a:endParaRPr lang="pt-BR" altLang="en-US" dirty="0"/>
          </a:p>
          <a:p>
            <a:pPr eaLnBrk="1" hangingPunct="1">
              <a:defRPr/>
            </a:pPr>
            <a:endParaRPr lang="pt-BR" altLang="en-US" dirty="0"/>
          </a:p>
          <a:p>
            <a:pPr eaLnBrk="1" hangingPunct="1">
              <a:defRPr/>
            </a:pPr>
            <a:endParaRPr lang="pt-BR" altLang="en-US" dirty="0"/>
          </a:p>
          <a:p>
            <a:pPr lvl="1" eaLnBrk="1" hangingPunct="1">
              <a:defRPr/>
            </a:pPr>
            <a:endParaRPr lang="pt-BR" altLang="en-US" dirty="0"/>
          </a:p>
          <a:p>
            <a:pPr lvl="1" eaLnBrk="1" hangingPunct="1">
              <a:defRPr/>
            </a:pPr>
            <a:endParaRPr lang="pt-BR" altLang="en-US" dirty="0"/>
          </a:p>
          <a:p>
            <a:pPr lvl="1" eaLnBrk="1" hangingPunct="1">
              <a:defRPr/>
            </a:pPr>
            <a:r>
              <a:rPr lang="pt-BR" altLang="en-US" dirty="0"/>
              <a:t>sendo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t-BR" altLang="en-US" dirty="0"/>
          </a:p>
          <a:p>
            <a:pPr eaLnBrk="1" hangingPunct="1">
              <a:defRPr/>
            </a:pPr>
            <a:endParaRPr lang="pt-BR" altLang="en-US" dirty="0"/>
          </a:p>
          <a:p>
            <a:pPr eaLnBrk="1" hangingPunct="1">
              <a:defRPr/>
            </a:pPr>
            <a:endParaRPr lang="pt-BR" altLang="en-US" dirty="0"/>
          </a:p>
        </p:txBody>
      </p:sp>
      <p:sp>
        <p:nvSpPr>
          <p:cNvPr id="68612" name="Espaço Reservado para Conteúdo 49"/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pPr eaLnBrk="1" hangingPunct="1"/>
            <a:r>
              <a:rPr lang="pt-BR" altLang="en-US" dirty="0"/>
              <a:t>A recuperação (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altLang="en-US" dirty="0"/>
              <a:t>) e a fração não extraída (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altLang="en-US" dirty="0"/>
              <a:t>) são obtidas de suas definições, considerando transporte do componente de interesse de L a V</a:t>
            </a:r>
          </a:p>
          <a:p>
            <a:pPr eaLnBrk="1" hangingPunct="1"/>
            <a:endParaRPr lang="pt-BR" altLang="en-US" dirty="0"/>
          </a:p>
          <a:p>
            <a:pPr lvl="1" eaLnBrk="1" hangingPunct="1"/>
            <a:endParaRPr lang="pt-BR" altLang="pt-BR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pt-BR" altLang="pt-BR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pt-BR" altLang="pt-BR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altLang="pt-BR" dirty="0">
                <a:solidFill>
                  <a:schemeClr val="tx2"/>
                </a:solidFill>
              </a:rPr>
              <a:t> = massa não extraída  /  massa alimentada </a:t>
            </a:r>
            <a:r>
              <a:rPr lang="pt-BR" altLang="pt-BR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Lx</a:t>
            </a:r>
            <a:r>
              <a:rPr lang="pt-BR" altLang="pt-BR" i="1" baseline="-25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t-BR" altLang="pt-BR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L x</a:t>
            </a:r>
            <a:r>
              <a:rPr lang="pt-BR" altLang="pt-BR" i="1" baseline="-25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pt-BR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t-BR" altLang="en-US" dirty="0">
                <a:sym typeface="Wingdings" panose="05000000000000000000" pitchFamily="2" charset="2"/>
              </a:rPr>
              <a:t>Se fase auxiliar V pura (y</a:t>
            </a:r>
            <a:r>
              <a:rPr lang="pt-BR" altLang="en-US" baseline="-25000" dirty="0">
                <a:sym typeface="Wingdings" panose="05000000000000000000" pitchFamily="2" charset="2"/>
              </a:rPr>
              <a:t>2</a:t>
            </a:r>
            <a:r>
              <a:rPr lang="pt-BR" altLang="en-US" dirty="0">
                <a:sym typeface="Wingdings" panose="05000000000000000000" pitchFamily="2" charset="2"/>
              </a:rPr>
              <a:t>=0):</a:t>
            </a:r>
          </a:p>
          <a:p>
            <a:pPr eaLnBrk="1" hangingPunct="1"/>
            <a:endParaRPr lang="pt-BR" altLang="en-US" dirty="0">
              <a:sym typeface="Wingdings" panose="05000000000000000000" pitchFamily="2" charset="2"/>
            </a:endParaRPr>
          </a:p>
          <a:p>
            <a:pPr eaLnBrk="1" hangingPunct="1"/>
            <a:endParaRPr lang="pt-BR" altLang="en-US" dirty="0">
              <a:sym typeface="Wingdings" panose="05000000000000000000" pitchFamily="2" charset="2"/>
            </a:endParaRPr>
          </a:p>
          <a:p>
            <a:pPr eaLnBrk="1" hangingPunct="1"/>
            <a:endParaRPr lang="pt-BR" altLang="en-US" dirty="0">
              <a:sym typeface="Wingdings" panose="05000000000000000000" pitchFamily="2" charset="2"/>
            </a:endParaRPr>
          </a:p>
          <a:p>
            <a:pPr eaLnBrk="1" hangingPunct="1"/>
            <a:endParaRPr lang="pt-BR" altLang="en-US" dirty="0"/>
          </a:p>
        </p:txBody>
      </p:sp>
      <p:sp>
        <p:nvSpPr>
          <p:cNvPr id="68613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C3C75D-D4C4-4DAA-9DBF-1997A6FD7730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614" name="Object 10"/>
              <p:cNvSpPr txBox="1"/>
              <p:nvPr/>
            </p:nvSpPr>
            <p:spPr bwMode="auto">
              <a:xfrm>
                <a:off x="675480" y="2569193"/>
                <a:ext cx="2024311" cy="7937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8614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480" y="2569193"/>
                <a:ext cx="2024311" cy="7937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615" name="Object 3"/>
              <p:cNvSpPr txBox="1"/>
              <p:nvPr/>
            </p:nvSpPr>
            <p:spPr bwMode="auto">
              <a:xfrm>
                <a:off x="5036344" y="3347839"/>
                <a:ext cx="1259601" cy="8851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8615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36344" y="3347839"/>
                <a:ext cx="1259601" cy="8851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616" name="Object 5"/>
              <p:cNvSpPr txBox="1"/>
              <p:nvPr/>
            </p:nvSpPr>
            <p:spPr bwMode="auto">
              <a:xfrm>
                <a:off x="675480" y="3505818"/>
                <a:ext cx="1520256" cy="55818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8616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480" y="3505818"/>
                <a:ext cx="1520256" cy="5581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617" name="Object 4"/>
              <p:cNvSpPr txBox="1"/>
              <p:nvPr/>
            </p:nvSpPr>
            <p:spPr bwMode="auto">
              <a:xfrm>
                <a:off x="5053011" y="4087862"/>
                <a:ext cx="1437006" cy="49326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≡1−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8617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53011" y="4087862"/>
                <a:ext cx="1437006" cy="493266"/>
              </a:xfrm>
              <a:prstGeom prst="rect">
                <a:avLst/>
              </a:prstGeom>
              <a:blipFill>
                <a:blip r:embed="rId6"/>
                <a:stretch>
                  <a:fillRect l="-127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618" name="Object 8"/>
              <p:cNvSpPr txBox="1"/>
              <p:nvPr/>
            </p:nvSpPr>
            <p:spPr bwMode="auto">
              <a:xfrm>
                <a:off x="4923190" y="5914002"/>
                <a:ext cx="1194444" cy="73868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8618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23190" y="5914002"/>
                <a:ext cx="1194444" cy="7386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619" name="Object 11"/>
              <p:cNvSpPr txBox="1"/>
              <p:nvPr/>
            </p:nvSpPr>
            <p:spPr bwMode="auto">
              <a:xfrm>
                <a:off x="1611312" y="5027613"/>
                <a:ext cx="1520527" cy="50861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𝐾𝑉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8619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1312" y="5027613"/>
                <a:ext cx="1520527" cy="5086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34668F48-A492-41A5-A72A-2B298EB4DD42}"/>
              </a:ext>
            </a:extLst>
          </p:cNvPr>
          <p:cNvSpPr txBox="1"/>
          <p:nvPr/>
        </p:nvSpPr>
        <p:spPr>
          <a:xfrm>
            <a:off x="1516063" y="5380038"/>
            <a:ext cx="231486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i="1" dirty="0">
                <a:cs typeface="Times New Roman" pitchFamily="18" charset="0"/>
              </a:rPr>
              <a:t>S</a:t>
            </a:r>
            <a:r>
              <a:rPr lang="pt-BR" dirty="0">
                <a:latin typeface="+mj-lt"/>
              </a:rPr>
              <a:t> é o fator </a:t>
            </a:r>
            <a:r>
              <a:rPr lang="pt-BR">
                <a:latin typeface="+mj-lt"/>
              </a:rPr>
              <a:t>de stripping</a:t>
            </a:r>
            <a:endParaRPr lang="pt-BR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621" name="Object 15"/>
              <p:cNvSpPr txBox="1"/>
              <p:nvPr/>
            </p:nvSpPr>
            <p:spPr bwMode="auto">
              <a:xfrm>
                <a:off x="619918" y="4302743"/>
                <a:ext cx="1917948" cy="50861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8621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918" y="4302743"/>
                <a:ext cx="1917948" cy="5086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622" name="CaixaDeTexto 2"/>
          <p:cNvSpPr txBox="1">
            <a:spLocks noChangeArrowheads="1"/>
          </p:cNvSpPr>
          <p:nvPr/>
        </p:nvSpPr>
        <p:spPr bwMode="auto">
          <a:xfrm>
            <a:off x="2537866" y="2561914"/>
            <a:ext cx="2304406" cy="92333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dirty="0">
                <a:latin typeface="+mj-lt"/>
              </a:rPr>
              <a:t>Útil só em condições específicas, mais fácil resolver o balanço</a:t>
            </a:r>
          </a:p>
        </p:txBody>
      </p:sp>
      <p:sp>
        <p:nvSpPr>
          <p:cNvPr id="68623" name="CaixaDeTexto 14"/>
          <p:cNvSpPr txBox="1">
            <a:spLocks noChangeArrowheads="1"/>
          </p:cNvSpPr>
          <p:nvPr/>
        </p:nvSpPr>
        <p:spPr bwMode="auto">
          <a:xfrm>
            <a:off x="6448345" y="3309106"/>
            <a:ext cx="2338468" cy="9239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dirty="0">
                <a:latin typeface="+mj-lt"/>
              </a:rPr>
              <a:t>Redefinir conforme o objetivo da separação e a direção do fluxo</a:t>
            </a:r>
          </a:p>
        </p:txBody>
      </p:sp>
      <p:sp>
        <p:nvSpPr>
          <p:cNvPr id="68624" name="CaixaDeTexto 15"/>
          <p:cNvSpPr txBox="1">
            <a:spLocks noChangeArrowheads="1"/>
          </p:cNvSpPr>
          <p:nvPr/>
        </p:nvSpPr>
        <p:spPr bwMode="auto">
          <a:xfrm>
            <a:off x="6194425" y="6006573"/>
            <a:ext cx="2338015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dirty="0">
                <a:latin typeface="+mj-lt"/>
              </a:rPr>
              <a:t>Útil só em condições ainda mais específicas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0">
            <a:extLst>
              <a:ext uri="{FF2B5EF4-FFF2-40B4-BE49-F238E27FC236}">
                <a16:creationId xmlns:a16="http://schemas.microsoft.com/office/drawing/2014/main" id="{16EC4745-E96F-46D6-984D-97DCB2FBD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altLang="pt-BR"/>
              <a:t>Concentrações elevadas</a:t>
            </a:r>
            <a:endParaRPr lang="pt-BR" altLang="pt-BR" dirty="0"/>
          </a:p>
        </p:txBody>
      </p:sp>
      <p:sp>
        <p:nvSpPr>
          <p:cNvPr id="61443" name="Rectangle 21">
            <a:extLst>
              <a:ext uri="{FF2B5EF4-FFF2-40B4-BE49-F238E27FC236}">
                <a16:creationId xmlns:a16="http://schemas.microsoft.com/office/drawing/2014/main" id="{6376DB55-546D-440F-9AA8-0C5A2F71BB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2000" dirty="0"/>
              <a:t>Usamos frações molares e vazões livres de soluto. Para componentes A,B,C ...:</a:t>
            </a:r>
          </a:p>
          <a:p>
            <a:pPr lvl="1" eaLnBrk="1" hangingPunct="1">
              <a:defRPr/>
            </a:pPr>
            <a:r>
              <a:rPr lang="pt-BR" altLang="pt-BR" dirty="0" err="1"/>
              <a:t>z</a:t>
            </a:r>
            <a:r>
              <a:rPr lang="pt-BR" altLang="pt-BR" baseline="-25000" dirty="0" err="1"/>
              <a:t>A</a:t>
            </a:r>
            <a:r>
              <a:rPr lang="pt-BR" altLang="pt-BR" dirty="0">
                <a:sym typeface="Symbol" panose="05050102010706020507" pitchFamily="18" charset="2"/>
              </a:rPr>
              <a:t> </a:t>
            </a:r>
            <a:r>
              <a:rPr lang="pt-BR" altLang="pt-BR" dirty="0"/>
              <a:t> </a:t>
            </a:r>
            <a:r>
              <a:rPr lang="pt-BR" altLang="pt-BR" dirty="0" err="1"/>
              <a:t>mol_A</a:t>
            </a:r>
            <a:r>
              <a:rPr lang="pt-BR" altLang="pt-BR" dirty="0"/>
              <a:t> / </a:t>
            </a:r>
            <a:r>
              <a:rPr lang="pt-BR" altLang="pt-BR" dirty="0" err="1"/>
              <a:t>mol_A+B+C</a:t>
            </a:r>
            <a:r>
              <a:rPr lang="pt-BR" altLang="pt-BR" dirty="0"/>
              <a:t>...; 	F  </a:t>
            </a:r>
            <a:r>
              <a:rPr lang="pt-BR" altLang="pt-BR" dirty="0">
                <a:sym typeface="Symbol" panose="05050102010706020507" pitchFamily="18" charset="2"/>
              </a:rPr>
              <a:t> </a:t>
            </a:r>
            <a:r>
              <a:rPr lang="pt-BR" altLang="pt-BR" dirty="0" err="1">
                <a:sym typeface="Symbol" panose="05050102010706020507" pitchFamily="18" charset="2"/>
              </a:rPr>
              <a:t>mol_A+B+C</a:t>
            </a:r>
            <a:r>
              <a:rPr lang="pt-BR" altLang="pt-BR" dirty="0">
                <a:sym typeface="Symbol" panose="05050102010706020507" pitchFamily="18" charset="2"/>
              </a:rPr>
              <a:t>+... / S</a:t>
            </a:r>
            <a:endParaRPr lang="pt-BR" altLang="pt-BR" dirty="0"/>
          </a:p>
          <a:p>
            <a:pPr lvl="1" eaLnBrk="1" hangingPunct="1">
              <a:defRPr/>
            </a:pPr>
            <a:r>
              <a:rPr lang="pt-BR" altLang="pt-BR" dirty="0" err="1"/>
              <a:t>z</a:t>
            </a:r>
            <a:r>
              <a:rPr lang="pt-BR" altLang="pt-BR" baseline="-25000" dirty="0" err="1"/>
              <a:t>A</a:t>
            </a:r>
            <a:r>
              <a:rPr lang="pt-BR" altLang="pt-BR" dirty="0"/>
              <a:t>’</a:t>
            </a:r>
            <a:r>
              <a:rPr lang="pt-BR" altLang="pt-BR" dirty="0">
                <a:sym typeface="Symbol" panose="05050102010706020507" pitchFamily="18" charset="2"/>
              </a:rPr>
              <a:t> </a:t>
            </a:r>
            <a:r>
              <a:rPr lang="pt-BR" altLang="pt-BR" dirty="0"/>
              <a:t> </a:t>
            </a:r>
            <a:r>
              <a:rPr lang="pt-BR" altLang="pt-BR" dirty="0" err="1"/>
              <a:t>mol_A</a:t>
            </a:r>
            <a:r>
              <a:rPr lang="pt-BR" altLang="pt-BR" dirty="0"/>
              <a:t> / </a:t>
            </a:r>
            <a:r>
              <a:rPr lang="pt-BR" altLang="pt-BR" dirty="0" err="1"/>
              <a:t>mol_B+C</a:t>
            </a:r>
            <a:r>
              <a:rPr lang="pt-BR" altLang="pt-BR" dirty="0"/>
              <a:t>+...; 	F’ </a:t>
            </a:r>
            <a:r>
              <a:rPr lang="pt-BR" altLang="pt-BR" dirty="0">
                <a:sym typeface="Symbol" panose="05050102010706020507" pitchFamily="18" charset="2"/>
              </a:rPr>
              <a:t> </a:t>
            </a:r>
            <a:r>
              <a:rPr lang="pt-BR" altLang="pt-BR" dirty="0" err="1">
                <a:sym typeface="Symbol" panose="05050102010706020507" pitchFamily="18" charset="2"/>
              </a:rPr>
              <a:t>mol_B+C</a:t>
            </a:r>
            <a:r>
              <a:rPr lang="pt-BR" altLang="pt-BR" dirty="0">
                <a:sym typeface="Symbol" panose="05050102010706020507" pitchFamily="18" charset="2"/>
              </a:rPr>
              <a:t>+... / S</a:t>
            </a:r>
            <a:endParaRPr lang="pt-BR" altLang="pt-BR" dirty="0"/>
          </a:p>
          <a:p>
            <a:pPr lvl="1" eaLnBrk="1" hangingPunct="1">
              <a:defRPr/>
            </a:pPr>
            <a:r>
              <a:rPr lang="pt-BR" altLang="pt-BR" dirty="0"/>
              <a:t>Logo					(4)</a:t>
            </a:r>
          </a:p>
          <a:p>
            <a:pPr lvl="1"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r>
              <a:rPr lang="pt-BR" altLang="pt-BR" sz="2000" dirty="0"/>
              <a:t>O balanço de massa e o equilíbrio ficam:</a:t>
            </a:r>
          </a:p>
          <a:p>
            <a:pPr lvl="1" eaLnBrk="1" hangingPunct="1">
              <a:defRPr/>
            </a:pPr>
            <a:r>
              <a:rPr lang="pt-BR" altLang="pt-BR" dirty="0"/>
              <a:t>V’(y</a:t>
            </a:r>
            <a:r>
              <a:rPr lang="pt-BR" altLang="pt-BR" baseline="-25000" dirty="0"/>
              <a:t>2</a:t>
            </a:r>
            <a:r>
              <a:rPr lang="pt-BR" altLang="pt-BR" dirty="0"/>
              <a:t>’-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pt-BR" altLang="pt-BR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pt-BR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’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)=</a:t>
            </a:r>
            <a:r>
              <a:rPr lang="pt-BR" altLang="pt-BR" dirty="0"/>
              <a:t>L’(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pt-BR" altLang="pt-BR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pt-BR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’</a:t>
            </a:r>
            <a:r>
              <a:rPr lang="pt-BR" altLang="pt-BR" dirty="0"/>
              <a:t>-x</a:t>
            </a:r>
            <a:r>
              <a:rPr lang="pt-BR" altLang="pt-BR" baseline="-25000" dirty="0"/>
              <a:t>0</a:t>
            </a:r>
            <a:r>
              <a:rPr lang="pt-BR" altLang="pt-BR" dirty="0"/>
              <a:t>’)</a:t>
            </a:r>
            <a:r>
              <a:rPr lang="pt-BR" altLang="pt-BR" dirty="0">
                <a:solidFill>
                  <a:schemeClr val="tx2"/>
                </a:solidFill>
              </a:rPr>
              <a:t>			(5)</a:t>
            </a:r>
            <a:endParaRPr lang="pt-BR" altLang="pt-BR" dirty="0"/>
          </a:p>
          <a:p>
            <a:pPr lvl="1" eaLnBrk="1" hangingPunct="1">
              <a:defRPr/>
            </a:pPr>
            <a:r>
              <a:rPr lang="pt-BR" altLang="pt-BR" dirty="0">
                <a:cs typeface="Times New Roman" panose="02020603050405020304" pitchFamily="18" charset="0"/>
              </a:rPr>
              <a:t>y</a:t>
            </a:r>
            <a:r>
              <a:rPr lang="pt-BR" altLang="pt-BR" baseline="-25000" dirty="0">
                <a:cs typeface="Times New Roman" panose="02020603050405020304" pitchFamily="18" charset="0"/>
              </a:rPr>
              <a:t>1</a:t>
            </a:r>
            <a:r>
              <a:rPr lang="pt-BR" altLang="pt-BR" dirty="0">
                <a:cs typeface="Times New Roman" panose="02020603050405020304" pitchFamily="18" charset="0"/>
              </a:rPr>
              <a:t>‘/(1+</a:t>
            </a:r>
            <a:r>
              <a:rPr lang="pt-BR" altLang="pt-BR" dirty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y</a:t>
            </a:r>
            <a:r>
              <a:rPr lang="pt-BR" altLang="pt-BR" baseline="-25000" dirty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1</a:t>
            </a:r>
            <a:r>
              <a:rPr lang="pt-BR" altLang="pt-BR" dirty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‘</a:t>
            </a:r>
            <a:r>
              <a:rPr lang="pt-BR" altLang="pt-BR" dirty="0">
                <a:cs typeface="Times New Roman" panose="02020603050405020304" pitchFamily="18" charset="0"/>
              </a:rPr>
              <a:t>) </a:t>
            </a:r>
            <a:r>
              <a:rPr lang="pt-BR" altLang="pt-BR" dirty="0"/>
              <a:t>= K x</a:t>
            </a:r>
            <a:r>
              <a:rPr lang="pt-BR" altLang="pt-BR" baseline="-25000" dirty="0">
                <a:cs typeface="Times New Roman" panose="02020603050405020304" pitchFamily="18" charset="0"/>
              </a:rPr>
              <a:t>1</a:t>
            </a:r>
            <a:r>
              <a:rPr lang="pt-BR" altLang="pt-BR" dirty="0">
                <a:cs typeface="Times New Roman" panose="02020603050405020304" pitchFamily="18" charset="0"/>
              </a:rPr>
              <a:t>‘/s(1+</a:t>
            </a:r>
            <a:r>
              <a:rPr lang="pt-BR" altLang="pt-BR" dirty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x</a:t>
            </a:r>
            <a:r>
              <a:rPr lang="pt-BR" altLang="pt-BR" baseline="-25000" dirty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1</a:t>
            </a:r>
            <a:r>
              <a:rPr lang="pt-BR" altLang="pt-BR" dirty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</a:rPr>
              <a:t>‘</a:t>
            </a:r>
            <a:r>
              <a:rPr lang="pt-BR" altLang="pt-BR" dirty="0">
                <a:cs typeface="Times New Roman" panose="02020603050405020304" pitchFamily="18" charset="0"/>
              </a:rPr>
              <a:t>) </a:t>
            </a:r>
            <a:r>
              <a:rPr lang="pt-BR" altLang="pt-BR" dirty="0"/>
              <a:t>	</a:t>
            </a:r>
            <a:r>
              <a:rPr lang="pt-BR" altLang="pt-BR" dirty="0">
                <a:solidFill>
                  <a:schemeClr val="tx2"/>
                </a:solidFill>
              </a:rPr>
              <a:t>	(6)</a:t>
            </a:r>
          </a:p>
          <a:p>
            <a:pPr lvl="1" eaLnBrk="1" hangingPunct="1">
              <a:defRPr/>
            </a:pPr>
            <a:r>
              <a:rPr lang="pt-BR" altLang="pt-BR" dirty="0"/>
              <a:t>Hipóteses: </a:t>
            </a:r>
          </a:p>
          <a:p>
            <a:pPr lvl="2" eaLnBrk="1" hangingPunct="1">
              <a:defRPr/>
            </a:pPr>
            <a:r>
              <a:rPr lang="pt-BR" altLang="pt-BR" dirty="0"/>
              <a:t>apenas o soluto é transportado, logo V’ e L’  </a:t>
            </a:r>
            <a:br>
              <a:rPr lang="pt-BR" altLang="pt-BR" dirty="0"/>
            </a:br>
            <a:r>
              <a:rPr lang="pt-BR" altLang="pt-BR" dirty="0"/>
              <a:t>são iguais na entrada e saída </a:t>
            </a:r>
          </a:p>
          <a:p>
            <a:pPr lvl="2" eaLnBrk="1" hangingPunct="1">
              <a:defRPr/>
            </a:pPr>
            <a:r>
              <a:rPr lang="pt-BR" altLang="pt-BR" dirty="0"/>
              <a:t>regime permanente</a:t>
            </a:r>
          </a:p>
          <a:p>
            <a:pPr lvl="2" eaLnBrk="1" hangingPunct="1">
              <a:defRPr/>
            </a:pPr>
            <a:r>
              <a:rPr lang="pt-BR" altLang="pt-BR" dirty="0"/>
              <a:t>correntes na saída em equilíbrio </a:t>
            </a:r>
            <a:r>
              <a:rPr lang="pt-BR" altLang="pt-BR" dirty="0" err="1"/>
              <a:t>termodînâmico</a:t>
            </a:r>
            <a:r>
              <a:rPr lang="pt-BR" altLang="pt-BR" dirty="0"/>
              <a:t>. 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0782F61-F870-48D8-9769-A4D65CDB58AE}"/>
              </a:ext>
            </a:extLst>
          </p:cNvPr>
          <p:cNvSpPr/>
          <p:nvPr/>
        </p:nvSpPr>
        <p:spPr>
          <a:xfrm>
            <a:off x="3108167" y="2764842"/>
            <a:ext cx="16208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altLang="pt-BR" dirty="0">
                <a:latin typeface="+mn-lt"/>
                <a:cs typeface="Times New Roman" panose="02020603050405020304" pitchFamily="18" charset="0"/>
              </a:rPr>
              <a:t>F’= F (1-z</a:t>
            </a:r>
            <a:r>
              <a:rPr lang="pt-BR" altLang="pt-BR" baseline="-25000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pt-BR" altLang="pt-BR" dirty="0">
                <a:latin typeface="+mn-lt"/>
                <a:cs typeface="Times New Roman" panose="02020603050405020304" pitchFamily="18" charset="0"/>
              </a:rPr>
              <a:t>)</a:t>
            </a:r>
            <a:br>
              <a:rPr lang="pt-BR" altLang="pt-BR" dirty="0">
                <a:latin typeface="+mn-lt"/>
                <a:cs typeface="Times New Roman" panose="02020603050405020304" pitchFamily="18" charset="0"/>
              </a:rPr>
            </a:br>
            <a:r>
              <a:rPr lang="pt-BR" altLang="pt-BR" dirty="0">
                <a:latin typeface="+mn-lt"/>
                <a:cs typeface="Times New Roman" panose="02020603050405020304" pitchFamily="18" charset="0"/>
              </a:rPr>
              <a:t>F = F’ (1+z</a:t>
            </a:r>
            <a:r>
              <a:rPr lang="pt-BR" altLang="pt-BR" baseline="-25000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pt-BR" altLang="pt-BR" dirty="0">
                <a:latin typeface="+mn-lt"/>
                <a:cs typeface="Times New Roman" panose="02020603050405020304" pitchFamily="18" charset="0"/>
              </a:rPr>
              <a:t>’)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8AB79BA-1003-4C97-A0AA-3182B56EE33A}"/>
              </a:ext>
            </a:extLst>
          </p:cNvPr>
          <p:cNvSpPr/>
          <p:nvPr/>
        </p:nvSpPr>
        <p:spPr>
          <a:xfrm>
            <a:off x="1412717" y="2764842"/>
            <a:ext cx="16716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dirty="0" err="1">
                <a:latin typeface="+mn-lt"/>
                <a:cs typeface="Times New Roman" panose="02020603050405020304" pitchFamily="18" charset="0"/>
              </a:rPr>
              <a:t>z</a:t>
            </a:r>
            <a:r>
              <a:rPr lang="pt-BR" altLang="pt-BR" baseline="-25000" dirty="0" err="1">
                <a:latin typeface="+mn-lt"/>
                <a:cs typeface="Times New Roman" panose="02020603050405020304" pitchFamily="18" charset="0"/>
              </a:rPr>
              <a:t>A</a:t>
            </a:r>
            <a:r>
              <a:rPr lang="pt-BR" altLang="pt-BR" dirty="0">
                <a:latin typeface="+mn-lt"/>
                <a:cs typeface="Times New Roman" panose="02020603050405020304" pitchFamily="18" charset="0"/>
              </a:rPr>
              <a:t>’</a:t>
            </a:r>
            <a:r>
              <a:rPr lang="pt-BR" altLang="pt-BR" baseline="-25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pt-BR" altLang="pt-BR" dirty="0">
                <a:latin typeface="+mn-lt"/>
                <a:cs typeface="Times New Roman" panose="02020603050405020304" pitchFamily="18" charset="0"/>
              </a:rPr>
              <a:t>= </a:t>
            </a:r>
            <a:r>
              <a:rPr lang="pt-BR" altLang="pt-BR" dirty="0" err="1">
                <a:latin typeface="+mn-lt"/>
                <a:cs typeface="Times New Roman" panose="02020603050405020304" pitchFamily="18" charset="0"/>
              </a:rPr>
              <a:t>z</a:t>
            </a:r>
            <a:r>
              <a:rPr lang="pt-BR" altLang="pt-BR" baseline="-25000" dirty="0" err="1">
                <a:latin typeface="+mn-lt"/>
                <a:cs typeface="Times New Roman" panose="02020603050405020304" pitchFamily="18" charset="0"/>
              </a:rPr>
              <a:t>A</a:t>
            </a:r>
            <a:r>
              <a:rPr lang="pt-BR" altLang="pt-BR" dirty="0">
                <a:latin typeface="+mn-lt"/>
                <a:cs typeface="Times New Roman" panose="02020603050405020304" pitchFamily="18" charset="0"/>
              </a:rPr>
              <a:t>/(1-z</a:t>
            </a:r>
            <a:r>
              <a:rPr lang="pt-BR" altLang="pt-BR" baseline="-25000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pt-BR" altLang="pt-BR" dirty="0">
                <a:latin typeface="+mn-lt"/>
                <a:cs typeface="Times New Roman" panose="02020603050405020304" pitchFamily="18" charset="0"/>
              </a:rPr>
              <a:t>)</a:t>
            </a:r>
            <a:br>
              <a:rPr lang="pt-BR" altLang="pt-BR" dirty="0">
                <a:latin typeface="+mn-lt"/>
                <a:cs typeface="Times New Roman" panose="02020603050405020304" pitchFamily="18" charset="0"/>
              </a:rPr>
            </a:br>
            <a:r>
              <a:rPr lang="pt-BR" altLang="pt-BR" dirty="0" err="1">
                <a:latin typeface="+mn-lt"/>
                <a:cs typeface="Times New Roman" panose="02020603050405020304" pitchFamily="18" charset="0"/>
              </a:rPr>
              <a:t>z</a:t>
            </a:r>
            <a:r>
              <a:rPr lang="pt-BR" altLang="pt-BR" baseline="-25000" dirty="0" err="1">
                <a:latin typeface="+mn-lt"/>
                <a:cs typeface="Times New Roman" panose="02020603050405020304" pitchFamily="18" charset="0"/>
              </a:rPr>
              <a:t>A</a:t>
            </a:r>
            <a:r>
              <a:rPr lang="pt-BR" altLang="pt-BR" dirty="0">
                <a:latin typeface="+mn-lt"/>
                <a:cs typeface="Times New Roman" panose="02020603050405020304" pitchFamily="18" charset="0"/>
              </a:rPr>
              <a:t>=</a:t>
            </a:r>
            <a:r>
              <a:rPr lang="pt-BR" altLang="pt-BR" dirty="0" err="1">
                <a:latin typeface="+mn-lt"/>
                <a:cs typeface="Times New Roman" panose="02020603050405020304" pitchFamily="18" charset="0"/>
              </a:rPr>
              <a:t>z</a:t>
            </a:r>
            <a:r>
              <a:rPr lang="pt-BR" altLang="pt-BR" baseline="-25000" dirty="0" err="1">
                <a:latin typeface="+mn-lt"/>
                <a:cs typeface="Times New Roman" panose="02020603050405020304" pitchFamily="18" charset="0"/>
              </a:rPr>
              <a:t>A</a:t>
            </a:r>
            <a:r>
              <a:rPr lang="pt-BR" altLang="pt-BR" dirty="0">
                <a:latin typeface="+mn-lt"/>
                <a:cs typeface="Times New Roman" panose="02020603050405020304" pitchFamily="18" charset="0"/>
              </a:rPr>
              <a:t>‘/(1+z</a:t>
            </a:r>
            <a:r>
              <a:rPr lang="pt-BR" altLang="pt-BR" baseline="-25000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pt-BR" altLang="pt-BR" dirty="0">
                <a:latin typeface="+mn-lt"/>
                <a:cs typeface="Times New Roman" panose="02020603050405020304" pitchFamily="18" charset="0"/>
              </a:rPr>
              <a:t>‘) </a:t>
            </a:r>
            <a:endParaRPr lang="pt-BR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31" name="Group 51">
            <a:extLst>
              <a:ext uri="{FF2B5EF4-FFF2-40B4-BE49-F238E27FC236}">
                <a16:creationId xmlns:a16="http://schemas.microsoft.com/office/drawing/2014/main" id="{962B4E93-CF30-4450-A399-0E344A824447}"/>
              </a:ext>
            </a:extLst>
          </p:cNvPr>
          <p:cNvGrpSpPr>
            <a:grpSpLocks/>
          </p:cNvGrpSpPr>
          <p:nvPr/>
        </p:nvGrpSpPr>
        <p:grpSpPr bwMode="auto">
          <a:xfrm>
            <a:off x="6804025" y="2708275"/>
            <a:ext cx="2101237" cy="3314700"/>
            <a:chOff x="4309" y="1888"/>
            <a:chExt cx="1434" cy="2088"/>
          </a:xfrm>
        </p:grpSpPr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AC103CA2-F8F8-40B1-820F-F8FF4AB83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2471"/>
              <a:ext cx="1403" cy="89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 altLang="pt-BR"/>
            </a:p>
          </p:txBody>
        </p:sp>
        <p:sp>
          <p:nvSpPr>
            <p:cNvPr id="33" name="Line 24">
              <a:extLst>
                <a:ext uri="{FF2B5EF4-FFF2-40B4-BE49-F238E27FC236}">
                  <a16:creationId xmlns:a16="http://schemas.microsoft.com/office/drawing/2014/main" id="{77A81497-798A-4132-9A71-4A2AD3E56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01" y="1888"/>
              <a:ext cx="12" cy="56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 useBgFill="1">
          <p:nvSpPr>
            <p:cNvPr id="34" name="Rectangle 25">
              <a:extLst>
                <a:ext uri="{FF2B5EF4-FFF2-40B4-BE49-F238E27FC236}">
                  <a16:creationId xmlns:a16="http://schemas.microsoft.com/office/drawing/2014/main" id="{3396C1F0-9D3E-4D92-9DC7-DDEF4D99C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" y="3661"/>
              <a:ext cx="282" cy="15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5" name="Line 26">
              <a:extLst>
                <a:ext uri="{FF2B5EF4-FFF2-40B4-BE49-F238E27FC236}">
                  <a16:creationId xmlns:a16="http://schemas.microsoft.com/office/drawing/2014/main" id="{AD4A568A-F616-44F2-93CF-A30E22D92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7" y="3394"/>
              <a:ext cx="0" cy="56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Line 27">
              <a:extLst>
                <a:ext uri="{FF2B5EF4-FFF2-40B4-BE49-F238E27FC236}">
                  <a16:creationId xmlns:a16="http://schemas.microsoft.com/office/drawing/2014/main" id="{09BA8DA2-16DD-45FE-B8AF-5BC2DD3D7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8" y="3400"/>
              <a:ext cx="1" cy="57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" name="Line 28">
              <a:extLst>
                <a:ext uri="{FF2B5EF4-FFF2-40B4-BE49-F238E27FC236}">
                  <a16:creationId xmlns:a16="http://schemas.microsoft.com/office/drawing/2014/main" id="{E2AAED75-68F4-44BB-AA19-1F2E301DA8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8" y="1900"/>
              <a:ext cx="2" cy="51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 useBgFill="1">
          <p:nvSpPr>
            <p:cNvPr id="38" name="Rectangle 29">
              <a:extLst>
                <a:ext uri="{FF2B5EF4-FFF2-40B4-BE49-F238E27FC236}">
                  <a16:creationId xmlns:a16="http://schemas.microsoft.com/office/drawing/2014/main" id="{1BB0632B-1311-464D-BB5A-5FFFF5EA9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5" y="2024"/>
              <a:ext cx="282" cy="155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9" name="Rectangle 30">
              <a:extLst>
                <a:ext uri="{FF2B5EF4-FFF2-40B4-BE49-F238E27FC236}">
                  <a16:creationId xmlns:a16="http://schemas.microsoft.com/office/drawing/2014/main" id="{81C87B11-DB59-45D7-9950-9EF560D0C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" y="1934"/>
              <a:ext cx="61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 dirty="0">
                  <a:latin typeface="Arial" panose="020B0604020202020204" pitchFamily="34" charset="0"/>
                </a:rPr>
                <a:t>V’</a:t>
              </a:r>
              <a:r>
                <a:rPr lang="en-GB" altLang="pt-BR" sz="2000" dirty="0">
                  <a:latin typeface="Arial" panose="020B0604020202020204" pitchFamily="34" charset="0"/>
                </a:rPr>
                <a:t>, </a:t>
              </a:r>
              <a:r>
                <a:rPr lang="en-GB" altLang="pt-BR" sz="2000" i="1" dirty="0">
                  <a:latin typeface="Arial" panose="020B0604020202020204" pitchFamily="34" charset="0"/>
                </a:rPr>
                <a:t>y’</a:t>
              </a:r>
              <a:r>
                <a:rPr lang="en-GB" altLang="pt-BR" sz="2000" baseline="-25000" dirty="0">
                  <a:latin typeface="Arial" panose="020B0604020202020204" pitchFamily="34" charset="0"/>
                </a:rPr>
                <a:t>2</a:t>
              </a:r>
            </a:p>
          </p:txBody>
        </p:sp>
        <p:sp useBgFill="1">
          <p:nvSpPr>
            <p:cNvPr id="40" name="Rectangle 31">
              <a:extLst>
                <a:ext uri="{FF2B5EF4-FFF2-40B4-BE49-F238E27FC236}">
                  <a16:creationId xmlns:a16="http://schemas.microsoft.com/office/drawing/2014/main" id="{91196FC3-5D65-454B-8170-65DADAAD1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4" y="3612"/>
              <a:ext cx="284" cy="15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 useBgFill="1">
          <p:nvSpPr>
            <p:cNvPr id="41" name="Rectangle 32">
              <a:extLst>
                <a:ext uri="{FF2B5EF4-FFF2-40B4-BE49-F238E27FC236}">
                  <a16:creationId xmlns:a16="http://schemas.microsoft.com/office/drawing/2014/main" id="{30891568-FA46-4A9C-A18F-C15CF8D13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2024"/>
              <a:ext cx="283" cy="15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42" name="Rectangle 33">
              <a:extLst>
                <a:ext uri="{FF2B5EF4-FFF2-40B4-BE49-F238E27FC236}">
                  <a16:creationId xmlns:a16="http://schemas.microsoft.com/office/drawing/2014/main" id="{8B375796-9DD9-4E20-AB80-3BB1924E6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0" y="1929"/>
              <a:ext cx="58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 dirty="0">
                  <a:latin typeface="Arial" panose="020B0604020202020204" pitchFamily="34" charset="0"/>
                </a:rPr>
                <a:t>L’</a:t>
              </a:r>
              <a:r>
                <a:rPr lang="en-GB" altLang="pt-BR" sz="2000" dirty="0">
                  <a:latin typeface="Arial" panose="020B0604020202020204" pitchFamily="34" charset="0"/>
                </a:rPr>
                <a:t>, </a:t>
              </a:r>
              <a:r>
                <a:rPr lang="en-GB" altLang="pt-BR" sz="2000" i="1" dirty="0">
                  <a:latin typeface="Arial" panose="020B0604020202020204" pitchFamily="34" charset="0"/>
                </a:rPr>
                <a:t>x’</a:t>
              </a:r>
              <a:r>
                <a:rPr lang="en-GB" altLang="pt-BR" sz="2000" baseline="-25000" dirty="0">
                  <a:latin typeface="Arial" panose="020B0604020202020204" pitchFamily="34" charset="0"/>
                </a:rPr>
                <a:t>0</a:t>
              </a:r>
            </a:p>
          </p:txBody>
        </p:sp>
        <p:sp useBgFill="1">
          <p:nvSpPr>
            <p:cNvPr id="43" name="Rectangle 34">
              <a:extLst>
                <a:ext uri="{FF2B5EF4-FFF2-40B4-BE49-F238E27FC236}">
                  <a16:creationId xmlns:a16="http://schemas.microsoft.com/office/drawing/2014/main" id="{BDBCAA3C-8FFD-4F53-9FC2-D66649924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" y="3578"/>
              <a:ext cx="62" cy="18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44" name="Rectangle 35">
              <a:extLst>
                <a:ext uri="{FF2B5EF4-FFF2-40B4-BE49-F238E27FC236}">
                  <a16:creationId xmlns:a16="http://schemas.microsoft.com/office/drawing/2014/main" id="{E0E6420A-B941-4DF3-9B46-8DD8880FE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" y="3521"/>
              <a:ext cx="58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 dirty="0">
                  <a:latin typeface="Arial" panose="020B0604020202020204" pitchFamily="34" charset="0"/>
                </a:rPr>
                <a:t>L’</a:t>
              </a:r>
              <a:r>
                <a:rPr lang="en-GB" altLang="pt-BR" sz="2000" dirty="0">
                  <a:latin typeface="Arial" panose="020B0604020202020204" pitchFamily="34" charset="0"/>
                </a:rPr>
                <a:t>, </a:t>
              </a:r>
              <a:r>
                <a:rPr lang="en-GB" altLang="pt-BR" sz="2000" i="1" dirty="0">
                  <a:latin typeface="Arial" panose="020B0604020202020204" pitchFamily="34" charset="0"/>
                </a:rPr>
                <a:t>x’</a:t>
              </a:r>
              <a:r>
                <a:rPr lang="en-GB" altLang="pt-BR" sz="2000" baseline="-250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Line 36">
              <a:extLst>
                <a:ext uri="{FF2B5EF4-FFF2-40B4-BE49-F238E27FC236}">
                  <a16:creationId xmlns:a16="http://schemas.microsoft.com/office/drawing/2014/main" id="{67BFE477-BC88-44BB-9A71-92F0A188C7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6" y="2470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Rectangle 37">
              <a:extLst>
                <a:ext uri="{FF2B5EF4-FFF2-40B4-BE49-F238E27FC236}">
                  <a16:creationId xmlns:a16="http://schemas.microsoft.com/office/drawing/2014/main" id="{642ABC59-375D-4C83-A8AC-595A7F9D1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9" y="2482"/>
              <a:ext cx="637" cy="8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ED52D023-175A-4EF1-85EA-51E96C131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" y="2886"/>
              <a:ext cx="616" cy="382"/>
            </a:xfrm>
            <a:custGeom>
              <a:avLst/>
              <a:gdLst>
                <a:gd name="T0" fmla="*/ 0 w 569"/>
                <a:gd name="T1" fmla="*/ 381 h 382"/>
                <a:gd name="T2" fmla="*/ 79389 w 569"/>
                <a:gd name="T3" fmla="*/ 381 h 382"/>
                <a:gd name="T4" fmla="*/ 158648 w 569"/>
                <a:gd name="T5" fmla="*/ 4 h 382"/>
                <a:gd name="T6" fmla="*/ 159514 w 569"/>
                <a:gd name="T7" fmla="*/ 0 h 3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9"/>
                <a:gd name="T13" fmla="*/ 0 h 382"/>
                <a:gd name="T14" fmla="*/ 569 w 569"/>
                <a:gd name="T15" fmla="*/ 382 h 3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9" h="382">
                  <a:moveTo>
                    <a:pt x="0" y="381"/>
                  </a:moveTo>
                  <a:lnTo>
                    <a:pt x="284" y="381"/>
                  </a:lnTo>
                  <a:lnTo>
                    <a:pt x="567" y="4"/>
                  </a:lnTo>
                  <a:lnTo>
                    <a:pt x="568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39">
              <a:extLst>
                <a:ext uri="{FF2B5EF4-FFF2-40B4-BE49-F238E27FC236}">
                  <a16:creationId xmlns:a16="http://schemas.microsoft.com/office/drawing/2014/main" id="{010484EF-1250-42E8-AD1D-7CBA06A01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6" y="2782"/>
              <a:ext cx="743" cy="491"/>
            </a:xfrm>
            <a:custGeom>
              <a:avLst/>
              <a:gdLst>
                <a:gd name="T0" fmla="*/ 198362 w 686"/>
                <a:gd name="T1" fmla="*/ 0 h 491"/>
                <a:gd name="T2" fmla="*/ 98436 w 686"/>
                <a:gd name="T3" fmla="*/ 0 h 491"/>
                <a:gd name="T4" fmla="*/ 0 w 686"/>
                <a:gd name="T5" fmla="*/ 485 h 491"/>
                <a:gd name="T6" fmla="*/ 0 w 686"/>
                <a:gd name="T7" fmla="*/ 490 h 4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6"/>
                <a:gd name="T13" fmla="*/ 0 h 491"/>
                <a:gd name="T14" fmla="*/ 686 w 686"/>
                <a:gd name="T15" fmla="*/ 491 h 4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6" h="491">
                  <a:moveTo>
                    <a:pt x="685" y="0"/>
                  </a:moveTo>
                  <a:lnTo>
                    <a:pt x="340" y="0"/>
                  </a:lnTo>
                  <a:lnTo>
                    <a:pt x="0" y="485"/>
                  </a:lnTo>
                  <a:lnTo>
                    <a:pt x="0" y="49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Rectangle 40">
              <a:extLst>
                <a:ext uri="{FF2B5EF4-FFF2-40B4-BE49-F238E27FC236}">
                  <a16:creationId xmlns:a16="http://schemas.microsoft.com/office/drawing/2014/main" id="{233FD1DB-CFE8-4BDA-AA55-59DA06C0A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772"/>
              <a:ext cx="35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>
                  <a:latin typeface="Arial" panose="020B0604020202020204" pitchFamily="34" charset="0"/>
                </a:rPr>
                <a:t>y</a:t>
              </a:r>
              <a:r>
                <a:rPr lang="en-GB" altLang="pt-BR" sz="2000" baseline="300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50" name="Rectangle 41">
              <a:extLst>
                <a:ext uri="{FF2B5EF4-FFF2-40B4-BE49-F238E27FC236}">
                  <a16:creationId xmlns:a16="http://schemas.microsoft.com/office/drawing/2014/main" id="{341B8665-A56B-4BFA-AA84-6955F49EC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3097"/>
              <a:ext cx="291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x</a:t>
              </a:r>
              <a:r>
                <a:rPr lang="en-GB" altLang="pt-BR" sz="2000" baseline="300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51" name="AutoShape 42">
              <a:extLst>
                <a:ext uri="{FF2B5EF4-FFF2-40B4-BE49-F238E27FC236}">
                  <a16:creationId xmlns:a16="http://schemas.microsoft.com/office/drawing/2014/main" id="{550F6933-07D8-4276-84AB-97359B6FE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" y="2523"/>
              <a:ext cx="410" cy="335"/>
            </a:xfrm>
            <a:prstGeom prst="leftArrow">
              <a:avLst>
                <a:gd name="adj1" fmla="val 50000"/>
                <a:gd name="adj2" fmla="val 6118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52" name="Rectangle 43">
              <a:extLst>
                <a:ext uri="{FF2B5EF4-FFF2-40B4-BE49-F238E27FC236}">
                  <a16:creationId xmlns:a16="http://schemas.microsoft.com/office/drawing/2014/main" id="{AD3CE84C-6636-4AC5-874A-DF26B4FD8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1" y="2564"/>
              <a:ext cx="45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pt-BR" sz="2000" i="1">
                  <a:latin typeface="Arial" panose="020B0604020202020204" pitchFamily="34" charset="0"/>
                </a:rPr>
                <a:t>NA</a:t>
              </a:r>
              <a:endParaRPr lang="en-GB" altLang="pt-BR" sz="2000" baseline="-25000">
                <a:latin typeface="Arial" panose="020B0604020202020204" pitchFamily="34" charset="0"/>
              </a:endParaRPr>
            </a:p>
          </p:txBody>
        </p:sp>
        <p:sp>
          <p:nvSpPr>
            <p:cNvPr id="53" name="Rectangle 44">
              <a:extLst>
                <a:ext uri="{FF2B5EF4-FFF2-40B4-BE49-F238E27FC236}">
                  <a16:creationId xmlns:a16="http://schemas.microsoft.com/office/drawing/2014/main" id="{F8375FFD-25DD-4363-850E-DB9920F7F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2476"/>
              <a:ext cx="633" cy="8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54" name="Rectangle 45">
              <a:extLst>
                <a:ext uri="{FF2B5EF4-FFF2-40B4-BE49-F238E27FC236}">
                  <a16:creationId xmlns:a16="http://schemas.microsoft.com/office/drawing/2014/main" id="{C4EC9740-4167-462E-B97A-CBD795E39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2" y="3521"/>
              <a:ext cx="61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 dirty="0">
                  <a:latin typeface="Arial" panose="020B0604020202020204" pitchFamily="34" charset="0"/>
                </a:rPr>
                <a:t>V’</a:t>
              </a:r>
              <a:r>
                <a:rPr lang="en-GB" altLang="pt-BR" sz="2000" dirty="0">
                  <a:latin typeface="Arial" panose="020B0604020202020204" pitchFamily="34" charset="0"/>
                </a:rPr>
                <a:t>, </a:t>
              </a:r>
              <a:r>
                <a:rPr lang="en-GB" altLang="pt-BR" sz="2000" i="1" dirty="0">
                  <a:latin typeface="Arial" panose="020B0604020202020204" pitchFamily="34" charset="0"/>
                </a:rPr>
                <a:t>y’</a:t>
              </a:r>
              <a:r>
                <a:rPr lang="en-GB" altLang="pt-BR" sz="2000" i="1" baseline="-25000" dirty="0">
                  <a:latin typeface="Arial" panose="020B0604020202020204" pitchFamily="34" charset="0"/>
                </a:rPr>
                <a:t>1</a:t>
              </a:r>
              <a:endParaRPr lang="en-GB" altLang="pt-BR" sz="2000" baseline="-25000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0">
            <a:extLst>
              <a:ext uri="{FF2B5EF4-FFF2-40B4-BE49-F238E27FC236}">
                <a16:creationId xmlns:a16="http://schemas.microsoft.com/office/drawing/2014/main" id="{6B29CBB0-8C59-4898-8D45-6A88F45F4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altLang="pt-BR" dirty="0"/>
              <a:t>Balanço de massa em estágio com TM: mistura ideal nas 2 fases (mix-mix)</a:t>
            </a:r>
          </a:p>
        </p:txBody>
      </p:sp>
      <p:sp>
        <p:nvSpPr>
          <p:cNvPr id="72707" name="Rectangle 21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Conhecidas variáveis e parâmetros que definem alimentação, TM, equilíbrio e área interfacial, indicadas em preto abaixo.</a:t>
            </a:r>
          </a:p>
          <a:p>
            <a:pPr eaLnBrk="1" hangingPunct="1"/>
            <a:r>
              <a:rPr lang="pt-BR" altLang="pt-BR" sz="2000" dirty="0"/>
              <a:t>Balanços de massa p/</a:t>
            </a:r>
            <a:r>
              <a:rPr lang="pt-BR" altLang="pt-BR" sz="2000" dirty="0" err="1"/>
              <a:t>comp</a:t>
            </a:r>
            <a:r>
              <a:rPr lang="pt-BR" altLang="pt-BR" sz="2000" dirty="0"/>
              <a:t> na fase auxiliar e no separador:</a:t>
            </a:r>
          </a:p>
          <a:p>
            <a:pPr lvl="1" eaLnBrk="1" hangingPunct="1"/>
            <a:r>
              <a:rPr lang="pt-BR" altLang="pt-BR" dirty="0"/>
              <a:t>Vy</a:t>
            </a:r>
            <a:r>
              <a:rPr lang="pt-BR" altLang="pt-BR" baseline="-25000" dirty="0"/>
              <a:t>2</a:t>
            </a:r>
            <a:r>
              <a:rPr lang="pt-BR" altLang="pt-BR" dirty="0"/>
              <a:t>+</a:t>
            </a:r>
            <a:r>
              <a:rPr lang="pt-BR" altLang="pt-BR" dirty="0">
                <a:solidFill>
                  <a:srgbClr val="0066FF"/>
                </a:solidFill>
              </a:rPr>
              <a:t>NA</a:t>
            </a:r>
            <a:r>
              <a:rPr lang="pt-BR" altLang="pt-BR" dirty="0"/>
              <a:t>=V</a:t>
            </a:r>
            <a:r>
              <a:rPr lang="pt-BR" altLang="pt-BR" dirty="0">
                <a:solidFill>
                  <a:srgbClr val="0066FF"/>
                </a:solidFill>
              </a:rPr>
              <a:t>y</a:t>
            </a:r>
            <a:r>
              <a:rPr lang="pt-BR" altLang="pt-BR" baseline="-25000" dirty="0">
                <a:solidFill>
                  <a:srgbClr val="0066FF"/>
                </a:solidFill>
              </a:rPr>
              <a:t>1</a:t>
            </a:r>
            <a:r>
              <a:rPr lang="pt-BR" altLang="pt-BR" dirty="0">
                <a:solidFill>
                  <a:schemeClr val="tx2"/>
                </a:solidFill>
              </a:rPr>
              <a:t>		(1)</a:t>
            </a:r>
            <a:endParaRPr lang="pt-BR" altLang="pt-BR" dirty="0"/>
          </a:p>
          <a:p>
            <a:pPr lvl="1" eaLnBrk="1" hangingPunct="1"/>
            <a:r>
              <a:rPr lang="pt-BR" altLang="pt-BR" dirty="0"/>
              <a:t>V(y</a:t>
            </a:r>
            <a:r>
              <a:rPr lang="pt-BR" altLang="pt-BR" baseline="-25000" dirty="0"/>
              <a:t>2</a:t>
            </a:r>
            <a:r>
              <a:rPr lang="pt-BR" altLang="pt-BR" dirty="0"/>
              <a:t>-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pt-BR" altLang="pt-BR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)=</a:t>
            </a:r>
            <a:r>
              <a:rPr lang="pt-BR" altLang="pt-BR" dirty="0"/>
              <a:t>L(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pt-BR" altLang="pt-BR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pt-BR" dirty="0"/>
              <a:t>-x</a:t>
            </a:r>
            <a:r>
              <a:rPr lang="pt-BR" altLang="pt-BR" baseline="-25000" dirty="0"/>
              <a:t>0</a:t>
            </a:r>
            <a:r>
              <a:rPr lang="pt-BR" altLang="pt-BR" dirty="0"/>
              <a:t>) </a:t>
            </a:r>
            <a:r>
              <a:rPr lang="pt-BR" altLang="pt-BR" dirty="0">
                <a:solidFill>
                  <a:schemeClr val="tx2"/>
                </a:solidFill>
              </a:rPr>
              <a:t>	(2)</a:t>
            </a:r>
          </a:p>
          <a:p>
            <a:pPr lvl="1" eaLnBrk="1" hangingPunct="1"/>
            <a:r>
              <a:rPr lang="pt-BR" altLang="pt-BR" dirty="0"/>
              <a:t>Hipóteses: regime permanente, baixas concentrações</a:t>
            </a:r>
          </a:p>
          <a:p>
            <a:pPr eaLnBrk="1" hangingPunct="1"/>
            <a:r>
              <a:rPr lang="pt-BR" altLang="pt-BR" sz="2000" dirty="0"/>
              <a:t>Taxa de TM</a:t>
            </a:r>
          </a:p>
          <a:p>
            <a:pPr lvl="1" eaLnBrk="1" hangingPunct="1"/>
            <a:r>
              <a:rPr lang="pt-BR" altLang="pt-BR" dirty="0"/>
              <a:t>N=J+Nx</a:t>
            </a:r>
            <a:r>
              <a:rPr lang="pt-BR" altLang="pt-BR" baseline="-25000" dirty="0"/>
              <a:t>1</a:t>
            </a:r>
            <a:r>
              <a:rPr lang="pt-BR" altLang="pt-BR" dirty="0"/>
              <a:t>=J</a:t>
            </a:r>
          </a:p>
          <a:p>
            <a:pPr lvl="1" eaLnBrk="1" hangingPunct="1"/>
            <a:r>
              <a:rPr lang="pt-BR" altLang="pt-BR" dirty="0">
                <a:solidFill>
                  <a:srgbClr val="0066FF"/>
                </a:solidFill>
              </a:rPr>
              <a:t>N</a:t>
            </a:r>
            <a:r>
              <a:rPr lang="pt-BR" altLang="pt-BR" dirty="0"/>
              <a:t>=</a:t>
            </a:r>
            <a:r>
              <a:rPr lang="pt-BR" altLang="pt-BR" dirty="0" err="1"/>
              <a:t>k</a:t>
            </a:r>
            <a:r>
              <a:rPr lang="pt-BR" altLang="pt-BR" baseline="-25000" dirty="0" err="1"/>
              <a:t>oV</a:t>
            </a:r>
            <a:r>
              <a:rPr lang="pt-BR" altLang="pt-BR" baseline="-25000" dirty="0"/>
              <a:t> </a:t>
            </a:r>
            <a:r>
              <a:rPr lang="pt-BR" altLang="pt-BR" dirty="0" err="1"/>
              <a:t>c</a:t>
            </a:r>
            <a:r>
              <a:rPr lang="pt-BR" altLang="pt-BR" baseline="-25000" dirty="0" err="1"/>
              <a:t>V</a:t>
            </a:r>
            <a:r>
              <a:rPr lang="pt-BR" altLang="pt-BR" baseline="-25000" dirty="0"/>
              <a:t> </a:t>
            </a:r>
            <a:r>
              <a:rPr lang="pt-BR" altLang="pt-BR" dirty="0"/>
              <a:t>(K</a:t>
            </a:r>
            <a:r>
              <a:rPr lang="pt-BR" altLang="pt-BR" dirty="0">
                <a:solidFill>
                  <a:srgbClr val="0066FF"/>
                </a:solidFill>
              </a:rPr>
              <a:t>x</a:t>
            </a:r>
            <a:r>
              <a:rPr lang="pt-BR" altLang="pt-BR" baseline="-25000" dirty="0">
                <a:solidFill>
                  <a:srgbClr val="0066FF"/>
                </a:solidFill>
              </a:rPr>
              <a:t>1</a:t>
            </a:r>
            <a:r>
              <a:rPr lang="pt-BR" altLang="pt-BR" baseline="-25000" dirty="0"/>
              <a:t> </a:t>
            </a:r>
            <a:r>
              <a:rPr lang="pt-BR" altLang="pt-BR" dirty="0"/>
              <a:t>- </a:t>
            </a:r>
            <a:r>
              <a:rPr lang="pt-BR" altLang="pt-BR" dirty="0">
                <a:solidFill>
                  <a:srgbClr val="0066FF"/>
                </a:solidFill>
              </a:rPr>
              <a:t>y</a:t>
            </a:r>
            <a:r>
              <a:rPr lang="pt-BR" altLang="pt-BR" baseline="-25000" dirty="0">
                <a:solidFill>
                  <a:srgbClr val="0066FF"/>
                </a:solidFill>
              </a:rPr>
              <a:t>1</a:t>
            </a:r>
            <a:r>
              <a:rPr lang="pt-BR" altLang="pt-BR" dirty="0"/>
              <a:t>) </a:t>
            </a:r>
            <a:r>
              <a:rPr lang="pt-BR" altLang="pt-BR" dirty="0">
                <a:solidFill>
                  <a:schemeClr val="tx2"/>
                </a:solidFill>
              </a:rPr>
              <a:t>	(3)</a:t>
            </a:r>
            <a:endParaRPr lang="pt-BR" altLang="pt-BR" dirty="0"/>
          </a:p>
          <a:p>
            <a:pPr lvl="1" eaLnBrk="1" hangingPunct="1"/>
            <a:r>
              <a:rPr lang="pt-BR" altLang="pt-BR" dirty="0"/>
              <a:t>H: sistema binário, transporte </a:t>
            </a:r>
            <a:r>
              <a:rPr lang="pt-BR" altLang="pt-BR" dirty="0" err="1"/>
              <a:t>unimolecular</a:t>
            </a:r>
            <a:r>
              <a:rPr lang="pt-BR" altLang="pt-BR" dirty="0"/>
              <a:t>, curva de</a:t>
            </a:r>
            <a:br>
              <a:rPr lang="pt-BR" altLang="pt-BR" dirty="0"/>
            </a:br>
            <a:r>
              <a:rPr lang="pt-BR" altLang="pt-BR" dirty="0"/>
              <a:t>equilíbrio é uma reta: y=</a:t>
            </a:r>
            <a:r>
              <a:rPr lang="pt-BR" altLang="pt-BR" dirty="0" err="1"/>
              <a:t>Kx</a:t>
            </a:r>
            <a:r>
              <a:rPr lang="pt-BR" altLang="pt-BR" dirty="0"/>
              <a:t> (K independe de x, T, P)</a:t>
            </a:r>
          </a:p>
          <a:p>
            <a:pPr eaLnBrk="1" hangingPunct="1"/>
            <a:r>
              <a:rPr lang="pt-BR" altLang="pt-BR" sz="2000" dirty="0"/>
              <a:t>Interface como antes: </a:t>
            </a:r>
            <a:r>
              <a:rPr lang="pt-BR" altLang="pt-BR" dirty="0">
                <a:solidFill>
                  <a:srgbClr val="0066FF"/>
                </a:solidFill>
              </a:rPr>
              <a:t>A</a:t>
            </a:r>
            <a:r>
              <a:rPr lang="pt-BR" altLang="pt-BR" dirty="0"/>
              <a:t> = 6 </a:t>
            </a:r>
            <a:r>
              <a:rPr lang="pt-BR" altLang="pt-BR" dirty="0" err="1"/>
              <a:t>V</a:t>
            </a:r>
            <a:r>
              <a:rPr lang="pt-BR" altLang="pt-BR" baseline="-25000" dirty="0" err="1"/>
              <a:t>separador</a:t>
            </a:r>
            <a:r>
              <a:rPr lang="pt-BR" altLang="pt-BR" baseline="-25000" dirty="0"/>
              <a:t> </a:t>
            </a:r>
            <a:r>
              <a:rPr lang="pt-BR" altLang="pt-BR" dirty="0">
                <a:latin typeface="Symbol" panose="05050102010706020507" pitchFamily="18" charset="2"/>
              </a:rPr>
              <a:t>e </a:t>
            </a:r>
            <a:r>
              <a:rPr lang="pt-BR" altLang="pt-BR" dirty="0"/>
              <a:t>/ d</a:t>
            </a:r>
            <a:r>
              <a:rPr lang="pt-BR" altLang="pt-BR" dirty="0">
                <a:solidFill>
                  <a:schemeClr val="tx2"/>
                </a:solidFill>
              </a:rPr>
              <a:t>	</a:t>
            </a:r>
            <a:r>
              <a:rPr lang="pt-BR" altLang="pt-BR" sz="2000" dirty="0">
                <a:solidFill>
                  <a:schemeClr val="tx2"/>
                </a:solidFill>
              </a:rPr>
              <a:t>(4)</a:t>
            </a:r>
          </a:p>
        </p:txBody>
      </p:sp>
      <p:grpSp>
        <p:nvGrpSpPr>
          <p:cNvPr id="72708" name="Group 51"/>
          <p:cNvGrpSpPr>
            <a:grpSpLocks/>
          </p:cNvGrpSpPr>
          <p:nvPr/>
        </p:nvGrpSpPr>
        <p:grpSpPr bwMode="auto">
          <a:xfrm>
            <a:off x="6797146" y="1771650"/>
            <a:ext cx="2055813" cy="3314700"/>
            <a:chOff x="4309" y="1888"/>
            <a:chExt cx="1403" cy="2088"/>
          </a:xfrm>
        </p:grpSpPr>
        <p:sp>
          <p:nvSpPr>
            <p:cNvPr id="72710" name="Rectangle 23"/>
            <p:cNvSpPr>
              <a:spLocks noChangeArrowheads="1"/>
            </p:cNvSpPr>
            <p:nvPr/>
          </p:nvSpPr>
          <p:spPr bwMode="auto">
            <a:xfrm>
              <a:off x="4309" y="2471"/>
              <a:ext cx="1403" cy="895"/>
            </a:xfrm>
            <a:prstGeom prst="rect">
              <a:avLst/>
            </a:prstGeom>
            <a:solidFill>
              <a:schemeClr val="hlink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72711" name="Line 24"/>
            <p:cNvSpPr>
              <a:spLocks noChangeShapeType="1"/>
            </p:cNvSpPr>
            <p:nvPr/>
          </p:nvSpPr>
          <p:spPr bwMode="auto">
            <a:xfrm>
              <a:off x="5401" y="1888"/>
              <a:ext cx="12" cy="56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 useBgFill="1">
          <p:nvSpPr>
            <p:cNvPr id="72712" name="Rectangle 25"/>
            <p:cNvSpPr>
              <a:spLocks noChangeArrowheads="1"/>
            </p:cNvSpPr>
            <p:nvPr/>
          </p:nvSpPr>
          <p:spPr bwMode="auto">
            <a:xfrm>
              <a:off x="4525" y="3661"/>
              <a:ext cx="282" cy="15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72713" name="Line 26"/>
            <p:cNvSpPr>
              <a:spLocks noChangeShapeType="1"/>
            </p:cNvSpPr>
            <p:nvPr/>
          </p:nvSpPr>
          <p:spPr bwMode="auto">
            <a:xfrm flipV="1">
              <a:off x="4677" y="3394"/>
              <a:ext cx="0" cy="56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2714" name="Line 27"/>
            <p:cNvSpPr>
              <a:spLocks noChangeShapeType="1"/>
            </p:cNvSpPr>
            <p:nvPr/>
          </p:nvSpPr>
          <p:spPr bwMode="auto">
            <a:xfrm>
              <a:off x="5428" y="3400"/>
              <a:ext cx="1" cy="57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2715" name="Line 28"/>
            <p:cNvSpPr>
              <a:spLocks noChangeShapeType="1"/>
            </p:cNvSpPr>
            <p:nvPr/>
          </p:nvSpPr>
          <p:spPr bwMode="auto">
            <a:xfrm flipV="1">
              <a:off x="4678" y="1900"/>
              <a:ext cx="2" cy="51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 useBgFill="1">
          <p:nvSpPr>
            <p:cNvPr id="72716" name="Rectangle 29"/>
            <p:cNvSpPr>
              <a:spLocks noChangeArrowheads="1"/>
            </p:cNvSpPr>
            <p:nvPr/>
          </p:nvSpPr>
          <p:spPr bwMode="auto">
            <a:xfrm>
              <a:off x="4662" y="2138"/>
              <a:ext cx="282" cy="155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72717" name="Rectangle 30"/>
            <p:cNvSpPr>
              <a:spLocks noChangeArrowheads="1"/>
            </p:cNvSpPr>
            <p:nvPr/>
          </p:nvSpPr>
          <p:spPr bwMode="auto">
            <a:xfrm>
              <a:off x="4385" y="2043"/>
              <a:ext cx="543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V</a:t>
              </a:r>
              <a:r>
                <a:rPr lang="en-GB" altLang="pt-BR" sz="2000">
                  <a:latin typeface="Arial" panose="020B0604020202020204" pitchFamily="34" charset="0"/>
                </a:rPr>
                <a:t>, </a:t>
              </a:r>
              <a:r>
                <a:rPr lang="en-GB" altLang="pt-BR" sz="2000" i="1">
                  <a:latin typeface="Arial" panose="020B0604020202020204" pitchFamily="34" charset="0"/>
                </a:rPr>
                <a:t>y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1</a:t>
              </a:r>
            </a:p>
          </p:txBody>
        </p:sp>
        <p:sp useBgFill="1">
          <p:nvSpPr>
            <p:cNvPr id="72718" name="Rectangle 31"/>
            <p:cNvSpPr>
              <a:spLocks noChangeArrowheads="1"/>
            </p:cNvSpPr>
            <p:nvPr/>
          </p:nvSpPr>
          <p:spPr bwMode="auto">
            <a:xfrm>
              <a:off x="4554" y="3654"/>
              <a:ext cx="284" cy="15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 useBgFill="1">
          <p:nvSpPr>
            <p:cNvPr id="72719" name="Rectangle 32"/>
            <p:cNvSpPr>
              <a:spLocks noChangeArrowheads="1"/>
            </p:cNvSpPr>
            <p:nvPr/>
          </p:nvSpPr>
          <p:spPr bwMode="auto">
            <a:xfrm>
              <a:off x="5268" y="2098"/>
              <a:ext cx="283" cy="15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72720" name="Rectangle 33"/>
            <p:cNvSpPr>
              <a:spLocks noChangeArrowheads="1"/>
            </p:cNvSpPr>
            <p:nvPr/>
          </p:nvSpPr>
          <p:spPr bwMode="auto">
            <a:xfrm>
              <a:off x="5140" y="1993"/>
              <a:ext cx="523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L</a:t>
              </a:r>
              <a:r>
                <a:rPr lang="en-GB" altLang="pt-BR" sz="2000">
                  <a:latin typeface="Arial" panose="020B0604020202020204" pitchFamily="34" charset="0"/>
                </a:rPr>
                <a:t>, </a:t>
              </a:r>
              <a:r>
                <a:rPr lang="en-GB" altLang="pt-BR" sz="2000" i="1">
                  <a:latin typeface="Arial" panose="020B0604020202020204" pitchFamily="34" charset="0"/>
                </a:rPr>
                <a:t>x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0</a:t>
              </a:r>
            </a:p>
          </p:txBody>
        </p:sp>
        <p:sp useBgFill="1">
          <p:nvSpPr>
            <p:cNvPr id="72721" name="Rectangle 34"/>
            <p:cNvSpPr>
              <a:spLocks noChangeArrowheads="1"/>
            </p:cNvSpPr>
            <p:nvPr/>
          </p:nvSpPr>
          <p:spPr bwMode="auto">
            <a:xfrm>
              <a:off x="5395" y="3578"/>
              <a:ext cx="62" cy="184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72722" name="Rectangle 35"/>
            <p:cNvSpPr>
              <a:spLocks noChangeArrowheads="1"/>
            </p:cNvSpPr>
            <p:nvPr/>
          </p:nvSpPr>
          <p:spPr bwMode="auto">
            <a:xfrm>
              <a:off x="5156" y="3521"/>
              <a:ext cx="523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L</a:t>
              </a:r>
              <a:r>
                <a:rPr lang="en-GB" altLang="pt-BR" sz="2000">
                  <a:latin typeface="Arial" panose="020B0604020202020204" pitchFamily="34" charset="0"/>
                </a:rPr>
                <a:t>, </a:t>
              </a:r>
              <a:r>
                <a:rPr lang="en-GB" altLang="pt-BR" sz="2000" i="1">
                  <a:latin typeface="Arial" panose="020B0604020202020204" pitchFamily="34" charset="0"/>
                </a:rPr>
                <a:t>x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72723" name="Line 36"/>
            <p:cNvSpPr>
              <a:spLocks noChangeShapeType="1"/>
            </p:cNvSpPr>
            <p:nvPr/>
          </p:nvSpPr>
          <p:spPr bwMode="auto">
            <a:xfrm>
              <a:off x="4956" y="2470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460" name="Rectangle 37">
              <a:extLst>
                <a:ext uri="{FF2B5EF4-FFF2-40B4-BE49-F238E27FC236}">
                  <a16:creationId xmlns:a16="http://schemas.microsoft.com/office/drawing/2014/main" id="{DEDF9C11-0464-408A-9411-854D5A911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9" y="2482"/>
              <a:ext cx="637" cy="8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sp>
          <p:nvSpPr>
            <p:cNvPr id="72725" name="Freeform 38"/>
            <p:cNvSpPr>
              <a:spLocks/>
            </p:cNvSpPr>
            <p:nvPr/>
          </p:nvSpPr>
          <p:spPr bwMode="auto">
            <a:xfrm>
              <a:off x="4347" y="2886"/>
              <a:ext cx="616" cy="382"/>
            </a:xfrm>
            <a:custGeom>
              <a:avLst/>
              <a:gdLst>
                <a:gd name="T0" fmla="*/ 0 w 569"/>
                <a:gd name="T1" fmla="*/ 381 h 382"/>
                <a:gd name="T2" fmla="*/ 79389 w 569"/>
                <a:gd name="T3" fmla="*/ 381 h 382"/>
                <a:gd name="T4" fmla="*/ 158648 w 569"/>
                <a:gd name="T5" fmla="*/ 4 h 382"/>
                <a:gd name="T6" fmla="*/ 159514 w 569"/>
                <a:gd name="T7" fmla="*/ 0 h 3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9"/>
                <a:gd name="T13" fmla="*/ 0 h 382"/>
                <a:gd name="T14" fmla="*/ 569 w 569"/>
                <a:gd name="T15" fmla="*/ 382 h 3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9" h="382">
                  <a:moveTo>
                    <a:pt x="0" y="381"/>
                  </a:moveTo>
                  <a:lnTo>
                    <a:pt x="284" y="381"/>
                  </a:lnTo>
                  <a:lnTo>
                    <a:pt x="567" y="4"/>
                  </a:lnTo>
                  <a:lnTo>
                    <a:pt x="568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726" name="Freeform 39"/>
            <p:cNvSpPr>
              <a:spLocks/>
            </p:cNvSpPr>
            <p:nvPr/>
          </p:nvSpPr>
          <p:spPr bwMode="auto">
            <a:xfrm>
              <a:off x="4956" y="2782"/>
              <a:ext cx="743" cy="491"/>
            </a:xfrm>
            <a:custGeom>
              <a:avLst/>
              <a:gdLst>
                <a:gd name="T0" fmla="*/ 198362 w 686"/>
                <a:gd name="T1" fmla="*/ 0 h 491"/>
                <a:gd name="T2" fmla="*/ 98436 w 686"/>
                <a:gd name="T3" fmla="*/ 0 h 491"/>
                <a:gd name="T4" fmla="*/ 0 w 686"/>
                <a:gd name="T5" fmla="*/ 485 h 491"/>
                <a:gd name="T6" fmla="*/ 0 w 686"/>
                <a:gd name="T7" fmla="*/ 490 h 4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6"/>
                <a:gd name="T13" fmla="*/ 0 h 491"/>
                <a:gd name="T14" fmla="*/ 686 w 686"/>
                <a:gd name="T15" fmla="*/ 491 h 4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6" h="491">
                  <a:moveTo>
                    <a:pt x="685" y="0"/>
                  </a:moveTo>
                  <a:lnTo>
                    <a:pt x="340" y="0"/>
                  </a:lnTo>
                  <a:lnTo>
                    <a:pt x="0" y="485"/>
                  </a:lnTo>
                  <a:lnTo>
                    <a:pt x="0" y="49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727" name="Rectangle 40"/>
            <p:cNvSpPr>
              <a:spLocks noChangeArrowheads="1"/>
            </p:cNvSpPr>
            <p:nvPr/>
          </p:nvSpPr>
          <p:spPr bwMode="auto">
            <a:xfrm>
              <a:off x="4604" y="2772"/>
              <a:ext cx="35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>
                  <a:latin typeface="Arial" panose="020B0604020202020204" pitchFamily="34" charset="0"/>
                </a:rPr>
                <a:t>y</a:t>
              </a:r>
              <a:r>
                <a:rPr lang="en-GB" altLang="pt-BR" sz="2000" baseline="300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72728" name="Rectangle 41"/>
            <p:cNvSpPr>
              <a:spLocks noChangeArrowheads="1"/>
            </p:cNvSpPr>
            <p:nvPr/>
          </p:nvSpPr>
          <p:spPr bwMode="auto">
            <a:xfrm>
              <a:off x="5010" y="3097"/>
              <a:ext cx="291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x</a:t>
              </a:r>
              <a:r>
                <a:rPr lang="en-GB" altLang="pt-BR" sz="2000" baseline="300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72729" name="AutoShape 42"/>
            <p:cNvSpPr>
              <a:spLocks noChangeArrowheads="1"/>
            </p:cNvSpPr>
            <p:nvPr/>
          </p:nvSpPr>
          <p:spPr bwMode="auto">
            <a:xfrm>
              <a:off x="4712" y="2523"/>
              <a:ext cx="410" cy="335"/>
            </a:xfrm>
            <a:prstGeom prst="leftArrow">
              <a:avLst>
                <a:gd name="adj1" fmla="val 50000"/>
                <a:gd name="adj2" fmla="val 6118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72730" name="Rectangle 43"/>
            <p:cNvSpPr>
              <a:spLocks noChangeArrowheads="1"/>
            </p:cNvSpPr>
            <p:nvPr/>
          </p:nvSpPr>
          <p:spPr bwMode="auto">
            <a:xfrm>
              <a:off x="4751" y="2564"/>
              <a:ext cx="503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pt-BR" sz="2000" i="1">
                  <a:latin typeface="Arial" panose="020B0604020202020204" pitchFamily="34" charset="0"/>
                </a:rPr>
                <a:t>NA</a:t>
              </a:r>
              <a:endParaRPr lang="en-GB" altLang="pt-BR" sz="2000" baseline="-25000">
                <a:latin typeface="Arial" panose="020B0604020202020204" pitchFamily="34" charset="0"/>
              </a:endParaRPr>
            </a:p>
          </p:txBody>
        </p:sp>
        <p:sp>
          <p:nvSpPr>
            <p:cNvPr id="72731" name="Rectangle 44"/>
            <p:cNvSpPr>
              <a:spLocks noChangeArrowheads="1"/>
            </p:cNvSpPr>
            <p:nvPr/>
          </p:nvSpPr>
          <p:spPr bwMode="auto">
            <a:xfrm>
              <a:off x="4663" y="2476"/>
              <a:ext cx="633" cy="8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72732" name="Rectangle 45"/>
            <p:cNvSpPr>
              <a:spLocks noChangeArrowheads="1"/>
            </p:cNvSpPr>
            <p:nvPr/>
          </p:nvSpPr>
          <p:spPr bwMode="auto">
            <a:xfrm>
              <a:off x="4372" y="3567"/>
              <a:ext cx="543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>
              <a:spAutoFit/>
            </a:bodyPr>
            <a:lstStyle>
              <a:lvl1pPr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7907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790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latin typeface="Arial" panose="020B0604020202020204" pitchFamily="34" charset="0"/>
                </a:rPr>
                <a:t>V</a:t>
              </a:r>
              <a:r>
                <a:rPr lang="en-GB" altLang="pt-BR" sz="2000">
                  <a:latin typeface="Arial" panose="020B0604020202020204" pitchFamily="34" charset="0"/>
                </a:rPr>
                <a:t>, </a:t>
              </a:r>
              <a:r>
                <a:rPr lang="en-GB" altLang="pt-BR" sz="2000" i="1">
                  <a:latin typeface="Arial" panose="020B0604020202020204" pitchFamily="34" charset="0"/>
                </a:rPr>
                <a:t>y</a:t>
              </a:r>
              <a:r>
                <a:rPr lang="en-GB" altLang="pt-BR" sz="2000" baseline="-25000"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87088" name="Text Box 48">
            <a:extLst>
              <a:ext uri="{FF2B5EF4-FFF2-40B4-BE49-F238E27FC236}">
                <a16:creationId xmlns:a16="http://schemas.microsoft.com/office/drawing/2014/main" id="{D6131C64-F522-458D-90A6-4EC41661F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9440" y="4057968"/>
            <a:ext cx="1891976" cy="10191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pt-BR" altLang="pt-BR" sz="2000" dirty="0"/>
              <a:t>4 equações</a:t>
            </a:r>
          </a:p>
          <a:p>
            <a:pPr>
              <a:defRPr/>
            </a:pPr>
            <a:r>
              <a:rPr lang="pt-BR" altLang="pt-BR" sz="2000" dirty="0"/>
              <a:t>4 desconhecidas</a:t>
            </a:r>
          </a:p>
          <a:p>
            <a:pPr>
              <a:defRPr/>
            </a:pPr>
            <a:r>
              <a:rPr lang="pt-BR" altLang="pt-BR" sz="2000" dirty="0">
                <a:solidFill>
                  <a:schemeClr val="bg1">
                    <a:lumMod val="95000"/>
                  </a:schemeClr>
                </a:solidFill>
              </a:rPr>
              <a:t>(em azul)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88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0">
            <a:extLst>
              <a:ext uri="{FF2B5EF4-FFF2-40B4-BE49-F238E27FC236}">
                <a16:creationId xmlns:a16="http://schemas.microsoft.com/office/drawing/2014/main" id="{6B29CBB0-8C59-4898-8D45-6A88F45F4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altLang="pt-BR"/>
              <a:t>Balanço de massa em estágio com TM: mistura ideal nas 2 fases (mix-mix)</a:t>
            </a:r>
          </a:p>
        </p:txBody>
      </p:sp>
      <p:sp>
        <p:nvSpPr>
          <p:cNvPr id="72707" name="Rectangle 21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Conhecidas variáveis e parâmetros que definem alimentação, TM, equilíbrio e área interfacial, indicadas em preto abaixo.</a:t>
            </a:r>
          </a:p>
          <a:p>
            <a:pPr eaLnBrk="1" hangingPunct="1"/>
            <a:r>
              <a:rPr lang="pt-BR" altLang="pt-BR" sz="2000" dirty="0"/>
              <a:t>Balanços de massa como antes:</a:t>
            </a:r>
          </a:p>
          <a:p>
            <a:pPr lvl="1" eaLnBrk="1" hangingPunct="1"/>
            <a:r>
              <a:rPr lang="pt-BR" altLang="pt-BR" dirty="0"/>
              <a:t>Vy</a:t>
            </a:r>
            <a:r>
              <a:rPr lang="pt-BR" altLang="pt-BR" baseline="-25000" dirty="0"/>
              <a:t>2</a:t>
            </a:r>
            <a:r>
              <a:rPr lang="pt-BR" altLang="pt-BR" dirty="0"/>
              <a:t>+</a:t>
            </a:r>
            <a:r>
              <a:rPr lang="pt-BR" altLang="pt-BR" dirty="0">
                <a:solidFill>
                  <a:srgbClr val="0066FF"/>
                </a:solidFill>
              </a:rPr>
              <a:t>NA</a:t>
            </a:r>
            <a:r>
              <a:rPr lang="pt-BR" altLang="pt-BR" dirty="0"/>
              <a:t>=V</a:t>
            </a:r>
            <a:r>
              <a:rPr lang="pt-BR" altLang="pt-BR" dirty="0">
                <a:solidFill>
                  <a:srgbClr val="0066FF"/>
                </a:solidFill>
              </a:rPr>
              <a:t>y</a:t>
            </a:r>
            <a:r>
              <a:rPr lang="pt-BR" altLang="pt-BR" baseline="-25000" dirty="0">
                <a:solidFill>
                  <a:srgbClr val="0066FF"/>
                </a:solidFill>
              </a:rPr>
              <a:t>1</a:t>
            </a:r>
            <a:r>
              <a:rPr lang="pt-BR" altLang="pt-BR" dirty="0">
                <a:solidFill>
                  <a:schemeClr val="tx2"/>
                </a:solidFill>
              </a:rPr>
              <a:t>		(1)</a:t>
            </a:r>
            <a:endParaRPr lang="pt-BR" altLang="pt-BR" dirty="0"/>
          </a:p>
          <a:p>
            <a:pPr lvl="1" eaLnBrk="1" hangingPunct="1"/>
            <a:r>
              <a:rPr lang="pt-BR" altLang="pt-BR" dirty="0"/>
              <a:t>V(y</a:t>
            </a:r>
            <a:r>
              <a:rPr lang="pt-BR" altLang="pt-BR" baseline="-25000" dirty="0"/>
              <a:t>2</a:t>
            </a:r>
            <a:r>
              <a:rPr lang="pt-BR" altLang="pt-BR" dirty="0"/>
              <a:t>-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pt-BR" altLang="pt-BR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)=</a:t>
            </a:r>
            <a:r>
              <a:rPr lang="pt-BR" altLang="pt-BR" dirty="0"/>
              <a:t>L(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pt-BR" altLang="pt-BR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pt-BR" altLang="pt-BR" dirty="0"/>
              <a:t>-x</a:t>
            </a:r>
            <a:r>
              <a:rPr lang="pt-BR" altLang="pt-BR" baseline="-25000" dirty="0"/>
              <a:t>0</a:t>
            </a:r>
            <a:r>
              <a:rPr lang="pt-BR" altLang="pt-BR" dirty="0"/>
              <a:t>) </a:t>
            </a:r>
            <a:r>
              <a:rPr lang="pt-BR" altLang="pt-BR" dirty="0">
                <a:solidFill>
                  <a:schemeClr val="tx2"/>
                </a:solidFill>
              </a:rPr>
              <a:t>	(2)</a:t>
            </a:r>
          </a:p>
          <a:p>
            <a:pPr lvl="1" eaLnBrk="1" hangingPunct="1"/>
            <a:r>
              <a:rPr lang="pt-BR" altLang="pt-BR" dirty="0"/>
              <a:t>Hipóteses: regime permanente, baixas concentrações</a:t>
            </a:r>
          </a:p>
          <a:p>
            <a:pPr eaLnBrk="1" hangingPunct="1"/>
            <a:r>
              <a:rPr lang="pt-BR" altLang="pt-BR" sz="2000" dirty="0"/>
              <a:t>Taxa de TM </a:t>
            </a:r>
            <a:r>
              <a:rPr lang="pt-BR" altLang="pt-BR" sz="2000" dirty="0" err="1"/>
              <a:t>unimolecular</a:t>
            </a:r>
            <a:r>
              <a:rPr lang="pt-BR" altLang="pt-BR" sz="2000" dirty="0"/>
              <a:t> por difusão sem convecção</a:t>
            </a:r>
          </a:p>
          <a:p>
            <a:pPr lvl="1" eaLnBrk="1" hangingPunct="1"/>
            <a:r>
              <a:rPr lang="pt-BR" altLang="pt-BR" dirty="0"/>
              <a:t>N=J+Nx</a:t>
            </a:r>
            <a:r>
              <a:rPr lang="pt-BR" altLang="pt-BR" baseline="-25000" dirty="0"/>
              <a:t>1</a:t>
            </a:r>
            <a:r>
              <a:rPr lang="pt-BR" altLang="pt-BR" dirty="0"/>
              <a:t>=J</a:t>
            </a:r>
          </a:p>
          <a:p>
            <a:pPr lvl="1" eaLnBrk="1" hangingPunct="1"/>
            <a:r>
              <a:rPr lang="pt-BR" altLang="pt-BR" dirty="0">
                <a:solidFill>
                  <a:srgbClr val="0066FF"/>
                </a:solidFill>
              </a:rPr>
              <a:t>N</a:t>
            </a:r>
            <a:r>
              <a:rPr lang="pt-BR" altLang="pt-BR" dirty="0"/>
              <a:t>=</a:t>
            </a:r>
            <a:r>
              <a:rPr lang="pt-BR" altLang="pt-BR" dirty="0" err="1"/>
              <a:t>k</a:t>
            </a:r>
            <a:r>
              <a:rPr lang="pt-BR" altLang="pt-BR" baseline="-25000" dirty="0" err="1"/>
              <a:t>oV</a:t>
            </a:r>
            <a:r>
              <a:rPr lang="pt-BR" altLang="pt-BR" baseline="-25000" dirty="0"/>
              <a:t> </a:t>
            </a:r>
            <a:r>
              <a:rPr lang="pt-BR" altLang="pt-BR" dirty="0" err="1"/>
              <a:t>c</a:t>
            </a:r>
            <a:r>
              <a:rPr lang="pt-BR" altLang="pt-BR" baseline="-25000" dirty="0" err="1"/>
              <a:t>V</a:t>
            </a:r>
            <a:r>
              <a:rPr lang="pt-BR" altLang="pt-BR" baseline="-25000" dirty="0"/>
              <a:t> </a:t>
            </a:r>
            <a:r>
              <a:rPr lang="pt-BR" altLang="pt-BR" dirty="0"/>
              <a:t>(K</a:t>
            </a:r>
            <a:r>
              <a:rPr lang="pt-BR" altLang="pt-BR" dirty="0">
                <a:solidFill>
                  <a:srgbClr val="0066FF"/>
                </a:solidFill>
              </a:rPr>
              <a:t>x</a:t>
            </a:r>
            <a:r>
              <a:rPr lang="pt-BR" altLang="pt-BR" baseline="-25000" dirty="0">
                <a:solidFill>
                  <a:srgbClr val="0066FF"/>
                </a:solidFill>
              </a:rPr>
              <a:t>1</a:t>
            </a:r>
            <a:r>
              <a:rPr lang="pt-BR" altLang="pt-BR" baseline="-25000" dirty="0"/>
              <a:t> </a:t>
            </a:r>
            <a:r>
              <a:rPr lang="pt-BR" altLang="pt-BR" dirty="0"/>
              <a:t>- </a:t>
            </a:r>
            <a:r>
              <a:rPr lang="pt-BR" altLang="pt-BR" dirty="0">
                <a:solidFill>
                  <a:srgbClr val="0066FF"/>
                </a:solidFill>
              </a:rPr>
              <a:t>y</a:t>
            </a:r>
            <a:r>
              <a:rPr lang="pt-BR" altLang="pt-BR" baseline="-25000" dirty="0">
                <a:solidFill>
                  <a:srgbClr val="0066FF"/>
                </a:solidFill>
              </a:rPr>
              <a:t>1</a:t>
            </a:r>
            <a:r>
              <a:rPr lang="pt-BR" altLang="pt-BR" dirty="0"/>
              <a:t>) </a:t>
            </a:r>
            <a:r>
              <a:rPr lang="pt-BR" altLang="pt-BR" dirty="0">
                <a:solidFill>
                  <a:schemeClr val="tx2"/>
                </a:solidFill>
              </a:rPr>
              <a:t>	(3)</a:t>
            </a:r>
            <a:endParaRPr lang="pt-BR" altLang="pt-BR" dirty="0"/>
          </a:p>
          <a:p>
            <a:pPr lvl="1" eaLnBrk="1" hangingPunct="1"/>
            <a:r>
              <a:rPr lang="pt-BR" altLang="pt-BR" dirty="0"/>
              <a:t>H: sistema binário, transporte </a:t>
            </a:r>
            <a:r>
              <a:rPr lang="pt-BR" altLang="pt-BR" dirty="0" err="1"/>
              <a:t>unimolecular</a:t>
            </a:r>
            <a:r>
              <a:rPr lang="pt-BR" altLang="pt-BR" dirty="0"/>
              <a:t>, curva de</a:t>
            </a:r>
            <a:br>
              <a:rPr lang="pt-BR" altLang="pt-BR" dirty="0"/>
            </a:br>
            <a:r>
              <a:rPr lang="pt-BR" altLang="pt-BR" dirty="0"/>
              <a:t>equilíbrio é uma reta: y=</a:t>
            </a:r>
            <a:r>
              <a:rPr lang="pt-BR" altLang="pt-BR" dirty="0" err="1"/>
              <a:t>Kx</a:t>
            </a:r>
            <a:r>
              <a:rPr lang="pt-BR" altLang="pt-BR" dirty="0"/>
              <a:t> (K independe de x, T, P)</a:t>
            </a:r>
          </a:p>
          <a:p>
            <a:pPr eaLnBrk="1" hangingPunct="1"/>
            <a:r>
              <a:rPr lang="pt-BR" altLang="pt-BR" sz="2000" dirty="0"/>
              <a:t>Interface como antes: </a:t>
            </a:r>
            <a:r>
              <a:rPr lang="pt-BR" altLang="pt-BR" dirty="0">
                <a:solidFill>
                  <a:srgbClr val="0066FF"/>
                </a:solidFill>
              </a:rPr>
              <a:t>A</a:t>
            </a:r>
            <a:r>
              <a:rPr lang="pt-BR" altLang="pt-BR" dirty="0"/>
              <a:t> = 6 </a:t>
            </a:r>
            <a:r>
              <a:rPr lang="pt-BR" altLang="pt-BR" dirty="0" err="1"/>
              <a:t>V</a:t>
            </a:r>
            <a:r>
              <a:rPr lang="pt-BR" altLang="pt-BR" baseline="-25000" dirty="0" err="1"/>
              <a:t>separador</a:t>
            </a:r>
            <a:r>
              <a:rPr lang="pt-BR" altLang="pt-BR" baseline="-25000" dirty="0"/>
              <a:t> </a:t>
            </a:r>
            <a:r>
              <a:rPr lang="pt-BR" altLang="pt-BR" dirty="0">
                <a:latin typeface="Symbol" panose="05050102010706020507" pitchFamily="18" charset="2"/>
              </a:rPr>
              <a:t>e </a:t>
            </a:r>
            <a:r>
              <a:rPr lang="pt-BR" altLang="pt-BR" dirty="0"/>
              <a:t>/ d</a:t>
            </a:r>
            <a:r>
              <a:rPr lang="pt-BR" altLang="pt-BR" dirty="0">
                <a:solidFill>
                  <a:schemeClr val="tx2"/>
                </a:solidFill>
              </a:rPr>
              <a:t>	(4)</a:t>
            </a:r>
          </a:p>
        </p:txBody>
      </p:sp>
      <p:grpSp>
        <p:nvGrpSpPr>
          <p:cNvPr id="29" name="Group 54">
            <a:extLst>
              <a:ext uri="{FF2B5EF4-FFF2-40B4-BE49-F238E27FC236}">
                <a16:creationId xmlns:a16="http://schemas.microsoft.com/office/drawing/2014/main" id="{83C449ED-4090-40A7-8085-3D715494FE69}"/>
              </a:ext>
            </a:extLst>
          </p:cNvPr>
          <p:cNvGrpSpPr>
            <a:grpSpLocks/>
          </p:cNvGrpSpPr>
          <p:nvPr/>
        </p:nvGrpSpPr>
        <p:grpSpPr bwMode="auto">
          <a:xfrm>
            <a:off x="6089230" y="1946275"/>
            <a:ext cx="2872265" cy="2965450"/>
            <a:chOff x="4297" y="1976"/>
            <a:chExt cx="1960" cy="1868"/>
          </a:xfrm>
        </p:grpSpPr>
        <p:grpSp>
          <p:nvGrpSpPr>
            <p:cNvPr id="30" name="Group 30">
              <a:extLst>
                <a:ext uri="{FF2B5EF4-FFF2-40B4-BE49-F238E27FC236}">
                  <a16:creationId xmlns:a16="http://schemas.microsoft.com/office/drawing/2014/main" id="{EF074E98-2E4B-4958-A877-602BBE9E6D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7" y="1976"/>
              <a:ext cx="1960" cy="1868"/>
              <a:chOff x="4504" y="1976"/>
              <a:chExt cx="1732" cy="1868"/>
            </a:xfrm>
          </p:grpSpPr>
          <p:sp>
            <p:nvSpPr>
              <p:cNvPr id="33" name="Rectangle 31">
                <a:extLst>
                  <a:ext uri="{FF2B5EF4-FFF2-40B4-BE49-F238E27FC236}">
                    <a16:creationId xmlns:a16="http://schemas.microsoft.com/office/drawing/2014/main" id="{61F2B4CD-CEB6-460B-A375-98DB8DB99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0" y="2234"/>
                <a:ext cx="3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000" dirty="0"/>
                  <a:t>h=H</a:t>
                </a:r>
              </a:p>
            </p:txBody>
          </p:sp>
          <p:sp>
            <p:nvSpPr>
              <p:cNvPr id="34" name="Rectangle 32">
                <a:extLst>
                  <a:ext uri="{FF2B5EF4-FFF2-40B4-BE49-F238E27FC236}">
                    <a16:creationId xmlns:a16="http://schemas.microsoft.com/office/drawing/2014/main" id="{AEEDB9CF-3E9C-49F2-B7FC-45AF9790A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4" y="3180"/>
                <a:ext cx="35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000" dirty="0"/>
                  <a:t>h=0</a:t>
                </a:r>
              </a:p>
            </p:txBody>
          </p:sp>
          <p:sp>
            <p:nvSpPr>
              <p:cNvPr id="35" name="Line 33">
                <a:extLst>
                  <a:ext uri="{FF2B5EF4-FFF2-40B4-BE49-F238E27FC236}">
                    <a16:creationId xmlns:a16="http://schemas.microsoft.com/office/drawing/2014/main" id="{EF90F034-CA6C-4EF4-BB1E-5CDE54C977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716" y="1976"/>
                <a:ext cx="0" cy="16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6" name="Line 34">
                <a:extLst>
                  <a:ext uri="{FF2B5EF4-FFF2-40B4-BE49-F238E27FC236}">
                    <a16:creationId xmlns:a16="http://schemas.microsoft.com/office/drawing/2014/main" id="{D3A5FFD6-3C7A-438A-9B65-3A970C286B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7" y="2456"/>
                <a:ext cx="163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7" name="Line 35">
                <a:extLst>
                  <a:ext uri="{FF2B5EF4-FFF2-40B4-BE49-F238E27FC236}">
                    <a16:creationId xmlns:a16="http://schemas.microsoft.com/office/drawing/2014/main" id="{633DE7EF-6C9B-4012-8879-0751E10B81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7" y="3368"/>
                <a:ext cx="163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8" name="Text Box 36">
                <a:extLst>
                  <a:ext uri="{FF2B5EF4-FFF2-40B4-BE49-F238E27FC236}">
                    <a16:creationId xmlns:a16="http://schemas.microsoft.com/office/drawing/2014/main" id="{2FB1AD5F-8A11-49A5-A6B5-4B0DCC172B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4" y="2024"/>
                <a:ext cx="18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/>
                  <a:t>h</a:t>
                </a:r>
              </a:p>
            </p:txBody>
          </p:sp>
          <p:sp>
            <p:nvSpPr>
              <p:cNvPr id="39" name="Line 37">
                <a:extLst>
                  <a:ext uri="{FF2B5EF4-FFF2-40B4-BE49-F238E27FC236}">
                    <a16:creationId xmlns:a16="http://schemas.microsoft.com/office/drawing/2014/main" id="{D08C86B9-A317-42E1-AA7B-2960EA250A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0" y="3368"/>
                <a:ext cx="0" cy="439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0" name="Line 38">
                <a:extLst>
                  <a:ext uri="{FF2B5EF4-FFF2-40B4-BE49-F238E27FC236}">
                    <a16:creationId xmlns:a16="http://schemas.microsoft.com/office/drawing/2014/main" id="{C91BFC9F-9B8C-47B0-8959-06CBE0676D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156" y="1979"/>
                <a:ext cx="0" cy="1399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" name="Line 39">
                <a:extLst>
                  <a:ext uri="{FF2B5EF4-FFF2-40B4-BE49-F238E27FC236}">
                    <a16:creationId xmlns:a16="http://schemas.microsoft.com/office/drawing/2014/main" id="{3088ED5D-2963-43AA-B5F6-BF98E734EC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8" y="336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2" name="Line 40">
                <a:extLst>
                  <a:ext uri="{FF2B5EF4-FFF2-40B4-BE49-F238E27FC236}">
                    <a16:creationId xmlns:a16="http://schemas.microsoft.com/office/drawing/2014/main" id="{051C884D-A5E4-4AF4-8839-D726C059E3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76" y="2024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" name="Text Box 41">
                <a:extLst>
                  <a:ext uri="{FF2B5EF4-FFF2-40B4-BE49-F238E27FC236}">
                    <a16:creationId xmlns:a16="http://schemas.microsoft.com/office/drawing/2014/main" id="{A6E26FA3-CC29-4880-B774-776CE07E01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82" y="2024"/>
                <a:ext cx="18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/>
                  <a:t>y</a:t>
                </a:r>
              </a:p>
            </p:txBody>
          </p:sp>
          <p:sp>
            <p:nvSpPr>
              <p:cNvPr id="44" name="Text Box 42">
                <a:extLst>
                  <a:ext uri="{FF2B5EF4-FFF2-40B4-BE49-F238E27FC236}">
                    <a16:creationId xmlns:a16="http://schemas.microsoft.com/office/drawing/2014/main" id="{27B3CFD4-007F-4E31-B1E9-D7A70966C1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77" y="2024"/>
                <a:ext cx="18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/>
                  <a:t>x</a:t>
                </a:r>
              </a:p>
            </p:txBody>
          </p:sp>
          <p:sp>
            <p:nvSpPr>
              <p:cNvPr id="45" name="Line 43">
                <a:extLst>
                  <a:ext uri="{FF2B5EF4-FFF2-40B4-BE49-F238E27FC236}">
                    <a16:creationId xmlns:a16="http://schemas.microsoft.com/office/drawing/2014/main" id="{9A9BFF36-7656-46CB-A22A-2890726AAA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5316" y="3008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6" name="Text Box 44">
                <a:extLst>
                  <a:ext uri="{FF2B5EF4-FFF2-40B4-BE49-F238E27FC236}">
                    <a16:creationId xmlns:a16="http://schemas.microsoft.com/office/drawing/2014/main" id="{EDF01865-B982-48B5-8034-E29CE80485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3" y="3611"/>
                <a:ext cx="27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/>
                  <a:t>y,x</a:t>
                </a:r>
              </a:p>
            </p:txBody>
          </p:sp>
          <p:sp>
            <p:nvSpPr>
              <p:cNvPr id="47" name="Line 45">
                <a:extLst>
                  <a:ext uri="{FF2B5EF4-FFF2-40B4-BE49-F238E27FC236}">
                    <a16:creationId xmlns:a16="http://schemas.microsoft.com/office/drawing/2014/main" id="{F5B07A38-2EC6-48DD-AB33-22A9726233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88" y="245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8" name="Line 46">
                <a:extLst>
                  <a:ext uri="{FF2B5EF4-FFF2-40B4-BE49-F238E27FC236}">
                    <a16:creationId xmlns:a16="http://schemas.microsoft.com/office/drawing/2014/main" id="{EE900CEC-4D26-486D-9D4B-8DB790F7B4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86" y="2456"/>
                <a:ext cx="2" cy="135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1" name="Text Box 47">
              <a:extLst>
                <a:ext uri="{FF2B5EF4-FFF2-40B4-BE49-F238E27FC236}">
                  <a16:creationId xmlns:a16="http://schemas.microsoft.com/office/drawing/2014/main" id="{8CD0C088-90F9-4314-9434-DBA0BE4DF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1" y="3113"/>
              <a:ext cx="42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/>
                <a:t>x=x</a:t>
              </a:r>
              <a:r>
                <a:rPr lang="pt-BR" altLang="pt-BR" baseline="-25000"/>
                <a:t>1</a:t>
              </a:r>
              <a:endParaRPr lang="en-GB" altLang="pt-BR"/>
            </a:p>
          </p:txBody>
        </p:sp>
        <p:sp>
          <p:nvSpPr>
            <p:cNvPr id="32" name="Text Box 48">
              <a:extLst>
                <a:ext uri="{FF2B5EF4-FFF2-40B4-BE49-F238E27FC236}">
                  <a16:creationId xmlns:a16="http://schemas.microsoft.com/office/drawing/2014/main" id="{26E0C3D0-EDC3-4148-AD1C-94BC816E08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3" y="2432"/>
              <a:ext cx="42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/>
                <a:t>y=y</a:t>
              </a:r>
              <a:r>
                <a:rPr lang="pt-BR" altLang="pt-BR" baseline="-25000"/>
                <a:t>1</a:t>
              </a:r>
              <a:endParaRPr lang="en-GB" altLang="pt-BR"/>
            </a:p>
          </p:txBody>
        </p:sp>
      </p:grpSp>
      <p:grpSp>
        <p:nvGrpSpPr>
          <p:cNvPr id="49" name="Group 53">
            <a:extLst>
              <a:ext uri="{FF2B5EF4-FFF2-40B4-BE49-F238E27FC236}">
                <a16:creationId xmlns:a16="http://schemas.microsoft.com/office/drawing/2014/main" id="{4BFB8A5A-E6D8-4369-A138-C4010E63EA09}"/>
              </a:ext>
            </a:extLst>
          </p:cNvPr>
          <p:cNvGrpSpPr>
            <a:grpSpLocks/>
          </p:cNvGrpSpPr>
          <p:nvPr/>
        </p:nvGrpSpPr>
        <p:grpSpPr bwMode="auto">
          <a:xfrm>
            <a:off x="1639153" y="4697234"/>
            <a:ext cx="6819730" cy="1681594"/>
            <a:chOff x="1360" y="3173"/>
            <a:chExt cx="4653" cy="826"/>
          </a:xfrm>
        </p:grpSpPr>
        <p:sp>
          <p:nvSpPr>
            <p:cNvPr id="50" name="Oval 50">
              <a:extLst>
                <a:ext uri="{FF2B5EF4-FFF2-40B4-BE49-F238E27FC236}">
                  <a16:creationId xmlns:a16="http://schemas.microsoft.com/office/drawing/2014/main" id="{18F1F0D6-3D83-4CEC-905F-CCD52262B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" y="3173"/>
              <a:ext cx="667" cy="34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dirty="0"/>
            </a:p>
          </p:txBody>
        </p:sp>
        <p:cxnSp>
          <p:nvCxnSpPr>
            <p:cNvPr id="51" name="AutoShape 51">
              <a:extLst>
                <a:ext uri="{FF2B5EF4-FFF2-40B4-BE49-F238E27FC236}">
                  <a16:creationId xmlns:a16="http://schemas.microsoft.com/office/drawing/2014/main" id="{A28E6896-A222-4A83-AE5F-E5B526A3417A}"/>
                </a:ext>
              </a:extLst>
            </p:cNvPr>
            <p:cNvCxnSpPr>
              <a:cxnSpLocks noChangeShapeType="1"/>
              <a:stCxn id="50" idx="7"/>
              <a:endCxn id="52" idx="0"/>
            </p:cNvCxnSpPr>
            <p:nvPr/>
          </p:nvCxnSpPr>
          <p:spPr bwMode="auto">
            <a:xfrm rot="16200000" flipH="1">
              <a:off x="3447" y="1706"/>
              <a:ext cx="459" cy="3494"/>
            </a:xfrm>
            <a:prstGeom prst="curvedConnector3">
              <a:avLst>
                <a:gd name="adj1" fmla="val -13976"/>
              </a:avLst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Text Box 52">
              <a:extLst>
                <a:ext uri="{FF2B5EF4-FFF2-40B4-BE49-F238E27FC236}">
                  <a16:creationId xmlns:a16="http://schemas.microsoft.com/office/drawing/2014/main" id="{8933CC2B-0EEA-496B-B01A-647035D20C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3" y="3682"/>
              <a:ext cx="1180" cy="317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pt-BR" altLang="pt-BR" dirty="0">
                  <a:solidFill>
                    <a:schemeClr val="bg1"/>
                  </a:solidFill>
                </a:rPr>
                <a:t>H: escoamento mix - mix!</a:t>
              </a:r>
              <a:endParaRPr lang="en-GB" altLang="pt-BR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5898694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56F18221-7EB7-42DF-B1CF-F196BA67B386}"/>
              </a:ext>
            </a:extLst>
          </p:cNvPr>
          <p:cNvSpPr/>
          <p:nvPr/>
        </p:nvSpPr>
        <p:spPr>
          <a:xfrm rot="667545">
            <a:off x="4592347" y="5225933"/>
            <a:ext cx="3240880" cy="153159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4FD89A3-EBA7-4A71-BA8B-F33322A0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Definição de fluxo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Num separador o TM ocorre entre a fase contínua e a fase dispersa.</a:t>
            </a:r>
          </a:p>
          <a:p>
            <a:pPr lvl="1" eaLnBrk="1" hangingPunct="1"/>
            <a:r>
              <a:rPr lang="pt-BR" altLang="pt-BR" dirty="0"/>
              <a:t>O escoamento é ortogonal à interface, que tem área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eaLnBrk="1" hangingPunct="1"/>
            <a:r>
              <a:rPr lang="pt-BR" altLang="pt-BR" dirty="0"/>
              <a:t>Seja o escoamento de um componente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pt-BR" altLang="pt-BR" dirty="0"/>
              <a:t>com fluxo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altLang="pt-BR" dirty="0"/>
              <a:t>A  vazão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dirty="0"/>
              <a:t>é dada por</a:t>
            </a:r>
          </a:p>
          <a:p>
            <a:pPr marL="174625" lvl="1" indent="0" eaLnBrk="1" hangingPunct="1">
              <a:buNone/>
            </a:pP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Vazão = Fluxo ortogonal à interface * área da interface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2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1571571" y="3892975"/>
                <a:ext cx="1688803" cy="39494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2292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1571" y="3892975"/>
                <a:ext cx="1688803" cy="394941"/>
              </a:xfrm>
              <a:prstGeom prst="rect">
                <a:avLst/>
              </a:prstGeom>
              <a:blipFill>
                <a:blip r:embed="rId3"/>
                <a:stretch>
                  <a:fillRect b="-468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93" name="Object 6">
                <a:hlinkClick r:id="" action="ppaction://ole?verb=0"/>
              </p:cNvPr>
              <p:cNvSpPr txBox="1"/>
              <p:nvPr/>
            </p:nvSpPr>
            <p:spPr bwMode="auto">
              <a:xfrm>
                <a:off x="1471984" y="4459778"/>
                <a:ext cx="2054225" cy="720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​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​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293" name="Object 6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1984" y="4459778"/>
                <a:ext cx="2054225" cy="7207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294" name="Picture 9" descr="C:\Users\seckler\Downloads\flux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8024">
            <a:off x="4381400" y="4485767"/>
            <a:ext cx="34671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2F9ECC2-98AC-4AA4-A368-0C803D690364}"/>
              </a:ext>
            </a:extLst>
          </p:cNvPr>
          <p:cNvSpPr txBox="1"/>
          <p:nvPr/>
        </p:nvSpPr>
        <p:spPr>
          <a:xfrm>
            <a:off x="4788024" y="4090446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450850" algn="l"/>
              </a:tabLst>
            </a:pPr>
            <a:r>
              <a:rPr lang="pt-BR" dirty="0">
                <a:latin typeface="+mj-lt"/>
              </a:rPr>
              <a:t>fase contínua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0E886D6-3B6D-40BA-8A61-4280F0C82086}"/>
              </a:ext>
            </a:extLst>
          </p:cNvPr>
          <p:cNvSpPr txBox="1"/>
          <p:nvPr/>
        </p:nvSpPr>
        <p:spPr>
          <a:xfrm>
            <a:off x="5863340" y="5710082"/>
            <a:ext cx="1431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450850" algn="l"/>
              </a:tabLst>
            </a:pPr>
            <a:r>
              <a:rPr lang="pt-BR" dirty="0">
                <a:latin typeface="+mj-lt"/>
              </a:rPr>
              <a:t>fase dispersa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9006D8D-4D47-44B4-A486-8FDF0263F88C}"/>
              </a:ext>
            </a:extLst>
          </p:cNvPr>
          <p:cNvSpPr txBox="1"/>
          <p:nvPr/>
        </p:nvSpPr>
        <p:spPr>
          <a:xfrm>
            <a:off x="7050557" y="4671537"/>
            <a:ext cx="1017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450850" algn="l"/>
              </a:tabLst>
            </a:pPr>
            <a:r>
              <a:rPr lang="pt-BR" dirty="0">
                <a:latin typeface="+mj-lt"/>
              </a:rPr>
              <a:t>interface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13">
            <a:extLst>
              <a:ext uri="{FF2B5EF4-FFF2-40B4-BE49-F238E27FC236}">
                <a16:creationId xmlns:a16="http://schemas.microsoft.com/office/drawing/2014/main" id="{FD62049A-B498-46DC-A1FA-75EE92EB0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altLang="pt-BR" dirty="0"/>
              <a:t>Balanço de massa em estágio com TM: mistura ideal nas 2 fases (</a:t>
            </a:r>
            <a:r>
              <a:rPr altLang="pt-BR" dirty="0" err="1"/>
              <a:t>mix-mix</a:t>
            </a:r>
            <a:r>
              <a:rPr altLang="pt-BR" dirty="0"/>
              <a:t>)</a:t>
            </a:r>
          </a:p>
        </p:txBody>
      </p:sp>
      <p:sp>
        <p:nvSpPr>
          <p:cNvPr id="78851" name="Rectangle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Definimos os adimensionais:</a:t>
            </a:r>
          </a:p>
          <a:p>
            <a:pPr lvl="1" eaLnBrk="1" hangingPunct="1"/>
            <a:r>
              <a:rPr lang="pt-BR" altLang="pt-BR" i="1" dirty="0" err="1">
                <a:solidFill>
                  <a:schemeClr val="tx2"/>
                </a:solidFill>
              </a:rPr>
              <a:t>Number</a:t>
            </a:r>
            <a:r>
              <a:rPr lang="pt-BR" altLang="pt-BR" i="1" dirty="0">
                <a:solidFill>
                  <a:schemeClr val="tx2"/>
                </a:solidFill>
              </a:rPr>
              <a:t> </a:t>
            </a:r>
            <a:r>
              <a:rPr lang="pt-BR" altLang="pt-BR" i="1" dirty="0" err="1">
                <a:solidFill>
                  <a:schemeClr val="tx2"/>
                </a:solidFill>
              </a:rPr>
              <a:t>of</a:t>
            </a:r>
            <a:r>
              <a:rPr lang="pt-BR" altLang="pt-BR" i="1" dirty="0">
                <a:solidFill>
                  <a:schemeClr val="tx2"/>
                </a:solidFill>
              </a:rPr>
              <a:t> </a:t>
            </a:r>
            <a:r>
              <a:rPr lang="pt-BR" altLang="pt-BR" i="1" dirty="0" err="1">
                <a:solidFill>
                  <a:schemeClr val="tx2"/>
                </a:solidFill>
              </a:rPr>
              <a:t>Transfer</a:t>
            </a:r>
            <a:r>
              <a:rPr lang="pt-BR" altLang="pt-BR" i="1" dirty="0">
                <a:solidFill>
                  <a:schemeClr val="tx2"/>
                </a:solidFill>
              </a:rPr>
              <a:t> </a:t>
            </a:r>
            <a:r>
              <a:rPr lang="pt-BR" altLang="pt-BR" i="1" dirty="0" err="1">
                <a:solidFill>
                  <a:schemeClr val="tx2"/>
                </a:solidFill>
              </a:rPr>
              <a:t>Units</a:t>
            </a:r>
            <a:r>
              <a:rPr lang="pt-BR" altLang="pt-BR" i="1" dirty="0">
                <a:solidFill>
                  <a:schemeClr val="tx2"/>
                </a:solidFill>
              </a:rPr>
              <a:t> (NTU) </a:t>
            </a:r>
            <a:r>
              <a:rPr lang="pt-BR" altLang="pt-BR" dirty="0"/>
              <a:t>expressa a efetividade do TM:</a:t>
            </a:r>
          </a:p>
          <a:p>
            <a:pPr marL="192088" lvl="1" indent="0" eaLnBrk="1" hangingPunct="1">
              <a:buNone/>
            </a:pPr>
            <a:r>
              <a:rPr lang="pt-BR" altLang="pt-BR" dirty="0">
                <a:solidFill>
                  <a:schemeClr val="tx2"/>
                </a:solidFill>
              </a:rPr>
              <a:t>	NTU = A </a:t>
            </a:r>
            <a:r>
              <a:rPr lang="pt-BR" altLang="pt-BR" dirty="0" err="1">
                <a:solidFill>
                  <a:schemeClr val="tx2"/>
                </a:solidFill>
              </a:rPr>
              <a:t>k</a:t>
            </a:r>
            <a:r>
              <a:rPr lang="pt-BR" altLang="pt-BR" baseline="-25000" dirty="0" err="1">
                <a:solidFill>
                  <a:schemeClr val="tx2"/>
                </a:solidFill>
              </a:rPr>
              <a:t>oV</a:t>
            </a:r>
            <a:r>
              <a:rPr lang="pt-BR" altLang="pt-BR" dirty="0">
                <a:solidFill>
                  <a:schemeClr val="tx2"/>
                </a:solidFill>
              </a:rPr>
              <a:t> </a:t>
            </a:r>
            <a:r>
              <a:rPr lang="pt-BR" altLang="pt-BR" dirty="0" err="1">
                <a:solidFill>
                  <a:schemeClr val="tx2"/>
                </a:solidFill>
              </a:rPr>
              <a:t>c</a:t>
            </a:r>
            <a:r>
              <a:rPr lang="pt-BR" altLang="pt-BR" baseline="-25000" dirty="0" err="1">
                <a:solidFill>
                  <a:schemeClr val="tx2"/>
                </a:solidFill>
              </a:rPr>
              <a:t>V</a:t>
            </a:r>
            <a:r>
              <a:rPr lang="pt-BR" altLang="pt-BR" baseline="-25000" dirty="0">
                <a:solidFill>
                  <a:schemeClr val="tx2"/>
                </a:solidFill>
              </a:rPr>
              <a:t> </a:t>
            </a:r>
            <a:r>
              <a:rPr lang="pt-BR" altLang="pt-BR" dirty="0">
                <a:solidFill>
                  <a:schemeClr val="tx2"/>
                </a:solidFill>
              </a:rPr>
              <a:t>/  V</a:t>
            </a:r>
          </a:p>
          <a:p>
            <a:pPr lvl="1" eaLnBrk="1" hangingPunct="1"/>
            <a:r>
              <a:rPr lang="pt-BR" altLang="pt-BR" i="1" dirty="0">
                <a:solidFill>
                  <a:schemeClr val="tx2"/>
                </a:solidFill>
              </a:rPr>
              <a:t>Fator de </a:t>
            </a:r>
            <a:r>
              <a:rPr lang="pt-BR" altLang="pt-BR" i="1" dirty="0" err="1">
                <a:solidFill>
                  <a:schemeClr val="tx2"/>
                </a:solidFill>
              </a:rPr>
              <a:t>stripping</a:t>
            </a:r>
            <a:endParaRPr lang="pt-BR" altLang="pt-BR" i="1" dirty="0">
              <a:solidFill>
                <a:schemeClr val="tx2"/>
              </a:solidFill>
            </a:endParaRPr>
          </a:p>
          <a:p>
            <a:pPr marL="192088" lvl="1" indent="0" eaLnBrk="1" hangingPunct="1">
              <a:buNone/>
            </a:pPr>
            <a:r>
              <a:rPr lang="pt-BR" altLang="pt-BR" dirty="0">
                <a:solidFill>
                  <a:schemeClr val="tx2"/>
                </a:solidFill>
              </a:rPr>
              <a:t>	S = K V / L</a:t>
            </a:r>
            <a:endParaRPr lang="pt-BR" altLang="pt-BR" dirty="0"/>
          </a:p>
          <a:p>
            <a:pPr lvl="1" eaLnBrk="1" hangingPunct="1"/>
            <a:r>
              <a:rPr lang="pt-BR" altLang="pt-BR" dirty="0"/>
              <a:t>Usando-se essas definições, os balanços de massa e as equações de transporte do estágio (</a:t>
            </a:r>
            <a:r>
              <a:rPr lang="pt-BR" altLang="pt-BR" dirty="0" err="1"/>
              <a:t>eq</a:t>
            </a:r>
            <a:r>
              <a:rPr lang="pt-BR" altLang="pt-BR" dirty="0"/>
              <a:t> 1 a 3) fornecem: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 eaLnBrk="1" hangingPunct="1"/>
            <a:r>
              <a:rPr lang="pt-BR" altLang="pt-BR" dirty="0"/>
              <a:t>Portanto, a composição na saída é calculada a partir do: desempenho do transporte de massa (expresso pelo NTU); equilíbrio de fases (expresso por S); vazões ( também S).</a:t>
            </a:r>
          </a:p>
          <a:p>
            <a:pPr lvl="1" eaLnBrk="1" hangingPunct="1"/>
            <a:r>
              <a:rPr lang="pt-BR" altLang="pt-BR" dirty="0"/>
              <a:t>Estas equações também podem ser usadas para obter o tamanho do estágio requerido (NTU embute A) para uma tarefa especificada (composição na saída </a:t>
            </a:r>
            <a:r>
              <a:rPr lang="pt-BR" altLang="pt-BR" i="1" dirty="0"/>
              <a:t> x1</a:t>
            </a:r>
            <a:r>
              <a:rPr lang="pt-BR" altLang="pt-BR" dirty="0"/>
              <a:t> conhecida).</a:t>
            </a:r>
          </a:p>
          <a:p>
            <a:pPr eaLnBrk="1" hangingPunct="1"/>
            <a:endParaRPr lang="pt-BR" altLang="pt-BR" dirty="0"/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852" name="Object 10"/>
              <p:cNvSpPr txBox="1"/>
              <p:nvPr/>
            </p:nvSpPr>
            <p:spPr bwMode="auto">
              <a:xfrm>
                <a:off x="874712" y="5130972"/>
                <a:ext cx="3913312" cy="139437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𝑁𝑇𝑈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)+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 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𝑁𝑇𝑈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 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𝑁𝑇𝑈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+1)+1</m:t>
                          </m:r>
                        </m:den>
                      </m:f>
                    </m:oMath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8852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4712" y="5130972"/>
                <a:ext cx="3913312" cy="13943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2"/>
          <p:cNvSpPr txBox="1">
            <a:spLocks noChangeArrowheads="1"/>
          </p:cNvSpPr>
          <p:nvPr/>
        </p:nvSpPr>
        <p:spPr bwMode="auto">
          <a:xfrm>
            <a:off x="5165754" y="5363906"/>
            <a:ext cx="2304406" cy="92333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dirty="0">
                <a:latin typeface="+mj-lt"/>
              </a:rPr>
              <a:t>Útil só em condições específicas, mais fácil resolver o balanço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D7F36BB-F6DD-4A34-9F71-C0384BDF6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2954" dirty="0"/>
              <a:t>Exercício 3.3</a:t>
            </a:r>
            <a:r>
              <a:rPr altLang="pt-BR" sz="2954" dirty="0"/>
              <a:t> – TM em configuração </a:t>
            </a:r>
            <a:r>
              <a:rPr altLang="pt-BR" sz="2954" dirty="0" err="1"/>
              <a:t>mix-mix</a:t>
            </a:r>
            <a:endParaRPr altLang="pt-BR" sz="2954" dirty="0"/>
          </a:p>
        </p:txBody>
      </p:sp>
      <p:sp>
        <p:nvSpPr>
          <p:cNvPr id="80899" name="Rectangle 3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/>
              <a:t>Uma solução aquosa contendo x</a:t>
            </a:r>
            <a:r>
              <a:rPr lang="pt-BR" altLang="pt-BR" baseline="-25000"/>
              <a:t>0</a:t>
            </a:r>
            <a:r>
              <a:rPr lang="pt-BR" altLang="pt-BR"/>
              <a:t>=1% molar de ácido acético deve ser tratada para recuperar o ácido e evitar sua emissão ao ambiente. Será usado um estágio de extração L-L do tipo mixer-settler (isopropil-eter é o solvente). </a:t>
            </a:r>
          </a:p>
          <a:p>
            <a:pPr eaLnBrk="1" hangingPunct="1"/>
            <a:r>
              <a:rPr lang="pt-BR" altLang="pt-BR"/>
              <a:t>Avalie o desempenho em termos do rendimento e da pureza obtidos. Compare o desempenho do estágio real com um estágio de equilíbrio. Dados:</a:t>
            </a:r>
          </a:p>
          <a:p>
            <a:pPr lvl="1" eaLnBrk="1" hangingPunct="1">
              <a:lnSpc>
                <a:spcPts val="2000"/>
              </a:lnSpc>
            </a:pPr>
            <a:r>
              <a:rPr lang="pt-BR" altLang="pt-BR"/>
              <a:t>Volume do separador		</a:t>
            </a:r>
            <a:r>
              <a:rPr lang="pt-BR" altLang="pt-BR">
                <a:latin typeface="Arial" panose="020B0604020202020204" pitchFamily="34" charset="0"/>
              </a:rPr>
              <a:t>		1 m</a:t>
            </a:r>
            <a:r>
              <a:rPr lang="pt-BR" altLang="pt-BR" baseline="30000">
                <a:latin typeface="Arial" panose="020B0604020202020204" pitchFamily="34" charset="0"/>
              </a:rPr>
              <a:t>3</a:t>
            </a:r>
          </a:p>
          <a:p>
            <a:pPr lvl="1" eaLnBrk="1" hangingPunct="1">
              <a:lnSpc>
                <a:spcPts val="2000"/>
              </a:lnSpc>
            </a:pPr>
            <a:r>
              <a:rPr lang="pt-BR" altLang="pt-BR"/>
              <a:t>Fração volumétrica da fase dispersa</a:t>
            </a:r>
            <a:r>
              <a:rPr lang="pt-BR" altLang="pt-BR">
                <a:latin typeface="Arial" panose="020B0604020202020204" pitchFamily="34" charset="0"/>
              </a:rPr>
              <a:t>		0.3</a:t>
            </a:r>
          </a:p>
          <a:p>
            <a:pPr lvl="1" eaLnBrk="1" hangingPunct="1">
              <a:lnSpc>
                <a:spcPts val="2000"/>
              </a:lnSpc>
            </a:pPr>
            <a:r>
              <a:rPr lang="pt-BR" altLang="pt-BR"/>
              <a:t>Diâmetro de bolha</a:t>
            </a:r>
            <a:r>
              <a:rPr lang="pt-BR" altLang="pt-BR">
                <a:latin typeface="Arial" panose="020B0604020202020204" pitchFamily="34" charset="0"/>
              </a:rPr>
              <a:t>				1 mm</a:t>
            </a:r>
          </a:p>
          <a:p>
            <a:pPr lvl="1" eaLnBrk="1" hangingPunct="1">
              <a:lnSpc>
                <a:spcPts val="2000"/>
              </a:lnSpc>
            </a:pPr>
            <a:r>
              <a:rPr lang="pt-BR" altLang="pt-BR"/>
              <a:t>Vazões e densidades nas 2 fases</a:t>
            </a:r>
            <a:r>
              <a:rPr lang="pt-BR" altLang="pt-BR">
                <a:latin typeface="Arial" panose="020B0604020202020204" pitchFamily="34" charset="0"/>
              </a:rPr>
              <a:t>:		10 mol/s, 10</a:t>
            </a:r>
            <a:r>
              <a:rPr lang="pt-BR" altLang="pt-BR" baseline="30000">
                <a:latin typeface="Arial" panose="020B0604020202020204" pitchFamily="34" charset="0"/>
              </a:rPr>
              <a:t>6</a:t>
            </a:r>
            <a:r>
              <a:rPr lang="pt-BR" altLang="pt-BR">
                <a:latin typeface="Arial" panose="020B0604020202020204" pitchFamily="34" charset="0"/>
              </a:rPr>
              <a:t>/18 mol/m</a:t>
            </a:r>
            <a:r>
              <a:rPr lang="pt-BR" altLang="pt-BR" baseline="30000">
                <a:latin typeface="Arial" panose="020B0604020202020204" pitchFamily="34" charset="0"/>
              </a:rPr>
              <a:t>3</a:t>
            </a:r>
            <a:endParaRPr lang="pt-BR" altLang="pt-BR">
              <a:latin typeface="Arial" panose="020B0604020202020204" pitchFamily="34" charset="0"/>
            </a:endParaRPr>
          </a:p>
          <a:p>
            <a:pPr lvl="1" eaLnBrk="1" hangingPunct="1">
              <a:lnSpc>
                <a:spcPts val="2000"/>
              </a:lnSpc>
            </a:pPr>
            <a:r>
              <a:rPr lang="pt-BR" altLang="pt-BR"/>
              <a:t>Concentrações de entrada</a:t>
            </a:r>
            <a:r>
              <a:rPr lang="pt-BR" altLang="pt-BR">
                <a:latin typeface="Arial" panose="020B0604020202020204" pitchFamily="34" charset="0"/>
              </a:rPr>
              <a:t>:			x</a:t>
            </a:r>
            <a:r>
              <a:rPr lang="pt-BR" altLang="pt-BR" baseline="-25000">
                <a:latin typeface="Arial" panose="020B0604020202020204" pitchFamily="34" charset="0"/>
              </a:rPr>
              <a:t>0</a:t>
            </a:r>
            <a:r>
              <a:rPr lang="pt-BR" altLang="pt-BR">
                <a:latin typeface="Arial" panose="020B0604020202020204" pitchFamily="34" charset="0"/>
              </a:rPr>
              <a:t>=0.01   y</a:t>
            </a:r>
            <a:r>
              <a:rPr lang="pt-BR" altLang="pt-BR" baseline="-25000">
                <a:latin typeface="Arial" panose="020B0604020202020204" pitchFamily="34" charset="0"/>
              </a:rPr>
              <a:t>2</a:t>
            </a:r>
            <a:r>
              <a:rPr lang="pt-BR" altLang="pt-BR">
                <a:latin typeface="Arial" panose="020B0604020202020204" pitchFamily="34" charset="0"/>
              </a:rPr>
              <a:t>=0</a:t>
            </a:r>
          </a:p>
          <a:p>
            <a:pPr lvl="1" eaLnBrk="1" hangingPunct="1">
              <a:lnSpc>
                <a:spcPts val="2000"/>
              </a:lnSpc>
            </a:pPr>
            <a:r>
              <a:rPr lang="pt-BR" altLang="pt-BR"/>
              <a:t>Constante de equilíbrio:			K=5</a:t>
            </a:r>
          </a:p>
          <a:p>
            <a:pPr lvl="1" eaLnBrk="1" hangingPunct="1">
              <a:lnSpc>
                <a:spcPts val="2000"/>
              </a:lnSpc>
            </a:pPr>
            <a:r>
              <a:rPr lang="pt-BR" altLang="pt-BR"/>
              <a:t>Coeficiente de TM em cada filme</a:t>
            </a:r>
            <a:r>
              <a:rPr lang="pt-BR" altLang="pt-BR">
                <a:latin typeface="Arial" panose="020B0604020202020204" pitchFamily="34" charset="0"/>
              </a:rPr>
              <a:t>:		k</a:t>
            </a:r>
            <a:r>
              <a:rPr lang="pt-BR" altLang="pt-BR" baseline="-25000">
                <a:latin typeface="Arial" panose="020B0604020202020204" pitchFamily="34" charset="0"/>
              </a:rPr>
              <a:t>L</a:t>
            </a:r>
            <a:r>
              <a:rPr lang="pt-BR" altLang="pt-BR">
                <a:latin typeface="Arial" panose="020B0604020202020204" pitchFamily="34" charset="0"/>
              </a:rPr>
              <a:t>= k</a:t>
            </a:r>
            <a:r>
              <a:rPr lang="pt-BR" altLang="pt-BR" baseline="-25000">
                <a:latin typeface="Arial" panose="020B0604020202020204" pitchFamily="34" charset="0"/>
              </a:rPr>
              <a:t>V</a:t>
            </a:r>
            <a:r>
              <a:rPr lang="pt-BR" altLang="pt-BR">
                <a:latin typeface="Arial" panose="020B0604020202020204" pitchFamily="34" charset="0"/>
              </a:rPr>
              <a:t>=10</a:t>
            </a:r>
            <a:r>
              <a:rPr lang="pt-BR" altLang="pt-BR" baseline="30000">
                <a:latin typeface="Arial" panose="020B0604020202020204" pitchFamily="34" charset="0"/>
              </a:rPr>
              <a:t>-6</a:t>
            </a:r>
            <a:r>
              <a:rPr lang="pt-BR" altLang="pt-BR">
                <a:latin typeface="Arial" panose="020B0604020202020204" pitchFamily="34" charset="0"/>
              </a:rPr>
              <a:t> m/s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D8E4E54C-7DC5-4B7A-9FB8-242934FFA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Balanço de massa em estágio com TM:</a:t>
            </a:r>
            <a:br>
              <a:rPr lang="pt-BR" altLang="pt-BR" dirty="0"/>
            </a:br>
            <a:r>
              <a:rPr lang="pt-BR" altLang="pt-BR" dirty="0"/>
              <a:t>1 fase em escoamento pistonado: </a:t>
            </a:r>
            <a:r>
              <a:rPr lang="pt-BR" altLang="pt-BR" dirty="0" err="1"/>
              <a:t>mix-plug</a:t>
            </a:r>
            <a:endParaRPr lang="pt-BR" altLang="pt-BR" dirty="0"/>
          </a:p>
        </p:txBody>
      </p:sp>
      <p:sp>
        <p:nvSpPr>
          <p:cNvPr id="87043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pt-BR" dirty="0"/>
              <a:t>Exemplo: bandeja para absorção ou destilação</a:t>
            </a:r>
          </a:p>
          <a:p>
            <a:r>
              <a:rPr lang="pt-BR" altLang="pt-BR" dirty="0"/>
              <a:t>Assume-se:</a:t>
            </a:r>
          </a:p>
          <a:p>
            <a:pPr lvl="1"/>
            <a:r>
              <a:rPr lang="pt-BR" altLang="pt-BR" dirty="0"/>
              <a:t>Fase L em mistura ideal e V pistonado, com TM</a:t>
            </a:r>
          </a:p>
          <a:p>
            <a:pPr lvl="1" eaLnBrk="1" hangingPunct="1"/>
            <a:r>
              <a:rPr lang="pt-BR" altLang="pt-BR" dirty="0"/>
              <a:t>Transporte da fase principal (L) para a auxiliar (V) de 1 só componente</a:t>
            </a:r>
          </a:p>
          <a:p>
            <a:pPr lvl="1" eaLnBrk="1" hangingPunct="1"/>
            <a:r>
              <a:rPr lang="pt-BR" altLang="pt-BR" dirty="0"/>
              <a:t>Correntes diluídas (V</a:t>
            </a:r>
            <a:r>
              <a:rPr lang="pt-BR" altLang="pt-BR" baseline="-25000" dirty="0"/>
              <a:t>1</a:t>
            </a:r>
            <a:r>
              <a:rPr lang="pt-BR" altLang="pt-BR" dirty="0"/>
              <a:t>= V</a:t>
            </a:r>
            <a:r>
              <a:rPr lang="pt-BR" altLang="pt-BR" baseline="-25000" dirty="0"/>
              <a:t>2</a:t>
            </a:r>
            <a:r>
              <a:rPr lang="pt-BR" altLang="pt-BR" dirty="0"/>
              <a:t>=V, L</a:t>
            </a:r>
            <a:r>
              <a:rPr lang="pt-BR" altLang="pt-BR" baseline="-25000" dirty="0"/>
              <a:t>1</a:t>
            </a:r>
            <a:r>
              <a:rPr lang="pt-BR" altLang="pt-BR" dirty="0"/>
              <a:t>= L</a:t>
            </a:r>
            <a:r>
              <a:rPr lang="pt-BR" altLang="pt-BR" baseline="-25000" dirty="0"/>
              <a:t>2</a:t>
            </a:r>
            <a:r>
              <a:rPr lang="pt-BR" altLang="pt-BR" dirty="0"/>
              <a:t>=L), sem efeitos térmicos</a:t>
            </a:r>
          </a:p>
          <a:p>
            <a:pPr lvl="1" eaLnBrk="1" hangingPunct="1"/>
            <a:r>
              <a:rPr lang="pt-BR" altLang="pt-BR" dirty="0"/>
              <a:t>Sistema binário, transporte </a:t>
            </a:r>
            <a:r>
              <a:rPr lang="pt-BR" altLang="pt-BR" dirty="0" err="1"/>
              <a:t>unimolecular</a:t>
            </a:r>
            <a:r>
              <a:rPr lang="pt-BR" altLang="pt-BR" dirty="0"/>
              <a:t>, sem convecção</a:t>
            </a:r>
          </a:p>
          <a:p>
            <a:pPr lvl="1" eaLnBrk="1" hangingPunct="1"/>
            <a:r>
              <a:rPr lang="pt-BR" altLang="pt-BR" dirty="0"/>
              <a:t>Curva de equilíbrio é uma reta: </a:t>
            </a:r>
            <a:r>
              <a:rPr lang="pt-BR" altLang="pt-BR" i="1" dirty="0"/>
              <a:t>y=</a:t>
            </a:r>
            <a:r>
              <a:rPr lang="pt-BR" altLang="pt-BR" i="1" dirty="0" err="1"/>
              <a:t>Kx</a:t>
            </a:r>
            <a:r>
              <a:rPr lang="pt-BR" altLang="pt-BR" i="1" dirty="0"/>
              <a:t>, K independe da composição, T e P</a:t>
            </a:r>
          </a:p>
        </p:txBody>
      </p:sp>
      <p:grpSp>
        <p:nvGrpSpPr>
          <p:cNvPr id="87044" name="Group 124"/>
          <p:cNvGrpSpPr>
            <a:grpSpLocks/>
          </p:cNvGrpSpPr>
          <p:nvPr/>
        </p:nvGrpSpPr>
        <p:grpSpPr bwMode="auto">
          <a:xfrm>
            <a:off x="4834369" y="2291754"/>
            <a:ext cx="4051300" cy="2865438"/>
            <a:chOff x="393" y="1580"/>
            <a:chExt cx="3005" cy="1805"/>
          </a:xfrm>
        </p:grpSpPr>
        <p:sp>
          <p:nvSpPr>
            <p:cNvPr id="57349" name="Line 9">
              <a:extLst>
                <a:ext uri="{FF2B5EF4-FFF2-40B4-BE49-F238E27FC236}">
                  <a16:creationId xmlns:a16="http://schemas.microsoft.com/office/drawing/2014/main" id="{786A3116-B81B-481E-931A-78050AF9C9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3" y="1784"/>
              <a:ext cx="0" cy="6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pt-BR" i="1">
                <a:latin typeface="+mj-lt"/>
              </a:endParaRPr>
            </a:p>
          </p:txBody>
        </p:sp>
        <p:grpSp>
          <p:nvGrpSpPr>
            <p:cNvPr id="87046" name="Group 10"/>
            <p:cNvGrpSpPr>
              <a:grpSpLocks/>
            </p:cNvGrpSpPr>
            <p:nvPr/>
          </p:nvGrpSpPr>
          <p:grpSpPr bwMode="auto">
            <a:xfrm>
              <a:off x="393" y="2002"/>
              <a:ext cx="1853" cy="1383"/>
              <a:chOff x="398" y="1701"/>
              <a:chExt cx="1710" cy="1383"/>
            </a:xfrm>
          </p:grpSpPr>
          <p:sp>
            <p:nvSpPr>
              <p:cNvPr id="57354" name="Freeform 11">
                <a:extLst>
                  <a:ext uri="{FF2B5EF4-FFF2-40B4-BE49-F238E27FC236}">
                    <a16:creationId xmlns:a16="http://schemas.microsoft.com/office/drawing/2014/main" id="{00EB2A57-0B5C-4B7B-A807-02F8BF9347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" y="2502"/>
                <a:ext cx="1159" cy="397"/>
              </a:xfrm>
              <a:custGeom>
                <a:avLst/>
                <a:gdLst>
                  <a:gd name="T0" fmla="*/ 6 w 1159"/>
                  <a:gd name="T1" fmla="*/ 108 h 397"/>
                  <a:gd name="T2" fmla="*/ 162 w 1159"/>
                  <a:gd name="T3" fmla="*/ 48 h 397"/>
                  <a:gd name="T4" fmla="*/ 276 w 1159"/>
                  <a:gd name="T5" fmla="*/ 12 h 397"/>
                  <a:gd name="T6" fmla="*/ 414 w 1159"/>
                  <a:gd name="T7" fmla="*/ 0 h 397"/>
                  <a:gd name="T8" fmla="*/ 678 w 1159"/>
                  <a:gd name="T9" fmla="*/ 12 h 397"/>
                  <a:gd name="T10" fmla="*/ 822 w 1159"/>
                  <a:gd name="T11" fmla="*/ 54 h 397"/>
                  <a:gd name="T12" fmla="*/ 966 w 1159"/>
                  <a:gd name="T13" fmla="*/ 126 h 397"/>
                  <a:gd name="T14" fmla="*/ 1122 w 1159"/>
                  <a:gd name="T15" fmla="*/ 222 h 397"/>
                  <a:gd name="T16" fmla="*/ 1158 w 1159"/>
                  <a:gd name="T17" fmla="*/ 300 h 397"/>
                  <a:gd name="T18" fmla="*/ 1146 w 1159"/>
                  <a:gd name="T19" fmla="*/ 390 h 397"/>
                  <a:gd name="T20" fmla="*/ 0 w 1159"/>
                  <a:gd name="T21" fmla="*/ 396 h 397"/>
                  <a:gd name="T22" fmla="*/ 6 w 1159"/>
                  <a:gd name="T23" fmla="*/ 108 h 39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59"/>
                  <a:gd name="T37" fmla="*/ 0 h 397"/>
                  <a:gd name="T38" fmla="*/ 1159 w 1159"/>
                  <a:gd name="T39" fmla="*/ 397 h 39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59" h="397">
                    <a:moveTo>
                      <a:pt x="6" y="108"/>
                    </a:moveTo>
                    <a:lnTo>
                      <a:pt x="162" y="48"/>
                    </a:lnTo>
                    <a:lnTo>
                      <a:pt x="276" y="12"/>
                    </a:lnTo>
                    <a:lnTo>
                      <a:pt x="414" y="0"/>
                    </a:lnTo>
                    <a:lnTo>
                      <a:pt x="678" y="12"/>
                    </a:lnTo>
                    <a:lnTo>
                      <a:pt x="822" y="54"/>
                    </a:lnTo>
                    <a:lnTo>
                      <a:pt x="966" y="126"/>
                    </a:lnTo>
                    <a:lnTo>
                      <a:pt x="1122" y="222"/>
                    </a:lnTo>
                    <a:lnTo>
                      <a:pt x="1158" y="300"/>
                    </a:lnTo>
                    <a:lnTo>
                      <a:pt x="1146" y="390"/>
                    </a:lnTo>
                    <a:lnTo>
                      <a:pt x="0" y="396"/>
                    </a:lnTo>
                    <a:lnTo>
                      <a:pt x="6" y="108"/>
                    </a:lnTo>
                  </a:path>
                </a:pathLst>
              </a:custGeom>
              <a:solidFill>
                <a:schemeClr val="tx2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55" name="Rectangle 12">
                <a:extLst>
                  <a:ext uri="{FF2B5EF4-FFF2-40B4-BE49-F238E27FC236}">
                    <a16:creationId xmlns:a16="http://schemas.microsoft.com/office/drawing/2014/main" id="{A1C4DDE1-96D8-4BB3-A168-4D276284B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" y="2095"/>
                <a:ext cx="264" cy="810"/>
              </a:xfrm>
              <a:prstGeom prst="rect">
                <a:avLst/>
              </a:prstGeom>
              <a:solidFill>
                <a:schemeClr val="tx2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sp>
            <p:nvSpPr>
              <p:cNvPr id="57356" name="Rectangle 13">
                <a:extLst>
                  <a:ext uri="{FF2B5EF4-FFF2-40B4-BE49-F238E27FC236}">
                    <a16:creationId xmlns:a16="http://schemas.microsoft.com/office/drawing/2014/main" id="{978CA962-C429-4625-9345-1A12AF11B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3" y="2905"/>
                <a:ext cx="267" cy="179"/>
              </a:xfrm>
              <a:prstGeom prst="rect">
                <a:avLst/>
              </a:prstGeom>
              <a:solidFill>
                <a:schemeClr val="tx2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sp>
            <p:nvSpPr>
              <p:cNvPr id="57357" name="Line 14">
                <a:extLst>
                  <a:ext uri="{FF2B5EF4-FFF2-40B4-BE49-F238E27FC236}">
                    <a16:creationId xmlns:a16="http://schemas.microsoft.com/office/drawing/2014/main" id="{73DD0BB8-DF56-4CB5-B157-BB6C9630ED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6" y="2003"/>
                <a:ext cx="14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58" name="Line 15">
                <a:extLst>
                  <a:ext uri="{FF2B5EF4-FFF2-40B4-BE49-F238E27FC236}">
                    <a16:creationId xmlns:a16="http://schemas.microsoft.com/office/drawing/2014/main" id="{5C2440C6-EE23-41AD-B713-413F2F2FFD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6" y="2003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59" name="Line 16">
                <a:extLst>
                  <a:ext uri="{FF2B5EF4-FFF2-40B4-BE49-F238E27FC236}">
                    <a16:creationId xmlns:a16="http://schemas.microsoft.com/office/drawing/2014/main" id="{FE392F11-214C-462F-BBDF-4A14985968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47" y="2003"/>
                <a:ext cx="102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60" name="Line 17">
                <a:extLst>
                  <a:ext uri="{FF2B5EF4-FFF2-40B4-BE49-F238E27FC236}">
                    <a16:creationId xmlns:a16="http://schemas.microsoft.com/office/drawing/2014/main" id="{0239DCE2-F184-41E4-B6AB-89B418575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69" y="2003"/>
                <a:ext cx="103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61" name="Line 18">
                <a:extLst>
                  <a:ext uri="{FF2B5EF4-FFF2-40B4-BE49-F238E27FC236}">
                    <a16:creationId xmlns:a16="http://schemas.microsoft.com/office/drawing/2014/main" id="{543234AA-3D8F-4B4C-A505-185344317B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89" y="2003"/>
                <a:ext cx="105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62" name="Line 19">
                <a:extLst>
                  <a:ext uri="{FF2B5EF4-FFF2-40B4-BE49-F238E27FC236}">
                    <a16:creationId xmlns:a16="http://schemas.microsoft.com/office/drawing/2014/main" id="{A65828CE-99E4-4581-91AA-5C8E55C83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2" y="2003"/>
                <a:ext cx="106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63" name="Line 20">
                <a:extLst>
                  <a:ext uri="{FF2B5EF4-FFF2-40B4-BE49-F238E27FC236}">
                    <a16:creationId xmlns:a16="http://schemas.microsoft.com/office/drawing/2014/main" id="{CA2772DE-7486-44CF-9738-B806BED785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32" y="2003"/>
                <a:ext cx="100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64" name="Line 21">
                <a:extLst>
                  <a:ext uri="{FF2B5EF4-FFF2-40B4-BE49-F238E27FC236}">
                    <a16:creationId xmlns:a16="http://schemas.microsoft.com/office/drawing/2014/main" id="{082D68A1-BF91-4E78-90DC-58E846FFA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56" y="2003"/>
                <a:ext cx="100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65" name="Line 22">
                <a:extLst>
                  <a:ext uri="{FF2B5EF4-FFF2-40B4-BE49-F238E27FC236}">
                    <a16:creationId xmlns:a16="http://schemas.microsoft.com/office/drawing/2014/main" id="{14EF6A9C-B5DD-42B6-8789-BC947E2D34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8" y="2905"/>
                <a:ext cx="144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66" name="Line 23">
                <a:extLst>
                  <a:ext uri="{FF2B5EF4-FFF2-40B4-BE49-F238E27FC236}">
                    <a16:creationId xmlns:a16="http://schemas.microsoft.com/office/drawing/2014/main" id="{EDE99A13-156B-41DD-82B9-A1FBA3C079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47" y="2905"/>
                <a:ext cx="102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67" name="Line 24">
                <a:extLst>
                  <a:ext uri="{FF2B5EF4-FFF2-40B4-BE49-F238E27FC236}">
                    <a16:creationId xmlns:a16="http://schemas.microsoft.com/office/drawing/2014/main" id="{4AF1442C-C9E6-4DE9-A9A0-5B529CF40F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69" y="2905"/>
                <a:ext cx="103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68" name="Line 25">
                <a:extLst>
                  <a:ext uri="{FF2B5EF4-FFF2-40B4-BE49-F238E27FC236}">
                    <a16:creationId xmlns:a16="http://schemas.microsoft.com/office/drawing/2014/main" id="{945B331A-D2A2-40E4-89C6-4C34074E84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89" y="2905"/>
                <a:ext cx="105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69" name="Line 26">
                <a:extLst>
                  <a:ext uri="{FF2B5EF4-FFF2-40B4-BE49-F238E27FC236}">
                    <a16:creationId xmlns:a16="http://schemas.microsoft.com/office/drawing/2014/main" id="{17A6BF77-4F14-406D-ACCE-6494A2ACD9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2" y="2905"/>
                <a:ext cx="106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70" name="Line 27">
                <a:extLst>
                  <a:ext uri="{FF2B5EF4-FFF2-40B4-BE49-F238E27FC236}">
                    <a16:creationId xmlns:a16="http://schemas.microsoft.com/office/drawing/2014/main" id="{77F8FF65-1089-4592-854E-F9222894AA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32" y="2905"/>
                <a:ext cx="100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71" name="Line 28">
                <a:extLst>
                  <a:ext uri="{FF2B5EF4-FFF2-40B4-BE49-F238E27FC236}">
                    <a16:creationId xmlns:a16="http://schemas.microsoft.com/office/drawing/2014/main" id="{3E18A160-733A-4657-B43C-6201CC26AD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56" y="2905"/>
                <a:ext cx="100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72" name="Line 29">
                <a:extLst>
                  <a:ext uri="{FF2B5EF4-FFF2-40B4-BE49-F238E27FC236}">
                    <a16:creationId xmlns:a16="http://schemas.microsoft.com/office/drawing/2014/main" id="{D939F52D-BCFE-4DB3-9A2F-462E6DDF95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6" y="2905"/>
                <a:ext cx="104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73" name="Line 30">
                <a:extLst>
                  <a:ext uri="{FF2B5EF4-FFF2-40B4-BE49-F238E27FC236}">
                    <a16:creationId xmlns:a16="http://schemas.microsoft.com/office/drawing/2014/main" id="{971C8C0C-2D4E-4829-9F91-5B28489260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4" y="1923"/>
                <a:ext cx="16" cy="7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74" name="Line 31">
                <a:extLst>
                  <a:ext uri="{FF2B5EF4-FFF2-40B4-BE49-F238E27FC236}">
                    <a16:creationId xmlns:a16="http://schemas.microsoft.com/office/drawing/2014/main" id="{D95D5271-462D-44D3-A022-06B270414D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33" y="2820"/>
                <a:ext cx="0" cy="2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75" name="Oval 32">
                <a:extLst>
                  <a:ext uri="{FF2B5EF4-FFF2-40B4-BE49-F238E27FC236}">
                    <a16:creationId xmlns:a16="http://schemas.microsoft.com/office/drawing/2014/main" id="{D2419921-F84C-4D2F-94AF-622E9A775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" y="2666"/>
                <a:ext cx="38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sp>
            <p:nvSpPr>
              <p:cNvPr id="57376" name="Line 33">
                <a:extLst>
                  <a:ext uri="{FF2B5EF4-FFF2-40B4-BE49-F238E27FC236}">
                    <a16:creationId xmlns:a16="http://schemas.microsoft.com/office/drawing/2014/main" id="{F0985E69-4B57-4467-BF7F-DF05184E63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" y="1840"/>
                <a:ext cx="0" cy="122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77" name="Line 34">
                <a:extLst>
                  <a:ext uri="{FF2B5EF4-FFF2-40B4-BE49-F238E27FC236}">
                    <a16:creationId xmlns:a16="http://schemas.microsoft.com/office/drawing/2014/main" id="{BF6BF18E-E15D-458C-BD00-6001AD79DB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0" y="1840"/>
                <a:ext cx="0" cy="122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78" name="Oval 35">
                <a:extLst>
                  <a:ext uri="{FF2B5EF4-FFF2-40B4-BE49-F238E27FC236}">
                    <a16:creationId xmlns:a16="http://schemas.microsoft.com/office/drawing/2014/main" id="{F92902E2-B08C-4E1C-8F08-5647ECE2D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" y="2542"/>
                <a:ext cx="38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sp>
            <p:nvSpPr>
              <p:cNvPr id="57379" name="Oval 36">
                <a:extLst>
                  <a:ext uri="{FF2B5EF4-FFF2-40B4-BE49-F238E27FC236}">
                    <a16:creationId xmlns:a16="http://schemas.microsoft.com/office/drawing/2014/main" id="{7F325CD3-DFB1-41BA-9018-F6967DE34C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9" y="2492"/>
                <a:ext cx="63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sp>
            <p:nvSpPr>
              <p:cNvPr id="57380" name="Freeform 37">
                <a:extLst>
                  <a:ext uri="{FF2B5EF4-FFF2-40B4-BE49-F238E27FC236}">
                    <a16:creationId xmlns:a16="http://schemas.microsoft.com/office/drawing/2014/main" id="{7222AE85-23FB-4591-83FE-7429C316E9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" y="2724"/>
                <a:ext cx="100" cy="181"/>
              </a:xfrm>
              <a:custGeom>
                <a:avLst/>
                <a:gdLst>
                  <a:gd name="T0" fmla="*/ 16 w 100"/>
                  <a:gd name="T1" fmla="*/ 177 h 181"/>
                  <a:gd name="T2" fmla="*/ 0 w 100"/>
                  <a:gd name="T3" fmla="*/ 111 h 181"/>
                  <a:gd name="T4" fmla="*/ 21 w 100"/>
                  <a:gd name="T5" fmla="*/ 55 h 181"/>
                  <a:gd name="T6" fmla="*/ 42 w 100"/>
                  <a:gd name="T7" fmla="*/ 10 h 181"/>
                  <a:gd name="T8" fmla="*/ 57 w 100"/>
                  <a:gd name="T9" fmla="*/ 0 h 181"/>
                  <a:gd name="T10" fmla="*/ 73 w 100"/>
                  <a:gd name="T11" fmla="*/ 0 h 181"/>
                  <a:gd name="T12" fmla="*/ 99 w 100"/>
                  <a:gd name="T13" fmla="*/ 10 h 181"/>
                  <a:gd name="T14" fmla="*/ 94 w 100"/>
                  <a:gd name="T15" fmla="*/ 35 h 181"/>
                  <a:gd name="T16" fmla="*/ 89 w 100"/>
                  <a:gd name="T17" fmla="*/ 62 h 181"/>
                  <a:gd name="T18" fmla="*/ 52 w 100"/>
                  <a:gd name="T19" fmla="*/ 142 h 181"/>
                  <a:gd name="T20" fmla="*/ 57 w 100"/>
                  <a:gd name="T21" fmla="*/ 180 h 18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0"/>
                  <a:gd name="T34" fmla="*/ 0 h 181"/>
                  <a:gd name="T35" fmla="*/ 100 w 100"/>
                  <a:gd name="T36" fmla="*/ 181 h 18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0" h="181">
                    <a:moveTo>
                      <a:pt x="16" y="177"/>
                    </a:moveTo>
                    <a:lnTo>
                      <a:pt x="0" y="111"/>
                    </a:lnTo>
                    <a:lnTo>
                      <a:pt x="21" y="55"/>
                    </a:lnTo>
                    <a:lnTo>
                      <a:pt x="42" y="10"/>
                    </a:lnTo>
                    <a:lnTo>
                      <a:pt x="57" y="0"/>
                    </a:lnTo>
                    <a:lnTo>
                      <a:pt x="73" y="0"/>
                    </a:lnTo>
                    <a:lnTo>
                      <a:pt x="99" y="10"/>
                    </a:lnTo>
                    <a:lnTo>
                      <a:pt x="94" y="35"/>
                    </a:lnTo>
                    <a:lnTo>
                      <a:pt x="89" y="62"/>
                    </a:lnTo>
                    <a:lnTo>
                      <a:pt x="52" y="142"/>
                    </a:lnTo>
                    <a:lnTo>
                      <a:pt x="57" y="180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81" name="Freeform 38">
                <a:extLst>
                  <a:ext uri="{FF2B5EF4-FFF2-40B4-BE49-F238E27FC236}">
                    <a16:creationId xmlns:a16="http://schemas.microsoft.com/office/drawing/2014/main" id="{75B9EBBB-9F17-4487-AC04-63266203F3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2" y="2712"/>
                <a:ext cx="104" cy="187"/>
              </a:xfrm>
              <a:custGeom>
                <a:avLst/>
                <a:gdLst>
                  <a:gd name="T0" fmla="*/ 87 w 104"/>
                  <a:gd name="T1" fmla="*/ 182 h 187"/>
                  <a:gd name="T2" fmla="*/ 103 w 104"/>
                  <a:gd name="T3" fmla="*/ 114 h 187"/>
                  <a:gd name="T4" fmla="*/ 81 w 104"/>
                  <a:gd name="T5" fmla="*/ 57 h 187"/>
                  <a:gd name="T6" fmla="*/ 60 w 104"/>
                  <a:gd name="T7" fmla="*/ 11 h 187"/>
                  <a:gd name="T8" fmla="*/ 43 w 104"/>
                  <a:gd name="T9" fmla="*/ 0 h 187"/>
                  <a:gd name="T10" fmla="*/ 27 w 104"/>
                  <a:gd name="T11" fmla="*/ 0 h 187"/>
                  <a:gd name="T12" fmla="*/ 0 w 104"/>
                  <a:gd name="T13" fmla="*/ 11 h 187"/>
                  <a:gd name="T14" fmla="*/ 5 w 104"/>
                  <a:gd name="T15" fmla="*/ 36 h 187"/>
                  <a:gd name="T16" fmla="*/ 11 w 104"/>
                  <a:gd name="T17" fmla="*/ 64 h 187"/>
                  <a:gd name="T18" fmla="*/ 49 w 104"/>
                  <a:gd name="T19" fmla="*/ 147 h 187"/>
                  <a:gd name="T20" fmla="*/ 43 w 104"/>
                  <a:gd name="T21" fmla="*/ 186 h 18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4"/>
                  <a:gd name="T34" fmla="*/ 0 h 187"/>
                  <a:gd name="T35" fmla="*/ 104 w 104"/>
                  <a:gd name="T36" fmla="*/ 187 h 18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4" h="187">
                    <a:moveTo>
                      <a:pt x="87" y="182"/>
                    </a:moveTo>
                    <a:lnTo>
                      <a:pt x="103" y="114"/>
                    </a:lnTo>
                    <a:lnTo>
                      <a:pt x="81" y="57"/>
                    </a:lnTo>
                    <a:lnTo>
                      <a:pt x="60" y="11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0" y="11"/>
                    </a:lnTo>
                    <a:lnTo>
                      <a:pt x="5" y="36"/>
                    </a:lnTo>
                    <a:lnTo>
                      <a:pt x="11" y="64"/>
                    </a:lnTo>
                    <a:lnTo>
                      <a:pt x="49" y="147"/>
                    </a:lnTo>
                    <a:lnTo>
                      <a:pt x="43" y="186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82" name="Freeform 39">
                <a:extLst>
                  <a:ext uri="{FF2B5EF4-FFF2-40B4-BE49-F238E27FC236}">
                    <a16:creationId xmlns:a16="http://schemas.microsoft.com/office/drawing/2014/main" id="{90EB31A0-9025-48E9-A5DE-380A6F973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9" y="2531"/>
                <a:ext cx="145" cy="92"/>
              </a:xfrm>
              <a:custGeom>
                <a:avLst/>
                <a:gdLst>
                  <a:gd name="T0" fmla="*/ 4 w 145"/>
                  <a:gd name="T1" fmla="*/ 91 h 92"/>
                  <a:gd name="T2" fmla="*/ 0 w 145"/>
                  <a:gd name="T3" fmla="*/ 61 h 92"/>
                  <a:gd name="T4" fmla="*/ 8 w 145"/>
                  <a:gd name="T5" fmla="*/ 30 h 92"/>
                  <a:gd name="T6" fmla="*/ 47 w 145"/>
                  <a:gd name="T7" fmla="*/ 8 h 92"/>
                  <a:gd name="T8" fmla="*/ 76 w 145"/>
                  <a:gd name="T9" fmla="*/ 0 h 92"/>
                  <a:gd name="T10" fmla="*/ 127 w 145"/>
                  <a:gd name="T11" fmla="*/ 23 h 92"/>
                  <a:gd name="T12" fmla="*/ 144 w 145"/>
                  <a:gd name="T13" fmla="*/ 53 h 92"/>
                  <a:gd name="T14" fmla="*/ 136 w 145"/>
                  <a:gd name="T15" fmla="*/ 72 h 92"/>
                  <a:gd name="T16" fmla="*/ 110 w 145"/>
                  <a:gd name="T17" fmla="*/ 80 h 92"/>
                  <a:gd name="T18" fmla="*/ 102 w 145"/>
                  <a:gd name="T19" fmla="*/ 76 h 92"/>
                  <a:gd name="T20" fmla="*/ 76 w 145"/>
                  <a:gd name="T21" fmla="*/ 76 h 92"/>
                  <a:gd name="T22" fmla="*/ 30 w 145"/>
                  <a:gd name="T23" fmla="*/ 83 h 92"/>
                  <a:gd name="T24" fmla="*/ 4 w 145"/>
                  <a:gd name="T25" fmla="*/ 91 h 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5"/>
                  <a:gd name="T40" fmla="*/ 0 h 92"/>
                  <a:gd name="T41" fmla="*/ 145 w 145"/>
                  <a:gd name="T42" fmla="*/ 92 h 9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5" h="92">
                    <a:moveTo>
                      <a:pt x="4" y="91"/>
                    </a:moveTo>
                    <a:lnTo>
                      <a:pt x="0" y="61"/>
                    </a:lnTo>
                    <a:lnTo>
                      <a:pt x="8" y="30"/>
                    </a:lnTo>
                    <a:lnTo>
                      <a:pt x="47" y="8"/>
                    </a:lnTo>
                    <a:lnTo>
                      <a:pt x="76" y="0"/>
                    </a:lnTo>
                    <a:lnTo>
                      <a:pt x="127" y="23"/>
                    </a:lnTo>
                    <a:lnTo>
                      <a:pt x="144" y="53"/>
                    </a:lnTo>
                    <a:lnTo>
                      <a:pt x="136" y="72"/>
                    </a:lnTo>
                    <a:lnTo>
                      <a:pt x="110" y="80"/>
                    </a:lnTo>
                    <a:lnTo>
                      <a:pt x="102" y="76"/>
                    </a:lnTo>
                    <a:lnTo>
                      <a:pt x="76" y="76"/>
                    </a:lnTo>
                    <a:lnTo>
                      <a:pt x="30" y="83"/>
                    </a:lnTo>
                    <a:lnTo>
                      <a:pt x="4" y="91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83" name="Freeform 40">
                <a:extLst>
                  <a:ext uri="{FF2B5EF4-FFF2-40B4-BE49-F238E27FC236}">
                    <a16:creationId xmlns:a16="http://schemas.microsoft.com/office/drawing/2014/main" id="{FDF6CB69-A4EE-4684-AD4D-1CDD5C250C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" y="2402"/>
                <a:ext cx="148" cy="186"/>
              </a:xfrm>
              <a:custGeom>
                <a:avLst/>
                <a:gdLst>
                  <a:gd name="T0" fmla="*/ 55 w 145"/>
                  <a:gd name="T1" fmla="*/ 185 h 186"/>
                  <a:gd name="T2" fmla="*/ 22 w 145"/>
                  <a:gd name="T3" fmla="*/ 169 h 186"/>
                  <a:gd name="T4" fmla="*/ 0 w 145"/>
                  <a:gd name="T5" fmla="*/ 138 h 186"/>
                  <a:gd name="T6" fmla="*/ 9 w 145"/>
                  <a:gd name="T7" fmla="*/ 79 h 186"/>
                  <a:gd name="T8" fmla="*/ 27 w 145"/>
                  <a:gd name="T9" fmla="*/ 41 h 186"/>
                  <a:gd name="T10" fmla="*/ 90 w 145"/>
                  <a:gd name="T11" fmla="*/ 0 h 186"/>
                  <a:gd name="T12" fmla="*/ 132 w 145"/>
                  <a:gd name="T13" fmla="*/ 0 h 186"/>
                  <a:gd name="T14" fmla="*/ 144 w 145"/>
                  <a:gd name="T15" fmla="*/ 24 h 186"/>
                  <a:gd name="T16" fmla="*/ 131 w 145"/>
                  <a:gd name="T17" fmla="*/ 57 h 186"/>
                  <a:gd name="T18" fmla="*/ 120 w 145"/>
                  <a:gd name="T19" fmla="*/ 64 h 186"/>
                  <a:gd name="T20" fmla="*/ 99 w 145"/>
                  <a:gd name="T21" fmla="*/ 93 h 186"/>
                  <a:gd name="T22" fmla="*/ 67 w 145"/>
                  <a:gd name="T23" fmla="*/ 151 h 186"/>
                  <a:gd name="T24" fmla="*/ 55 w 145"/>
                  <a:gd name="T25" fmla="*/ 185 h 1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5"/>
                  <a:gd name="T40" fmla="*/ 0 h 186"/>
                  <a:gd name="T41" fmla="*/ 145 w 145"/>
                  <a:gd name="T42" fmla="*/ 186 h 1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5" h="186">
                    <a:moveTo>
                      <a:pt x="55" y="185"/>
                    </a:moveTo>
                    <a:lnTo>
                      <a:pt x="22" y="169"/>
                    </a:lnTo>
                    <a:lnTo>
                      <a:pt x="0" y="138"/>
                    </a:lnTo>
                    <a:lnTo>
                      <a:pt x="9" y="79"/>
                    </a:lnTo>
                    <a:lnTo>
                      <a:pt x="27" y="41"/>
                    </a:lnTo>
                    <a:lnTo>
                      <a:pt x="90" y="0"/>
                    </a:lnTo>
                    <a:lnTo>
                      <a:pt x="132" y="0"/>
                    </a:lnTo>
                    <a:lnTo>
                      <a:pt x="144" y="24"/>
                    </a:lnTo>
                    <a:lnTo>
                      <a:pt x="131" y="57"/>
                    </a:lnTo>
                    <a:lnTo>
                      <a:pt x="120" y="64"/>
                    </a:lnTo>
                    <a:lnTo>
                      <a:pt x="99" y="93"/>
                    </a:lnTo>
                    <a:lnTo>
                      <a:pt x="67" y="151"/>
                    </a:lnTo>
                    <a:lnTo>
                      <a:pt x="55" y="185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84" name="Freeform 41">
                <a:extLst>
                  <a:ext uri="{FF2B5EF4-FFF2-40B4-BE49-F238E27FC236}">
                    <a16:creationId xmlns:a16="http://schemas.microsoft.com/office/drawing/2014/main" id="{69B7617C-1775-4BCC-9DCE-D0C2E9B8AD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" y="2589"/>
                <a:ext cx="189" cy="115"/>
              </a:xfrm>
              <a:custGeom>
                <a:avLst/>
                <a:gdLst>
                  <a:gd name="T0" fmla="*/ 182 w 189"/>
                  <a:gd name="T1" fmla="*/ 114 h 115"/>
                  <a:gd name="T2" fmla="*/ 188 w 189"/>
                  <a:gd name="T3" fmla="*/ 76 h 115"/>
                  <a:gd name="T4" fmla="*/ 177 w 189"/>
                  <a:gd name="T5" fmla="*/ 38 h 115"/>
                  <a:gd name="T6" fmla="*/ 127 w 189"/>
                  <a:gd name="T7" fmla="*/ 10 h 115"/>
                  <a:gd name="T8" fmla="*/ 88 w 189"/>
                  <a:gd name="T9" fmla="*/ 0 h 115"/>
                  <a:gd name="T10" fmla="*/ 22 w 189"/>
                  <a:gd name="T11" fmla="*/ 29 h 115"/>
                  <a:gd name="T12" fmla="*/ 0 w 189"/>
                  <a:gd name="T13" fmla="*/ 67 h 115"/>
                  <a:gd name="T14" fmla="*/ 11 w 189"/>
                  <a:gd name="T15" fmla="*/ 90 h 115"/>
                  <a:gd name="T16" fmla="*/ 44 w 189"/>
                  <a:gd name="T17" fmla="*/ 100 h 115"/>
                  <a:gd name="T18" fmla="*/ 55 w 189"/>
                  <a:gd name="T19" fmla="*/ 95 h 115"/>
                  <a:gd name="T20" fmla="*/ 88 w 189"/>
                  <a:gd name="T21" fmla="*/ 95 h 115"/>
                  <a:gd name="T22" fmla="*/ 149 w 189"/>
                  <a:gd name="T23" fmla="*/ 105 h 115"/>
                  <a:gd name="T24" fmla="*/ 182 w 189"/>
                  <a:gd name="T25" fmla="*/ 114 h 1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9"/>
                  <a:gd name="T40" fmla="*/ 0 h 115"/>
                  <a:gd name="T41" fmla="*/ 189 w 189"/>
                  <a:gd name="T42" fmla="*/ 115 h 11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9" h="115">
                    <a:moveTo>
                      <a:pt x="182" y="114"/>
                    </a:moveTo>
                    <a:lnTo>
                      <a:pt x="188" y="76"/>
                    </a:lnTo>
                    <a:lnTo>
                      <a:pt x="177" y="38"/>
                    </a:lnTo>
                    <a:lnTo>
                      <a:pt x="127" y="10"/>
                    </a:lnTo>
                    <a:lnTo>
                      <a:pt x="88" y="0"/>
                    </a:lnTo>
                    <a:lnTo>
                      <a:pt x="22" y="29"/>
                    </a:lnTo>
                    <a:lnTo>
                      <a:pt x="0" y="67"/>
                    </a:lnTo>
                    <a:lnTo>
                      <a:pt x="11" y="90"/>
                    </a:lnTo>
                    <a:lnTo>
                      <a:pt x="44" y="100"/>
                    </a:lnTo>
                    <a:lnTo>
                      <a:pt x="55" y="95"/>
                    </a:lnTo>
                    <a:lnTo>
                      <a:pt x="88" y="95"/>
                    </a:lnTo>
                    <a:lnTo>
                      <a:pt x="149" y="105"/>
                    </a:lnTo>
                    <a:lnTo>
                      <a:pt x="182" y="114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85" name="Freeform 42">
                <a:extLst>
                  <a:ext uri="{FF2B5EF4-FFF2-40B4-BE49-F238E27FC236}">
                    <a16:creationId xmlns:a16="http://schemas.microsoft.com/office/drawing/2014/main" id="{695AE65A-8CB1-470C-88AC-7C5FEA60B2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0" y="2718"/>
                <a:ext cx="66" cy="179"/>
              </a:xfrm>
              <a:custGeom>
                <a:avLst/>
                <a:gdLst>
                  <a:gd name="T0" fmla="*/ 10 w 66"/>
                  <a:gd name="T1" fmla="*/ 175 h 179"/>
                  <a:gd name="T2" fmla="*/ 0 w 66"/>
                  <a:gd name="T3" fmla="*/ 110 h 179"/>
                  <a:gd name="T4" fmla="*/ 14 w 66"/>
                  <a:gd name="T5" fmla="*/ 55 h 179"/>
                  <a:gd name="T6" fmla="*/ 27 w 66"/>
                  <a:gd name="T7" fmla="*/ 10 h 179"/>
                  <a:gd name="T8" fmla="*/ 38 w 66"/>
                  <a:gd name="T9" fmla="*/ 0 h 179"/>
                  <a:gd name="T10" fmla="*/ 48 w 66"/>
                  <a:gd name="T11" fmla="*/ 0 h 179"/>
                  <a:gd name="T12" fmla="*/ 65 w 66"/>
                  <a:gd name="T13" fmla="*/ 10 h 179"/>
                  <a:gd name="T14" fmla="*/ 62 w 66"/>
                  <a:gd name="T15" fmla="*/ 34 h 179"/>
                  <a:gd name="T16" fmla="*/ 58 w 66"/>
                  <a:gd name="T17" fmla="*/ 62 h 179"/>
                  <a:gd name="T18" fmla="*/ 34 w 66"/>
                  <a:gd name="T19" fmla="*/ 140 h 179"/>
                  <a:gd name="T20" fmla="*/ 38 w 66"/>
                  <a:gd name="T21" fmla="*/ 178 h 1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6"/>
                  <a:gd name="T34" fmla="*/ 0 h 179"/>
                  <a:gd name="T35" fmla="*/ 66 w 66"/>
                  <a:gd name="T36" fmla="*/ 179 h 1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6" h="179">
                    <a:moveTo>
                      <a:pt x="10" y="175"/>
                    </a:moveTo>
                    <a:lnTo>
                      <a:pt x="0" y="110"/>
                    </a:lnTo>
                    <a:lnTo>
                      <a:pt x="14" y="55"/>
                    </a:lnTo>
                    <a:lnTo>
                      <a:pt x="27" y="10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65" y="10"/>
                    </a:lnTo>
                    <a:lnTo>
                      <a:pt x="62" y="34"/>
                    </a:lnTo>
                    <a:lnTo>
                      <a:pt x="58" y="62"/>
                    </a:lnTo>
                    <a:lnTo>
                      <a:pt x="34" y="140"/>
                    </a:lnTo>
                    <a:lnTo>
                      <a:pt x="38" y="178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86" name="Freeform 43">
                <a:extLst>
                  <a:ext uri="{FF2B5EF4-FFF2-40B4-BE49-F238E27FC236}">
                    <a16:creationId xmlns:a16="http://schemas.microsoft.com/office/drawing/2014/main" id="{89FBD60F-7C79-4C14-9C43-645529DC2D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2814"/>
                <a:ext cx="115" cy="88"/>
              </a:xfrm>
              <a:custGeom>
                <a:avLst/>
                <a:gdLst>
                  <a:gd name="T0" fmla="*/ 18 w 115"/>
                  <a:gd name="T1" fmla="*/ 85 h 88"/>
                  <a:gd name="T2" fmla="*/ 0 w 115"/>
                  <a:gd name="T3" fmla="*/ 54 h 88"/>
                  <a:gd name="T4" fmla="*/ 24 w 115"/>
                  <a:gd name="T5" fmla="*/ 27 h 88"/>
                  <a:gd name="T6" fmla="*/ 48 w 115"/>
                  <a:gd name="T7" fmla="*/ 5 h 88"/>
                  <a:gd name="T8" fmla="*/ 66 w 115"/>
                  <a:gd name="T9" fmla="*/ 0 h 88"/>
                  <a:gd name="T10" fmla="*/ 84 w 115"/>
                  <a:gd name="T11" fmla="*/ 0 h 88"/>
                  <a:gd name="T12" fmla="*/ 114 w 115"/>
                  <a:gd name="T13" fmla="*/ 5 h 88"/>
                  <a:gd name="T14" fmla="*/ 108 w 115"/>
                  <a:gd name="T15" fmla="*/ 17 h 88"/>
                  <a:gd name="T16" fmla="*/ 102 w 115"/>
                  <a:gd name="T17" fmla="*/ 30 h 88"/>
                  <a:gd name="T18" fmla="*/ 60 w 115"/>
                  <a:gd name="T19" fmla="*/ 69 h 88"/>
                  <a:gd name="T20" fmla="*/ 66 w 115"/>
                  <a:gd name="T21" fmla="*/ 8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5"/>
                  <a:gd name="T34" fmla="*/ 0 h 88"/>
                  <a:gd name="T35" fmla="*/ 115 w 115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5" h="88">
                    <a:moveTo>
                      <a:pt x="18" y="85"/>
                    </a:moveTo>
                    <a:lnTo>
                      <a:pt x="0" y="54"/>
                    </a:lnTo>
                    <a:lnTo>
                      <a:pt x="24" y="27"/>
                    </a:lnTo>
                    <a:lnTo>
                      <a:pt x="48" y="5"/>
                    </a:lnTo>
                    <a:lnTo>
                      <a:pt x="66" y="0"/>
                    </a:lnTo>
                    <a:lnTo>
                      <a:pt x="84" y="0"/>
                    </a:lnTo>
                    <a:lnTo>
                      <a:pt x="114" y="5"/>
                    </a:lnTo>
                    <a:lnTo>
                      <a:pt x="108" y="17"/>
                    </a:lnTo>
                    <a:lnTo>
                      <a:pt x="102" y="30"/>
                    </a:lnTo>
                    <a:lnTo>
                      <a:pt x="60" y="69"/>
                    </a:lnTo>
                    <a:lnTo>
                      <a:pt x="66" y="87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i="1">
                  <a:latin typeface="+mj-lt"/>
                </a:endParaRPr>
              </a:p>
            </p:txBody>
          </p:sp>
          <p:sp>
            <p:nvSpPr>
              <p:cNvPr id="57387" name="Oval 44">
                <a:extLst>
                  <a:ext uri="{FF2B5EF4-FFF2-40B4-BE49-F238E27FC236}">
                    <a16:creationId xmlns:a16="http://schemas.microsoft.com/office/drawing/2014/main" id="{819D07AE-3F47-454C-993A-E510C5DD0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9" y="2788"/>
                <a:ext cx="52" cy="8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sp>
            <p:nvSpPr>
              <p:cNvPr id="57388" name="Oval 45">
                <a:extLst>
                  <a:ext uri="{FF2B5EF4-FFF2-40B4-BE49-F238E27FC236}">
                    <a16:creationId xmlns:a16="http://schemas.microsoft.com/office/drawing/2014/main" id="{80C900C0-B35F-41C3-B04C-91BF25499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20000">
                <a:off x="1665" y="2624"/>
                <a:ext cx="63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sp>
            <p:nvSpPr>
              <p:cNvPr id="57389" name="Oval 46">
                <a:extLst>
                  <a:ext uri="{FF2B5EF4-FFF2-40B4-BE49-F238E27FC236}">
                    <a16:creationId xmlns:a16="http://schemas.microsoft.com/office/drawing/2014/main" id="{7F92FA03-2D3B-416C-9557-996C98926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2" y="2474"/>
                <a:ext cx="40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sp>
            <p:nvSpPr>
              <p:cNvPr id="57390" name="Oval 47">
                <a:extLst>
                  <a:ext uri="{FF2B5EF4-FFF2-40B4-BE49-F238E27FC236}">
                    <a16:creationId xmlns:a16="http://schemas.microsoft.com/office/drawing/2014/main" id="{3E6FCE15-C251-4267-B5FF-ADA5F7B0A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6" y="2428"/>
                <a:ext cx="41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grpSp>
            <p:nvGrpSpPr>
              <p:cNvPr id="87087" name="Group 48"/>
              <p:cNvGrpSpPr>
                <a:grpSpLocks/>
              </p:cNvGrpSpPr>
              <p:nvPr/>
            </p:nvGrpSpPr>
            <p:grpSpPr bwMode="auto">
              <a:xfrm>
                <a:off x="740" y="2740"/>
                <a:ext cx="125" cy="158"/>
                <a:chOff x="740" y="2740"/>
                <a:chExt cx="125" cy="158"/>
              </a:xfrm>
            </p:grpSpPr>
            <p:sp>
              <p:nvSpPr>
                <p:cNvPr id="57424" name="Oval 49">
                  <a:extLst>
                    <a:ext uri="{FF2B5EF4-FFF2-40B4-BE49-F238E27FC236}">
                      <a16:creationId xmlns:a16="http://schemas.microsoft.com/office/drawing/2014/main" id="{6CC97C9A-FE35-45EA-8352-C5C73E0647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2" y="2854"/>
                  <a:ext cx="39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25" name="Oval 50">
                  <a:extLst>
                    <a:ext uri="{FF2B5EF4-FFF2-40B4-BE49-F238E27FC236}">
                      <a16:creationId xmlns:a16="http://schemas.microsoft.com/office/drawing/2014/main" id="{5F7E2C28-C11D-47C4-A1D7-8EE91A4921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0" y="2786"/>
                  <a:ext cx="40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26" name="Oval 51">
                  <a:extLst>
                    <a:ext uri="{FF2B5EF4-FFF2-40B4-BE49-F238E27FC236}">
                      <a16:creationId xmlns:a16="http://schemas.microsoft.com/office/drawing/2014/main" id="{BF21C516-AB96-413E-981C-9DE27A9015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4" y="2740"/>
                  <a:ext cx="41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</p:grpSp>
          <p:sp>
            <p:nvSpPr>
              <p:cNvPr id="57392" name="Oval 52">
                <a:extLst>
                  <a:ext uri="{FF2B5EF4-FFF2-40B4-BE49-F238E27FC236}">
                    <a16:creationId xmlns:a16="http://schemas.microsoft.com/office/drawing/2014/main" id="{B19203FC-15CB-437B-98C7-C9909C6A7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0" y="2596"/>
                <a:ext cx="41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sp>
            <p:nvSpPr>
              <p:cNvPr id="57393" name="Oval 53">
                <a:extLst>
                  <a:ext uri="{FF2B5EF4-FFF2-40B4-BE49-F238E27FC236}">
                    <a16:creationId xmlns:a16="http://schemas.microsoft.com/office/drawing/2014/main" id="{EB0E35A7-8DEB-482E-A9EB-E1BE1F9E4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8" y="2570"/>
                <a:ext cx="40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sp>
            <p:nvSpPr>
              <p:cNvPr id="57394" name="Oval 54">
                <a:extLst>
                  <a:ext uri="{FF2B5EF4-FFF2-40B4-BE49-F238E27FC236}">
                    <a16:creationId xmlns:a16="http://schemas.microsoft.com/office/drawing/2014/main" id="{D4D3755B-2ED0-4264-8B4B-9B89F242C6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2" y="2524"/>
                <a:ext cx="38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 i="1">
                  <a:latin typeface="+mj-lt"/>
                </a:endParaRPr>
              </a:p>
            </p:txBody>
          </p:sp>
          <p:grpSp>
            <p:nvGrpSpPr>
              <p:cNvPr id="87091" name="Group 55"/>
              <p:cNvGrpSpPr>
                <a:grpSpLocks/>
              </p:cNvGrpSpPr>
              <p:nvPr/>
            </p:nvGrpSpPr>
            <p:grpSpPr bwMode="auto">
              <a:xfrm>
                <a:off x="1240" y="2739"/>
                <a:ext cx="143" cy="124"/>
                <a:chOff x="1240" y="2739"/>
                <a:chExt cx="143" cy="124"/>
              </a:xfrm>
            </p:grpSpPr>
            <p:sp>
              <p:nvSpPr>
                <p:cNvPr id="57421" name="Oval 56">
                  <a:extLst>
                    <a:ext uri="{FF2B5EF4-FFF2-40B4-BE49-F238E27FC236}">
                      <a16:creationId xmlns:a16="http://schemas.microsoft.com/office/drawing/2014/main" id="{40864C60-2D3F-4CC9-B993-D0B3C8F1D2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220000">
                  <a:off x="1240" y="2819"/>
                  <a:ext cx="41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22" name="Oval 57">
                  <a:extLst>
                    <a:ext uri="{FF2B5EF4-FFF2-40B4-BE49-F238E27FC236}">
                      <a16:creationId xmlns:a16="http://schemas.microsoft.com/office/drawing/2014/main" id="{648FA259-4056-4B82-8205-354E819C80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220000">
                  <a:off x="1246" y="2739"/>
                  <a:ext cx="39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23" name="Oval 58">
                  <a:extLst>
                    <a:ext uri="{FF2B5EF4-FFF2-40B4-BE49-F238E27FC236}">
                      <a16:creationId xmlns:a16="http://schemas.microsoft.com/office/drawing/2014/main" id="{DE4800E4-2579-4D3C-BFF9-CDF09DEB4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220000">
                  <a:off x="1342" y="2752"/>
                  <a:ext cx="41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</p:grpSp>
          <p:grpSp>
            <p:nvGrpSpPr>
              <p:cNvPr id="87092" name="Group 59"/>
              <p:cNvGrpSpPr>
                <a:grpSpLocks/>
              </p:cNvGrpSpPr>
              <p:nvPr/>
            </p:nvGrpSpPr>
            <p:grpSpPr bwMode="auto">
              <a:xfrm>
                <a:off x="1118" y="2392"/>
                <a:ext cx="63" cy="74"/>
                <a:chOff x="1118" y="2392"/>
                <a:chExt cx="63" cy="74"/>
              </a:xfrm>
            </p:grpSpPr>
            <p:sp>
              <p:nvSpPr>
                <p:cNvPr id="57418" name="Oval 60">
                  <a:extLst>
                    <a:ext uri="{FF2B5EF4-FFF2-40B4-BE49-F238E27FC236}">
                      <a16:creationId xmlns:a16="http://schemas.microsoft.com/office/drawing/2014/main" id="{5AA47DBF-CEB3-44D9-8685-44E0F3D0E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0" y="2449"/>
                  <a:ext cx="23" cy="1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19" name="Oval 61">
                  <a:extLst>
                    <a:ext uri="{FF2B5EF4-FFF2-40B4-BE49-F238E27FC236}">
                      <a16:creationId xmlns:a16="http://schemas.microsoft.com/office/drawing/2014/main" id="{812CD354-FEC3-406F-8F6D-FAA89A196F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8" y="2415"/>
                  <a:ext cx="18" cy="1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20" name="Oval 62">
                  <a:extLst>
                    <a:ext uri="{FF2B5EF4-FFF2-40B4-BE49-F238E27FC236}">
                      <a16:creationId xmlns:a16="http://schemas.microsoft.com/office/drawing/2014/main" id="{1FE75036-4F96-462E-BA69-ECA0297684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2392"/>
                  <a:ext cx="18" cy="1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</p:grpSp>
          <p:grpSp>
            <p:nvGrpSpPr>
              <p:cNvPr id="87093" name="Group 63"/>
              <p:cNvGrpSpPr>
                <a:grpSpLocks/>
              </p:cNvGrpSpPr>
              <p:nvPr/>
            </p:nvGrpSpPr>
            <p:grpSpPr bwMode="auto">
              <a:xfrm>
                <a:off x="1639" y="2496"/>
                <a:ext cx="92" cy="106"/>
                <a:chOff x="1639" y="2496"/>
                <a:chExt cx="92" cy="106"/>
              </a:xfrm>
            </p:grpSpPr>
            <p:sp>
              <p:nvSpPr>
                <p:cNvPr id="57415" name="Oval 64">
                  <a:extLst>
                    <a:ext uri="{FF2B5EF4-FFF2-40B4-BE49-F238E27FC236}">
                      <a16:creationId xmlns:a16="http://schemas.microsoft.com/office/drawing/2014/main" id="{069165D5-88DA-46BA-9DCB-364BF81852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70" y="2575"/>
                  <a:ext cx="28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16" name="Oval 65">
                  <a:extLst>
                    <a:ext uri="{FF2B5EF4-FFF2-40B4-BE49-F238E27FC236}">
                      <a16:creationId xmlns:a16="http://schemas.microsoft.com/office/drawing/2014/main" id="{374EA3CE-C259-4C72-BD88-AA0ABFC8A0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03" y="2527"/>
                  <a:ext cx="28" cy="2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17" name="Oval 66">
                  <a:extLst>
                    <a:ext uri="{FF2B5EF4-FFF2-40B4-BE49-F238E27FC236}">
                      <a16:creationId xmlns:a16="http://schemas.microsoft.com/office/drawing/2014/main" id="{EDCC1E36-1E94-4A0B-B4E3-3A3AE7364B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9" y="2496"/>
                  <a:ext cx="29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</p:grpSp>
          <p:grpSp>
            <p:nvGrpSpPr>
              <p:cNvPr id="87094" name="Group 67"/>
              <p:cNvGrpSpPr>
                <a:grpSpLocks/>
              </p:cNvGrpSpPr>
              <p:nvPr/>
            </p:nvGrpSpPr>
            <p:grpSpPr bwMode="auto">
              <a:xfrm>
                <a:off x="1471" y="2433"/>
                <a:ext cx="84" cy="103"/>
                <a:chOff x="1471" y="2433"/>
                <a:chExt cx="84" cy="103"/>
              </a:xfrm>
            </p:grpSpPr>
            <p:sp>
              <p:nvSpPr>
                <p:cNvPr id="57412" name="Oval 68">
                  <a:extLst>
                    <a:ext uri="{FF2B5EF4-FFF2-40B4-BE49-F238E27FC236}">
                      <a16:creationId xmlns:a16="http://schemas.microsoft.com/office/drawing/2014/main" id="{4C0D4ACE-4FDC-4EBD-9012-F6F99D89CD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680000">
                  <a:off x="1524" y="2435"/>
                  <a:ext cx="30" cy="2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13" name="Oval 69">
                  <a:extLst>
                    <a:ext uri="{FF2B5EF4-FFF2-40B4-BE49-F238E27FC236}">
                      <a16:creationId xmlns:a16="http://schemas.microsoft.com/office/drawing/2014/main" id="{B26435ED-076B-4CF5-AB51-90A5203A52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680000">
                  <a:off x="1471" y="2437"/>
                  <a:ext cx="28" cy="2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14" name="Oval 70">
                  <a:extLst>
                    <a:ext uri="{FF2B5EF4-FFF2-40B4-BE49-F238E27FC236}">
                      <a16:creationId xmlns:a16="http://schemas.microsoft.com/office/drawing/2014/main" id="{2AB6A58D-0C3E-4453-B018-D73E4C61B9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680000">
                  <a:off x="1487" y="2509"/>
                  <a:ext cx="29" cy="24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</p:grpSp>
          <p:grpSp>
            <p:nvGrpSpPr>
              <p:cNvPr id="87095" name="Group 71"/>
              <p:cNvGrpSpPr>
                <a:grpSpLocks/>
              </p:cNvGrpSpPr>
              <p:nvPr/>
            </p:nvGrpSpPr>
            <p:grpSpPr bwMode="auto">
              <a:xfrm>
                <a:off x="853" y="2401"/>
                <a:ext cx="78" cy="113"/>
                <a:chOff x="853" y="2401"/>
                <a:chExt cx="78" cy="113"/>
              </a:xfrm>
            </p:grpSpPr>
            <p:sp>
              <p:nvSpPr>
                <p:cNvPr id="57409" name="Oval 72">
                  <a:extLst>
                    <a:ext uri="{FF2B5EF4-FFF2-40B4-BE49-F238E27FC236}">
                      <a16:creationId xmlns:a16="http://schemas.microsoft.com/office/drawing/2014/main" id="{C37C4113-2A46-4D93-B8B1-926B6BC99F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9360000">
                  <a:off x="901" y="2401"/>
                  <a:ext cx="30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10" name="Oval 73">
                  <a:extLst>
                    <a:ext uri="{FF2B5EF4-FFF2-40B4-BE49-F238E27FC236}">
                      <a16:creationId xmlns:a16="http://schemas.microsoft.com/office/drawing/2014/main" id="{466A9283-9C1F-4332-AF10-86F823B0B7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9360000">
                  <a:off x="853" y="2431"/>
                  <a:ext cx="28" cy="2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11" name="Oval 74">
                  <a:extLst>
                    <a:ext uri="{FF2B5EF4-FFF2-40B4-BE49-F238E27FC236}">
                      <a16:creationId xmlns:a16="http://schemas.microsoft.com/office/drawing/2014/main" id="{F813D559-A04C-41E0-B084-28AD524201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9360000">
                  <a:off x="899" y="2487"/>
                  <a:ext cx="28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</p:grpSp>
          <p:grpSp>
            <p:nvGrpSpPr>
              <p:cNvPr id="87096" name="Group 75"/>
              <p:cNvGrpSpPr>
                <a:grpSpLocks/>
              </p:cNvGrpSpPr>
              <p:nvPr/>
            </p:nvGrpSpPr>
            <p:grpSpPr bwMode="auto">
              <a:xfrm>
                <a:off x="1252" y="2391"/>
                <a:ext cx="87" cy="99"/>
                <a:chOff x="1252" y="2391"/>
                <a:chExt cx="87" cy="99"/>
              </a:xfrm>
            </p:grpSpPr>
            <p:sp>
              <p:nvSpPr>
                <p:cNvPr id="57406" name="Oval 76">
                  <a:extLst>
                    <a:ext uri="{FF2B5EF4-FFF2-40B4-BE49-F238E27FC236}">
                      <a16:creationId xmlns:a16="http://schemas.microsoft.com/office/drawing/2014/main" id="{D5C179DB-DF46-4D98-A362-899E13A682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840000">
                  <a:off x="1243" y="2476"/>
                  <a:ext cx="30" cy="25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07" name="Oval 77">
                  <a:extLst>
                    <a:ext uri="{FF2B5EF4-FFF2-40B4-BE49-F238E27FC236}">
                      <a16:creationId xmlns:a16="http://schemas.microsoft.com/office/drawing/2014/main" id="{81D347A0-69E2-487B-810B-FB51DA08C5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840000">
                  <a:off x="1306" y="2486"/>
                  <a:ext cx="28" cy="25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08" name="Oval 78">
                  <a:extLst>
                    <a:ext uri="{FF2B5EF4-FFF2-40B4-BE49-F238E27FC236}">
                      <a16:creationId xmlns:a16="http://schemas.microsoft.com/office/drawing/2014/main" id="{F36FD124-3AFD-4762-B514-E6FDB1E806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840000">
                  <a:off x="1311" y="2392"/>
                  <a:ext cx="29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</p:grpSp>
          <p:grpSp>
            <p:nvGrpSpPr>
              <p:cNvPr id="87097" name="Group 79"/>
              <p:cNvGrpSpPr>
                <a:grpSpLocks/>
              </p:cNvGrpSpPr>
              <p:nvPr/>
            </p:nvGrpSpPr>
            <p:grpSpPr bwMode="auto">
              <a:xfrm>
                <a:off x="1082" y="2314"/>
                <a:ext cx="63" cy="74"/>
                <a:chOff x="1082" y="2314"/>
                <a:chExt cx="63" cy="74"/>
              </a:xfrm>
            </p:grpSpPr>
            <p:sp>
              <p:nvSpPr>
                <p:cNvPr id="57403" name="Oval 80">
                  <a:extLst>
                    <a:ext uri="{FF2B5EF4-FFF2-40B4-BE49-F238E27FC236}">
                      <a16:creationId xmlns:a16="http://schemas.microsoft.com/office/drawing/2014/main" id="{1E3B3381-E04B-48A2-969B-D1BD289C5F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2371"/>
                  <a:ext cx="23" cy="1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04" name="Oval 81">
                  <a:extLst>
                    <a:ext uri="{FF2B5EF4-FFF2-40B4-BE49-F238E27FC236}">
                      <a16:creationId xmlns:a16="http://schemas.microsoft.com/office/drawing/2014/main" id="{9E6B40CB-E13B-4084-B1BD-7BD4AEF27C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2" y="2337"/>
                  <a:ext cx="18" cy="1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  <p:sp>
              <p:nvSpPr>
                <p:cNvPr id="57405" name="Oval 82">
                  <a:extLst>
                    <a:ext uri="{FF2B5EF4-FFF2-40B4-BE49-F238E27FC236}">
                      <a16:creationId xmlns:a16="http://schemas.microsoft.com/office/drawing/2014/main" id="{42FEBED7-76D1-421B-8A51-E394E37D20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7" y="2314"/>
                  <a:ext cx="18" cy="1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 altLang="pt-BR" i="1">
                    <a:latin typeface="+mj-lt"/>
                  </a:endParaRPr>
                </a:p>
              </p:txBody>
            </p:sp>
          </p:grpSp>
          <p:sp>
            <p:nvSpPr>
              <p:cNvPr id="57402" name="Rectangle 83">
                <a:extLst>
                  <a:ext uri="{FF2B5EF4-FFF2-40B4-BE49-F238E27FC236}">
                    <a16:creationId xmlns:a16="http://schemas.microsoft.com/office/drawing/2014/main" id="{AF2D2E8C-441F-4982-9E9B-3041AA1F1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6" y="1701"/>
                <a:ext cx="361" cy="24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defRPr/>
                </a:pPr>
                <a:r>
                  <a:rPr lang="en-GB" altLang="pt-BR" sz="2000" i="1">
                    <a:latin typeface="+mj-lt"/>
                  </a:rPr>
                  <a:t>V</a:t>
                </a:r>
              </a:p>
            </p:txBody>
          </p:sp>
        </p:grpSp>
        <p:sp>
          <p:nvSpPr>
            <p:cNvPr id="57351" name="Line 84">
              <a:extLst>
                <a:ext uri="{FF2B5EF4-FFF2-40B4-BE49-F238E27FC236}">
                  <a16:creationId xmlns:a16="http://schemas.microsoft.com/office/drawing/2014/main" id="{696DE5FA-4855-49B8-A39A-73D9DABC92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" y="1580"/>
              <a:ext cx="0" cy="6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pt-BR" i="1">
                <a:latin typeface="+mj-lt"/>
              </a:endParaRPr>
            </a:p>
          </p:txBody>
        </p:sp>
        <p:sp>
          <p:nvSpPr>
            <p:cNvPr id="57352" name="Rectangle 85">
              <a:extLst>
                <a:ext uri="{FF2B5EF4-FFF2-40B4-BE49-F238E27FC236}">
                  <a16:creationId xmlns:a16="http://schemas.microsoft.com/office/drawing/2014/main" id="{A4E98F46-02C7-4D70-A209-8553C72F6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" y="1675"/>
              <a:ext cx="387" cy="24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pt-BR" sz="2000" i="1" dirty="0">
                  <a:latin typeface="+mj-lt"/>
                </a:rPr>
                <a:t>L</a:t>
              </a:r>
            </a:p>
          </p:txBody>
        </p:sp>
        <p:sp>
          <p:nvSpPr>
            <p:cNvPr id="57353" name="Rectangle 86">
              <a:extLst>
                <a:ext uri="{FF2B5EF4-FFF2-40B4-BE49-F238E27FC236}">
                  <a16:creationId xmlns:a16="http://schemas.microsoft.com/office/drawing/2014/main" id="{DA7BF014-EADC-4489-9905-5CA5C859B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1698"/>
              <a:ext cx="960" cy="1627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pt-BR" b="1" i="1" dirty="0" err="1">
                  <a:latin typeface="+mj-lt"/>
                </a:rPr>
                <a:t>Número</a:t>
              </a:r>
              <a:r>
                <a:rPr lang="en-GB" altLang="pt-BR" b="1" i="1" dirty="0">
                  <a:latin typeface="+mj-lt"/>
                </a:rPr>
                <a:t> da </a:t>
              </a:r>
              <a:r>
                <a:rPr lang="en-GB" altLang="pt-BR" b="1" i="1" dirty="0" err="1">
                  <a:latin typeface="+mj-lt"/>
                </a:rPr>
                <a:t>bandeja</a:t>
              </a:r>
              <a:r>
                <a:rPr lang="en-GB" altLang="pt-BR" b="1" i="1" dirty="0">
                  <a:latin typeface="+mj-lt"/>
                </a:rPr>
                <a:t> </a:t>
              </a:r>
              <a:endParaRPr lang="en-GB" altLang="pt-BR" i="1" dirty="0">
                <a:latin typeface="+mj-lt"/>
              </a:endParaRPr>
            </a:p>
            <a:p>
              <a:pPr>
                <a:defRPr/>
              </a:pPr>
              <a:endParaRPr lang="en-GB" altLang="pt-BR" i="1" dirty="0">
                <a:latin typeface="+mj-lt"/>
              </a:endParaRPr>
            </a:p>
            <a:p>
              <a:pPr>
                <a:defRPr/>
              </a:pPr>
              <a:r>
                <a:rPr lang="en-GB" altLang="pt-BR" i="1" dirty="0">
                  <a:latin typeface="+mj-lt"/>
                </a:rPr>
                <a:t>n+1</a:t>
              </a:r>
            </a:p>
            <a:p>
              <a:pPr>
                <a:defRPr/>
              </a:pPr>
              <a:endParaRPr lang="en-GB" altLang="pt-BR" i="1" dirty="0">
                <a:latin typeface="+mj-lt"/>
              </a:endParaRPr>
            </a:p>
            <a:p>
              <a:pPr>
                <a:defRPr/>
              </a:pPr>
              <a:endParaRPr lang="en-GB" altLang="pt-BR" i="1" dirty="0">
                <a:latin typeface="+mj-lt"/>
              </a:endParaRPr>
            </a:p>
            <a:p>
              <a:pPr>
                <a:defRPr/>
              </a:pPr>
              <a:endParaRPr lang="en-GB" altLang="pt-BR" i="1" dirty="0">
                <a:latin typeface="+mj-lt"/>
              </a:endParaRPr>
            </a:p>
            <a:p>
              <a:pPr>
                <a:defRPr/>
              </a:pPr>
              <a:endParaRPr lang="en-GB" altLang="pt-BR" i="1" dirty="0">
                <a:latin typeface="+mj-lt"/>
              </a:endParaRPr>
            </a:p>
            <a:p>
              <a:pPr>
                <a:defRPr/>
              </a:pPr>
              <a:r>
                <a:rPr lang="en-GB" altLang="pt-BR" i="1" dirty="0">
                  <a:latin typeface="+mj-lt"/>
                </a:rPr>
                <a:t>n -1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BE77CD69-0BA7-4E2F-BDE1-B441F9EF8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Mix-plug</a:t>
            </a:r>
          </a:p>
        </p:txBody>
      </p:sp>
      <p:sp>
        <p:nvSpPr>
          <p:cNvPr id="91139" name="Rectangle 89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 eaLnBrk="1" hangingPunct="1"/>
            <a:r>
              <a:rPr lang="pt-BR" altLang="pt-BR" dirty="0"/>
              <a:t>Balanço de massa em fatia diferencial da fase auxiliar (V), para o componente sendo transportado:</a:t>
            </a:r>
          </a:p>
        </p:txBody>
      </p:sp>
      <p:graphicFrame>
        <p:nvGraphicFramePr>
          <p:cNvPr id="91140" name="Object 88"/>
          <p:cNvGraphicFramePr>
            <a:graphicFrameLocks noChangeAspect="1"/>
          </p:cNvGraphicFramePr>
          <p:nvPr/>
        </p:nvGraphicFramePr>
        <p:xfrm>
          <a:off x="4067175" y="3284538"/>
          <a:ext cx="229711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89200" imgH="723900" progId="Equation.3">
                  <p:embed/>
                </p:oleObj>
              </mc:Choice>
              <mc:Fallback>
                <p:oleObj name="Equation" r:id="rId3" imgW="2489200" imgH="723900" progId="Equation.3">
                  <p:embed/>
                  <p:pic>
                    <p:nvPicPr>
                      <p:cNvPr id="9114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284538"/>
                        <a:ext cx="2297113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90">
            <a:extLst>
              <a:ext uri="{FF2B5EF4-FFF2-40B4-BE49-F238E27FC236}">
                <a16:creationId xmlns:a16="http://schemas.microsoft.com/office/drawing/2014/main" id="{4F33AEEF-4D88-448F-9886-0A61978E3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500438"/>
            <a:ext cx="4994275" cy="1293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pt-BR" altLang="pt-BR" i="1" dirty="0"/>
              <a:t>				</a:t>
            </a:r>
            <a:r>
              <a:rPr lang="pt-BR" altLang="pt-BR" dirty="0"/>
              <a:t>(1)</a:t>
            </a:r>
          </a:p>
          <a:p>
            <a:pPr>
              <a:defRPr/>
            </a:pPr>
            <a:endParaRPr lang="pt-BR" altLang="pt-BR" dirty="0"/>
          </a:p>
          <a:p>
            <a:pPr>
              <a:defRPr/>
            </a:pPr>
            <a:endParaRPr lang="pt-BR" altLang="pt-BR" dirty="0"/>
          </a:p>
          <a:p>
            <a:pPr>
              <a:defRPr/>
            </a:pPr>
            <a:r>
              <a:rPr lang="pt-BR" altLang="pt-BR" sz="2400" dirty="0">
                <a:latin typeface="+mn-lt"/>
              </a:rPr>
              <a:t>(na fase L, em todo o separador  </a:t>
            </a:r>
            <a:r>
              <a:rPr lang="pt-BR" altLang="pt-BR" sz="2400" i="1" dirty="0"/>
              <a:t>x=x</a:t>
            </a:r>
            <a:r>
              <a:rPr lang="pt-BR" altLang="pt-BR" sz="2400" i="1" baseline="-25000" dirty="0"/>
              <a:t>1</a:t>
            </a:r>
            <a:r>
              <a:rPr lang="pt-BR" altLang="pt-BR" sz="2400" dirty="0"/>
              <a:t>)</a:t>
            </a:r>
          </a:p>
        </p:txBody>
      </p:sp>
      <p:grpSp>
        <p:nvGrpSpPr>
          <p:cNvPr id="91142" name="Group 97"/>
          <p:cNvGrpSpPr>
            <a:grpSpLocks/>
          </p:cNvGrpSpPr>
          <p:nvPr/>
        </p:nvGrpSpPr>
        <p:grpSpPr bwMode="auto">
          <a:xfrm>
            <a:off x="4067175" y="5300663"/>
            <a:ext cx="3938588" cy="941387"/>
            <a:chOff x="104" y="3535"/>
            <a:chExt cx="2688" cy="593"/>
          </a:xfrm>
        </p:grpSpPr>
        <p:sp useBgFill="1">
          <p:nvSpPr>
            <p:cNvPr id="91172" name="Rectangle 95"/>
            <p:cNvSpPr>
              <a:spLocks noChangeArrowheads="1"/>
            </p:cNvSpPr>
            <p:nvPr/>
          </p:nvSpPr>
          <p:spPr bwMode="auto">
            <a:xfrm>
              <a:off x="104" y="3552"/>
              <a:ext cx="2688" cy="576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91173" name="Rectangle 93"/>
            <p:cNvSpPr>
              <a:spLocks noChangeArrowheads="1"/>
            </p:cNvSpPr>
            <p:nvPr/>
          </p:nvSpPr>
          <p:spPr bwMode="auto">
            <a:xfrm>
              <a:off x="192" y="3840"/>
              <a:ext cx="23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NTU</a:t>
              </a:r>
              <a:r>
                <a:rPr lang="en-GB" altLang="pt-BR"/>
                <a:t> – </a:t>
              </a:r>
              <a:r>
                <a:rPr lang="en-GB" altLang="pt-BR" sz="1600" i="1">
                  <a:latin typeface="Lucida Sans" panose="020B0602030504020204" pitchFamily="34" charset="0"/>
                </a:rPr>
                <a:t>n</a:t>
              </a:r>
              <a:r>
                <a:rPr lang="pt-BR" altLang="pt-BR" sz="1600" i="1">
                  <a:latin typeface="Lucida Sans" panose="020B0602030504020204" pitchFamily="34" charset="0"/>
                </a:rPr>
                <a:t>umber</a:t>
              </a:r>
              <a:r>
                <a:rPr lang="en-GB" altLang="pt-BR" sz="1600" i="1">
                  <a:latin typeface="Lucida Sans" panose="020B0602030504020204" pitchFamily="34" charset="0"/>
                </a:rPr>
                <a:t> of transfer units</a:t>
              </a:r>
            </a:p>
          </p:txBody>
        </p:sp>
        <p:graphicFrame>
          <p:nvGraphicFramePr>
            <p:cNvPr id="91174" name="Object 94"/>
            <p:cNvGraphicFramePr>
              <a:graphicFrameLocks noChangeAspect="1"/>
            </p:cNvGraphicFramePr>
            <p:nvPr/>
          </p:nvGraphicFramePr>
          <p:xfrm>
            <a:off x="165" y="3535"/>
            <a:ext cx="2263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5000" imgH="241300" progId="Equation.DSMT4">
                    <p:embed/>
                  </p:oleObj>
                </mc:Choice>
                <mc:Fallback>
                  <p:oleObj name="Equation" r:id="rId5" imgW="1905000" imgH="241300" progId="Equation.DSMT4">
                    <p:embed/>
                    <p:pic>
                      <p:nvPicPr>
                        <p:cNvPr id="91174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" y="3535"/>
                          <a:ext cx="2263" cy="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1143" name="Group 47"/>
          <p:cNvGrpSpPr>
            <a:grpSpLocks/>
          </p:cNvGrpSpPr>
          <p:nvPr/>
        </p:nvGrpSpPr>
        <p:grpSpPr bwMode="auto">
          <a:xfrm>
            <a:off x="250825" y="2776538"/>
            <a:ext cx="2874963" cy="3341687"/>
            <a:chOff x="272278" y="1859429"/>
            <a:chExt cx="3113298" cy="3340381"/>
          </a:xfrm>
        </p:grpSpPr>
        <p:sp>
          <p:nvSpPr>
            <p:cNvPr id="91146" name="Rectangle 22"/>
            <p:cNvSpPr>
              <a:spLocks noChangeArrowheads="1"/>
            </p:cNvSpPr>
            <p:nvPr/>
          </p:nvSpPr>
          <p:spPr bwMode="auto">
            <a:xfrm>
              <a:off x="272278" y="3101771"/>
              <a:ext cx="1444263" cy="397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h+dh,y+dy</a:t>
              </a:r>
            </a:p>
          </p:txBody>
        </p:sp>
        <p:sp>
          <p:nvSpPr>
            <p:cNvPr id="91147" name="Line 5"/>
            <p:cNvSpPr>
              <a:spLocks noChangeShapeType="1"/>
            </p:cNvSpPr>
            <p:nvPr/>
          </p:nvSpPr>
          <p:spPr bwMode="auto">
            <a:xfrm flipH="1" flipV="1">
              <a:off x="2020326" y="4320948"/>
              <a:ext cx="0" cy="871537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1148" name="Rectangle 6"/>
            <p:cNvSpPr>
              <a:spLocks noChangeArrowheads="1"/>
            </p:cNvSpPr>
            <p:nvPr/>
          </p:nvSpPr>
          <p:spPr bwMode="auto">
            <a:xfrm>
              <a:off x="2345763" y="2862263"/>
              <a:ext cx="765175" cy="15081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91149" name="Rectangle 7"/>
            <p:cNvSpPr>
              <a:spLocks noChangeArrowheads="1"/>
            </p:cNvSpPr>
            <p:nvPr/>
          </p:nvSpPr>
          <p:spPr bwMode="auto">
            <a:xfrm>
              <a:off x="1701238" y="2895600"/>
              <a:ext cx="1374775" cy="144145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91150" name="Line 8"/>
            <p:cNvSpPr>
              <a:spLocks noChangeShapeType="1"/>
            </p:cNvSpPr>
            <p:nvPr/>
          </p:nvSpPr>
          <p:spPr bwMode="auto">
            <a:xfrm>
              <a:off x="2716048" y="1926120"/>
              <a:ext cx="13890" cy="96335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1151" name="Rectangle 9"/>
            <p:cNvSpPr>
              <a:spLocks noChangeArrowheads="1"/>
            </p:cNvSpPr>
            <p:nvPr/>
          </p:nvSpPr>
          <p:spPr bwMode="auto">
            <a:xfrm>
              <a:off x="1739843" y="3490914"/>
              <a:ext cx="605921" cy="3524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91152" name="Line 10"/>
            <p:cNvSpPr>
              <a:spLocks noChangeShapeType="1"/>
            </p:cNvSpPr>
            <p:nvPr/>
          </p:nvSpPr>
          <p:spPr bwMode="auto">
            <a:xfrm>
              <a:off x="1847288" y="3171825"/>
              <a:ext cx="0" cy="887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1153" name="Line 11"/>
            <p:cNvSpPr>
              <a:spLocks noChangeShapeType="1"/>
            </p:cNvSpPr>
            <p:nvPr/>
          </p:nvSpPr>
          <p:spPr bwMode="auto">
            <a:xfrm>
              <a:off x="2144190" y="3197225"/>
              <a:ext cx="0" cy="887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91154" name="Group 12"/>
            <p:cNvGrpSpPr>
              <a:grpSpLocks/>
            </p:cNvGrpSpPr>
            <p:nvPr/>
          </p:nvGrpSpPr>
          <p:grpSpPr bwMode="auto">
            <a:xfrm>
              <a:off x="2548963" y="2854325"/>
              <a:ext cx="836613" cy="604838"/>
              <a:chOff x="1227" y="1436"/>
              <a:chExt cx="389" cy="289"/>
            </a:xfrm>
          </p:grpSpPr>
          <p:sp>
            <p:nvSpPr>
              <p:cNvPr id="91168" name="Line 13"/>
              <p:cNvSpPr>
                <a:spLocks noChangeShapeType="1"/>
              </p:cNvSpPr>
              <p:nvPr/>
            </p:nvSpPr>
            <p:spPr bwMode="auto">
              <a:xfrm flipH="1">
                <a:off x="1292" y="1436"/>
                <a:ext cx="324" cy="1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1169" name="Line 14"/>
              <p:cNvSpPr>
                <a:spLocks noChangeShapeType="1"/>
              </p:cNvSpPr>
              <p:nvPr/>
            </p:nvSpPr>
            <p:spPr bwMode="auto">
              <a:xfrm>
                <a:off x="1276" y="1594"/>
                <a:ext cx="47" cy="7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1170" name="Rectangle 15"/>
              <p:cNvSpPr>
                <a:spLocks noChangeArrowheads="1"/>
              </p:cNvSpPr>
              <p:nvPr/>
            </p:nvSpPr>
            <p:spPr bwMode="auto">
              <a:xfrm rot="-2040000">
                <a:off x="1320" y="1678"/>
                <a:ext cx="52" cy="47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i="1"/>
              </a:p>
            </p:txBody>
          </p:sp>
          <p:sp>
            <p:nvSpPr>
              <p:cNvPr id="91171" name="Rectangle 16"/>
              <p:cNvSpPr>
                <a:spLocks noChangeArrowheads="1"/>
              </p:cNvSpPr>
              <p:nvPr/>
            </p:nvSpPr>
            <p:spPr bwMode="auto">
              <a:xfrm rot="-2040000">
                <a:off x="1227" y="1540"/>
                <a:ext cx="52" cy="47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 i="1"/>
              </a:p>
            </p:txBody>
          </p:sp>
        </p:grpSp>
        <p:sp>
          <p:nvSpPr>
            <p:cNvPr id="91155" name="Rectangle 21"/>
            <p:cNvSpPr>
              <a:spLocks noChangeArrowheads="1"/>
            </p:cNvSpPr>
            <p:nvPr/>
          </p:nvSpPr>
          <p:spPr bwMode="auto">
            <a:xfrm>
              <a:off x="1194639" y="3758063"/>
              <a:ext cx="545203" cy="397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h,y</a:t>
              </a:r>
            </a:p>
          </p:txBody>
        </p:sp>
        <p:sp>
          <p:nvSpPr>
            <p:cNvPr id="91156" name="Line 23"/>
            <p:cNvSpPr>
              <a:spLocks noChangeShapeType="1"/>
            </p:cNvSpPr>
            <p:nvPr/>
          </p:nvSpPr>
          <p:spPr bwMode="auto">
            <a:xfrm flipH="1">
              <a:off x="1917139" y="3670300"/>
              <a:ext cx="1003300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 useBgFill="1">
          <p:nvSpPr>
            <p:cNvPr id="91157" name="Rectangle 26"/>
            <p:cNvSpPr>
              <a:spLocks noChangeArrowheads="1"/>
            </p:cNvSpPr>
            <p:nvPr/>
          </p:nvSpPr>
          <p:spPr bwMode="auto">
            <a:xfrm>
              <a:off x="1925076" y="4680792"/>
              <a:ext cx="282575" cy="301625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91158" name="Rectangle 17"/>
            <p:cNvSpPr>
              <a:spLocks noChangeArrowheads="1"/>
            </p:cNvSpPr>
            <p:nvPr/>
          </p:nvSpPr>
          <p:spPr bwMode="auto">
            <a:xfrm>
              <a:off x="1570811" y="1859429"/>
              <a:ext cx="368011" cy="397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V</a:t>
              </a:r>
            </a:p>
          </p:txBody>
        </p:sp>
        <p:sp>
          <p:nvSpPr>
            <p:cNvPr id="91159" name="Rectangle 17"/>
            <p:cNvSpPr>
              <a:spLocks noChangeArrowheads="1"/>
            </p:cNvSpPr>
            <p:nvPr/>
          </p:nvSpPr>
          <p:spPr bwMode="auto">
            <a:xfrm>
              <a:off x="2716048" y="1860805"/>
              <a:ext cx="352388" cy="397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L</a:t>
              </a:r>
            </a:p>
          </p:txBody>
        </p:sp>
        <p:sp>
          <p:nvSpPr>
            <p:cNvPr id="91160" name="Rectangle 18"/>
            <p:cNvSpPr>
              <a:spLocks noChangeArrowheads="1"/>
            </p:cNvSpPr>
            <p:nvPr/>
          </p:nvSpPr>
          <p:spPr bwMode="auto">
            <a:xfrm>
              <a:off x="1329853" y="4552313"/>
              <a:ext cx="1234221" cy="397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h=0, y</a:t>
              </a:r>
              <a:r>
                <a:rPr lang="en-GB" altLang="pt-BR" sz="2000" i="1" baseline="-25000"/>
                <a:t>n+1</a:t>
              </a:r>
            </a:p>
          </p:txBody>
        </p:sp>
        <p:sp>
          <p:nvSpPr>
            <p:cNvPr id="91161" name="Line 5"/>
            <p:cNvSpPr>
              <a:spLocks noChangeShapeType="1"/>
            </p:cNvSpPr>
            <p:nvPr/>
          </p:nvSpPr>
          <p:spPr bwMode="auto">
            <a:xfrm flipH="1" flipV="1">
              <a:off x="2031438" y="1859429"/>
              <a:ext cx="0" cy="1030288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 useBgFill="1">
          <p:nvSpPr>
            <p:cNvPr id="91162" name="Rectangle 26"/>
            <p:cNvSpPr>
              <a:spLocks noChangeArrowheads="1"/>
            </p:cNvSpPr>
            <p:nvPr/>
          </p:nvSpPr>
          <p:spPr bwMode="auto">
            <a:xfrm>
              <a:off x="1909294" y="2422898"/>
              <a:ext cx="282575" cy="301625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91163" name="Rectangle 17"/>
            <p:cNvSpPr>
              <a:spLocks noChangeArrowheads="1"/>
            </p:cNvSpPr>
            <p:nvPr/>
          </p:nvSpPr>
          <p:spPr bwMode="auto">
            <a:xfrm>
              <a:off x="1373184" y="2304771"/>
              <a:ext cx="1079726" cy="397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h=H, y</a:t>
              </a:r>
              <a:r>
                <a:rPr lang="en-GB" altLang="pt-BR" sz="2000" i="1" baseline="-25000"/>
                <a:t>n</a:t>
              </a:r>
            </a:p>
          </p:txBody>
        </p:sp>
        <p:sp>
          <p:nvSpPr>
            <p:cNvPr id="91164" name="Line 8"/>
            <p:cNvSpPr>
              <a:spLocks noChangeShapeType="1"/>
            </p:cNvSpPr>
            <p:nvPr/>
          </p:nvSpPr>
          <p:spPr bwMode="auto">
            <a:xfrm>
              <a:off x="2744284" y="4356847"/>
              <a:ext cx="0" cy="842963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1165" name="Rectangle 21"/>
            <p:cNvSpPr>
              <a:spLocks noChangeArrowheads="1"/>
            </p:cNvSpPr>
            <p:nvPr/>
          </p:nvSpPr>
          <p:spPr bwMode="auto">
            <a:xfrm>
              <a:off x="2500550" y="3843338"/>
              <a:ext cx="428964" cy="397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x</a:t>
              </a:r>
              <a:r>
                <a:rPr lang="en-GB" altLang="pt-BR" sz="2000" i="1" baseline="-25000"/>
                <a:t>1</a:t>
              </a:r>
              <a:endParaRPr lang="en-GB" altLang="pt-BR" sz="2000" i="1"/>
            </a:p>
          </p:txBody>
        </p:sp>
        <p:sp>
          <p:nvSpPr>
            <p:cNvPr id="91166" name="Rectangle 21"/>
            <p:cNvSpPr>
              <a:spLocks noChangeArrowheads="1"/>
            </p:cNvSpPr>
            <p:nvPr/>
          </p:nvSpPr>
          <p:spPr bwMode="auto">
            <a:xfrm>
              <a:off x="2705377" y="4584872"/>
              <a:ext cx="428964" cy="397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x</a:t>
              </a:r>
              <a:r>
                <a:rPr lang="en-GB" altLang="pt-BR" sz="2000" i="1" baseline="-25000"/>
                <a:t>1</a:t>
              </a:r>
              <a:endParaRPr lang="en-GB" altLang="pt-BR" sz="2000" i="1"/>
            </a:p>
          </p:txBody>
        </p:sp>
        <p:sp>
          <p:nvSpPr>
            <p:cNvPr id="91167" name="Rectangle 21"/>
            <p:cNvSpPr>
              <a:spLocks noChangeArrowheads="1"/>
            </p:cNvSpPr>
            <p:nvPr/>
          </p:nvSpPr>
          <p:spPr bwMode="auto">
            <a:xfrm>
              <a:off x="2755428" y="2326978"/>
              <a:ext cx="428964" cy="397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x</a:t>
              </a:r>
              <a:r>
                <a:rPr lang="en-GB" altLang="pt-BR" sz="2000" i="1" baseline="-25000"/>
                <a:t>0</a:t>
              </a:r>
              <a:endParaRPr lang="en-GB" altLang="pt-BR" sz="2000" i="1"/>
            </a:p>
          </p:txBody>
        </p:sp>
      </p:grpSp>
      <p:graphicFrame>
        <p:nvGraphicFramePr>
          <p:cNvPr id="91144" name="Object 38"/>
          <p:cNvGraphicFramePr>
            <a:graphicFrameLocks noChangeAspect="1"/>
          </p:cNvGraphicFramePr>
          <p:nvPr/>
        </p:nvGraphicFramePr>
        <p:xfrm>
          <a:off x="4037013" y="2582863"/>
          <a:ext cx="4651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57600" imgH="342900" progId="Equation.DSMT4">
                  <p:embed/>
                </p:oleObj>
              </mc:Choice>
              <mc:Fallback>
                <p:oleObj name="Equation" r:id="rId7" imgW="3657600" imgH="342900" progId="Equation.DSMT4">
                  <p:embed/>
                  <p:pic>
                    <p:nvPicPr>
                      <p:cNvPr id="9114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3" y="2582863"/>
                        <a:ext cx="4651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5" name="Object 39"/>
          <p:cNvGraphicFramePr>
            <a:graphicFrameLocks noChangeAspect="1"/>
          </p:cNvGraphicFramePr>
          <p:nvPr/>
        </p:nvGraphicFramePr>
        <p:xfrm>
          <a:off x="4067175" y="2060575"/>
          <a:ext cx="141763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55700" imgH="292100" progId="Equation.DSMT4">
                  <p:embed/>
                </p:oleObj>
              </mc:Choice>
              <mc:Fallback>
                <p:oleObj name="Equation" r:id="rId9" imgW="1155700" imgH="292100" progId="Equation.DSMT4">
                  <p:embed/>
                  <p:pic>
                    <p:nvPicPr>
                      <p:cNvPr id="9114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060575"/>
                        <a:ext cx="141763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71765" y="6012991"/>
            <a:ext cx="3312204" cy="6563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676BABA7-79ED-4761-BDCF-A4C3B9232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Mix-plug</a:t>
            </a:r>
          </a:p>
        </p:txBody>
      </p:sp>
      <p:sp>
        <p:nvSpPr>
          <p:cNvPr id="95235" name="Rectangle 6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 eaLnBrk="1" hangingPunct="1"/>
            <a:r>
              <a:rPr lang="pt-BR" altLang="pt-BR" dirty="0"/>
              <a:t>Balanço de massa em torno do estágio como um todo (ambas as fases e altura total), para o componente sendo transportado:</a:t>
            </a:r>
          </a:p>
          <a:p>
            <a:pPr eaLnBrk="1" hangingPunct="1">
              <a:buFont typeface="ZapfDingbats"/>
              <a:buNone/>
            </a:pPr>
            <a:r>
              <a:rPr lang="pt-BR" altLang="pt-BR" i="1" baseline="-25000" dirty="0"/>
              <a:t>		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+Lx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=Vy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+Lx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altLang="pt-BR" i="1" dirty="0"/>
              <a:t>	</a:t>
            </a:r>
            <a:r>
              <a:rPr lang="pt-BR" altLang="pt-BR" dirty="0"/>
              <a:t>(2)</a:t>
            </a:r>
          </a:p>
          <a:p>
            <a:pPr lvl="1" eaLnBrk="1" hangingPunct="1"/>
            <a:r>
              <a:rPr lang="pt-BR" altLang="pt-BR" dirty="0"/>
              <a:t>(2) em (1) para eliminar </a:t>
            </a:r>
            <a:r>
              <a:rPr lang="pt-BR" altLang="pt-BR" i="1" dirty="0"/>
              <a:t>x</a:t>
            </a:r>
            <a:r>
              <a:rPr lang="pt-BR" altLang="pt-BR" i="1" baseline="-25000" dirty="0"/>
              <a:t>1</a:t>
            </a:r>
            <a:r>
              <a:rPr lang="pt-BR" altLang="pt-BR" i="1" dirty="0"/>
              <a:t> e integrando de h</a:t>
            </a:r>
            <a:r>
              <a:rPr lang="pt-BR" altLang="pt-BR" dirty="0"/>
              <a:t>=0 a </a:t>
            </a:r>
            <a:r>
              <a:rPr lang="pt-BR" altLang="pt-BR" i="1" dirty="0"/>
              <a:t>h</a:t>
            </a:r>
            <a:r>
              <a:rPr lang="pt-BR" altLang="pt-BR" dirty="0"/>
              <a:t>=</a:t>
            </a:r>
            <a:r>
              <a:rPr lang="pt-BR" altLang="pt-BR" i="1" dirty="0"/>
              <a:t>H</a:t>
            </a:r>
          </a:p>
          <a:p>
            <a:pPr eaLnBrk="1" hangingPunct="1"/>
            <a:endParaRPr lang="pt-BR" altLang="pt-BR" i="1" dirty="0"/>
          </a:p>
          <a:p>
            <a:pPr eaLnBrk="1" hangingPunct="1"/>
            <a:endParaRPr lang="pt-BR" altLang="pt-BR" i="1" dirty="0"/>
          </a:p>
          <a:p>
            <a:pPr eaLnBrk="1" hangingPunct="1"/>
            <a:endParaRPr lang="pt-BR" altLang="pt-BR" i="1" dirty="0"/>
          </a:p>
          <a:p>
            <a:pPr eaLnBrk="1" hangingPunct="1"/>
            <a:endParaRPr lang="pt-BR" altLang="pt-BR" i="1" dirty="0"/>
          </a:p>
          <a:p>
            <a:pPr eaLnBrk="1" hangingPunct="1"/>
            <a:endParaRPr lang="pt-BR" altLang="pt-BR" i="1" dirty="0"/>
          </a:p>
          <a:p>
            <a:pPr lvl="1" eaLnBrk="1" hangingPunct="1"/>
            <a:r>
              <a:rPr lang="pt-BR" altLang="pt-BR" dirty="0"/>
              <a:t>Isolando x</a:t>
            </a:r>
            <a:r>
              <a:rPr lang="pt-BR" altLang="pt-BR" baseline="-25000" dirty="0"/>
              <a:t>1</a:t>
            </a:r>
            <a:r>
              <a:rPr lang="pt-BR" altLang="pt-BR" dirty="0"/>
              <a:t> em (2):</a:t>
            </a:r>
          </a:p>
          <a:p>
            <a:pPr marL="0" indent="0" eaLnBrk="1" hangingPunct="1">
              <a:buNone/>
            </a:pPr>
            <a:r>
              <a:rPr lang="pt-BR" altLang="pt-BR" i="1" dirty="0"/>
              <a:t>	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=(V/L)(y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y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)+ x</a:t>
            </a:r>
            <a:r>
              <a:rPr lang="pt-BR" alt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pt-BR" alt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5236" name="Object 7"/>
          <p:cNvGraphicFramePr>
            <a:graphicFrameLocks noChangeAspect="1"/>
          </p:cNvGraphicFramePr>
          <p:nvPr/>
        </p:nvGraphicFramePr>
        <p:xfrm>
          <a:off x="971763" y="2996952"/>
          <a:ext cx="2803311" cy="782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51200" imgH="838200" progId="Equation.3">
                  <p:embed/>
                </p:oleObj>
              </mc:Choice>
              <mc:Fallback>
                <p:oleObj name="Equation" r:id="rId3" imgW="3251200" imgH="838200" progId="Equation.3">
                  <p:embed/>
                  <p:pic>
                    <p:nvPicPr>
                      <p:cNvPr id="9523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763" y="2996952"/>
                        <a:ext cx="2803311" cy="7827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9"/>
          <p:cNvGraphicFramePr>
            <a:graphicFrameLocks noChangeAspect="1"/>
          </p:cNvGraphicFramePr>
          <p:nvPr/>
        </p:nvGraphicFramePr>
        <p:xfrm>
          <a:off x="4489450" y="3192215"/>
          <a:ext cx="1635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723" imgH="368140" progId="Equation.3">
                  <p:embed/>
                </p:oleObj>
              </mc:Choice>
              <mc:Fallback>
                <p:oleObj name="Equation" r:id="rId5" imgW="177723" imgH="368140" progId="Equation.3">
                  <p:embed/>
                  <p:pic>
                    <p:nvPicPr>
                      <p:cNvPr id="952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3192215"/>
                        <a:ext cx="1635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Object 11"/>
          <p:cNvGraphicFramePr>
            <a:graphicFrameLocks noChangeAspect="1"/>
          </p:cNvGraphicFramePr>
          <p:nvPr/>
        </p:nvGraphicFramePr>
        <p:xfrm>
          <a:off x="971763" y="3933503"/>
          <a:ext cx="2143522" cy="710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16200" imgH="800100" progId="Equation.3">
                  <p:embed/>
                </p:oleObj>
              </mc:Choice>
              <mc:Fallback>
                <p:oleObj name="Equation" r:id="rId7" imgW="2616200" imgH="800100" progId="Equation.3">
                  <p:embed/>
                  <p:pic>
                    <p:nvPicPr>
                      <p:cNvPr id="9523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763" y="3933503"/>
                        <a:ext cx="2143522" cy="710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9" name="Object 12"/>
          <p:cNvGraphicFramePr>
            <a:graphicFrameLocks noChangeAspect="1"/>
          </p:cNvGraphicFramePr>
          <p:nvPr/>
        </p:nvGraphicFramePr>
        <p:xfrm>
          <a:off x="4916488" y="3154115"/>
          <a:ext cx="377666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59000" imgH="228600" progId="Equation.DSMT4">
                  <p:embed/>
                </p:oleObj>
              </mc:Choice>
              <mc:Fallback>
                <p:oleObj name="Equation" r:id="rId9" imgW="2159000" imgH="228600" progId="Equation.DSMT4">
                  <p:embed/>
                  <p:pic>
                    <p:nvPicPr>
                      <p:cNvPr id="9523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3154115"/>
                        <a:ext cx="377666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5240" name="Group 17"/>
          <p:cNvGrpSpPr>
            <a:grpSpLocks/>
          </p:cNvGrpSpPr>
          <p:nvPr/>
        </p:nvGrpSpPr>
        <p:grpSpPr bwMode="auto">
          <a:xfrm>
            <a:off x="971764" y="4797152"/>
            <a:ext cx="3786235" cy="814032"/>
            <a:chOff x="662" y="3264"/>
            <a:chExt cx="2554" cy="543"/>
          </a:xfrm>
        </p:grpSpPr>
        <p:sp>
          <p:nvSpPr>
            <p:cNvPr id="95242" name="Rectangle 16"/>
            <p:cNvSpPr>
              <a:spLocks noChangeArrowheads="1"/>
            </p:cNvSpPr>
            <p:nvPr/>
          </p:nvSpPr>
          <p:spPr bwMode="auto">
            <a:xfrm>
              <a:off x="662" y="3264"/>
              <a:ext cx="2554" cy="5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243" name="Object 13"/>
                <p:cNvSpPr txBox="1"/>
                <p:nvPr/>
              </p:nvSpPr>
              <p:spPr bwMode="auto">
                <a:xfrm>
                  <a:off x="759" y="3312"/>
                  <a:ext cx="2321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+(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5243" name="Object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59" y="3312"/>
                  <a:ext cx="2321" cy="42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95241" name="Object 15"/>
          <p:cNvGraphicFramePr>
            <a:graphicFrameLocks noChangeAspect="1"/>
          </p:cNvGraphicFramePr>
          <p:nvPr/>
        </p:nvGraphicFramePr>
        <p:xfrm>
          <a:off x="5345113" y="5115076"/>
          <a:ext cx="18526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006600" imgH="342900" progId="Equation.3">
                  <p:embed/>
                </p:oleObj>
              </mc:Choice>
              <mc:Fallback>
                <p:oleObj name="Equation" r:id="rId13" imgW="2006600" imgH="342900" progId="Equation.3">
                  <p:embed/>
                  <p:pic>
                    <p:nvPicPr>
                      <p:cNvPr id="9524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5115076"/>
                        <a:ext cx="185261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2"/>
          <p:cNvSpPr txBox="1">
            <a:spLocks noChangeArrowheads="1"/>
          </p:cNvSpPr>
          <p:nvPr/>
        </p:nvSpPr>
        <p:spPr bwMode="auto">
          <a:xfrm>
            <a:off x="6798320" y="5862389"/>
            <a:ext cx="2304406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dirty="0">
                <a:latin typeface="+mj-lt"/>
              </a:rPr>
              <a:t>Útil só em condições específicas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1BFCEF80-614C-4351-87BA-45DFC8523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 dirty="0"/>
              <a:t>Simbologia</a:t>
            </a:r>
          </a:p>
        </p:txBody>
      </p:sp>
      <p:sp>
        <p:nvSpPr>
          <p:cNvPr id="93187" name="Rectangle 89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 eaLnBrk="1" hangingPunct="1"/>
            <a:r>
              <a:rPr lang="pt-BR" altLang="pt-BR" dirty="0"/>
              <a:t>V, L		vazão molar, mol/s</a:t>
            </a:r>
          </a:p>
          <a:p>
            <a:pPr lvl="1" eaLnBrk="1" hangingPunct="1"/>
            <a:r>
              <a:rPr lang="pt-BR" altLang="pt-BR" dirty="0"/>
              <a:t>x, y		frações molares do componente A nas fases L e V, </a:t>
            </a:r>
            <a:r>
              <a:rPr lang="pt-BR" altLang="pt-BR" dirty="0" err="1"/>
              <a:t>respec</a:t>
            </a:r>
            <a:endParaRPr lang="pt-BR" altLang="pt-BR" dirty="0"/>
          </a:p>
          <a:p>
            <a:pPr lvl="1" eaLnBrk="1" hangingPunct="1"/>
            <a:r>
              <a:rPr lang="pt-BR" altLang="pt-BR" dirty="0"/>
              <a:t>x', y’		frações molares livres de solvente</a:t>
            </a:r>
          </a:p>
          <a:p>
            <a:pPr lvl="1" eaLnBrk="1" hangingPunct="1"/>
            <a:r>
              <a:rPr lang="pt-BR" altLang="pt-BR" dirty="0"/>
              <a:t>K		coeficiente de distribuição para o componente A, mol/mol</a:t>
            </a:r>
          </a:p>
          <a:p>
            <a:pPr lvl="1" eaLnBrk="1" hangingPunct="1"/>
            <a:r>
              <a:rPr lang="pt-BR" altLang="pt-BR" dirty="0"/>
              <a:t>N</a:t>
            </a:r>
            <a:r>
              <a:rPr lang="pt-BR" altLang="pt-BR" baseline="-25000" dirty="0"/>
              <a:t>A</a:t>
            </a:r>
            <a:r>
              <a:rPr lang="pt-BR" altLang="pt-BR" dirty="0"/>
              <a:t>		fluxo molar do componente A entre as fases</a:t>
            </a:r>
          </a:p>
          <a:p>
            <a:pPr lvl="1" eaLnBrk="1" hangingPunct="1"/>
            <a:r>
              <a:rPr lang="pt-BR" altLang="pt-BR" dirty="0" err="1"/>
              <a:t>k</a:t>
            </a:r>
            <a:r>
              <a:rPr lang="pt-BR" altLang="pt-BR" baseline="-25000" dirty="0" err="1"/>
              <a:t>oV</a:t>
            </a:r>
            <a:r>
              <a:rPr lang="pt-BR" altLang="pt-BR" dirty="0"/>
              <a:t>		</a:t>
            </a:r>
            <a:r>
              <a:rPr lang="pt-BR" altLang="pt-BR" dirty="0" err="1"/>
              <a:t>coef</a:t>
            </a:r>
            <a:r>
              <a:rPr lang="pt-BR" altLang="pt-BR" dirty="0"/>
              <a:t> global transporte de massa base vapor, m/s</a:t>
            </a:r>
          </a:p>
          <a:p>
            <a:pPr lvl="1" eaLnBrk="1" hangingPunct="1"/>
            <a:r>
              <a:rPr lang="pt-BR" altLang="pt-BR" dirty="0" err="1"/>
              <a:t>c</a:t>
            </a:r>
            <a:r>
              <a:rPr lang="pt-BR" altLang="pt-BR" baseline="-25000" dirty="0" err="1"/>
              <a:t>v</a:t>
            </a:r>
            <a:r>
              <a:rPr lang="pt-BR" altLang="pt-BR" dirty="0"/>
              <a:t>		densidade molar da mistura fase V, mol </a:t>
            </a:r>
            <a:r>
              <a:rPr lang="pt-BR" altLang="pt-BR" dirty="0" err="1"/>
              <a:t>mist</a:t>
            </a:r>
            <a:r>
              <a:rPr lang="pt-BR" altLang="pt-BR" dirty="0"/>
              <a:t>/m3 </a:t>
            </a:r>
            <a:r>
              <a:rPr lang="pt-BR" altLang="pt-BR" dirty="0" err="1"/>
              <a:t>mist</a:t>
            </a:r>
            <a:endParaRPr lang="pt-BR" altLang="pt-BR" dirty="0"/>
          </a:p>
          <a:p>
            <a:pPr lvl="1" eaLnBrk="1" hangingPunct="1"/>
            <a:r>
              <a:rPr lang="pt-BR" altLang="pt-BR" dirty="0"/>
              <a:t>h, H		altura infinitesimal e altura total do </a:t>
            </a:r>
            <a:r>
              <a:rPr lang="pt-BR" altLang="pt-BR" dirty="0" err="1"/>
              <a:t>contator</a:t>
            </a:r>
            <a:endParaRPr lang="pt-BR" altLang="pt-BR" dirty="0"/>
          </a:p>
          <a:p>
            <a:pPr lvl="1" eaLnBrk="1" hangingPunct="1"/>
            <a:r>
              <a:rPr lang="pt-BR" altLang="pt-BR" dirty="0"/>
              <a:t>a'		área de troca por unidade de volume de </a:t>
            </a:r>
            <a:r>
              <a:rPr lang="pt-BR" altLang="pt-BR" dirty="0" err="1"/>
              <a:t>contator</a:t>
            </a:r>
            <a:endParaRPr lang="pt-BR" altLang="pt-BR" dirty="0"/>
          </a:p>
          <a:p>
            <a:pPr lvl="1" eaLnBrk="1" hangingPunct="1"/>
            <a:r>
              <a:rPr lang="pt-BR" altLang="pt-BR" dirty="0" err="1"/>
              <a:t>A</a:t>
            </a:r>
            <a:r>
              <a:rPr lang="pt-BR" altLang="pt-BR" baseline="-25000" dirty="0" err="1"/>
              <a:t>cross</a:t>
            </a:r>
            <a:r>
              <a:rPr lang="pt-BR" altLang="pt-BR" dirty="0"/>
              <a:t> </a:t>
            </a:r>
            <a:r>
              <a:rPr lang="pt-BR" altLang="pt-BR" dirty="0" err="1"/>
              <a:t>dh</a:t>
            </a:r>
            <a:r>
              <a:rPr lang="pt-BR" altLang="pt-BR" dirty="0"/>
              <a:t>	volume infinitesimal do </a:t>
            </a:r>
            <a:r>
              <a:rPr lang="pt-BR" altLang="pt-BR" dirty="0" err="1"/>
              <a:t>contator</a:t>
            </a:r>
            <a:endParaRPr lang="pt-BR" altLang="pt-BR" dirty="0"/>
          </a:p>
          <a:p>
            <a:pPr lvl="1" eaLnBrk="1" hangingPunct="1"/>
            <a:r>
              <a:rPr lang="pt-BR" altLang="pt-BR" dirty="0"/>
              <a:t>NTU		</a:t>
            </a:r>
            <a:r>
              <a:rPr lang="pt-BR" altLang="pt-BR" dirty="0" err="1"/>
              <a:t>number</a:t>
            </a:r>
            <a:r>
              <a:rPr lang="pt-BR" altLang="pt-BR" dirty="0"/>
              <a:t> </a:t>
            </a:r>
            <a:r>
              <a:rPr lang="pt-BR" altLang="pt-BR" dirty="0" err="1"/>
              <a:t>of</a:t>
            </a:r>
            <a:r>
              <a:rPr lang="pt-BR" altLang="pt-BR" dirty="0"/>
              <a:t> </a:t>
            </a:r>
            <a:r>
              <a:rPr lang="pt-BR" altLang="pt-BR" dirty="0" err="1"/>
              <a:t>transfer</a:t>
            </a:r>
            <a:r>
              <a:rPr lang="pt-BR" altLang="pt-BR" dirty="0"/>
              <a:t> </a:t>
            </a:r>
            <a:r>
              <a:rPr lang="pt-BR" altLang="pt-BR" dirty="0" err="1"/>
              <a:t>units</a:t>
            </a:r>
            <a:r>
              <a:rPr lang="pt-BR" altLang="pt-BR" dirty="0"/>
              <a:t>, </a:t>
            </a:r>
            <a:r>
              <a:rPr lang="pt-BR" altLang="pt-BR" dirty="0" err="1"/>
              <a:t>nr</a:t>
            </a:r>
            <a:r>
              <a:rPr lang="pt-BR" altLang="pt-BR" dirty="0"/>
              <a:t>. de unidades de transferência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EE6AC882-77D8-4EF5-88AB-3C9759D0C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altLang="pt-BR" sz="3400" dirty="0"/>
              <a:t>Exercício 3.4 – TM em configuração </a:t>
            </a:r>
            <a:r>
              <a:rPr lang="pt-BR" altLang="pt-BR" sz="3400" dirty="0" err="1"/>
              <a:t>mix-plug</a:t>
            </a:r>
            <a:endParaRPr altLang="pt-BR" sz="3400" dirty="0"/>
          </a:p>
        </p:txBody>
      </p:sp>
      <p:sp>
        <p:nvSpPr>
          <p:cNvPr id="54275" name="Rectangle 1027">
            <a:extLst>
              <a:ext uri="{FF2B5EF4-FFF2-40B4-BE49-F238E27FC236}">
                <a16:creationId xmlns:a16="http://schemas.microsoft.com/office/drawing/2014/main" id="{13545F47-3EBA-428C-9145-8A8790DC50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>
                <a:latin typeface="Arial" panose="020B0604020202020204" pitchFamily="34" charset="0"/>
              </a:rPr>
              <a:t>Avalie o desempenho de uma bandeja para extração líquido-líquido com escoamentos </a:t>
            </a:r>
            <a:r>
              <a:rPr lang="pt-BR" altLang="pt-BR" dirty="0" err="1">
                <a:latin typeface="Arial" panose="020B0604020202020204" pitchFamily="34" charset="0"/>
              </a:rPr>
              <a:t>mix-plug</a:t>
            </a:r>
            <a:r>
              <a:rPr lang="pt-BR" altLang="pt-BR" dirty="0">
                <a:latin typeface="Arial" panose="020B0604020202020204" pitchFamily="34" charset="0"/>
              </a:rPr>
              <a:t> com transporte de massa e: </a:t>
            </a:r>
            <a:br>
              <a:rPr lang="pt-BR" altLang="pt-BR" dirty="0">
                <a:latin typeface="Arial" panose="020B0604020202020204" pitchFamily="34" charset="0"/>
              </a:rPr>
            </a:br>
            <a:r>
              <a:rPr lang="pt-BR" altLang="pt-BR" dirty="0">
                <a:latin typeface="Arial" panose="020B0604020202020204" pitchFamily="34" charset="0"/>
              </a:rPr>
              <a:t>(a) compare com um estágio de equilíbrio.</a:t>
            </a:r>
            <a:br>
              <a:rPr lang="pt-BR" altLang="pt-BR" dirty="0">
                <a:latin typeface="Arial" panose="020B0604020202020204" pitchFamily="34" charset="0"/>
              </a:rPr>
            </a:br>
            <a:r>
              <a:rPr lang="pt-BR" altLang="pt-BR" dirty="0">
                <a:latin typeface="Arial" panose="020B0604020202020204" pitchFamily="34" charset="0"/>
              </a:rPr>
              <a:t>(b) compare com escoamento </a:t>
            </a:r>
            <a:r>
              <a:rPr lang="pt-BR" altLang="pt-BR" dirty="0" err="1">
                <a:latin typeface="Arial" panose="020B0604020202020204" pitchFamily="34" charset="0"/>
              </a:rPr>
              <a:t>mix-mix</a:t>
            </a:r>
            <a:r>
              <a:rPr lang="pt-BR" altLang="pt-BR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defRPr/>
            </a:pPr>
            <a:r>
              <a:rPr lang="pt-BR" altLang="pt-BR" dirty="0">
                <a:latin typeface="Arial" panose="020B0604020202020204" pitchFamily="34" charset="0"/>
              </a:rPr>
              <a:t>Mesmas condições que o exercício anterior, isto é:</a:t>
            </a:r>
          </a:p>
          <a:p>
            <a:pPr lvl="1" eaLnBrk="1" hangingPunct="1">
              <a:lnSpc>
                <a:spcPts val="2000"/>
              </a:lnSpc>
              <a:defRPr/>
            </a:pPr>
            <a:r>
              <a:rPr lang="pt-BR" altLang="pt-BR" dirty="0"/>
              <a:t>Fração molar de </a:t>
            </a:r>
            <a:r>
              <a:rPr lang="pt-BR" altLang="pt-BR" dirty="0" err="1"/>
              <a:t>ác</a:t>
            </a:r>
            <a:r>
              <a:rPr lang="pt-BR" altLang="pt-BR" dirty="0"/>
              <a:t>. acético na alimentação	0.01</a:t>
            </a:r>
          </a:p>
          <a:p>
            <a:pPr lvl="1" eaLnBrk="1" hangingPunct="1">
              <a:lnSpc>
                <a:spcPts val="2000"/>
              </a:lnSpc>
              <a:defRPr/>
            </a:pPr>
            <a:r>
              <a:rPr lang="pt-BR" altLang="pt-BR" dirty="0"/>
              <a:t>Volume do reator		</a:t>
            </a:r>
            <a:r>
              <a:rPr lang="pt-BR" altLang="pt-BR" dirty="0">
                <a:latin typeface="Arial" panose="020B0604020202020204" pitchFamily="34" charset="0"/>
              </a:rPr>
              <a:t>		1 m</a:t>
            </a:r>
            <a:r>
              <a:rPr lang="pt-BR" altLang="pt-BR" baseline="30000" dirty="0">
                <a:latin typeface="Arial" panose="020B0604020202020204" pitchFamily="34" charset="0"/>
              </a:rPr>
              <a:t>3</a:t>
            </a:r>
          </a:p>
          <a:p>
            <a:pPr lvl="1" eaLnBrk="1" hangingPunct="1">
              <a:lnSpc>
                <a:spcPts val="2000"/>
              </a:lnSpc>
              <a:defRPr/>
            </a:pPr>
            <a:r>
              <a:rPr lang="pt-BR" altLang="pt-BR" dirty="0"/>
              <a:t>Fração volumétrica da fase dispersa</a:t>
            </a:r>
            <a:r>
              <a:rPr lang="pt-BR" altLang="pt-BR" dirty="0">
                <a:latin typeface="Arial" panose="020B0604020202020204" pitchFamily="34" charset="0"/>
              </a:rPr>
              <a:t>		0.3</a:t>
            </a:r>
          </a:p>
          <a:p>
            <a:pPr lvl="1" eaLnBrk="1" hangingPunct="1">
              <a:lnSpc>
                <a:spcPts val="2000"/>
              </a:lnSpc>
              <a:defRPr/>
            </a:pPr>
            <a:r>
              <a:rPr lang="pt-BR" altLang="pt-BR" dirty="0"/>
              <a:t>Diâmetro de bolha</a:t>
            </a:r>
            <a:r>
              <a:rPr lang="pt-BR" altLang="pt-BR" dirty="0">
                <a:latin typeface="Arial" panose="020B0604020202020204" pitchFamily="34" charset="0"/>
              </a:rPr>
              <a:t>				1 mm</a:t>
            </a:r>
          </a:p>
          <a:p>
            <a:pPr lvl="1" eaLnBrk="1" hangingPunct="1">
              <a:lnSpc>
                <a:spcPts val="2000"/>
              </a:lnSpc>
              <a:defRPr/>
            </a:pPr>
            <a:r>
              <a:rPr lang="pt-BR" altLang="pt-BR" dirty="0"/>
              <a:t>Vazões e densidades nas 2 fases</a:t>
            </a:r>
            <a:r>
              <a:rPr lang="pt-BR" altLang="pt-BR" dirty="0">
                <a:latin typeface="Arial" panose="020B0604020202020204" pitchFamily="34" charset="0"/>
              </a:rPr>
              <a:t>:		10 mol/s, 10</a:t>
            </a:r>
            <a:r>
              <a:rPr lang="pt-BR" altLang="pt-BR" baseline="30000" dirty="0">
                <a:latin typeface="Arial" panose="020B0604020202020204" pitchFamily="34" charset="0"/>
              </a:rPr>
              <a:t>6</a:t>
            </a:r>
            <a:r>
              <a:rPr lang="pt-BR" altLang="pt-BR" dirty="0">
                <a:latin typeface="Arial" panose="020B0604020202020204" pitchFamily="34" charset="0"/>
              </a:rPr>
              <a:t>/18 mol/m</a:t>
            </a:r>
            <a:r>
              <a:rPr lang="pt-BR" altLang="pt-BR" baseline="30000" dirty="0">
                <a:latin typeface="Arial" panose="020B0604020202020204" pitchFamily="34" charset="0"/>
              </a:rPr>
              <a:t>3</a:t>
            </a:r>
            <a:endParaRPr lang="pt-BR" altLang="pt-BR" dirty="0">
              <a:latin typeface="Arial" panose="020B0604020202020204" pitchFamily="34" charset="0"/>
            </a:endParaRPr>
          </a:p>
          <a:p>
            <a:pPr lvl="1" eaLnBrk="1" hangingPunct="1">
              <a:lnSpc>
                <a:spcPts val="2000"/>
              </a:lnSpc>
              <a:defRPr/>
            </a:pPr>
            <a:r>
              <a:rPr lang="pt-BR" altLang="pt-BR" dirty="0"/>
              <a:t>Concentrações de entrada</a:t>
            </a:r>
            <a:r>
              <a:rPr lang="pt-BR" altLang="pt-BR" dirty="0">
                <a:latin typeface="Arial" panose="020B0604020202020204" pitchFamily="34" charset="0"/>
              </a:rPr>
              <a:t>:			x</a:t>
            </a:r>
            <a:r>
              <a:rPr lang="pt-BR" altLang="pt-BR" baseline="-25000" dirty="0">
                <a:latin typeface="Arial" panose="020B0604020202020204" pitchFamily="34" charset="0"/>
              </a:rPr>
              <a:t>0</a:t>
            </a:r>
            <a:r>
              <a:rPr lang="pt-BR" altLang="pt-BR" dirty="0">
                <a:latin typeface="Arial" panose="020B0604020202020204" pitchFamily="34" charset="0"/>
              </a:rPr>
              <a:t>=0.01   y</a:t>
            </a:r>
            <a:r>
              <a:rPr lang="pt-BR" altLang="pt-BR" baseline="-25000" dirty="0">
                <a:latin typeface="Arial" panose="020B0604020202020204" pitchFamily="34" charset="0"/>
              </a:rPr>
              <a:t>2</a:t>
            </a:r>
            <a:r>
              <a:rPr lang="pt-BR" altLang="pt-BR" dirty="0">
                <a:latin typeface="Arial" panose="020B0604020202020204" pitchFamily="34" charset="0"/>
              </a:rPr>
              <a:t>=0</a:t>
            </a:r>
          </a:p>
          <a:p>
            <a:pPr lvl="1" eaLnBrk="1" hangingPunct="1">
              <a:lnSpc>
                <a:spcPts val="2000"/>
              </a:lnSpc>
              <a:defRPr/>
            </a:pPr>
            <a:r>
              <a:rPr lang="pt-BR" altLang="pt-BR" dirty="0"/>
              <a:t>constante de equilíbrio:			K=5</a:t>
            </a:r>
          </a:p>
          <a:p>
            <a:pPr lvl="1" eaLnBrk="1" hangingPunct="1">
              <a:lnSpc>
                <a:spcPts val="2000"/>
              </a:lnSpc>
              <a:defRPr/>
            </a:pPr>
            <a:r>
              <a:rPr lang="pt-BR" altLang="pt-BR" dirty="0"/>
              <a:t>Coeficiente de TM em cada filme</a:t>
            </a:r>
            <a:r>
              <a:rPr lang="pt-BR" altLang="pt-BR" dirty="0">
                <a:latin typeface="Arial" panose="020B0604020202020204" pitchFamily="34" charset="0"/>
              </a:rPr>
              <a:t>:		</a:t>
            </a:r>
            <a:r>
              <a:rPr lang="pt-BR" altLang="pt-BR" dirty="0" err="1">
                <a:latin typeface="Arial" panose="020B0604020202020204" pitchFamily="34" charset="0"/>
              </a:rPr>
              <a:t>k</a:t>
            </a:r>
            <a:r>
              <a:rPr lang="pt-BR" altLang="pt-BR" baseline="-25000" dirty="0" err="1">
                <a:latin typeface="Arial" panose="020B0604020202020204" pitchFamily="34" charset="0"/>
              </a:rPr>
              <a:t>L</a:t>
            </a:r>
            <a:r>
              <a:rPr lang="pt-BR" altLang="pt-BR" dirty="0">
                <a:latin typeface="Arial" panose="020B0604020202020204" pitchFamily="34" charset="0"/>
              </a:rPr>
              <a:t>= k</a:t>
            </a:r>
            <a:r>
              <a:rPr lang="pt-BR" altLang="pt-BR" baseline="-25000" dirty="0">
                <a:latin typeface="Arial" panose="020B0604020202020204" pitchFamily="34" charset="0"/>
              </a:rPr>
              <a:t>V</a:t>
            </a:r>
            <a:r>
              <a:rPr lang="pt-BR" altLang="pt-BR" dirty="0">
                <a:latin typeface="Arial" panose="020B0604020202020204" pitchFamily="34" charset="0"/>
              </a:rPr>
              <a:t>=10</a:t>
            </a:r>
            <a:r>
              <a:rPr lang="pt-BR" altLang="pt-BR" baseline="30000" dirty="0">
                <a:latin typeface="Arial" panose="020B0604020202020204" pitchFamily="34" charset="0"/>
              </a:rPr>
              <a:t>-6</a:t>
            </a:r>
            <a:r>
              <a:rPr lang="pt-BR" altLang="pt-BR" dirty="0">
                <a:latin typeface="Arial" panose="020B0604020202020204" pitchFamily="34" charset="0"/>
              </a:rPr>
              <a:t> m/s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20026C86-AAEE-4E5C-ABA7-9EF6B2165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Ambas as fases em escoamento pistonado: </a:t>
            </a:r>
            <a:r>
              <a:rPr altLang="pt-BR" err="1"/>
              <a:t>plug-plug</a:t>
            </a:r>
            <a:endParaRPr altLang="pt-BR"/>
          </a:p>
        </p:txBody>
      </p:sp>
      <p:sp>
        <p:nvSpPr>
          <p:cNvPr id="107523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BR" altLang="pt-BR" sz="2000"/>
              <a:t>Estágio com TM</a:t>
            </a:r>
          </a:p>
          <a:p>
            <a:pPr eaLnBrk="1" hangingPunct="1"/>
            <a:r>
              <a:rPr lang="pt-BR" altLang="pt-BR" sz="2000"/>
              <a:t>Exemplo: absorção ou extração L-L</a:t>
            </a:r>
          </a:p>
          <a:p>
            <a:pPr eaLnBrk="1" hangingPunct="1"/>
            <a:r>
              <a:rPr lang="pt-BR" altLang="pt-BR" sz="2000"/>
              <a:t>Operação contínua em contracorrente. </a:t>
            </a:r>
          </a:p>
          <a:p>
            <a:pPr eaLnBrk="1" hangingPunct="1"/>
            <a:r>
              <a:rPr lang="pt-BR" altLang="pt-BR" sz="2000"/>
              <a:t>Assume-se:</a:t>
            </a:r>
          </a:p>
          <a:p>
            <a:pPr marL="457200" lvl="1" indent="0" eaLnBrk="1" hangingPunct="1"/>
            <a:r>
              <a:rPr lang="pt-BR" altLang="pt-BR"/>
              <a:t>Correntes diluídas (V</a:t>
            </a:r>
            <a:r>
              <a:rPr lang="pt-BR" altLang="pt-BR" baseline="-25000"/>
              <a:t>1</a:t>
            </a:r>
            <a:r>
              <a:rPr lang="pt-BR" altLang="pt-BR"/>
              <a:t>= V</a:t>
            </a:r>
            <a:r>
              <a:rPr lang="pt-BR" altLang="pt-BR" baseline="-25000"/>
              <a:t>2</a:t>
            </a:r>
            <a:r>
              <a:rPr lang="pt-BR" altLang="pt-BR"/>
              <a:t>=V, L</a:t>
            </a:r>
            <a:r>
              <a:rPr lang="pt-BR" altLang="pt-BR" baseline="-25000"/>
              <a:t>1</a:t>
            </a:r>
            <a:r>
              <a:rPr lang="pt-BR" altLang="pt-BR"/>
              <a:t>= L</a:t>
            </a:r>
            <a:r>
              <a:rPr lang="pt-BR" altLang="pt-BR" baseline="-25000"/>
              <a:t>2</a:t>
            </a:r>
            <a:r>
              <a:rPr lang="pt-BR" altLang="pt-BR"/>
              <a:t>=L)</a:t>
            </a:r>
          </a:p>
          <a:p>
            <a:pPr marL="457200" lvl="1" indent="0" eaLnBrk="1" hangingPunct="1"/>
            <a:r>
              <a:rPr lang="pt-BR" altLang="pt-BR"/>
              <a:t>Apenas um componente é transportado de V a L</a:t>
            </a:r>
          </a:p>
          <a:p>
            <a:pPr marL="457200" lvl="1" indent="0" eaLnBrk="1" hangingPunct="1">
              <a:buFont typeface="ZapfDingbats"/>
              <a:buNone/>
            </a:pPr>
            <a:r>
              <a:rPr lang="pt-BR" altLang="pt-BR"/>
              <a:t>	(antes era de L a V!)</a:t>
            </a:r>
          </a:p>
          <a:p>
            <a:pPr marL="457200" lvl="1" indent="0" eaLnBrk="1" hangingPunct="1"/>
            <a:r>
              <a:rPr lang="pt-BR" altLang="pt-BR"/>
              <a:t>Linha de equilíbrio é uma reta</a:t>
            </a:r>
          </a:p>
        </p:txBody>
      </p:sp>
      <p:grpSp>
        <p:nvGrpSpPr>
          <p:cNvPr id="107524" name="Group 110"/>
          <p:cNvGrpSpPr>
            <a:grpSpLocks/>
          </p:cNvGrpSpPr>
          <p:nvPr/>
        </p:nvGrpSpPr>
        <p:grpSpPr bwMode="auto">
          <a:xfrm>
            <a:off x="5051425" y="1481138"/>
            <a:ext cx="3624263" cy="4852987"/>
            <a:chOff x="3239" y="768"/>
            <a:chExt cx="2473" cy="3057"/>
          </a:xfrm>
        </p:grpSpPr>
        <p:sp>
          <p:nvSpPr>
            <p:cNvPr id="107526" name="AutoShape 84"/>
            <p:cNvSpPr>
              <a:spLocks noChangeArrowheads="1"/>
            </p:cNvSpPr>
            <p:nvPr/>
          </p:nvSpPr>
          <p:spPr bwMode="auto">
            <a:xfrm>
              <a:off x="4213" y="1447"/>
              <a:ext cx="348" cy="1863"/>
            </a:xfrm>
            <a:prstGeom prst="roundRect">
              <a:avLst>
                <a:gd name="adj" fmla="val 49806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07527" name="Group 85"/>
            <p:cNvGrpSpPr>
              <a:grpSpLocks/>
            </p:cNvGrpSpPr>
            <p:nvPr/>
          </p:nvGrpSpPr>
          <p:grpSpPr bwMode="auto">
            <a:xfrm>
              <a:off x="4446" y="3315"/>
              <a:ext cx="746" cy="237"/>
              <a:chOff x="2866" y="3315"/>
              <a:chExt cx="689" cy="237"/>
            </a:xfrm>
          </p:grpSpPr>
          <p:sp>
            <p:nvSpPr>
              <p:cNvPr id="107549" name="Line 86"/>
              <p:cNvSpPr>
                <a:spLocks noChangeShapeType="1"/>
              </p:cNvSpPr>
              <p:nvPr/>
            </p:nvSpPr>
            <p:spPr bwMode="auto">
              <a:xfrm>
                <a:off x="2866" y="3550"/>
                <a:ext cx="689" cy="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550" name="Line 87"/>
              <p:cNvSpPr>
                <a:spLocks noChangeShapeType="1"/>
              </p:cNvSpPr>
              <p:nvPr/>
            </p:nvSpPr>
            <p:spPr bwMode="auto">
              <a:xfrm flipV="1">
                <a:off x="2873" y="3315"/>
                <a:ext cx="0" cy="237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7528" name="Rectangle 88"/>
            <p:cNvSpPr>
              <a:spLocks noChangeArrowheads="1"/>
            </p:cNvSpPr>
            <p:nvPr/>
          </p:nvSpPr>
          <p:spPr bwMode="auto">
            <a:xfrm>
              <a:off x="4333" y="3648"/>
              <a:ext cx="1379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4138" tIns="41275" rIns="84138" bIns="41275">
              <a:spAutoFit/>
            </a:bodyPr>
            <a:lstStyle>
              <a:lvl1pPr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altLang="pt-BR" dirty="0" err="1">
                  <a:solidFill>
                    <a:schemeClr val="accent1"/>
                  </a:solidFill>
                  <a:latin typeface="Arial" panose="020B0604020202020204" pitchFamily="34" charset="0"/>
                </a:rPr>
                <a:t>Líquido</a:t>
              </a:r>
              <a:r>
                <a:rPr lang="en-GB" altLang="pt-BR" dirty="0">
                  <a:solidFill>
                    <a:schemeClr val="accent1"/>
                  </a:solidFill>
                  <a:latin typeface="Arial" panose="020B0604020202020204" pitchFamily="34" charset="0"/>
                </a:rPr>
                <a:t> puro</a:t>
              </a:r>
            </a:p>
          </p:txBody>
        </p:sp>
        <p:sp>
          <p:nvSpPr>
            <p:cNvPr id="107529" name="Rectangle 89"/>
            <p:cNvSpPr>
              <a:spLocks noChangeArrowheads="1"/>
            </p:cNvSpPr>
            <p:nvPr/>
          </p:nvSpPr>
          <p:spPr bwMode="auto">
            <a:xfrm>
              <a:off x="4560" y="768"/>
              <a:ext cx="98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4138" tIns="41275" rIns="84138" bIns="41275">
              <a:spAutoFit/>
            </a:bodyPr>
            <a:lstStyle>
              <a:lvl1pPr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altLang="pt-BR" dirty="0" err="1">
                  <a:solidFill>
                    <a:schemeClr val="accent2"/>
                  </a:solidFill>
                  <a:latin typeface="Arial" panose="020B0604020202020204" pitchFamily="34" charset="0"/>
                </a:rPr>
                <a:t>Gás</a:t>
              </a:r>
              <a:r>
                <a:rPr lang="en-GB" altLang="pt-BR" dirty="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en-GB" altLang="pt-BR" dirty="0" err="1">
                  <a:solidFill>
                    <a:schemeClr val="accent2"/>
                  </a:solidFill>
                  <a:latin typeface="Arial" panose="020B0604020202020204" pitchFamily="34" charset="0"/>
                </a:rPr>
                <a:t>carregado</a:t>
              </a:r>
              <a:endParaRPr lang="en-GB" altLang="pt-BR"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7530" name="Rectangle 90"/>
            <p:cNvSpPr>
              <a:spLocks noChangeArrowheads="1"/>
            </p:cNvSpPr>
            <p:nvPr/>
          </p:nvSpPr>
          <p:spPr bwMode="auto">
            <a:xfrm>
              <a:off x="4608" y="3216"/>
              <a:ext cx="648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4138" tIns="41275" rIns="84138" bIns="41275">
              <a:spAutoFit/>
            </a:bodyPr>
            <a:lstStyle>
              <a:lvl1pPr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altLang="pt-BR" b="1" i="1">
                  <a:solidFill>
                    <a:schemeClr val="accent1"/>
                  </a:solidFill>
                  <a:latin typeface="Arial" panose="020B0604020202020204" pitchFamily="34" charset="0"/>
                </a:rPr>
                <a:t>L, x</a:t>
              </a:r>
              <a:r>
                <a:rPr lang="en-GB" altLang="pt-BR" b="1" i="1" baseline="-25000">
                  <a:solidFill>
                    <a:schemeClr val="accent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7531" name="Freeform 91"/>
            <p:cNvSpPr>
              <a:spLocks/>
            </p:cNvSpPr>
            <p:nvPr/>
          </p:nvSpPr>
          <p:spPr bwMode="auto">
            <a:xfrm>
              <a:off x="4207" y="1692"/>
              <a:ext cx="366" cy="1362"/>
            </a:xfrm>
            <a:custGeom>
              <a:avLst/>
              <a:gdLst>
                <a:gd name="T0" fmla="*/ 0 w 338"/>
                <a:gd name="T1" fmla="*/ 1361 h 1362"/>
                <a:gd name="T2" fmla="*/ 69783 w 338"/>
                <a:gd name="T3" fmla="*/ 1361 h 1362"/>
                <a:gd name="T4" fmla="*/ 0 w 338"/>
                <a:gd name="T5" fmla="*/ 0 h 1362"/>
                <a:gd name="T6" fmla="*/ 69783 w 338"/>
                <a:gd name="T7" fmla="*/ 0 h 1362"/>
                <a:gd name="T8" fmla="*/ 0 w 338"/>
                <a:gd name="T9" fmla="*/ 1361 h 13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8"/>
                <a:gd name="T16" fmla="*/ 0 h 1362"/>
                <a:gd name="T17" fmla="*/ 338 w 338"/>
                <a:gd name="T18" fmla="*/ 1362 h 13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8" h="1362">
                  <a:moveTo>
                    <a:pt x="0" y="1361"/>
                  </a:moveTo>
                  <a:lnTo>
                    <a:pt x="337" y="1361"/>
                  </a:lnTo>
                  <a:lnTo>
                    <a:pt x="0" y="0"/>
                  </a:lnTo>
                  <a:lnTo>
                    <a:pt x="337" y="0"/>
                  </a:lnTo>
                  <a:lnTo>
                    <a:pt x="0" y="1361"/>
                  </a:lnTo>
                </a:path>
              </a:pathLst>
            </a:custGeom>
            <a:solidFill>
              <a:schemeClr val="bg1"/>
            </a:solidFill>
            <a:ln w="28575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7532" name="Line 92"/>
            <p:cNvSpPr>
              <a:spLocks noChangeShapeType="1"/>
            </p:cNvSpPr>
            <p:nvPr/>
          </p:nvSpPr>
          <p:spPr bwMode="auto">
            <a:xfrm>
              <a:off x="4271" y="3316"/>
              <a:ext cx="0" cy="45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533" name="Line 93"/>
            <p:cNvSpPr>
              <a:spLocks noChangeShapeType="1"/>
            </p:cNvSpPr>
            <p:nvPr/>
          </p:nvSpPr>
          <p:spPr bwMode="auto">
            <a:xfrm flipH="1">
              <a:off x="3564" y="1171"/>
              <a:ext cx="766" cy="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534" name="Line 94"/>
            <p:cNvSpPr>
              <a:spLocks noChangeShapeType="1"/>
            </p:cNvSpPr>
            <p:nvPr/>
          </p:nvSpPr>
          <p:spPr bwMode="auto">
            <a:xfrm>
              <a:off x="4322" y="1169"/>
              <a:ext cx="0" cy="23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535" name="Line 95"/>
            <p:cNvSpPr>
              <a:spLocks noChangeShapeType="1"/>
            </p:cNvSpPr>
            <p:nvPr/>
          </p:nvSpPr>
          <p:spPr bwMode="auto">
            <a:xfrm>
              <a:off x="4502" y="1027"/>
              <a:ext cx="0" cy="45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536" name="Rectangle 96"/>
            <p:cNvSpPr>
              <a:spLocks noChangeArrowheads="1"/>
            </p:cNvSpPr>
            <p:nvPr/>
          </p:nvSpPr>
          <p:spPr bwMode="auto">
            <a:xfrm>
              <a:off x="3256" y="1265"/>
              <a:ext cx="872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4138" tIns="41275" rIns="84138" bIns="41275">
              <a:spAutoFit/>
            </a:bodyPr>
            <a:lstStyle>
              <a:lvl1pPr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altLang="pt-BR" b="1" i="1">
                  <a:solidFill>
                    <a:schemeClr val="accent1"/>
                  </a:solidFill>
                  <a:latin typeface="Arial" panose="020B0604020202020204" pitchFamily="34" charset="0"/>
                </a:rPr>
                <a:t>L, x</a:t>
              </a:r>
              <a:r>
                <a:rPr lang="en-GB" altLang="pt-BR" b="1" i="1" baseline="-25000">
                  <a:solidFill>
                    <a:schemeClr val="accent1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7537" name="Rectangle 97"/>
            <p:cNvSpPr>
              <a:spLocks noChangeArrowheads="1"/>
            </p:cNvSpPr>
            <p:nvPr/>
          </p:nvSpPr>
          <p:spPr bwMode="auto">
            <a:xfrm>
              <a:off x="3256" y="768"/>
              <a:ext cx="90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4138" tIns="41275" rIns="84138" bIns="41275">
              <a:spAutoFit/>
            </a:bodyPr>
            <a:lstStyle>
              <a:lvl1pPr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altLang="pt-BR" dirty="0" err="1">
                  <a:solidFill>
                    <a:schemeClr val="accent1"/>
                  </a:solidFill>
                  <a:latin typeface="Arial" panose="020B0604020202020204" pitchFamily="34" charset="0"/>
                </a:rPr>
                <a:t>Liquido</a:t>
              </a:r>
              <a:r>
                <a:rPr lang="en-GB" altLang="pt-BR" dirty="0">
                  <a:solidFill>
                    <a:schemeClr val="accent1"/>
                  </a:solidFill>
                  <a:latin typeface="Arial" panose="020B0604020202020204" pitchFamily="34" charset="0"/>
                </a:rPr>
                <a:t> </a:t>
              </a:r>
              <a:r>
                <a:rPr lang="en-GB" altLang="pt-BR" dirty="0" err="1">
                  <a:solidFill>
                    <a:schemeClr val="accent1"/>
                  </a:solidFill>
                  <a:latin typeface="Arial" panose="020B0604020202020204" pitchFamily="34" charset="0"/>
                </a:rPr>
                <a:t>impuro</a:t>
              </a:r>
              <a:endParaRPr lang="en-GB" altLang="pt-BR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7538" name="Rectangle 98"/>
            <p:cNvSpPr>
              <a:spLocks noChangeArrowheads="1"/>
            </p:cNvSpPr>
            <p:nvPr/>
          </p:nvSpPr>
          <p:spPr bwMode="auto">
            <a:xfrm>
              <a:off x="4555" y="1200"/>
              <a:ext cx="725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4138" tIns="41275" rIns="84138" bIns="41275">
              <a:spAutoFit/>
            </a:bodyPr>
            <a:lstStyle>
              <a:lvl1pPr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altLang="pt-BR" b="1" i="1">
                  <a:solidFill>
                    <a:schemeClr val="accent2"/>
                  </a:solidFill>
                  <a:latin typeface="Arial" panose="020B0604020202020204" pitchFamily="34" charset="0"/>
                </a:rPr>
                <a:t>V, y</a:t>
              </a:r>
              <a:r>
                <a:rPr lang="en-GB" altLang="pt-BR" b="1" i="1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1</a:t>
              </a:r>
              <a:r>
                <a:rPr lang="en-GB" altLang="pt-BR" b="1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07539" name="Rectangle 99"/>
            <p:cNvSpPr>
              <a:spLocks noChangeArrowheads="1"/>
            </p:cNvSpPr>
            <p:nvPr/>
          </p:nvSpPr>
          <p:spPr bwMode="auto">
            <a:xfrm>
              <a:off x="3503" y="3370"/>
              <a:ext cx="69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4138" tIns="41275" rIns="84138" bIns="41275">
              <a:spAutoFit/>
            </a:bodyPr>
            <a:lstStyle>
              <a:lvl1pPr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altLang="pt-BR" b="1" i="1">
                  <a:solidFill>
                    <a:schemeClr val="accent2"/>
                  </a:solidFill>
                  <a:latin typeface="Arial" panose="020B0604020202020204" pitchFamily="34" charset="0"/>
                </a:rPr>
                <a:t>V, y</a:t>
              </a:r>
              <a:r>
                <a:rPr lang="en-GB" altLang="pt-BR" b="1" i="1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7540" name="Rectangle 100"/>
            <p:cNvSpPr>
              <a:spLocks noChangeArrowheads="1"/>
            </p:cNvSpPr>
            <p:nvPr/>
          </p:nvSpPr>
          <p:spPr bwMode="auto">
            <a:xfrm>
              <a:off x="3239" y="3610"/>
              <a:ext cx="98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4138" tIns="41275" rIns="84138" bIns="41275">
              <a:spAutoFit/>
            </a:bodyPr>
            <a:lstStyle>
              <a:lvl1pPr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429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42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altLang="pt-BR" dirty="0" err="1">
                  <a:solidFill>
                    <a:schemeClr val="accent2"/>
                  </a:solidFill>
                  <a:latin typeface="Arial" panose="020B0604020202020204" pitchFamily="34" charset="0"/>
                </a:rPr>
                <a:t>Gás</a:t>
              </a:r>
              <a:r>
                <a:rPr lang="en-GB" altLang="pt-BR" dirty="0">
                  <a:solidFill>
                    <a:schemeClr val="accent2"/>
                  </a:solidFill>
                  <a:latin typeface="Arial" panose="020B0604020202020204" pitchFamily="34" charset="0"/>
                </a:rPr>
                <a:t> puro</a:t>
              </a:r>
            </a:p>
          </p:txBody>
        </p:sp>
        <p:grpSp>
          <p:nvGrpSpPr>
            <p:cNvPr id="107541" name="Group 101"/>
            <p:cNvGrpSpPr>
              <a:grpSpLocks/>
            </p:cNvGrpSpPr>
            <p:nvPr/>
          </p:nvGrpSpPr>
          <p:grpSpPr bwMode="auto">
            <a:xfrm>
              <a:off x="3831" y="1915"/>
              <a:ext cx="1127" cy="279"/>
              <a:chOff x="2299" y="1915"/>
              <a:chExt cx="1040" cy="279"/>
            </a:xfrm>
          </p:grpSpPr>
          <p:sp>
            <p:nvSpPr>
              <p:cNvPr id="107546" name="Rectangle 102"/>
              <p:cNvSpPr>
                <a:spLocks noChangeArrowheads="1"/>
              </p:cNvSpPr>
              <p:nvPr/>
            </p:nvSpPr>
            <p:spPr bwMode="auto">
              <a:xfrm>
                <a:off x="2402" y="1988"/>
                <a:ext cx="855" cy="1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07547" name="Rectangle 103"/>
              <p:cNvSpPr>
                <a:spLocks noChangeArrowheads="1"/>
              </p:cNvSpPr>
              <p:nvPr/>
            </p:nvSpPr>
            <p:spPr bwMode="auto">
              <a:xfrm>
                <a:off x="2299" y="1915"/>
                <a:ext cx="153" cy="25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07548" name="Rectangle 104"/>
              <p:cNvSpPr>
                <a:spLocks noChangeArrowheads="1"/>
              </p:cNvSpPr>
              <p:nvPr/>
            </p:nvSpPr>
            <p:spPr bwMode="auto">
              <a:xfrm>
                <a:off x="3186" y="1938"/>
                <a:ext cx="153" cy="25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07542" name="Rectangle 105"/>
            <p:cNvSpPr>
              <a:spLocks noChangeArrowheads="1"/>
            </p:cNvSpPr>
            <p:nvPr/>
          </p:nvSpPr>
          <p:spPr bwMode="auto">
            <a:xfrm>
              <a:off x="4889" y="1951"/>
              <a:ext cx="30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altLang="pt-BR">
                  <a:latin typeface="Arial" panose="020B0604020202020204" pitchFamily="34" charset="0"/>
                </a:rPr>
                <a:t>d</a:t>
              </a:r>
              <a:r>
                <a:rPr lang="en-GB" altLang="pt-BR" i="1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107543" name="Line 106"/>
            <p:cNvSpPr>
              <a:spLocks noChangeShapeType="1"/>
            </p:cNvSpPr>
            <p:nvPr/>
          </p:nvSpPr>
          <p:spPr bwMode="auto">
            <a:xfrm flipH="1">
              <a:off x="3700" y="1619"/>
              <a:ext cx="15" cy="14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544" name="Line 107"/>
            <p:cNvSpPr>
              <a:spLocks noChangeShapeType="1"/>
            </p:cNvSpPr>
            <p:nvPr/>
          </p:nvSpPr>
          <p:spPr bwMode="auto">
            <a:xfrm>
              <a:off x="3707" y="1728"/>
              <a:ext cx="8" cy="1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545" name="Rectangle 108"/>
            <p:cNvSpPr>
              <a:spLocks noChangeArrowheads="1"/>
            </p:cNvSpPr>
            <p:nvPr/>
          </p:nvSpPr>
          <p:spPr bwMode="auto">
            <a:xfrm>
              <a:off x="3590" y="2273"/>
              <a:ext cx="241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GB" altLang="pt-BR" i="1">
                  <a:latin typeface="Arial" panose="020B0604020202020204" pitchFamily="34" charset="0"/>
                </a:rPr>
                <a:t>H</a:t>
              </a:r>
            </a:p>
          </p:txBody>
        </p:sp>
      </p:grpSp>
      <p:sp>
        <p:nvSpPr>
          <p:cNvPr id="60421" name="CaixaDeTexto 1">
            <a:extLst>
              <a:ext uri="{FF2B5EF4-FFF2-40B4-BE49-F238E27FC236}">
                <a16:creationId xmlns:a16="http://schemas.microsoft.com/office/drawing/2014/main" id="{824632D4-4572-4FD8-8BEF-635FDD6AB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6453188"/>
            <a:ext cx="6954837" cy="3381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sz="1600" i="1" dirty="0">
                <a:latin typeface="Lucida Sans" pitchFamily="34" charset="0"/>
              </a:rPr>
              <a:t>Texto </a:t>
            </a:r>
            <a:r>
              <a:rPr lang="pt-BR" sz="1600" i="1">
                <a:latin typeface="Lucida Sans" pitchFamily="34" charset="0"/>
              </a:rPr>
              <a:t>de Apoio</a:t>
            </a:r>
            <a:r>
              <a:rPr lang="pt-BR" sz="1600" i="1" dirty="0">
                <a:latin typeface="Lucida Sans" pitchFamily="34" charset="0"/>
              </a:rPr>
              <a:t>: </a:t>
            </a:r>
            <a:r>
              <a:rPr lang="pt-BR" sz="1600" i="1" dirty="0" err="1">
                <a:latin typeface="Lucida Sans" pitchFamily="34" charset="0"/>
              </a:rPr>
              <a:t>McCabe</a:t>
            </a:r>
            <a:r>
              <a:rPr lang="pt-BR" sz="1600" i="1" dirty="0">
                <a:latin typeface="Lucida Sans" pitchFamily="34" charset="0"/>
              </a:rPr>
              <a:t>, Chap.22</a:t>
            </a:r>
            <a:r>
              <a:rPr lang="pt-BR" sz="1600" i="1">
                <a:latin typeface="Lucida Sans" pitchFamily="34" charset="0"/>
              </a:rPr>
              <a:t>, Section “Principles </a:t>
            </a:r>
            <a:r>
              <a:rPr lang="pt-BR" sz="1600" i="1" err="1">
                <a:latin typeface="Lucida Sans" pitchFamily="34" charset="0"/>
              </a:rPr>
              <a:t>of</a:t>
            </a:r>
            <a:r>
              <a:rPr lang="pt-BR" sz="1600" i="1">
                <a:latin typeface="Lucida Sans" pitchFamily="34" charset="0"/>
              </a:rPr>
              <a:t> Absorption</a:t>
            </a:r>
            <a:r>
              <a:rPr lang="pt-BR" sz="1600" i="1" dirty="0">
                <a:latin typeface="Lucida Sans" pitchFamily="34" charset="0"/>
              </a:rPr>
              <a:t>”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67E5F8C8-8EB4-4F3A-96D7-6F6EE661F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 err="1"/>
              <a:t>Plug-plug</a:t>
            </a:r>
            <a:endParaRPr altLang="pt-BR"/>
          </a:p>
        </p:txBody>
      </p:sp>
      <p:grpSp>
        <p:nvGrpSpPr>
          <p:cNvPr id="109571" name="Group 57"/>
          <p:cNvGrpSpPr>
            <a:grpSpLocks/>
          </p:cNvGrpSpPr>
          <p:nvPr/>
        </p:nvGrpSpPr>
        <p:grpSpPr bwMode="auto">
          <a:xfrm>
            <a:off x="6048375" y="2098675"/>
            <a:ext cx="2779713" cy="3768725"/>
            <a:chOff x="4128" y="1322"/>
            <a:chExt cx="1896" cy="2374"/>
          </a:xfrm>
        </p:grpSpPr>
        <p:sp>
          <p:nvSpPr>
            <p:cNvPr id="109602" name="Rectangle 38"/>
            <p:cNvSpPr>
              <a:spLocks noChangeArrowheads="1"/>
            </p:cNvSpPr>
            <p:nvPr/>
          </p:nvSpPr>
          <p:spPr bwMode="auto">
            <a:xfrm>
              <a:off x="4128" y="1920"/>
              <a:ext cx="4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h=H</a:t>
              </a:r>
            </a:p>
          </p:txBody>
        </p:sp>
        <p:sp>
          <p:nvSpPr>
            <p:cNvPr id="109603" name="Rectangle 39"/>
            <p:cNvSpPr>
              <a:spLocks noChangeArrowheads="1"/>
            </p:cNvSpPr>
            <p:nvPr/>
          </p:nvSpPr>
          <p:spPr bwMode="auto">
            <a:xfrm>
              <a:off x="4172" y="2866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h=0</a:t>
              </a:r>
            </a:p>
          </p:txBody>
        </p:sp>
        <p:sp>
          <p:nvSpPr>
            <p:cNvPr id="109604" name="Line 40"/>
            <p:cNvSpPr>
              <a:spLocks noChangeShapeType="1"/>
            </p:cNvSpPr>
            <p:nvPr/>
          </p:nvSpPr>
          <p:spPr bwMode="auto">
            <a:xfrm flipV="1">
              <a:off x="4680" y="1680"/>
              <a:ext cx="0" cy="16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05" name="Line 41"/>
            <p:cNvSpPr>
              <a:spLocks noChangeShapeType="1"/>
            </p:cNvSpPr>
            <p:nvPr/>
          </p:nvSpPr>
          <p:spPr bwMode="auto">
            <a:xfrm>
              <a:off x="4392" y="2160"/>
              <a:ext cx="163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06" name="Line 42"/>
            <p:cNvSpPr>
              <a:spLocks noChangeShapeType="1"/>
            </p:cNvSpPr>
            <p:nvPr/>
          </p:nvSpPr>
          <p:spPr bwMode="auto">
            <a:xfrm>
              <a:off x="4392" y="3072"/>
              <a:ext cx="163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07" name="Text Box 43"/>
            <p:cNvSpPr txBox="1">
              <a:spLocks noChangeArrowheads="1"/>
            </p:cNvSpPr>
            <p:nvPr/>
          </p:nvSpPr>
          <p:spPr bwMode="auto">
            <a:xfrm>
              <a:off x="4526" y="1322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h</a:t>
              </a:r>
            </a:p>
          </p:txBody>
        </p:sp>
        <p:sp>
          <p:nvSpPr>
            <p:cNvPr id="109608" name="Line 44"/>
            <p:cNvSpPr>
              <a:spLocks noChangeShapeType="1"/>
            </p:cNvSpPr>
            <p:nvPr/>
          </p:nvSpPr>
          <p:spPr bwMode="auto">
            <a:xfrm flipV="1">
              <a:off x="4824" y="3072"/>
              <a:ext cx="0" cy="62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09" name="Line 45"/>
            <p:cNvSpPr>
              <a:spLocks noChangeShapeType="1"/>
            </p:cNvSpPr>
            <p:nvPr/>
          </p:nvSpPr>
          <p:spPr bwMode="auto">
            <a:xfrm flipV="1">
              <a:off x="4824" y="2160"/>
              <a:ext cx="288" cy="91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10" name="Line 46"/>
            <p:cNvSpPr>
              <a:spLocks noChangeShapeType="1"/>
            </p:cNvSpPr>
            <p:nvPr/>
          </p:nvSpPr>
          <p:spPr bwMode="auto">
            <a:xfrm flipV="1">
              <a:off x="5112" y="1728"/>
              <a:ext cx="0" cy="43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11" name="Text Box 50"/>
            <p:cNvSpPr txBox="1">
              <a:spLocks noChangeArrowheads="1"/>
            </p:cNvSpPr>
            <p:nvPr/>
          </p:nvSpPr>
          <p:spPr bwMode="auto">
            <a:xfrm>
              <a:off x="4958" y="1370"/>
              <a:ext cx="1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y</a:t>
              </a:r>
            </a:p>
          </p:txBody>
        </p:sp>
        <p:sp>
          <p:nvSpPr>
            <p:cNvPr id="109612" name="Text Box 51"/>
            <p:cNvSpPr txBox="1">
              <a:spLocks noChangeArrowheads="1"/>
            </p:cNvSpPr>
            <p:nvPr/>
          </p:nvSpPr>
          <p:spPr bwMode="auto">
            <a:xfrm>
              <a:off x="5524" y="1392"/>
              <a:ext cx="1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x</a:t>
              </a:r>
            </a:p>
          </p:txBody>
        </p:sp>
        <p:sp>
          <p:nvSpPr>
            <p:cNvPr id="109613" name="Line 52"/>
            <p:cNvSpPr>
              <a:spLocks noChangeShapeType="1"/>
            </p:cNvSpPr>
            <p:nvPr/>
          </p:nvSpPr>
          <p:spPr bwMode="auto">
            <a:xfrm rot="5400000" flipV="1">
              <a:off x="5280" y="2712"/>
              <a:ext cx="0" cy="1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14" name="Text Box 53"/>
            <p:cNvSpPr txBox="1">
              <a:spLocks noChangeArrowheads="1"/>
            </p:cNvSpPr>
            <p:nvPr/>
          </p:nvSpPr>
          <p:spPr bwMode="auto">
            <a:xfrm>
              <a:off x="5438" y="3338"/>
              <a:ext cx="2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y,x</a:t>
              </a:r>
            </a:p>
          </p:txBody>
        </p:sp>
        <p:sp>
          <p:nvSpPr>
            <p:cNvPr id="109615" name="Line 54"/>
            <p:cNvSpPr>
              <a:spLocks noChangeShapeType="1"/>
            </p:cNvSpPr>
            <p:nvPr/>
          </p:nvSpPr>
          <p:spPr bwMode="auto">
            <a:xfrm flipV="1">
              <a:off x="5280" y="3072"/>
              <a:ext cx="0" cy="62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16" name="Line 55"/>
            <p:cNvSpPr>
              <a:spLocks noChangeShapeType="1"/>
            </p:cNvSpPr>
            <p:nvPr/>
          </p:nvSpPr>
          <p:spPr bwMode="auto">
            <a:xfrm flipV="1">
              <a:off x="5280" y="2160"/>
              <a:ext cx="288" cy="91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17" name="Line 56"/>
            <p:cNvSpPr>
              <a:spLocks noChangeShapeType="1"/>
            </p:cNvSpPr>
            <p:nvPr/>
          </p:nvSpPr>
          <p:spPr bwMode="auto">
            <a:xfrm flipV="1">
              <a:off x="5568" y="1728"/>
              <a:ext cx="0" cy="43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9572" name="Group 63"/>
          <p:cNvGrpSpPr>
            <a:grpSpLocks/>
          </p:cNvGrpSpPr>
          <p:nvPr/>
        </p:nvGrpSpPr>
        <p:grpSpPr bwMode="auto">
          <a:xfrm>
            <a:off x="2736850" y="2784475"/>
            <a:ext cx="2606675" cy="2112963"/>
            <a:chOff x="1868" y="1754"/>
            <a:chExt cx="1779" cy="1331"/>
          </a:xfrm>
        </p:grpSpPr>
        <p:sp>
          <p:nvSpPr>
            <p:cNvPr id="109590" name="Rectangle 5"/>
            <p:cNvSpPr>
              <a:spLocks noChangeArrowheads="1"/>
            </p:cNvSpPr>
            <p:nvPr/>
          </p:nvSpPr>
          <p:spPr bwMode="auto">
            <a:xfrm>
              <a:off x="2935" y="2150"/>
              <a:ext cx="648" cy="93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109591" name="Rectangle 6"/>
            <p:cNvSpPr>
              <a:spLocks noChangeArrowheads="1"/>
            </p:cNvSpPr>
            <p:nvPr/>
          </p:nvSpPr>
          <p:spPr bwMode="auto">
            <a:xfrm>
              <a:off x="2389" y="2170"/>
              <a:ext cx="1166" cy="89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109592" name="Rectangle 7"/>
            <p:cNvSpPr>
              <a:spLocks noChangeArrowheads="1"/>
            </p:cNvSpPr>
            <p:nvPr/>
          </p:nvSpPr>
          <p:spPr bwMode="auto">
            <a:xfrm>
              <a:off x="1944" y="2496"/>
              <a:ext cx="1703" cy="1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109593" name="Rectangle 8"/>
            <p:cNvSpPr>
              <a:spLocks noChangeArrowheads="1"/>
            </p:cNvSpPr>
            <p:nvPr/>
          </p:nvSpPr>
          <p:spPr bwMode="auto">
            <a:xfrm>
              <a:off x="1955" y="262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h</a:t>
              </a:r>
            </a:p>
          </p:txBody>
        </p:sp>
        <p:sp>
          <p:nvSpPr>
            <p:cNvPr id="109594" name="Rectangle 9"/>
            <p:cNvSpPr>
              <a:spLocks noChangeArrowheads="1"/>
            </p:cNvSpPr>
            <p:nvPr/>
          </p:nvSpPr>
          <p:spPr bwMode="auto">
            <a:xfrm>
              <a:off x="1868" y="2155"/>
              <a:ext cx="5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h+dh</a:t>
              </a:r>
            </a:p>
          </p:txBody>
        </p:sp>
        <p:sp>
          <p:nvSpPr>
            <p:cNvPr id="109595" name="Rectangle 10"/>
            <p:cNvSpPr>
              <a:spLocks noChangeArrowheads="1"/>
            </p:cNvSpPr>
            <p:nvPr/>
          </p:nvSpPr>
          <p:spPr bwMode="auto">
            <a:xfrm>
              <a:off x="2630" y="2688"/>
              <a:ext cx="2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y</a:t>
              </a:r>
            </a:p>
          </p:txBody>
        </p:sp>
        <p:sp>
          <p:nvSpPr>
            <p:cNvPr id="109596" name="Rectangle 11"/>
            <p:cNvSpPr>
              <a:spLocks noChangeArrowheads="1"/>
            </p:cNvSpPr>
            <p:nvPr/>
          </p:nvSpPr>
          <p:spPr bwMode="auto">
            <a:xfrm>
              <a:off x="2477" y="2191"/>
              <a:ext cx="4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y+dy</a:t>
              </a:r>
            </a:p>
          </p:txBody>
        </p:sp>
        <p:sp>
          <p:nvSpPr>
            <p:cNvPr id="109597" name="Rectangle 12"/>
            <p:cNvSpPr>
              <a:spLocks noChangeArrowheads="1"/>
            </p:cNvSpPr>
            <p:nvPr/>
          </p:nvSpPr>
          <p:spPr bwMode="auto">
            <a:xfrm>
              <a:off x="3104" y="2208"/>
              <a:ext cx="2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solidFill>
                    <a:srgbClr val="FFFF00"/>
                  </a:solidFill>
                </a:rPr>
                <a:t>x</a:t>
              </a:r>
              <a:r>
                <a:rPr lang="en-GB" altLang="pt-BR" sz="2000" i="1" baseline="-25000">
                  <a:solidFill>
                    <a:srgbClr val="FFFF00"/>
                  </a:solidFill>
                </a:rPr>
                <a:t>n</a:t>
              </a:r>
              <a:endParaRPr lang="en-GB" altLang="pt-BR" sz="2000" i="1">
                <a:solidFill>
                  <a:srgbClr val="FFFF00"/>
                </a:solidFill>
              </a:endParaRPr>
            </a:p>
          </p:txBody>
        </p:sp>
        <p:sp>
          <p:nvSpPr>
            <p:cNvPr id="109598" name="Rectangle 13"/>
            <p:cNvSpPr>
              <a:spLocks noChangeArrowheads="1"/>
            </p:cNvSpPr>
            <p:nvPr/>
          </p:nvSpPr>
          <p:spPr bwMode="auto">
            <a:xfrm>
              <a:off x="3110" y="2632"/>
              <a:ext cx="2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>
                  <a:solidFill>
                    <a:srgbClr val="FFFF00"/>
                  </a:solidFill>
                </a:rPr>
                <a:t>x</a:t>
              </a:r>
              <a:r>
                <a:rPr lang="en-GB" altLang="pt-BR" sz="2000" i="1" baseline="-25000">
                  <a:solidFill>
                    <a:srgbClr val="FFFF00"/>
                  </a:solidFill>
                </a:rPr>
                <a:t>n</a:t>
              </a:r>
              <a:endParaRPr lang="en-GB" altLang="pt-BR" sz="2000" i="1">
                <a:solidFill>
                  <a:srgbClr val="FFFF00"/>
                </a:solidFill>
              </a:endParaRPr>
            </a:p>
          </p:txBody>
        </p:sp>
        <p:sp>
          <p:nvSpPr>
            <p:cNvPr id="109599" name="Line 14"/>
            <p:cNvSpPr>
              <a:spLocks noChangeShapeType="1"/>
            </p:cNvSpPr>
            <p:nvPr/>
          </p:nvSpPr>
          <p:spPr bwMode="auto">
            <a:xfrm>
              <a:off x="2548" y="2592"/>
              <a:ext cx="850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600" name="Text Box 15"/>
            <p:cNvSpPr txBox="1">
              <a:spLocks noChangeArrowheads="1"/>
            </p:cNvSpPr>
            <p:nvPr/>
          </p:nvSpPr>
          <p:spPr bwMode="auto">
            <a:xfrm>
              <a:off x="3062" y="1754"/>
              <a:ext cx="4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N.dA</a:t>
              </a:r>
            </a:p>
          </p:txBody>
        </p:sp>
        <p:sp>
          <p:nvSpPr>
            <p:cNvPr id="109601" name="Line 16"/>
            <p:cNvSpPr>
              <a:spLocks noChangeShapeType="1"/>
            </p:cNvSpPr>
            <p:nvPr/>
          </p:nvSpPr>
          <p:spPr bwMode="auto">
            <a:xfrm flipV="1">
              <a:off x="2966" y="1968"/>
              <a:ext cx="336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9573" name="Group 64"/>
          <p:cNvGrpSpPr>
            <a:grpSpLocks/>
          </p:cNvGrpSpPr>
          <p:nvPr/>
        </p:nvGrpSpPr>
        <p:grpSpPr bwMode="auto">
          <a:xfrm>
            <a:off x="352425" y="2106613"/>
            <a:ext cx="1752600" cy="3836987"/>
            <a:chOff x="240" y="1327"/>
            <a:chExt cx="1196" cy="2417"/>
          </a:xfrm>
        </p:grpSpPr>
        <p:sp>
          <p:nvSpPr>
            <p:cNvPr id="109574" name="Line 18"/>
            <p:cNvSpPr>
              <a:spLocks noChangeShapeType="1"/>
            </p:cNvSpPr>
            <p:nvPr/>
          </p:nvSpPr>
          <p:spPr bwMode="auto">
            <a:xfrm flipV="1">
              <a:off x="512" y="3048"/>
              <a:ext cx="0" cy="69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75" name="Rectangle 19"/>
            <p:cNvSpPr>
              <a:spLocks noChangeArrowheads="1"/>
            </p:cNvSpPr>
            <p:nvPr/>
          </p:nvSpPr>
          <p:spPr bwMode="auto">
            <a:xfrm>
              <a:off x="788" y="2101"/>
              <a:ext cx="648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109576" name="Rectangle 20"/>
            <p:cNvSpPr>
              <a:spLocks noChangeArrowheads="1"/>
            </p:cNvSpPr>
            <p:nvPr/>
          </p:nvSpPr>
          <p:spPr bwMode="auto">
            <a:xfrm>
              <a:off x="241" y="2122"/>
              <a:ext cx="1167" cy="89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109577" name="Line 21"/>
            <p:cNvSpPr>
              <a:spLocks noChangeShapeType="1"/>
            </p:cNvSpPr>
            <p:nvPr/>
          </p:nvSpPr>
          <p:spPr bwMode="auto">
            <a:xfrm>
              <a:off x="1256" y="1554"/>
              <a:ext cx="0" cy="524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78" name="Line 22"/>
            <p:cNvSpPr>
              <a:spLocks noChangeShapeType="1"/>
            </p:cNvSpPr>
            <p:nvPr/>
          </p:nvSpPr>
          <p:spPr bwMode="auto">
            <a:xfrm>
              <a:off x="366" y="2294"/>
              <a:ext cx="0" cy="5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79" name="Line 23"/>
            <p:cNvSpPr>
              <a:spLocks noChangeShapeType="1"/>
            </p:cNvSpPr>
            <p:nvPr/>
          </p:nvSpPr>
          <p:spPr bwMode="auto">
            <a:xfrm>
              <a:off x="584" y="2309"/>
              <a:ext cx="0" cy="5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80" name="Line 29"/>
            <p:cNvSpPr>
              <a:spLocks noChangeShapeType="1"/>
            </p:cNvSpPr>
            <p:nvPr/>
          </p:nvSpPr>
          <p:spPr bwMode="auto">
            <a:xfrm>
              <a:off x="425" y="2688"/>
              <a:ext cx="850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81" name="Rectangle 30"/>
            <p:cNvSpPr>
              <a:spLocks noChangeArrowheads="1"/>
            </p:cNvSpPr>
            <p:nvPr/>
          </p:nvSpPr>
          <p:spPr bwMode="auto">
            <a:xfrm>
              <a:off x="305" y="1669"/>
              <a:ext cx="2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y</a:t>
              </a:r>
              <a:r>
                <a:rPr lang="en-GB" altLang="pt-BR" i="1" baseline="-25000"/>
                <a:t>n</a:t>
              </a:r>
            </a:p>
          </p:txBody>
        </p:sp>
        <p:sp useBgFill="1">
          <p:nvSpPr>
            <p:cNvPr id="109582" name="Rectangle 31"/>
            <p:cNvSpPr>
              <a:spLocks noChangeArrowheads="1"/>
            </p:cNvSpPr>
            <p:nvPr/>
          </p:nvSpPr>
          <p:spPr bwMode="auto">
            <a:xfrm>
              <a:off x="431" y="3272"/>
              <a:ext cx="241" cy="187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109583" name="Rectangle 32"/>
            <p:cNvSpPr>
              <a:spLocks noChangeArrowheads="1"/>
            </p:cNvSpPr>
            <p:nvPr/>
          </p:nvSpPr>
          <p:spPr bwMode="auto">
            <a:xfrm>
              <a:off x="240" y="3120"/>
              <a:ext cx="3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y</a:t>
              </a:r>
              <a:r>
                <a:rPr lang="en-GB" altLang="pt-BR" i="1" baseline="-25000"/>
                <a:t>n+1</a:t>
              </a:r>
            </a:p>
          </p:txBody>
        </p:sp>
        <p:sp>
          <p:nvSpPr>
            <p:cNvPr id="109584" name="Rectangle 33"/>
            <p:cNvSpPr>
              <a:spLocks noChangeArrowheads="1"/>
            </p:cNvSpPr>
            <p:nvPr/>
          </p:nvSpPr>
          <p:spPr bwMode="auto">
            <a:xfrm>
              <a:off x="841" y="1680"/>
              <a:ext cx="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x</a:t>
              </a:r>
              <a:r>
                <a:rPr lang="en-GB" altLang="pt-BR" i="1" baseline="-25000"/>
                <a:t>n-1</a:t>
              </a:r>
            </a:p>
          </p:txBody>
        </p:sp>
        <p:sp>
          <p:nvSpPr>
            <p:cNvPr id="109585" name="Rectangle 34"/>
            <p:cNvSpPr>
              <a:spLocks noChangeArrowheads="1"/>
            </p:cNvSpPr>
            <p:nvPr/>
          </p:nvSpPr>
          <p:spPr bwMode="auto">
            <a:xfrm>
              <a:off x="886" y="3131"/>
              <a:ext cx="2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x</a:t>
              </a:r>
              <a:r>
                <a:rPr lang="en-GB" altLang="pt-BR" i="1" baseline="-25000"/>
                <a:t>n</a:t>
              </a:r>
            </a:p>
          </p:txBody>
        </p:sp>
        <p:sp>
          <p:nvSpPr>
            <p:cNvPr id="109586" name="Text Box 35"/>
            <p:cNvSpPr txBox="1">
              <a:spLocks noChangeArrowheads="1"/>
            </p:cNvSpPr>
            <p:nvPr/>
          </p:nvSpPr>
          <p:spPr bwMode="auto">
            <a:xfrm>
              <a:off x="334" y="1344"/>
              <a:ext cx="2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V</a:t>
              </a:r>
            </a:p>
          </p:txBody>
        </p:sp>
        <p:sp>
          <p:nvSpPr>
            <p:cNvPr id="109587" name="Text Box 36"/>
            <p:cNvSpPr txBox="1">
              <a:spLocks noChangeArrowheads="1"/>
            </p:cNvSpPr>
            <p:nvPr/>
          </p:nvSpPr>
          <p:spPr bwMode="auto">
            <a:xfrm>
              <a:off x="910" y="1327"/>
              <a:ext cx="2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L</a:t>
              </a:r>
            </a:p>
          </p:txBody>
        </p:sp>
        <p:sp>
          <p:nvSpPr>
            <p:cNvPr id="109588" name="Line 58"/>
            <p:cNvSpPr>
              <a:spLocks noChangeShapeType="1"/>
            </p:cNvSpPr>
            <p:nvPr/>
          </p:nvSpPr>
          <p:spPr bwMode="auto">
            <a:xfrm flipV="1">
              <a:off x="934" y="2304"/>
              <a:ext cx="0" cy="5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89" name="Line 59"/>
            <p:cNvSpPr>
              <a:spLocks noChangeShapeType="1"/>
            </p:cNvSpPr>
            <p:nvPr/>
          </p:nvSpPr>
          <p:spPr bwMode="auto">
            <a:xfrm flipV="1">
              <a:off x="1152" y="2319"/>
              <a:ext cx="0" cy="5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  <a:noFill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AB5E4"/>
                    </a:gs>
                    <a:gs pos="50000">
                      <a:srgbClr val="C2D1ED"/>
                    </a:gs>
                    <a:gs pos="100000">
                      <a:srgbClr val="E1E8F5"/>
                    </a:gs>
                  </a:gsLst>
                  <a:lin ang="5400000"/>
                </a:gradFill>
              </a14:hiddenFill>
            </a:ext>
          </a:extLst>
        </p:spPr>
        <p:txBody>
          <a:bodyPr/>
          <a:lstStyle/>
          <a:p>
            <a:pPr eaLnBrk="1" hangingPunct="1"/>
            <a:r>
              <a:rPr altLang="pt-BR"/>
              <a:t>Plug-plug</a:t>
            </a:r>
          </a:p>
        </p:txBody>
      </p:sp>
      <p:sp>
        <p:nvSpPr>
          <p:cNvPr id="110595" name="Rectangle 32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Balanço de massa para o componente sendo transportado, em torno de uma fatia diferencial do lado V: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Isolando a altura da coluna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Integrando sobre o toda a coluna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596" name="Object 2"/>
              <p:cNvSpPr txBox="1"/>
              <p:nvPr/>
            </p:nvSpPr>
            <p:spPr bwMode="auto">
              <a:xfrm>
                <a:off x="538163" y="3671888"/>
                <a:ext cx="3481386" cy="11052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𝑐𝑟𝑜𝑠𝑠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 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𝑜𝑉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𝑑h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0596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163" y="3671888"/>
                <a:ext cx="3481386" cy="1105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0597" name="Group 71"/>
          <p:cNvGrpSpPr>
            <a:grpSpLocks/>
          </p:cNvGrpSpPr>
          <p:nvPr/>
        </p:nvGrpSpPr>
        <p:grpSpPr bwMode="auto">
          <a:xfrm>
            <a:off x="5868144" y="2986404"/>
            <a:ext cx="2513013" cy="2112963"/>
            <a:chOff x="288" y="1536"/>
            <a:chExt cx="1715" cy="1331"/>
          </a:xfrm>
        </p:grpSpPr>
        <p:sp>
          <p:nvSpPr>
            <p:cNvPr id="110602" name="Rectangle 53"/>
            <p:cNvSpPr>
              <a:spLocks noChangeArrowheads="1"/>
            </p:cNvSpPr>
            <p:nvPr/>
          </p:nvSpPr>
          <p:spPr bwMode="auto">
            <a:xfrm>
              <a:off x="1355" y="1932"/>
              <a:ext cx="648" cy="93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10603" name="Rectangle 54"/>
            <p:cNvSpPr>
              <a:spLocks noChangeArrowheads="1"/>
            </p:cNvSpPr>
            <p:nvPr/>
          </p:nvSpPr>
          <p:spPr bwMode="auto">
            <a:xfrm>
              <a:off x="809" y="1952"/>
              <a:ext cx="1166" cy="89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10604" name="Rectangle 55"/>
            <p:cNvSpPr>
              <a:spLocks noChangeArrowheads="1"/>
            </p:cNvSpPr>
            <p:nvPr/>
          </p:nvSpPr>
          <p:spPr bwMode="auto">
            <a:xfrm>
              <a:off x="646" y="2278"/>
              <a:ext cx="823" cy="1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10605" name="Rectangle 56"/>
            <p:cNvSpPr>
              <a:spLocks noChangeArrowheads="1"/>
            </p:cNvSpPr>
            <p:nvPr/>
          </p:nvSpPr>
          <p:spPr bwMode="auto">
            <a:xfrm>
              <a:off x="375" y="2405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/>
                <a:t>h</a:t>
              </a:r>
            </a:p>
          </p:txBody>
        </p:sp>
        <p:sp>
          <p:nvSpPr>
            <p:cNvPr id="110606" name="Rectangle 57"/>
            <p:cNvSpPr>
              <a:spLocks noChangeArrowheads="1"/>
            </p:cNvSpPr>
            <p:nvPr/>
          </p:nvSpPr>
          <p:spPr bwMode="auto">
            <a:xfrm>
              <a:off x="288" y="1937"/>
              <a:ext cx="4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/>
                <a:t>h+dh</a:t>
              </a:r>
            </a:p>
          </p:txBody>
        </p:sp>
        <p:sp>
          <p:nvSpPr>
            <p:cNvPr id="110607" name="Rectangle 58"/>
            <p:cNvSpPr>
              <a:spLocks noChangeArrowheads="1"/>
            </p:cNvSpPr>
            <p:nvPr/>
          </p:nvSpPr>
          <p:spPr bwMode="auto">
            <a:xfrm>
              <a:off x="1050" y="2470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/>
                <a:t>y</a:t>
              </a:r>
            </a:p>
          </p:txBody>
        </p:sp>
        <p:sp>
          <p:nvSpPr>
            <p:cNvPr id="110608" name="Rectangle 59"/>
            <p:cNvSpPr>
              <a:spLocks noChangeArrowheads="1"/>
            </p:cNvSpPr>
            <p:nvPr/>
          </p:nvSpPr>
          <p:spPr bwMode="auto">
            <a:xfrm>
              <a:off x="897" y="1973"/>
              <a:ext cx="4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/>
                <a:t>y+dy</a:t>
              </a:r>
            </a:p>
          </p:txBody>
        </p:sp>
        <p:sp>
          <p:nvSpPr>
            <p:cNvPr id="110609" name="Rectangle 60"/>
            <p:cNvSpPr>
              <a:spLocks noChangeArrowheads="1"/>
            </p:cNvSpPr>
            <p:nvPr/>
          </p:nvSpPr>
          <p:spPr bwMode="auto">
            <a:xfrm>
              <a:off x="1524" y="1990"/>
              <a:ext cx="2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>
                  <a:solidFill>
                    <a:srgbClr val="FFFF00"/>
                  </a:solidFill>
                </a:rPr>
                <a:t>x</a:t>
              </a:r>
              <a:r>
                <a:rPr lang="en-GB" altLang="pt-BR" sz="2000" baseline="-25000">
                  <a:solidFill>
                    <a:srgbClr val="FFFF00"/>
                  </a:solidFill>
                </a:rPr>
                <a:t>n</a:t>
              </a:r>
              <a:endParaRPr lang="en-GB" altLang="pt-BR" sz="2000">
                <a:solidFill>
                  <a:srgbClr val="FFFF00"/>
                </a:solidFill>
              </a:endParaRPr>
            </a:p>
          </p:txBody>
        </p:sp>
        <p:sp>
          <p:nvSpPr>
            <p:cNvPr id="110610" name="Rectangle 61"/>
            <p:cNvSpPr>
              <a:spLocks noChangeArrowheads="1"/>
            </p:cNvSpPr>
            <p:nvPr/>
          </p:nvSpPr>
          <p:spPr bwMode="auto">
            <a:xfrm>
              <a:off x="1530" y="2414"/>
              <a:ext cx="2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>
                  <a:solidFill>
                    <a:srgbClr val="FFFF00"/>
                  </a:solidFill>
                </a:rPr>
                <a:t>x</a:t>
              </a:r>
              <a:r>
                <a:rPr lang="en-GB" altLang="pt-BR" sz="2000" baseline="-25000">
                  <a:solidFill>
                    <a:srgbClr val="FFFF00"/>
                  </a:solidFill>
                </a:rPr>
                <a:t>n</a:t>
              </a:r>
              <a:endParaRPr lang="en-GB" altLang="pt-BR" sz="2000">
                <a:solidFill>
                  <a:srgbClr val="FFFF00"/>
                </a:solidFill>
              </a:endParaRPr>
            </a:p>
          </p:txBody>
        </p:sp>
        <p:sp>
          <p:nvSpPr>
            <p:cNvPr id="110611" name="Line 62"/>
            <p:cNvSpPr>
              <a:spLocks noChangeShapeType="1"/>
            </p:cNvSpPr>
            <p:nvPr/>
          </p:nvSpPr>
          <p:spPr bwMode="auto">
            <a:xfrm>
              <a:off x="968" y="2374"/>
              <a:ext cx="850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2" name="Text Box 63"/>
            <p:cNvSpPr txBox="1">
              <a:spLocks noChangeArrowheads="1"/>
            </p:cNvSpPr>
            <p:nvPr/>
          </p:nvSpPr>
          <p:spPr bwMode="auto">
            <a:xfrm>
              <a:off x="1482" y="1536"/>
              <a:ext cx="4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/>
                <a:t>N.dA</a:t>
              </a:r>
            </a:p>
          </p:txBody>
        </p:sp>
        <p:sp>
          <p:nvSpPr>
            <p:cNvPr id="110613" name="Line 64"/>
            <p:cNvSpPr>
              <a:spLocks noChangeShapeType="1"/>
            </p:cNvSpPr>
            <p:nvPr/>
          </p:nvSpPr>
          <p:spPr bwMode="auto">
            <a:xfrm flipV="1">
              <a:off x="1386" y="1750"/>
              <a:ext cx="336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0598" name="Object 4"/>
              <p:cNvSpPr txBox="1"/>
              <p:nvPr/>
            </p:nvSpPr>
            <p:spPr bwMode="auto">
              <a:xfrm>
                <a:off x="538163" y="5408613"/>
                <a:ext cx="3713319" cy="11887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𝑐𝑟𝑜𝑠𝑠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 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𝑜𝑉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nary>
                        <m:naryPr>
                          <m:limLoc m:val="undOvr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unc>
                                <m:func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Sup>
                                    <m:sSubSup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pt-BR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y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  <m:sup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fName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e>
                              </m:func>
                              <m:sSub>
                                <m:sSubPr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nary>
                        <m:naryPr>
                          <m:limLoc m:val="undOvr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𝑑h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0598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163" y="5408613"/>
                <a:ext cx="3713319" cy="11887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599" name="Object 38"/>
              <p:cNvSpPr txBox="1"/>
              <p:nvPr/>
            </p:nvSpPr>
            <p:spPr bwMode="auto">
              <a:xfrm>
                <a:off x="585788" y="2666999"/>
                <a:ext cx="6233353" cy="612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𝑉𝑑𝑦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⇌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𝑜𝑉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⇌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⇌(</m:t>
                          </m:r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⇌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⇌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𝑐𝑟𝑜𝑠𝑠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𝑑h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0599" name="Object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5788" y="2666999"/>
                <a:ext cx="6233353" cy="612775"/>
              </a:xfrm>
              <a:prstGeom prst="rect">
                <a:avLst/>
              </a:prstGeom>
              <a:blipFill>
                <a:blip r:embed="rId5"/>
                <a:stretch>
                  <a:fillRect l="-29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600" name="Object 39"/>
              <p:cNvSpPr txBox="1"/>
              <p:nvPr/>
            </p:nvSpPr>
            <p:spPr bwMode="auto">
              <a:xfrm>
                <a:off x="585788" y="2071688"/>
                <a:ext cx="1551938" cy="5000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𝑉𝑑𝑦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𝑑𝐴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0600" name="Object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5788" y="2071688"/>
                <a:ext cx="1551938" cy="500062"/>
              </a:xfrm>
              <a:prstGeom prst="rect">
                <a:avLst/>
              </a:prstGeom>
              <a:blipFill>
                <a:blip r:embed="rId6"/>
                <a:stretch>
                  <a:fillRect l="-117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601" name="Object 9"/>
              <p:cNvSpPr txBox="1"/>
              <p:nvPr/>
            </p:nvSpPr>
            <p:spPr bwMode="auto">
              <a:xfrm>
                <a:off x="2735436" y="2070100"/>
                <a:ext cx="1284113" cy="5254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0601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5436" y="2070100"/>
                <a:ext cx="1284113" cy="5254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tângulo 51">
            <a:extLst>
              <a:ext uri="{FF2B5EF4-FFF2-40B4-BE49-F238E27FC236}">
                <a16:creationId xmlns:a16="http://schemas.microsoft.com/office/drawing/2014/main" id="{9576E66D-172B-4F80-9556-47DA7254D1DC}"/>
              </a:ext>
            </a:extLst>
          </p:cNvPr>
          <p:cNvSpPr/>
          <p:nvPr/>
        </p:nvSpPr>
        <p:spPr>
          <a:xfrm>
            <a:off x="393700" y="3438525"/>
            <a:ext cx="574675" cy="5048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3" name="Retângulo 52">
            <a:extLst>
              <a:ext uri="{FF2B5EF4-FFF2-40B4-BE49-F238E27FC236}">
                <a16:creationId xmlns:a16="http://schemas.microsoft.com/office/drawing/2014/main" id="{9ADB153D-5567-41A9-9B37-499CBCE5136F}"/>
              </a:ext>
            </a:extLst>
          </p:cNvPr>
          <p:cNvSpPr/>
          <p:nvPr/>
        </p:nvSpPr>
        <p:spPr>
          <a:xfrm>
            <a:off x="4788024" y="1990726"/>
            <a:ext cx="3604869" cy="5032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0C5E4B6D-F831-42BE-97EB-A7362857AFFA}"/>
              </a:ext>
            </a:extLst>
          </p:cNvPr>
          <p:cNvSpPr/>
          <p:nvPr/>
        </p:nvSpPr>
        <p:spPr>
          <a:xfrm>
            <a:off x="383295" y="5368533"/>
            <a:ext cx="5976937" cy="5048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755783E-9AB7-47C7-A8B0-F767B805A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Interfaces em separadores</a:t>
            </a:r>
          </a:p>
        </p:txBody>
      </p:sp>
      <p:sp>
        <p:nvSpPr>
          <p:cNvPr id="14342" name="Rectangle 3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A área da interface é normalizada com respeito ao volume de fase dispersa ou ao volume total (fase dispersa + contínua), resultando nas áreas </a:t>
            </a:r>
            <a:r>
              <a:rPr lang="pt-BR" altLang="pt-BR" i="1" dirty="0"/>
              <a:t>a </a:t>
            </a:r>
            <a:r>
              <a:rPr lang="pt-BR" altLang="pt-BR" dirty="0"/>
              <a:t>e </a:t>
            </a:r>
            <a:r>
              <a:rPr lang="pt-BR" altLang="pt-BR" i="1" dirty="0"/>
              <a:t>a’, </a:t>
            </a:r>
            <a:r>
              <a:rPr lang="pt-BR" altLang="pt-BR" dirty="0"/>
              <a:t>sendo </a:t>
            </a:r>
            <a:r>
              <a:rPr lang="pt-BR" altLang="pt-BR" i="1" dirty="0"/>
              <a:t>a’ </a:t>
            </a:r>
            <a:r>
              <a:rPr lang="pt-BR" altLang="pt-BR" dirty="0"/>
              <a:t>de interesse para projeto:</a:t>
            </a:r>
          </a:p>
          <a:p>
            <a:pPr lvl="1" eaLnBrk="1" hangingPunct="1"/>
            <a:endParaRPr lang="pt-BR" altLang="pt-BR" i="1" dirty="0"/>
          </a:p>
          <a:p>
            <a:pPr lvl="1" eaLnBrk="1" hangingPunct="1"/>
            <a:endParaRPr lang="pt-BR" altLang="pt-BR" i="1" dirty="0"/>
          </a:p>
          <a:p>
            <a:pPr lvl="1" eaLnBrk="1" hangingPunct="1"/>
            <a:endParaRPr lang="pt-BR" altLang="pt-BR" i="1" dirty="0"/>
          </a:p>
          <a:p>
            <a:pPr lvl="1" eaLnBrk="1" hangingPunct="1"/>
            <a:endParaRPr lang="pt-BR" altLang="pt-BR" i="1" dirty="0"/>
          </a:p>
          <a:p>
            <a:pPr lvl="1" eaLnBrk="1" hangingPunct="1"/>
            <a:endParaRPr lang="pt-BR" altLang="pt-BR" i="1" dirty="0"/>
          </a:p>
          <a:p>
            <a:pPr lvl="1" eaLnBrk="1" hangingPunct="1"/>
            <a:endParaRPr lang="pt-BR" altLang="pt-BR" i="1" dirty="0"/>
          </a:p>
          <a:p>
            <a:pPr lvl="1" eaLnBrk="1" hangingPunct="1"/>
            <a:r>
              <a:rPr lang="pt-BR" altLang="pt-BR" i="1" dirty="0"/>
              <a:t>a</a:t>
            </a:r>
            <a:r>
              <a:rPr lang="pt-BR" altLang="pt-BR" dirty="0"/>
              <a:t>	área interfacial (m</a:t>
            </a:r>
            <a:r>
              <a:rPr lang="pt-BR" altLang="pt-BR" baseline="30000" dirty="0"/>
              <a:t>2</a:t>
            </a:r>
            <a:r>
              <a:rPr lang="pt-BR" altLang="pt-BR" dirty="0"/>
              <a:t> gota/m</a:t>
            </a:r>
            <a:r>
              <a:rPr lang="pt-BR" altLang="pt-BR" baseline="30000" dirty="0"/>
              <a:t>3</a:t>
            </a:r>
            <a:r>
              <a:rPr lang="pt-BR" altLang="pt-BR" dirty="0"/>
              <a:t> gota) </a:t>
            </a:r>
          </a:p>
          <a:p>
            <a:pPr lvl="1" eaLnBrk="1" hangingPunct="1"/>
            <a:r>
              <a:rPr lang="pt-BR" altLang="pt-BR" i="1" dirty="0"/>
              <a:t>a'</a:t>
            </a:r>
            <a:r>
              <a:rPr lang="pt-BR" altLang="pt-BR" dirty="0"/>
              <a:t> 	área interfacial  (m</a:t>
            </a:r>
            <a:r>
              <a:rPr lang="pt-BR" altLang="pt-BR" baseline="30000" dirty="0"/>
              <a:t>2</a:t>
            </a:r>
            <a:r>
              <a:rPr lang="pt-BR" altLang="pt-BR" dirty="0"/>
              <a:t> gota/ m</a:t>
            </a:r>
            <a:r>
              <a:rPr lang="pt-BR" altLang="pt-BR" baseline="30000" dirty="0"/>
              <a:t>3</a:t>
            </a:r>
            <a:r>
              <a:rPr lang="pt-BR" altLang="pt-BR" dirty="0"/>
              <a:t> sistema bifásico)</a:t>
            </a:r>
          </a:p>
          <a:p>
            <a:pPr lvl="1" eaLnBrk="1" hangingPunct="1"/>
            <a:r>
              <a:rPr lang="pt-BR" altLang="pt-BR" i="1" dirty="0"/>
              <a:t>N</a:t>
            </a:r>
            <a:r>
              <a:rPr lang="pt-BR" altLang="pt-BR" dirty="0"/>
              <a:t>	número de gotas (#)</a:t>
            </a:r>
          </a:p>
          <a:p>
            <a:pPr lvl="1" eaLnBrk="1" hangingPunct="1"/>
            <a:r>
              <a:rPr lang="pt-BR" altLang="pt-BR" i="1" dirty="0"/>
              <a:t>d	</a:t>
            </a:r>
            <a:r>
              <a:rPr lang="pt-BR" altLang="pt-BR" dirty="0"/>
              <a:t>diâmetro das gotas (m)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</p:txBody>
      </p:sp>
      <p:grpSp>
        <p:nvGrpSpPr>
          <p:cNvPr id="14343" name="Group 50"/>
          <p:cNvGrpSpPr>
            <a:grpSpLocks/>
          </p:cNvGrpSpPr>
          <p:nvPr/>
        </p:nvGrpSpPr>
        <p:grpSpPr bwMode="auto">
          <a:xfrm>
            <a:off x="6802438" y="2852738"/>
            <a:ext cx="2246312" cy="3900487"/>
            <a:chOff x="4642" y="1638"/>
            <a:chExt cx="1533" cy="2457"/>
          </a:xfrm>
        </p:grpSpPr>
        <p:grpSp>
          <p:nvGrpSpPr>
            <p:cNvPr id="14347" name="Group 7"/>
            <p:cNvGrpSpPr>
              <a:grpSpLocks/>
            </p:cNvGrpSpPr>
            <p:nvPr/>
          </p:nvGrpSpPr>
          <p:grpSpPr bwMode="auto">
            <a:xfrm>
              <a:off x="4642" y="1638"/>
              <a:ext cx="768" cy="1539"/>
              <a:chOff x="4512" y="1536"/>
              <a:chExt cx="768" cy="1539"/>
            </a:xfrm>
          </p:grpSpPr>
          <p:sp>
            <p:nvSpPr>
              <p:cNvPr id="14352" name="Rectangle 8"/>
              <p:cNvSpPr>
                <a:spLocks noChangeArrowheads="1"/>
              </p:cNvSpPr>
              <p:nvPr/>
            </p:nvSpPr>
            <p:spPr bwMode="auto">
              <a:xfrm>
                <a:off x="4512" y="2016"/>
                <a:ext cx="768" cy="57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53" name="Oval 9"/>
              <p:cNvSpPr>
                <a:spLocks noChangeArrowheads="1"/>
              </p:cNvSpPr>
              <p:nvPr/>
            </p:nvSpPr>
            <p:spPr bwMode="auto">
              <a:xfrm>
                <a:off x="4671" y="2089"/>
                <a:ext cx="39" cy="8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54" name="Oval 10"/>
              <p:cNvSpPr>
                <a:spLocks noChangeArrowheads="1"/>
              </p:cNvSpPr>
              <p:nvPr/>
            </p:nvSpPr>
            <p:spPr bwMode="auto">
              <a:xfrm>
                <a:off x="5016" y="2403"/>
                <a:ext cx="39" cy="8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55" name="Oval 11"/>
              <p:cNvSpPr>
                <a:spLocks noChangeArrowheads="1"/>
              </p:cNvSpPr>
              <p:nvPr/>
            </p:nvSpPr>
            <p:spPr bwMode="auto">
              <a:xfrm>
                <a:off x="5131" y="2298"/>
                <a:ext cx="39" cy="37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56" name="Oval 12"/>
              <p:cNvSpPr>
                <a:spLocks noChangeArrowheads="1"/>
              </p:cNvSpPr>
              <p:nvPr/>
            </p:nvSpPr>
            <p:spPr bwMode="auto">
              <a:xfrm>
                <a:off x="4786" y="2351"/>
                <a:ext cx="97" cy="8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57" name="Oval 13"/>
              <p:cNvSpPr>
                <a:spLocks noChangeArrowheads="1"/>
              </p:cNvSpPr>
              <p:nvPr/>
            </p:nvSpPr>
            <p:spPr bwMode="auto">
              <a:xfrm>
                <a:off x="4556" y="2403"/>
                <a:ext cx="98" cy="8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58" name="Oval 14"/>
              <p:cNvSpPr>
                <a:spLocks noChangeArrowheads="1"/>
              </p:cNvSpPr>
              <p:nvPr/>
            </p:nvSpPr>
            <p:spPr bwMode="auto">
              <a:xfrm>
                <a:off x="4844" y="2298"/>
                <a:ext cx="154" cy="37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59" name="Oval 15"/>
              <p:cNvSpPr>
                <a:spLocks noChangeArrowheads="1"/>
              </p:cNvSpPr>
              <p:nvPr/>
            </p:nvSpPr>
            <p:spPr bwMode="auto">
              <a:xfrm>
                <a:off x="5016" y="2245"/>
                <a:ext cx="39" cy="37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60" name="Oval 16"/>
              <p:cNvSpPr>
                <a:spLocks noChangeArrowheads="1"/>
              </p:cNvSpPr>
              <p:nvPr/>
            </p:nvSpPr>
            <p:spPr bwMode="auto">
              <a:xfrm>
                <a:off x="4900" y="2193"/>
                <a:ext cx="40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61" name="Oval 17"/>
              <p:cNvSpPr>
                <a:spLocks noChangeArrowheads="1"/>
              </p:cNvSpPr>
              <p:nvPr/>
            </p:nvSpPr>
            <p:spPr bwMode="auto">
              <a:xfrm>
                <a:off x="4786" y="2141"/>
                <a:ext cx="40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62" name="Oval 18"/>
              <p:cNvSpPr>
                <a:spLocks noChangeArrowheads="1"/>
              </p:cNvSpPr>
              <p:nvPr/>
            </p:nvSpPr>
            <p:spPr bwMode="auto">
              <a:xfrm>
                <a:off x="4613" y="2193"/>
                <a:ext cx="41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63" name="Oval 19"/>
              <p:cNvSpPr>
                <a:spLocks noChangeArrowheads="1"/>
              </p:cNvSpPr>
              <p:nvPr/>
            </p:nvSpPr>
            <p:spPr bwMode="auto">
              <a:xfrm>
                <a:off x="4671" y="2245"/>
                <a:ext cx="155" cy="37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64" name="Oval 20"/>
              <p:cNvSpPr>
                <a:spLocks noChangeArrowheads="1"/>
              </p:cNvSpPr>
              <p:nvPr/>
            </p:nvSpPr>
            <p:spPr bwMode="auto">
              <a:xfrm>
                <a:off x="4728" y="2455"/>
                <a:ext cx="98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65" name="Oval 21"/>
              <p:cNvSpPr>
                <a:spLocks noChangeArrowheads="1"/>
              </p:cNvSpPr>
              <p:nvPr/>
            </p:nvSpPr>
            <p:spPr bwMode="auto">
              <a:xfrm>
                <a:off x="4556" y="2298"/>
                <a:ext cx="98" cy="89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66" name="Oval 22"/>
              <p:cNvSpPr>
                <a:spLocks noChangeArrowheads="1"/>
              </p:cNvSpPr>
              <p:nvPr/>
            </p:nvSpPr>
            <p:spPr bwMode="auto">
              <a:xfrm>
                <a:off x="4728" y="2298"/>
                <a:ext cx="41" cy="89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67" name="Oval 23"/>
              <p:cNvSpPr>
                <a:spLocks noChangeArrowheads="1"/>
              </p:cNvSpPr>
              <p:nvPr/>
            </p:nvSpPr>
            <p:spPr bwMode="auto">
              <a:xfrm>
                <a:off x="5016" y="2089"/>
                <a:ext cx="39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68" name="Oval 24"/>
              <p:cNvSpPr>
                <a:spLocks noChangeArrowheads="1"/>
              </p:cNvSpPr>
              <p:nvPr/>
            </p:nvSpPr>
            <p:spPr bwMode="auto">
              <a:xfrm>
                <a:off x="5131" y="2403"/>
                <a:ext cx="97" cy="8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69" name="Line 25"/>
              <p:cNvSpPr>
                <a:spLocks noChangeShapeType="1"/>
              </p:cNvSpPr>
              <p:nvPr/>
            </p:nvSpPr>
            <p:spPr bwMode="auto">
              <a:xfrm>
                <a:off x="4512" y="1923"/>
                <a:ext cx="0" cy="73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70" name="Line 26"/>
              <p:cNvSpPr>
                <a:spLocks noChangeShapeType="1"/>
              </p:cNvSpPr>
              <p:nvPr/>
            </p:nvSpPr>
            <p:spPr bwMode="auto">
              <a:xfrm>
                <a:off x="5280" y="1923"/>
                <a:ext cx="0" cy="73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71" name="Oval 27"/>
              <p:cNvSpPr>
                <a:spLocks noChangeArrowheads="1"/>
              </p:cNvSpPr>
              <p:nvPr/>
            </p:nvSpPr>
            <p:spPr bwMode="auto">
              <a:xfrm>
                <a:off x="5016" y="2351"/>
                <a:ext cx="39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72" name="Oval 28"/>
              <p:cNvSpPr>
                <a:spLocks noChangeArrowheads="1"/>
              </p:cNvSpPr>
              <p:nvPr/>
            </p:nvSpPr>
            <p:spPr bwMode="auto">
              <a:xfrm>
                <a:off x="4957" y="2455"/>
                <a:ext cx="41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73" name="Oval 29"/>
              <p:cNvSpPr>
                <a:spLocks noChangeArrowheads="1"/>
              </p:cNvSpPr>
              <p:nvPr/>
            </p:nvSpPr>
            <p:spPr bwMode="auto">
              <a:xfrm>
                <a:off x="4957" y="2351"/>
                <a:ext cx="41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74" name="Oval 30"/>
              <p:cNvSpPr>
                <a:spLocks noChangeArrowheads="1"/>
              </p:cNvSpPr>
              <p:nvPr/>
            </p:nvSpPr>
            <p:spPr bwMode="auto">
              <a:xfrm>
                <a:off x="4900" y="2403"/>
                <a:ext cx="40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75" name="Oval 31"/>
              <p:cNvSpPr>
                <a:spLocks noChangeArrowheads="1"/>
              </p:cNvSpPr>
              <p:nvPr/>
            </p:nvSpPr>
            <p:spPr bwMode="auto">
              <a:xfrm>
                <a:off x="4844" y="2455"/>
                <a:ext cx="39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76" name="Oval 32"/>
              <p:cNvSpPr>
                <a:spLocks noChangeArrowheads="1"/>
              </p:cNvSpPr>
              <p:nvPr/>
            </p:nvSpPr>
            <p:spPr bwMode="auto">
              <a:xfrm>
                <a:off x="4786" y="2507"/>
                <a:ext cx="40" cy="3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77" name="Oval 33"/>
              <p:cNvSpPr>
                <a:spLocks noChangeArrowheads="1"/>
              </p:cNvSpPr>
              <p:nvPr/>
            </p:nvSpPr>
            <p:spPr bwMode="auto">
              <a:xfrm>
                <a:off x="4671" y="2403"/>
                <a:ext cx="39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78" name="Oval 34"/>
              <p:cNvSpPr>
                <a:spLocks noChangeArrowheads="1"/>
              </p:cNvSpPr>
              <p:nvPr/>
            </p:nvSpPr>
            <p:spPr bwMode="auto">
              <a:xfrm>
                <a:off x="4556" y="2141"/>
                <a:ext cx="39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79" name="Oval 35"/>
              <p:cNvSpPr>
                <a:spLocks noChangeArrowheads="1"/>
              </p:cNvSpPr>
              <p:nvPr/>
            </p:nvSpPr>
            <p:spPr bwMode="auto">
              <a:xfrm>
                <a:off x="4556" y="2507"/>
                <a:ext cx="39" cy="3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80" name="Oval 36"/>
              <p:cNvSpPr>
                <a:spLocks noChangeArrowheads="1"/>
              </p:cNvSpPr>
              <p:nvPr/>
            </p:nvSpPr>
            <p:spPr bwMode="auto">
              <a:xfrm>
                <a:off x="5072" y="2351"/>
                <a:ext cx="41" cy="36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81" name="Oval 37"/>
              <p:cNvSpPr>
                <a:spLocks noChangeArrowheads="1"/>
              </p:cNvSpPr>
              <p:nvPr/>
            </p:nvSpPr>
            <p:spPr bwMode="auto">
              <a:xfrm>
                <a:off x="5072" y="2455"/>
                <a:ext cx="98" cy="90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82" name="Oval 38"/>
              <p:cNvSpPr>
                <a:spLocks noChangeArrowheads="1"/>
              </p:cNvSpPr>
              <p:nvPr/>
            </p:nvSpPr>
            <p:spPr bwMode="auto">
              <a:xfrm>
                <a:off x="4613" y="2507"/>
                <a:ext cx="97" cy="38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83" name="Oval 39"/>
              <p:cNvSpPr>
                <a:spLocks noChangeArrowheads="1"/>
              </p:cNvSpPr>
              <p:nvPr/>
            </p:nvSpPr>
            <p:spPr bwMode="auto">
              <a:xfrm>
                <a:off x="4900" y="2455"/>
                <a:ext cx="40" cy="90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84" name="Oval 40"/>
              <p:cNvSpPr>
                <a:spLocks noChangeArrowheads="1"/>
              </p:cNvSpPr>
              <p:nvPr/>
            </p:nvSpPr>
            <p:spPr bwMode="auto">
              <a:xfrm>
                <a:off x="4556" y="2245"/>
                <a:ext cx="39" cy="37"/>
              </a:xfrm>
              <a:prstGeom prst="ellipse">
                <a:avLst/>
              </a:prstGeom>
              <a:solidFill>
                <a:schemeClr val="tx2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4385" name="Line 41"/>
              <p:cNvSpPr>
                <a:spLocks noChangeShapeType="1"/>
              </p:cNvSpPr>
              <p:nvPr/>
            </p:nvSpPr>
            <p:spPr bwMode="auto">
              <a:xfrm>
                <a:off x="5136" y="1536"/>
                <a:ext cx="0" cy="435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86" name="Line 42"/>
              <p:cNvSpPr>
                <a:spLocks noChangeShapeType="1"/>
              </p:cNvSpPr>
              <p:nvPr/>
            </p:nvSpPr>
            <p:spPr bwMode="auto">
              <a:xfrm flipV="1">
                <a:off x="4704" y="2640"/>
                <a:ext cx="0" cy="435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4348" name="Rectangle 45"/>
            <p:cNvSpPr>
              <a:spLocks noChangeArrowheads="1"/>
            </p:cNvSpPr>
            <p:nvPr/>
          </p:nvSpPr>
          <p:spPr bwMode="auto">
            <a:xfrm>
              <a:off x="4642" y="3352"/>
              <a:ext cx="240" cy="19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4349" name="Rectangle 46"/>
            <p:cNvSpPr>
              <a:spLocks noChangeArrowheads="1"/>
            </p:cNvSpPr>
            <p:nvPr/>
          </p:nvSpPr>
          <p:spPr bwMode="auto">
            <a:xfrm>
              <a:off x="4642" y="3801"/>
              <a:ext cx="240" cy="19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" name="Text Box 47">
              <a:extLst>
                <a:ext uri="{FF2B5EF4-FFF2-40B4-BE49-F238E27FC236}">
                  <a16:creationId xmlns:a16="http://schemas.microsoft.com/office/drawing/2014/main" id="{D4CB0D00-DF68-4466-BFB2-619E4454B8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" y="3317"/>
              <a:ext cx="1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altLang="pt-BR" sz="2000" dirty="0">
                  <a:latin typeface="+mj-lt"/>
                </a:rPr>
                <a:t>Fase contínua</a:t>
              </a:r>
            </a:p>
          </p:txBody>
        </p:sp>
        <p:sp>
          <p:nvSpPr>
            <p:cNvPr id="3" name="Text Box 48">
              <a:extLst>
                <a:ext uri="{FF2B5EF4-FFF2-40B4-BE49-F238E27FC236}">
                  <a16:creationId xmlns:a16="http://schemas.microsoft.com/office/drawing/2014/main" id="{A4212EEE-902A-4108-920F-5214F34F0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3" y="3653"/>
              <a:ext cx="1262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altLang="pt-BR" sz="2000">
                  <a:latin typeface="+mj-lt"/>
                </a:rPr>
                <a:t>Fase descontínua</a:t>
              </a:r>
            </a:p>
          </p:txBody>
        </p: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7102F829-FBA8-4BFC-B1C2-E9B0A2545FA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675" y="2657695"/>
            <a:ext cx="3595343" cy="60439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23FFBA05-B395-47EC-84F7-76EEED7A71E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3716" y="3392317"/>
            <a:ext cx="5555495" cy="503408"/>
          </a:xfrm>
          <a:prstGeom prst="rect">
            <a:avLst/>
          </a:prstGeom>
          <a:blipFill>
            <a:blip r:embed="rId4"/>
            <a:stretch>
              <a:fillRect b="-481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33098AE9-9B7D-484E-B158-24FDCE4373F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21806" y="4133056"/>
            <a:ext cx="2223366" cy="45358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29C19600-4468-490B-A92C-72279B587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Comparação entre tipos de escoamento</a:t>
            </a:r>
          </a:p>
        </p:txBody>
      </p:sp>
      <p:grpSp>
        <p:nvGrpSpPr>
          <p:cNvPr id="116739" name="Group 65"/>
          <p:cNvGrpSpPr>
            <a:grpSpLocks/>
          </p:cNvGrpSpPr>
          <p:nvPr/>
        </p:nvGrpSpPr>
        <p:grpSpPr bwMode="auto">
          <a:xfrm>
            <a:off x="47625" y="1655763"/>
            <a:ext cx="8993188" cy="4765675"/>
            <a:chOff x="32" y="1043"/>
            <a:chExt cx="6138" cy="3002"/>
          </a:xfrm>
        </p:grpSpPr>
        <p:sp>
          <p:nvSpPr>
            <p:cNvPr id="116740" name="Rectangle 63"/>
            <p:cNvSpPr>
              <a:spLocks noChangeArrowheads="1"/>
            </p:cNvSpPr>
            <p:nvPr/>
          </p:nvSpPr>
          <p:spPr bwMode="auto">
            <a:xfrm>
              <a:off x="4136" y="1043"/>
              <a:ext cx="2034" cy="3002"/>
            </a:xfrm>
            <a:prstGeom prst="rect">
              <a:avLst/>
            </a:prstGeom>
            <a:solidFill>
              <a:srgbClr val="CCFFC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116741" name="Rectangle 62"/>
            <p:cNvSpPr>
              <a:spLocks noChangeArrowheads="1"/>
            </p:cNvSpPr>
            <p:nvPr/>
          </p:nvSpPr>
          <p:spPr bwMode="auto">
            <a:xfrm>
              <a:off x="76" y="1043"/>
              <a:ext cx="2034" cy="3002"/>
            </a:xfrm>
            <a:prstGeom prst="rect">
              <a:avLst/>
            </a:prstGeom>
            <a:solidFill>
              <a:srgbClr val="CCFFC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sp>
          <p:nvSpPr>
            <p:cNvPr id="116742" name="Rectangle 61"/>
            <p:cNvSpPr>
              <a:spLocks noChangeArrowheads="1"/>
            </p:cNvSpPr>
            <p:nvPr/>
          </p:nvSpPr>
          <p:spPr bwMode="auto">
            <a:xfrm>
              <a:off x="2053" y="1043"/>
              <a:ext cx="2101" cy="3002"/>
            </a:xfrm>
            <a:prstGeom prst="rect">
              <a:avLst/>
            </a:prstGeom>
            <a:solidFill>
              <a:srgbClr val="FAFFC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 i="1"/>
            </a:p>
          </p:txBody>
        </p:sp>
        <p:grpSp>
          <p:nvGrpSpPr>
            <p:cNvPr id="116743" name="Group 3"/>
            <p:cNvGrpSpPr>
              <a:grpSpLocks/>
            </p:cNvGrpSpPr>
            <p:nvPr/>
          </p:nvGrpSpPr>
          <p:grpSpPr bwMode="auto">
            <a:xfrm>
              <a:off x="4219" y="1491"/>
              <a:ext cx="1896" cy="2374"/>
              <a:chOff x="4128" y="1322"/>
              <a:chExt cx="1896" cy="2374"/>
            </a:xfrm>
          </p:grpSpPr>
          <p:sp>
            <p:nvSpPr>
              <p:cNvPr id="116781" name="Rectangle 4"/>
              <p:cNvSpPr>
                <a:spLocks noChangeArrowheads="1"/>
              </p:cNvSpPr>
              <p:nvPr/>
            </p:nvSpPr>
            <p:spPr bwMode="auto">
              <a:xfrm>
                <a:off x="4128" y="1920"/>
                <a:ext cx="45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000" i="1"/>
                  <a:t>h=H</a:t>
                </a:r>
              </a:p>
            </p:txBody>
          </p:sp>
          <p:sp>
            <p:nvSpPr>
              <p:cNvPr id="116782" name="Rectangle 5"/>
              <p:cNvSpPr>
                <a:spLocks noChangeArrowheads="1"/>
              </p:cNvSpPr>
              <p:nvPr/>
            </p:nvSpPr>
            <p:spPr bwMode="auto">
              <a:xfrm>
                <a:off x="4172" y="2866"/>
                <a:ext cx="41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000" i="1"/>
                  <a:t>h=0</a:t>
                </a:r>
              </a:p>
            </p:txBody>
          </p:sp>
          <p:sp>
            <p:nvSpPr>
              <p:cNvPr id="116783" name="Line 6"/>
              <p:cNvSpPr>
                <a:spLocks noChangeShapeType="1"/>
              </p:cNvSpPr>
              <p:nvPr/>
            </p:nvSpPr>
            <p:spPr bwMode="auto">
              <a:xfrm flipV="1">
                <a:off x="4680" y="1680"/>
                <a:ext cx="0" cy="16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84" name="Line 7"/>
              <p:cNvSpPr>
                <a:spLocks noChangeShapeType="1"/>
              </p:cNvSpPr>
              <p:nvPr/>
            </p:nvSpPr>
            <p:spPr bwMode="auto">
              <a:xfrm>
                <a:off x="4392" y="2160"/>
                <a:ext cx="163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85" name="Line 8"/>
              <p:cNvSpPr>
                <a:spLocks noChangeShapeType="1"/>
              </p:cNvSpPr>
              <p:nvPr/>
            </p:nvSpPr>
            <p:spPr bwMode="auto">
              <a:xfrm>
                <a:off x="4392" y="3072"/>
                <a:ext cx="163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86" name="Text Box 9"/>
              <p:cNvSpPr txBox="1">
                <a:spLocks noChangeArrowheads="1"/>
              </p:cNvSpPr>
              <p:nvPr/>
            </p:nvSpPr>
            <p:spPr bwMode="auto">
              <a:xfrm>
                <a:off x="4526" y="1322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h</a:t>
                </a:r>
              </a:p>
            </p:txBody>
          </p:sp>
          <p:sp>
            <p:nvSpPr>
              <p:cNvPr id="116787" name="Line 10"/>
              <p:cNvSpPr>
                <a:spLocks noChangeShapeType="1"/>
              </p:cNvSpPr>
              <p:nvPr/>
            </p:nvSpPr>
            <p:spPr bwMode="auto">
              <a:xfrm flipV="1">
                <a:off x="4824" y="3072"/>
                <a:ext cx="0" cy="624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88" name="Line 11"/>
              <p:cNvSpPr>
                <a:spLocks noChangeShapeType="1"/>
              </p:cNvSpPr>
              <p:nvPr/>
            </p:nvSpPr>
            <p:spPr bwMode="auto">
              <a:xfrm flipV="1">
                <a:off x="4824" y="2160"/>
                <a:ext cx="288" cy="9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89" name="Line 12"/>
              <p:cNvSpPr>
                <a:spLocks noChangeShapeType="1"/>
              </p:cNvSpPr>
              <p:nvPr/>
            </p:nvSpPr>
            <p:spPr bwMode="auto">
              <a:xfrm flipV="1">
                <a:off x="5112" y="1728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90" name="Text Box 13"/>
              <p:cNvSpPr txBox="1">
                <a:spLocks noChangeArrowheads="1"/>
              </p:cNvSpPr>
              <p:nvPr/>
            </p:nvSpPr>
            <p:spPr bwMode="auto">
              <a:xfrm>
                <a:off x="4958" y="1370"/>
                <a:ext cx="19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y</a:t>
                </a:r>
              </a:p>
            </p:txBody>
          </p:sp>
          <p:sp>
            <p:nvSpPr>
              <p:cNvPr id="116791" name="Text Box 14"/>
              <p:cNvSpPr txBox="1">
                <a:spLocks noChangeArrowheads="1"/>
              </p:cNvSpPr>
              <p:nvPr/>
            </p:nvSpPr>
            <p:spPr bwMode="auto">
              <a:xfrm>
                <a:off x="5524" y="1392"/>
                <a:ext cx="19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x</a:t>
                </a:r>
              </a:p>
            </p:txBody>
          </p:sp>
          <p:sp>
            <p:nvSpPr>
              <p:cNvPr id="116792" name="Line 15"/>
              <p:cNvSpPr>
                <a:spLocks noChangeShapeType="1"/>
              </p:cNvSpPr>
              <p:nvPr/>
            </p:nvSpPr>
            <p:spPr bwMode="auto">
              <a:xfrm rot="5400000" flipV="1">
                <a:off x="5280" y="2712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93" name="Text Box 16"/>
              <p:cNvSpPr txBox="1">
                <a:spLocks noChangeArrowheads="1"/>
              </p:cNvSpPr>
              <p:nvPr/>
            </p:nvSpPr>
            <p:spPr bwMode="auto">
              <a:xfrm>
                <a:off x="5438" y="3338"/>
                <a:ext cx="2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y,x</a:t>
                </a:r>
              </a:p>
            </p:txBody>
          </p:sp>
          <p:sp>
            <p:nvSpPr>
              <p:cNvPr id="116794" name="Line 17"/>
              <p:cNvSpPr>
                <a:spLocks noChangeShapeType="1"/>
              </p:cNvSpPr>
              <p:nvPr/>
            </p:nvSpPr>
            <p:spPr bwMode="auto">
              <a:xfrm flipV="1">
                <a:off x="5280" y="3072"/>
                <a:ext cx="0" cy="624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95" name="Line 18"/>
              <p:cNvSpPr>
                <a:spLocks noChangeShapeType="1"/>
              </p:cNvSpPr>
              <p:nvPr/>
            </p:nvSpPr>
            <p:spPr bwMode="auto">
              <a:xfrm flipV="1">
                <a:off x="5280" y="2160"/>
                <a:ext cx="288" cy="9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96" name="Line 19"/>
              <p:cNvSpPr>
                <a:spLocks noChangeShapeType="1"/>
              </p:cNvSpPr>
              <p:nvPr/>
            </p:nvSpPr>
            <p:spPr bwMode="auto">
              <a:xfrm flipV="1">
                <a:off x="5568" y="1728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16744" name="Group 37"/>
            <p:cNvGrpSpPr>
              <a:grpSpLocks/>
            </p:cNvGrpSpPr>
            <p:nvPr/>
          </p:nvGrpSpPr>
          <p:grpSpPr bwMode="auto">
            <a:xfrm>
              <a:off x="2066" y="1496"/>
              <a:ext cx="1896" cy="2374"/>
              <a:chOff x="4128" y="1322"/>
              <a:chExt cx="1896" cy="2374"/>
            </a:xfrm>
          </p:grpSpPr>
          <p:sp>
            <p:nvSpPr>
              <p:cNvPr id="116765" name="Rectangle 38"/>
              <p:cNvSpPr>
                <a:spLocks noChangeArrowheads="1"/>
              </p:cNvSpPr>
              <p:nvPr/>
            </p:nvSpPr>
            <p:spPr bwMode="auto">
              <a:xfrm>
                <a:off x="4128" y="1920"/>
                <a:ext cx="45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000" i="1"/>
                  <a:t>h=H</a:t>
                </a:r>
              </a:p>
            </p:txBody>
          </p:sp>
          <p:sp>
            <p:nvSpPr>
              <p:cNvPr id="116766" name="Rectangle 39"/>
              <p:cNvSpPr>
                <a:spLocks noChangeArrowheads="1"/>
              </p:cNvSpPr>
              <p:nvPr/>
            </p:nvSpPr>
            <p:spPr bwMode="auto">
              <a:xfrm>
                <a:off x="4172" y="2866"/>
                <a:ext cx="41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000" i="1"/>
                  <a:t>h=0</a:t>
                </a:r>
              </a:p>
            </p:txBody>
          </p:sp>
          <p:sp>
            <p:nvSpPr>
              <p:cNvPr id="116767" name="Line 40"/>
              <p:cNvSpPr>
                <a:spLocks noChangeShapeType="1"/>
              </p:cNvSpPr>
              <p:nvPr/>
            </p:nvSpPr>
            <p:spPr bwMode="auto">
              <a:xfrm flipV="1">
                <a:off x="4680" y="1680"/>
                <a:ext cx="0" cy="16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68" name="Line 41"/>
              <p:cNvSpPr>
                <a:spLocks noChangeShapeType="1"/>
              </p:cNvSpPr>
              <p:nvPr/>
            </p:nvSpPr>
            <p:spPr bwMode="auto">
              <a:xfrm>
                <a:off x="4392" y="2160"/>
                <a:ext cx="163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69" name="Line 42"/>
              <p:cNvSpPr>
                <a:spLocks noChangeShapeType="1"/>
              </p:cNvSpPr>
              <p:nvPr/>
            </p:nvSpPr>
            <p:spPr bwMode="auto">
              <a:xfrm>
                <a:off x="4392" y="3072"/>
                <a:ext cx="163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70" name="Text Box 43"/>
              <p:cNvSpPr txBox="1">
                <a:spLocks noChangeArrowheads="1"/>
              </p:cNvSpPr>
              <p:nvPr/>
            </p:nvSpPr>
            <p:spPr bwMode="auto">
              <a:xfrm>
                <a:off x="4526" y="1322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h</a:t>
                </a:r>
              </a:p>
            </p:txBody>
          </p:sp>
          <p:sp>
            <p:nvSpPr>
              <p:cNvPr id="116771" name="Line 44"/>
              <p:cNvSpPr>
                <a:spLocks noChangeShapeType="1"/>
              </p:cNvSpPr>
              <p:nvPr/>
            </p:nvSpPr>
            <p:spPr bwMode="auto">
              <a:xfrm flipV="1">
                <a:off x="4824" y="3072"/>
                <a:ext cx="0" cy="624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72" name="Line 45"/>
              <p:cNvSpPr>
                <a:spLocks noChangeShapeType="1"/>
              </p:cNvSpPr>
              <p:nvPr/>
            </p:nvSpPr>
            <p:spPr bwMode="auto">
              <a:xfrm flipV="1">
                <a:off x="4824" y="2160"/>
                <a:ext cx="288" cy="9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73" name="Line 46"/>
              <p:cNvSpPr>
                <a:spLocks noChangeShapeType="1"/>
              </p:cNvSpPr>
              <p:nvPr/>
            </p:nvSpPr>
            <p:spPr bwMode="auto">
              <a:xfrm flipV="1">
                <a:off x="5112" y="1728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74" name="Line 47"/>
              <p:cNvSpPr>
                <a:spLocks noChangeShapeType="1"/>
              </p:cNvSpPr>
              <p:nvPr/>
            </p:nvSpPr>
            <p:spPr bwMode="auto">
              <a:xfrm flipV="1">
                <a:off x="5352" y="2160"/>
                <a:ext cx="0" cy="153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75" name="Line 48"/>
              <p:cNvSpPr>
                <a:spLocks noChangeShapeType="1"/>
              </p:cNvSpPr>
              <p:nvPr/>
            </p:nvSpPr>
            <p:spPr bwMode="auto">
              <a:xfrm flipV="1">
                <a:off x="5352" y="216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76" name="Line 49"/>
              <p:cNvSpPr>
                <a:spLocks noChangeShapeType="1"/>
              </p:cNvSpPr>
              <p:nvPr/>
            </p:nvSpPr>
            <p:spPr bwMode="auto">
              <a:xfrm flipV="1">
                <a:off x="5640" y="1728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77" name="Text Box 50"/>
              <p:cNvSpPr txBox="1">
                <a:spLocks noChangeArrowheads="1"/>
              </p:cNvSpPr>
              <p:nvPr/>
            </p:nvSpPr>
            <p:spPr bwMode="auto">
              <a:xfrm>
                <a:off x="4958" y="1370"/>
                <a:ext cx="19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y</a:t>
                </a:r>
              </a:p>
            </p:txBody>
          </p:sp>
          <p:sp>
            <p:nvSpPr>
              <p:cNvPr id="116778" name="Text Box 51"/>
              <p:cNvSpPr txBox="1">
                <a:spLocks noChangeArrowheads="1"/>
              </p:cNvSpPr>
              <p:nvPr/>
            </p:nvSpPr>
            <p:spPr bwMode="auto">
              <a:xfrm>
                <a:off x="5524" y="1392"/>
                <a:ext cx="19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x</a:t>
                </a:r>
              </a:p>
            </p:txBody>
          </p:sp>
          <p:sp>
            <p:nvSpPr>
              <p:cNvPr id="116779" name="Line 52"/>
              <p:cNvSpPr>
                <a:spLocks noChangeShapeType="1"/>
              </p:cNvSpPr>
              <p:nvPr/>
            </p:nvSpPr>
            <p:spPr bwMode="auto">
              <a:xfrm rot="5400000" flipV="1">
                <a:off x="5280" y="2712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80" name="Text Box 53"/>
              <p:cNvSpPr txBox="1">
                <a:spLocks noChangeArrowheads="1"/>
              </p:cNvSpPr>
              <p:nvPr/>
            </p:nvSpPr>
            <p:spPr bwMode="auto">
              <a:xfrm>
                <a:off x="5438" y="3338"/>
                <a:ext cx="2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y,x</a:t>
                </a:r>
              </a:p>
            </p:txBody>
          </p:sp>
        </p:grpSp>
        <p:grpSp>
          <p:nvGrpSpPr>
            <p:cNvPr id="116745" name="Group 56"/>
            <p:cNvGrpSpPr>
              <a:grpSpLocks/>
            </p:cNvGrpSpPr>
            <p:nvPr/>
          </p:nvGrpSpPr>
          <p:grpSpPr bwMode="auto">
            <a:xfrm>
              <a:off x="32" y="1496"/>
              <a:ext cx="1896" cy="2374"/>
              <a:chOff x="110" y="1327"/>
              <a:chExt cx="1896" cy="2374"/>
            </a:xfrm>
          </p:grpSpPr>
          <p:sp>
            <p:nvSpPr>
              <p:cNvPr id="116749" name="Rectangle 21"/>
              <p:cNvSpPr>
                <a:spLocks noChangeArrowheads="1"/>
              </p:cNvSpPr>
              <p:nvPr/>
            </p:nvSpPr>
            <p:spPr bwMode="auto">
              <a:xfrm>
                <a:off x="110" y="1925"/>
                <a:ext cx="45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000" i="1"/>
                  <a:t>h=H</a:t>
                </a:r>
              </a:p>
            </p:txBody>
          </p:sp>
          <p:sp>
            <p:nvSpPr>
              <p:cNvPr id="116750" name="Rectangle 22"/>
              <p:cNvSpPr>
                <a:spLocks noChangeArrowheads="1"/>
              </p:cNvSpPr>
              <p:nvPr/>
            </p:nvSpPr>
            <p:spPr bwMode="auto">
              <a:xfrm>
                <a:off x="154" y="2871"/>
                <a:ext cx="41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000" i="1"/>
                  <a:t>h=0</a:t>
                </a:r>
              </a:p>
            </p:txBody>
          </p:sp>
          <p:sp>
            <p:nvSpPr>
              <p:cNvPr id="116751" name="Line 23"/>
              <p:cNvSpPr>
                <a:spLocks noChangeShapeType="1"/>
              </p:cNvSpPr>
              <p:nvPr/>
            </p:nvSpPr>
            <p:spPr bwMode="auto">
              <a:xfrm flipV="1">
                <a:off x="662" y="1685"/>
                <a:ext cx="0" cy="16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52" name="Line 24"/>
              <p:cNvSpPr>
                <a:spLocks noChangeShapeType="1"/>
              </p:cNvSpPr>
              <p:nvPr/>
            </p:nvSpPr>
            <p:spPr bwMode="auto">
              <a:xfrm>
                <a:off x="374" y="2165"/>
                <a:ext cx="163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53" name="Line 25"/>
              <p:cNvSpPr>
                <a:spLocks noChangeShapeType="1"/>
              </p:cNvSpPr>
              <p:nvPr/>
            </p:nvSpPr>
            <p:spPr bwMode="auto">
              <a:xfrm>
                <a:off x="374" y="3077"/>
                <a:ext cx="1632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54" name="Text Box 26"/>
              <p:cNvSpPr txBox="1">
                <a:spLocks noChangeArrowheads="1"/>
              </p:cNvSpPr>
              <p:nvPr/>
            </p:nvSpPr>
            <p:spPr bwMode="auto">
              <a:xfrm>
                <a:off x="508" y="1327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h</a:t>
                </a:r>
              </a:p>
            </p:txBody>
          </p:sp>
          <p:sp>
            <p:nvSpPr>
              <p:cNvPr id="116755" name="Line 27"/>
              <p:cNvSpPr>
                <a:spLocks noChangeShapeType="1"/>
              </p:cNvSpPr>
              <p:nvPr/>
            </p:nvSpPr>
            <p:spPr bwMode="auto">
              <a:xfrm flipV="1">
                <a:off x="806" y="3077"/>
                <a:ext cx="0" cy="624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56" name="Line 30"/>
              <p:cNvSpPr>
                <a:spLocks noChangeShapeType="1"/>
              </p:cNvSpPr>
              <p:nvPr/>
            </p:nvSpPr>
            <p:spPr bwMode="auto">
              <a:xfrm flipV="1">
                <a:off x="1102" y="1551"/>
                <a:ext cx="0" cy="153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57" name="Line 31"/>
              <p:cNvSpPr>
                <a:spLocks noChangeShapeType="1"/>
              </p:cNvSpPr>
              <p:nvPr/>
            </p:nvSpPr>
            <p:spPr bwMode="auto">
              <a:xfrm flipV="1">
                <a:off x="814" y="307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58" name="Line 32"/>
              <p:cNvSpPr>
                <a:spLocks noChangeShapeType="1"/>
              </p:cNvSpPr>
              <p:nvPr/>
            </p:nvSpPr>
            <p:spPr bwMode="auto">
              <a:xfrm flipV="1">
                <a:off x="1622" y="1733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59" name="Text Box 33"/>
              <p:cNvSpPr txBox="1">
                <a:spLocks noChangeArrowheads="1"/>
              </p:cNvSpPr>
              <p:nvPr/>
            </p:nvSpPr>
            <p:spPr bwMode="auto">
              <a:xfrm>
                <a:off x="940" y="1375"/>
                <a:ext cx="19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y</a:t>
                </a:r>
              </a:p>
            </p:txBody>
          </p:sp>
          <p:sp>
            <p:nvSpPr>
              <p:cNvPr id="116760" name="Text Box 34"/>
              <p:cNvSpPr txBox="1">
                <a:spLocks noChangeArrowheads="1"/>
              </p:cNvSpPr>
              <p:nvPr/>
            </p:nvSpPr>
            <p:spPr bwMode="auto">
              <a:xfrm>
                <a:off x="1506" y="1397"/>
                <a:ext cx="19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x</a:t>
                </a:r>
              </a:p>
            </p:txBody>
          </p:sp>
          <p:sp>
            <p:nvSpPr>
              <p:cNvPr id="116761" name="Line 35"/>
              <p:cNvSpPr>
                <a:spLocks noChangeShapeType="1"/>
              </p:cNvSpPr>
              <p:nvPr/>
            </p:nvSpPr>
            <p:spPr bwMode="auto">
              <a:xfrm rot="5400000" flipV="1">
                <a:off x="1262" y="2717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62" name="Text Box 36"/>
              <p:cNvSpPr txBox="1">
                <a:spLocks noChangeArrowheads="1"/>
              </p:cNvSpPr>
              <p:nvPr/>
            </p:nvSpPr>
            <p:spPr bwMode="auto">
              <a:xfrm>
                <a:off x="1420" y="3343"/>
                <a:ext cx="2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y,x</a:t>
                </a:r>
              </a:p>
            </p:txBody>
          </p:sp>
          <p:sp>
            <p:nvSpPr>
              <p:cNvPr id="116763" name="Line 54"/>
              <p:cNvSpPr>
                <a:spLocks noChangeShapeType="1"/>
              </p:cNvSpPr>
              <p:nvPr/>
            </p:nvSpPr>
            <p:spPr bwMode="auto">
              <a:xfrm flipV="1">
                <a:off x="1334" y="216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764" name="Line 55"/>
              <p:cNvSpPr>
                <a:spLocks noChangeShapeType="1"/>
              </p:cNvSpPr>
              <p:nvPr/>
            </p:nvSpPr>
            <p:spPr bwMode="auto">
              <a:xfrm flipV="1">
                <a:off x="1334" y="2165"/>
                <a:ext cx="0" cy="153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4522" name="Text Box 58">
              <a:extLst>
                <a:ext uri="{FF2B5EF4-FFF2-40B4-BE49-F238E27FC236}">
                  <a16:creationId xmlns:a16="http://schemas.microsoft.com/office/drawing/2014/main" id="{7CC1584C-CFC3-46C1-8F7E-9E37AA73EC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" y="1043"/>
              <a:ext cx="7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pt-BR" altLang="pt-BR" b="1">
                  <a:latin typeface="+mj-lt"/>
                </a:rPr>
                <a:t>Mix -Mix</a:t>
              </a:r>
              <a:endParaRPr lang="en-GB" altLang="pt-BR" b="1" dirty="0">
                <a:latin typeface="+mj-lt"/>
              </a:endParaRPr>
            </a:p>
          </p:txBody>
        </p:sp>
        <p:sp>
          <p:nvSpPr>
            <p:cNvPr id="64523" name="Text Box 59">
              <a:extLst>
                <a:ext uri="{FF2B5EF4-FFF2-40B4-BE49-F238E27FC236}">
                  <a16:creationId xmlns:a16="http://schemas.microsoft.com/office/drawing/2014/main" id="{3F193AFA-7322-4A96-B668-323DB468F0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7" y="1043"/>
              <a:ext cx="7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pt-BR" altLang="pt-BR" b="1" dirty="0" err="1">
                  <a:latin typeface="+mj-lt"/>
                </a:rPr>
                <a:t>Plug</a:t>
              </a:r>
              <a:r>
                <a:rPr lang="pt-BR" altLang="pt-BR" b="1" dirty="0">
                  <a:latin typeface="+mj-lt"/>
                </a:rPr>
                <a:t> </a:t>
              </a:r>
              <a:r>
                <a:rPr lang="pt-BR" altLang="pt-BR" b="1">
                  <a:latin typeface="+mj-lt"/>
                </a:rPr>
                <a:t>- Mix</a:t>
              </a:r>
              <a:endParaRPr lang="en-GB" altLang="pt-BR" b="1" dirty="0">
                <a:latin typeface="+mj-lt"/>
              </a:endParaRPr>
            </a:p>
          </p:txBody>
        </p:sp>
        <p:sp>
          <p:nvSpPr>
            <p:cNvPr id="64524" name="Text Box 60">
              <a:extLst>
                <a:ext uri="{FF2B5EF4-FFF2-40B4-BE49-F238E27FC236}">
                  <a16:creationId xmlns:a16="http://schemas.microsoft.com/office/drawing/2014/main" id="{CA95A583-E270-41C3-B031-8FC5E1D84C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9" y="1043"/>
              <a:ext cx="8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pt-BR" altLang="pt-BR" b="1">
                  <a:latin typeface="+mj-lt"/>
                </a:rPr>
                <a:t>Plug - Plug</a:t>
              </a:r>
              <a:endParaRPr lang="en-GB" altLang="pt-BR" b="1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Exercício da lista TM 5.1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Deseja-se remover 85% do NO</a:t>
            </a:r>
            <a:r>
              <a:rPr lang="pt-BR" baseline="-25000" dirty="0"/>
              <a:t>2</a:t>
            </a:r>
            <a:r>
              <a:rPr lang="pt-BR" dirty="0"/>
              <a:t> contido numa corrente de ar empregando-se adsorção em sílica gel num </a:t>
            </a:r>
            <a:r>
              <a:rPr lang="pt-BR" dirty="0" err="1"/>
              <a:t>adsorvedor</a:t>
            </a:r>
            <a:r>
              <a:rPr lang="pt-BR" dirty="0"/>
              <a:t> contínuo em mistura ideal. A corrente a ser tratada tem vazão de 0,5 kg/s e fração mássica de NO</a:t>
            </a:r>
            <a:r>
              <a:rPr lang="pt-BR" baseline="-25000" dirty="0"/>
              <a:t>2</a:t>
            </a:r>
            <a:r>
              <a:rPr lang="pt-BR" dirty="0"/>
              <a:t> de 0.025. Qual a vazão da corrente de gel requerida? Assuma que ela é pura na entrada. O sistema opera a pressão atmosférica. O NO</a:t>
            </a:r>
            <a:r>
              <a:rPr lang="pt-BR" baseline="-25000" dirty="0"/>
              <a:t>2</a:t>
            </a:r>
            <a:r>
              <a:rPr lang="pt-BR" dirty="0"/>
              <a:t> no gel segue a lei de Henry com H</a:t>
            </a:r>
            <a:r>
              <a:rPr lang="pt-BR" baseline="-25000" dirty="0"/>
              <a:t>NO2</a:t>
            </a:r>
            <a:r>
              <a:rPr lang="pt-BR" dirty="0"/>
              <a:t> = 1,05 atm. 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6721548"/>
              </p:ext>
            </p:extLst>
          </p:nvPr>
        </p:nvGraphicFramePr>
        <p:xfrm>
          <a:off x="4818539" y="1357298"/>
          <a:ext cx="3168352" cy="177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740">
                  <a:extLst>
                    <a:ext uri="{9D8B030D-6E8A-4147-A177-3AD203B41FA5}">
                      <a16:colId xmlns:a16="http://schemas.microsoft.com/office/drawing/2014/main" val="3804934627"/>
                    </a:ext>
                  </a:extLst>
                </a:gridCol>
                <a:gridCol w="2748612">
                  <a:extLst>
                    <a:ext uri="{9D8B030D-6E8A-4147-A177-3AD203B41FA5}">
                      <a16:colId xmlns:a16="http://schemas.microsoft.com/office/drawing/2014/main" val="3098177512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unidades</a:t>
                      </a:r>
                      <a:endParaRPr lang="pt-BR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0503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V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kg ar+NO2 /s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5701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kg gel+NO2l/s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9199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y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kg NO2 / kg ar+NO2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61723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x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kg NO2 / kg gel+NO2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90876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R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kg NO2 recuperado/alimentado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89335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H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>
                          <a:effectLst/>
                        </a:rPr>
                        <a:t>atm</a:t>
                      </a:r>
                      <a:r>
                        <a:rPr lang="pt-BR" sz="1600" u="none" strike="noStrike" dirty="0">
                          <a:effectLst/>
                        </a:rPr>
                        <a:t> kg/kg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0664897"/>
                  </a:ext>
                </a:extLst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C6637-E031-4D44-82AB-16B492799FD6}" type="slidenum">
              <a:rPr lang="en-US" altLang="pt-BR" smtClean="0"/>
              <a:pPr>
                <a:defRPr/>
              </a:pPr>
              <a:t>41</a:t>
            </a:fld>
            <a:endParaRPr lang="en-US" altLang="pt-BR"/>
          </a:p>
        </p:txBody>
      </p:sp>
      <p:grpSp>
        <p:nvGrpSpPr>
          <p:cNvPr id="14" name="Group 51">
            <a:extLst>
              <a:ext uri="{FF2B5EF4-FFF2-40B4-BE49-F238E27FC236}">
                <a16:creationId xmlns:a16="http://schemas.microsoft.com/office/drawing/2014/main" id="{00000000-0008-0000-0A00-000003000000}"/>
              </a:ext>
            </a:extLst>
          </p:cNvPr>
          <p:cNvGrpSpPr>
            <a:grpSpLocks/>
          </p:cNvGrpSpPr>
          <p:nvPr/>
        </p:nvGrpSpPr>
        <p:grpSpPr bwMode="auto">
          <a:xfrm>
            <a:off x="5508104" y="3135081"/>
            <a:ext cx="2586678" cy="3446716"/>
            <a:chOff x="0" y="0"/>
            <a:chExt cx="1493" cy="2244"/>
          </a:xfrm>
        </p:grpSpPr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00000000-0008-0000-0A00-000004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" y="583"/>
              <a:ext cx="1403" cy="89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altLang="pt-BR" sz="1600"/>
            </a:p>
          </p:txBody>
        </p:sp>
        <p:sp>
          <p:nvSpPr>
            <p:cNvPr id="16" name="Line 24">
              <a:extLst>
                <a:ext uri="{FF2B5EF4-FFF2-40B4-BE49-F238E27FC236}">
                  <a16:creationId xmlns:a16="http://schemas.microsoft.com/office/drawing/2014/main" id="{00000000-0008-0000-0A00-000005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2" y="0"/>
              <a:ext cx="12" cy="56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600"/>
            </a:p>
          </p:txBody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00000000-0008-0000-0A00-000006000000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06" y="1773"/>
              <a:ext cx="282" cy="15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altLang="pt-BR" sz="1600"/>
            </a:p>
          </p:txBody>
        </p:sp>
        <p:sp>
          <p:nvSpPr>
            <p:cNvPr id="18" name="Line 26">
              <a:extLst>
                <a:ext uri="{FF2B5EF4-FFF2-40B4-BE49-F238E27FC236}">
                  <a16:creationId xmlns:a16="http://schemas.microsoft.com/office/drawing/2014/main" id="{00000000-0008-0000-0A00-000007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" y="1506"/>
              <a:ext cx="0" cy="56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600"/>
            </a:p>
          </p:txBody>
        </p:sp>
        <p:sp>
          <p:nvSpPr>
            <p:cNvPr id="19" name="Line 27">
              <a:extLst>
                <a:ext uri="{FF2B5EF4-FFF2-40B4-BE49-F238E27FC236}">
                  <a16:creationId xmlns:a16="http://schemas.microsoft.com/office/drawing/2014/main" id="{00000000-0008-0000-0A00-000008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9" y="1512"/>
              <a:ext cx="1" cy="576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600"/>
            </a:p>
          </p:txBody>
        </p:sp>
        <p:sp>
          <p:nvSpPr>
            <p:cNvPr id="20" name="Line 28">
              <a:extLst>
                <a:ext uri="{FF2B5EF4-FFF2-40B4-BE49-F238E27FC236}">
                  <a16:creationId xmlns:a16="http://schemas.microsoft.com/office/drawing/2014/main" id="{00000000-0008-0000-0A00-00000900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" y="12"/>
              <a:ext cx="2" cy="51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600"/>
            </a:p>
          </p:txBody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00000000-0008-0000-0A00-00000A000000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43" y="250"/>
              <a:ext cx="282" cy="15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altLang="pt-BR" sz="1600"/>
            </a:p>
          </p:txBody>
        </p:sp>
        <p:sp>
          <p:nvSpPr>
            <p:cNvPr id="22" name="Rectangle 30">
              <a:extLst>
                <a:ext uri="{FF2B5EF4-FFF2-40B4-BE49-F238E27FC236}">
                  <a16:creationId xmlns:a16="http://schemas.microsoft.com/office/drawing/2014/main" id="{00000000-0008-0000-0A00-00000B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" y="137"/>
              <a:ext cx="543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588" tIns="65088" rIns="128588" bIns="65088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altLang="pt-BR" sz="1600" i="1">
                  <a:latin typeface="Arial" panose="020B0604020202020204" pitchFamily="34" charset="0"/>
                </a:rPr>
                <a:t>V</a:t>
              </a:r>
              <a:r>
                <a:rPr lang="en-GB" altLang="pt-BR" sz="1600">
                  <a:latin typeface="Arial" panose="020B0604020202020204" pitchFamily="34" charset="0"/>
                </a:rPr>
                <a:t>, </a:t>
              </a:r>
              <a:r>
                <a:rPr lang="en-GB" altLang="pt-BR" sz="1600" i="1">
                  <a:latin typeface="Arial" panose="020B0604020202020204" pitchFamily="34" charset="0"/>
                </a:rPr>
                <a:t>y</a:t>
              </a:r>
              <a:r>
                <a:rPr lang="en-GB" altLang="pt-BR" sz="1600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3" name="Rectangle 31">
              <a:extLst>
                <a:ext uri="{FF2B5EF4-FFF2-40B4-BE49-F238E27FC236}">
                  <a16:creationId xmlns:a16="http://schemas.microsoft.com/office/drawing/2014/main" id="{00000000-0008-0000-0A00-00000C000000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35" y="1766"/>
              <a:ext cx="284" cy="15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altLang="pt-BR" sz="1600"/>
            </a:p>
          </p:txBody>
        </p:sp>
        <p:sp>
          <p:nvSpPr>
            <p:cNvPr id="24" name="Rectangle 32">
              <a:extLst>
                <a:ext uri="{FF2B5EF4-FFF2-40B4-BE49-F238E27FC236}">
                  <a16:creationId xmlns:a16="http://schemas.microsoft.com/office/drawing/2014/main" id="{00000000-0008-0000-0A00-00000D000000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1049" y="210"/>
              <a:ext cx="283" cy="15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altLang="pt-BR" sz="1600"/>
            </a:p>
          </p:txBody>
        </p:sp>
        <p:sp>
          <p:nvSpPr>
            <p:cNvPr id="25" name="Rectangle 33">
              <a:extLst>
                <a:ext uri="{FF2B5EF4-FFF2-40B4-BE49-F238E27FC236}">
                  <a16:creationId xmlns:a16="http://schemas.microsoft.com/office/drawing/2014/main" id="{00000000-0008-0000-0A00-00000E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123"/>
              <a:ext cx="523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588" tIns="65088" rIns="128588" bIns="65088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altLang="pt-BR" sz="1600" i="1">
                  <a:latin typeface="Arial" panose="020B0604020202020204" pitchFamily="34" charset="0"/>
                </a:rPr>
                <a:t>L</a:t>
              </a:r>
              <a:r>
                <a:rPr lang="en-GB" altLang="pt-BR" sz="1600">
                  <a:latin typeface="Arial" panose="020B0604020202020204" pitchFamily="34" charset="0"/>
                </a:rPr>
                <a:t>, </a:t>
              </a:r>
              <a:r>
                <a:rPr lang="en-GB" altLang="pt-BR" sz="1600" i="1">
                  <a:latin typeface="Arial" panose="020B0604020202020204" pitchFamily="34" charset="0"/>
                </a:rPr>
                <a:t>x</a:t>
              </a:r>
              <a:r>
                <a:rPr lang="en-GB" altLang="pt-BR" sz="1600" baseline="-250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6" name="Rectangle 34">
              <a:extLst>
                <a:ext uri="{FF2B5EF4-FFF2-40B4-BE49-F238E27FC236}">
                  <a16:creationId xmlns:a16="http://schemas.microsoft.com/office/drawing/2014/main" id="{00000000-0008-0000-0A00-00000F000000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1176" y="1690"/>
              <a:ext cx="62" cy="18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altLang="pt-BR" sz="1600"/>
            </a:p>
          </p:txBody>
        </p:sp>
        <p:sp>
          <p:nvSpPr>
            <p:cNvPr id="27" name="Rectangle 35">
              <a:extLst>
                <a:ext uri="{FF2B5EF4-FFF2-40B4-BE49-F238E27FC236}">
                  <a16:creationId xmlns:a16="http://schemas.microsoft.com/office/drawing/2014/main" id="{00000000-0008-0000-0A00-00001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1624"/>
              <a:ext cx="523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588" tIns="65088" rIns="128588" bIns="65088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altLang="pt-BR" sz="1600" i="1">
                  <a:latin typeface="Arial" panose="020B0604020202020204" pitchFamily="34" charset="0"/>
                </a:rPr>
                <a:t>L</a:t>
              </a:r>
              <a:r>
                <a:rPr lang="en-GB" altLang="pt-BR" sz="1600">
                  <a:latin typeface="Arial" panose="020B0604020202020204" pitchFamily="34" charset="0"/>
                </a:rPr>
                <a:t>, </a:t>
              </a:r>
              <a:r>
                <a:rPr lang="en-GB" altLang="pt-BR" sz="1600" i="1">
                  <a:latin typeface="Arial" panose="020B0604020202020204" pitchFamily="34" charset="0"/>
                </a:rPr>
                <a:t>x</a:t>
              </a:r>
              <a:r>
                <a:rPr lang="en-GB" altLang="pt-BR" sz="1600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8" name="Line 36">
              <a:extLst>
                <a:ext uri="{FF2B5EF4-FFF2-40B4-BE49-F238E27FC236}">
                  <a16:creationId xmlns:a16="http://schemas.microsoft.com/office/drawing/2014/main" id="{00000000-0008-0000-0A00-00001100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7" y="582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600"/>
            </a:p>
          </p:txBody>
        </p:sp>
        <p:sp>
          <p:nvSpPr>
            <p:cNvPr id="29" name="Rectangle 37">
              <a:extLst>
                <a:ext uri="{FF2B5EF4-FFF2-40B4-BE49-F238E27FC236}">
                  <a16:creationId xmlns:a16="http://schemas.microsoft.com/office/drawing/2014/main" id="{00000000-0008-0000-0A00-000012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594"/>
              <a:ext cx="637" cy="8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pt-BR" altLang="pt-BR" sz="1600"/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00000000-0008-0000-0A00-000013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" y="998"/>
              <a:ext cx="616" cy="382"/>
            </a:xfrm>
            <a:custGeom>
              <a:avLst/>
              <a:gdLst>
                <a:gd name="T0" fmla="*/ 0 w 569"/>
                <a:gd name="T1" fmla="*/ 381 h 382"/>
                <a:gd name="T2" fmla="*/ 53385 w 569"/>
                <a:gd name="T3" fmla="*/ 381 h 382"/>
                <a:gd name="T4" fmla="*/ 106682 w 569"/>
                <a:gd name="T5" fmla="*/ 4 h 382"/>
                <a:gd name="T6" fmla="*/ 107265 w 569"/>
                <a:gd name="T7" fmla="*/ 0 h 3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9"/>
                <a:gd name="T13" fmla="*/ 0 h 382"/>
                <a:gd name="T14" fmla="*/ 569 w 569"/>
                <a:gd name="T15" fmla="*/ 382 h 3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9" h="382">
                  <a:moveTo>
                    <a:pt x="0" y="381"/>
                  </a:moveTo>
                  <a:lnTo>
                    <a:pt x="284" y="381"/>
                  </a:lnTo>
                  <a:lnTo>
                    <a:pt x="567" y="4"/>
                  </a:lnTo>
                  <a:lnTo>
                    <a:pt x="568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600"/>
            </a:p>
          </p:txBody>
        </p:sp>
        <p:sp>
          <p:nvSpPr>
            <p:cNvPr id="31" name="Freeform 39">
              <a:extLst>
                <a:ext uri="{FF2B5EF4-FFF2-40B4-BE49-F238E27FC236}">
                  <a16:creationId xmlns:a16="http://schemas.microsoft.com/office/drawing/2014/main" id="{00000000-0008-0000-0A00-00001400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" y="894"/>
              <a:ext cx="743" cy="491"/>
            </a:xfrm>
            <a:custGeom>
              <a:avLst/>
              <a:gdLst>
                <a:gd name="T0" fmla="*/ 133087 w 686"/>
                <a:gd name="T1" fmla="*/ 0 h 491"/>
                <a:gd name="T2" fmla="*/ 66043 w 686"/>
                <a:gd name="T3" fmla="*/ 0 h 491"/>
                <a:gd name="T4" fmla="*/ 0 w 686"/>
                <a:gd name="T5" fmla="*/ 485 h 491"/>
                <a:gd name="T6" fmla="*/ 0 w 686"/>
                <a:gd name="T7" fmla="*/ 490 h 4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6"/>
                <a:gd name="T13" fmla="*/ 0 h 491"/>
                <a:gd name="T14" fmla="*/ 686 w 686"/>
                <a:gd name="T15" fmla="*/ 491 h 4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6" h="491">
                  <a:moveTo>
                    <a:pt x="685" y="0"/>
                  </a:moveTo>
                  <a:lnTo>
                    <a:pt x="340" y="0"/>
                  </a:lnTo>
                  <a:lnTo>
                    <a:pt x="0" y="485"/>
                  </a:lnTo>
                  <a:lnTo>
                    <a:pt x="0" y="49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600"/>
            </a:p>
          </p:txBody>
        </p:sp>
        <p:sp>
          <p:nvSpPr>
            <p:cNvPr id="32" name="Rectangle 40">
              <a:extLst>
                <a:ext uri="{FF2B5EF4-FFF2-40B4-BE49-F238E27FC236}">
                  <a16:creationId xmlns:a16="http://schemas.microsoft.com/office/drawing/2014/main" id="{00000000-0008-0000-0A00-000015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884"/>
              <a:ext cx="350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588" tIns="65088" rIns="128588" bIns="65088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altLang="pt-BR" sz="1600">
                  <a:latin typeface="Arial" panose="020B0604020202020204" pitchFamily="34" charset="0"/>
                </a:rPr>
                <a:t>y</a:t>
              </a:r>
              <a:r>
                <a:rPr lang="en-GB" altLang="pt-BR" sz="1600" baseline="300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33" name="Rectangle 41">
              <a:extLst>
                <a:ext uri="{FF2B5EF4-FFF2-40B4-BE49-F238E27FC236}">
                  <a16:creationId xmlns:a16="http://schemas.microsoft.com/office/drawing/2014/main" id="{00000000-0008-0000-0A00-000016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" y="1073"/>
              <a:ext cx="24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588" tIns="65088" rIns="128588" bIns="65088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altLang="pt-BR" sz="1600" i="1" dirty="0">
                  <a:latin typeface="Arial" panose="020B0604020202020204" pitchFamily="34" charset="0"/>
                </a:rPr>
                <a:t>x</a:t>
              </a:r>
              <a:r>
                <a:rPr lang="en-GB" altLang="pt-BR" sz="1600" baseline="30000" dirty="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34" name="AutoShape 42">
              <a:extLst>
                <a:ext uri="{FF2B5EF4-FFF2-40B4-BE49-F238E27FC236}">
                  <a16:creationId xmlns:a16="http://schemas.microsoft.com/office/drawing/2014/main" id="{00000000-0008-0000-0A00-000017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93" y="635"/>
              <a:ext cx="410" cy="335"/>
            </a:xfrm>
            <a:prstGeom prst="leftArrow">
              <a:avLst>
                <a:gd name="adj1" fmla="val 50000"/>
                <a:gd name="adj2" fmla="val 6118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altLang="pt-BR" sz="1600"/>
            </a:p>
          </p:txBody>
        </p:sp>
        <p:sp>
          <p:nvSpPr>
            <p:cNvPr id="35" name="Rectangle 43">
              <a:extLst>
                <a:ext uri="{FF2B5EF4-FFF2-40B4-BE49-F238E27FC236}">
                  <a16:creationId xmlns:a16="http://schemas.microsoft.com/office/drawing/2014/main" id="{00000000-0008-0000-0A00-000018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676"/>
              <a:ext cx="503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588" tIns="65088" rIns="128588" bIns="65088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pt-BR" sz="1600" i="1">
                  <a:latin typeface="Arial" panose="020B0604020202020204" pitchFamily="34" charset="0"/>
                </a:rPr>
                <a:t>NA</a:t>
              </a:r>
              <a:endParaRPr lang="en-GB" altLang="pt-BR" sz="1600" baseline="-25000">
                <a:latin typeface="Arial" panose="020B0604020202020204" pitchFamily="34" charset="0"/>
              </a:endParaRPr>
            </a:p>
          </p:txBody>
        </p:sp>
        <p:sp>
          <p:nvSpPr>
            <p:cNvPr id="36" name="Rectangle 44">
              <a:extLst>
                <a:ext uri="{FF2B5EF4-FFF2-40B4-BE49-F238E27FC236}">
                  <a16:creationId xmlns:a16="http://schemas.microsoft.com/office/drawing/2014/main" id="{00000000-0008-0000-0A00-000019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" y="588"/>
              <a:ext cx="633" cy="8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pt-BR" altLang="pt-BR" sz="1600"/>
            </a:p>
          </p:txBody>
        </p:sp>
        <p:sp>
          <p:nvSpPr>
            <p:cNvPr id="37" name="Rectangle 45">
              <a:extLst>
                <a:ext uri="{FF2B5EF4-FFF2-40B4-BE49-F238E27FC236}">
                  <a16:creationId xmlns:a16="http://schemas.microsoft.com/office/drawing/2014/main" id="{00000000-0008-0000-0A00-00001A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633"/>
              <a:ext cx="543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8588" tIns="65088" rIns="128588" bIns="65088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altLang="pt-BR" sz="1600" i="1">
                  <a:latin typeface="Arial" panose="020B0604020202020204" pitchFamily="34" charset="0"/>
                </a:rPr>
                <a:t>V</a:t>
              </a:r>
              <a:r>
                <a:rPr lang="en-GB" altLang="pt-BR" sz="1600">
                  <a:latin typeface="Arial" panose="020B0604020202020204" pitchFamily="34" charset="0"/>
                </a:rPr>
                <a:t>, </a:t>
              </a:r>
              <a:r>
                <a:rPr lang="en-GB" altLang="pt-BR" sz="1600" i="1">
                  <a:latin typeface="Arial" panose="020B0604020202020204" pitchFamily="34" charset="0"/>
                </a:rPr>
                <a:t>y</a:t>
              </a:r>
              <a:r>
                <a:rPr lang="en-GB" altLang="pt-BR" sz="1600" baseline="-25000"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38" name="CaixaDeTexto 37"/>
          <p:cNvSpPr txBox="1"/>
          <p:nvPr/>
        </p:nvSpPr>
        <p:spPr>
          <a:xfrm>
            <a:off x="5266724" y="6461862"/>
            <a:ext cx="2627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450850" algn="l"/>
              </a:tabLst>
            </a:pPr>
            <a:r>
              <a:rPr lang="pt-BR" dirty="0">
                <a:latin typeface="+mn-lt"/>
              </a:rPr>
              <a:t>Solução ver planilha </a:t>
            </a:r>
            <a:r>
              <a:rPr lang="pt-BR" dirty="0" err="1">
                <a:latin typeface="+mn-lt"/>
              </a:rPr>
              <a:t>excel</a:t>
            </a:r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09044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56FA4-DB4E-43C6-8B52-4EB41E48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Cascatas: membranas</a:t>
            </a:r>
            <a:endParaRPr lang="en-GB" dirty="0"/>
          </a:p>
        </p:txBody>
      </p:sp>
      <p:sp>
        <p:nvSpPr>
          <p:cNvPr id="23555" name="Espaço Reservado para Conteúdo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pt-BR" altLang="en-US"/>
              <a:t>Unidades em série aumentam pureza, mas diminuem recuperação</a:t>
            </a:r>
          </a:p>
          <a:p>
            <a:pPr lvl="1"/>
            <a:endParaRPr lang="pt-BR" altLang="en-US"/>
          </a:p>
          <a:p>
            <a:pPr lvl="1"/>
            <a:endParaRPr lang="pt-BR" altLang="en-US"/>
          </a:p>
          <a:p>
            <a:pPr lvl="1"/>
            <a:endParaRPr lang="pt-BR" altLang="en-US"/>
          </a:p>
          <a:p>
            <a:pPr lvl="1"/>
            <a:endParaRPr lang="pt-BR" altLang="en-US"/>
          </a:p>
          <a:p>
            <a:pPr lvl="1"/>
            <a:endParaRPr lang="pt-BR" altLang="en-US"/>
          </a:p>
          <a:p>
            <a:pPr lvl="1"/>
            <a:endParaRPr lang="pt-BR" altLang="en-US"/>
          </a:p>
          <a:p>
            <a:pPr lvl="1"/>
            <a:endParaRPr lang="pt-BR" altLang="en-US" dirty="0"/>
          </a:p>
        </p:txBody>
      </p:sp>
      <p:sp>
        <p:nvSpPr>
          <p:cNvPr id="23556" name="Espaço Reservado para Conteúdo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pt-BR" altLang="en-US" dirty="0"/>
              <a:t>Unidades em série + reciclo para obter alta pureza e alta recuperação</a:t>
            </a:r>
            <a:endParaRPr lang="en-US" altLang="en-US" dirty="0"/>
          </a:p>
          <a:p>
            <a:pPr lvl="1"/>
            <a:endParaRPr lang="pt-BR" altLang="en-US" dirty="0"/>
          </a:p>
          <a:p>
            <a:pPr lvl="1"/>
            <a:endParaRPr lang="pt-BR" altLang="en-US" dirty="0"/>
          </a:p>
          <a:p>
            <a:pPr lvl="1"/>
            <a:endParaRPr lang="pt-BR" altLang="en-US" dirty="0"/>
          </a:p>
          <a:p>
            <a:pPr lvl="1"/>
            <a:r>
              <a:rPr lang="pt-BR" altLang="en-US" dirty="0"/>
              <a:t>Unidades em paralelo aumentam capacidade</a:t>
            </a:r>
          </a:p>
        </p:txBody>
      </p:sp>
      <p:sp>
        <p:nvSpPr>
          <p:cNvPr id="23557" name="Espaço Reservado para Número de Slid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03C08E-8D9E-464E-BFE4-8132F40AF173}" type="slidenum">
              <a:rPr lang="en-US" altLang="pt-BR" smtClean="0"/>
              <a:pPr/>
              <a:t>42</a:t>
            </a:fld>
            <a:endParaRPr lang="en-US" altLang="pt-BR"/>
          </a:p>
        </p:txBody>
      </p:sp>
      <p:pic>
        <p:nvPicPr>
          <p:cNvPr id="23558" name="Imagem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56125"/>
            <a:ext cx="448945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79650"/>
            <a:ext cx="44132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561" name="Object 4"/>
              <p:cNvSpPr txBox="1"/>
              <p:nvPr/>
            </p:nvSpPr>
            <p:spPr bwMode="auto">
              <a:xfrm>
                <a:off x="82550" y="6117840"/>
                <a:ext cx="5281537" cy="6401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=2; 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(2−1)</m:t>
                          </m:r>
                        </m:den>
                      </m:f>
                      <m:r>
                        <a:rPr lang="pt-B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23561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550" y="6117840"/>
                <a:ext cx="5281537" cy="6401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Agrupar 22"/>
          <p:cNvGrpSpPr/>
          <p:nvPr/>
        </p:nvGrpSpPr>
        <p:grpSpPr>
          <a:xfrm>
            <a:off x="207393" y="2802888"/>
            <a:ext cx="4589138" cy="2442631"/>
            <a:chOff x="207393" y="2802888"/>
            <a:chExt cx="4589138" cy="2442631"/>
          </a:xfrm>
        </p:grpSpPr>
        <p:grpSp>
          <p:nvGrpSpPr>
            <p:cNvPr id="39" name="Grupo 20">
              <a:extLst>
                <a:ext uri="{FF2B5EF4-FFF2-40B4-BE49-F238E27FC236}">
                  <a16:creationId xmlns:a16="http://schemas.microsoft.com/office/drawing/2014/main" id="{590966D8-0DF0-4C8E-B36B-C13D7907FB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2251" y="3458490"/>
              <a:ext cx="305180" cy="232510"/>
              <a:chOff x="719933" y="792020"/>
              <a:chExt cx="286367" cy="287787"/>
            </a:xfrm>
          </p:grpSpPr>
          <p:sp>
            <p:nvSpPr>
              <p:cNvPr id="69" name="Retângulo 68">
                <a:extLst>
                  <a:ext uri="{FF2B5EF4-FFF2-40B4-BE49-F238E27FC236}">
                    <a16:creationId xmlns:a16="http://schemas.microsoft.com/office/drawing/2014/main" id="{8BD24705-329A-4F5F-8102-AC72221D37BA}"/>
                  </a:ext>
                </a:extLst>
              </p:cNvPr>
              <p:cNvSpPr/>
              <p:nvPr/>
            </p:nvSpPr>
            <p:spPr>
              <a:xfrm>
                <a:off x="719933" y="792020"/>
                <a:ext cx="286367" cy="1451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400"/>
              </a:p>
            </p:txBody>
          </p:sp>
          <p:sp>
            <p:nvSpPr>
              <p:cNvPr id="71" name="Retângulo 70">
                <a:extLst>
                  <a:ext uri="{FF2B5EF4-FFF2-40B4-BE49-F238E27FC236}">
                    <a16:creationId xmlns:a16="http://schemas.microsoft.com/office/drawing/2014/main" id="{3A57A569-B374-4077-85DD-20DA7ADA4130}"/>
                  </a:ext>
                </a:extLst>
              </p:cNvPr>
              <p:cNvSpPr/>
              <p:nvPr/>
            </p:nvSpPr>
            <p:spPr>
              <a:xfrm>
                <a:off x="719933" y="937176"/>
                <a:ext cx="286367" cy="14263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400"/>
              </a:p>
            </p:txBody>
          </p:sp>
        </p:grpSp>
        <p:cxnSp>
          <p:nvCxnSpPr>
            <p:cNvPr id="40" name="Conector angulado 15">
              <a:extLst>
                <a:ext uri="{FF2B5EF4-FFF2-40B4-BE49-F238E27FC236}">
                  <a16:creationId xmlns:a16="http://schemas.microsoft.com/office/drawing/2014/main" id="{C6DAFB6A-C975-41CB-B8C2-D1F65BE91CF4}"/>
                </a:ext>
              </a:extLst>
            </p:cNvPr>
            <p:cNvCxnSpPr>
              <a:stCxn id="71" idx="2"/>
              <a:endCxn id="49" idx="1"/>
            </p:cNvCxnSpPr>
            <p:nvPr/>
          </p:nvCxnSpPr>
          <p:spPr bwMode="auto">
            <a:xfrm rot="16200000" flipH="1">
              <a:off x="825731" y="3990109"/>
              <a:ext cx="1467328" cy="869109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upo 25">
              <a:extLst>
                <a:ext uri="{FF2B5EF4-FFF2-40B4-BE49-F238E27FC236}">
                  <a16:creationId xmlns:a16="http://schemas.microsoft.com/office/drawing/2014/main" id="{B621D068-E596-40BE-8155-F05C2BB40B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9369" y="3458490"/>
              <a:ext cx="305179" cy="232510"/>
              <a:chOff x="2016163" y="792020"/>
              <a:chExt cx="287949" cy="287787"/>
            </a:xfrm>
          </p:grpSpPr>
          <p:sp>
            <p:nvSpPr>
              <p:cNvPr id="67" name="Retângulo 66">
                <a:extLst>
                  <a:ext uri="{FF2B5EF4-FFF2-40B4-BE49-F238E27FC236}">
                    <a16:creationId xmlns:a16="http://schemas.microsoft.com/office/drawing/2014/main" id="{5CEEA510-54BE-4FFA-BF53-769CA8BB3F4A}"/>
                  </a:ext>
                </a:extLst>
              </p:cNvPr>
              <p:cNvSpPr/>
              <p:nvPr/>
            </p:nvSpPr>
            <p:spPr>
              <a:xfrm>
                <a:off x="2016163" y="792020"/>
                <a:ext cx="287949" cy="1451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400"/>
              </a:p>
            </p:txBody>
          </p:sp>
          <p:sp>
            <p:nvSpPr>
              <p:cNvPr id="68" name="Retângulo 67">
                <a:extLst>
                  <a:ext uri="{FF2B5EF4-FFF2-40B4-BE49-F238E27FC236}">
                    <a16:creationId xmlns:a16="http://schemas.microsoft.com/office/drawing/2014/main" id="{D1D11E10-D5FF-4E17-9AF7-31BF0D449CA0}"/>
                  </a:ext>
                </a:extLst>
              </p:cNvPr>
              <p:cNvSpPr/>
              <p:nvPr/>
            </p:nvSpPr>
            <p:spPr>
              <a:xfrm>
                <a:off x="2016163" y="937176"/>
                <a:ext cx="287949" cy="14263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400"/>
              </a:p>
            </p:txBody>
          </p:sp>
        </p:grpSp>
        <p:cxnSp>
          <p:nvCxnSpPr>
            <p:cNvPr id="43" name="Conector de seta reta 29">
              <a:extLst>
                <a:ext uri="{FF2B5EF4-FFF2-40B4-BE49-F238E27FC236}">
                  <a16:creationId xmlns:a16="http://schemas.microsoft.com/office/drawing/2014/main" id="{1528ECE8-B02A-49CA-870D-727C0C8A3D8F}"/>
                </a:ext>
              </a:extLst>
            </p:cNvPr>
            <p:cNvCxnSpPr/>
            <p:nvPr/>
          </p:nvCxnSpPr>
          <p:spPr bwMode="auto">
            <a:xfrm>
              <a:off x="1277428" y="3516621"/>
              <a:ext cx="107194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upo 33">
              <a:extLst>
                <a:ext uri="{FF2B5EF4-FFF2-40B4-BE49-F238E27FC236}">
                  <a16:creationId xmlns:a16="http://schemas.microsoft.com/office/drawing/2014/main" id="{D37EF45B-28E7-4FC4-8C9E-03D27E5421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0196" y="3458490"/>
              <a:ext cx="305179" cy="232510"/>
              <a:chOff x="3240584" y="792020"/>
              <a:chExt cx="287948" cy="287787"/>
            </a:xfrm>
          </p:grpSpPr>
          <p:sp>
            <p:nvSpPr>
              <p:cNvPr id="65" name="Retângulo 64">
                <a:extLst>
                  <a:ext uri="{FF2B5EF4-FFF2-40B4-BE49-F238E27FC236}">
                    <a16:creationId xmlns:a16="http://schemas.microsoft.com/office/drawing/2014/main" id="{D72ABD43-E3C4-43F8-8A86-20C8E7BAE50B}"/>
                  </a:ext>
                </a:extLst>
              </p:cNvPr>
              <p:cNvSpPr/>
              <p:nvPr/>
            </p:nvSpPr>
            <p:spPr>
              <a:xfrm>
                <a:off x="3240584" y="792020"/>
                <a:ext cx="287948" cy="1451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400"/>
              </a:p>
            </p:txBody>
          </p:sp>
          <p:sp>
            <p:nvSpPr>
              <p:cNvPr id="66" name="Retângulo 65">
                <a:extLst>
                  <a:ext uri="{FF2B5EF4-FFF2-40B4-BE49-F238E27FC236}">
                    <a16:creationId xmlns:a16="http://schemas.microsoft.com/office/drawing/2014/main" id="{6073C2A8-FE2C-4ACA-BBE7-4860371D95CE}"/>
                  </a:ext>
                </a:extLst>
              </p:cNvPr>
              <p:cNvSpPr/>
              <p:nvPr/>
            </p:nvSpPr>
            <p:spPr>
              <a:xfrm>
                <a:off x="3240584" y="937176"/>
                <a:ext cx="287948" cy="14263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1400"/>
              </a:p>
            </p:txBody>
          </p:sp>
        </p:grpSp>
        <p:cxnSp>
          <p:nvCxnSpPr>
            <p:cNvPr id="45" name="Conector de seta reta 36">
              <a:extLst>
                <a:ext uri="{FF2B5EF4-FFF2-40B4-BE49-F238E27FC236}">
                  <a16:creationId xmlns:a16="http://schemas.microsoft.com/office/drawing/2014/main" id="{DB03ACBB-0CFD-41A9-98A9-2FC35E3B28BE}"/>
                </a:ext>
              </a:extLst>
            </p:cNvPr>
            <p:cNvCxnSpPr/>
            <p:nvPr/>
          </p:nvCxnSpPr>
          <p:spPr bwMode="auto">
            <a:xfrm>
              <a:off x="2654551" y="3516621"/>
              <a:ext cx="995648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angulado 15">
              <a:extLst>
                <a:ext uri="{FF2B5EF4-FFF2-40B4-BE49-F238E27FC236}">
                  <a16:creationId xmlns:a16="http://schemas.microsoft.com/office/drawing/2014/main" id="{695BBA1A-ACF1-4DDE-B59D-CEC3F98E55F2}"/>
                </a:ext>
              </a:extLst>
            </p:cNvPr>
            <p:cNvCxnSpPr>
              <a:cxnSpLocks/>
              <a:stCxn id="68" idx="2"/>
              <a:endCxn id="50" idx="1"/>
            </p:cNvCxnSpPr>
            <p:nvPr/>
          </p:nvCxnSpPr>
          <p:spPr bwMode="auto">
            <a:xfrm rot="16200000" flipH="1">
              <a:off x="2456458" y="3736501"/>
              <a:ext cx="1089039" cy="998036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angulado 15">
              <a:extLst>
                <a:ext uri="{FF2B5EF4-FFF2-40B4-BE49-F238E27FC236}">
                  <a16:creationId xmlns:a16="http://schemas.microsoft.com/office/drawing/2014/main" id="{50657165-E411-4BBF-8069-2E978352DA50}"/>
                </a:ext>
              </a:extLst>
            </p:cNvPr>
            <p:cNvCxnSpPr>
              <a:cxnSpLocks/>
              <a:stCxn id="66" idx="2"/>
            </p:cNvCxnSpPr>
            <p:nvPr/>
          </p:nvCxnSpPr>
          <p:spPr bwMode="auto">
            <a:xfrm rot="16200000" flipH="1">
              <a:off x="3874407" y="3619379"/>
              <a:ext cx="699570" cy="842811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tângulo 48">
              <a:extLst>
                <a:ext uri="{FF2B5EF4-FFF2-40B4-BE49-F238E27FC236}">
                  <a16:creationId xmlns:a16="http://schemas.microsoft.com/office/drawing/2014/main" id="{E05DD9ED-C793-41E0-BF75-649E61EBCBC0}"/>
                </a:ext>
              </a:extLst>
            </p:cNvPr>
            <p:cNvSpPr/>
            <p:nvPr/>
          </p:nvSpPr>
          <p:spPr bwMode="auto">
            <a:xfrm>
              <a:off x="1993950" y="5071136"/>
              <a:ext cx="228885" cy="174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400"/>
            </a:p>
          </p:txBody>
        </p:sp>
        <p:sp>
          <p:nvSpPr>
            <p:cNvPr id="50" name="Retângulo 49">
              <a:extLst>
                <a:ext uri="{FF2B5EF4-FFF2-40B4-BE49-F238E27FC236}">
                  <a16:creationId xmlns:a16="http://schemas.microsoft.com/office/drawing/2014/main" id="{1290A8D7-AE3E-4939-8F2E-622FE6D564CD}"/>
                </a:ext>
              </a:extLst>
            </p:cNvPr>
            <p:cNvSpPr/>
            <p:nvPr/>
          </p:nvSpPr>
          <p:spPr bwMode="auto">
            <a:xfrm>
              <a:off x="3499995" y="4692338"/>
              <a:ext cx="228885" cy="1754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400"/>
            </a:p>
          </p:txBody>
        </p:sp>
        <p:sp>
          <p:nvSpPr>
            <p:cNvPr id="51" name="Retângulo 50">
              <a:extLst>
                <a:ext uri="{FF2B5EF4-FFF2-40B4-BE49-F238E27FC236}">
                  <a16:creationId xmlns:a16="http://schemas.microsoft.com/office/drawing/2014/main" id="{155CDAB0-68E0-4BA4-94EC-C20EED6A55B8}"/>
                </a:ext>
              </a:extLst>
            </p:cNvPr>
            <p:cNvSpPr/>
            <p:nvPr/>
          </p:nvSpPr>
          <p:spPr bwMode="auto">
            <a:xfrm>
              <a:off x="4491352" y="4040789"/>
              <a:ext cx="228885" cy="1754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400"/>
            </a:p>
          </p:txBody>
        </p:sp>
        <p:cxnSp>
          <p:nvCxnSpPr>
            <p:cNvPr id="52" name="Conector de seta reta 62">
              <a:extLst>
                <a:ext uri="{FF2B5EF4-FFF2-40B4-BE49-F238E27FC236}">
                  <a16:creationId xmlns:a16="http://schemas.microsoft.com/office/drawing/2014/main" id="{CB3DE0E1-A187-442A-9DF4-559BE0A14165}"/>
                </a:ext>
              </a:extLst>
            </p:cNvPr>
            <p:cNvCxnSpPr/>
            <p:nvPr/>
          </p:nvCxnSpPr>
          <p:spPr bwMode="auto">
            <a:xfrm>
              <a:off x="436278" y="3516621"/>
              <a:ext cx="53597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ixaDeTexto 65">
              <a:extLst>
                <a:ext uri="{FF2B5EF4-FFF2-40B4-BE49-F238E27FC236}">
                  <a16:creationId xmlns:a16="http://schemas.microsoft.com/office/drawing/2014/main" id="{3744EC05-CAE5-4E9F-91B6-EFE2ADDB50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393" y="2817051"/>
              <a:ext cx="634148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/>
                <a:t>F 100</a:t>
              </a:r>
            </a:p>
            <a:p>
              <a:r>
                <a:rPr lang="en-US" altLang="en-US" sz="1400"/>
                <a:t>z 0.5</a:t>
              </a:r>
            </a:p>
            <a:p>
              <a:r>
                <a:rPr lang="en-US" altLang="en-US" sz="1400"/>
                <a:t>Fz 50</a:t>
              </a:r>
            </a:p>
          </p:txBody>
        </p:sp>
        <p:sp>
          <p:nvSpPr>
            <p:cNvPr id="55" name="CaixaDeTexto 66">
              <a:extLst>
                <a:ext uri="{FF2B5EF4-FFF2-40B4-BE49-F238E27FC236}">
                  <a16:creationId xmlns:a16="http://schemas.microsoft.com/office/drawing/2014/main" id="{BD6D45B2-E592-4E5E-9D6D-2B417A01D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141" y="2817051"/>
              <a:ext cx="814694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dirty="0"/>
                <a:t>L 50</a:t>
              </a:r>
            </a:p>
            <a:p>
              <a:r>
                <a:rPr lang="en-US" altLang="en-US" sz="1400" dirty="0"/>
                <a:t>x 0.41</a:t>
              </a:r>
            </a:p>
            <a:p>
              <a:r>
                <a:rPr lang="en-US" altLang="en-US" sz="1400" dirty="0"/>
                <a:t>Lx 20.71</a:t>
              </a:r>
            </a:p>
          </p:txBody>
        </p:sp>
        <p:sp>
          <p:nvSpPr>
            <p:cNvPr id="57" name="CaixaDeTexto 67">
              <a:extLst>
                <a:ext uri="{FF2B5EF4-FFF2-40B4-BE49-F238E27FC236}">
                  <a16:creationId xmlns:a16="http://schemas.microsoft.com/office/drawing/2014/main" id="{83539E9E-698E-4B18-A4E5-7958D7F492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7662" y="2802888"/>
              <a:ext cx="733596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dirty="0"/>
                <a:t>L 25</a:t>
              </a:r>
            </a:p>
            <a:p>
              <a:r>
                <a:rPr lang="en-US" altLang="en-US" sz="1400" dirty="0"/>
                <a:t>x 0.33</a:t>
              </a:r>
            </a:p>
            <a:p>
              <a:r>
                <a:rPr lang="en-US" altLang="en-US" sz="1400" dirty="0"/>
                <a:t>Lx 8.28</a:t>
              </a:r>
            </a:p>
          </p:txBody>
        </p:sp>
        <p:sp>
          <p:nvSpPr>
            <p:cNvPr id="58" name="CaixaDeTexto 68">
              <a:extLst>
                <a:ext uri="{FF2B5EF4-FFF2-40B4-BE49-F238E27FC236}">
                  <a16:creationId xmlns:a16="http://schemas.microsoft.com/office/drawing/2014/main" id="{EDD3ADFF-057A-471F-8D29-27A622E521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7707" y="2817051"/>
              <a:ext cx="833764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dirty="0"/>
                <a:t>L12.5</a:t>
              </a:r>
            </a:p>
            <a:p>
              <a:r>
                <a:rPr lang="en-US" altLang="en-US" sz="1400" dirty="0"/>
                <a:t>x 0.26</a:t>
              </a:r>
            </a:p>
            <a:p>
              <a:r>
                <a:rPr lang="en-US" altLang="en-US" sz="1400" dirty="0"/>
                <a:t>Lx 3.19</a:t>
              </a:r>
            </a:p>
          </p:txBody>
        </p:sp>
        <p:cxnSp>
          <p:nvCxnSpPr>
            <p:cNvPr id="60" name="Conector de seta reta 69">
              <a:extLst>
                <a:ext uri="{FF2B5EF4-FFF2-40B4-BE49-F238E27FC236}">
                  <a16:creationId xmlns:a16="http://schemas.microsoft.com/office/drawing/2014/main" id="{698081F9-3A10-4949-8557-71694813750C}"/>
                </a:ext>
              </a:extLst>
            </p:cNvPr>
            <p:cNvCxnSpPr/>
            <p:nvPr/>
          </p:nvCxnSpPr>
          <p:spPr bwMode="auto">
            <a:xfrm>
              <a:off x="3955378" y="3516621"/>
              <a:ext cx="841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ixaDeTexto 75">
              <a:extLst>
                <a:ext uri="{FF2B5EF4-FFF2-40B4-BE49-F238E27FC236}">
                  <a16:creationId xmlns:a16="http://schemas.microsoft.com/office/drawing/2014/main" id="{25ABAC6D-AAEA-431E-952A-43E901BCB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707" y="4377838"/>
              <a:ext cx="839356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dirty="0"/>
                <a:t>V 50</a:t>
              </a:r>
            </a:p>
            <a:p>
              <a:r>
                <a:rPr lang="en-US" altLang="en-US" sz="1400" dirty="0"/>
                <a:t>y 0.59</a:t>
              </a:r>
            </a:p>
            <a:p>
              <a:r>
                <a:rPr lang="en-US" altLang="en-US" sz="1400" dirty="0" err="1"/>
                <a:t>Vy</a:t>
              </a:r>
              <a:r>
                <a:rPr lang="en-US" altLang="en-US" sz="1400" dirty="0"/>
                <a:t> 29.29</a:t>
              </a:r>
            </a:p>
          </p:txBody>
        </p:sp>
        <p:sp>
          <p:nvSpPr>
            <p:cNvPr id="62" name="CaixaDeTexto 76">
              <a:extLst>
                <a:ext uri="{FF2B5EF4-FFF2-40B4-BE49-F238E27FC236}">
                  <a16:creationId xmlns:a16="http://schemas.microsoft.com/office/drawing/2014/main" id="{14D24C94-AE70-4DE3-8D44-6D3DC28C70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4876" y="4035371"/>
              <a:ext cx="814694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dirty="0"/>
                <a:t>V 25</a:t>
              </a:r>
            </a:p>
            <a:p>
              <a:r>
                <a:rPr lang="en-US" altLang="en-US" sz="1400" dirty="0"/>
                <a:t>y 0.50</a:t>
              </a:r>
            </a:p>
            <a:p>
              <a:r>
                <a:rPr lang="en-US" altLang="en-US" sz="1400" dirty="0" err="1"/>
                <a:t>Vy</a:t>
              </a:r>
              <a:r>
                <a:rPr lang="en-US" altLang="en-US" sz="1400" dirty="0"/>
                <a:t> 12.44</a:t>
              </a:r>
            </a:p>
          </p:txBody>
        </p:sp>
        <p:sp>
          <p:nvSpPr>
            <p:cNvPr id="64" name="CaixaDeTexto 77">
              <a:extLst>
                <a:ext uri="{FF2B5EF4-FFF2-40B4-BE49-F238E27FC236}">
                  <a16:creationId xmlns:a16="http://schemas.microsoft.com/office/drawing/2014/main" id="{28CCEDC2-0C28-4554-8343-7B21161EB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6055" y="3574753"/>
              <a:ext cx="773821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dirty="0"/>
                <a:t>V 12.5</a:t>
              </a:r>
            </a:p>
            <a:p>
              <a:r>
                <a:rPr lang="en-US" altLang="en-US" sz="1400" dirty="0"/>
                <a:t>y 0.41</a:t>
              </a:r>
            </a:p>
            <a:p>
              <a:r>
                <a:rPr lang="en-US" altLang="en-US" sz="1400" dirty="0" err="1"/>
                <a:t>Vy</a:t>
              </a:r>
              <a:r>
                <a:rPr lang="en-US" altLang="en-US" sz="1400" dirty="0"/>
                <a:t> 5.08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76238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A59C1-2571-41D3-98F9-54D894DD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</a:t>
            </a:r>
            <a:r>
              <a:rPr dirty="0"/>
              <a:t>ascatas: destilação</a:t>
            </a:r>
            <a:endParaRPr lang="en-US" dirty="0"/>
          </a:p>
        </p:txBody>
      </p:sp>
      <p:sp>
        <p:nvSpPr>
          <p:cNvPr id="21507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/>
            <a:r>
              <a:rPr lang="pt-BR" altLang="en-US"/>
              <a:t>Cascatas com duas seções</a:t>
            </a:r>
          </a:p>
          <a:p>
            <a:pPr lvl="1" eaLnBrk="1" hangingPunct="1"/>
            <a:r>
              <a:rPr lang="pt-BR" altLang="en-US"/>
              <a:t>Permitem obter duas correntes com alta pureza </a:t>
            </a:r>
          </a:p>
          <a:p>
            <a:pPr lvl="1" eaLnBrk="1" hangingPunct="1"/>
            <a:r>
              <a:rPr lang="pt-BR" altLang="en-US"/>
              <a:t>Usadas em destilação</a:t>
            </a:r>
            <a:endParaRPr lang="en-US" altLang="en-US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528D6D-A778-4A3F-91EC-3BE1803A5309}" type="slidenum">
              <a:rPr lang="en-US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43</a:t>
            </a:fld>
            <a:endParaRPr lang="en-US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1509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997200"/>
            <a:ext cx="2962275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28A3EE70-4585-4F9E-883B-BBBD6FD3039E}"/>
              </a:ext>
            </a:extLst>
          </p:cNvPr>
          <p:cNvSpPr/>
          <p:nvPr/>
        </p:nvSpPr>
        <p:spPr>
          <a:xfrm>
            <a:off x="6516688" y="2060575"/>
            <a:ext cx="863600" cy="288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E12FC35-93A8-4690-B3F0-CC22FD7C5007}"/>
              </a:ext>
            </a:extLst>
          </p:cNvPr>
          <p:cNvSpPr/>
          <p:nvPr/>
        </p:nvSpPr>
        <p:spPr>
          <a:xfrm>
            <a:off x="6516688" y="5732463"/>
            <a:ext cx="863600" cy="288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4810589-0D81-474E-AE1F-9C58E9B73412}"/>
              </a:ext>
            </a:extLst>
          </p:cNvPr>
          <p:cNvSpPr/>
          <p:nvPr/>
        </p:nvSpPr>
        <p:spPr>
          <a:xfrm>
            <a:off x="6516688" y="2205038"/>
            <a:ext cx="863600" cy="3671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4B9CCDF7-4A08-4778-BC25-D7636C88B850}"/>
              </a:ext>
            </a:extLst>
          </p:cNvPr>
          <p:cNvSpPr/>
          <p:nvPr/>
        </p:nvSpPr>
        <p:spPr>
          <a:xfrm>
            <a:off x="6516688" y="2420938"/>
            <a:ext cx="863600" cy="2873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C4DF17DE-A13D-4D48-B63C-60F403A1A72C}"/>
              </a:ext>
            </a:extLst>
          </p:cNvPr>
          <p:cNvSpPr/>
          <p:nvPr/>
        </p:nvSpPr>
        <p:spPr>
          <a:xfrm>
            <a:off x="6516688" y="2997200"/>
            <a:ext cx="863600" cy="2873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4B719BC7-991E-47FA-BD18-DB50A1534875}"/>
              </a:ext>
            </a:extLst>
          </p:cNvPr>
          <p:cNvSpPr/>
          <p:nvPr/>
        </p:nvSpPr>
        <p:spPr>
          <a:xfrm>
            <a:off x="6516688" y="3573463"/>
            <a:ext cx="863600" cy="2873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6201819-7689-43DD-B2E4-0B1F7D344D5B}"/>
              </a:ext>
            </a:extLst>
          </p:cNvPr>
          <p:cNvSpPr/>
          <p:nvPr/>
        </p:nvSpPr>
        <p:spPr>
          <a:xfrm>
            <a:off x="6516688" y="4149725"/>
            <a:ext cx="863600" cy="2873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79C01E3-D6FC-4A2D-8622-E52F46BD5461}"/>
              </a:ext>
            </a:extLst>
          </p:cNvPr>
          <p:cNvSpPr/>
          <p:nvPr/>
        </p:nvSpPr>
        <p:spPr>
          <a:xfrm>
            <a:off x="6516688" y="4724400"/>
            <a:ext cx="863600" cy="288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E614ADC4-BA0B-443E-97C8-EC388FF0F951}"/>
              </a:ext>
            </a:extLst>
          </p:cNvPr>
          <p:cNvCxnSpPr/>
          <p:nvPr/>
        </p:nvCxnSpPr>
        <p:spPr>
          <a:xfrm flipV="1">
            <a:off x="6732588" y="2420938"/>
            <a:ext cx="0" cy="2873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AD57C4A8-D91E-4479-BEBB-46DEF7E31A39}"/>
              </a:ext>
            </a:extLst>
          </p:cNvPr>
          <p:cNvCxnSpPr/>
          <p:nvPr/>
        </p:nvCxnSpPr>
        <p:spPr>
          <a:xfrm flipV="1">
            <a:off x="6732588" y="2997200"/>
            <a:ext cx="0" cy="2873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B49CC4FA-E92F-4717-9086-08FA3B942882}"/>
              </a:ext>
            </a:extLst>
          </p:cNvPr>
          <p:cNvCxnSpPr/>
          <p:nvPr/>
        </p:nvCxnSpPr>
        <p:spPr>
          <a:xfrm flipV="1">
            <a:off x="6732588" y="3573463"/>
            <a:ext cx="0" cy="2873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C08AECCE-5541-4F49-A4AC-11BBC4FC9987}"/>
              </a:ext>
            </a:extLst>
          </p:cNvPr>
          <p:cNvCxnSpPr/>
          <p:nvPr/>
        </p:nvCxnSpPr>
        <p:spPr>
          <a:xfrm flipV="1">
            <a:off x="6732588" y="4149725"/>
            <a:ext cx="0" cy="2873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A407E7D0-2D27-4F20-A080-06E3CE258769}"/>
              </a:ext>
            </a:extLst>
          </p:cNvPr>
          <p:cNvCxnSpPr/>
          <p:nvPr/>
        </p:nvCxnSpPr>
        <p:spPr>
          <a:xfrm flipV="1">
            <a:off x="6732588" y="4724400"/>
            <a:ext cx="0" cy="2889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C6403547-EC2F-4BE4-8930-42D901950A2A}"/>
              </a:ext>
            </a:extLst>
          </p:cNvPr>
          <p:cNvCxnSpPr/>
          <p:nvPr/>
        </p:nvCxnSpPr>
        <p:spPr>
          <a:xfrm>
            <a:off x="7164388" y="2420938"/>
            <a:ext cx="0" cy="2873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7F3A2DED-F7CA-4BF6-860F-F0D28FAB016B}"/>
              </a:ext>
            </a:extLst>
          </p:cNvPr>
          <p:cNvCxnSpPr/>
          <p:nvPr/>
        </p:nvCxnSpPr>
        <p:spPr>
          <a:xfrm>
            <a:off x="7164388" y="2997200"/>
            <a:ext cx="0" cy="2873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E13408DB-37A5-4DDE-9F6B-A1F70202AA21}"/>
              </a:ext>
            </a:extLst>
          </p:cNvPr>
          <p:cNvCxnSpPr/>
          <p:nvPr/>
        </p:nvCxnSpPr>
        <p:spPr>
          <a:xfrm>
            <a:off x="7164388" y="3573463"/>
            <a:ext cx="0" cy="2873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DF302B83-2D8B-4264-87B4-79278D72731A}"/>
              </a:ext>
            </a:extLst>
          </p:cNvPr>
          <p:cNvCxnSpPr/>
          <p:nvPr/>
        </p:nvCxnSpPr>
        <p:spPr>
          <a:xfrm>
            <a:off x="7164388" y="4149725"/>
            <a:ext cx="0" cy="2873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A75C82F8-03B9-4FF9-A4BF-B39576D01FA0}"/>
              </a:ext>
            </a:extLst>
          </p:cNvPr>
          <p:cNvCxnSpPr/>
          <p:nvPr/>
        </p:nvCxnSpPr>
        <p:spPr>
          <a:xfrm>
            <a:off x="7164388" y="4724400"/>
            <a:ext cx="0" cy="2889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5E51CBD4-F3FC-4E38-804F-0C5457D14A7E}"/>
              </a:ext>
            </a:extLst>
          </p:cNvPr>
          <p:cNvCxnSpPr>
            <a:endCxn id="35" idx="4"/>
          </p:cNvCxnSpPr>
          <p:nvPr/>
        </p:nvCxnSpPr>
        <p:spPr>
          <a:xfrm flipV="1">
            <a:off x="6732588" y="1773238"/>
            <a:ext cx="0" cy="2873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DE9DFEA2-75A3-44D5-9BB3-00320E3DC34E}"/>
              </a:ext>
            </a:extLst>
          </p:cNvPr>
          <p:cNvCxnSpPr/>
          <p:nvPr/>
        </p:nvCxnSpPr>
        <p:spPr>
          <a:xfrm>
            <a:off x="5651500" y="4005263"/>
            <a:ext cx="8651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>
            <a:extLst>
              <a:ext uri="{FF2B5EF4-FFF2-40B4-BE49-F238E27FC236}">
                <a16:creationId xmlns:a16="http://schemas.microsoft.com/office/drawing/2014/main" id="{7BA093AA-D368-442E-830C-CBD3235FF25D}"/>
              </a:ext>
            </a:extLst>
          </p:cNvPr>
          <p:cNvSpPr/>
          <p:nvPr/>
        </p:nvSpPr>
        <p:spPr>
          <a:xfrm>
            <a:off x="6588125" y="1484313"/>
            <a:ext cx="287338" cy="288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6B9A2345-518F-414E-B29A-BEB8C3759FDF}"/>
              </a:ext>
            </a:extLst>
          </p:cNvPr>
          <p:cNvCxnSpPr>
            <a:stCxn id="35" idx="6"/>
          </p:cNvCxnSpPr>
          <p:nvPr/>
        </p:nvCxnSpPr>
        <p:spPr>
          <a:xfrm>
            <a:off x="6875463" y="1628775"/>
            <a:ext cx="100965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F47ABC74-9CAF-41EE-A183-051F3FAFD260}"/>
              </a:ext>
            </a:extLst>
          </p:cNvPr>
          <p:cNvCxnSpPr/>
          <p:nvPr/>
        </p:nvCxnSpPr>
        <p:spPr>
          <a:xfrm>
            <a:off x="7164388" y="1628775"/>
            <a:ext cx="0" cy="431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44">
            <a:extLst>
              <a:ext uri="{FF2B5EF4-FFF2-40B4-BE49-F238E27FC236}">
                <a16:creationId xmlns:a16="http://schemas.microsoft.com/office/drawing/2014/main" id="{CF51C624-08D2-45EA-BFF5-8EFCEF92EBB8}"/>
              </a:ext>
            </a:extLst>
          </p:cNvPr>
          <p:cNvSpPr/>
          <p:nvPr/>
        </p:nvSpPr>
        <p:spPr>
          <a:xfrm>
            <a:off x="6516688" y="5300663"/>
            <a:ext cx="863600" cy="288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6" name="Conector de seta reta 45">
            <a:extLst>
              <a:ext uri="{FF2B5EF4-FFF2-40B4-BE49-F238E27FC236}">
                <a16:creationId xmlns:a16="http://schemas.microsoft.com/office/drawing/2014/main" id="{A1C63818-67B9-4716-9312-43FA6814DDDF}"/>
              </a:ext>
            </a:extLst>
          </p:cNvPr>
          <p:cNvCxnSpPr/>
          <p:nvPr/>
        </p:nvCxnSpPr>
        <p:spPr>
          <a:xfrm flipV="1">
            <a:off x="6732588" y="5300663"/>
            <a:ext cx="0" cy="2889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7CC43816-9786-4533-96E5-7DA4A8B3FF38}"/>
              </a:ext>
            </a:extLst>
          </p:cNvPr>
          <p:cNvCxnSpPr/>
          <p:nvPr/>
        </p:nvCxnSpPr>
        <p:spPr>
          <a:xfrm>
            <a:off x="7164388" y="5300663"/>
            <a:ext cx="0" cy="2889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36" name="Grupo 51"/>
          <p:cNvGrpSpPr>
            <a:grpSpLocks/>
          </p:cNvGrpSpPr>
          <p:nvPr/>
        </p:nvGrpSpPr>
        <p:grpSpPr bwMode="auto">
          <a:xfrm flipV="1">
            <a:off x="6588125" y="6021388"/>
            <a:ext cx="1296988" cy="576262"/>
            <a:chOff x="6804248" y="6021288"/>
            <a:chExt cx="1296144" cy="576064"/>
          </a:xfrm>
        </p:grpSpPr>
        <p:cxnSp>
          <p:nvCxnSpPr>
            <p:cNvPr id="48" name="Conector de seta reta 47">
              <a:extLst>
                <a:ext uri="{FF2B5EF4-FFF2-40B4-BE49-F238E27FC236}">
                  <a16:creationId xmlns:a16="http://schemas.microsoft.com/office/drawing/2014/main" id="{81F10AFA-8304-411A-A543-18D0CE4ED2A5}"/>
                </a:ext>
              </a:extLst>
            </p:cNvPr>
            <p:cNvCxnSpPr/>
            <p:nvPr/>
          </p:nvCxnSpPr>
          <p:spPr>
            <a:xfrm>
              <a:off x="6948617" y="6308526"/>
              <a:ext cx="0" cy="28882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3AFE7497-243F-4D75-B860-53F169C57421}"/>
                </a:ext>
              </a:extLst>
            </p:cNvPr>
            <p:cNvSpPr/>
            <p:nvPr/>
          </p:nvSpPr>
          <p:spPr>
            <a:xfrm>
              <a:off x="6804248" y="6021288"/>
              <a:ext cx="288737" cy="287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0" name="Conector de seta reta 49">
              <a:extLst>
                <a:ext uri="{FF2B5EF4-FFF2-40B4-BE49-F238E27FC236}">
                  <a16:creationId xmlns:a16="http://schemas.microsoft.com/office/drawing/2014/main" id="{E9B12992-4536-48DF-8783-3B22C7B17D50}"/>
                </a:ext>
              </a:extLst>
            </p:cNvPr>
            <p:cNvCxnSpPr>
              <a:stCxn id="49" idx="6"/>
            </p:cNvCxnSpPr>
            <p:nvPr/>
          </p:nvCxnSpPr>
          <p:spPr>
            <a:xfrm>
              <a:off x="7092985" y="6165700"/>
              <a:ext cx="1007407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de seta reta 50">
              <a:extLst>
                <a:ext uri="{FF2B5EF4-FFF2-40B4-BE49-F238E27FC236}">
                  <a16:creationId xmlns:a16="http://schemas.microsoft.com/office/drawing/2014/main" id="{F132B839-7F12-49F5-A64A-03572EA2ACEE}"/>
                </a:ext>
              </a:extLst>
            </p:cNvPr>
            <p:cNvCxnSpPr/>
            <p:nvPr/>
          </p:nvCxnSpPr>
          <p:spPr>
            <a:xfrm flipV="1">
              <a:off x="7380136" y="6165700"/>
              <a:ext cx="0" cy="43165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37" name="CaixaDeTexto 52"/>
          <p:cNvSpPr txBox="1">
            <a:spLocks noChangeArrowheads="1"/>
          </p:cNvSpPr>
          <p:nvPr/>
        </p:nvSpPr>
        <p:spPr bwMode="auto">
          <a:xfrm>
            <a:off x="5435600" y="3768725"/>
            <a:ext cx="665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F</a:t>
            </a:r>
          </a:p>
          <a:p>
            <a:r>
              <a:rPr lang="en-US" altLang="en-US" sz="1400"/>
              <a:t>z</a:t>
            </a:r>
            <a:r>
              <a:rPr lang="en-US" altLang="en-US" sz="1400" baseline="-25000"/>
              <a:t>L</a:t>
            </a:r>
            <a:r>
              <a:rPr lang="en-US" altLang="en-US" sz="1400"/>
              <a:t>=0.5</a:t>
            </a:r>
          </a:p>
        </p:txBody>
      </p:sp>
      <p:sp>
        <p:nvSpPr>
          <p:cNvPr id="21538" name="CaixaDeTexto 53"/>
          <p:cNvSpPr txBox="1">
            <a:spLocks noChangeArrowheads="1"/>
          </p:cNvSpPr>
          <p:nvPr/>
        </p:nvSpPr>
        <p:spPr bwMode="auto">
          <a:xfrm>
            <a:off x="6107113" y="3573463"/>
            <a:ext cx="409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0.6</a:t>
            </a:r>
          </a:p>
        </p:txBody>
      </p:sp>
      <p:sp>
        <p:nvSpPr>
          <p:cNvPr id="21539" name="CaixaDeTexto 54"/>
          <p:cNvSpPr txBox="1">
            <a:spLocks noChangeArrowheads="1"/>
          </p:cNvSpPr>
          <p:nvPr/>
        </p:nvSpPr>
        <p:spPr bwMode="auto">
          <a:xfrm>
            <a:off x="6107113" y="2997200"/>
            <a:ext cx="409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0.7</a:t>
            </a:r>
          </a:p>
        </p:txBody>
      </p:sp>
      <p:sp>
        <p:nvSpPr>
          <p:cNvPr id="21540" name="CaixaDeTexto 55"/>
          <p:cNvSpPr txBox="1">
            <a:spLocks noChangeArrowheads="1"/>
          </p:cNvSpPr>
          <p:nvPr/>
        </p:nvSpPr>
        <p:spPr bwMode="auto">
          <a:xfrm>
            <a:off x="6107113" y="2420938"/>
            <a:ext cx="409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0.8</a:t>
            </a:r>
          </a:p>
        </p:txBody>
      </p:sp>
      <p:sp>
        <p:nvSpPr>
          <p:cNvPr id="21541" name="CaixaDeTexto 56"/>
          <p:cNvSpPr txBox="1">
            <a:spLocks noChangeArrowheads="1"/>
          </p:cNvSpPr>
          <p:nvPr/>
        </p:nvSpPr>
        <p:spPr bwMode="auto">
          <a:xfrm>
            <a:off x="7451725" y="3573463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0.58</a:t>
            </a:r>
          </a:p>
        </p:txBody>
      </p:sp>
      <p:sp>
        <p:nvSpPr>
          <p:cNvPr id="21542" name="CaixaDeTexto 57"/>
          <p:cNvSpPr txBox="1">
            <a:spLocks noChangeArrowheads="1"/>
          </p:cNvSpPr>
          <p:nvPr/>
        </p:nvSpPr>
        <p:spPr bwMode="auto">
          <a:xfrm>
            <a:off x="7451725" y="2997200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0.67</a:t>
            </a:r>
          </a:p>
        </p:txBody>
      </p:sp>
      <p:sp>
        <p:nvSpPr>
          <p:cNvPr id="21543" name="CaixaDeTexto 58"/>
          <p:cNvSpPr txBox="1">
            <a:spLocks noChangeArrowheads="1"/>
          </p:cNvSpPr>
          <p:nvPr/>
        </p:nvSpPr>
        <p:spPr bwMode="auto">
          <a:xfrm>
            <a:off x="7451725" y="2420938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0.75</a:t>
            </a:r>
          </a:p>
        </p:txBody>
      </p:sp>
      <p:sp>
        <p:nvSpPr>
          <p:cNvPr id="21544" name="CaixaDeTexto 59"/>
          <p:cNvSpPr txBox="1">
            <a:spLocks noChangeArrowheads="1"/>
          </p:cNvSpPr>
          <p:nvPr/>
        </p:nvSpPr>
        <p:spPr bwMode="auto">
          <a:xfrm>
            <a:off x="7308850" y="1700213"/>
            <a:ext cx="407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0.9</a:t>
            </a:r>
          </a:p>
        </p:txBody>
      </p:sp>
      <p:sp>
        <p:nvSpPr>
          <p:cNvPr id="21545" name="CaixaDeTexto 60"/>
          <p:cNvSpPr txBox="1">
            <a:spLocks noChangeArrowheads="1"/>
          </p:cNvSpPr>
          <p:nvPr/>
        </p:nvSpPr>
        <p:spPr bwMode="auto">
          <a:xfrm>
            <a:off x="6156325" y="1700213"/>
            <a:ext cx="409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0.9</a:t>
            </a:r>
          </a:p>
        </p:txBody>
      </p:sp>
      <p:sp>
        <p:nvSpPr>
          <p:cNvPr id="21546" name="CaixaDeTexto 61"/>
          <p:cNvSpPr txBox="1">
            <a:spLocks noChangeArrowheads="1"/>
          </p:cNvSpPr>
          <p:nvPr/>
        </p:nvSpPr>
        <p:spPr bwMode="auto">
          <a:xfrm>
            <a:off x="7524750" y="5300663"/>
            <a:ext cx="407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0.1</a:t>
            </a:r>
          </a:p>
        </p:txBody>
      </p:sp>
      <p:sp>
        <p:nvSpPr>
          <p:cNvPr id="21547" name="CaixaDeTexto 62"/>
          <p:cNvSpPr txBox="1">
            <a:spLocks noChangeArrowheads="1"/>
          </p:cNvSpPr>
          <p:nvPr/>
        </p:nvSpPr>
        <p:spPr bwMode="auto">
          <a:xfrm>
            <a:off x="7524750" y="4724400"/>
            <a:ext cx="407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0.3</a:t>
            </a:r>
          </a:p>
        </p:txBody>
      </p:sp>
      <p:sp>
        <p:nvSpPr>
          <p:cNvPr id="21548" name="CaixaDeTexto 63"/>
          <p:cNvSpPr txBox="1">
            <a:spLocks noChangeArrowheads="1"/>
          </p:cNvSpPr>
          <p:nvPr/>
        </p:nvSpPr>
        <p:spPr bwMode="auto">
          <a:xfrm>
            <a:off x="7524750" y="4149725"/>
            <a:ext cx="4079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0.5</a:t>
            </a:r>
          </a:p>
        </p:txBody>
      </p:sp>
      <p:sp>
        <p:nvSpPr>
          <p:cNvPr id="21549" name="CaixaDeTexto 64"/>
          <p:cNvSpPr txBox="1">
            <a:spLocks noChangeArrowheads="1"/>
          </p:cNvSpPr>
          <p:nvPr/>
        </p:nvSpPr>
        <p:spPr bwMode="auto">
          <a:xfrm>
            <a:off x="6084888" y="5300663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0.06</a:t>
            </a:r>
          </a:p>
        </p:txBody>
      </p:sp>
      <p:sp>
        <p:nvSpPr>
          <p:cNvPr id="21550" name="CaixaDeTexto 65"/>
          <p:cNvSpPr txBox="1">
            <a:spLocks noChangeArrowheads="1"/>
          </p:cNvSpPr>
          <p:nvPr/>
        </p:nvSpPr>
        <p:spPr bwMode="auto">
          <a:xfrm>
            <a:off x="6084888" y="4724400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0.12</a:t>
            </a:r>
          </a:p>
        </p:txBody>
      </p:sp>
      <p:sp>
        <p:nvSpPr>
          <p:cNvPr id="21551" name="CaixaDeTexto 66"/>
          <p:cNvSpPr txBox="1">
            <a:spLocks noChangeArrowheads="1"/>
          </p:cNvSpPr>
          <p:nvPr/>
        </p:nvSpPr>
        <p:spPr bwMode="auto">
          <a:xfrm>
            <a:off x="6084888" y="4149725"/>
            <a:ext cx="4984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0.36</a:t>
            </a:r>
          </a:p>
        </p:txBody>
      </p:sp>
      <p:sp>
        <p:nvSpPr>
          <p:cNvPr id="21552" name="CaixaDeTexto 68"/>
          <p:cNvSpPr txBox="1">
            <a:spLocks noChangeArrowheads="1"/>
          </p:cNvSpPr>
          <p:nvPr/>
        </p:nvSpPr>
        <p:spPr bwMode="auto">
          <a:xfrm>
            <a:off x="7380288" y="6021388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0.05</a:t>
            </a:r>
          </a:p>
        </p:txBody>
      </p:sp>
      <p:sp>
        <p:nvSpPr>
          <p:cNvPr id="21553" name="CaixaDeTexto 69"/>
          <p:cNvSpPr txBox="1">
            <a:spLocks noChangeArrowheads="1"/>
          </p:cNvSpPr>
          <p:nvPr/>
        </p:nvSpPr>
        <p:spPr bwMode="auto">
          <a:xfrm>
            <a:off x="6084888" y="6021388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0.05</a:t>
            </a:r>
          </a:p>
        </p:txBody>
      </p:sp>
      <p:sp>
        <p:nvSpPr>
          <p:cNvPr id="21554" name="CaixaDeTexto 2"/>
          <p:cNvSpPr txBox="1">
            <a:spLocks noChangeArrowheads="1"/>
          </p:cNvSpPr>
          <p:nvPr/>
        </p:nvSpPr>
        <p:spPr bwMode="auto">
          <a:xfrm>
            <a:off x="7966075" y="3892550"/>
            <a:ext cx="573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200"/>
              <a:t>K=1,2</a:t>
            </a:r>
          </a:p>
        </p:txBody>
      </p:sp>
    </p:spTree>
    <p:extLst>
      <p:ext uri="{BB962C8B-B14F-4D97-AF65-F5344CB8AC3E}">
        <p14:creationId xmlns:p14="http://schemas.microsoft.com/office/powerpoint/2010/main" val="27086554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B745C-5967-48DD-BB08-8A174751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Cascatas – método de grupo de </a:t>
            </a:r>
            <a:r>
              <a:rPr lang="pt-BR" dirty="0" err="1"/>
              <a:t>Kremser</a:t>
            </a:r>
            <a:endParaRPr lang="pt-BR" dirty="0"/>
          </a:p>
        </p:txBody>
      </p:sp>
      <p:sp>
        <p:nvSpPr>
          <p:cNvPr id="13315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11101A-C8F6-4D36-BCA7-150995FD76EE}" type="slidenum">
              <a:rPr lang="en-US" altLang="pt-BR" smtClean="0"/>
              <a:pPr/>
              <a:t>44</a:t>
            </a:fld>
            <a:endParaRPr lang="en-US" altLang="pt-BR"/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6447036" y="1690239"/>
            <a:ext cx="1801812" cy="3685706"/>
            <a:chOff x="2014" y="1006"/>
            <a:chExt cx="1271" cy="2621"/>
          </a:xfrm>
        </p:grpSpPr>
        <p:grpSp>
          <p:nvGrpSpPr>
            <p:cNvPr id="13372" name="Group 4"/>
            <p:cNvGrpSpPr>
              <a:grpSpLocks/>
            </p:cNvGrpSpPr>
            <p:nvPr/>
          </p:nvGrpSpPr>
          <p:grpSpPr bwMode="auto">
            <a:xfrm>
              <a:off x="2014" y="1006"/>
              <a:ext cx="1271" cy="2621"/>
              <a:chOff x="2014" y="1006"/>
              <a:chExt cx="1271" cy="2621"/>
            </a:xfrm>
          </p:grpSpPr>
          <p:sp>
            <p:nvSpPr>
              <p:cNvPr id="13375" name="Rectangle 5"/>
              <p:cNvSpPr>
                <a:spLocks noChangeArrowheads="1"/>
              </p:cNvSpPr>
              <p:nvPr/>
            </p:nvSpPr>
            <p:spPr bwMode="auto">
              <a:xfrm>
                <a:off x="2871" y="3413"/>
                <a:ext cx="4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 sz="1600">
                    <a:latin typeface="Arial" panose="020B0604020202020204" pitchFamily="34" charset="0"/>
                  </a:rPr>
                  <a:t>L, x</a:t>
                </a:r>
                <a:r>
                  <a:rPr lang="en-US" altLang="pt-BR" sz="1600" baseline="-25000">
                    <a:latin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13376" name="Rectangle 6"/>
              <p:cNvSpPr>
                <a:spLocks noChangeArrowheads="1"/>
              </p:cNvSpPr>
              <p:nvPr/>
            </p:nvSpPr>
            <p:spPr bwMode="auto">
              <a:xfrm>
                <a:off x="2014" y="3415"/>
                <a:ext cx="548" cy="2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 sz="1600">
                    <a:latin typeface="Arial" panose="020B0604020202020204" pitchFamily="34" charset="0"/>
                  </a:rPr>
                  <a:t>V, y</a:t>
                </a:r>
                <a:r>
                  <a:rPr lang="en-US" altLang="pt-BR" sz="1600" baseline="-25000">
                    <a:latin typeface="Arial" panose="020B0604020202020204" pitchFamily="34" charset="0"/>
                  </a:rPr>
                  <a:t>N +1</a:t>
                </a:r>
              </a:p>
            </p:txBody>
          </p:sp>
          <p:sp>
            <p:nvSpPr>
              <p:cNvPr id="13377" name="Rectangle 7"/>
              <p:cNvSpPr>
                <a:spLocks noChangeArrowheads="1"/>
              </p:cNvSpPr>
              <p:nvPr/>
            </p:nvSpPr>
            <p:spPr bwMode="auto">
              <a:xfrm>
                <a:off x="2868" y="1016"/>
                <a:ext cx="39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 sz="1600">
                    <a:latin typeface="Arial" panose="020B0604020202020204" pitchFamily="34" charset="0"/>
                  </a:rPr>
                  <a:t>L, x</a:t>
                </a:r>
                <a:r>
                  <a:rPr lang="en-US" altLang="pt-BR" sz="1600" baseline="-25000"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3378" name="Rectangle 8"/>
              <p:cNvSpPr>
                <a:spLocks noChangeArrowheads="1"/>
              </p:cNvSpPr>
              <p:nvPr/>
            </p:nvSpPr>
            <p:spPr bwMode="auto">
              <a:xfrm>
                <a:off x="2083" y="1006"/>
                <a:ext cx="39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 sz="1600">
                    <a:latin typeface="Arial" panose="020B0604020202020204" pitchFamily="34" charset="0"/>
                  </a:rPr>
                  <a:t>V, y</a:t>
                </a:r>
                <a:r>
                  <a:rPr lang="en-US" altLang="pt-BR" sz="1600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grpSp>
            <p:nvGrpSpPr>
              <p:cNvPr id="13379" name="Group 9"/>
              <p:cNvGrpSpPr>
                <a:grpSpLocks/>
              </p:cNvGrpSpPr>
              <p:nvPr/>
            </p:nvGrpSpPr>
            <p:grpSpPr bwMode="auto">
              <a:xfrm>
                <a:off x="2478" y="1190"/>
                <a:ext cx="404" cy="825"/>
                <a:chOff x="2478" y="1190"/>
                <a:chExt cx="404" cy="825"/>
              </a:xfrm>
            </p:grpSpPr>
            <p:sp>
              <p:nvSpPr>
                <p:cNvPr id="13399" name="Rectangle 10"/>
                <p:cNvSpPr>
                  <a:spLocks noChangeArrowheads="1"/>
                </p:cNvSpPr>
                <p:nvPr/>
              </p:nvSpPr>
              <p:spPr bwMode="auto">
                <a:xfrm>
                  <a:off x="2480" y="1826"/>
                  <a:ext cx="402" cy="189"/>
                </a:xfrm>
                <a:prstGeom prst="rect">
                  <a:avLst/>
                </a:prstGeom>
                <a:noFill/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73025" tIns="36512" rIns="73025" bIns="36512" anchor="ctr"/>
                <a:lstStyle>
                  <a:lvl1pPr defTabSz="585788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585788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585788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585788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585788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pt-BR" sz="1600" i="1">
                      <a:latin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13400" name="Line 11"/>
                <p:cNvSpPr>
                  <a:spLocks noChangeShapeType="1"/>
                </p:cNvSpPr>
                <p:nvPr/>
              </p:nvSpPr>
              <p:spPr bwMode="auto">
                <a:xfrm>
                  <a:off x="2797" y="1206"/>
                  <a:ext cx="0" cy="1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3401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585" y="1190"/>
                  <a:ext cx="0" cy="2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3402" name="Line 13"/>
                <p:cNvSpPr>
                  <a:spLocks noChangeShapeType="1"/>
                </p:cNvSpPr>
                <p:nvPr/>
              </p:nvSpPr>
              <p:spPr bwMode="auto">
                <a:xfrm>
                  <a:off x="2797" y="1626"/>
                  <a:ext cx="0" cy="1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340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585" y="1610"/>
                  <a:ext cx="0" cy="2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3404" name="Rectangle 15"/>
                <p:cNvSpPr>
                  <a:spLocks noChangeArrowheads="1"/>
                </p:cNvSpPr>
                <p:nvPr/>
              </p:nvSpPr>
              <p:spPr bwMode="auto">
                <a:xfrm>
                  <a:off x="2478" y="1423"/>
                  <a:ext cx="403" cy="188"/>
                </a:xfrm>
                <a:prstGeom prst="rect">
                  <a:avLst/>
                </a:prstGeom>
                <a:noFill/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73025" tIns="36512" rIns="73025" bIns="36512" anchor="ctr"/>
                <a:lstStyle>
                  <a:lvl1pPr defTabSz="585788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defTabSz="585788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defTabSz="585788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defTabSz="585788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defTabSz="585788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defTabSz="5857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pt-BR" sz="1600" i="1">
                      <a:latin typeface="Arial" panose="020B0604020202020204" pitchFamily="34" charset="0"/>
                    </a:rPr>
                    <a:t>1</a:t>
                  </a:r>
                </a:p>
              </p:txBody>
            </p:sp>
          </p:grpSp>
          <p:sp>
            <p:nvSpPr>
              <p:cNvPr id="13380" name="Rectangle 16"/>
              <p:cNvSpPr>
                <a:spLocks noChangeArrowheads="1"/>
              </p:cNvSpPr>
              <p:nvPr/>
            </p:nvSpPr>
            <p:spPr bwMode="auto">
              <a:xfrm>
                <a:off x="2478" y="2672"/>
                <a:ext cx="403" cy="189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73025" tIns="36512" rIns="73025" bIns="36512" anchor="ctr"/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pt-BR" sz="1600" i="1">
                    <a:latin typeface="Arial" panose="020B0604020202020204" pitchFamily="34" charset="0"/>
                  </a:rPr>
                  <a:t>N -1</a:t>
                </a:r>
              </a:p>
            </p:txBody>
          </p:sp>
          <p:sp>
            <p:nvSpPr>
              <p:cNvPr id="13381" name="Line 17"/>
              <p:cNvSpPr>
                <a:spLocks noChangeShapeType="1"/>
              </p:cNvSpPr>
              <p:nvPr/>
            </p:nvSpPr>
            <p:spPr bwMode="auto">
              <a:xfrm>
                <a:off x="2796" y="2052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82" name="Line 18"/>
              <p:cNvSpPr>
                <a:spLocks noChangeShapeType="1"/>
              </p:cNvSpPr>
              <p:nvPr/>
            </p:nvSpPr>
            <p:spPr bwMode="auto">
              <a:xfrm flipV="1">
                <a:off x="2583" y="2036"/>
                <a:ext cx="0" cy="2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83" name="Line 19"/>
              <p:cNvSpPr>
                <a:spLocks noChangeShapeType="1"/>
              </p:cNvSpPr>
              <p:nvPr/>
            </p:nvSpPr>
            <p:spPr bwMode="auto">
              <a:xfrm>
                <a:off x="2796" y="2472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84" name="Line 20"/>
              <p:cNvSpPr>
                <a:spLocks noChangeShapeType="1"/>
              </p:cNvSpPr>
              <p:nvPr/>
            </p:nvSpPr>
            <p:spPr bwMode="auto">
              <a:xfrm flipV="1">
                <a:off x="2583" y="2456"/>
                <a:ext cx="0" cy="2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85" name="Rectangle 21"/>
              <p:cNvSpPr>
                <a:spLocks noChangeArrowheads="1"/>
              </p:cNvSpPr>
              <p:nvPr/>
            </p:nvSpPr>
            <p:spPr bwMode="auto">
              <a:xfrm>
                <a:off x="2477" y="2269"/>
                <a:ext cx="402" cy="189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73025" tIns="36512" rIns="73025" bIns="36512" anchor="ctr"/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pt-BR" sz="1600" i="1">
                    <a:latin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3386" name="Rectangle 22"/>
              <p:cNvSpPr>
                <a:spLocks noChangeArrowheads="1"/>
              </p:cNvSpPr>
              <p:nvPr/>
            </p:nvSpPr>
            <p:spPr bwMode="auto">
              <a:xfrm>
                <a:off x="2477" y="3107"/>
                <a:ext cx="402" cy="189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73025" tIns="36512" rIns="73025" bIns="36512" anchor="ctr"/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pt-BR" sz="1600" i="1">
                    <a:latin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13387" name="Line 23"/>
              <p:cNvSpPr>
                <a:spLocks noChangeShapeType="1"/>
              </p:cNvSpPr>
              <p:nvPr/>
            </p:nvSpPr>
            <p:spPr bwMode="auto">
              <a:xfrm>
                <a:off x="2794" y="2907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88" name="Line 24"/>
              <p:cNvSpPr>
                <a:spLocks noChangeShapeType="1"/>
              </p:cNvSpPr>
              <p:nvPr/>
            </p:nvSpPr>
            <p:spPr bwMode="auto">
              <a:xfrm flipV="1">
                <a:off x="2582" y="2891"/>
                <a:ext cx="0" cy="2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13389" name="Group 25"/>
              <p:cNvGrpSpPr>
                <a:grpSpLocks/>
              </p:cNvGrpSpPr>
              <p:nvPr/>
            </p:nvGrpSpPr>
            <p:grpSpPr bwMode="auto">
              <a:xfrm>
                <a:off x="2426" y="2268"/>
                <a:ext cx="577" cy="163"/>
                <a:chOff x="2426" y="2268"/>
                <a:chExt cx="577" cy="163"/>
              </a:xfrm>
            </p:grpSpPr>
            <p:sp>
              <p:nvSpPr>
                <p:cNvPr id="13396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426" y="2268"/>
                  <a:ext cx="567" cy="1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chemeClr val="bg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339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446" y="2287"/>
                  <a:ext cx="508" cy="144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339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435" y="2297"/>
                  <a:ext cx="568" cy="1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chemeClr val="bg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3390" name="Rectangle 29"/>
              <p:cNvSpPr>
                <a:spLocks noChangeArrowheads="1"/>
              </p:cNvSpPr>
              <p:nvPr/>
            </p:nvSpPr>
            <p:spPr bwMode="auto">
              <a:xfrm>
                <a:off x="2900" y="1606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 sz="1600">
                    <a:latin typeface="Arial" panose="020B0604020202020204" pitchFamily="34" charset="0"/>
                  </a:rPr>
                  <a:t> x</a:t>
                </a:r>
                <a:r>
                  <a:rPr lang="en-US" altLang="pt-BR" sz="1600" baseline="-2500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3391" name="Rectangle 30"/>
              <p:cNvSpPr>
                <a:spLocks noChangeArrowheads="1"/>
              </p:cNvSpPr>
              <p:nvPr/>
            </p:nvSpPr>
            <p:spPr bwMode="auto">
              <a:xfrm>
                <a:off x="2115" y="1596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 sz="1600">
                    <a:latin typeface="Arial" panose="020B0604020202020204" pitchFamily="34" charset="0"/>
                  </a:rPr>
                  <a:t> y</a:t>
                </a:r>
                <a:r>
                  <a:rPr lang="en-US" altLang="pt-BR" sz="1600" baseline="-25000"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3392" name="Rectangle 31"/>
              <p:cNvSpPr>
                <a:spLocks noChangeArrowheads="1"/>
              </p:cNvSpPr>
              <p:nvPr/>
            </p:nvSpPr>
            <p:spPr bwMode="auto">
              <a:xfrm>
                <a:off x="2899" y="2061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 sz="1600">
                    <a:latin typeface="Arial" panose="020B0604020202020204" pitchFamily="34" charset="0"/>
                  </a:rPr>
                  <a:t> x</a:t>
                </a:r>
                <a:r>
                  <a:rPr lang="en-US" altLang="pt-BR" sz="1600" baseline="-25000"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3393" name="Rectangle 32"/>
              <p:cNvSpPr>
                <a:spLocks noChangeArrowheads="1"/>
              </p:cNvSpPr>
              <p:nvPr/>
            </p:nvSpPr>
            <p:spPr bwMode="auto">
              <a:xfrm>
                <a:off x="2113" y="2052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 sz="1600">
                    <a:latin typeface="Arial" panose="020B0604020202020204" pitchFamily="34" charset="0"/>
                  </a:rPr>
                  <a:t> y</a:t>
                </a:r>
                <a:r>
                  <a:rPr lang="en-US" altLang="pt-BR" sz="1600" baseline="-25000"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3394" name="Rectangle 33"/>
              <p:cNvSpPr>
                <a:spLocks noChangeArrowheads="1"/>
              </p:cNvSpPr>
              <p:nvPr/>
            </p:nvSpPr>
            <p:spPr bwMode="auto">
              <a:xfrm>
                <a:off x="2145" y="2888"/>
                <a:ext cx="2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 sz="1600">
                    <a:latin typeface="Arial" panose="020B0604020202020204" pitchFamily="34" charset="0"/>
                  </a:rPr>
                  <a:t> y</a:t>
                </a:r>
                <a:r>
                  <a:rPr lang="en-US" altLang="pt-BR" sz="1600" baseline="-25000">
                    <a:latin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13395" name="Rectangle 34"/>
              <p:cNvSpPr>
                <a:spLocks noChangeArrowheads="1"/>
              </p:cNvSpPr>
              <p:nvPr/>
            </p:nvSpPr>
            <p:spPr bwMode="auto">
              <a:xfrm>
                <a:off x="2886" y="2897"/>
                <a:ext cx="39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3025" tIns="36512" rIns="73025" bIns="36512">
                <a:spAutoFit/>
              </a:bodyPr>
              <a:lstStyle>
                <a:lvl1pPr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85788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5857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 sz="1600">
                    <a:latin typeface="Arial" panose="020B0604020202020204" pitchFamily="34" charset="0"/>
                  </a:rPr>
                  <a:t> x</a:t>
                </a:r>
                <a:r>
                  <a:rPr lang="en-US" altLang="pt-BR" sz="1600" baseline="-25000">
                    <a:latin typeface="Arial" panose="020B0604020202020204" pitchFamily="34" charset="0"/>
                  </a:rPr>
                  <a:t>N -1</a:t>
                </a:r>
              </a:p>
            </p:txBody>
          </p:sp>
        </p:grpSp>
        <p:sp>
          <p:nvSpPr>
            <p:cNvPr id="13373" name="Line 35"/>
            <p:cNvSpPr>
              <a:spLocks noChangeShapeType="1"/>
            </p:cNvSpPr>
            <p:nvPr/>
          </p:nvSpPr>
          <p:spPr bwMode="auto">
            <a:xfrm>
              <a:off x="2796" y="335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74" name="Line 36"/>
            <p:cNvSpPr>
              <a:spLocks noChangeShapeType="1"/>
            </p:cNvSpPr>
            <p:nvPr/>
          </p:nvSpPr>
          <p:spPr bwMode="auto">
            <a:xfrm flipV="1">
              <a:off x="2583" y="3334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3317" name="Grupo 90"/>
          <p:cNvGrpSpPr>
            <a:grpSpLocks/>
          </p:cNvGrpSpPr>
          <p:nvPr/>
        </p:nvGrpSpPr>
        <p:grpSpPr bwMode="auto">
          <a:xfrm>
            <a:off x="3422848" y="1690239"/>
            <a:ext cx="1965325" cy="3826994"/>
            <a:chOff x="5702665" y="1756370"/>
            <a:chExt cx="1965680" cy="4032355"/>
          </a:xfrm>
        </p:grpSpPr>
        <p:sp>
          <p:nvSpPr>
            <p:cNvPr id="13341" name="Rectangle 39"/>
            <p:cNvSpPr>
              <a:spLocks noChangeArrowheads="1"/>
            </p:cNvSpPr>
            <p:nvPr/>
          </p:nvSpPr>
          <p:spPr bwMode="auto">
            <a:xfrm>
              <a:off x="6826518" y="2197926"/>
              <a:ext cx="456344" cy="532287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GB" altLang="pt-BR" sz="1600"/>
            </a:p>
          </p:txBody>
        </p:sp>
        <p:sp>
          <p:nvSpPr>
            <p:cNvPr id="13342" name="Rectangle 40"/>
            <p:cNvSpPr>
              <a:spLocks noChangeArrowheads="1"/>
            </p:cNvSpPr>
            <p:nvPr/>
          </p:nvSpPr>
          <p:spPr bwMode="auto">
            <a:xfrm>
              <a:off x="6826518" y="3068940"/>
              <a:ext cx="456344" cy="532287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GB" altLang="pt-BR" sz="1600"/>
            </a:p>
          </p:txBody>
        </p:sp>
        <p:sp>
          <p:nvSpPr>
            <p:cNvPr id="13343" name="Rectangle 41"/>
            <p:cNvSpPr>
              <a:spLocks noChangeArrowheads="1"/>
            </p:cNvSpPr>
            <p:nvPr/>
          </p:nvSpPr>
          <p:spPr bwMode="auto">
            <a:xfrm>
              <a:off x="6826518" y="3939955"/>
              <a:ext cx="456344" cy="532287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GB" altLang="pt-BR" sz="1600"/>
            </a:p>
          </p:txBody>
        </p:sp>
        <p:sp>
          <p:nvSpPr>
            <p:cNvPr id="13344" name="Rectangle 42"/>
            <p:cNvSpPr>
              <a:spLocks noChangeArrowheads="1"/>
            </p:cNvSpPr>
            <p:nvPr/>
          </p:nvSpPr>
          <p:spPr bwMode="auto">
            <a:xfrm>
              <a:off x="6826518" y="4810969"/>
              <a:ext cx="456344" cy="532287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GB" altLang="pt-BR" sz="1600"/>
            </a:p>
          </p:txBody>
        </p:sp>
        <p:sp>
          <p:nvSpPr>
            <p:cNvPr id="13345" name="Line 43"/>
            <p:cNvSpPr>
              <a:spLocks noChangeShapeType="1"/>
            </p:cNvSpPr>
            <p:nvPr/>
          </p:nvSpPr>
          <p:spPr bwMode="auto">
            <a:xfrm>
              <a:off x="7054690" y="1880369"/>
              <a:ext cx="0" cy="2661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6" name="Line 44"/>
            <p:cNvSpPr>
              <a:spLocks noChangeShapeType="1"/>
            </p:cNvSpPr>
            <p:nvPr/>
          </p:nvSpPr>
          <p:spPr bwMode="auto">
            <a:xfrm>
              <a:off x="7054690" y="2780114"/>
              <a:ext cx="0" cy="2661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7" name="Line 45"/>
            <p:cNvSpPr>
              <a:spLocks noChangeShapeType="1"/>
            </p:cNvSpPr>
            <p:nvPr/>
          </p:nvSpPr>
          <p:spPr bwMode="auto">
            <a:xfrm>
              <a:off x="7054690" y="3651129"/>
              <a:ext cx="0" cy="2661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8" name="Line 46"/>
            <p:cNvSpPr>
              <a:spLocks noChangeShapeType="1"/>
            </p:cNvSpPr>
            <p:nvPr/>
          </p:nvSpPr>
          <p:spPr bwMode="auto">
            <a:xfrm>
              <a:off x="7054690" y="4523655"/>
              <a:ext cx="0" cy="2661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9" name="Line 47"/>
            <p:cNvSpPr>
              <a:spLocks noChangeShapeType="1"/>
            </p:cNvSpPr>
            <p:nvPr/>
          </p:nvSpPr>
          <p:spPr bwMode="auto">
            <a:xfrm>
              <a:off x="7054690" y="5408279"/>
              <a:ext cx="0" cy="2661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50" name="Rectangle 48"/>
            <p:cNvSpPr>
              <a:spLocks noChangeArrowheads="1"/>
            </p:cNvSpPr>
            <p:nvPr/>
          </p:nvSpPr>
          <p:spPr bwMode="auto">
            <a:xfrm>
              <a:off x="6799591" y="4076051"/>
              <a:ext cx="596648" cy="31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3025" tIns="36512" rIns="73025" bIns="36512">
              <a:spAutoFit/>
            </a:bodyPr>
            <a:lstStyle>
              <a:lvl1pPr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pt-BR" sz="1600" i="1">
                  <a:latin typeface="Arial" panose="020B0604020202020204" pitchFamily="34" charset="0"/>
                </a:rPr>
                <a:t>N-1</a:t>
              </a:r>
            </a:p>
          </p:txBody>
        </p:sp>
        <p:sp>
          <p:nvSpPr>
            <p:cNvPr id="13351" name="Rectangle 49"/>
            <p:cNvSpPr>
              <a:spLocks noChangeArrowheads="1"/>
            </p:cNvSpPr>
            <p:nvPr/>
          </p:nvSpPr>
          <p:spPr bwMode="auto">
            <a:xfrm>
              <a:off x="6894545" y="3205036"/>
              <a:ext cx="474768" cy="31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3025" tIns="36512" rIns="73025" bIns="36512">
              <a:spAutoFit/>
            </a:bodyPr>
            <a:lstStyle>
              <a:lvl1pPr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pt-BR" sz="1600" i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3352" name="Rectangle 50"/>
            <p:cNvSpPr>
              <a:spLocks noChangeArrowheads="1"/>
            </p:cNvSpPr>
            <p:nvPr/>
          </p:nvSpPr>
          <p:spPr bwMode="auto">
            <a:xfrm>
              <a:off x="6853445" y="4918334"/>
              <a:ext cx="583893" cy="31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3025" tIns="36512" rIns="73025" bIns="36512">
              <a:spAutoFit/>
            </a:bodyPr>
            <a:lstStyle>
              <a:lvl1pPr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pt-BR" sz="1600" i="1"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3353" name="Rectangle 51"/>
            <p:cNvSpPr>
              <a:spLocks noChangeArrowheads="1"/>
            </p:cNvSpPr>
            <p:nvPr/>
          </p:nvSpPr>
          <p:spPr bwMode="auto">
            <a:xfrm>
              <a:off x="6880372" y="2276559"/>
              <a:ext cx="476185" cy="31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3025" tIns="36512" rIns="73025" bIns="36512">
              <a:spAutoFit/>
            </a:bodyPr>
            <a:lstStyle>
              <a:lvl1pPr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pt-BR" sz="1600" i="1">
                  <a:latin typeface="Arial" panose="020B0604020202020204" pitchFamily="34" charset="0"/>
                </a:rPr>
                <a:t>1</a:t>
              </a:r>
            </a:p>
          </p:txBody>
        </p:sp>
        <p:grpSp>
          <p:nvGrpSpPr>
            <p:cNvPr id="13354" name="Group 52"/>
            <p:cNvGrpSpPr>
              <a:grpSpLocks/>
            </p:cNvGrpSpPr>
            <p:nvPr/>
          </p:nvGrpSpPr>
          <p:grpSpPr bwMode="auto">
            <a:xfrm>
              <a:off x="6666373" y="3619373"/>
              <a:ext cx="819151" cy="244973"/>
              <a:chOff x="3970" y="2247"/>
              <a:chExt cx="578" cy="162"/>
            </a:xfrm>
          </p:grpSpPr>
          <p:sp>
            <p:nvSpPr>
              <p:cNvPr id="13369" name="Line 53"/>
              <p:cNvSpPr>
                <a:spLocks noChangeShapeType="1"/>
              </p:cNvSpPr>
              <p:nvPr/>
            </p:nvSpPr>
            <p:spPr bwMode="auto">
              <a:xfrm flipV="1">
                <a:off x="3970" y="2258"/>
                <a:ext cx="569" cy="1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70" name="Line 54"/>
              <p:cNvSpPr>
                <a:spLocks noChangeShapeType="1"/>
              </p:cNvSpPr>
              <p:nvPr/>
            </p:nvSpPr>
            <p:spPr bwMode="auto">
              <a:xfrm flipV="1">
                <a:off x="3990" y="2265"/>
                <a:ext cx="509" cy="144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71" name="Line 55"/>
              <p:cNvSpPr>
                <a:spLocks noChangeShapeType="1"/>
              </p:cNvSpPr>
              <p:nvPr/>
            </p:nvSpPr>
            <p:spPr bwMode="auto">
              <a:xfrm flipV="1">
                <a:off x="3980" y="2278"/>
                <a:ext cx="568" cy="1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3355" name="Rectangle 56"/>
            <p:cNvSpPr>
              <a:spLocks noChangeArrowheads="1"/>
            </p:cNvSpPr>
            <p:nvPr/>
          </p:nvSpPr>
          <p:spPr bwMode="auto">
            <a:xfrm>
              <a:off x="6372200" y="5445224"/>
              <a:ext cx="578685" cy="31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3025" tIns="36512" rIns="73025" bIns="36512">
              <a:spAutoFit/>
            </a:bodyPr>
            <a:lstStyle>
              <a:lvl1pPr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pt-BR" sz="1600" i="1">
                  <a:latin typeface="Arial" panose="020B0604020202020204" pitchFamily="34" charset="0"/>
                </a:rPr>
                <a:t>L</a:t>
              </a:r>
              <a:r>
                <a:rPr lang="en-US" altLang="pt-BR" sz="1600">
                  <a:latin typeface="Arial" panose="020B0604020202020204" pitchFamily="34" charset="0"/>
                </a:rPr>
                <a:t>, x</a:t>
              </a:r>
              <a:r>
                <a:rPr lang="en-US" altLang="pt-BR" sz="1600" baseline="-25000"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3356" name="Rectangle 57"/>
            <p:cNvSpPr>
              <a:spLocks noChangeArrowheads="1"/>
            </p:cNvSpPr>
            <p:nvPr/>
          </p:nvSpPr>
          <p:spPr bwMode="auto">
            <a:xfrm>
              <a:off x="6380095" y="1756370"/>
              <a:ext cx="554639" cy="31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3025" tIns="36512" rIns="73025" bIns="36512">
              <a:spAutoFit/>
            </a:bodyPr>
            <a:lstStyle>
              <a:lvl1pPr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pt-BR" sz="1600" i="1">
                  <a:latin typeface="Arial" panose="020B0604020202020204" pitchFamily="34" charset="0"/>
                </a:rPr>
                <a:t>L</a:t>
              </a:r>
              <a:r>
                <a:rPr lang="en-US" altLang="pt-BR" sz="1600">
                  <a:latin typeface="Arial" panose="020B0604020202020204" pitchFamily="34" charset="0"/>
                </a:rPr>
                <a:t>, x</a:t>
              </a:r>
              <a:r>
                <a:rPr lang="en-US" altLang="pt-BR" sz="1600" baseline="-250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3357" name="Rectangle 58"/>
            <p:cNvSpPr>
              <a:spLocks noChangeArrowheads="1"/>
            </p:cNvSpPr>
            <p:nvPr/>
          </p:nvSpPr>
          <p:spPr bwMode="auto">
            <a:xfrm>
              <a:off x="5702665" y="3586105"/>
              <a:ext cx="746999" cy="31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3025" tIns="36512" rIns="73025" bIns="36512">
              <a:spAutoFit/>
            </a:bodyPr>
            <a:lstStyle>
              <a:lvl1pPr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pt-BR" sz="1600" i="1" baseline="30000">
                  <a:latin typeface="Arial" panose="020B0604020202020204" pitchFamily="34" charset="0"/>
                </a:rPr>
                <a:t>V</a:t>
              </a:r>
              <a:r>
                <a:rPr lang="en-US" altLang="pt-BR" sz="1600" i="1">
                  <a:latin typeface="Arial" panose="020B0604020202020204" pitchFamily="34" charset="0"/>
                </a:rPr>
                <a:t>/</a:t>
              </a:r>
              <a:r>
                <a:rPr lang="en-US" altLang="pt-BR" sz="1600" i="1" baseline="-25000">
                  <a:latin typeface="Arial" panose="020B0604020202020204" pitchFamily="34" charset="0"/>
                </a:rPr>
                <a:t>N</a:t>
              </a:r>
              <a:r>
                <a:rPr lang="en-US" altLang="pt-BR" sz="1600" i="1">
                  <a:latin typeface="Arial" panose="020B0604020202020204" pitchFamily="34" charset="0"/>
                </a:rPr>
                <a:t> </a:t>
              </a:r>
              <a:r>
                <a:rPr lang="en-US" altLang="pt-BR" sz="1600">
                  <a:latin typeface="Arial" panose="020B0604020202020204" pitchFamily="34" charset="0"/>
                </a:rPr>
                <a:t>, y</a:t>
              </a:r>
              <a:r>
                <a:rPr lang="en-US" altLang="pt-BR" sz="1600" baseline="-250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3358" name="Rectangle 59"/>
            <p:cNvSpPr>
              <a:spLocks noChangeArrowheads="1"/>
            </p:cNvSpPr>
            <p:nvPr/>
          </p:nvSpPr>
          <p:spPr bwMode="auto">
            <a:xfrm>
              <a:off x="7112796" y="5468767"/>
              <a:ext cx="338715" cy="31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3025" tIns="36512" rIns="73025" bIns="36512">
              <a:spAutoFit/>
            </a:bodyPr>
            <a:lstStyle>
              <a:lvl1pPr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85788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857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pt-BR" sz="1600" i="1">
                  <a:latin typeface="Arial" panose="020B0604020202020204" pitchFamily="34" charset="0"/>
                </a:rPr>
                <a:t>w</a:t>
              </a:r>
            </a:p>
          </p:txBody>
        </p:sp>
        <p:sp>
          <p:nvSpPr>
            <p:cNvPr id="13359" name="Rectangle 60"/>
            <p:cNvSpPr>
              <a:spLocks noChangeArrowheads="1"/>
            </p:cNvSpPr>
            <p:nvPr/>
          </p:nvSpPr>
          <p:spPr bwMode="auto">
            <a:xfrm>
              <a:off x="7505365" y="5382572"/>
              <a:ext cx="162980" cy="3478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GB" altLang="pt-BR" sz="1600"/>
            </a:p>
          </p:txBody>
        </p:sp>
        <p:sp>
          <p:nvSpPr>
            <p:cNvPr id="13360" name="Rectangle 62"/>
            <p:cNvSpPr>
              <a:spLocks noChangeArrowheads="1"/>
            </p:cNvSpPr>
            <p:nvPr/>
          </p:nvSpPr>
          <p:spPr bwMode="auto">
            <a:xfrm>
              <a:off x="6497724" y="4452583"/>
              <a:ext cx="162980" cy="3493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GB" altLang="pt-BR" sz="1600"/>
            </a:p>
          </p:txBody>
        </p:sp>
        <p:sp>
          <p:nvSpPr>
            <p:cNvPr id="13361" name="Line 63"/>
            <p:cNvSpPr>
              <a:spLocks noChangeShapeType="1"/>
            </p:cNvSpPr>
            <p:nvPr/>
          </p:nvSpPr>
          <p:spPr bwMode="auto">
            <a:xfrm>
              <a:off x="6453790" y="2435338"/>
              <a:ext cx="2494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62" name="Line 64"/>
            <p:cNvSpPr>
              <a:spLocks noChangeShapeType="1"/>
            </p:cNvSpPr>
            <p:nvPr/>
          </p:nvSpPr>
          <p:spPr bwMode="auto">
            <a:xfrm>
              <a:off x="7379233" y="2435338"/>
              <a:ext cx="2494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63" name="Line 65"/>
            <p:cNvSpPr>
              <a:spLocks noChangeShapeType="1"/>
            </p:cNvSpPr>
            <p:nvPr/>
          </p:nvSpPr>
          <p:spPr bwMode="auto">
            <a:xfrm>
              <a:off x="6480717" y="3319962"/>
              <a:ext cx="2494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64" name="Line 66"/>
            <p:cNvSpPr>
              <a:spLocks noChangeShapeType="1"/>
            </p:cNvSpPr>
            <p:nvPr/>
          </p:nvSpPr>
          <p:spPr bwMode="auto">
            <a:xfrm>
              <a:off x="7406160" y="3319962"/>
              <a:ext cx="2494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65" name="Line 67"/>
            <p:cNvSpPr>
              <a:spLocks noChangeShapeType="1"/>
            </p:cNvSpPr>
            <p:nvPr/>
          </p:nvSpPr>
          <p:spPr bwMode="auto">
            <a:xfrm>
              <a:off x="6439618" y="4221220"/>
              <a:ext cx="2494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66" name="Line 68"/>
            <p:cNvSpPr>
              <a:spLocks noChangeShapeType="1"/>
            </p:cNvSpPr>
            <p:nvPr/>
          </p:nvSpPr>
          <p:spPr bwMode="auto">
            <a:xfrm>
              <a:off x="7365061" y="4221220"/>
              <a:ext cx="2494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67" name="Line 69"/>
            <p:cNvSpPr>
              <a:spLocks noChangeShapeType="1"/>
            </p:cNvSpPr>
            <p:nvPr/>
          </p:nvSpPr>
          <p:spPr bwMode="auto">
            <a:xfrm>
              <a:off x="6439618" y="5077113"/>
              <a:ext cx="2494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68" name="Line 70"/>
            <p:cNvSpPr>
              <a:spLocks noChangeShapeType="1"/>
            </p:cNvSpPr>
            <p:nvPr/>
          </p:nvSpPr>
          <p:spPr bwMode="auto">
            <a:xfrm>
              <a:off x="7365061" y="5077113"/>
              <a:ext cx="2494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3318" name="Grupo 71"/>
          <p:cNvGrpSpPr>
            <a:grpSpLocks/>
          </p:cNvGrpSpPr>
          <p:nvPr/>
        </p:nvGrpSpPr>
        <p:grpSpPr bwMode="auto">
          <a:xfrm>
            <a:off x="477967" y="3764767"/>
            <a:ext cx="1624503" cy="1777613"/>
            <a:chOff x="1209223" y="2662238"/>
            <a:chExt cx="1818325" cy="1866900"/>
          </a:xfrm>
        </p:grpSpPr>
        <p:sp>
          <p:nvSpPr>
            <p:cNvPr id="13327" name="Rectangle 71"/>
            <p:cNvSpPr>
              <a:spLocks noChangeArrowheads="1"/>
            </p:cNvSpPr>
            <p:nvPr/>
          </p:nvSpPr>
          <p:spPr bwMode="auto">
            <a:xfrm>
              <a:off x="1934281" y="2682875"/>
              <a:ext cx="427212" cy="325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pt-BR" sz="1600" i="1">
                  <a:latin typeface="Arial" panose="020B0604020202020204" pitchFamily="34" charset="0"/>
                </a:rPr>
                <a:t>‘0’ </a:t>
              </a:r>
            </a:p>
          </p:txBody>
        </p:sp>
        <p:sp>
          <p:nvSpPr>
            <p:cNvPr id="13328" name="Rectangle 72"/>
            <p:cNvSpPr>
              <a:spLocks noChangeArrowheads="1"/>
            </p:cNvSpPr>
            <p:nvPr/>
          </p:nvSpPr>
          <p:spPr bwMode="auto">
            <a:xfrm>
              <a:off x="1912056" y="4164013"/>
              <a:ext cx="427212" cy="325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pt-BR" sz="1600" i="1">
                  <a:latin typeface="Arial" panose="020B0604020202020204" pitchFamily="34" charset="0"/>
                </a:rPr>
                <a:t>‘2’ </a:t>
              </a:r>
            </a:p>
          </p:txBody>
        </p:sp>
        <p:sp>
          <p:nvSpPr>
            <p:cNvPr id="13329" name="Rectangle 73"/>
            <p:cNvSpPr>
              <a:spLocks noChangeArrowheads="1"/>
            </p:cNvSpPr>
            <p:nvPr/>
          </p:nvSpPr>
          <p:spPr bwMode="auto">
            <a:xfrm>
              <a:off x="2752818" y="2672649"/>
              <a:ext cx="274730" cy="325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pt-BR" sz="1600" i="1" dirty="0"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13330" name="Rectangle 74"/>
            <p:cNvSpPr>
              <a:spLocks noChangeArrowheads="1"/>
            </p:cNvSpPr>
            <p:nvPr/>
          </p:nvSpPr>
          <p:spPr bwMode="auto">
            <a:xfrm>
              <a:off x="1209223" y="2698044"/>
              <a:ext cx="299868" cy="325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pt-BR" sz="1600" i="1" dirty="0">
                  <a:latin typeface="Arial" panose="020B0604020202020204" pitchFamily="34" charset="0"/>
                </a:rPr>
                <a:t>V</a:t>
              </a:r>
            </a:p>
          </p:txBody>
        </p:sp>
        <p:sp>
          <p:nvSpPr>
            <p:cNvPr id="13331" name="Rectangle 75"/>
            <p:cNvSpPr>
              <a:spLocks noChangeArrowheads="1"/>
            </p:cNvSpPr>
            <p:nvPr/>
          </p:nvSpPr>
          <p:spPr bwMode="auto">
            <a:xfrm>
              <a:off x="1728787" y="3255963"/>
              <a:ext cx="738187" cy="71596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5088" tIns="31750" rIns="65088" bIns="31750" anchor="ctr"/>
            <a:lstStyle>
              <a:lvl1pPr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pt-BR" sz="1600" i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3332" name="Line 76"/>
            <p:cNvSpPr>
              <a:spLocks noChangeShapeType="1"/>
            </p:cNvSpPr>
            <p:nvPr/>
          </p:nvSpPr>
          <p:spPr bwMode="auto">
            <a:xfrm>
              <a:off x="1884363" y="4037013"/>
              <a:ext cx="0" cy="492125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33" name="Line 77"/>
            <p:cNvSpPr>
              <a:spLocks noChangeShapeType="1"/>
            </p:cNvSpPr>
            <p:nvPr/>
          </p:nvSpPr>
          <p:spPr bwMode="auto">
            <a:xfrm>
              <a:off x="1884363" y="2681288"/>
              <a:ext cx="0" cy="51593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3334" name="Group 78"/>
            <p:cNvGrpSpPr>
              <a:grpSpLocks/>
            </p:cNvGrpSpPr>
            <p:nvPr/>
          </p:nvGrpSpPr>
          <p:grpSpPr bwMode="auto">
            <a:xfrm>
              <a:off x="2365375" y="2695575"/>
              <a:ext cx="0" cy="1806575"/>
              <a:chOff x="1490" y="1698"/>
              <a:chExt cx="0" cy="1138"/>
            </a:xfrm>
          </p:grpSpPr>
          <p:sp>
            <p:nvSpPr>
              <p:cNvPr id="13339" name="Line 79"/>
              <p:cNvSpPr>
                <a:spLocks noChangeShapeType="1"/>
              </p:cNvSpPr>
              <p:nvPr/>
            </p:nvSpPr>
            <p:spPr bwMode="auto">
              <a:xfrm>
                <a:off x="1490" y="2527"/>
                <a:ext cx="0" cy="309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40" name="Line 80"/>
              <p:cNvSpPr>
                <a:spLocks noChangeShapeType="1"/>
              </p:cNvSpPr>
              <p:nvPr/>
            </p:nvSpPr>
            <p:spPr bwMode="auto">
              <a:xfrm>
                <a:off x="1490" y="1698"/>
                <a:ext cx="0" cy="325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3335" name="Rectangle 81"/>
            <p:cNvSpPr>
              <a:spLocks noChangeArrowheads="1"/>
            </p:cNvSpPr>
            <p:nvPr/>
          </p:nvSpPr>
          <p:spPr bwMode="auto">
            <a:xfrm>
              <a:off x="2400854" y="2662238"/>
              <a:ext cx="346554" cy="325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pt-BR" sz="1600" i="1">
                  <a:latin typeface="Arial" panose="020B0604020202020204" pitchFamily="34" charset="0"/>
                </a:rPr>
                <a:t>x</a:t>
              </a:r>
              <a:r>
                <a:rPr lang="en-US" altLang="pt-BR" sz="1600" baseline="-250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3336" name="Rectangle 82"/>
            <p:cNvSpPr>
              <a:spLocks noChangeArrowheads="1"/>
            </p:cNvSpPr>
            <p:nvPr/>
          </p:nvSpPr>
          <p:spPr bwMode="auto">
            <a:xfrm>
              <a:off x="2484991" y="4143375"/>
              <a:ext cx="346554" cy="325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pt-BR" sz="1600" i="1">
                  <a:latin typeface="Arial" panose="020B0604020202020204" pitchFamily="34" charset="0"/>
                </a:rPr>
                <a:t>x</a:t>
              </a:r>
              <a:r>
                <a:rPr lang="en-US" altLang="pt-BR" sz="1600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3337" name="Rectangle 83"/>
            <p:cNvSpPr>
              <a:spLocks noChangeArrowheads="1"/>
            </p:cNvSpPr>
            <p:nvPr/>
          </p:nvSpPr>
          <p:spPr bwMode="auto">
            <a:xfrm>
              <a:off x="1442004" y="2676525"/>
              <a:ext cx="346554" cy="325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pt-BR" sz="1600" i="1">
                  <a:latin typeface="Arial" panose="020B0604020202020204" pitchFamily="34" charset="0"/>
                </a:rPr>
                <a:t>y</a:t>
              </a:r>
              <a:r>
                <a:rPr lang="en-US" altLang="pt-BR" sz="1600" baseline="-250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3338" name="Rectangle 84"/>
            <p:cNvSpPr>
              <a:spLocks noChangeArrowheads="1"/>
            </p:cNvSpPr>
            <p:nvPr/>
          </p:nvSpPr>
          <p:spPr bwMode="auto">
            <a:xfrm>
              <a:off x="1473754" y="4157663"/>
              <a:ext cx="346554" cy="325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5088" tIns="31750" rIns="65088" bIns="31750">
              <a:spAutoFit/>
            </a:bodyPr>
            <a:lstStyle>
              <a:lvl1pPr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47675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476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pt-BR" sz="1600" i="1">
                  <a:latin typeface="Arial" panose="020B0604020202020204" pitchFamily="34" charset="0"/>
                </a:rPr>
                <a:t>y</a:t>
              </a:r>
              <a:r>
                <a:rPr lang="en-US" altLang="pt-BR" sz="1600" baseline="-25000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7B6E4FF6-4A7D-4D60-ADA4-CCFFDE286226}"/>
              </a:ext>
            </a:extLst>
          </p:cNvPr>
          <p:cNvSpPr txBox="1"/>
          <p:nvPr/>
        </p:nvSpPr>
        <p:spPr>
          <a:xfrm>
            <a:off x="467544" y="3183061"/>
            <a:ext cx="16716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sz="2400" dirty="0" err="1">
                <a:latin typeface="+mj-lt"/>
              </a:rPr>
              <a:t>Co-corrente</a:t>
            </a:r>
            <a:endParaRPr lang="en-GB" sz="2400" dirty="0">
              <a:latin typeface="+mj-lt"/>
            </a:endParaRPr>
          </a:p>
        </p:txBody>
      </p:sp>
      <p:sp>
        <p:nvSpPr>
          <p:cNvPr id="88" name="CaixaDeTexto 87">
            <a:extLst>
              <a:ext uri="{FF2B5EF4-FFF2-40B4-BE49-F238E27FC236}">
                <a16:creationId xmlns:a16="http://schemas.microsoft.com/office/drawing/2014/main" id="{8050960E-A731-4FE5-A6EC-300ECFE625DF}"/>
              </a:ext>
            </a:extLst>
          </p:cNvPr>
          <p:cNvSpPr txBox="1"/>
          <p:nvPr/>
        </p:nvSpPr>
        <p:spPr>
          <a:xfrm>
            <a:off x="3495873" y="1238845"/>
            <a:ext cx="23288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sz="2400" dirty="0">
                <a:latin typeface="+mj-lt"/>
              </a:rPr>
              <a:t>Corrente cruzada</a:t>
            </a:r>
            <a:endParaRPr lang="en-GB" sz="2400" dirty="0">
              <a:latin typeface="+mj-lt"/>
            </a:endParaRPr>
          </a:p>
        </p:txBody>
      </p:sp>
      <p:sp>
        <p:nvSpPr>
          <p:cNvPr id="89" name="CaixaDeTexto 88">
            <a:extLst>
              <a:ext uri="{FF2B5EF4-FFF2-40B4-BE49-F238E27FC236}">
                <a16:creationId xmlns:a16="http://schemas.microsoft.com/office/drawing/2014/main" id="{F6E2F45A-FE41-4C51-AB18-4D6395D6D1DB}"/>
              </a:ext>
            </a:extLst>
          </p:cNvPr>
          <p:cNvSpPr txBox="1"/>
          <p:nvPr/>
        </p:nvSpPr>
        <p:spPr>
          <a:xfrm>
            <a:off x="6423223" y="1238845"/>
            <a:ext cx="21812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sz="2400" dirty="0" err="1">
                <a:latin typeface="+mj-lt"/>
              </a:rPr>
              <a:t>Contra-corrente</a:t>
            </a:r>
            <a:endParaRPr lang="en-GB" sz="2400" dirty="0">
              <a:latin typeface="+mj-lt"/>
            </a:endParaRPr>
          </a:p>
        </p:txBody>
      </p:sp>
      <p:graphicFrame>
        <p:nvGraphicFramePr>
          <p:cNvPr id="13322" name="Object 3"/>
          <p:cNvGraphicFramePr>
            <a:graphicFrameLocks/>
          </p:cNvGraphicFramePr>
          <p:nvPr/>
        </p:nvGraphicFramePr>
        <p:xfrm>
          <a:off x="3351411" y="5588670"/>
          <a:ext cx="2232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088" imgH="431613" progId="Equation.DSMT4">
                  <p:embed/>
                </p:oleObj>
              </mc:Choice>
              <mc:Fallback>
                <p:oleObj name="Equation" r:id="rId3" imgW="1409088" imgH="431613" progId="Equation.DSMT4">
                  <p:embed/>
                  <p:pic>
                    <p:nvPicPr>
                      <p:cNvPr id="13322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411" y="5588670"/>
                        <a:ext cx="2232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323" name="Object 4"/>
              <p:cNvSpPr txBox="1"/>
              <p:nvPr/>
            </p:nvSpPr>
            <p:spPr bwMode="auto">
              <a:xfrm>
                <a:off x="6146998" y="5598195"/>
                <a:ext cx="2341563" cy="698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13323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6998" y="5598195"/>
                <a:ext cx="2341563" cy="698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tângulo 94">
            <a:extLst>
              <a:ext uri="{FF2B5EF4-FFF2-40B4-BE49-F238E27FC236}">
                <a16:creationId xmlns:a16="http://schemas.microsoft.com/office/drawing/2014/main" id="{9689EB8E-9CE2-4857-90E7-1B633484B982}"/>
              </a:ext>
            </a:extLst>
          </p:cNvPr>
          <p:cNvSpPr/>
          <p:nvPr/>
        </p:nvSpPr>
        <p:spPr>
          <a:xfrm>
            <a:off x="393976" y="1340768"/>
            <a:ext cx="2988447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b="1" i="1" dirty="0"/>
              <a:t>Hipóteses</a:t>
            </a:r>
          </a:p>
          <a:p>
            <a:pPr>
              <a:defRPr/>
            </a:pPr>
            <a:r>
              <a:rPr lang="pt-BR" dirty="0"/>
              <a:t>N estágios de equilíbrio</a:t>
            </a:r>
          </a:p>
          <a:p>
            <a:pPr>
              <a:defRPr/>
            </a:pPr>
            <a:r>
              <a:rPr lang="pt-BR" dirty="0"/>
              <a:t>K, L e V constantes (diluído)</a:t>
            </a:r>
          </a:p>
          <a:p>
            <a:pPr>
              <a:defRPr/>
            </a:pPr>
            <a:r>
              <a:rPr lang="pt-BR" dirty="0">
                <a:sym typeface="Wingdings" pitchFamily="2" charset="2"/>
              </a:rPr>
              <a:t>1 só comp. transportado </a:t>
            </a:r>
            <a:r>
              <a:rPr lang="pt-BR" dirty="0"/>
              <a:t>L</a:t>
            </a:r>
            <a:r>
              <a:rPr lang="pt-BR" dirty="0">
                <a:sym typeface="Wingdings" pitchFamily="2" charset="2"/>
              </a:rPr>
              <a:t>V</a:t>
            </a:r>
          </a:p>
          <a:p>
            <a:pPr>
              <a:defRPr/>
            </a:pPr>
            <a:r>
              <a:rPr lang="pt-BR" dirty="0">
                <a:sym typeface="Wingdings" pitchFamily="2" charset="2"/>
              </a:rPr>
              <a:t>y</a:t>
            </a:r>
            <a:r>
              <a:rPr lang="pt-BR" baseline="-25000" dirty="0">
                <a:sym typeface="Wingdings" pitchFamily="2" charset="2"/>
              </a:rPr>
              <a:t>2</a:t>
            </a:r>
            <a:r>
              <a:rPr lang="pt-BR" dirty="0">
                <a:sym typeface="Wingdings" pitchFamily="2" charset="2"/>
              </a:rPr>
              <a:t>=0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26" name="Object 93"/>
              <p:cNvSpPr txBox="1"/>
              <p:nvPr/>
            </p:nvSpPr>
            <p:spPr bwMode="auto">
              <a:xfrm>
                <a:off x="543559" y="5588670"/>
                <a:ext cx="1508125" cy="720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13326" name="Object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559" y="5588670"/>
                <a:ext cx="1508125" cy="7207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CaixaDeTexto 1">
            <a:extLst>
              <a:ext uri="{FF2B5EF4-FFF2-40B4-BE49-F238E27FC236}">
                <a16:creationId xmlns:a16="http://schemas.microsoft.com/office/drawing/2014/main" id="{047C8E31-A54D-4A4F-A9B9-1E9635848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519" y="6450248"/>
            <a:ext cx="6983412" cy="3698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pt-BR" altLang="en-US" dirty="0">
                <a:solidFill>
                  <a:schemeClr val="bg1"/>
                </a:solidFill>
              </a:rPr>
              <a:t>Texto de apoio para o tema “cascatas”: </a:t>
            </a:r>
            <a:r>
              <a:rPr lang="pt-BR" altLang="en-US" dirty="0" err="1">
                <a:solidFill>
                  <a:schemeClr val="bg1"/>
                </a:solidFill>
              </a:rPr>
              <a:t>Seader</a:t>
            </a:r>
            <a:r>
              <a:rPr lang="pt-BR" altLang="en-US" dirty="0">
                <a:solidFill>
                  <a:schemeClr val="bg1"/>
                </a:solidFill>
              </a:rPr>
              <a:t> &amp; Henley seções 5.3 e 5.4.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8AFF6FB-FD67-4FB4-A549-C57DEDD6FCC1}"/>
              </a:ext>
            </a:extLst>
          </p:cNvPr>
          <p:cNvSpPr/>
          <p:nvPr/>
        </p:nvSpPr>
        <p:spPr>
          <a:xfrm>
            <a:off x="2185653" y="5795972"/>
            <a:ext cx="1030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i="1" dirty="0"/>
              <a:t>S=KV/L </a:t>
            </a:r>
          </a:p>
        </p:txBody>
      </p:sp>
    </p:spTree>
    <p:extLst>
      <p:ext uri="{BB962C8B-B14F-4D97-AF65-F5344CB8AC3E}">
        <p14:creationId xmlns:p14="http://schemas.microsoft.com/office/powerpoint/2010/main" val="42195305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524C0-2B4A-4583-ACE3-73AA03C2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Exercício</a:t>
            </a:r>
            <a:r>
              <a:rPr lang="en-US" dirty="0"/>
              <a:t> 3.5: </a:t>
            </a:r>
            <a:r>
              <a:rPr lang="en-US" dirty="0" err="1"/>
              <a:t>cascata</a:t>
            </a:r>
            <a:endParaRPr lang="en-US" dirty="0"/>
          </a:p>
        </p:txBody>
      </p:sp>
      <p:sp>
        <p:nvSpPr>
          <p:cNvPr id="15363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lvl="1" eaLnBrk="1" hangingPunct="1"/>
            <a:r>
              <a:rPr lang="pt-BR" altLang="pt-BR" dirty="0"/>
              <a:t>Deseja-se extrair p-</a:t>
            </a:r>
            <a:r>
              <a:rPr lang="pt-BR" altLang="pt-BR" dirty="0" err="1"/>
              <a:t>dioxano</a:t>
            </a:r>
            <a:r>
              <a:rPr lang="pt-BR" altLang="pt-BR" dirty="0"/>
              <a:t> de uma solução aquosa usando-se benzeno puro como solvente. Compare os contatos </a:t>
            </a:r>
            <a:r>
              <a:rPr lang="pt-BR" altLang="pt-BR" dirty="0" err="1"/>
              <a:t>co-corrente</a:t>
            </a:r>
            <a:r>
              <a:rPr lang="pt-BR" altLang="pt-BR" dirty="0"/>
              <a:t>, cruzado e contra corrente para 5 estágios de equilíbrio. Sabe-se:</a:t>
            </a:r>
          </a:p>
          <a:p>
            <a:pPr lvl="2" eaLnBrk="1" hangingPunct="1"/>
            <a:r>
              <a:rPr lang="pt-BR" altLang="pt-BR" dirty="0"/>
              <a:t>Teor de p-</a:t>
            </a:r>
            <a:r>
              <a:rPr lang="pt-BR" altLang="pt-BR" dirty="0" err="1"/>
              <a:t>dioxano</a:t>
            </a:r>
            <a:r>
              <a:rPr lang="pt-BR" altLang="pt-BR" dirty="0"/>
              <a:t> na solução aquosa e no benzeno são 5% e 0% em massa, respectivamente</a:t>
            </a:r>
          </a:p>
          <a:p>
            <a:pPr lvl="2" eaLnBrk="1" hangingPunct="1"/>
            <a:r>
              <a:rPr lang="pt-BR" altLang="pt-BR" dirty="0"/>
              <a:t>Vazão de solução aquosa= 4.000 kg/h</a:t>
            </a:r>
          </a:p>
          <a:p>
            <a:pPr lvl="2" eaLnBrk="1" hangingPunct="1"/>
            <a:r>
              <a:rPr lang="pt-BR" altLang="pt-BR" dirty="0"/>
              <a:t>Vazão de solvente= 7.000 kg/h</a:t>
            </a:r>
            <a:endParaRPr lang="en-GB" altLang="pt-BR" dirty="0"/>
          </a:p>
          <a:p>
            <a:pPr lvl="2" eaLnBrk="1" hangingPunct="1"/>
            <a:r>
              <a:rPr lang="pt-BR" altLang="pt-BR" dirty="0"/>
              <a:t>O coeficiente de partição para o </a:t>
            </a:r>
            <a:r>
              <a:rPr lang="pt-BR" altLang="pt-BR" dirty="0" err="1"/>
              <a:t>dioxano</a:t>
            </a:r>
            <a:r>
              <a:rPr lang="pt-BR" altLang="pt-BR" dirty="0"/>
              <a:t> na mistura situa-se entre 1.0 e 1.4 a 25 </a:t>
            </a:r>
            <a:r>
              <a:rPr lang="pt-BR" altLang="pt-BR" baseline="30000" dirty="0" err="1"/>
              <a:t>o</a:t>
            </a:r>
            <a:r>
              <a:rPr lang="pt-BR" altLang="pt-BR" dirty="0" err="1"/>
              <a:t>C.</a:t>
            </a:r>
            <a:endParaRPr lang="pt-BR" altLang="pt-BR" dirty="0"/>
          </a:p>
          <a:p>
            <a:pPr lvl="2" eaLnBrk="1" hangingPunct="1"/>
            <a:r>
              <a:rPr lang="pt-BR" altLang="pt-BR" dirty="0"/>
              <a:t>Benzeno e água são mutuamente insolúveis.</a:t>
            </a:r>
          </a:p>
        </p:txBody>
      </p:sp>
      <p:sp>
        <p:nvSpPr>
          <p:cNvPr id="15365" name="Espaço Reservado para Número de Slid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A03D46-CFD8-4A9A-BA09-6560D2D9CC30}" type="slidenum">
              <a:rPr lang="en-US" altLang="pt-BR" smtClean="0"/>
              <a:pPr/>
              <a:t>45</a:t>
            </a:fld>
            <a:endParaRPr lang="en-US" altLang="pt-BR"/>
          </a:p>
        </p:txBody>
      </p:sp>
      <p:pic>
        <p:nvPicPr>
          <p:cNvPr id="6" name="Picture 2" descr="Chemical structure of dioxa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21835"/>
            <a:ext cx="92040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9351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>
            <a:extLst>
              <a:ext uri="{FF2B5EF4-FFF2-40B4-BE49-F238E27FC236}">
                <a16:creationId xmlns:a16="http://schemas.microsoft.com/office/drawing/2014/main" id="{3A22DCED-6B1D-42EF-AE4D-798197CEC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 dirty="0"/>
              <a:t>Resumo 1/2</a:t>
            </a:r>
          </a:p>
        </p:txBody>
      </p:sp>
      <p:sp>
        <p:nvSpPr>
          <p:cNvPr id="118787" name="Rectangle 5"/>
          <p:cNvSpPr>
            <a:spLocks noGrp="1"/>
          </p:cNvSpPr>
          <p:nvPr>
            <p:ph idx="1"/>
          </p:nvPr>
        </p:nvSpPr>
        <p:spPr>
          <a:xfrm>
            <a:off x="323850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Num separador, massa é transportada dentro de uma fase em direção à interface</a:t>
            </a:r>
          </a:p>
          <a:p>
            <a:pPr lvl="1" eaLnBrk="1" hangingPunct="1"/>
            <a:r>
              <a:rPr lang="pt-BR" altLang="pt-BR" dirty="0"/>
              <a:t>Fluxo é ortogonal à interface</a:t>
            </a:r>
          </a:p>
          <a:p>
            <a:pPr lvl="1" eaLnBrk="1" hangingPunct="1"/>
            <a:r>
              <a:rPr lang="pt-BR" altLang="pt-BR" dirty="0"/>
              <a:t>Fluxo tem componentes </a:t>
            </a:r>
            <a:r>
              <a:rPr lang="pt-BR" altLang="pt-BR" b="1" dirty="0"/>
              <a:t>difusivo</a:t>
            </a:r>
            <a:r>
              <a:rPr lang="pt-BR" altLang="pt-BR" dirty="0"/>
              <a:t> e </a:t>
            </a:r>
            <a:r>
              <a:rPr lang="pt-BR" altLang="pt-BR" b="1" dirty="0"/>
              <a:t>convectivo</a:t>
            </a:r>
            <a:r>
              <a:rPr lang="pt-BR" altLang="pt-BR" dirty="0"/>
              <a:t>. </a:t>
            </a:r>
          </a:p>
          <a:p>
            <a:pPr lvl="1" eaLnBrk="1" hangingPunct="1"/>
            <a:r>
              <a:rPr lang="pt-BR" altLang="pt-BR" dirty="0"/>
              <a:t>Para escoamento </a:t>
            </a:r>
            <a:r>
              <a:rPr lang="pt-BR" altLang="pt-BR" dirty="0" err="1"/>
              <a:t>unimolecular</a:t>
            </a:r>
            <a:r>
              <a:rPr lang="pt-BR" altLang="pt-BR" dirty="0"/>
              <a:t> -------------------------&gt;	</a:t>
            </a:r>
          </a:p>
          <a:p>
            <a:pPr lvl="1" eaLnBrk="1" hangingPunct="1"/>
            <a:r>
              <a:rPr lang="pt-BR" altLang="pt-BR" dirty="0"/>
              <a:t>Em soluções diluídas a convecção pode ser desprezada</a:t>
            </a:r>
          </a:p>
          <a:p>
            <a:pPr eaLnBrk="1" hangingPunct="1"/>
            <a:r>
              <a:rPr lang="pt-BR" altLang="pt-BR" dirty="0"/>
              <a:t>A área interfacial (a’) é determinada pela</a:t>
            </a:r>
            <a:br>
              <a:rPr lang="pt-BR" altLang="pt-BR" dirty="0"/>
            </a:br>
            <a:r>
              <a:rPr lang="pt-BR" altLang="pt-BR" dirty="0"/>
              <a:t>fração volumétrica (</a:t>
            </a:r>
            <a:r>
              <a:rPr lang="pt-BR" altLang="pt-BR" dirty="0">
                <a:latin typeface="Symbol" panose="05050102010706020507" pitchFamily="18" charset="2"/>
              </a:rPr>
              <a:t>e</a:t>
            </a:r>
            <a:r>
              <a:rPr lang="pt-BR" altLang="pt-BR" dirty="0"/>
              <a:t>) e tamanho das</a:t>
            </a:r>
            <a:br>
              <a:rPr lang="pt-BR" altLang="pt-BR" dirty="0"/>
            </a:br>
            <a:r>
              <a:rPr lang="pt-BR" altLang="pt-BR" dirty="0"/>
              <a:t>partículas (d) da fase dispersa</a:t>
            </a:r>
          </a:p>
          <a:p>
            <a:pPr eaLnBrk="1" hangingPunct="1"/>
            <a:r>
              <a:rPr lang="pt-BR" altLang="pt-BR" dirty="0"/>
              <a:t>A vazão de componente transportado é obtida</a:t>
            </a:r>
            <a:br>
              <a:rPr lang="pt-BR" altLang="pt-BR" dirty="0"/>
            </a:br>
            <a:r>
              <a:rPr lang="pt-BR" altLang="pt-BR" dirty="0"/>
              <a:t>a partir do fluxo e da superfície.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788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6594474" y="5367338"/>
                <a:ext cx="2334333" cy="58194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´⋅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𝑉𝑜𝑙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118788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94474" y="5367338"/>
                <a:ext cx="2334333" cy="5819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8789" name="Group 23"/>
          <p:cNvGrpSpPr>
            <a:grpSpLocks/>
          </p:cNvGrpSpPr>
          <p:nvPr/>
        </p:nvGrpSpPr>
        <p:grpSpPr bwMode="auto">
          <a:xfrm>
            <a:off x="6011863" y="1700213"/>
            <a:ext cx="647700" cy="946150"/>
            <a:chOff x="4266" y="2463"/>
            <a:chExt cx="782" cy="1636"/>
          </a:xfrm>
        </p:grpSpPr>
        <p:sp>
          <p:nvSpPr>
            <p:cNvPr id="7" name="Freeform 11" descr="70%">
              <a:extLst>
                <a:ext uri="{FF2B5EF4-FFF2-40B4-BE49-F238E27FC236}">
                  <a16:creationId xmlns:a16="http://schemas.microsoft.com/office/drawing/2014/main" id="{34537210-8430-4704-8727-15C961A82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6" y="2463"/>
              <a:ext cx="782" cy="1636"/>
            </a:xfrm>
            <a:custGeom>
              <a:avLst/>
              <a:gdLst>
                <a:gd name="T0" fmla="*/ 0 w 413"/>
                <a:gd name="T1" fmla="*/ 41854 h 892"/>
                <a:gd name="T2" fmla="*/ 68076 w 413"/>
                <a:gd name="T3" fmla="*/ 0 h 892"/>
                <a:gd name="T4" fmla="*/ 68076 w 413"/>
                <a:gd name="T5" fmla="*/ 70788 h 892"/>
                <a:gd name="T6" fmla="*/ 0 w 413"/>
                <a:gd name="T7" fmla="*/ 114082 h 892"/>
                <a:gd name="T8" fmla="*/ 0 w 413"/>
                <a:gd name="T9" fmla="*/ 41854 h 8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3"/>
                <a:gd name="T16" fmla="*/ 0 h 892"/>
                <a:gd name="T17" fmla="*/ 413 w 413"/>
                <a:gd name="T18" fmla="*/ 892 h 8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3" h="892">
                  <a:moveTo>
                    <a:pt x="0" y="327"/>
                  </a:moveTo>
                  <a:lnTo>
                    <a:pt x="412" y="0"/>
                  </a:lnTo>
                  <a:lnTo>
                    <a:pt x="412" y="553"/>
                  </a:lnTo>
                  <a:lnTo>
                    <a:pt x="0" y="891"/>
                  </a:lnTo>
                  <a:lnTo>
                    <a:pt x="0" y="327"/>
                  </a:lnTo>
                </a:path>
              </a:pathLst>
            </a:custGeom>
            <a:solidFill>
              <a:schemeClr val="tx2">
                <a:lumMod val="75000"/>
              </a:schemeClr>
            </a:solidFill>
            <a:ln w="508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8795" name="AutoShape 19"/>
            <p:cNvSpPr>
              <a:spLocks noChangeArrowheads="1"/>
            </p:cNvSpPr>
            <p:nvPr/>
          </p:nvSpPr>
          <p:spPr bwMode="auto">
            <a:xfrm>
              <a:off x="4629" y="3000"/>
              <a:ext cx="355" cy="514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8790" name="Object 6">
                <a:hlinkClick r:id="" action="ppaction://ole?verb=0"/>
              </p:cNvPr>
              <p:cNvSpPr txBox="1"/>
              <p:nvPr/>
            </p:nvSpPr>
            <p:spPr bwMode="auto">
              <a:xfrm>
                <a:off x="6611938" y="2492374"/>
                <a:ext cx="2409752" cy="63315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118790" name="Object 6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1938" y="2492374"/>
                <a:ext cx="2409752" cy="6331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791" name="Object 8">
                <a:hlinkClick r:id="" action="ppaction://ole?verb=0"/>
              </p:cNvPr>
              <p:cNvSpPr txBox="1"/>
              <p:nvPr/>
            </p:nvSpPr>
            <p:spPr bwMode="auto">
              <a:xfrm>
                <a:off x="6611938" y="2924175"/>
                <a:ext cx="2808924" cy="6447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/(1−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118791" name="Object 8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1938" y="2924175"/>
                <a:ext cx="2808924" cy="6447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792" name="Object 7">
                <a:hlinkClick r:id="" action="ppaction://ole?verb=0"/>
              </p:cNvPr>
              <p:cNvSpPr txBox="1"/>
              <p:nvPr/>
            </p:nvSpPr>
            <p:spPr bwMode="auto">
              <a:xfrm>
                <a:off x="6611938" y="3357563"/>
                <a:ext cx="1361234" cy="64479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118792" name="Object 7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1938" y="3357563"/>
                <a:ext cx="1361234" cy="6447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793" name="Object 5"/>
              <p:cNvSpPr txBox="1"/>
              <p:nvPr/>
            </p:nvSpPr>
            <p:spPr bwMode="auto">
              <a:xfrm>
                <a:off x="6586538" y="4000500"/>
                <a:ext cx="2409752" cy="11033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interface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pt-BR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pt-B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mistura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8793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6538" y="4000500"/>
                <a:ext cx="2409752" cy="11033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>
            <a:extLst>
              <a:ext uri="{FF2B5EF4-FFF2-40B4-BE49-F238E27FC236}">
                <a16:creationId xmlns:a16="http://schemas.microsoft.com/office/drawing/2014/main" id="{0EF688B0-C55B-48C1-8BF6-24B26813C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 dirty="0"/>
              <a:t>Resumo 2/2</a:t>
            </a:r>
          </a:p>
        </p:txBody>
      </p:sp>
      <p:sp>
        <p:nvSpPr>
          <p:cNvPr id="120835" name="Rectangle 5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Taxa de TM para escoamento dentro de</a:t>
            </a:r>
            <a:br>
              <a:rPr lang="pt-BR" altLang="pt-BR" dirty="0"/>
            </a:br>
            <a:r>
              <a:rPr lang="pt-BR" altLang="pt-BR" dirty="0"/>
              <a:t>uma fase é descrita com modelo de filme.</a:t>
            </a:r>
          </a:p>
          <a:p>
            <a:pPr eaLnBrk="1" hangingPunct="1"/>
            <a:r>
              <a:rPr lang="pt-BR" altLang="pt-BR" dirty="0"/>
              <a:t>Tal modelo pode ser estendido para</a:t>
            </a:r>
            <a:br>
              <a:rPr lang="pt-BR" altLang="pt-BR" dirty="0"/>
            </a:br>
            <a:r>
              <a:rPr lang="pt-BR" altLang="pt-BR" dirty="0"/>
              <a:t>escoamento através de 2 fases. </a:t>
            </a:r>
          </a:p>
          <a:p>
            <a:pPr lvl="1" eaLnBrk="1" hangingPunct="1"/>
            <a:r>
              <a:rPr lang="pt-BR" altLang="pt-BR" dirty="0"/>
              <a:t>A força motriz para o fluxo é o afastamento do equilíbrio termodinâmico.</a:t>
            </a:r>
          </a:p>
          <a:p>
            <a:pPr eaLnBrk="1" hangingPunct="1"/>
            <a:r>
              <a:rPr lang="pt-BR" altLang="pt-BR" dirty="0"/>
              <a:t>Estágio com limitação de TM é descrito por balanços de massa + modelo de 2 filmes.</a:t>
            </a:r>
          </a:p>
          <a:p>
            <a:pPr eaLnBrk="1" hangingPunct="1"/>
            <a:r>
              <a:rPr lang="pt-BR" altLang="pt-BR" dirty="0"/>
              <a:t>Recuperação e pureza no estágio depende da forma de contato: </a:t>
            </a:r>
            <a:r>
              <a:rPr lang="pt-BR" altLang="pt-BR" dirty="0" err="1"/>
              <a:t>mix-mix</a:t>
            </a:r>
            <a:r>
              <a:rPr lang="pt-BR" altLang="pt-BR" dirty="0"/>
              <a:t> &lt; </a:t>
            </a:r>
            <a:r>
              <a:rPr lang="pt-BR" altLang="pt-BR" dirty="0" err="1"/>
              <a:t>plug-mix</a:t>
            </a:r>
            <a:r>
              <a:rPr lang="pt-BR" altLang="pt-BR" dirty="0"/>
              <a:t> &lt; </a:t>
            </a:r>
            <a:r>
              <a:rPr lang="pt-BR" altLang="pt-BR" dirty="0" err="1"/>
              <a:t>plug-plug</a:t>
            </a:r>
            <a:endParaRPr lang="pt-BR" altLang="pt-BR" dirty="0"/>
          </a:p>
          <a:p>
            <a:pPr eaLnBrk="1" hangingPunct="1"/>
            <a:r>
              <a:rPr lang="pt-BR" altLang="pt-BR" dirty="0"/>
              <a:t>Estágios em contra corrente melhor que correntes cruzadas</a:t>
            </a:r>
          </a:p>
          <a:p>
            <a:pPr lvl="1" eaLnBrk="1" hangingPunct="1"/>
            <a:r>
              <a:rPr lang="pt-BR" altLang="pt-BR" dirty="0"/>
              <a:t>Para estágio de equilíbrio, K constante, diluído e</a:t>
            </a:r>
            <a:br>
              <a:rPr lang="pt-BR" altLang="pt-BR" dirty="0"/>
            </a:br>
            <a:r>
              <a:rPr lang="pt-BR" altLang="pt-BR" dirty="0"/>
              <a:t>alimentação de fase auxiliar pura (y2=0) e</a:t>
            </a:r>
            <a:br>
              <a:rPr lang="pt-BR" altLang="pt-BR" dirty="0"/>
            </a:br>
            <a:r>
              <a:rPr lang="pt-BR" altLang="pt-BR" dirty="0" err="1"/>
              <a:t>contra-corrente</a:t>
            </a:r>
            <a:r>
              <a:rPr lang="pt-BR" altLang="pt-BR" dirty="0"/>
              <a:t> </a:t>
            </a:r>
            <a:r>
              <a:rPr lang="pt-BR" altLang="pt-BR" dirty="0" err="1"/>
              <a:t>Kremser</a:t>
            </a:r>
            <a:r>
              <a:rPr lang="pt-BR" altLang="pt-BR" dirty="0"/>
              <a:t>:</a:t>
            </a:r>
          </a:p>
          <a:p>
            <a:pPr eaLnBrk="1" hangingPunct="1"/>
            <a:endParaRPr lang="pt-BR" alt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836" name="Object 1028"/>
              <p:cNvSpPr txBox="1"/>
              <p:nvPr/>
            </p:nvSpPr>
            <p:spPr bwMode="auto">
              <a:xfrm>
                <a:off x="6084167" y="1043012"/>
                <a:ext cx="2737399" cy="8108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den>
                      </m:f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120836" name="Object 10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167" y="1043012"/>
                <a:ext cx="2737399" cy="8108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837" name="Object 10">
                <a:hlinkClick r:id="" action="ppaction://ole?verb=0"/>
              </p:cNvPr>
              <p:cNvSpPr txBox="1"/>
              <p:nvPr/>
            </p:nvSpPr>
            <p:spPr bwMode="auto">
              <a:xfrm>
                <a:off x="5220072" y="2419514"/>
                <a:ext cx="3498410" cy="5603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𝑜𝑉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120837" name="Object 10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20072" y="2419514"/>
                <a:ext cx="3498410" cy="5603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838" name="Object 21">
                <a:hlinkClick r:id="" action="ppaction://ole?verb=0"/>
              </p:cNvPr>
              <p:cNvSpPr txBox="1"/>
              <p:nvPr/>
            </p:nvSpPr>
            <p:spPr bwMode="auto">
              <a:xfrm>
                <a:off x="6084168" y="1628799"/>
                <a:ext cx="2982344" cy="6324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120838" name="Object 21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168" y="1628799"/>
                <a:ext cx="2982344" cy="6324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4"/>
              <p:cNvSpPr txBox="1"/>
              <p:nvPr/>
            </p:nvSpPr>
            <p:spPr bwMode="auto">
              <a:xfrm>
                <a:off x="6179418" y="5784124"/>
                <a:ext cx="2209006" cy="81322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8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9418" y="5784124"/>
                <a:ext cx="2209006" cy="8132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Forma livre 166">
            <a:extLst>
              <a:ext uri="{FF2B5EF4-FFF2-40B4-BE49-F238E27FC236}">
                <a16:creationId xmlns:a16="http://schemas.microsoft.com/office/drawing/2014/main" id="{02945097-C4E1-47D9-8C58-75C065E2B4A2}"/>
              </a:ext>
            </a:extLst>
          </p:cNvPr>
          <p:cNvSpPr/>
          <p:nvPr/>
        </p:nvSpPr>
        <p:spPr>
          <a:xfrm>
            <a:off x="1978025" y="3032125"/>
            <a:ext cx="3962400" cy="3821113"/>
          </a:xfrm>
          <a:custGeom>
            <a:avLst/>
            <a:gdLst>
              <a:gd name="connsiteX0" fmla="*/ 483704 w 4048539"/>
              <a:gd name="connsiteY0" fmla="*/ 250134 h 5714999"/>
              <a:gd name="connsiteX1" fmla="*/ 16565 w 4048539"/>
              <a:gd name="connsiteY1" fmla="*/ 1244047 h 5714999"/>
              <a:gd name="connsiteX2" fmla="*/ 583095 w 4048539"/>
              <a:gd name="connsiteY2" fmla="*/ 2536134 h 5714999"/>
              <a:gd name="connsiteX3" fmla="*/ 1527313 w 4048539"/>
              <a:gd name="connsiteY3" fmla="*/ 5060673 h 5714999"/>
              <a:gd name="connsiteX4" fmla="*/ 2600739 w 4048539"/>
              <a:gd name="connsiteY4" fmla="*/ 5537752 h 5714999"/>
              <a:gd name="connsiteX5" fmla="*/ 3664226 w 4048539"/>
              <a:gd name="connsiteY5" fmla="*/ 5567569 h 5714999"/>
              <a:gd name="connsiteX6" fmla="*/ 3793435 w 4048539"/>
              <a:gd name="connsiteY6" fmla="*/ 4653169 h 5714999"/>
              <a:gd name="connsiteX7" fmla="*/ 3276600 w 4048539"/>
              <a:gd name="connsiteY7" fmla="*/ 2317473 h 5714999"/>
              <a:gd name="connsiteX8" fmla="*/ 3952461 w 4048539"/>
              <a:gd name="connsiteY8" fmla="*/ 1035326 h 5714999"/>
              <a:gd name="connsiteX9" fmla="*/ 3853069 w 4048539"/>
              <a:gd name="connsiteY9" fmla="*/ 399221 h 5714999"/>
              <a:gd name="connsiteX10" fmla="*/ 2938669 w 4048539"/>
              <a:gd name="connsiteY10" fmla="*/ 51352 h 5714999"/>
              <a:gd name="connsiteX11" fmla="*/ 1020417 w 4048539"/>
              <a:gd name="connsiteY11" fmla="*/ 91108 h 5714999"/>
              <a:gd name="connsiteX12" fmla="*/ 483704 w 4048539"/>
              <a:gd name="connsiteY12" fmla="*/ 250134 h 5714999"/>
              <a:gd name="connsiteX0" fmla="*/ 483704 w 4048539"/>
              <a:gd name="connsiteY0" fmla="*/ 250134 h 5582405"/>
              <a:gd name="connsiteX1" fmla="*/ 16565 w 4048539"/>
              <a:gd name="connsiteY1" fmla="*/ 1244047 h 5582405"/>
              <a:gd name="connsiteX2" fmla="*/ 583095 w 4048539"/>
              <a:gd name="connsiteY2" fmla="*/ 2536134 h 5582405"/>
              <a:gd name="connsiteX3" fmla="*/ 1527313 w 4048539"/>
              <a:gd name="connsiteY3" fmla="*/ 5060673 h 5582405"/>
              <a:gd name="connsiteX4" fmla="*/ 2600739 w 4048539"/>
              <a:gd name="connsiteY4" fmla="*/ 5537752 h 5582405"/>
              <a:gd name="connsiteX5" fmla="*/ 3744416 w 4048539"/>
              <a:gd name="connsiteY5" fmla="*/ 5328592 h 5582405"/>
              <a:gd name="connsiteX6" fmla="*/ 3793435 w 4048539"/>
              <a:gd name="connsiteY6" fmla="*/ 4653169 h 5582405"/>
              <a:gd name="connsiteX7" fmla="*/ 3276600 w 4048539"/>
              <a:gd name="connsiteY7" fmla="*/ 2317473 h 5582405"/>
              <a:gd name="connsiteX8" fmla="*/ 3952461 w 4048539"/>
              <a:gd name="connsiteY8" fmla="*/ 1035326 h 5582405"/>
              <a:gd name="connsiteX9" fmla="*/ 3853069 w 4048539"/>
              <a:gd name="connsiteY9" fmla="*/ 399221 h 5582405"/>
              <a:gd name="connsiteX10" fmla="*/ 2938669 w 4048539"/>
              <a:gd name="connsiteY10" fmla="*/ 51352 h 5582405"/>
              <a:gd name="connsiteX11" fmla="*/ 1020417 w 4048539"/>
              <a:gd name="connsiteY11" fmla="*/ 91108 h 5582405"/>
              <a:gd name="connsiteX12" fmla="*/ 483704 w 4048539"/>
              <a:gd name="connsiteY12" fmla="*/ 250134 h 5582405"/>
              <a:gd name="connsiteX0" fmla="*/ 483704 w 4326441"/>
              <a:gd name="connsiteY0" fmla="*/ 250134 h 5582405"/>
              <a:gd name="connsiteX1" fmla="*/ 16565 w 4326441"/>
              <a:gd name="connsiteY1" fmla="*/ 1244047 h 5582405"/>
              <a:gd name="connsiteX2" fmla="*/ 583095 w 4326441"/>
              <a:gd name="connsiteY2" fmla="*/ 2536134 h 5582405"/>
              <a:gd name="connsiteX3" fmla="*/ 1527313 w 4326441"/>
              <a:gd name="connsiteY3" fmla="*/ 5060673 h 5582405"/>
              <a:gd name="connsiteX4" fmla="*/ 2600739 w 4326441"/>
              <a:gd name="connsiteY4" fmla="*/ 5537752 h 5582405"/>
              <a:gd name="connsiteX5" fmla="*/ 3744416 w 4326441"/>
              <a:gd name="connsiteY5" fmla="*/ 5328592 h 5582405"/>
              <a:gd name="connsiteX6" fmla="*/ 4248472 w 4326441"/>
              <a:gd name="connsiteY6" fmla="*/ 4529669 h 5582405"/>
              <a:gd name="connsiteX7" fmla="*/ 3276600 w 4326441"/>
              <a:gd name="connsiteY7" fmla="*/ 2317473 h 5582405"/>
              <a:gd name="connsiteX8" fmla="*/ 3952461 w 4326441"/>
              <a:gd name="connsiteY8" fmla="*/ 1035326 h 5582405"/>
              <a:gd name="connsiteX9" fmla="*/ 3853069 w 4326441"/>
              <a:gd name="connsiteY9" fmla="*/ 399221 h 5582405"/>
              <a:gd name="connsiteX10" fmla="*/ 2938669 w 4326441"/>
              <a:gd name="connsiteY10" fmla="*/ 51352 h 5582405"/>
              <a:gd name="connsiteX11" fmla="*/ 1020417 w 4326441"/>
              <a:gd name="connsiteY11" fmla="*/ 91108 h 5582405"/>
              <a:gd name="connsiteX12" fmla="*/ 483704 w 4326441"/>
              <a:gd name="connsiteY12" fmla="*/ 250134 h 5582405"/>
              <a:gd name="connsiteX0" fmla="*/ 483704 w 4248472"/>
              <a:gd name="connsiteY0" fmla="*/ 250134 h 5582405"/>
              <a:gd name="connsiteX1" fmla="*/ 16565 w 4248472"/>
              <a:gd name="connsiteY1" fmla="*/ 1244047 h 5582405"/>
              <a:gd name="connsiteX2" fmla="*/ 583095 w 4248472"/>
              <a:gd name="connsiteY2" fmla="*/ 2536134 h 5582405"/>
              <a:gd name="connsiteX3" fmla="*/ 1527313 w 4248472"/>
              <a:gd name="connsiteY3" fmla="*/ 5060673 h 5582405"/>
              <a:gd name="connsiteX4" fmla="*/ 2600739 w 4248472"/>
              <a:gd name="connsiteY4" fmla="*/ 5537752 h 5582405"/>
              <a:gd name="connsiteX5" fmla="*/ 3744416 w 4248472"/>
              <a:gd name="connsiteY5" fmla="*/ 5328592 h 5582405"/>
              <a:gd name="connsiteX6" fmla="*/ 4248472 w 4248472"/>
              <a:gd name="connsiteY6" fmla="*/ 4529669 h 5582405"/>
              <a:gd name="connsiteX7" fmla="*/ 3744416 w 4248472"/>
              <a:gd name="connsiteY7" fmla="*/ 2945493 h 5582405"/>
              <a:gd name="connsiteX8" fmla="*/ 3952461 w 4248472"/>
              <a:gd name="connsiteY8" fmla="*/ 1035326 h 5582405"/>
              <a:gd name="connsiteX9" fmla="*/ 3853069 w 4248472"/>
              <a:gd name="connsiteY9" fmla="*/ 399221 h 5582405"/>
              <a:gd name="connsiteX10" fmla="*/ 2938669 w 4248472"/>
              <a:gd name="connsiteY10" fmla="*/ 51352 h 5582405"/>
              <a:gd name="connsiteX11" fmla="*/ 1020417 w 4248472"/>
              <a:gd name="connsiteY11" fmla="*/ 91108 h 5582405"/>
              <a:gd name="connsiteX12" fmla="*/ 483704 w 4248472"/>
              <a:gd name="connsiteY12" fmla="*/ 250134 h 5582405"/>
              <a:gd name="connsiteX0" fmla="*/ 483704 w 4248472"/>
              <a:gd name="connsiteY0" fmla="*/ 333270 h 5665541"/>
              <a:gd name="connsiteX1" fmla="*/ 16565 w 4248472"/>
              <a:gd name="connsiteY1" fmla="*/ 1327183 h 5665541"/>
              <a:gd name="connsiteX2" fmla="*/ 583095 w 4248472"/>
              <a:gd name="connsiteY2" fmla="*/ 2619270 h 5665541"/>
              <a:gd name="connsiteX3" fmla="*/ 1527313 w 4248472"/>
              <a:gd name="connsiteY3" fmla="*/ 5143809 h 5665541"/>
              <a:gd name="connsiteX4" fmla="*/ 2600739 w 4248472"/>
              <a:gd name="connsiteY4" fmla="*/ 5620888 h 5665541"/>
              <a:gd name="connsiteX5" fmla="*/ 3744416 w 4248472"/>
              <a:gd name="connsiteY5" fmla="*/ 5411728 h 5665541"/>
              <a:gd name="connsiteX6" fmla="*/ 4248472 w 4248472"/>
              <a:gd name="connsiteY6" fmla="*/ 4612805 h 5665541"/>
              <a:gd name="connsiteX7" fmla="*/ 3744416 w 4248472"/>
              <a:gd name="connsiteY7" fmla="*/ 3028629 h 5665541"/>
              <a:gd name="connsiteX8" fmla="*/ 3853069 w 4248472"/>
              <a:gd name="connsiteY8" fmla="*/ 482357 h 5665541"/>
              <a:gd name="connsiteX9" fmla="*/ 2938669 w 4248472"/>
              <a:gd name="connsiteY9" fmla="*/ 134488 h 5665541"/>
              <a:gd name="connsiteX10" fmla="*/ 1020417 w 4248472"/>
              <a:gd name="connsiteY10" fmla="*/ 174244 h 5665541"/>
              <a:gd name="connsiteX11" fmla="*/ 483704 w 4248472"/>
              <a:gd name="connsiteY11" fmla="*/ 333270 h 5665541"/>
              <a:gd name="connsiteX0" fmla="*/ 483704 w 4307069"/>
              <a:gd name="connsiteY0" fmla="*/ 326644 h 5658915"/>
              <a:gd name="connsiteX1" fmla="*/ 16565 w 4307069"/>
              <a:gd name="connsiteY1" fmla="*/ 1320557 h 5658915"/>
              <a:gd name="connsiteX2" fmla="*/ 583095 w 4307069"/>
              <a:gd name="connsiteY2" fmla="*/ 2612644 h 5658915"/>
              <a:gd name="connsiteX3" fmla="*/ 1527313 w 4307069"/>
              <a:gd name="connsiteY3" fmla="*/ 5137183 h 5658915"/>
              <a:gd name="connsiteX4" fmla="*/ 2600739 w 4307069"/>
              <a:gd name="connsiteY4" fmla="*/ 5614262 h 5658915"/>
              <a:gd name="connsiteX5" fmla="*/ 3744416 w 4307069"/>
              <a:gd name="connsiteY5" fmla="*/ 5405102 h 5658915"/>
              <a:gd name="connsiteX6" fmla="*/ 4248472 w 4307069"/>
              <a:gd name="connsiteY6" fmla="*/ 4606179 h 5658915"/>
              <a:gd name="connsiteX7" fmla="*/ 3744416 w 4307069"/>
              <a:gd name="connsiteY7" fmla="*/ 3022003 h 5658915"/>
              <a:gd name="connsiteX8" fmla="*/ 3853069 w 4307069"/>
              <a:gd name="connsiteY8" fmla="*/ 475731 h 5658915"/>
              <a:gd name="connsiteX9" fmla="*/ 1020417 w 4307069"/>
              <a:gd name="connsiteY9" fmla="*/ 167618 h 5658915"/>
              <a:gd name="connsiteX10" fmla="*/ 483704 w 4307069"/>
              <a:gd name="connsiteY10" fmla="*/ 326644 h 5658915"/>
              <a:gd name="connsiteX0" fmla="*/ 483704 w 4282425"/>
              <a:gd name="connsiteY0" fmla="*/ 608252 h 5940523"/>
              <a:gd name="connsiteX1" fmla="*/ 16565 w 4282425"/>
              <a:gd name="connsiteY1" fmla="*/ 1602165 h 5940523"/>
              <a:gd name="connsiteX2" fmla="*/ 583095 w 4282425"/>
              <a:gd name="connsiteY2" fmla="*/ 2894252 h 5940523"/>
              <a:gd name="connsiteX3" fmla="*/ 1527313 w 4282425"/>
              <a:gd name="connsiteY3" fmla="*/ 5418791 h 5940523"/>
              <a:gd name="connsiteX4" fmla="*/ 2600739 w 4282425"/>
              <a:gd name="connsiteY4" fmla="*/ 5895870 h 5940523"/>
              <a:gd name="connsiteX5" fmla="*/ 3744416 w 4282425"/>
              <a:gd name="connsiteY5" fmla="*/ 5686710 h 5940523"/>
              <a:gd name="connsiteX6" fmla="*/ 4248472 w 4282425"/>
              <a:gd name="connsiteY6" fmla="*/ 4887787 h 5940523"/>
              <a:gd name="connsiteX7" fmla="*/ 3744416 w 4282425"/>
              <a:gd name="connsiteY7" fmla="*/ 3303611 h 5940523"/>
              <a:gd name="connsiteX8" fmla="*/ 1020417 w 4282425"/>
              <a:gd name="connsiteY8" fmla="*/ 449226 h 5940523"/>
              <a:gd name="connsiteX9" fmla="*/ 483704 w 4282425"/>
              <a:gd name="connsiteY9" fmla="*/ 608252 h 5940523"/>
              <a:gd name="connsiteX0" fmla="*/ 483704 w 4248472"/>
              <a:gd name="connsiteY0" fmla="*/ 163561 h 5495832"/>
              <a:gd name="connsiteX1" fmla="*/ 16565 w 4248472"/>
              <a:gd name="connsiteY1" fmla="*/ 1157474 h 5495832"/>
              <a:gd name="connsiteX2" fmla="*/ 583095 w 4248472"/>
              <a:gd name="connsiteY2" fmla="*/ 2449561 h 5495832"/>
              <a:gd name="connsiteX3" fmla="*/ 1527313 w 4248472"/>
              <a:gd name="connsiteY3" fmla="*/ 4974100 h 5495832"/>
              <a:gd name="connsiteX4" fmla="*/ 2600739 w 4248472"/>
              <a:gd name="connsiteY4" fmla="*/ 5451179 h 5495832"/>
              <a:gd name="connsiteX5" fmla="*/ 3744416 w 4248472"/>
              <a:gd name="connsiteY5" fmla="*/ 5242019 h 5495832"/>
              <a:gd name="connsiteX6" fmla="*/ 4248472 w 4248472"/>
              <a:gd name="connsiteY6" fmla="*/ 4443096 h 5495832"/>
              <a:gd name="connsiteX7" fmla="*/ 3744416 w 4248472"/>
              <a:gd name="connsiteY7" fmla="*/ 2858920 h 5495832"/>
              <a:gd name="connsiteX8" fmla="*/ 2088232 w 4248472"/>
              <a:gd name="connsiteY8" fmla="*/ 2138840 h 5495832"/>
              <a:gd name="connsiteX9" fmla="*/ 483704 w 4248472"/>
              <a:gd name="connsiteY9" fmla="*/ 163561 h 5495832"/>
              <a:gd name="connsiteX0" fmla="*/ 2322523 w 4482763"/>
              <a:gd name="connsiteY0" fmla="*/ 1033153 h 4390145"/>
              <a:gd name="connsiteX1" fmla="*/ 250856 w 4482763"/>
              <a:gd name="connsiteY1" fmla="*/ 51787 h 4390145"/>
              <a:gd name="connsiteX2" fmla="*/ 817386 w 4482763"/>
              <a:gd name="connsiteY2" fmla="*/ 1343874 h 4390145"/>
              <a:gd name="connsiteX3" fmla="*/ 1761604 w 4482763"/>
              <a:gd name="connsiteY3" fmla="*/ 3868413 h 4390145"/>
              <a:gd name="connsiteX4" fmla="*/ 2835030 w 4482763"/>
              <a:gd name="connsiteY4" fmla="*/ 4345492 h 4390145"/>
              <a:gd name="connsiteX5" fmla="*/ 3978707 w 4482763"/>
              <a:gd name="connsiteY5" fmla="*/ 4136332 h 4390145"/>
              <a:gd name="connsiteX6" fmla="*/ 4482763 w 4482763"/>
              <a:gd name="connsiteY6" fmla="*/ 3337409 h 4390145"/>
              <a:gd name="connsiteX7" fmla="*/ 3978707 w 4482763"/>
              <a:gd name="connsiteY7" fmla="*/ 1753233 h 4390145"/>
              <a:gd name="connsiteX8" fmla="*/ 2322523 w 4482763"/>
              <a:gd name="connsiteY8" fmla="*/ 1033153 h 4390145"/>
              <a:gd name="connsiteX0" fmla="*/ 1598623 w 3758863"/>
              <a:gd name="connsiteY0" fmla="*/ 161822 h 3518814"/>
              <a:gd name="connsiteX1" fmla="*/ 93486 w 3758863"/>
              <a:gd name="connsiteY1" fmla="*/ 472543 h 3518814"/>
              <a:gd name="connsiteX2" fmla="*/ 1037704 w 3758863"/>
              <a:gd name="connsiteY2" fmla="*/ 2997082 h 3518814"/>
              <a:gd name="connsiteX3" fmla="*/ 2111130 w 3758863"/>
              <a:gd name="connsiteY3" fmla="*/ 3474161 h 3518814"/>
              <a:gd name="connsiteX4" fmla="*/ 3254807 w 3758863"/>
              <a:gd name="connsiteY4" fmla="*/ 3265001 h 3518814"/>
              <a:gd name="connsiteX5" fmla="*/ 3758863 w 3758863"/>
              <a:gd name="connsiteY5" fmla="*/ 2466078 h 3518814"/>
              <a:gd name="connsiteX6" fmla="*/ 3254807 w 3758863"/>
              <a:gd name="connsiteY6" fmla="*/ 881902 h 3518814"/>
              <a:gd name="connsiteX7" fmla="*/ 1598623 w 3758863"/>
              <a:gd name="connsiteY7" fmla="*/ 161822 h 3518814"/>
              <a:gd name="connsiteX0" fmla="*/ 754349 w 2914589"/>
              <a:gd name="connsiteY0" fmla="*/ 168018 h 3525010"/>
              <a:gd name="connsiteX1" fmla="*/ 106278 w 2914589"/>
              <a:gd name="connsiteY1" fmla="*/ 1896208 h 3525010"/>
              <a:gd name="connsiteX2" fmla="*/ 193430 w 2914589"/>
              <a:gd name="connsiteY2" fmla="*/ 3003278 h 3525010"/>
              <a:gd name="connsiteX3" fmla="*/ 1266856 w 2914589"/>
              <a:gd name="connsiteY3" fmla="*/ 3480357 h 3525010"/>
              <a:gd name="connsiteX4" fmla="*/ 2410533 w 2914589"/>
              <a:gd name="connsiteY4" fmla="*/ 3271197 h 3525010"/>
              <a:gd name="connsiteX5" fmla="*/ 2914589 w 2914589"/>
              <a:gd name="connsiteY5" fmla="*/ 2472274 h 3525010"/>
              <a:gd name="connsiteX6" fmla="*/ 2410533 w 2914589"/>
              <a:gd name="connsiteY6" fmla="*/ 888098 h 3525010"/>
              <a:gd name="connsiteX7" fmla="*/ 754349 w 2914589"/>
              <a:gd name="connsiteY7" fmla="*/ 168018 h 3525010"/>
              <a:gd name="connsiteX0" fmla="*/ 1413633 w 2997808"/>
              <a:gd name="connsiteY0" fmla="*/ 168018 h 3092964"/>
              <a:gd name="connsiteX1" fmla="*/ 189497 w 2997808"/>
              <a:gd name="connsiteY1" fmla="*/ 1464162 h 3092964"/>
              <a:gd name="connsiteX2" fmla="*/ 276649 w 2997808"/>
              <a:gd name="connsiteY2" fmla="*/ 2571232 h 3092964"/>
              <a:gd name="connsiteX3" fmla="*/ 1350075 w 2997808"/>
              <a:gd name="connsiteY3" fmla="*/ 3048311 h 3092964"/>
              <a:gd name="connsiteX4" fmla="*/ 2493752 w 2997808"/>
              <a:gd name="connsiteY4" fmla="*/ 2839151 h 3092964"/>
              <a:gd name="connsiteX5" fmla="*/ 2997808 w 2997808"/>
              <a:gd name="connsiteY5" fmla="*/ 2040228 h 3092964"/>
              <a:gd name="connsiteX6" fmla="*/ 2493752 w 2997808"/>
              <a:gd name="connsiteY6" fmla="*/ 456052 h 3092964"/>
              <a:gd name="connsiteX7" fmla="*/ 1413633 w 2997808"/>
              <a:gd name="connsiteY7" fmla="*/ 168018 h 3092964"/>
              <a:gd name="connsiteX0" fmla="*/ 2353670 w 3937845"/>
              <a:gd name="connsiteY0" fmla="*/ 168018 h 3088878"/>
              <a:gd name="connsiteX1" fmla="*/ 1129534 w 3937845"/>
              <a:gd name="connsiteY1" fmla="*/ 1464162 h 3088878"/>
              <a:gd name="connsiteX2" fmla="*/ 193430 w 3937845"/>
              <a:gd name="connsiteY2" fmla="*/ 2595749 h 3088878"/>
              <a:gd name="connsiteX3" fmla="*/ 2290112 w 3937845"/>
              <a:gd name="connsiteY3" fmla="*/ 3048311 h 3088878"/>
              <a:gd name="connsiteX4" fmla="*/ 3433789 w 3937845"/>
              <a:gd name="connsiteY4" fmla="*/ 2839151 h 3088878"/>
              <a:gd name="connsiteX5" fmla="*/ 3937845 w 3937845"/>
              <a:gd name="connsiteY5" fmla="*/ 2040228 h 3088878"/>
              <a:gd name="connsiteX6" fmla="*/ 3433789 w 3937845"/>
              <a:gd name="connsiteY6" fmla="*/ 456052 h 3088878"/>
              <a:gd name="connsiteX7" fmla="*/ 2353670 w 3937845"/>
              <a:gd name="connsiteY7" fmla="*/ 168018 h 3088878"/>
              <a:gd name="connsiteX0" fmla="*/ 2137647 w 3937845"/>
              <a:gd name="connsiteY0" fmla="*/ 168018 h 3083845"/>
              <a:gd name="connsiteX1" fmla="*/ 1129534 w 3937845"/>
              <a:gd name="connsiteY1" fmla="*/ 1459129 h 3083845"/>
              <a:gd name="connsiteX2" fmla="*/ 193430 w 3937845"/>
              <a:gd name="connsiteY2" fmla="*/ 2590716 h 3083845"/>
              <a:gd name="connsiteX3" fmla="*/ 2290112 w 3937845"/>
              <a:gd name="connsiteY3" fmla="*/ 3043278 h 3083845"/>
              <a:gd name="connsiteX4" fmla="*/ 3433789 w 3937845"/>
              <a:gd name="connsiteY4" fmla="*/ 2834118 h 3083845"/>
              <a:gd name="connsiteX5" fmla="*/ 3937845 w 3937845"/>
              <a:gd name="connsiteY5" fmla="*/ 2035195 h 3083845"/>
              <a:gd name="connsiteX6" fmla="*/ 3433789 w 3937845"/>
              <a:gd name="connsiteY6" fmla="*/ 451019 h 3083845"/>
              <a:gd name="connsiteX7" fmla="*/ 2137647 w 3937845"/>
              <a:gd name="connsiteY7" fmla="*/ 168018 h 3083845"/>
              <a:gd name="connsiteX0" fmla="*/ 2161649 w 3961847"/>
              <a:gd name="connsiteY0" fmla="*/ 145111 h 3060938"/>
              <a:gd name="connsiteX1" fmla="*/ 1009521 w 3961847"/>
              <a:gd name="connsiteY1" fmla="*/ 1298776 h 3060938"/>
              <a:gd name="connsiteX2" fmla="*/ 217432 w 3961847"/>
              <a:gd name="connsiteY2" fmla="*/ 2567809 h 3060938"/>
              <a:gd name="connsiteX3" fmla="*/ 2314114 w 3961847"/>
              <a:gd name="connsiteY3" fmla="*/ 3020371 h 3060938"/>
              <a:gd name="connsiteX4" fmla="*/ 3457791 w 3961847"/>
              <a:gd name="connsiteY4" fmla="*/ 2811211 h 3060938"/>
              <a:gd name="connsiteX5" fmla="*/ 3961847 w 3961847"/>
              <a:gd name="connsiteY5" fmla="*/ 2012288 h 3060938"/>
              <a:gd name="connsiteX6" fmla="*/ 3457791 w 3961847"/>
              <a:gd name="connsiteY6" fmla="*/ 428112 h 3060938"/>
              <a:gd name="connsiteX7" fmla="*/ 2161649 w 3961847"/>
              <a:gd name="connsiteY7" fmla="*/ 145111 h 306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1847" h="3060938">
                <a:moveTo>
                  <a:pt x="2161649" y="145111"/>
                </a:moveTo>
                <a:cubicBezTo>
                  <a:pt x="1753604" y="290222"/>
                  <a:pt x="1333557" y="894993"/>
                  <a:pt x="1009521" y="1298776"/>
                </a:cubicBezTo>
                <a:cubicBezTo>
                  <a:pt x="685485" y="1702559"/>
                  <a:pt x="0" y="2280877"/>
                  <a:pt x="217432" y="2567809"/>
                </a:cubicBezTo>
                <a:cubicBezTo>
                  <a:pt x="434864" y="2854741"/>
                  <a:pt x="1774054" y="2979804"/>
                  <a:pt x="2314114" y="3020371"/>
                </a:cubicBezTo>
                <a:cubicBezTo>
                  <a:pt x="2854174" y="3060938"/>
                  <a:pt x="3183169" y="2979225"/>
                  <a:pt x="3457791" y="2811211"/>
                </a:cubicBezTo>
                <a:cubicBezTo>
                  <a:pt x="3732413" y="2643197"/>
                  <a:pt x="3961847" y="2409471"/>
                  <a:pt x="3961847" y="2012288"/>
                </a:cubicBezTo>
                <a:cubicBezTo>
                  <a:pt x="3961847" y="1615105"/>
                  <a:pt x="3757824" y="739308"/>
                  <a:pt x="3457791" y="428112"/>
                </a:cubicBezTo>
                <a:cubicBezTo>
                  <a:pt x="3157758" y="116916"/>
                  <a:pt x="2569694" y="0"/>
                  <a:pt x="2161649" y="145111"/>
                </a:cubicBezTo>
                <a:close/>
              </a:path>
            </a:pathLst>
          </a:custGeom>
          <a:solidFill>
            <a:srgbClr val="C6D9F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66" name="Forma livre 165">
            <a:extLst>
              <a:ext uri="{FF2B5EF4-FFF2-40B4-BE49-F238E27FC236}">
                <a16:creationId xmlns:a16="http://schemas.microsoft.com/office/drawing/2014/main" id="{08FC9F7C-7066-439C-8B57-57C074BA5EE7}"/>
              </a:ext>
            </a:extLst>
          </p:cNvPr>
          <p:cNvSpPr/>
          <p:nvPr/>
        </p:nvSpPr>
        <p:spPr>
          <a:xfrm>
            <a:off x="5076825" y="1233488"/>
            <a:ext cx="4044950" cy="5640387"/>
          </a:xfrm>
          <a:custGeom>
            <a:avLst/>
            <a:gdLst>
              <a:gd name="connsiteX0" fmla="*/ 483704 w 4048539"/>
              <a:gd name="connsiteY0" fmla="*/ 250134 h 5714999"/>
              <a:gd name="connsiteX1" fmla="*/ 16565 w 4048539"/>
              <a:gd name="connsiteY1" fmla="*/ 1244047 h 5714999"/>
              <a:gd name="connsiteX2" fmla="*/ 583095 w 4048539"/>
              <a:gd name="connsiteY2" fmla="*/ 2536134 h 5714999"/>
              <a:gd name="connsiteX3" fmla="*/ 1527313 w 4048539"/>
              <a:gd name="connsiteY3" fmla="*/ 5060673 h 5714999"/>
              <a:gd name="connsiteX4" fmla="*/ 2600739 w 4048539"/>
              <a:gd name="connsiteY4" fmla="*/ 5537752 h 5714999"/>
              <a:gd name="connsiteX5" fmla="*/ 3664226 w 4048539"/>
              <a:gd name="connsiteY5" fmla="*/ 5567569 h 5714999"/>
              <a:gd name="connsiteX6" fmla="*/ 3793435 w 4048539"/>
              <a:gd name="connsiteY6" fmla="*/ 4653169 h 5714999"/>
              <a:gd name="connsiteX7" fmla="*/ 3276600 w 4048539"/>
              <a:gd name="connsiteY7" fmla="*/ 2317473 h 5714999"/>
              <a:gd name="connsiteX8" fmla="*/ 3952461 w 4048539"/>
              <a:gd name="connsiteY8" fmla="*/ 1035326 h 5714999"/>
              <a:gd name="connsiteX9" fmla="*/ 3853069 w 4048539"/>
              <a:gd name="connsiteY9" fmla="*/ 399221 h 5714999"/>
              <a:gd name="connsiteX10" fmla="*/ 2938669 w 4048539"/>
              <a:gd name="connsiteY10" fmla="*/ 51352 h 5714999"/>
              <a:gd name="connsiteX11" fmla="*/ 1020417 w 4048539"/>
              <a:gd name="connsiteY11" fmla="*/ 91108 h 5714999"/>
              <a:gd name="connsiteX12" fmla="*/ 483704 w 4048539"/>
              <a:gd name="connsiteY12" fmla="*/ 250134 h 5714999"/>
              <a:gd name="connsiteX0" fmla="*/ 1076739 w 4104861"/>
              <a:gd name="connsiteY0" fmla="*/ 198782 h 5822673"/>
              <a:gd name="connsiteX1" fmla="*/ 72887 w 4104861"/>
              <a:gd name="connsiteY1" fmla="*/ 1351721 h 5822673"/>
              <a:gd name="connsiteX2" fmla="*/ 639417 w 4104861"/>
              <a:gd name="connsiteY2" fmla="*/ 2643808 h 5822673"/>
              <a:gd name="connsiteX3" fmla="*/ 1583635 w 4104861"/>
              <a:gd name="connsiteY3" fmla="*/ 5168347 h 5822673"/>
              <a:gd name="connsiteX4" fmla="*/ 2657061 w 4104861"/>
              <a:gd name="connsiteY4" fmla="*/ 5645426 h 5822673"/>
              <a:gd name="connsiteX5" fmla="*/ 3720548 w 4104861"/>
              <a:gd name="connsiteY5" fmla="*/ 5675243 h 5822673"/>
              <a:gd name="connsiteX6" fmla="*/ 3849757 w 4104861"/>
              <a:gd name="connsiteY6" fmla="*/ 4760843 h 5822673"/>
              <a:gd name="connsiteX7" fmla="*/ 3332922 w 4104861"/>
              <a:gd name="connsiteY7" fmla="*/ 2425147 h 5822673"/>
              <a:gd name="connsiteX8" fmla="*/ 4008783 w 4104861"/>
              <a:gd name="connsiteY8" fmla="*/ 1143000 h 5822673"/>
              <a:gd name="connsiteX9" fmla="*/ 3909391 w 4104861"/>
              <a:gd name="connsiteY9" fmla="*/ 506895 h 5822673"/>
              <a:gd name="connsiteX10" fmla="*/ 2994991 w 4104861"/>
              <a:gd name="connsiteY10" fmla="*/ 159026 h 5822673"/>
              <a:gd name="connsiteX11" fmla="*/ 1076739 w 4104861"/>
              <a:gd name="connsiteY11" fmla="*/ 198782 h 5822673"/>
              <a:gd name="connsiteX0" fmla="*/ 661109 w 4045485"/>
              <a:gd name="connsiteY0" fmla="*/ 217177 h 5689785"/>
              <a:gd name="connsiteX1" fmla="*/ 13511 w 4045485"/>
              <a:gd name="connsiteY1" fmla="*/ 1218833 h 5689785"/>
              <a:gd name="connsiteX2" fmla="*/ 580041 w 4045485"/>
              <a:gd name="connsiteY2" fmla="*/ 2510920 h 5689785"/>
              <a:gd name="connsiteX3" fmla="*/ 1524259 w 4045485"/>
              <a:gd name="connsiteY3" fmla="*/ 5035459 h 5689785"/>
              <a:gd name="connsiteX4" fmla="*/ 2597685 w 4045485"/>
              <a:gd name="connsiteY4" fmla="*/ 5512538 h 5689785"/>
              <a:gd name="connsiteX5" fmla="*/ 3661172 w 4045485"/>
              <a:gd name="connsiteY5" fmla="*/ 5542355 h 5689785"/>
              <a:gd name="connsiteX6" fmla="*/ 3790381 w 4045485"/>
              <a:gd name="connsiteY6" fmla="*/ 4627955 h 5689785"/>
              <a:gd name="connsiteX7" fmla="*/ 3273546 w 4045485"/>
              <a:gd name="connsiteY7" fmla="*/ 2292259 h 5689785"/>
              <a:gd name="connsiteX8" fmla="*/ 3949407 w 4045485"/>
              <a:gd name="connsiteY8" fmla="*/ 1010112 h 5689785"/>
              <a:gd name="connsiteX9" fmla="*/ 3850015 w 4045485"/>
              <a:gd name="connsiteY9" fmla="*/ 374007 h 5689785"/>
              <a:gd name="connsiteX10" fmla="*/ 2935615 w 4045485"/>
              <a:gd name="connsiteY10" fmla="*/ 26138 h 5689785"/>
              <a:gd name="connsiteX11" fmla="*/ 661109 w 4045485"/>
              <a:gd name="connsiteY11" fmla="*/ 217177 h 5689785"/>
              <a:gd name="connsiteX0" fmla="*/ 661109 w 4045485"/>
              <a:gd name="connsiteY0" fmla="*/ 178944 h 5651552"/>
              <a:gd name="connsiteX1" fmla="*/ 13511 w 4045485"/>
              <a:gd name="connsiteY1" fmla="*/ 1180600 h 5651552"/>
              <a:gd name="connsiteX2" fmla="*/ 580041 w 4045485"/>
              <a:gd name="connsiteY2" fmla="*/ 2472687 h 5651552"/>
              <a:gd name="connsiteX3" fmla="*/ 1524259 w 4045485"/>
              <a:gd name="connsiteY3" fmla="*/ 4997226 h 5651552"/>
              <a:gd name="connsiteX4" fmla="*/ 2597685 w 4045485"/>
              <a:gd name="connsiteY4" fmla="*/ 5474305 h 5651552"/>
              <a:gd name="connsiteX5" fmla="*/ 3661172 w 4045485"/>
              <a:gd name="connsiteY5" fmla="*/ 5504122 h 5651552"/>
              <a:gd name="connsiteX6" fmla="*/ 3790381 w 4045485"/>
              <a:gd name="connsiteY6" fmla="*/ 4589722 h 5651552"/>
              <a:gd name="connsiteX7" fmla="*/ 3273546 w 4045485"/>
              <a:gd name="connsiteY7" fmla="*/ 2254026 h 5651552"/>
              <a:gd name="connsiteX8" fmla="*/ 3949407 w 4045485"/>
              <a:gd name="connsiteY8" fmla="*/ 971879 h 5651552"/>
              <a:gd name="connsiteX9" fmla="*/ 3850015 w 4045485"/>
              <a:gd name="connsiteY9" fmla="*/ 335774 h 5651552"/>
              <a:gd name="connsiteX10" fmla="*/ 2893357 w 4045485"/>
              <a:gd name="connsiteY10" fmla="*/ 106936 h 5651552"/>
              <a:gd name="connsiteX11" fmla="*/ 661109 w 4045485"/>
              <a:gd name="connsiteY11" fmla="*/ 178944 h 5651552"/>
              <a:gd name="connsiteX0" fmla="*/ 661109 w 4045485"/>
              <a:gd name="connsiteY0" fmla="*/ 178944 h 5708650"/>
              <a:gd name="connsiteX1" fmla="*/ 13511 w 4045485"/>
              <a:gd name="connsiteY1" fmla="*/ 1180600 h 5708650"/>
              <a:gd name="connsiteX2" fmla="*/ 580041 w 4045485"/>
              <a:gd name="connsiteY2" fmla="*/ 2472687 h 5708650"/>
              <a:gd name="connsiteX3" fmla="*/ 1524259 w 4045485"/>
              <a:gd name="connsiteY3" fmla="*/ 4997226 h 5708650"/>
              <a:gd name="connsiteX4" fmla="*/ 2533317 w 4045485"/>
              <a:gd name="connsiteY4" fmla="*/ 5624167 h 5708650"/>
              <a:gd name="connsiteX5" fmla="*/ 3661172 w 4045485"/>
              <a:gd name="connsiteY5" fmla="*/ 5504122 h 5708650"/>
              <a:gd name="connsiteX6" fmla="*/ 3790381 w 4045485"/>
              <a:gd name="connsiteY6" fmla="*/ 4589722 h 5708650"/>
              <a:gd name="connsiteX7" fmla="*/ 3273546 w 4045485"/>
              <a:gd name="connsiteY7" fmla="*/ 2254026 h 5708650"/>
              <a:gd name="connsiteX8" fmla="*/ 3949407 w 4045485"/>
              <a:gd name="connsiteY8" fmla="*/ 971879 h 5708650"/>
              <a:gd name="connsiteX9" fmla="*/ 3850015 w 4045485"/>
              <a:gd name="connsiteY9" fmla="*/ 335774 h 5708650"/>
              <a:gd name="connsiteX10" fmla="*/ 2893357 w 4045485"/>
              <a:gd name="connsiteY10" fmla="*/ 106936 h 5708650"/>
              <a:gd name="connsiteX11" fmla="*/ 661109 w 4045485"/>
              <a:gd name="connsiteY11" fmla="*/ 178944 h 5708650"/>
              <a:gd name="connsiteX0" fmla="*/ 661109 w 4045485"/>
              <a:gd name="connsiteY0" fmla="*/ 178944 h 5657091"/>
              <a:gd name="connsiteX1" fmla="*/ 13511 w 4045485"/>
              <a:gd name="connsiteY1" fmla="*/ 1180600 h 5657091"/>
              <a:gd name="connsiteX2" fmla="*/ 580041 w 4045485"/>
              <a:gd name="connsiteY2" fmla="*/ 2472687 h 5657091"/>
              <a:gd name="connsiteX3" fmla="*/ 1524259 w 4045485"/>
              <a:gd name="connsiteY3" fmla="*/ 4997226 h 5657091"/>
              <a:gd name="connsiteX4" fmla="*/ 2389301 w 4045485"/>
              <a:gd name="connsiteY4" fmla="*/ 5507535 h 5657091"/>
              <a:gd name="connsiteX5" fmla="*/ 3661172 w 4045485"/>
              <a:gd name="connsiteY5" fmla="*/ 5504122 h 5657091"/>
              <a:gd name="connsiteX6" fmla="*/ 3790381 w 4045485"/>
              <a:gd name="connsiteY6" fmla="*/ 4589722 h 5657091"/>
              <a:gd name="connsiteX7" fmla="*/ 3273546 w 4045485"/>
              <a:gd name="connsiteY7" fmla="*/ 2254026 h 5657091"/>
              <a:gd name="connsiteX8" fmla="*/ 3949407 w 4045485"/>
              <a:gd name="connsiteY8" fmla="*/ 971879 h 5657091"/>
              <a:gd name="connsiteX9" fmla="*/ 3850015 w 4045485"/>
              <a:gd name="connsiteY9" fmla="*/ 335774 h 5657091"/>
              <a:gd name="connsiteX10" fmla="*/ 2893357 w 4045485"/>
              <a:gd name="connsiteY10" fmla="*/ 106936 h 5657091"/>
              <a:gd name="connsiteX11" fmla="*/ 661109 w 4045485"/>
              <a:gd name="connsiteY11" fmla="*/ 178944 h 5657091"/>
              <a:gd name="connsiteX0" fmla="*/ 661109 w 4045485"/>
              <a:gd name="connsiteY0" fmla="*/ 178944 h 5568584"/>
              <a:gd name="connsiteX1" fmla="*/ 13511 w 4045485"/>
              <a:gd name="connsiteY1" fmla="*/ 1180600 h 5568584"/>
              <a:gd name="connsiteX2" fmla="*/ 580041 w 4045485"/>
              <a:gd name="connsiteY2" fmla="*/ 2472687 h 5568584"/>
              <a:gd name="connsiteX3" fmla="*/ 1524259 w 4045485"/>
              <a:gd name="connsiteY3" fmla="*/ 4997226 h 5568584"/>
              <a:gd name="connsiteX4" fmla="*/ 2389301 w 4045485"/>
              <a:gd name="connsiteY4" fmla="*/ 5507535 h 5568584"/>
              <a:gd name="connsiteX5" fmla="*/ 3613437 w 4045485"/>
              <a:gd name="connsiteY5" fmla="*/ 5363520 h 5568584"/>
              <a:gd name="connsiteX6" fmla="*/ 3790381 w 4045485"/>
              <a:gd name="connsiteY6" fmla="*/ 4589722 h 5568584"/>
              <a:gd name="connsiteX7" fmla="*/ 3273546 w 4045485"/>
              <a:gd name="connsiteY7" fmla="*/ 2254026 h 5568584"/>
              <a:gd name="connsiteX8" fmla="*/ 3949407 w 4045485"/>
              <a:gd name="connsiteY8" fmla="*/ 971879 h 5568584"/>
              <a:gd name="connsiteX9" fmla="*/ 3850015 w 4045485"/>
              <a:gd name="connsiteY9" fmla="*/ 335774 h 5568584"/>
              <a:gd name="connsiteX10" fmla="*/ 2893357 w 4045485"/>
              <a:gd name="connsiteY10" fmla="*/ 106936 h 5568584"/>
              <a:gd name="connsiteX11" fmla="*/ 661109 w 4045485"/>
              <a:gd name="connsiteY11" fmla="*/ 178944 h 5568584"/>
              <a:gd name="connsiteX0" fmla="*/ 661109 w 4045485"/>
              <a:gd name="connsiteY0" fmla="*/ 178944 h 5548706"/>
              <a:gd name="connsiteX1" fmla="*/ 13511 w 4045485"/>
              <a:gd name="connsiteY1" fmla="*/ 1180600 h 5548706"/>
              <a:gd name="connsiteX2" fmla="*/ 580041 w 4045485"/>
              <a:gd name="connsiteY2" fmla="*/ 2472687 h 5548706"/>
              <a:gd name="connsiteX3" fmla="*/ 1524259 w 4045485"/>
              <a:gd name="connsiteY3" fmla="*/ 4997226 h 5548706"/>
              <a:gd name="connsiteX4" fmla="*/ 2389301 w 4045485"/>
              <a:gd name="connsiteY4" fmla="*/ 5507535 h 5548706"/>
              <a:gd name="connsiteX5" fmla="*/ 3613437 w 4045485"/>
              <a:gd name="connsiteY5" fmla="*/ 5363520 h 5548706"/>
              <a:gd name="connsiteX6" fmla="*/ 3790381 w 4045485"/>
              <a:gd name="connsiteY6" fmla="*/ 4589722 h 5548706"/>
              <a:gd name="connsiteX7" fmla="*/ 3273546 w 4045485"/>
              <a:gd name="connsiteY7" fmla="*/ 2254026 h 5548706"/>
              <a:gd name="connsiteX8" fmla="*/ 3949407 w 4045485"/>
              <a:gd name="connsiteY8" fmla="*/ 971879 h 5548706"/>
              <a:gd name="connsiteX9" fmla="*/ 3850015 w 4045485"/>
              <a:gd name="connsiteY9" fmla="*/ 335774 h 5548706"/>
              <a:gd name="connsiteX10" fmla="*/ 2893357 w 4045485"/>
              <a:gd name="connsiteY10" fmla="*/ 106936 h 5548706"/>
              <a:gd name="connsiteX11" fmla="*/ 661109 w 4045485"/>
              <a:gd name="connsiteY11" fmla="*/ 178944 h 5548706"/>
              <a:gd name="connsiteX0" fmla="*/ 661109 w 4045485"/>
              <a:gd name="connsiteY0" fmla="*/ 178944 h 5588497"/>
              <a:gd name="connsiteX1" fmla="*/ 13511 w 4045485"/>
              <a:gd name="connsiteY1" fmla="*/ 1180600 h 5588497"/>
              <a:gd name="connsiteX2" fmla="*/ 580041 w 4045485"/>
              <a:gd name="connsiteY2" fmla="*/ 2472687 h 5588497"/>
              <a:gd name="connsiteX3" fmla="*/ 1524259 w 4045485"/>
              <a:gd name="connsiteY3" fmla="*/ 4997226 h 5588497"/>
              <a:gd name="connsiteX4" fmla="*/ 2389301 w 4045485"/>
              <a:gd name="connsiteY4" fmla="*/ 5507535 h 5588497"/>
              <a:gd name="connsiteX5" fmla="*/ 3613437 w 4045485"/>
              <a:gd name="connsiteY5" fmla="*/ 5435528 h 5588497"/>
              <a:gd name="connsiteX6" fmla="*/ 3790381 w 4045485"/>
              <a:gd name="connsiteY6" fmla="*/ 4589722 h 5588497"/>
              <a:gd name="connsiteX7" fmla="*/ 3273546 w 4045485"/>
              <a:gd name="connsiteY7" fmla="*/ 2254026 h 5588497"/>
              <a:gd name="connsiteX8" fmla="*/ 3949407 w 4045485"/>
              <a:gd name="connsiteY8" fmla="*/ 971879 h 5588497"/>
              <a:gd name="connsiteX9" fmla="*/ 3850015 w 4045485"/>
              <a:gd name="connsiteY9" fmla="*/ 335774 h 5588497"/>
              <a:gd name="connsiteX10" fmla="*/ 2893357 w 4045485"/>
              <a:gd name="connsiteY10" fmla="*/ 106936 h 5588497"/>
              <a:gd name="connsiteX11" fmla="*/ 661109 w 4045485"/>
              <a:gd name="connsiteY11" fmla="*/ 178944 h 5588497"/>
              <a:gd name="connsiteX0" fmla="*/ 661109 w 4045485"/>
              <a:gd name="connsiteY0" fmla="*/ 178944 h 5639550"/>
              <a:gd name="connsiteX1" fmla="*/ 13511 w 4045485"/>
              <a:gd name="connsiteY1" fmla="*/ 1180600 h 5639550"/>
              <a:gd name="connsiteX2" fmla="*/ 580041 w 4045485"/>
              <a:gd name="connsiteY2" fmla="*/ 2472687 h 5639550"/>
              <a:gd name="connsiteX3" fmla="*/ 1524259 w 4045485"/>
              <a:gd name="connsiteY3" fmla="*/ 4997226 h 5639550"/>
              <a:gd name="connsiteX4" fmla="*/ 2389301 w 4045485"/>
              <a:gd name="connsiteY4" fmla="*/ 5507535 h 5639550"/>
              <a:gd name="connsiteX5" fmla="*/ 3613437 w 4045485"/>
              <a:gd name="connsiteY5" fmla="*/ 5435528 h 5639550"/>
              <a:gd name="connsiteX6" fmla="*/ 3685445 w 4045485"/>
              <a:gd name="connsiteY6" fmla="*/ 4283400 h 5639550"/>
              <a:gd name="connsiteX7" fmla="*/ 3273546 w 4045485"/>
              <a:gd name="connsiteY7" fmla="*/ 2254026 h 5639550"/>
              <a:gd name="connsiteX8" fmla="*/ 3949407 w 4045485"/>
              <a:gd name="connsiteY8" fmla="*/ 971879 h 5639550"/>
              <a:gd name="connsiteX9" fmla="*/ 3850015 w 4045485"/>
              <a:gd name="connsiteY9" fmla="*/ 335774 h 5639550"/>
              <a:gd name="connsiteX10" fmla="*/ 2893357 w 4045485"/>
              <a:gd name="connsiteY10" fmla="*/ 106936 h 5639550"/>
              <a:gd name="connsiteX11" fmla="*/ 661109 w 4045485"/>
              <a:gd name="connsiteY11" fmla="*/ 178944 h 563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45485" h="5639550">
                <a:moveTo>
                  <a:pt x="661109" y="178944"/>
                </a:moveTo>
                <a:cubicBezTo>
                  <a:pt x="181135" y="357888"/>
                  <a:pt x="27022" y="798310"/>
                  <a:pt x="13511" y="1180600"/>
                </a:cubicBezTo>
                <a:cubicBezTo>
                  <a:pt x="0" y="1562890"/>
                  <a:pt x="328250" y="1836583"/>
                  <a:pt x="580041" y="2472687"/>
                </a:cubicBezTo>
                <a:cubicBezTo>
                  <a:pt x="831832" y="3108791"/>
                  <a:pt x="1222716" y="4491418"/>
                  <a:pt x="1524259" y="4997226"/>
                </a:cubicBezTo>
                <a:cubicBezTo>
                  <a:pt x="1825802" y="5503034"/>
                  <a:pt x="2041105" y="5446486"/>
                  <a:pt x="2389301" y="5507535"/>
                </a:cubicBezTo>
                <a:cubicBezTo>
                  <a:pt x="3087597" y="5548706"/>
                  <a:pt x="3397413" y="5639550"/>
                  <a:pt x="3613437" y="5435528"/>
                </a:cubicBezTo>
                <a:cubicBezTo>
                  <a:pt x="3829461" y="5231506"/>
                  <a:pt x="3742094" y="4813650"/>
                  <a:pt x="3685445" y="4283400"/>
                </a:cubicBezTo>
                <a:cubicBezTo>
                  <a:pt x="3628796" y="3753150"/>
                  <a:pt x="3229552" y="2805946"/>
                  <a:pt x="3273546" y="2254026"/>
                </a:cubicBezTo>
                <a:cubicBezTo>
                  <a:pt x="3317540" y="1702106"/>
                  <a:pt x="3853329" y="1291588"/>
                  <a:pt x="3949407" y="971879"/>
                </a:cubicBezTo>
                <a:cubicBezTo>
                  <a:pt x="4045485" y="652170"/>
                  <a:pt x="4026023" y="479931"/>
                  <a:pt x="3850015" y="335774"/>
                </a:cubicBezTo>
                <a:cubicBezTo>
                  <a:pt x="3674007" y="191617"/>
                  <a:pt x="3424841" y="133074"/>
                  <a:pt x="2893357" y="106936"/>
                </a:cubicBezTo>
                <a:cubicBezTo>
                  <a:pt x="2361873" y="80798"/>
                  <a:pt x="1141083" y="0"/>
                  <a:pt x="661109" y="178944"/>
                </a:cubicBezTo>
                <a:close/>
              </a:path>
            </a:pathLst>
          </a:custGeom>
          <a:solidFill>
            <a:srgbClr val="C6D9F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grpSp>
        <p:nvGrpSpPr>
          <p:cNvPr id="16388" name="Group 36"/>
          <p:cNvGrpSpPr>
            <a:grpSpLocks/>
          </p:cNvGrpSpPr>
          <p:nvPr/>
        </p:nvGrpSpPr>
        <p:grpSpPr bwMode="auto">
          <a:xfrm>
            <a:off x="6179329" y="2128838"/>
            <a:ext cx="2303463" cy="4745037"/>
            <a:chOff x="2580" y="1165"/>
            <a:chExt cx="1451" cy="2989"/>
          </a:xfrm>
        </p:grpSpPr>
        <p:grpSp>
          <p:nvGrpSpPr>
            <p:cNvPr id="16453" name="Group 37"/>
            <p:cNvGrpSpPr>
              <a:grpSpLocks/>
            </p:cNvGrpSpPr>
            <p:nvPr/>
          </p:nvGrpSpPr>
          <p:grpSpPr bwMode="auto">
            <a:xfrm>
              <a:off x="3076" y="1241"/>
              <a:ext cx="955" cy="2913"/>
              <a:chOff x="3076" y="1241"/>
              <a:chExt cx="955" cy="2913"/>
            </a:xfrm>
          </p:grpSpPr>
          <p:grpSp>
            <p:nvGrpSpPr>
              <p:cNvPr id="16492" name="Group 38"/>
              <p:cNvGrpSpPr>
                <a:grpSpLocks/>
              </p:cNvGrpSpPr>
              <p:nvPr/>
            </p:nvGrpSpPr>
            <p:grpSpPr bwMode="auto">
              <a:xfrm>
                <a:off x="3223" y="1241"/>
                <a:ext cx="797" cy="2913"/>
                <a:chOff x="3223" y="1241"/>
                <a:chExt cx="797" cy="2913"/>
              </a:xfrm>
            </p:grpSpPr>
            <p:grpSp>
              <p:nvGrpSpPr>
                <p:cNvPr id="16503" name="Group 39"/>
                <p:cNvGrpSpPr>
                  <a:grpSpLocks/>
                </p:cNvGrpSpPr>
                <p:nvPr/>
              </p:nvGrpSpPr>
              <p:grpSpPr bwMode="auto">
                <a:xfrm>
                  <a:off x="3330" y="1241"/>
                  <a:ext cx="690" cy="2611"/>
                  <a:chOff x="3330" y="1241"/>
                  <a:chExt cx="690" cy="2611"/>
                </a:xfrm>
              </p:grpSpPr>
              <p:grpSp>
                <p:nvGrpSpPr>
                  <p:cNvPr id="16517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3330" y="1241"/>
                    <a:ext cx="284" cy="1513"/>
                    <a:chOff x="3330" y="1241"/>
                    <a:chExt cx="284" cy="1513"/>
                  </a:xfrm>
                </p:grpSpPr>
                <p:sp>
                  <p:nvSpPr>
                    <p:cNvPr id="16527" name="AutoShape 41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5480000" flipH="1">
                      <a:off x="2758" y="1813"/>
                      <a:ext cx="1332" cy="188"/>
                    </a:xfrm>
                    <a:prstGeom prst="parallelogram">
                      <a:avLst>
                        <a:gd name="adj" fmla="val 100569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50" name="AutoShape 42">
                      <a:extLst>
                        <a:ext uri="{FF2B5EF4-FFF2-40B4-BE49-F238E27FC236}">
                          <a16:creationId xmlns:a16="http://schemas.microsoft.com/office/drawing/2014/main" id="{9DB472CC-7849-47C6-B9EA-177BC863E58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5480000">
                      <a:off x="2823" y="1965"/>
                      <a:ext cx="1334" cy="246"/>
                    </a:xfrm>
                    <a:prstGeom prst="parallelogram">
                      <a:avLst>
                        <a:gd name="adj" fmla="val 77604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518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473" y="1600"/>
                    <a:ext cx="283" cy="1517"/>
                    <a:chOff x="3473" y="1600"/>
                    <a:chExt cx="283" cy="1517"/>
                  </a:xfrm>
                </p:grpSpPr>
                <p:sp>
                  <p:nvSpPr>
                    <p:cNvPr id="16525" name="AutoShape 44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5480000" flipH="1">
                      <a:off x="2900" y="2173"/>
                      <a:ext cx="1333" cy="188"/>
                    </a:xfrm>
                    <a:prstGeom prst="parallelogram">
                      <a:avLst>
                        <a:gd name="adj" fmla="val 100645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53" name="AutoShape 45">
                      <a:extLst>
                        <a:ext uri="{FF2B5EF4-FFF2-40B4-BE49-F238E27FC236}">
                          <a16:creationId xmlns:a16="http://schemas.microsoft.com/office/drawing/2014/main" id="{A9168B4F-9344-4EF9-AEF1-A54F80FCB6B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5480000">
                      <a:off x="2966" y="2327"/>
                      <a:ext cx="1334" cy="246"/>
                    </a:xfrm>
                    <a:prstGeom prst="parallelogram">
                      <a:avLst>
                        <a:gd name="adj" fmla="val 77287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519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3599" y="1966"/>
                    <a:ext cx="275" cy="1523"/>
                    <a:chOff x="3599" y="1966"/>
                    <a:chExt cx="275" cy="1523"/>
                  </a:xfrm>
                </p:grpSpPr>
                <p:sp>
                  <p:nvSpPr>
                    <p:cNvPr id="16523" name="AutoShape 47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5480000" flipH="1">
                      <a:off x="3026" y="2539"/>
                      <a:ext cx="1334" cy="187"/>
                    </a:xfrm>
                    <a:prstGeom prst="parallelogram">
                      <a:avLst>
                        <a:gd name="adj" fmla="val 101259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56" name="AutoShape 48">
                      <a:extLst>
                        <a:ext uri="{FF2B5EF4-FFF2-40B4-BE49-F238E27FC236}">
                          <a16:creationId xmlns:a16="http://schemas.microsoft.com/office/drawing/2014/main" id="{44381B33-42C8-4599-A38B-303D0F5FD8F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5480000">
                      <a:off x="3086" y="2700"/>
                      <a:ext cx="1334" cy="243"/>
                    </a:xfrm>
                    <a:prstGeom prst="parallelogram">
                      <a:avLst>
                        <a:gd name="adj" fmla="val 77923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520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736" y="2338"/>
                    <a:ext cx="284" cy="1514"/>
                    <a:chOff x="3736" y="2338"/>
                    <a:chExt cx="284" cy="1514"/>
                  </a:xfrm>
                </p:grpSpPr>
                <p:sp>
                  <p:nvSpPr>
                    <p:cNvPr id="16521" name="AutoShape 50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5480000" flipH="1">
                      <a:off x="3163" y="2911"/>
                      <a:ext cx="1334" cy="187"/>
                    </a:xfrm>
                    <a:prstGeom prst="parallelogram">
                      <a:avLst>
                        <a:gd name="adj" fmla="val 101259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59" name="AutoShape 51">
                      <a:extLst>
                        <a:ext uri="{FF2B5EF4-FFF2-40B4-BE49-F238E27FC236}">
                          <a16:creationId xmlns:a16="http://schemas.microsoft.com/office/drawing/2014/main" id="{C14BCBBA-CBEB-4D9D-BEBB-270618CE0A6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5480000">
                      <a:off x="3230" y="3063"/>
                      <a:ext cx="1334" cy="246"/>
                    </a:xfrm>
                    <a:prstGeom prst="parallelogram">
                      <a:avLst>
                        <a:gd name="adj" fmla="val 77604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</p:grpSp>
            <p:grpSp>
              <p:nvGrpSpPr>
                <p:cNvPr id="16504" name="Group 52"/>
                <p:cNvGrpSpPr>
                  <a:grpSpLocks/>
                </p:cNvGrpSpPr>
                <p:nvPr/>
              </p:nvGrpSpPr>
              <p:grpSpPr bwMode="auto">
                <a:xfrm>
                  <a:off x="3223" y="1340"/>
                  <a:ext cx="538" cy="2814"/>
                  <a:chOff x="3223" y="1340"/>
                  <a:chExt cx="538" cy="2814"/>
                </a:xfrm>
              </p:grpSpPr>
              <p:grpSp>
                <p:nvGrpSpPr>
                  <p:cNvPr id="16505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3424" y="2272"/>
                    <a:ext cx="337" cy="1882"/>
                    <a:chOff x="3424" y="2272"/>
                    <a:chExt cx="337" cy="1882"/>
                  </a:xfrm>
                </p:grpSpPr>
                <p:sp>
                  <p:nvSpPr>
                    <p:cNvPr id="16515" name="AutoShape 54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4880000">
                      <a:off x="3018" y="3411"/>
                      <a:ext cx="1293" cy="193"/>
                    </a:xfrm>
                    <a:prstGeom prst="parallelogram">
                      <a:avLst>
                        <a:gd name="adj" fmla="val 79680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63" name="AutoShape 55">
                      <a:extLst>
                        <a:ext uri="{FF2B5EF4-FFF2-40B4-BE49-F238E27FC236}">
                          <a16:creationId xmlns:a16="http://schemas.microsoft.com/office/drawing/2014/main" id="{A64845DD-24C4-4B10-87F5-F4FE30363B7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4880000" flipH="1">
                      <a:off x="2675" y="3021"/>
                      <a:ext cx="1740" cy="242"/>
                    </a:xfrm>
                    <a:prstGeom prst="parallelogram">
                      <a:avLst>
                        <a:gd name="adj" fmla="val 64677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506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3364" y="1965"/>
                    <a:ext cx="337" cy="1882"/>
                    <a:chOff x="3364" y="1965"/>
                    <a:chExt cx="337" cy="1882"/>
                  </a:xfrm>
                </p:grpSpPr>
                <p:sp>
                  <p:nvSpPr>
                    <p:cNvPr id="16513" name="AutoShape 57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4880000">
                      <a:off x="2958" y="3104"/>
                      <a:ext cx="1293" cy="193"/>
                    </a:xfrm>
                    <a:prstGeom prst="parallelogram">
                      <a:avLst>
                        <a:gd name="adj" fmla="val 79680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66" name="AutoShape 58">
                      <a:extLst>
                        <a:ext uri="{FF2B5EF4-FFF2-40B4-BE49-F238E27FC236}">
                          <a16:creationId xmlns:a16="http://schemas.microsoft.com/office/drawing/2014/main" id="{5B8A5E8D-442F-4E7F-99B9-A27DED64BDF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4880000" flipH="1">
                      <a:off x="2614" y="2715"/>
                      <a:ext cx="1741" cy="241"/>
                    </a:xfrm>
                    <a:prstGeom prst="parallelogram">
                      <a:avLst>
                        <a:gd name="adj" fmla="val 64983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507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3297" y="1646"/>
                    <a:ext cx="341" cy="1879"/>
                    <a:chOff x="3297" y="1646"/>
                    <a:chExt cx="341" cy="1879"/>
                  </a:xfrm>
                </p:grpSpPr>
                <p:sp>
                  <p:nvSpPr>
                    <p:cNvPr id="16511" name="AutoShape 60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4880000">
                      <a:off x="2896" y="2783"/>
                      <a:ext cx="1292" cy="192"/>
                    </a:xfrm>
                    <a:prstGeom prst="parallelogram">
                      <a:avLst>
                        <a:gd name="adj" fmla="val 80033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69" name="AutoShape 61">
                      <a:extLst>
                        <a:ext uri="{FF2B5EF4-FFF2-40B4-BE49-F238E27FC236}">
                          <a16:creationId xmlns:a16="http://schemas.microsoft.com/office/drawing/2014/main" id="{0B9911A9-66A4-4832-8C7E-E0D8707C7B8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4880000" flipH="1">
                      <a:off x="2547" y="2396"/>
                      <a:ext cx="1742" cy="242"/>
                    </a:xfrm>
                    <a:prstGeom prst="parallelogram">
                      <a:avLst>
                        <a:gd name="adj" fmla="val 64485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508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3223" y="1340"/>
                    <a:ext cx="342" cy="1868"/>
                    <a:chOff x="3223" y="1340"/>
                    <a:chExt cx="342" cy="1868"/>
                  </a:xfrm>
                </p:grpSpPr>
                <p:sp>
                  <p:nvSpPr>
                    <p:cNvPr id="16509" name="AutoShape 63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4880000">
                      <a:off x="2824" y="2467"/>
                      <a:ext cx="1291" cy="191"/>
                    </a:xfrm>
                    <a:prstGeom prst="parallelogram">
                      <a:avLst>
                        <a:gd name="adj" fmla="val 80390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72" name="AutoShape 64">
                      <a:extLst>
                        <a:ext uri="{FF2B5EF4-FFF2-40B4-BE49-F238E27FC236}">
                          <a16:creationId xmlns:a16="http://schemas.microsoft.com/office/drawing/2014/main" id="{3068A7CA-6A28-483E-833B-5E77D4FD02A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4880000" flipH="1">
                      <a:off x="2475" y="2088"/>
                      <a:ext cx="1741" cy="246"/>
                    </a:xfrm>
                    <a:prstGeom prst="parallelogram">
                      <a:avLst>
                        <a:gd name="adj" fmla="val 63922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</p:grpSp>
          </p:grpSp>
          <p:grpSp>
            <p:nvGrpSpPr>
              <p:cNvPr id="16493" name="Group 65"/>
              <p:cNvGrpSpPr>
                <a:grpSpLocks/>
              </p:cNvGrpSpPr>
              <p:nvPr/>
            </p:nvGrpSpPr>
            <p:grpSpPr bwMode="auto">
              <a:xfrm>
                <a:off x="3076" y="1532"/>
                <a:ext cx="408" cy="960"/>
                <a:chOff x="3076" y="1532"/>
                <a:chExt cx="408" cy="960"/>
              </a:xfrm>
            </p:grpSpPr>
            <p:sp useBgFill="1">
              <p:nvSpPr>
                <p:cNvPr id="16499" name="Oval 66"/>
                <p:cNvSpPr>
                  <a:spLocks noChangeArrowheads="1"/>
                </p:cNvSpPr>
                <p:nvPr/>
              </p:nvSpPr>
              <p:spPr bwMode="auto">
                <a:xfrm rot="1680000">
                  <a:off x="3076" y="1532"/>
                  <a:ext cx="64" cy="9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500" name="Oval 67"/>
                <p:cNvSpPr>
                  <a:spLocks noChangeArrowheads="1"/>
                </p:cNvSpPr>
                <p:nvPr/>
              </p:nvSpPr>
              <p:spPr bwMode="auto">
                <a:xfrm rot="1680000">
                  <a:off x="3172" y="1756"/>
                  <a:ext cx="64" cy="9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501" name="Oval 68"/>
                <p:cNvSpPr>
                  <a:spLocks noChangeArrowheads="1"/>
                </p:cNvSpPr>
                <p:nvPr/>
              </p:nvSpPr>
              <p:spPr bwMode="auto">
                <a:xfrm rot="1680000">
                  <a:off x="3276" y="2068"/>
                  <a:ext cx="64" cy="9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502" name="Oval 69"/>
                <p:cNvSpPr>
                  <a:spLocks noChangeArrowheads="1"/>
                </p:cNvSpPr>
                <p:nvPr/>
              </p:nvSpPr>
              <p:spPr bwMode="auto">
                <a:xfrm rot="1680000">
                  <a:off x="3420" y="2396"/>
                  <a:ext cx="64" cy="9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494" name="Group 70"/>
              <p:cNvGrpSpPr>
                <a:grpSpLocks/>
              </p:cNvGrpSpPr>
              <p:nvPr/>
            </p:nvGrpSpPr>
            <p:grpSpPr bwMode="auto">
              <a:xfrm>
                <a:off x="3777" y="2784"/>
                <a:ext cx="254" cy="877"/>
                <a:chOff x="3777" y="2784"/>
                <a:chExt cx="254" cy="877"/>
              </a:xfrm>
            </p:grpSpPr>
            <p:sp useBgFill="1">
              <p:nvSpPr>
                <p:cNvPr id="16495" name="Oval 71"/>
                <p:cNvSpPr>
                  <a:spLocks noChangeArrowheads="1"/>
                </p:cNvSpPr>
                <p:nvPr/>
              </p:nvSpPr>
              <p:spPr bwMode="auto">
                <a:xfrm rot="18000000" flipH="1">
                  <a:off x="3787" y="2774"/>
                  <a:ext cx="66" cy="85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496" name="Oval 72"/>
                <p:cNvSpPr>
                  <a:spLocks noChangeArrowheads="1"/>
                </p:cNvSpPr>
                <p:nvPr/>
              </p:nvSpPr>
              <p:spPr bwMode="auto">
                <a:xfrm rot="18000000" flipH="1">
                  <a:off x="3826" y="2987"/>
                  <a:ext cx="64" cy="8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497" name="Oval 73"/>
                <p:cNvSpPr>
                  <a:spLocks noChangeArrowheads="1"/>
                </p:cNvSpPr>
                <p:nvPr/>
              </p:nvSpPr>
              <p:spPr bwMode="auto">
                <a:xfrm rot="18000000" flipH="1">
                  <a:off x="3902" y="3271"/>
                  <a:ext cx="66" cy="87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498" name="Oval 74"/>
                <p:cNvSpPr>
                  <a:spLocks noChangeArrowheads="1"/>
                </p:cNvSpPr>
                <p:nvPr/>
              </p:nvSpPr>
              <p:spPr bwMode="auto">
                <a:xfrm rot="18000000" flipH="1">
                  <a:off x="3955" y="3585"/>
                  <a:ext cx="66" cy="8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  <p:grpSp>
          <p:nvGrpSpPr>
            <p:cNvPr id="16454" name="Group 75"/>
            <p:cNvGrpSpPr>
              <a:grpSpLocks/>
            </p:cNvGrpSpPr>
            <p:nvPr/>
          </p:nvGrpSpPr>
          <p:grpSpPr bwMode="auto">
            <a:xfrm>
              <a:off x="2580" y="1165"/>
              <a:ext cx="979" cy="2819"/>
              <a:chOff x="2580" y="1165"/>
              <a:chExt cx="979" cy="2819"/>
            </a:xfrm>
          </p:grpSpPr>
          <p:grpSp>
            <p:nvGrpSpPr>
              <p:cNvPr id="16455" name="Group 76"/>
              <p:cNvGrpSpPr>
                <a:grpSpLocks/>
              </p:cNvGrpSpPr>
              <p:nvPr/>
            </p:nvGrpSpPr>
            <p:grpSpPr bwMode="auto">
              <a:xfrm>
                <a:off x="2701" y="1165"/>
                <a:ext cx="841" cy="2819"/>
                <a:chOff x="2701" y="1165"/>
                <a:chExt cx="841" cy="2819"/>
              </a:xfrm>
            </p:grpSpPr>
            <p:grpSp>
              <p:nvGrpSpPr>
                <p:cNvPr id="16466" name="Group 77"/>
                <p:cNvGrpSpPr>
                  <a:grpSpLocks/>
                </p:cNvGrpSpPr>
                <p:nvPr/>
              </p:nvGrpSpPr>
              <p:grpSpPr bwMode="auto">
                <a:xfrm>
                  <a:off x="2833" y="1184"/>
                  <a:ext cx="709" cy="2593"/>
                  <a:chOff x="2833" y="1184"/>
                  <a:chExt cx="709" cy="2593"/>
                </a:xfrm>
              </p:grpSpPr>
              <p:grpSp>
                <p:nvGrpSpPr>
                  <p:cNvPr id="16480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2833" y="1184"/>
                    <a:ext cx="283" cy="1527"/>
                    <a:chOff x="2833" y="1184"/>
                    <a:chExt cx="283" cy="1527"/>
                  </a:xfrm>
                </p:grpSpPr>
                <p:sp>
                  <p:nvSpPr>
                    <p:cNvPr id="16490" name="AutoShape 79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5480000" flipH="1">
                      <a:off x="2261" y="1756"/>
                      <a:ext cx="1332" cy="188"/>
                    </a:xfrm>
                    <a:prstGeom prst="parallelogram">
                      <a:avLst>
                        <a:gd name="adj" fmla="val 100569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88" name="AutoShape 80">
                      <a:extLst>
                        <a:ext uri="{FF2B5EF4-FFF2-40B4-BE49-F238E27FC236}">
                          <a16:creationId xmlns:a16="http://schemas.microsoft.com/office/drawing/2014/main" id="{623462ED-12F2-4D8A-B3EA-C168FAB535E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5480000">
                      <a:off x="2326" y="1921"/>
                      <a:ext cx="1334" cy="246"/>
                    </a:xfrm>
                    <a:prstGeom prst="parallelogram">
                      <a:avLst>
                        <a:gd name="adj" fmla="val 77604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481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2975" y="1555"/>
                    <a:ext cx="279" cy="1511"/>
                    <a:chOff x="2975" y="1555"/>
                    <a:chExt cx="279" cy="1511"/>
                  </a:xfrm>
                </p:grpSpPr>
                <p:sp>
                  <p:nvSpPr>
                    <p:cNvPr id="16488" name="AutoShape 82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5480000" flipH="1">
                      <a:off x="2402" y="2128"/>
                      <a:ext cx="1333" cy="188"/>
                    </a:xfrm>
                    <a:prstGeom prst="parallelogram">
                      <a:avLst>
                        <a:gd name="adj" fmla="val 100645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91" name="AutoShape 83">
                      <a:extLst>
                        <a:ext uri="{FF2B5EF4-FFF2-40B4-BE49-F238E27FC236}">
                          <a16:creationId xmlns:a16="http://schemas.microsoft.com/office/drawing/2014/main" id="{DD5346AC-AF2C-475E-9129-E77613A5C7E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5480000">
                      <a:off x="2464" y="2276"/>
                      <a:ext cx="1334" cy="246"/>
                    </a:xfrm>
                    <a:prstGeom prst="parallelogram">
                      <a:avLst>
                        <a:gd name="adj" fmla="val 77287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482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3114" y="1915"/>
                    <a:ext cx="284" cy="1499"/>
                    <a:chOff x="3114" y="1915"/>
                    <a:chExt cx="284" cy="1499"/>
                  </a:xfrm>
                </p:grpSpPr>
                <p:sp>
                  <p:nvSpPr>
                    <p:cNvPr id="16486" name="AutoShape 85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5480000" flipH="1">
                      <a:off x="2541" y="2488"/>
                      <a:ext cx="1334" cy="187"/>
                    </a:xfrm>
                    <a:prstGeom prst="parallelogram">
                      <a:avLst>
                        <a:gd name="adj" fmla="val 101259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94" name="AutoShape 86">
                      <a:extLst>
                        <a:ext uri="{FF2B5EF4-FFF2-40B4-BE49-F238E27FC236}">
                          <a16:creationId xmlns:a16="http://schemas.microsoft.com/office/drawing/2014/main" id="{434FDBA1-0497-4A1A-A3A8-4FFF8F3B41A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5480000">
                      <a:off x="2611" y="2626"/>
                      <a:ext cx="1332" cy="243"/>
                    </a:xfrm>
                    <a:prstGeom prst="parallelogram">
                      <a:avLst>
                        <a:gd name="adj" fmla="val 77923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483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3251" y="2262"/>
                    <a:ext cx="291" cy="1515"/>
                    <a:chOff x="3251" y="2262"/>
                    <a:chExt cx="291" cy="1515"/>
                  </a:xfrm>
                </p:grpSpPr>
                <p:sp>
                  <p:nvSpPr>
                    <p:cNvPr id="16484" name="AutoShape 88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5480000" flipH="1">
                      <a:off x="2678" y="2835"/>
                      <a:ext cx="1334" cy="187"/>
                    </a:xfrm>
                    <a:prstGeom prst="parallelogram">
                      <a:avLst>
                        <a:gd name="adj" fmla="val 101259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897" name="AutoShape 89">
                      <a:extLst>
                        <a:ext uri="{FF2B5EF4-FFF2-40B4-BE49-F238E27FC236}">
                          <a16:creationId xmlns:a16="http://schemas.microsoft.com/office/drawing/2014/main" id="{B38FF6B5-6012-47D7-8725-01F309D3DDE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5480000">
                      <a:off x="2752" y="2987"/>
                      <a:ext cx="1334" cy="246"/>
                    </a:xfrm>
                    <a:prstGeom prst="parallelogram">
                      <a:avLst>
                        <a:gd name="adj" fmla="val 77604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</p:grpSp>
            <p:grpSp>
              <p:nvGrpSpPr>
                <p:cNvPr id="16467" name="Group 90"/>
                <p:cNvGrpSpPr>
                  <a:grpSpLocks/>
                </p:cNvGrpSpPr>
                <p:nvPr/>
              </p:nvGrpSpPr>
              <p:grpSpPr bwMode="auto">
                <a:xfrm>
                  <a:off x="2701" y="1165"/>
                  <a:ext cx="531" cy="2819"/>
                  <a:chOff x="2701" y="1165"/>
                  <a:chExt cx="531" cy="2819"/>
                </a:xfrm>
              </p:grpSpPr>
              <p:grpSp>
                <p:nvGrpSpPr>
                  <p:cNvPr id="16468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2898" y="2102"/>
                    <a:ext cx="334" cy="1882"/>
                    <a:chOff x="2898" y="2102"/>
                    <a:chExt cx="334" cy="1882"/>
                  </a:xfrm>
                </p:grpSpPr>
                <p:sp>
                  <p:nvSpPr>
                    <p:cNvPr id="16478" name="AutoShape 92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-6720000">
                      <a:off x="2489" y="3241"/>
                      <a:ext cx="1293" cy="193"/>
                    </a:xfrm>
                    <a:prstGeom prst="parallelogram">
                      <a:avLst>
                        <a:gd name="adj" fmla="val 79680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901" name="AutoShape 93">
                      <a:extLst>
                        <a:ext uri="{FF2B5EF4-FFF2-40B4-BE49-F238E27FC236}">
                          <a16:creationId xmlns:a16="http://schemas.microsoft.com/office/drawing/2014/main" id="{055D294B-FFE8-46A1-B260-CB2160F8793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4880000" flipH="1">
                      <a:off x="2148" y="2851"/>
                      <a:ext cx="1740" cy="242"/>
                    </a:xfrm>
                    <a:prstGeom prst="parallelogram">
                      <a:avLst>
                        <a:gd name="adj" fmla="val 64677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469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838" y="1795"/>
                    <a:ext cx="334" cy="1882"/>
                    <a:chOff x="2838" y="1795"/>
                    <a:chExt cx="334" cy="1882"/>
                  </a:xfrm>
                </p:grpSpPr>
                <p:sp>
                  <p:nvSpPr>
                    <p:cNvPr id="16476" name="AutoShape 95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-6720000">
                      <a:off x="2429" y="2934"/>
                      <a:ext cx="1293" cy="193"/>
                    </a:xfrm>
                    <a:prstGeom prst="parallelogram">
                      <a:avLst>
                        <a:gd name="adj" fmla="val 79680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904" name="AutoShape 96">
                      <a:extLst>
                        <a:ext uri="{FF2B5EF4-FFF2-40B4-BE49-F238E27FC236}">
                          <a16:creationId xmlns:a16="http://schemas.microsoft.com/office/drawing/2014/main" id="{F48A8FA9-203A-4745-BE58-56BFAADD490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4880000" flipH="1">
                      <a:off x="2087" y="2545"/>
                      <a:ext cx="1741" cy="241"/>
                    </a:xfrm>
                    <a:prstGeom prst="parallelogram">
                      <a:avLst>
                        <a:gd name="adj" fmla="val 64983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470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770" y="1474"/>
                    <a:ext cx="334" cy="1881"/>
                    <a:chOff x="2770" y="1474"/>
                    <a:chExt cx="334" cy="1881"/>
                  </a:xfrm>
                </p:grpSpPr>
                <p:sp>
                  <p:nvSpPr>
                    <p:cNvPr id="16474" name="AutoShape 98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-6720000">
                      <a:off x="2362" y="2613"/>
                      <a:ext cx="1292" cy="192"/>
                    </a:xfrm>
                    <a:prstGeom prst="parallelogram">
                      <a:avLst>
                        <a:gd name="adj" fmla="val 80033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907" name="AutoShape 99">
                      <a:extLst>
                        <a:ext uri="{FF2B5EF4-FFF2-40B4-BE49-F238E27FC236}">
                          <a16:creationId xmlns:a16="http://schemas.microsoft.com/office/drawing/2014/main" id="{817ED6E4-9880-421D-A2F7-3995AAB0143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4880000" flipH="1">
                      <a:off x="2021" y="2227"/>
                      <a:ext cx="1742" cy="243"/>
                    </a:xfrm>
                    <a:prstGeom prst="parallelogram">
                      <a:avLst>
                        <a:gd name="adj" fmla="val 64485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  <p:grpSp>
                <p:nvGrpSpPr>
                  <p:cNvPr id="16471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2701" y="1165"/>
                    <a:ext cx="256" cy="1890"/>
                    <a:chOff x="2701" y="1165"/>
                    <a:chExt cx="256" cy="1890"/>
                  </a:xfrm>
                </p:grpSpPr>
                <p:sp>
                  <p:nvSpPr>
                    <p:cNvPr id="16472" name="AutoShape 101" descr="Light horizontal"/>
                    <p:cNvSpPr>
                      <a:spLocks noChangeArrowheads="1"/>
                    </p:cNvSpPr>
                    <p:nvPr/>
                  </p:nvSpPr>
                  <p:spPr bwMode="auto">
                    <a:xfrm rot="14880000">
                      <a:off x="1998" y="2097"/>
                      <a:ext cx="1719" cy="198"/>
                    </a:xfrm>
                    <a:prstGeom prst="parallelogram">
                      <a:avLst>
                        <a:gd name="adj" fmla="val 80390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pt-BR" altLang="pt-BR"/>
                    </a:p>
                  </p:txBody>
                </p:sp>
                <p:sp>
                  <p:nvSpPr>
                    <p:cNvPr id="247910" name="AutoShape 102">
                      <a:extLst>
                        <a:ext uri="{FF2B5EF4-FFF2-40B4-BE49-F238E27FC236}">
                          <a16:creationId xmlns:a16="http://schemas.microsoft.com/office/drawing/2014/main" id="{B505356D-9116-4091-993E-7C8CBE4C601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4880000" flipH="1">
                      <a:off x="1953" y="1913"/>
                      <a:ext cx="1741" cy="246"/>
                    </a:xfrm>
                    <a:prstGeom prst="parallelogram">
                      <a:avLst>
                        <a:gd name="adj" fmla="val 63922"/>
                      </a:avLst>
                    </a:pr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9804"/>
                            <a:invGamma/>
                          </a:schemeClr>
                        </a:gs>
                      </a:gsLst>
                      <a:lin ang="2700000" scaled="1"/>
                    </a:gra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pt-BR"/>
                    </a:p>
                  </p:txBody>
                </p:sp>
              </p:grpSp>
            </p:grpSp>
          </p:grpSp>
          <p:grpSp>
            <p:nvGrpSpPr>
              <p:cNvPr id="16456" name="Group 103"/>
              <p:cNvGrpSpPr>
                <a:grpSpLocks/>
              </p:cNvGrpSpPr>
              <p:nvPr/>
            </p:nvGrpSpPr>
            <p:grpSpPr bwMode="auto">
              <a:xfrm>
                <a:off x="2580" y="1501"/>
                <a:ext cx="456" cy="1061"/>
                <a:chOff x="2580" y="1501"/>
                <a:chExt cx="456" cy="1061"/>
              </a:xfrm>
            </p:grpSpPr>
            <p:sp useBgFill="1">
              <p:nvSpPr>
                <p:cNvPr id="16462" name="Oval 104"/>
                <p:cNvSpPr>
                  <a:spLocks noChangeArrowheads="1"/>
                </p:cNvSpPr>
                <p:nvPr/>
              </p:nvSpPr>
              <p:spPr bwMode="auto">
                <a:xfrm rot="1680000">
                  <a:off x="2580" y="1501"/>
                  <a:ext cx="64" cy="9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463" name="Oval 105"/>
                <p:cNvSpPr>
                  <a:spLocks noChangeArrowheads="1"/>
                </p:cNvSpPr>
                <p:nvPr/>
              </p:nvSpPr>
              <p:spPr bwMode="auto">
                <a:xfrm rot="1680000">
                  <a:off x="2712" y="1782"/>
                  <a:ext cx="64" cy="9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464" name="Oval 106"/>
                <p:cNvSpPr>
                  <a:spLocks noChangeArrowheads="1"/>
                </p:cNvSpPr>
                <p:nvPr/>
              </p:nvSpPr>
              <p:spPr bwMode="auto">
                <a:xfrm rot="1680000">
                  <a:off x="2840" y="2120"/>
                  <a:ext cx="64" cy="9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465" name="Oval 107"/>
                <p:cNvSpPr>
                  <a:spLocks noChangeArrowheads="1"/>
                </p:cNvSpPr>
                <p:nvPr/>
              </p:nvSpPr>
              <p:spPr bwMode="auto">
                <a:xfrm rot="1680000">
                  <a:off x="2972" y="2466"/>
                  <a:ext cx="64" cy="9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457" name="Group 108"/>
              <p:cNvGrpSpPr>
                <a:grpSpLocks/>
              </p:cNvGrpSpPr>
              <p:nvPr/>
            </p:nvGrpSpPr>
            <p:grpSpPr bwMode="auto">
              <a:xfrm>
                <a:off x="3305" y="2752"/>
                <a:ext cx="254" cy="877"/>
                <a:chOff x="3305" y="2752"/>
                <a:chExt cx="254" cy="877"/>
              </a:xfrm>
            </p:grpSpPr>
            <p:sp useBgFill="1">
              <p:nvSpPr>
                <p:cNvPr id="16458" name="Oval 109"/>
                <p:cNvSpPr>
                  <a:spLocks noChangeArrowheads="1"/>
                </p:cNvSpPr>
                <p:nvPr/>
              </p:nvSpPr>
              <p:spPr bwMode="auto">
                <a:xfrm rot="18000000" flipH="1">
                  <a:off x="3315" y="2742"/>
                  <a:ext cx="66" cy="85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459" name="Oval 110"/>
                <p:cNvSpPr>
                  <a:spLocks noChangeArrowheads="1"/>
                </p:cNvSpPr>
                <p:nvPr/>
              </p:nvSpPr>
              <p:spPr bwMode="auto">
                <a:xfrm rot="18000000" flipH="1">
                  <a:off x="3354" y="2955"/>
                  <a:ext cx="64" cy="8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460" name="Oval 111"/>
                <p:cNvSpPr>
                  <a:spLocks noChangeArrowheads="1"/>
                </p:cNvSpPr>
                <p:nvPr/>
              </p:nvSpPr>
              <p:spPr bwMode="auto">
                <a:xfrm rot="18000000" flipH="1">
                  <a:off x="3430" y="3239"/>
                  <a:ext cx="66" cy="87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 useBgFill="1">
              <p:nvSpPr>
                <p:cNvPr id="16461" name="Oval 112"/>
                <p:cNvSpPr>
                  <a:spLocks noChangeArrowheads="1"/>
                </p:cNvSpPr>
                <p:nvPr/>
              </p:nvSpPr>
              <p:spPr bwMode="auto">
                <a:xfrm rot="18000000" flipH="1">
                  <a:off x="3483" y="3553"/>
                  <a:ext cx="66" cy="86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</p:grpSp>
      <p:sp>
        <p:nvSpPr>
          <p:cNvPr id="36869" name="Rectangle 113">
            <a:extLst>
              <a:ext uri="{FF2B5EF4-FFF2-40B4-BE49-F238E27FC236}">
                <a16:creationId xmlns:a16="http://schemas.microsoft.com/office/drawing/2014/main" id="{6BAA7FD8-2ED9-418C-AE04-4FD601950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Exemplos de interfaces</a:t>
            </a:r>
          </a:p>
        </p:txBody>
      </p:sp>
      <p:sp>
        <p:nvSpPr>
          <p:cNvPr id="16390" name="Rectangle 114"/>
          <p:cNvSpPr>
            <a:spLocks noGrp="1"/>
          </p:cNvSpPr>
          <p:nvPr>
            <p:ph idx="1"/>
          </p:nvPr>
        </p:nvSpPr>
        <p:spPr>
          <a:xfrm>
            <a:off x="179388" y="1447800"/>
            <a:ext cx="8686800" cy="5181600"/>
          </a:xfrm>
        </p:spPr>
        <p:txBody>
          <a:bodyPr/>
          <a:lstStyle/>
          <a:p>
            <a:pPr eaLnBrk="1" hangingPunct="1"/>
            <a:r>
              <a:rPr lang="pt-BR" altLang="pt-BR" dirty="0"/>
              <a:t>Torre de enchimento</a:t>
            </a:r>
          </a:p>
          <a:p>
            <a:pPr lvl="1" eaLnBrk="1" hangingPunct="1"/>
            <a:r>
              <a:rPr lang="pt-BR" altLang="pt-BR" dirty="0"/>
              <a:t>Escoamento sobre</a:t>
            </a:r>
            <a:br>
              <a:rPr lang="pt-BR" altLang="pt-BR" dirty="0"/>
            </a:br>
            <a:r>
              <a:rPr lang="pt-BR" altLang="pt-BR" dirty="0"/>
              <a:t>superfícies sólidas</a:t>
            </a:r>
          </a:p>
          <a:p>
            <a:pPr eaLnBrk="1" hangingPunct="1"/>
            <a:endParaRPr lang="pt-BR" altLang="pt-BR" dirty="0"/>
          </a:p>
        </p:txBody>
      </p:sp>
      <p:sp>
        <p:nvSpPr>
          <p:cNvPr id="41991" name="Text Box 115">
            <a:extLst>
              <a:ext uri="{FF2B5EF4-FFF2-40B4-BE49-F238E27FC236}">
                <a16:creationId xmlns:a16="http://schemas.microsoft.com/office/drawing/2014/main" id="{CC8B48CB-517F-4A5C-BCF1-B3F2C8334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284538"/>
            <a:ext cx="1336675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pt-BR">
                <a:latin typeface="+mj-lt"/>
              </a:rPr>
              <a:t>Enchimento</a:t>
            </a:r>
            <a:br>
              <a:rPr lang="pt-BR" altLang="pt-BR">
                <a:latin typeface="+mj-lt"/>
              </a:rPr>
            </a:br>
            <a:r>
              <a:rPr lang="pt-BR" altLang="pt-BR">
                <a:latin typeface="+mj-lt"/>
              </a:rPr>
              <a:t>randômico</a:t>
            </a:r>
            <a:endParaRPr lang="pt-BR" altLang="pt-BR" dirty="0">
              <a:latin typeface="+mj-lt"/>
            </a:endParaRPr>
          </a:p>
        </p:txBody>
      </p:sp>
      <p:sp>
        <p:nvSpPr>
          <p:cNvPr id="41992" name="Text Box 116">
            <a:extLst>
              <a:ext uri="{FF2B5EF4-FFF2-40B4-BE49-F238E27FC236}">
                <a16:creationId xmlns:a16="http://schemas.microsoft.com/office/drawing/2014/main" id="{5DADF588-D2EE-4AE1-9E45-DEEF16FD3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484313"/>
            <a:ext cx="161766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pt-BR" sz="2000">
                <a:latin typeface="+mj-lt"/>
              </a:rPr>
              <a:t>Enchimento </a:t>
            </a:r>
            <a:r>
              <a:rPr lang="pt-BR" altLang="pt-BR" sz="2000" dirty="0">
                <a:latin typeface="+mj-lt"/>
              </a:rPr>
              <a:t>estruturado</a:t>
            </a:r>
          </a:p>
        </p:txBody>
      </p:sp>
      <p:grpSp>
        <p:nvGrpSpPr>
          <p:cNvPr id="16393" name="Group 21"/>
          <p:cNvGrpSpPr>
            <a:grpSpLocks/>
          </p:cNvGrpSpPr>
          <p:nvPr/>
        </p:nvGrpSpPr>
        <p:grpSpPr bwMode="auto">
          <a:xfrm>
            <a:off x="7235825" y="1484313"/>
            <a:ext cx="1600200" cy="1162050"/>
            <a:chOff x="4051" y="1705"/>
            <a:chExt cx="1008" cy="732"/>
          </a:xfrm>
        </p:grpSpPr>
        <p:sp>
          <p:nvSpPr>
            <p:cNvPr id="16440" name="Rectangle 22"/>
            <p:cNvSpPr>
              <a:spLocks noChangeArrowheads="1"/>
            </p:cNvSpPr>
            <p:nvPr/>
          </p:nvSpPr>
          <p:spPr bwMode="auto">
            <a:xfrm>
              <a:off x="4443" y="2204"/>
              <a:ext cx="3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b</a:t>
              </a:r>
            </a:p>
          </p:txBody>
        </p:sp>
        <p:sp>
          <p:nvSpPr>
            <p:cNvPr id="16441" name="Rectangle 23"/>
            <p:cNvSpPr>
              <a:spLocks noChangeArrowheads="1"/>
            </p:cNvSpPr>
            <p:nvPr/>
          </p:nvSpPr>
          <p:spPr bwMode="auto">
            <a:xfrm>
              <a:off x="4814" y="1705"/>
              <a:ext cx="2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i="1"/>
                <a:t>s</a:t>
              </a:r>
            </a:p>
          </p:txBody>
        </p:sp>
        <p:sp>
          <p:nvSpPr>
            <p:cNvPr id="16442" name="Line 24"/>
            <p:cNvSpPr>
              <a:spLocks noChangeShapeType="1"/>
            </p:cNvSpPr>
            <p:nvPr/>
          </p:nvSpPr>
          <p:spPr bwMode="auto">
            <a:xfrm>
              <a:off x="4344" y="2204"/>
              <a:ext cx="5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43" name="Line 25"/>
            <p:cNvSpPr>
              <a:spLocks noChangeShapeType="1"/>
            </p:cNvSpPr>
            <p:nvPr/>
          </p:nvSpPr>
          <p:spPr bwMode="auto">
            <a:xfrm>
              <a:off x="4720" y="1760"/>
              <a:ext cx="248" cy="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6444" name="Group 26"/>
            <p:cNvGrpSpPr>
              <a:grpSpLocks/>
            </p:cNvGrpSpPr>
            <p:nvPr/>
          </p:nvGrpSpPr>
          <p:grpSpPr bwMode="auto">
            <a:xfrm>
              <a:off x="4051" y="1776"/>
              <a:ext cx="245" cy="320"/>
              <a:chOff x="4051" y="1776"/>
              <a:chExt cx="245" cy="320"/>
            </a:xfrm>
          </p:grpSpPr>
          <p:sp>
            <p:nvSpPr>
              <p:cNvPr id="16451" name="Rectangle 27"/>
              <p:cNvSpPr>
                <a:spLocks noChangeArrowheads="1"/>
              </p:cNvSpPr>
              <p:nvPr/>
            </p:nvSpPr>
            <p:spPr bwMode="auto">
              <a:xfrm flipH="1">
                <a:off x="4051" y="1809"/>
                <a:ext cx="24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/>
                  <a:t>h</a:t>
                </a:r>
              </a:p>
            </p:txBody>
          </p:sp>
          <p:sp>
            <p:nvSpPr>
              <p:cNvPr id="16452" name="Line 28"/>
              <p:cNvSpPr>
                <a:spLocks noChangeShapeType="1"/>
              </p:cNvSpPr>
              <p:nvPr/>
            </p:nvSpPr>
            <p:spPr bwMode="auto">
              <a:xfrm>
                <a:off x="4231" y="1776"/>
                <a:ext cx="1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6445" name="Group 29"/>
            <p:cNvGrpSpPr>
              <a:grpSpLocks/>
            </p:cNvGrpSpPr>
            <p:nvPr/>
          </p:nvGrpSpPr>
          <p:grpSpPr bwMode="auto">
            <a:xfrm>
              <a:off x="4332" y="1812"/>
              <a:ext cx="727" cy="326"/>
              <a:chOff x="4332" y="1812"/>
              <a:chExt cx="727" cy="326"/>
            </a:xfrm>
          </p:grpSpPr>
          <p:sp>
            <p:nvSpPr>
              <p:cNvPr id="16446" name="Arc 30"/>
              <p:cNvSpPr>
                <a:spLocks/>
              </p:cNvSpPr>
              <p:nvPr/>
            </p:nvSpPr>
            <p:spPr bwMode="auto">
              <a:xfrm rot="-5040000">
                <a:off x="4624" y="1949"/>
                <a:ext cx="157" cy="221"/>
              </a:xfrm>
              <a:custGeom>
                <a:avLst/>
                <a:gdLst>
                  <a:gd name="T0" fmla="*/ 0 w 20712"/>
                  <a:gd name="T1" fmla="*/ 0 h 21600"/>
                  <a:gd name="T2" fmla="*/ 0 w 20712"/>
                  <a:gd name="T3" fmla="*/ 0 h 21600"/>
                  <a:gd name="T4" fmla="*/ 0 w 2071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712"/>
                  <a:gd name="T10" fmla="*/ 0 h 21600"/>
                  <a:gd name="T11" fmla="*/ 20712 w 207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12" h="21600" fill="none" extrusionOk="0">
                    <a:moveTo>
                      <a:pt x="0" y="0"/>
                    </a:moveTo>
                    <a:cubicBezTo>
                      <a:pt x="44" y="0"/>
                      <a:pt x="88" y="-1"/>
                      <a:pt x="132" y="0"/>
                    </a:cubicBezTo>
                    <a:cubicBezTo>
                      <a:pt x="9534" y="0"/>
                      <a:pt x="17856" y="6082"/>
                      <a:pt x="20712" y="15040"/>
                    </a:cubicBezTo>
                  </a:path>
                  <a:path w="20712" h="21600" stroke="0" extrusionOk="0">
                    <a:moveTo>
                      <a:pt x="0" y="0"/>
                    </a:moveTo>
                    <a:cubicBezTo>
                      <a:pt x="44" y="0"/>
                      <a:pt x="88" y="-1"/>
                      <a:pt x="132" y="0"/>
                    </a:cubicBezTo>
                    <a:cubicBezTo>
                      <a:pt x="9534" y="0"/>
                      <a:pt x="17856" y="6082"/>
                      <a:pt x="20712" y="15040"/>
                    </a:cubicBezTo>
                    <a:lnTo>
                      <a:pt x="132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447" name="Line 31"/>
              <p:cNvSpPr>
                <a:spLocks noChangeShapeType="1"/>
              </p:cNvSpPr>
              <p:nvPr/>
            </p:nvSpPr>
            <p:spPr bwMode="auto">
              <a:xfrm flipV="1">
                <a:off x="4332" y="1814"/>
                <a:ext cx="292" cy="3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448" name="Line 32"/>
              <p:cNvSpPr>
                <a:spLocks noChangeShapeType="1"/>
              </p:cNvSpPr>
              <p:nvPr/>
            </p:nvSpPr>
            <p:spPr bwMode="auto">
              <a:xfrm flipH="1" flipV="1">
                <a:off x="4612" y="1812"/>
                <a:ext cx="292" cy="3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449" name="Line 33"/>
              <p:cNvSpPr>
                <a:spLocks noChangeShapeType="1"/>
              </p:cNvSpPr>
              <p:nvPr/>
            </p:nvSpPr>
            <p:spPr bwMode="auto">
              <a:xfrm>
                <a:off x="4443" y="2128"/>
                <a:ext cx="6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450" name="Rectangle 35"/>
              <p:cNvSpPr>
                <a:spLocks noChangeArrowheads="1"/>
              </p:cNvSpPr>
              <p:nvPr/>
            </p:nvSpPr>
            <p:spPr bwMode="auto">
              <a:xfrm>
                <a:off x="4514" y="1841"/>
                <a:ext cx="38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i="1">
                    <a:latin typeface="Symbol" panose="05050102010706020507" pitchFamily="18" charset="2"/>
                  </a:rPr>
                  <a:t>q</a:t>
                </a:r>
              </a:p>
            </p:txBody>
          </p:sp>
        </p:grpSp>
      </p:grpSp>
      <p:grpSp>
        <p:nvGrpSpPr>
          <p:cNvPr id="16394" name="Grupo 170"/>
          <p:cNvGrpSpPr>
            <a:grpSpLocks/>
          </p:cNvGrpSpPr>
          <p:nvPr/>
        </p:nvGrpSpPr>
        <p:grpSpPr bwMode="auto">
          <a:xfrm>
            <a:off x="236538" y="1819275"/>
            <a:ext cx="4335462" cy="4303286"/>
            <a:chOff x="237108" y="2270845"/>
            <a:chExt cx="4334892" cy="4303714"/>
          </a:xfrm>
        </p:grpSpPr>
        <p:grpSp>
          <p:nvGrpSpPr>
            <p:cNvPr id="16398" name="Group 117"/>
            <p:cNvGrpSpPr>
              <a:grpSpLocks/>
            </p:cNvGrpSpPr>
            <p:nvPr/>
          </p:nvGrpSpPr>
          <p:grpSpPr bwMode="auto">
            <a:xfrm>
              <a:off x="381000" y="2270845"/>
              <a:ext cx="4191000" cy="4303714"/>
              <a:chOff x="204" y="1554"/>
              <a:chExt cx="2640" cy="2711"/>
            </a:xfrm>
          </p:grpSpPr>
          <p:sp>
            <p:nvSpPr>
              <p:cNvPr id="16400" name="Line 118"/>
              <p:cNvSpPr>
                <a:spLocks noChangeShapeType="1"/>
              </p:cNvSpPr>
              <p:nvPr/>
            </p:nvSpPr>
            <p:spPr bwMode="auto">
              <a:xfrm>
                <a:off x="1788" y="1804"/>
                <a:ext cx="0" cy="44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401" name="Line 119"/>
              <p:cNvSpPr>
                <a:spLocks noChangeShapeType="1"/>
              </p:cNvSpPr>
              <p:nvPr/>
            </p:nvSpPr>
            <p:spPr bwMode="auto">
              <a:xfrm flipV="1">
                <a:off x="2115" y="2329"/>
                <a:ext cx="0" cy="227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402" name="Line 120"/>
              <p:cNvSpPr>
                <a:spLocks noChangeShapeType="1"/>
              </p:cNvSpPr>
              <p:nvPr/>
            </p:nvSpPr>
            <p:spPr bwMode="auto">
              <a:xfrm>
                <a:off x="2631" y="1580"/>
                <a:ext cx="0" cy="204"/>
              </a:xfrm>
              <a:prstGeom prst="line">
                <a:avLst/>
              </a:prstGeom>
              <a:noFill/>
              <a:ln w="50800">
                <a:solidFill>
                  <a:schemeClr val="tx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403" name="Line 127"/>
              <p:cNvSpPr>
                <a:spLocks noChangeShapeType="1"/>
              </p:cNvSpPr>
              <p:nvPr/>
            </p:nvSpPr>
            <p:spPr bwMode="auto">
              <a:xfrm>
                <a:off x="1040" y="3368"/>
                <a:ext cx="164" cy="20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404" name="Freeform 130" descr="50%"/>
              <p:cNvSpPr>
                <a:spLocks/>
              </p:cNvSpPr>
              <p:nvPr/>
            </p:nvSpPr>
            <p:spPr bwMode="auto">
              <a:xfrm>
                <a:off x="204" y="2172"/>
                <a:ext cx="1789" cy="133"/>
              </a:xfrm>
              <a:custGeom>
                <a:avLst/>
                <a:gdLst>
                  <a:gd name="T0" fmla="*/ 0 w 1789"/>
                  <a:gd name="T1" fmla="*/ 120 h 133"/>
                  <a:gd name="T2" fmla="*/ 1788 w 1789"/>
                  <a:gd name="T3" fmla="*/ 0 h 133"/>
                  <a:gd name="T4" fmla="*/ 1272 w 1789"/>
                  <a:gd name="T5" fmla="*/ 132 h 133"/>
                  <a:gd name="T6" fmla="*/ 0 60000 65536"/>
                  <a:gd name="T7" fmla="*/ 0 60000 65536"/>
                  <a:gd name="T8" fmla="*/ 0 60000 65536"/>
                  <a:gd name="T9" fmla="*/ 0 w 1789"/>
                  <a:gd name="T10" fmla="*/ 0 h 133"/>
                  <a:gd name="T11" fmla="*/ 1789 w 1789"/>
                  <a:gd name="T12" fmla="*/ 133 h 1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89" h="133">
                    <a:moveTo>
                      <a:pt x="0" y="120"/>
                    </a:moveTo>
                    <a:lnTo>
                      <a:pt x="1788" y="0"/>
                    </a:lnTo>
                    <a:lnTo>
                      <a:pt x="1272" y="132"/>
                    </a:lnTo>
                  </a:path>
                </a:pathLst>
              </a:custGeom>
              <a:blipFill dpi="0" rotWithShape="0">
                <a:blip r:embed="rId4"/>
                <a:srcRect/>
                <a:tile tx="0" ty="0" sx="100000" sy="100000" flip="none" algn="tl"/>
              </a:blip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5" name="Freeform 131" descr="90%"/>
              <p:cNvSpPr>
                <a:spLocks/>
              </p:cNvSpPr>
              <p:nvPr/>
            </p:nvSpPr>
            <p:spPr bwMode="auto">
              <a:xfrm>
                <a:off x="1519" y="2184"/>
                <a:ext cx="462" cy="1563"/>
              </a:xfrm>
              <a:custGeom>
                <a:avLst/>
                <a:gdLst>
                  <a:gd name="T0" fmla="*/ 0 w 493"/>
                  <a:gd name="T1" fmla="*/ 2 h 2017"/>
                  <a:gd name="T2" fmla="*/ 35 w 493"/>
                  <a:gd name="T3" fmla="*/ 2 h 2017"/>
                  <a:gd name="T4" fmla="*/ 33 w 493"/>
                  <a:gd name="T5" fmla="*/ 0 h 2017"/>
                  <a:gd name="T6" fmla="*/ 0 w 493"/>
                  <a:gd name="T7" fmla="*/ 2 h 20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3"/>
                  <a:gd name="T13" fmla="*/ 0 h 2017"/>
                  <a:gd name="T14" fmla="*/ 493 w 493"/>
                  <a:gd name="T15" fmla="*/ 2017 h 20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3" h="2017">
                    <a:moveTo>
                      <a:pt x="0" y="2016"/>
                    </a:moveTo>
                    <a:lnTo>
                      <a:pt x="492" y="72"/>
                    </a:lnTo>
                    <a:lnTo>
                      <a:pt x="480" y="0"/>
                    </a:lnTo>
                    <a:lnTo>
                      <a:pt x="0" y="120"/>
                    </a:lnTo>
                  </a:path>
                </a:pathLst>
              </a:custGeom>
              <a:blipFill dpi="0" rotWithShape="0">
                <a:blip r:embed="rId5"/>
                <a:srcRect/>
                <a:tile tx="0" ty="0" sx="100000" sy="100000" flip="none" algn="tl"/>
              </a:blip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6" name="Line 132"/>
              <p:cNvSpPr>
                <a:spLocks noChangeShapeType="1"/>
              </p:cNvSpPr>
              <p:nvPr/>
            </p:nvSpPr>
            <p:spPr bwMode="auto">
              <a:xfrm>
                <a:off x="2844" y="1804"/>
                <a:ext cx="0" cy="44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407" name="Oval 133"/>
              <p:cNvSpPr>
                <a:spLocks noChangeArrowheads="1"/>
              </p:cNvSpPr>
              <p:nvPr/>
            </p:nvSpPr>
            <p:spPr bwMode="auto">
              <a:xfrm>
                <a:off x="1840" y="1792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08" name="Oval 134"/>
              <p:cNvSpPr>
                <a:spLocks noChangeArrowheads="1"/>
              </p:cNvSpPr>
              <p:nvPr/>
            </p:nvSpPr>
            <p:spPr bwMode="auto">
              <a:xfrm>
                <a:off x="1840" y="1936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09" name="Oval 135"/>
              <p:cNvSpPr>
                <a:spLocks noChangeArrowheads="1"/>
              </p:cNvSpPr>
              <p:nvPr/>
            </p:nvSpPr>
            <p:spPr bwMode="auto">
              <a:xfrm>
                <a:off x="1840" y="2080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10" name="Oval 136"/>
              <p:cNvSpPr>
                <a:spLocks noChangeArrowheads="1"/>
              </p:cNvSpPr>
              <p:nvPr/>
            </p:nvSpPr>
            <p:spPr bwMode="auto">
              <a:xfrm>
                <a:off x="1936" y="1888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11" name="Oval 137"/>
              <p:cNvSpPr>
                <a:spLocks noChangeArrowheads="1"/>
              </p:cNvSpPr>
              <p:nvPr/>
            </p:nvSpPr>
            <p:spPr bwMode="auto">
              <a:xfrm>
                <a:off x="1936" y="2032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12" name="Oval 138"/>
              <p:cNvSpPr>
                <a:spLocks noChangeArrowheads="1"/>
              </p:cNvSpPr>
              <p:nvPr/>
            </p:nvSpPr>
            <p:spPr bwMode="auto">
              <a:xfrm>
                <a:off x="2032" y="1792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13" name="Oval 139"/>
              <p:cNvSpPr>
                <a:spLocks noChangeArrowheads="1"/>
              </p:cNvSpPr>
              <p:nvPr/>
            </p:nvSpPr>
            <p:spPr bwMode="auto">
              <a:xfrm>
                <a:off x="2032" y="1936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14" name="Oval 140"/>
              <p:cNvSpPr>
                <a:spLocks noChangeArrowheads="1"/>
              </p:cNvSpPr>
              <p:nvPr/>
            </p:nvSpPr>
            <p:spPr bwMode="auto">
              <a:xfrm>
                <a:off x="2032" y="2080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15" name="Oval 141"/>
              <p:cNvSpPr>
                <a:spLocks noChangeArrowheads="1"/>
              </p:cNvSpPr>
              <p:nvPr/>
            </p:nvSpPr>
            <p:spPr bwMode="auto">
              <a:xfrm>
                <a:off x="2128" y="1888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16" name="Oval 142"/>
              <p:cNvSpPr>
                <a:spLocks noChangeArrowheads="1"/>
              </p:cNvSpPr>
              <p:nvPr/>
            </p:nvSpPr>
            <p:spPr bwMode="auto">
              <a:xfrm>
                <a:off x="2128" y="2032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17" name="Oval 143"/>
              <p:cNvSpPr>
                <a:spLocks noChangeArrowheads="1"/>
              </p:cNvSpPr>
              <p:nvPr/>
            </p:nvSpPr>
            <p:spPr bwMode="auto">
              <a:xfrm>
                <a:off x="2128" y="2176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18" name="Oval 144"/>
              <p:cNvSpPr>
                <a:spLocks noChangeArrowheads="1"/>
              </p:cNvSpPr>
              <p:nvPr/>
            </p:nvSpPr>
            <p:spPr bwMode="auto">
              <a:xfrm>
                <a:off x="2224" y="1792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19" name="Oval 145"/>
              <p:cNvSpPr>
                <a:spLocks noChangeArrowheads="1"/>
              </p:cNvSpPr>
              <p:nvPr/>
            </p:nvSpPr>
            <p:spPr bwMode="auto">
              <a:xfrm>
                <a:off x="2224" y="1936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20" name="Oval 146"/>
              <p:cNvSpPr>
                <a:spLocks noChangeArrowheads="1"/>
              </p:cNvSpPr>
              <p:nvPr/>
            </p:nvSpPr>
            <p:spPr bwMode="auto">
              <a:xfrm>
                <a:off x="2224" y="2080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21" name="Oval 147"/>
              <p:cNvSpPr>
                <a:spLocks noChangeArrowheads="1"/>
              </p:cNvSpPr>
              <p:nvPr/>
            </p:nvSpPr>
            <p:spPr bwMode="auto">
              <a:xfrm>
                <a:off x="2320" y="1888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22" name="Oval 148"/>
              <p:cNvSpPr>
                <a:spLocks noChangeArrowheads="1"/>
              </p:cNvSpPr>
              <p:nvPr/>
            </p:nvSpPr>
            <p:spPr bwMode="auto">
              <a:xfrm>
                <a:off x="2320" y="2032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23" name="Oval 149"/>
              <p:cNvSpPr>
                <a:spLocks noChangeArrowheads="1"/>
              </p:cNvSpPr>
              <p:nvPr/>
            </p:nvSpPr>
            <p:spPr bwMode="auto">
              <a:xfrm>
                <a:off x="2320" y="2176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24" name="Oval 150"/>
              <p:cNvSpPr>
                <a:spLocks noChangeArrowheads="1"/>
              </p:cNvSpPr>
              <p:nvPr/>
            </p:nvSpPr>
            <p:spPr bwMode="auto">
              <a:xfrm>
                <a:off x="2416" y="1792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25" name="Oval 151"/>
              <p:cNvSpPr>
                <a:spLocks noChangeArrowheads="1"/>
              </p:cNvSpPr>
              <p:nvPr/>
            </p:nvSpPr>
            <p:spPr bwMode="auto">
              <a:xfrm>
                <a:off x="2416" y="1936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26" name="Oval 152"/>
              <p:cNvSpPr>
                <a:spLocks noChangeArrowheads="1"/>
              </p:cNvSpPr>
              <p:nvPr/>
            </p:nvSpPr>
            <p:spPr bwMode="auto">
              <a:xfrm>
                <a:off x="2416" y="2080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27" name="Oval 153"/>
              <p:cNvSpPr>
                <a:spLocks noChangeArrowheads="1"/>
              </p:cNvSpPr>
              <p:nvPr/>
            </p:nvSpPr>
            <p:spPr bwMode="auto">
              <a:xfrm>
                <a:off x="2512" y="1888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28" name="Oval 154"/>
              <p:cNvSpPr>
                <a:spLocks noChangeArrowheads="1"/>
              </p:cNvSpPr>
              <p:nvPr/>
            </p:nvSpPr>
            <p:spPr bwMode="auto">
              <a:xfrm>
                <a:off x="2512" y="2032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29" name="Oval 155"/>
              <p:cNvSpPr>
                <a:spLocks noChangeArrowheads="1"/>
              </p:cNvSpPr>
              <p:nvPr/>
            </p:nvSpPr>
            <p:spPr bwMode="auto">
              <a:xfrm>
                <a:off x="2512" y="2176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30" name="Oval 156"/>
              <p:cNvSpPr>
                <a:spLocks noChangeArrowheads="1"/>
              </p:cNvSpPr>
              <p:nvPr/>
            </p:nvSpPr>
            <p:spPr bwMode="auto">
              <a:xfrm>
                <a:off x="2608" y="1792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31" name="Oval 157"/>
              <p:cNvSpPr>
                <a:spLocks noChangeArrowheads="1"/>
              </p:cNvSpPr>
              <p:nvPr/>
            </p:nvSpPr>
            <p:spPr bwMode="auto">
              <a:xfrm>
                <a:off x="2608" y="1936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32" name="Oval 158"/>
              <p:cNvSpPr>
                <a:spLocks noChangeArrowheads="1"/>
              </p:cNvSpPr>
              <p:nvPr/>
            </p:nvSpPr>
            <p:spPr bwMode="auto">
              <a:xfrm>
                <a:off x="2608" y="2080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33" name="Oval 159"/>
              <p:cNvSpPr>
                <a:spLocks noChangeArrowheads="1"/>
              </p:cNvSpPr>
              <p:nvPr/>
            </p:nvSpPr>
            <p:spPr bwMode="auto">
              <a:xfrm>
                <a:off x="2704" y="1888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34" name="Oval 160"/>
              <p:cNvSpPr>
                <a:spLocks noChangeArrowheads="1"/>
              </p:cNvSpPr>
              <p:nvPr/>
            </p:nvSpPr>
            <p:spPr bwMode="auto">
              <a:xfrm>
                <a:off x="2704" y="2032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35" name="Oval 161"/>
              <p:cNvSpPr>
                <a:spLocks noChangeArrowheads="1"/>
              </p:cNvSpPr>
              <p:nvPr/>
            </p:nvSpPr>
            <p:spPr bwMode="auto">
              <a:xfrm>
                <a:off x="2704" y="2176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36" name="Oval 162"/>
              <p:cNvSpPr>
                <a:spLocks noChangeArrowheads="1"/>
              </p:cNvSpPr>
              <p:nvPr/>
            </p:nvSpPr>
            <p:spPr bwMode="auto">
              <a:xfrm>
                <a:off x="1936" y="2164"/>
                <a:ext cx="88" cy="8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6437" name="Rectangle 163"/>
              <p:cNvSpPr>
                <a:spLocks noChangeArrowheads="1"/>
              </p:cNvSpPr>
              <p:nvPr/>
            </p:nvSpPr>
            <p:spPr bwMode="auto">
              <a:xfrm>
                <a:off x="2164" y="237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>
                    <a:solidFill>
                      <a:schemeClr val="tx2"/>
                    </a:solidFill>
                  </a:rPr>
                  <a:t>V</a:t>
                </a:r>
              </a:p>
            </p:txBody>
          </p:sp>
          <p:sp>
            <p:nvSpPr>
              <p:cNvPr id="16438" name="Rectangle 164"/>
              <p:cNvSpPr>
                <a:spLocks noChangeArrowheads="1"/>
              </p:cNvSpPr>
              <p:nvPr/>
            </p:nvSpPr>
            <p:spPr bwMode="auto">
              <a:xfrm>
                <a:off x="2405" y="1554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>
                    <a:solidFill>
                      <a:schemeClr val="tx2"/>
                    </a:solidFill>
                  </a:rPr>
                  <a:t>L</a:t>
                </a:r>
              </a:p>
            </p:txBody>
          </p:sp>
          <p:sp>
            <p:nvSpPr>
              <p:cNvPr id="16439" name="Rectangle 165"/>
              <p:cNvSpPr>
                <a:spLocks noChangeArrowheads="1"/>
              </p:cNvSpPr>
              <p:nvPr/>
            </p:nvSpPr>
            <p:spPr bwMode="auto">
              <a:xfrm>
                <a:off x="252" y="3995"/>
                <a:ext cx="1014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pt-BR" sz="2200" i="1" dirty="0">
                    <a:solidFill>
                      <a:schemeClr val="tx2"/>
                    </a:solidFill>
                  </a:rPr>
                  <a:t>a ~ a </a:t>
                </a:r>
                <a:r>
                  <a:rPr lang="en-US" altLang="pt-BR" sz="2200" i="1" baseline="-25000" dirty="0">
                    <a:solidFill>
                      <a:schemeClr val="tx2"/>
                    </a:solidFill>
                  </a:rPr>
                  <a:t>PACKING</a:t>
                </a:r>
                <a:endParaRPr lang="en-US" altLang="pt-BR" sz="2200" baseline="-25000" dirty="0">
                  <a:solidFill>
                    <a:schemeClr val="tx2"/>
                  </a:solidFill>
                </a:endParaRPr>
              </a:p>
            </p:txBody>
          </p:sp>
        </p:grpSp>
        <p:pic>
          <p:nvPicPr>
            <p:cNvPr id="16399" name="Picture 16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" r="5363" b="3030"/>
            <a:stretch>
              <a:fillRect/>
            </a:stretch>
          </p:blipFill>
          <p:spPr bwMode="auto">
            <a:xfrm>
              <a:off x="237108" y="3448323"/>
              <a:ext cx="2232248" cy="2304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</p:grpSp>
      <p:pic>
        <p:nvPicPr>
          <p:cNvPr id="16395" name="Picture 168" descr="C:\Users\seckler\Downloads\intallox saddl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6" r="8212" b="24963"/>
          <a:stretch>
            <a:fillRect/>
          </a:stretch>
        </p:blipFill>
        <p:spPr bwMode="auto">
          <a:xfrm>
            <a:off x="2987675" y="3933825"/>
            <a:ext cx="196691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69" descr="C:\Users\seckler\Downloads\rashig rings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5" t="4877" r="14198" b="2454"/>
          <a:stretch>
            <a:fillRect/>
          </a:stretch>
        </p:blipFill>
        <p:spPr bwMode="auto">
          <a:xfrm>
            <a:off x="2268538" y="5084763"/>
            <a:ext cx="23034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70" descr="C:\Users\seckler\Downloads\pall ring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57788"/>
            <a:ext cx="1905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Rectangle 2150">
            <a:extLst>
              <a:ext uri="{FF2B5EF4-FFF2-40B4-BE49-F238E27FC236}">
                <a16:creationId xmlns:a16="http://schemas.microsoft.com/office/drawing/2014/main" id="{E96938CB-24F4-45A4-8F5F-80FD41BB9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Exemplos de interfaces</a:t>
            </a:r>
          </a:p>
        </p:txBody>
      </p:sp>
      <p:sp>
        <p:nvSpPr>
          <p:cNvPr id="18435" name="Rectangle 2151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Bandeja de uma unidade de destilação</a:t>
            </a:r>
          </a:p>
          <a:p>
            <a:pPr lvl="1" eaLnBrk="1" hangingPunct="1"/>
            <a:r>
              <a:rPr lang="pt-BR" altLang="pt-BR" dirty="0"/>
              <a:t>Bolhas e gotas</a:t>
            </a:r>
          </a:p>
        </p:txBody>
      </p:sp>
      <p:sp>
        <p:nvSpPr>
          <p:cNvPr id="39940" name="Rectangle 2050">
            <a:extLst>
              <a:ext uri="{FF2B5EF4-FFF2-40B4-BE49-F238E27FC236}">
                <a16:creationId xmlns:a16="http://schemas.microsoft.com/office/drawing/2014/main" id="{4AFBD410-0CDF-4EDD-B011-1E603760B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2696419"/>
            <a:ext cx="14065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pt-BR" altLang="pt-BR" i="1" dirty="0" err="1">
                <a:latin typeface="+mj-lt"/>
              </a:rPr>
              <a:t>splash</a:t>
            </a:r>
            <a:endParaRPr lang="pt-BR" altLang="pt-BR" i="1" dirty="0">
              <a:latin typeface="+mj-lt"/>
            </a:endParaRPr>
          </a:p>
        </p:txBody>
      </p:sp>
      <p:sp>
        <p:nvSpPr>
          <p:cNvPr id="39941" name="Rectangle 2051">
            <a:extLst>
              <a:ext uri="{FF2B5EF4-FFF2-40B4-BE49-F238E27FC236}">
                <a16:creationId xmlns:a16="http://schemas.microsoft.com/office/drawing/2014/main" id="{3164D217-892F-4140-A3F9-AAB55DF08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9538" y="5638056"/>
            <a:ext cx="14065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pt-BR" altLang="pt-BR" i="1">
                <a:latin typeface="+mj-lt"/>
              </a:rPr>
              <a:t>jetting</a:t>
            </a:r>
            <a:endParaRPr lang="pt-BR" altLang="pt-BR" i="1" dirty="0">
              <a:latin typeface="+mj-lt"/>
            </a:endParaRPr>
          </a:p>
        </p:txBody>
      </p:sp>
      <p:sp>
        <p:nvSpPr>
          <p:cNvPr id="39942" name="Rectangle 2052">
            <a:extLst>
              <a:ext uri="{FF2B5EF4-FFF2-40B4-BE49-F238E27FC236}">
                <a16:creationId xmlns:a16="http://schemas.microsoft.com/office/drawing/2014/main" id="{F505A7E0-43F0-4D31-9D2A-F67AC254C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88" y="3677494"/>
            <a:ext cx="2857500" cy="92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pt-BR" altLang="pt-BR" i="1" dirty="0">
                <a:latin typeface="+mj-lt"/>
              </a:rPr>
              <a:t>Bolhas grandes e pequenas:</a:t>
            </a:r>
          </a:p>
          <a:p>
            <a:pPr>
              <a:defRPr/>
            </a:pPr>
            <a:r>
              <a:rPr lang="pt-BR" altLang="pt-BR" i="1" dirty="0">
                <a:latin typeface="+mj-lt"/>
              </a:rPr>
              <a:t>   2 mm,  0.25 m/s</a:t>
            </a:r>
          </a:p>
          <a:p>
            <a:pPr>
              <a:defRPr/>
            </a:pPr>
            <a:r>
              <a:rPr lang="pt-BR" altLang="pt-BR" i="1" dirty="0">
                <a:latin typeface="+mj-lt"/>
              </a:rPr>
              <a:t>20 mm,  1.5 m/s</a:t>
            </a:r>
          </a:p>
        </p:txBody>
      </p:sp>
      <p:sp>
        <p:nvSpPr>
          <p:cNvPr id="39943" name="Rectangle 2053">
            <a:extLst>
              <a:ext uri="{FF2B5EF4-FFF2-40B4-BE49-F238E27FC236}">
                <a16:creationId xmlns:a16="http://schemas.microsoft.com/office/drawing/2014/main" id="{DE0949E7-B347-4D24-852F-89CFF39DD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0688" y="2688481"/>
            <a:ext cx="18319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pt-BR" altLang="pt-BR" i="1" dirty="0">
                <a:latin typeface="+mj-lt"/>
              </a:rPr>
              <a:t>d = 2 - 3 mm</a:t>
            </a:r>
          </a:p>
        </p:txBody>
      </p:sp>
      <p:sp>
        <p:nvSpPr>
          <p:cNvPr id="39944" name="Rectangle 2054">
            <a:extLst>
              <a:ext uri="{FF2B5EF4-FFF2-40B4-BE49-F238E27FC236}">
                <a16:creationId xmlns:a16="http://schemas.microsoft.com/office/drawing/2014/main" id="{59516192-E4F8-4CA6-AD0D-751D9C127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863" y="5652344"/>
            <a:ext cx="18319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pt-BR" altLang="pt-BR" i="1" dirty="0">
                <a:latin typeface="+mj-lt"/>
              </a:rPr>
              <a:t>d = 2-3 mm </a:t>
            </a:r>
          </a:p>
        </p:txBody>
      </p:sp>
      <p:grpSp>
        <p:nvGrpSpPr>
          <p:cNvPr id="18441" name="Group 2055"/>
          <p:cNvGrpSpPr>
            <a:grpSpLocks/>
          </p:cNvGrpSpPr>
          <p:nvPr/>
        </p:nvGrpSpPr>
        <p:grpSpPr bwMode="auto">
          <a:xfrm>
            <a:off x="539750" y="2132856"/>
            <a:ext cx="4525963" cy="3784600"/>
            <a:chOff x="361" y="1279"/>
            <a:chExt cx="2851" cy="2384"/>
          </a:xfrm>
        </p:grpSpPr>
        <p:sp>
          <p:nvSpPr>
            <p:cNvPr id="39946" name="AutoShape 2056">
              <a:extLst>
                <a:ext uri="{FF2B5EF4-FFF2-40B4-BE49-F238E27FC236}">
                  <a16:creationId xmlns:a16="http://schemas.microsoft.com/office/drawing/2014/main" id="{B48CE764-550E-4F6C-A8C8-EC25B2E1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460"/>
              <a:ext cx="528" cy="564"/>
            </a:xfrm>
            <a:prstGeom prst="roundRect">
              <a:avLst>
                <a:gd name="adj" fmla="val 12495"/>
              </a:avLst>
            </a:prstGeom>
            <a:solidFill>
              <a:schemeClr val="tx2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 altLang="pt-BR"/>
            </a:p>
          </p:txBody>
        </p:sp>
        <p:sp>
          <p:nvSpPr>
            <p:cNvPr id="18443" name="Line 2057"/>
            <p:cNvSpPr>
              <a:spLocks noChangeShapeType="1"/>
            </p:cNvSpPr>
            <p:nvPr/>
          </p:nvSpPr>
          <p:spPr bwMode="auto">
            <a:xfrm flipV="1">
              <a:off x="1536" y="1923"/>
              <a:ext cx="1017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4" name="Line 2058"/>
            <p:cNvSpPr>
              <a:spLocks noChangeShapeType="1"/>
            </p:cNvSpPr>
            <p:nvPr/>
          </p:nvSpPr>
          <p:spPr bwMode="auto">
            <a:xfrm>
              <a:off x="1501" y="3080"/>
              <a:ext cx="1580" cy="5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5" name="Line 2059"/>
            <p:cNvSpPr>
              <a:spLocks noChangeShapeType="1"/>
            </p:cNvSpPr>
            <p:nvPr/>
          </p:nvSpPr>
          <p:spPr bwMode="auto">
            <a:xfrm>
              <a:off x="1524" y="2708"/>
              <a:ext cx="1046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6" name="Line 2060"/>
            <p:cNvSpPr>
              <a:spLocks noChangeShapeType="1"/>
            </p:cNvSpPr>
            <p:nvPr/>
          </p:nvSpPr>
          <p:spPr bwMode="auto">
            <a:xfrm flipV="1">
              <a:off x="1211" y="1483"/>
              <a:ext cx="0" cy="6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8447" name="Group 2061"/>
            <p:cNvGrpSpPr>
              <a:grpSpLocks/>
            </p:cNvGrpSpPr>
            <p:nvPr/>
          </p:nvGrpSpPr>
          <p:grpSpPr bwMode="auto">
            <a:xfrm>
              <a:off x="398" y="1725"/>
              <a:ext cx="1710" cy="1359"/>
              <a:chOff x="398" y="1725"/>
              <a:chExt cx="1710" cy="1359"/>
            </a:xfrm>
          </p:grpSpPr>
          <p:sp>
            <p:nvSpPr>
              <p:cNvPr id="39966" name="Freeform 2062">
                <a:extLst>
                  <a:ext uri="{FF2B5EF4-FFF2-40B4-BE49-F238E27FC236}">
                    <a16:creationId xmlns:a16="http://schemas.microsoft.com/office/drawing/2014/main" id="{66734132-BA90-4FCC-B8E8-3537ABBB0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" y="2502"/>
                <a:ext cx="1159" cy="397"/>
              </a:xfrm>
              <a:custGeom>
                <a:avLst/>
                <a:gdLst>
                  <a:gd name="T0" fmla="*/ 6 w 1159"/>
                  <a:gd name="T1" fmla="*/ 108 h 397"/>
                  <a:gd name="T2" fmla="*/ 162 w 1159"/>
                  <a:gd name="T3" fmla="*/ 48 h 397"/>
                  <a:gd name="T4" fmla="*/ 276 w 1159"/>
                  <a:gd name="T5" fmla="*/ 12 h 397"/>
                  <a:gd name="T6" fmla="*/ 414 w 1159"/>
                  <a:gd name="T7" fmla="*/ 0 h 397"/>
                  <a:gd name="T8" fmla="*/ 678 w 1159"/>
                  <a:gd name="T9" fmla="*/ 12 h 397"/>
                  <a:gd name="T10" fmla="*/ 822 w 1159"/>
                  <a:gd name="T11" fmla="*/ 54 h 397"/>
                  <a:gd name="T12" fmla="*/ 966 w 1159"/>
                  <a:gd name="T13" fmla="*/ 126 h 397"/>
                  <a:gd name="T14" fmla="*/ 1122 w 1159"/>
                  <a:gd name="T15" fmla="*/ 222 h 397"/>
                  <a:gd name="T16" fmla="*/ 1158 w 1159"/>
                  <a:gd name="T17" fmla="*/ 300 h 397"/>
                  <a:gd name="T18" fmla="*/ 1146 w 1159"/>
                  <a:gd name="T19" fmla="*/ 390 h 397"/>
                  <a:gd name="T20" fmla="*/ 0 w 1159"/>
                  <a:gd name="T21" fmla="*/ 396 h 397"/>
                  <a:gd name="T22" fmla="*/ 6 w 1159"/>
                  <a:gd name="T23" fmla="*/ 108 h 39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59"/>
                  <a:gd name="T37" fmla="*/ 0 h 397"/>
                  <a:gd name="T38" fmla="*/ 1159 w 1159"/>
                  <a:gd name="T39" fmla="*/ 397 h 39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59" h="397">
                    <a:moveTo>
                      <a:pt x="6" y="108"/>
                    </a:moveTo>
                    <a:lnTo>
                      <a:pt x="162" y="48"/>
                    </a:lnTo>
                    <a:lnTo>
                      <a:pt x="276" y="12"/>
                    </a:lnTo>
                    <a:lnTo>
                      <a:pt x="414" y="0"/>
                    </a:lnTo>
                    <a:lnTo>
                      <a:pt x="678" y="12"/>
                    </a:lnTo>
                    <a:lnTo>
                      <a:pt x="822" y="54"/>
                    </a:lnTo>
                    <a:lnTo>
                      <a:pt x="966" y="126"/>
                    </a:lnTo>
                    <a:lnTo>
                      <a:pt x="1122" y="222"/>
                    </a:lnTo>
                    <a:lnTo>
                      <a:pt x="1158" y="300"/>
                    </a:lnTo>
                    <a:lnTo>
                      <a:pt x="1146" y="390"/>
                    </a:lnTo>
                    <a:lnTo>
                      <a:pt x="0" y="396"/>
                    </a:lnTo>
                    <a:lnTo>
                      <a:pt x="6" y="108"/>
                    </a:lnTo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12700" cap="rnd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9967" name="Rectangle 2063">
                <a:extLst>
                  <a:ext uri="{FF2B5EF4-FFF2-40B4-BE49-F238E27FC236}">
                    <a16:creationId xmlns:a16="http://schemas.microsoft.com/office/drawing/2014/main" id="{21FF3012-26E2-45F7-8B0A-900DF383E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" y="2095"/>
                <a:ext cx="268" cy="81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/>
              </a:p>
            </p:txBody>
          </p:sp>
          <p:sp>
            <p:nvSpPr>
              <p:cNvPr id="39968" name="Rectangle 2064">
                <a:extLst>
                  <a:ext uri="{FF2B5EF4-FFF2-40B4-BE49-F238E27FC236}">
                    <a16:creationId xmlns:a16="http://schemas.microsoft.com/office/drawing/2014/main" id="{26293D32-E435-49E6-9DDC-63AC79D2C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3" y="2905"/>
                <a:ext cx="267" cy="17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 altLang="pt-BR"/>
              </a:p>
            </p:txBody>
          </p:sp>
          <p:sp>
            <p:nvSpPr>
              <p:cNvPr id="18465" name="Line 2065"/>
              <p:cNvSpPr>
                <a:spLocks noChangeShapeType="1"/>
              </p:cNvSpPr>
              <p:nvPr/>
            </p:nvSpPr>
            <p:spPr bwMode="auto">
              <a:xfrm flipH="1">
                <a:off x="666" y="2003"/>
                <a:ext cx="14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66" name="Line 2066"/>
              <p:cNvSpPr>
                <a:spLocks noChangeShapeType="1"/>
              </p:cNvSpPr>
              <p:nvPr/>
            </p:nvSpPr>
            <p:spPr bwMode="auto">
              <a:xfrm flipH="1">
                <a:off x="1825" y="2003"/>
                <a:ext cx="105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67" name="Line 2067"/>
              <p:cNvSpPr>
                <a:spLocks noChangeShapeType="1"/>
              </p:cNvSpPr>
              <p:nvPr/>
            </p:nvSpPr>
            <p:spPr bwMode="auto">
              <a:xfrm flipH="1">
                <a:off x="1647" y="2003"/>
                <a:ext cx="103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68" name="Line 2068"/>
              <p:cNvSpPr>
                <a:spLocks noChangeShapeType="1"/>
              </p:cNvSpPr>
              <p:nvPr/>
            </p:nvSpPr>
            <p:spPr bwMode="auto">
              <a:xfrm flipH="1">
                <a:off x="1469" y="2003"/>
                <a:ext cx="103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69" name="Line 2069"/>
              <p:cNvSpPr>
                <a:spLocks noChangeShapeType="1"/>
              </p:cNvSpPr>
              <p:nvPr/>
            </p:nvSpPr>
            <p:spPr bwMode="auto">
              <a:xfrm flipH="1">
                <a:off x="1289" y="2003"/>
                <a:ext cx="105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70" name="Line 2070"/>
              <p:cNvSpPr>
                <a:spLocks noChangeShapeType="1"/>
              </p:cNvSpPr>
              <p:nvPr/>
            </p:nvSpPr>
            <p:spPr bwMode="auto">
              <a:xfrm flipH="1">
                <a:off x="1112" y="2003"/>
                <a:ext cx="106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71" name="Line 2071"/>
              <p:cNvSpPr>
                <a:spLocks noChangeShapeType="1"/>
              </p:cNvSpPr>
              <p:nvPr/>
            </p:nvSpPr>
            <p:spPr bwMode="auto">
              <a:xfrm flipH="1">
                <a:off x="934" y="2003"/>
                <a:ext cx="103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72" name="Line 2072"/>
              <p:cNvSpPr>
                <a:spLocks noChangeShapeType="1"/>
              </p:cNvSpPr>
              <p:nvPr/>
            </p:nvSpPr>
            <p:spPr bwMode="auto">
              <a:xfrm flipH="1">
                <a:off x="757" y="2003"/>
                <a:ext cx="102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73" name="Line 2073"/>
              <p:cNvSpPr>
                <a:spLocks noChangeShapeType="1"/>
              </p:cNvSpPr>
              <p:nvPr/>
            </p:nvSpPr>
            <p:spPr bwMode="auto">
              <a:xfrm flipH="1">
                <a:off x="398" y="2905"/>
                <a:ext cx="144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74" name="Line 2074"/>
              <p:cNvSpPr>
                <a:spLocks noChangeShapeType="1"/>
              </p:cNvSpPr>
              <p:nvPr/>
            </p:nvSpPr>
            <p:spPr bwMode="auto">
              <a:xfrm flipH="1">
                <a:off x="1647" y="2905"/>
                <a:ext cx="103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75" name="Line 2075"/>
              <p:cNvSpPr>
                <a:spLocks noChangeShapeType="1"/>
              </p:cNvSpPr>
              <p:nvPr/>
            </p:nvSpPr>
            <p:spPr bwMode="auto">
              <a:xfrm flipH="1">
                <a:off x="1469" y="2905"/>
                <a:ext cx="103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76" name="Line 2076"/>
              <p:cNvSpPr>
                <a:spLocks noChangeShapeType="1"/>
              </p:cNvSpPr>
              <p:nvPr/>
            </p:nvSpPr>
            <p:spPr bwMode="auto">
              <a:xfrm flipH="1">
                <a:off x="1289" y="2905"/>
                <a:ext cx="105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77" name="Line 2077"/>
              <p:cNvSpPr>
                <a:spLocks noChangeShapeType="1"/>
              </p:cNvSpPr>
              <p:nvPr/>
            </p:nvSpPr>
            <p:spPr bwMode="auto">
              <a:xfrm flipH="1">
                <a:off x="1112" y="2905"/>
                <a:ext cx="106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78" name="Line 2078"/>
              <p:cNvSpPr>
                <a:spLocks noChangeShapeType="1"/>
              </p:cNvSpPr>
              <p:nvPr/>
            </p:nvSpPr>
            <p:spPr bwMode="auto">
              <a:xfrm flipH="1">
                <a:off x="934" y="2905"/>
                <a:ext cx="103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79" name="Line 2079"/>
              <p:cNvSpPr>
                <a:spLocks noChangeShapeType="1"/>
              </p:cNvSpPr>
              <p:nvPr/>
            </p:nvSpPr>
            <p:spPr bwMode="auto">
              <a:xfrm flipH="1">
                <a:off x="757" y="2905"/>
                <a:ext cx="102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80" name="Line 2080"/>
              <p:cNvSpPr>
                <a:spLocks noChangeShapeType="1"/>
              </p:cNvSpPr>
              <p:nvPr/>
            </p:nvSpPr>
            <p:spPr bwMode="auto">
              <a:xfrm flipH="1">
                <a:off x="576" y="2905"/>
                <a:ext cx="106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81" name="Line 2081"/>
              <p:cNvSpPr>
                <a:spLocks noChangeShapeType="1"/>
              </p:cNvSpPr>
              <p:nvPr/>
            </p:nvSpPr>
            <p:spPr bwMode="auto">
              <a:xfrm flipH="1">
                <a:off x="664" y="1923"/>
                <a:ext cx="18" cy="7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82" name="Line 2082"/>
              <p:cNvSpPr>
                <a:spLocks noChangeShapeType="1"/>
              </p:cNvSpPr>
              <p:nvPr/>
            </p:nvSpPr>
            <p:spPr bwMode="auto">
              <a:xfrm>
                <a:off x="1833" y="2820"/>
                <a:ext cx="0" cy="2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83" name="Oval 2083"/>
              <p:cNvSpPr>
                <a:spLocks noChangeArrowheads="1"/>
              </p:cNvSpPr>
              <p:nvPr/>
            </p:nvSpPr>
            <p:spPr bwMode="auto">
              <a:xfrm>
                <a:off x="1334" y="2666"/>
                <a:ext cx="40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8484" name="Line 2084"/>
              <p:cNvSpPr>
                <a:spLocks noChangeShapeType="1"/>
              </p:cNvSpPr>
              <p:nvPr/>
            </p:nvSpPr>
            <p:spPr bwMode="auto">
              <a:xfrm>
                <a:off x="406" y="1840"/>
                <a:ext cx="0" cy="122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85" name="Line 2085"/>
              <p:cNvSpPr>
                <a:spLocks noChangeShapeType="1"/>
              </p:cNvSpPr>
              <p:nvPr/>
            </p:nvSpPr>
            <p:spPr bwMode="auto">
              <a:xfrm>
                <a:off x="2100" y="1840"/>
                <a:ext cx="0" cy="122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86" name="Oval 2086"/>
              <p:cNvSpPr>
                <a:spLocks noChangeArrowheads="1"/>
              </p:cNvSpPr>
              <p:nvPr/>
            </p:nvSpPr>
            <p:spPr bwMode="auto">
              <a:xfrm>
                <a:off x="1334" y="2542"/>
                <a:ext cx="41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8487" name="Oval 2087"/>
              <p:cNvSpPr>
                <a:spLocks noChangeArrowheads="1"/>
              </p:cNvSpPr>
              <p:nvPr/>
            </p:nvSpPr>
            <p:spPr bwMode="auto">
              <a:xfrm>
                <a:off x="1179" y="2492"/>
                <a:ext cx="63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8488" name="Freeform 2088"/>
              <p:cNvSpPr>
                <a:spLocks/>
              </p:cNvSpPr>
              <p:nvPr/>
            </p:nvSpPr>
            <p:spPr bwMode="auto">
              <a:xfrm>
                <a:off x="936" y="2724"/>
                <a:ext cx="100" cy="181"/>
              </a:xfrm>
              <a:custGeom>
                <a:avLst/>
                <a:gdLst>
                  <a:gd name="T0" fmla="*/ 16 w 100"/>
                  <a:gd name="T1" fmla="*/ 177 h 181"/>
                  <a:gd name="T2" fmla="*/ 0 w 100"/>
                  <a:gd name="T3" fmla="*/ 111 h 181"/>
                  <a:gd name="T4" fmla="*/ 21 w 100"/>
                  <a:gd name="T5" fmla="*/ 55 h 181"/>
                  <a:gd name="T6" fmla="*/ 42 w 100"/>
                  <a:gd name="T7" fmla="*/ 10 h 181"/>
                  <a:gd name="T8" fmla="*/ 57 w 100"/>
                  <a:gd name="T9" fmla="*/ 0 h 181"/>
                  <a:gd name="T10" fmla="*/ 73 w 100"/>
                  <a:gd name="T11" fmla="*/ 0 h 181"/>
                  <a:gd name="T12" fmla="*/ 99 w 100"/>
                  <a:gd name="T13" fmla="*/ 10 h 181"/>
                  <a:gd name="T14" fmla="*/ 94 w 100"/>
                  <a:gd name="T15" fmla="*/ 35 h 181"/>
                  <a:gd name="T16" fmla="*/ 89 w 100"/>
                  <a:gd name="T17" fmla="*/ 62 h 181"/>
                  <a:gd name="T18" fmla="*/ 52 w 100"/>
                  <a:gd name="T19" fmla="*/ 142 h 181"/>
                  <a:gd name="T20" fmla="*/ 57 w 100"/>
                  <a:gd name="T21" fmla="*/ 180 h 18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0"/>
                  <a:gd name="T34" fmla="*/ 0 h 181"/>
                  <a:gd name="T35" fmla="*/ 100 w 100"/>
                  <a:gd name="T36" fmla="*/ 181 h 18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0" h="181">
                    <a:moveTo>
                      <a:pt x="16" y="177"/>
                    </a:moveTo>
                    <a:lnTo>
                      <a:pt x="0" y="111"/>
                    </a:lnTo>
                    <a:lnTo>
                      <a:pt x="21" y="55"/>
                    </a:lnTo>
                    <a:lnTo>
                      <a:pt x="42" y="10"/>
                    </a:lnTo>
                    <a:lnTo>
                      <a:pt x="57" y="0"/>
                    </a:lnTo>
                    <a:lnTo>
                      <a:pt x="73" y="0"/>
                    </a:lnTo>
                    <a:lnTo>
                      <a:pt x="99" y="10"/>
                    </a:lnTo>
                    <a:lnTo>
                      <a:pt x="94" y="35"/>
                    </a:lnTo>
                    <a:lnTo>
                      <a:pt x="89" y="62"/>
                    </a:lnTo>
                    <a:lnTo>
                      <a:pt x="52" y="142"/>
                    </a:lnTo>
                    <a:lnTo>
                      <a:pt x="57" y="180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89" name="Freeform 2089"/>
              <p:cNvSpPr>
                <a:spLocks/>
              </p:cNvSpPr>
              <p:nvPr/>
            </p:nvSpPr>
            <p:spPr bwMode="auto">
              <a:xfrm>
                <a:off x="1442" y="2712"/>
                <a:ext cx="104" cy="187"/>
              </a:xfrm>
              <a:custGeom>
                <a:avLst/>
                <a:gdLst>
                  <a:gd name="T0" fmla="*/ 87 w 104"/>
                  <a:gd name="T1" fmla="*/ 182 h 187"/>
                  <a:gd name="T2" fmla="*/ 103 w 104"/>
                  <a:gd name="T3" fmla="*/ 114 h 187"/>
                  <a:gd name="T4" fmla="*/ 81 w 104"/>
                  <a:gd name="T5" fmla="*/ 57 h 187"/>
                  <a:gd name="T6" fmla="*/ 60 w 104"/>
                  <a:gd name="T7" fmla="*/ 11 h 187"/>
                  <a:gd name="T8" fmla="*/ 43 w 104"/>
                  <a:gd name="T9" fmla="*/ 0 h 187"/>
                  <a:gd name="T10" fmla="*/ 27 w 104"/>
                  <a:gd name="T11" fmla="*/ 0 h 187"/>
                  <a:gd name="T12" fmla="*/ 0 w 104"/>
                  <a:gd name="T13" fmla="*/ 11 h 187"/>
                  <a:gd name="T14" fmla="*/ 5 w 104"/>
                  <a:gd name="T15" fmla="*/ 36 h 187"/>
                  <a:gd name="T16" fmla="*/ 11 w 104"/>
                  <a:gd name="T17" fmla="*/ 64 h 187"/>
                  <a:gd name="T18" fmla="*/ 49 w 104"/>
                  <a:gd name="T19" fmla="*/ 147 h 187"/>
                  <a:gd name="T20" fmla="*/ 43 w 104"/>
                  <a:gd name="T21" fmla="*/ 186 h 18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4"/>
                  <a:gd name="T34" fmla="*/ 0 h 187"/>
                  <a:gd name="T35" fmla="*/ 104 w 104"/>
                  <a:gd name="T36" fmla="*/ 187 h 18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4" h="187">
                    <a:moveTo>
                      <a:pt x="87" y="182"/>
                    </a:moveTo>
                    <a:lnTo>
                      <a:pt x="103" y="114"/>
                    </a:lnTo>
                    <a:lnTo>
                      <a:pt x="81" y="57"/>
                    </a:lnTo>
                    <a:lnTo>
                      <a:pt x="60" y="11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0" y="11"/>
                    </a:lnTo>
                    <a:lnTo>
                      <a:pt x="5" y="36"/>
                    </a:lnTo>
                    <a:lnTo>
                      <a:pt x="11" y="64"/>
                    </a:lnTo>
                    <a:lnTo>
                      <a:pt x="49" y="147"/>
                    </a:lnTo>
                    <a:lnTo>
                      <a:pt x="43" y="186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90" name="Freeform 2090"/>
              <p:cNvSpPr>
                <a:spLocks/>
              </p:cNvSpPr>
              <p:nvPr/>
            </p:nvSpPr>
            <p:spPr bwMode="auto">
              <a:xfrm>
                <a:off x="969" y="2531"/>
                <a:ext cx="145" cy="92"/>
              </a:xfrm>
              <a:custGeom>
                <a:avLst/>
                <a:gdLst>
                  <a:gd name="T0" fmla="*/ 4 w 145"/>
                  <a:gd name="T1" fmla="*/ 91 h 92"/>
                  <a:gd name="T2" fmla="*/ 0 w 145"/>
                  <a:gd name="T3" fmla="*/ 61 h 92"/>
                  <a:gd name="T4" fmla="*/ 8 w 145"/>
                  <a:gd name="T5" fmla="*/ 30 h 92"/>
                  <a:gd name="T6" fmla="*/ 47 w 145"/>
                  <a:gd name="T7" fmla="*/ 8 h 92"/>
                  <a:gd name="T8" fmla="*/ 76 w 145"/>
                  <a:gd name="T9" fmla="*/ 0 h 92"/>
                  <a:gd name="T10" fmla="*/ 127 w 145"/>
                  <a:gd name="T11" fmla="*/ 23 h 92"/>
                  <a:gd name="T12" fmla="*/ 144 w 145"/>
                  <a:gd name="T13" fmla="*/ 53 h 92"/>
                  <a:gd name="T14" fmla="*/ 136 w 145"/>
                  <a:gd name="T15" fmla="*/ 72 h 92"/>
                  <a:gd name="T16" fmla="*/ 110 w 145"/>
                  <a:gd name="T17" fmla="*/ 80 h 92"/>
                  <a:gd name="T18" fmla="*/ 102 w 145"/>
                  <a:gd name="T19" fmla="*/ 76 h 92"/>
                  <a:gd name="T20" fmla="*/ 76 w 145"/>
                  <a:gd name="T21" fmla="*/ 76 h 92"/>
                  <a:gd name="T22" fmla="*/ 30 w 145"/>
                  <a:gd name="T23" fmla="*/ 83 h 92"/>
                  <a:gd name="T24" fmla="*/ 4 w 145"/>
                  <a:gd name="T25" fmla="*/ 91 h 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5"/>
                  <a:gd name="T40" fmla="*/ 0 h 92"/>
                  <a:gd name="T41" fmla="*/ 145 w 145"/>
                  <a:gd name="T42" fmla="*/ 92 h 9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5" h="92">
                    <a:moveTo>
                      <a:pt x="4" y="91"/>
                    </a:moveTo>
                    <a:lnTo>
                      <a:pt x="0" y="61"/>
                    </a:lnTo>
                    <a:lnTo>
                      <a:pt x="8" y="30"/>
                    </a:lnTo>
                    <a:lnTo>
                      <a:pt x="47" y="8"/>
                    </a:lnTo>
                    <a:lnTo>
                      <a:pt x="76" y="0"/>
                    </a:lnTo>
                    <a:lnTo>
                      <a:pt x="127" y="23"/>
                    </a:lnTo>
                    <a:lnTo>
                      <a:pt x="144" y="53"/>
                    </a:lnTo>
                    <a:lnTo>
                      <a:pt x="136" y="72"/>
                    </a:lnTo>
                    <a:lnTo>
                      <a:pt x="110" y="80"/>
                    </a:lnTo>
                    <a:lnTo>
                      <a:pt x="102" y="76"/>
                    </a:lnTo>
                    <a:lnTo>
                      <a:pt x="76" y="76"/>
                    </a:lnTo>
                    <a:lnTo>
                      <a:pt x="30" y="83"/>
                    </a:lnTo>
                    <a:lnTo>
                      <a:pt x="4" y="91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91" name="Freeform 2091"/>
              <p:cNvSpPr>
                <a:spLocks/>
              </p:cNvSpPr>
              <p:nvPr/>
            </p:nvSpPr>
            <p:spPr bwMode="auto">
              <a:xfrm>
                <a:off x="860" y="2402"/>
                <a:ext cx="145" cy="186"/>
              </a:xfrm>
              <a:custGeom>
                <a:avLst/>
                <a:gdLst>
                  <a:gd name="T0" fmla="*/ 55 w 145"/>
                  <a:gd name="T1" fmla="*/ 185 h 186"/>
                  <a:gd name="T2" fmla="*/ 22 w 145"/>
                  <a:gd name="T3" fmla="*/ 169 h 186"/>
                  <a:gd name="T4" fmla="*/ 0 w 145"/>
                  <a:gd name="T5" fmla="*/ 138 h 186"/>
                  <a:gd name="T6" fmla="*/ 9 w 145"/>
                  <a:gd name="T7" fmla="*/ 79 h 186"/>
                  <a:gd name="T8" fmla="*/ 27 w 145"/>
                  <a:gd name="T9" fmla="*/ 41 h 186"/>
                  <a:gd name="T10" fmla="*/ 90 w 145"/>
                  <a:gd name="T11" fmla="*/ 0 h 186"/>
                  <a:gd name="T12" fmla="*/ 132 w 145"/>
                  <a:gd name="T13" fmla="*/ 0 h 186"/>
                  <a:gd name="T14" fmla="*/ 144 w 145"/>
                  <a:gd name="T15" fmla="*/ 24 h 186"/>
                  <a:gd name="T16" fmla="*/ 131 w 145"/>
                  <a:gd name="T17" fmla="*/ 57 h 186"/>
                  <a:gd name="T18" fmla="*/ 120 w 145"/>
                  <a:gd name="T19" fmla="*/ 64 h 186"/>
                  <a:gd name="T20" fmla="*/ 99 w 145"/>
                  <a:gd name="T21" fmla="*/ 93 h 186"/>
                  <a:gd name="T22" fmla="*/ 67 w 145"/>
                  <a:gd name="T23" fmla="*/ 151 h 186"/>
                  <a:gd name="T24" fmla="*/ 55 w 145"/>
                  <a:gd name="T25" fmla="*/ 185 h 1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5"/>
                  <a:gd name="T40" fmla="*/ 0 h 186"/>
                  <a:gd name="T41" fmla="*/ 145 w 145"/>
                  <a:gd name="T42" fmla="*/ 186 h 1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5" h="186">
                    <a:moveTo>
                      <a:pt x="55" y="185"/>
                    </a:moveTo>
                    <a:lnTo>
                      <a:pt x="22" y="169"/>
                    </a:lnTo>
                    <a:lnTo>
                      <a:pt x="0" y="138"/>
                    </a:lnTo>
                    <a:lnTo>
                      <a:pt x="9" y="79"/>
                    </a:lnTo>
                    <a:lnTo>
                      <a:pt x="27" y="41"/>
                    </a:lnTo>
                    <a:lnTo>
                      <a:pt x="90" y="0"/>
                    </a:lnTo>
                    <a:lnTo>
                      <a:pt x="132" y="0"/>
                    </a:lnTo>
                    <a:lnTo>
                      <a:pt x="144" y="24"/>
                    </a:lnTo>
                    <a:lnTo>
                      <a:pt x="131" y="57"/>
                    </a:lnTo>
                    <a:lnTo>
                      <a:pt x="120" y="64"/>
                    </a:lnTo>
                    <a:lnTo>
                      <a:pt x="99" y="93"/>
                    </a:lnTo>
                    <a:lnTo>
                      <a:pt x="67" y="151"/>
                    </a:lnTo>
                    <a:lnTo>
                      <a:pt x="55" y="185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96" name="Freeform 2092">
                <a:extLst>
                  <a:ext uri="{FF2B5EF4-FFF2-40B4-BE49-F238E27FC236}">
                    <a16:creationId xmlns:a16="http://schemas.microsoft.com/office/drawing/2014/main" id="{A99E941A-5FB5-4F9B-9F67-1DED427B37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" y="2589"/>
                <a:ext cx="189" cy="115"/>
              </a:xfrm>
              <a:custGeom>
                <a:avLst/>
                <a:gdLst>
                  <a:gd name="T0" fmla="*/ 182 w 189"/>
                  <a:gd name="T1" fmla="*/ 114 h 115"/>
                  <a:gd name="T2" fmla="*/ 188 w 189"/>
                  <a:gd name="T3" fmla="*/ 76 h 115"/>
                  <a:gd name="T4" fmla="*/ 177 w 189"/>
                  <a:gd name="T5" fmla="*/ 38 h 115"/>
                  <a:gd name="T6" fmla="*/ 127 w 189"/>
                  <a:gd name="T7" fmla="*/ 10 h 115"/>
                  <a:gd name="T8" fmla="*/ 88 w 189"/>
                  <a:gd name="T9" fmla="*/ 0 h 115"/>
                  <a:gd name="T10" fmla="*/ 22 w 189"/>
                  <a:gd name="T11" fmla="*/ 29 h 115"/>
                  <a:gd name="T12" fmla="*/ 0 w 189"/>
                  <a:gd name="T13" fmla="*/ 67 h 115"/>
                  <a:gd name="T14" fmla="*/ 11 w 189"/>
                  <a:gd name="T15" fmla="*/ 90 h 115"/>
                  <a:gd name="T16" fmla="*/ 44 w 189"/>
                  <a:gd name="T17" fmla="*/ 100 h 115"/>
                  <a:gd name="T18" fmla="*/ 55 w 189"/>
                  <a:gd name="T19" fmla="*/ 95 h 115"/>
                  <a:gd name="T20" fmla="*/ 88 w 189"/>
                  <a:gd name="T21" fmla="*/ 95 h 115"/>
                  <a:gd name="T22" fmla="*/ 149 w 189"/>
                  <a:gd name="T23" fmla="*/ 105 h 115"/>
                  <a:gd name="T24" fmla="*/ 182 w 189"/>
                  <a:gd name="T25" fmla="*/ 114 h 1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9"/>
                  <a:gd name="T40" fmla="*/ 0 h 115"/>
                  <a:gd name="T41" fmla="*/ 189 w 189"/>
                  <a:gd name="T42" fmla="*/ 115 h 11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9" h="115">
                    <a:moveTo>
                      <a:pt x="182" y="114"/>
                    </a:moveTo>
                    <a:lnTo>
                      <a:pt x="188" y="76"/>
                    </a:lnTo>
                    <a:lnTo>
                      <a:pt x="177" y="38"/>
                    </a:lnTo>
                    <a:lnTo>
                      <a:pt x="127" y="10"/>
                    </a:lnTo>
                    <a:lnTo>
                      <a:pt x="88" y="0"/>
                    </a:lnTo>
                    <a:lnTo>
                      <a:pt x="22" y="29"/>
                    </a:lnTo>
                    <a:lnTo>
                      <a:pt x="0" y="67"/>
                    </a:lnTo>
                    <a:lnTo>
                      <a:pt x="11" y="90"/>
                    </a:lnTo>
                    <a:lnTo>
                      <a:pt x="44" y="100"/>
                    </a:lnTo>
                    <a:lnTo>
                      <a:pt x="55" y="95"/>
                    </a:lnTo>
                    <a:lnTo>
                      <a:pt x="88" y="95"/>
                    </a:lnTo>
                    <a:lnTo>
                      <a:pt x="149" y="105"/>
                    </a:lnTo>
                    <a:lnTo>
                      <a:pt x="182" y="114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8493" name="Freeform 2093"/>
              <p:cNvSpPr>
                <a:spLocks/>
              </p:cNvSpPr>
              <p:nvPr/>
            </p:nvSpPr>
            <p:spPr bwMode="auto">
              <a:xfrm>
                <a:off x="1150" y="2718"/>
                <a:ext cx="66" cy="179"/>
              </a:xfrm>
              <a:custGeom>
                <a:avLst/>
                <a:gdLst>
                  <a:gd name="T0" fmla="*/ 10 w 66"/>
                  <a:gd name="T1" fmla="*/ 175 h 179"/>
                  <a:gd name="T2" fmla="*/ 0 w 66"/>
                  <a:gd name="T3" fmla="*/ 110 h 179"/>
                  <a:gd name="T4" fmla="*/ 14 w 66"/>
                  <a:gd name="T5" fmla="*/ 55 h 179"/>
                  <a:gd name="T6" fmla="*/ 27 w 66"/>
                  <a:gd name="T7" fmla="*/ 10 h 179"/>
                  <a:gd name="T8" fmla="*/ 38 w 66"/>
                  <a:gd name="T9" fmla="*/ 0 h 179"/>
                  <a:gd name="T10" fmla="*/ 48 w 66"/>
                  <a:gd name="T11" fmla="*/ 0 h 179"/>
                  <a:gd name="T12" fmla="*/ 65 w 66"/>
                  <a:gd name="T13" fmla="*/ 10 h 179"/>
                  <a:gd name="T14" fmla="*/ 62 w 66"/>
                  <a:gd name="T15" fmla="*/ 34 h 179"/>
                  <a:gd name="T16" fmla="*/ 58 w 66"/>
                  <a:gd name="T17" fmla="*/ 62 h 179"/>
                  <a:gd name="T18" fmla="*/ 34 w 66"/>
                  <a:gd name="T19" fmla="*/ 140 h 179"/>
                  <a:gd name="T20" fmla="*/ 38 w 66"/>
                  <a:gd name="T21" fmla="*/ 178 h 1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6"/>
                  <a:gd name="T34" fmla="*/ 0 h 179"/>
                  <a:gd name="T35" fmla="*/ 66 w 66"/>
                  <a:gd name="T36" fmla="*/ 179 h 1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6" h="179">
                    <a:moveTo>
                      <a:pt x="10" y="175"/>
                    </a:moveTo>
                    <a:lnTo>
                      <a:pt x="0" y="110"/>
                    </a:lnTo>
                    <a:lnTo>
                      <a:pt x="14" y="55"/>
                    </a:lnTo>
                    <a:lnTo>
                      <a:pt x="27" y="10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65" y="10"/>
                    </a:lnTo>
                    <a:lnTo>
                      <a:pt x="62" y="34"/>
                    </a:lnTo>
                    <a:lnTo>
                      <a:pt x="58" y="62"/>
                    </a:lnTo>
                    <a:lnTo>
                      <a:pt x="34" y="140"/>
                    </a:lnTo>
                    <a:lnTo>
                      <a:pt x="38" y="178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998" name="Freeform 2094">
                <a:extLst>
                  <a:ext uri="{FF2B5EF4-FFF2-40B4-BE49-F238E27FC236}">
                    <a16:creationId xmlns:a16="http://schemas.microsoft.com/office/drawing/2014/main" id="{62C38D21-17DC-4E3D-BF38-3F656AF16D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2814"/>
                <a:ext cx="115" cy="88"/>
              </a:xfrm>
              <a:custGeom>
                <a:avLst/>
                <a:gdLst>
                  <a:gd name="T0" fmla="*/ 18 w 115"/>
                  <a:gd name="T1" fmla="*/ 85 h 88"/>
                  <a:gd name="T2" fmla="*/ 0 w 115"/>
                  <a:gd name="T3" fmla="*/ 54 h 88"/>
                  <a:gd name="T4" fmla="*/ 24 w 115"/>
                  <a:gd name="T5" fmla="*/ 27 h 88"/>
                  <a:gd name="T6" fmla="*/ 48 w 115"/>
                  <a:gd name="T7" fmla="*/ 5 h 88"/>
                  <a:gd name="T8" fmla="*/ 66 w 115"/>
                  <a:gd name="T9" fmla="*/ 0 h 88"/>
                  <a:gd name="T10" fmla="*/ 84 w 115"/>
                  <a:gd name="T11" fmla="*/ 0 h 88"/>
                  <a:gd name="T12" fmla="*/ 114 w 115"/>
                  <a:gd name="T13" fmla="*/ 5 h 88"/>
                  <a:gd name="T14" fmla="*/ 108 w 115"/>
                  <a:gd name="T15" fmla="*/ 17 h 88"/>
                  <a:gd name="T16" fmla="*/ 102 w 115"/>
                  <a:gd name="T17" fmla="*/ 30 h 88"/>
                  <a:gd name="T18" fmla="*/ 60 w 115"/>
                  <a:gd name="T19" fmla="*/ 69 h 88"/>
                  <a:gd name="T20" fmla="*/ 66 w 115"/>
                  <a:gd name="T21" fmla="*/ 8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5"/>
                  <a:gd name="T34" fmla="*/ 0 h 88"/>
                  <a:gd name="T35" fmla="*/ 115 w 115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5" h="88">
                    <a:moveTo>
                      <a:pt x="18" y="85"/>
                    </a:moveTo>
                    <a:lnTo>
                      <a:pt x="0" y="54"/>
                    </a:lnTo>
                    <a:lnTo>
                      <a:pt x="24" y="27"/>
                    </a:lnTo>
                    <a:lnTo>
                      <a:pt x="48" y="5"/>
                    </a:lnTo>
                    <a:lnTo>
                      <a:pt x="66" y="0"/>
                    </a:lnTo>
                    <a:lnTo>
                      <a:pt x="84" y="0"/>
                    </a:lnTo>
                    <a:lnTo>
                      <a:pt x="114" y="5"/>
                    </a:lnTo>
                    <a:lnTo>
                      <a:pt x="108" y="17"/>
                    </a:lnTo>
                    <a:lnTo>
                      <a:pt x="102" y="30"/>
                    </a:lnTo>
                    <a:lnTo>
                      <a:pt x="60" y="69"/>
                    </a:lnTo>
                    <a:lnTo>
                      <a:pt x="66" y="87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8495" name="Oval 2095"/>
              <p:cNvSpPr>
                <a:spLocks noChangeArrowheads="1"/>
              </p:cNvSpPr>
              <p:nvPr/>
            </p:nvSpPr>
            <p:spPr bwMode="auto">
              <a:xfrm>
                <a:off x="1659" y="2788"/>
                <a:ext cx="56" cy="8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8496" name="Oval 2096"/>
              <p:cNvSpPr>
                <a:spLocks noChangeArrowheads="1"/>
              </p:cNvSpPr>
              <p:nvPr/>
            </p:nvSpPr>
            <p:spPr bwMode="auto">
              <a:xfrm rot="1020000">
                <a:off x="1665" y="2624"/>
                <a:ext cx="63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8497" name="Oval 2097"/>
              <p:cNvSpPr>
                <a:spLocks noChangeArrowheads="1"/>
              </p:cNvSpPr>
              <p:nvPr/>
            </p:nvSpPr>
            <p:spPr bwMode="auto">
              <a:xfrm>
                <a:off x="1292" y="2474"/>
                <a:ext cx="40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8498" name="Oval 2098"/>
              <p:cNvSpPr>
                <a:spLocks noChangeArrowheads="1"/>
              </p:cNvSpPr>
              <p:nvPr/>
            </p:nvSpPr>
            <p:spPr bwMode="auto">
              <a:xfrm>
                <a:off x="1376" y="2428"/>
                <a:ext cx="41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grpSp>
            <p:nvGrpSpPr>
              <p:cNvPr id="18499" name="Group 2099"/>
              <p:cNvGrpSpPr>
                <a:grpSpLocks/>
              </p:cNvGrpSpPr>
              <p:nvPr/>
            </p:nvGrpSpPr>
            <p:grpSpPr bwMode="auto">
              <a:xfrm>
                <a:off x="740" y="2740"/>
                <a:ext cx="125" cy="158"/>
                <a:chOff x="740" y="2740"/>
                <a:chExt cx="125" cy="158"/>
              </a:xfrm>
            </p:grpSpPr>
            <p:sp>
              <p:nvSpPr>
                <p:cNvPr id="18532" name="Oval 2100"/>
                <p:cNvSpPr>
                  <a:spLocks noChangeArrowheads="1"/>
                </p:cNvSpPr>
                <p:nvPr/>
              </p:nvSpPr>
              <p:spPr bwMode="auto">
                <a:xfrm>
                  <a:off x="782" y="2854"/>
                  <a:ext cx="41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33" name="Oval 2101"/>
                <p:cNvSpPr>
                  <a:spLocks noChangeArrowheads="1"/>
                </p:cNvSpPr>
                <p:nvPr/>
              </p:nvSpPr>
              <p:spPr bwMode="auto">
                <a:xfrm>
                  <a:off x="740" y="2786"/>
                  <a:ext cx="40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34" name="Oval 2102"/>
                <p:cNvSpPr>
                  <a:spLocks noChangeArrowheads="1"/>
                </p:cNvSpPr>
                <p:nvPr/>
              </p:nvSpPr>
              <p:spPr bwMode="auto">
                <a:xfrm>
                  <a:off x="824" y="2740"/>
                  <a:ext cx="41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8500" name="Oval 2103"/>
              <p:cNvSpPr>
                <a:spLocks noChangeArrowheads="1"/>
              </p:cNvSpPr>
              <p:nvPr/>
            </p:nvSpPr>
            <p:spPr bwMode="auto">
              <a:xfrm>
                <a:off x="1280" y="2596"/>
                <a:ext cx="41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8501" name="Oval 2104"/>
              <p:cNvSpPr>
                <a:spLocks noChangeArrowheads="1"/>
              </p:cNvSpPr>
              <p:nvPr/>
            </p:nvSpPr>
            <p:spPr bwMode="auto">
              <a:xfrm>
                <a:off x="1388" y="2570"/>
                <a:ext cx="40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8502" name="Oval 2105"/>
              <p:cNvSpPr>
                <a:spLocks noChangeArrowheads="1"/>
              </p:cNvSpPr>
              <p:nvPr/>
            </p:nvSpPr>
            <p:spPr bwMode="auto">
              <a:xfrm>
                <a:off x="1472" y="2524"/>
                <a:ext cx="41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grpSp>
            <p:nvGrpSpPr>
              <p:cNvPr id="18503" name="Group 2106"/>
              <p:cNvGrpSpPr>
                <a:grpSpLocks/>
              </p:cNvGrpSpPr>
              <p:nvPr/>
            </p:nvGrpSpPr>
            <p:grpSpPr bwMode="auto">
              <a:xfrm>
                <a:off x="1240" y="2739"/>
                <a:ext cx="143" cy="124"/>
                <a:chOff x="1240" y="2739"/>
                <a:chExt cx="143" cy="124"/>
              </a:xfrm>
            </p:grpSpPr>
            <p:sp>
              <p:nvSpPr>
                <p:cNvPr id="18529" name="Oval 2107"/>
                <p:cNvSpPr>
                  <a:spLocks noChangeArrowheads="1"/>
                </p:cNvSpPr>
                <p:nvPr/>
              </p:nvSpPr>
              <p:spPr bwMode="auto">
                <a:xfrm rot="2220000">
                  <a:off x="1240" y="2819"/>
                  <a:ext cx="41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30" name="Oval 2108"/>
                <p:cNvSpPr>
                  <a:spLocks noChangeArrowheads="1"/>
                </p:cNvSpPr>
                <p:nvPr/>
              </p:nvSpPr>
              <p:spPr bwMode="auto">
                <a:xfrm rot="2220000">
                  <a:off x="1247" y="2739"/>
                  <a:ext cx="40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31" name="Oval 2109"/>
                <p:cNvSpPr>
                  <a:spLocks noChangeArrowheads="1"/>
                </p:cNvSpPr>
                <p:nvPr/>
              </p:nvSpPr>
              <p:spPr bwMode="auto">
                <a:xfrm rot="2220000">
                  <a:off x="1342" y="2752"/>
                  <a:ext cx="41" cy="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8504" name="Group 2110"/>
              <p:cNvGrpSpPr>
                <a:grpSpLocks/>
              </p:cNvGrpSpPr>
              <p:nvPr/>
            </p:nvGrpSpPr>
            <p:grpSpPr bwMode="auto">
              <a:xfrm>
                <a:off x="1118" y="2392"/>
                <a:ext cx="63" cy="74"/>
                <a:chOff x="1118" y="2392"/>
                <a:chExt cx="63" cy="74"/>
              </a:xfrm>
            </p:grpSpPr>
            <p:sp>
              <p:nvSpPr>
                <p:cNvPr id="18526" name="Oval 2111"/>
                <p:cNvSpPr>
                  <a:spLocks noChangeArrowheads="1"/>
                </p:cNvSpPr>
                <p:nvPr/>
              </p:nvSpPr>
              <p:spPr bwMode="auto">
                <a:xfrm>
                  <a:off x="1140" y="2449"/>
                  <a:ext cx="19" cy="1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27" name="Oval 2112"/>
                <p:cNvSpPr>
                  <a:spLocks noChangeArrowheads="1"/>
                </p:cNvSpPr>
                <p:nvPr/>
              </p:nvSpPr>
              <p:spPr bwMode="auto">
                <a:xfrm>
                  <a:off x="1118" y="2415"/>
                  <a:ext cx="18" cy="1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28" name="Oval 2113"/>
                <p:cNvSpPr>
                  <a:spLocks noChangeArrowheads="1"/>
                </p:cNvSpPr>
                <p:nvPr/>
              </p:nvSpPr>
              <p:spPr bwMode="auto">
                <a:xfrm>
                  <a:off x="1163" y="2392"/>
                  <a:ext cx="18" cy="1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8505" name="Group 2114"/>
              <p:cNvGrpSpPr>
                <a:grpSpLocks/>
              </p:cNvGrpSpPr>
              <p:nvPr/>
            </p:nvGrpSpPr>
            <p:grpSpPr bwMode="auto">
              <a:xfrm>
                <a:off x="1639" y="2496"/>
                <a:ext cx="92" cy="106"/>
                <a:chOff x="1639" y="2496"/>
                <a:chExt cx="92" cy="106"/>
              </a:xfrm>
            </p:grpSpPr>
            <p:sp>
              <p:nvSpPr>
                <p:cNvPr id="18523" name="Oval 2115"/>
                <p:cNvSpPr>
                  <a:spLocks noChangeArrowheads="1"/>
                </p:cNvSpPr>
                <p:nvPr/>
              </p:nvSpPr>
              <p:spPr bwMode="auto">
                <a:xfrm>
                  <a:off x="1670" y="2575"/>
                  <a:ext cx="30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24" name="Oval 2116"/>
                <p:cNvSpPr>
                  <a:spLocks noChangeArrowheads="1"/>
                </p:cNvSpPr>
                <p:nvPr/>
              </p:nvSpPr>
              <p:spPr bwMode="auto">
                <a:xfrm>
                  <a:off x="1703" y="2527"/>
                  <a:ext cx="28" cy="2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25" name="Oval 2117"/>
                <p:cNvSpPr>
                  <a:spLocks noChangeArrowheads="1"/>
                </p:cNvSpPr>
                <p:nvPr/>
              </p:nvSpPr>
              <p:spPr bwMode="auto">
                <a:xfrm>
                  <a:off x="1639" y="2496"/>
                  <a:ext cx="29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8506" name="Group 2118"/>
              <p:cNvGrpSpPr>
                <a:grpSpLocks/>
              </p:cNvGrpSpPr>
              <p:nvPr/>
            </p:nvGrpSpPr>
            <p:grpSpPr bwMode="auto">
              <a:xfrm>
                <a:off x="1471" y="2433"/>
                <a:ext cx="84" cy="103"/>
                <a:chOff x="1471" y="2433"/>
                <a:chExt cx="84" cy="103"/>
              </a:xfrm>
            </p:grpSpPr>
            <p:sp>
              <p:nvSpPr>
                <p:cNvPr id="18520" name="Oval 2119"/>
                <p:cNvSpPr>
                  <a:spLocks noChangeArrowheads="1"/>
                </p:cNvSpPr>
                <p:nvPr/>
              </p:nvSpPr>
              <p:spPr bwMode="auto">
                <a:xfrm rot="-7680000">
                  <a:off x="1527" y="2434"/>
                  <a:ext cx="30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21" name="Oval 2120"/>
                <p:cNvSpPr>
                  <a:spLocks noChangeArrowheads="1"/>
                </p:cNvSpPr>
                <p:nvPr/>
              </p:nvSpPr>
              <p:spPr bwMode="auto">
                <a:xfrm rot="-7680000">
                  <a:off x="1471" y="2437"/>
                  <a:ext cx="28" cy="2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22" name="Oval 2121"/>
                <p:cNvSpPr>
                  <a:spLocks noChangeArrowheads="1"/>
                </p:cNvSpPr>
                <p:nvPr/>
              </p:nvSpPr>
              <p:spPr bwMode="auto">
                <a:xfrm rot="-7680000">
                  <a:off x="1485" y="2508"/>
                  <a:ext cx="29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8507" name="Group 2122"/>
              <p:cNvGrpSpPr>
                <a:grpSpLocks/>
              </p:cNvGrpSpPr>
              <p:nvPr/>
            </p:nvGrpSpPr>
            <p:grpSpPr bwMode="auto">
              <a:xfrm>
                <a:off x="853" y="2401"/>
                <a:ext cx="78" cy="113"/>
                <a:chOff x="853" y="2401"/>
                <a:chExt cx="78" cy="113"/>
              </a:xfrm>
            </p:grpSpPr>
            <p:sp>
              <p:nvSpPr>
                <p:cNvPr id="18517" name="Oval 2123"/>
                <p:cNvSpPr>
                  <a:spLocks noChangeArrowheads="1"/>
                </p:cNvSpPr>
                <p:nvPr/>
              </p:nvSpPr>
              <p:spPr bwMode="auto">
                <a:xfrm rot="-9360000">
                  <a:off x="901" y="2401"/>
                  <a:ext cx="30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18" name="Oval 2124"/>
                <p:cNvSpPr>
                  <a:spLocks noChangeArrowheads="1"/>
                </p:cNvSpPr>
                <p:nvPr/>
              </p:nvSpPr>
              <p:spPr bwMode="auto">
                <a:xfrm rot="-9360000">
                  <a:off x="853" y="2431"/>
                  <a:ext cx="28" cy="2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19" name="Oval 2125"/>
                <p:cNvSpPr>
                  <a:spLocks noChangeArrowheads="1"/>
                </p:cNvSpPr>
                <p:nvPr/>
              </p:nvSpPr>
              <p:spPr bwMode="auto">
                <a:xfrm rot="-9360000">
                  <a:off x="898" y="2487"/>
                  <a:ext cx="29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8508" name="Group 2126"/>
              <p:cNvGrpSpPr>
                <a:grpSpLocks/>
              </p:cNvGrpSpPr>
              <p:nvPr/>
            </p:nvGrpSpPr>
            <p:grpSpPr bwMode="auto">
              <a:xfrm>
                <a:off x="1252" y="2391"/>
                <a:ext cx="87" cy="99"/>
                <a:chOff x="1252" y="2391"/>
                <a:chExt cx="87" cy="99"/>
              </a:xfrm>
            </p:grpSpPr>
            <p:sp>
              <p:nvSpPr>
                <p:cNvPr id="18514" name="Oval 2127"/>
                <p:cNvSpPr>
                  <a:spLocks noChangeArrowheads="1"/>
                </p:cNvSpPr>
                <p:nvPr/>
              </p:nvSpPr>
              <p:spPr bwMode="auto">
                <a:xfrm rot="3840000">
                  <a:off x="1251" y="2456"/>
                  <a:ext cx="30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15" name="Oval 2128"/>
                <p:cNvSpPr>
                  <a:spLocks noChangeArrowheads="1"/>
                </p:cNvSpPr>
                <p:nvPr/>
              </p:nvSpPr>
              <p:spPr bwMode="auto">
                <a:xfrm rot="3840000">
                  <a:off x="1309" y="2462"/>
                  <a:ext cx="28" cy="2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16" name="Oval 2129"/>
                <p:cNvSpPr>
                  <a:spLocks noChangeArrowheads="1"/>
                </p:cNvSpPr>
                <p:nvPr/>
              </p:nvSpPr>
              <p:spPr bwMode="auto">
                <a:xfrm rot="3840000">
                  <a:off x="1311" y="2392"/>
                  <a:ext cx="29" cy="2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8509" name="Group 2130"/>
              <p:cNvGrpSpPr>
                <a:grpSpLocks/>
              </p:cNvGrpSpPr>
              <p:nvPr/>
            </p:nvGrpSpPr>
            <p:grpSpPr bwMode="auto">
              <a:xfrm>
                <a:off x="1082" y="2314"/>
                <a:ext cx="63" cy="74"/>
                <a:chOff x="1082" y="2314"/>
                <a:chExt cx="63" cy="74"/>
              </a:xfrm>
            </p:grpSpPr>
            <p:sp>
              <p:nvSpPr>
                <p:cNvPr id="18511" name="Oval 2131"/>
                <p:cNvSpPr>
                  <a:spLocks noChangeArrowheads="1"/>
                </p:cNvSpPr>
                <p:nvPr/>
              </p:nvSpPr>
              <p:spPr bwMode="auto">
                <a:xfrm>
                  <a:off x="1104" y="2371"/>
                  <a:ext cx="19" cy="1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12" name="Oval 2132"/>
                <p:cNvSpPr>
                  <a:spLocks noChangeArrowheads="1"/>
                </p:cNvSpPr>
                <p:nvPr/>
              </p:nvSpPr>
              <p:spPr bwMode="auto">
                <a:xfrm>
                  <a:off x="1082" y="2337"/>
                  <a:ext cx="18" cy="1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8513" name="Oval 2133"/>
                <p:cNvSpPr>
                  <a:spLocks noChangeArrowheads="1"/>
                </p:cNvSpPr>
                <p:nvPr/>
              </p:nvSpPr>
              <p:spPr bwMode="auto">
                <a:xfrm>
                  <a:off x="1127" y="2314"/>
                  <a:ext cx="18" cy="17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8510" name="Rectangle 2134"/>
              <p:cNvSpPr>
                <a:spLocks noChangeArrowheads="1"/>
              </p:cNvSpPr>
              <p:nvPr/>
            </p:nvSpPr>
            <p:spPr bwMode="auto">
              <a:xfrm>
                <a:off x="999" y="1725"/>
                <a:ext cx="357" cy="2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altLang="pt-BR" sz="2000" i="1"/>
                  <a:t>V</a:t>
                </a:r>
              </a:p>
            </p:txBody>
          </p:sp>
        </p:grpSp>
        <p:sp>
          <p:nvSpPr>
            <p:cNvPr id="18448" name="Line 2135"/>
            <p:cNvSpPr>
              <a:spLocks noChangeShapeType="1"/>
            </p:cNvSpPr>
            <p:nvPr/>
          </p:nvSpPr>
          <p:spPr bwMode="auto">
            <a:xfrm>
              <a:off x="546" y="1279"/>
              <a:ext cx="0" cy="6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9" name="Rectangle 2136"/>
            <p:cNvSpPr>
              <a:spLocks noChangeArrowheads="1"/>
            </p:cNvSpPr>
            <p:nvPr/>
          </p:nvSpPr>
          <p:spPr bwMode="auto">
            <a:xfrm>
              <a:off x="363" y="1397"/>
              <a:ext cx="357" cy="2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pt-BR" sz="2000" i="1"/>
                <a:t>L</a:t>
              </a:r>
            </a:p>
          </p:txBody>
        </p:sp>
        <p:sp>
          <p:nvSpPr>
            <p:cNvPr id="18450" name="Oval 2138"/>
            <p:cNvSpPr>
              <a:spLocks noChangeArrowheads="1"/>
            </p:cNvSpPr>
            <p:nvPr/>
          </p:nvSpPr>
          <p:spPr bwMode="auto">
            <a:xfrm>
              <a:off x="2710" y="1738"/>
              <a:ext cx="286" cy="26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8451" name="Oval 2139"/>
            <p:cNvSpPr>
              <a:spLocks noChangeArrowheads="1"/>
            </p:cNvSpPr>
            <p:nvPr/>
          </p:nvSpPr>
          <p:spPr bwMode="auto">
            <a:xfrm>
              <a:off x="2716" y="2608"/>
              <a:ext cx="286" cy="2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8452" name="Oval 2140"/>
            <p:cNvSpPr>
              <a:spLocks noChangeArrowheads="1"/>
            </p:cNvSpPr>
            <p:nvPr/>
          </p:nvSpPr>
          <p:spPr bwMode="auto">
            <a:xfrm>
              <a:off x="2760" y="2654"/>
              <a:ext cx="198" cy="1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9957" name="Rectangle 2141">
              <a:extLst>
                <a:ext uri="{FF2B5EF4-FFF2-40B4-BE49-F238E27FC236}">
                  <a16:creationId xmlns:a16="http://schemas.microsoft.com/office/drawing/2014/main" id="{F765ECC7-5117-4564-BD21-DAFA90CCB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" y="3411"/>
              <a:ext cx="53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altLang="pt-BR" dirty="0">
                  <a:latin typeface="+mj-lt"/>
                </a:rPr>
                <a:t>froth</a:t>
              </a:r>
            </a:p>
          </p:txBody>
        </p:sp>
        <p:sp>
          <p:nvSpPr>
            <p:cNvPr id="18454" name="Oval 2142"/>
            <p:cNvSpPr>
              <a:spLocks noChangeArrowheads="1"/>
            </p:cNvSpPr>
            <p:nvPr/>
          </p:nvSpPr>
          <p:spPr bwMode="auto">
            <a:xfrm>
              <a:off x="2651" y="2554"/>
              <a:ext cx="417" cy="38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8455" name="Oval 2143"/>
            <p:cNvSpPr>
              <a:spLocks noChangeArrowheads="1"/>
            </p:cNvSpPr>
            <p:nvPr/>
          </p:nvSpPr>
          <p:spPr bwMode="auto">
            <a:xfrm>
              <a:off x="2641" y="1674"/>
              <a:ext cx="425" cy="3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8456" name="Oval 2144" descr="25%"/>
            <p:cNvSpPr>
              <a:spLocks noChangeArrowheads="1"/>
            </p:cNvSpPr>
            <p:nvPr/>
          </p:nvSpPr>
          <p:spPr bwMode="auto">
            <a:xfrm>
              <a:off x="2748" y="1778"/>
              <a:ext cx="198" cy="181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8457" name="Line 2145"/>
            <p:cNvSpPr>
              <a:spLocks noChangeShapeType="1"/>
            </p:cNvSpPr>
            <p:nvPr/>
          </p:nvSpPr>
          <p:spPr bwMode="auto">
            <a:xfrm>
              <a:off x="2950" y="2670"/>
              <a:ext cx="262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8" name="Line 2146"/>
            <p:cNvSpPr>
              <a:spLocks noChangeShapeType="1"/>
            </p:cNvSpPr>
            <p:nvPr/>
          </p:nvSpPr>
          <p:spPr bwMode="auto">
            <a:xfrm flipH="1">
              <a:off x="2882" y="2802"/>
              <a:ext cx="32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9" name="Line 2147"/>
            <p:cNvSpPr>
              <a:spLocks noChangeShapeType="1"/>
            </p:cNvSpPr>
            <p:nvPr/>
          </p:nvSpPr>
          <p:spPr bwMode="auto">
            <a:xfrm>
              <a:off x="2920" y="1812"/>
              <a:ext cx="26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0" name="Line 2148"/>
            <p:cNvSpPr>
              <a:spLocks noChangeShapeType="1"/>
            </p:cNvSpPr>
            <p:nvPr/>
          </p:nvSpPr>
          <p:spPr bwMode="auto">
            <a:xfrm flipH="1">
              <a:off x="2852" y="1944"/>
              <a:ext cx="32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1" name="Line 2149"/>
            <p:cNvSpPr>
              <a:spLocks noChangeShapeType="1"/>
            </p:cNvSpPr>
            <p:nvPr/>
          </p:nvSpPr>
          <p:spPr bwMode="auto">
            <a:xfrm flipV="1">
              <a:off x="542" y="2961"/>
              <a:ext cx="110" cy="4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">
            <a:extLst>
              <a:ext uri="{FF2B5EF4-FFF2-40B4-BE49-F238E27FC236}">
                <a16:creationId xmlns:a16="http://schemas.microsoft.com/office/drawing/2014/main" id="{1480C83E-5970-4AEC-8B1E-B0347BD5A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 dirty="0"/>
              <a:t>Exercício 3.1: Área da interface</a:t>
            </a:r>
          </a:p>
        </p:txBody>
      </p:sp>
      <p:sp>
        <p:nvSpPr>
          <p:cNvPr id="20483" name="Rectangle 103"/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/>
              <a:t>Seja uma bandeja com </a:t>
            </a:r>
            <a:r>
              <a:rPr lang="pt-BR" altLang="pt-BR" dirty="0" err="1"/>
              <a:t>diametro</a:t>
            </a:r>
            <a:r>
              <a:rPr lang="pt-BR" altLang="pt-BR" dirty="0"/>
              <a:t> de 2m. A altura de líquido sem a passagem de gás é de 0.1m, com gás ela aumenta para 0.15m. Calcular </a:t>
            </a:r>
            <a:r>
              <a:rPr lang="pt-BR" altLang="pt-BR"/>
              <a:t>a áreas específica </a:t>
            </a:r>
            <a:r>
              <a:rPr lang="pt-BR" altLang="pt-BR" i="1"/>
              <a:t>a </a:t>
            </a:r>
            <a:r>
              <a:rPr lang="pt-BR" altLang="pt-BR"/>
              <a:t>na </a:t>
            </a:r>
            <a:r>
              <a:rPr lang="pt-BR" altLang="pt-BR" dirty="0"/>
              <a:t>bandeja. As bolhas de gás têm diâmetro médio de 0.002m.</a:t>
            </a:r>
          </a:p>
        </p:txBody>
      </p:sp>
      <p:sp>
        <p:nvSpPr>
          <p:cNvPr id="40964" name="AutoShape 105">
            <a:extLst>
              <a:ext uri="{FF2B5EF4-FFF2-40B4-BE49-F238E27FC236}">
                <a16:creationId xmlns:a16="http://schemas.microsoft.com/office/drawing/2014/main" id="{26051023-50FC-4584-942D-110271D20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425" y="4886325"/>
            <a:ext cx="838200" cy="895350"/>
          </a:xfrm>
          <a:prstGeom prst="roundRect">
            <a:avLst>
              <a:gd name="adj" fmla="val 12495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dirty="0"/>
          </a:p>
        </p:txBody>
      </p:sp>
      <p:sp>
        <p:nvSpPr>
          <p:cNvPr id="20485" name="Line 108"/>
          <p:cNvSpPr>
            <a:spLocks noChangeShapeType="1"/>
          </p:cNvSpPr>
          <p:nvPr/>
        </p:nvSpPr>
        <p:spPr bwMode="auto">
          <a:xfrm>
            <a:off x="2363788" y="5280025"/>
            <a:ext cx="166052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6" name="Line 109"/>
          <p:cNvSpPr>
            <a:spLocks noChangeShapeType="1"/>
          </p:cNvSpPr>
          <p:nvPr/>
        </p:nvSpPr>
        <p:spPr bwMode="auto">
          <a:xfrm flipV="1">
            <a:off x="1979613" y="5805488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73" name="Freeform 111">
            <a:extLst>
              <a:ext uri="{FF2B5EF4-FFF2-40B4-BE49-F238E27FC236}">
                <a16:creationId xmlns:a16="http://schemas.microsoft.com/office/drawing/2014/main" id="{3F67E09A-0EEB-49C0-939C-F7BB1DE8BE26}"/>
              </a:ext>
            </a:extLst>
          </p:cNvPr>
          <p:cNvSpPr>
            <a:spLocks/>
          </p:cNvSpPr>
          <p:nvPr/>
        </p:nvSpPr>
        <p:spPr bwMode="auto">
          <a:xfrm>
            <a:off x="1016000" y="4953000"/>
            <a:ext cx="2051050" cy="866775"/>
          </a:xfrm>
          <a:custGeom>
            <a:avLst/>
            <a:gdLst>
              <a:gd name="T0" fmla="*/ 6 w 1159"/>
              <a:gd name="T1" fmla="*/ 108 h 397"/>
              <a:gd name="T2" fmla="*/ 162 w 1159"/>
              <a:gd name="T3" fmla="*/ 48 h 397"/>
              <a:gd name="T4" fmla="*/ 276 w 1159"/>
              <a:gd name="T5" fmla="*/ 12 h 397"/>
              <a:gd name="T6" fmla="*/ 414 w 1159"/>
              <a:gd name="T7" fmla="*/ 0 h 397"/>
              <a:gd name="T8" fmla="*/ 678 w 1159"/>
              <a:gd name="T9" fmla="*/ 12 h 397"/>
              <a:gd name="T10" fmla="*/ 822 w 1159"/>
              <a:gd name="T11" fmla="*/ 54 h 397"/>
              <a:gd name="T12" fmla="*/ 966 w 1159"/>
              <a:gd name="T13" fmla="*/ 126 h 397"/>
              <a:gd name="T14" fmla="*/ 1122 w 1159"/>
              <a:gd name="T15" fmla="*/ 222 h 397"/>
              <a:gd name="T16" fmla="*/ 1158 w 1159"/>
              <a:gd name="T17" fmla="*/ 300 h 397"/>
              <a:gd name="T18" fmla="*/ 1146 w 1159"/>
              <a:gd name="T19" fmla="*/ 390 h 397"/>
              <a:gd name="T20" fmla="*/ 0 w 1159"/>
              <a:gd name="T21" fmla="*/ 396 h 397"/>
              <a:gd name="T22" fmla="*/ 6 w 1159"/>
              <a:gd name="T23" fmla="*/ 108 h 39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59"/>
              <a:gd name="T37" fmla="*/ 0 h 397"/>
              <a:gd name="T38" fmla="*/ 1159 w 1159"/>
              <a:gd name="T39" fmla="*/ 397 h 397"/>
              <a:gd name="connsiteX0" fmla="*/ 52 w 9991"/>
              <a:gd name="connsiteY0" fmla="*/ 2720 h 9997"/>
              <a:gd name="connsiteX1" fmla="*/ 1398 w 9991"/>
              <a:gd name="connsiteY1" fmla="*/ 1209 h 9997"/>
              <a:gd name="connsiteX2" fmla="*/ 2381 w 9991"/>
              <a:gd name="connsiteY2" fmla="*/ 302 h 9997"/>
              <a:gd name="connsiteX3" fmla="*/ 3572 w 9991"/>
              <a:gd name="connsiteY3" fmla="*/ 0 h 9997"/>
              <a:gd name="connsiteX4" fmla="*/ 5850 w 9991"/>
              <a:gd name="connsiteY4" fmla="*/ 302 h 9997"/>
              <a:gd name="connsiteX5" fmla="*/ 7092 w 9991"/>
              <a:gd name="connsiteY5" fmla="*/ 1360 h 9997"/>
              <a:gd name="connsiteX6" fmla="*/ 8335 w 9991"/>
              <a:gd name="connsiteY6" fmla="*/ 3174 h 9997"/>
              <a:gd name="connsiteX7" fmla="*/ 9681 w 9991"/>
              <a:gd name="connsiteY7" fmla="*/ 5592 h 9997"/>
              <a:gd name="connsiteX8" fmla="*/ 9991 w 9991"/>
              <a:gd name="connsiteY8" fmla="*/ 7557 h 9997"/>
              <a:gd name="connsiteX9" fmla="*/ 9888 w 9991"/>
              <a:gd name="connsiteY9" fmla="*/ 9824 h 9997"/>
              <a:gd name="connsiteX10" fmla="*/ 9062 w 9991"/>
              <a:gd name="connsiteY10" fmla="*/ 9997 h 9997"/>
              <a:gd name="connsiteX11" fmla="*/ 0 w 9991"/>
              <a:gd name="connsiteY11" fmla="*/ 9975 h 9997"/>
              <a:gd name="connsiteX12" fmla="*/ 52 w 9991"/>
              <a:gd name="connsiteY12" fmla="*/ 2720 h 9997"/>
              <a:gd name="connsiteX0" fmla="*/ 52 w 10043"/>
              <a:gd name="connsiteY0" fmla="*/ 2721 h 13525"/>
              <a:gd name="connsiteX1" fmla="*/ 1399 w 10043"/>
              <a:gd name="connsiteY1" fmla="*/ 1209 h 13525"/>
              <a:gd name="connsiteX2" fmla="*/ 2383 w 10043"/>
              <a:gd name="connsiteY2" fmla="*/ 302 h 13525"/>
              <a:gd name="connsiteX3" fmla="*/ 3575 w 10043"/>
              <a:gd name="connsiteY3" fmla="*/ 0 h 13525"/>
              <a:gd name="connsiteX4" fmla="*/ 5855 w 10043"/>
              <a:gd name="connsiteY4" fmla="*/ 302 h 13525"/>
              <a:gd name="connsiteX5" fmla="*/ 7098 w 10043"/>
              <a:gd name="connsiteY5" fmla="*/ 1360 h 13525"/>
              <a:gd name="connsiteX6" fmla="*/ 8343 w 10043"/>
              <a:gd name="connsiteY6" fmla="*/ 3175 h 13525"/>
              <a:gd name="connsiteX7" fmla="*/ 9690 w 10043"/>
              <a:gd name="connsiteY7" fmla="*/ 5594 h 13525"/>
              <a:gd name="connsiteX8" fmla="*/ 10000 w 10043"/>
              <a:gd name="connsiteY8" fmla="*/ 7559 h 13525"/>
              <a:gd name="connsiteX9" fmla="*/ 10009 w 10043"/>
              <a:gd name="connsiteY9" fmla="*/ 13525 h 13525"/>
              <a:gd name="connsiteX10" fmla="*/ 9070 w 10043"/>
              <a:gd name="connsiteY10" fmla="*/ 10000 h 13525"/>
              <a:gd name="connsiteX11" fmla="*/ 0 w 10043"/>
              <a:gd name="connsiteY11" fmla="*/ 9978 h 13525"/>
              <a:gd name="connsiteX12" fmla="*/ 52 w 10043"/>
              <a:gd name="connsiteY12" fmla="*/ 2721 h 13525"/>
              <a:gd name="connsiteX0" fmla="*/ 52 w 10409"/>
              <a:gd name="connsiteY0" fmla="*/ 2721 h 13525"/>
              <a:gd name="connsiteX1" fmla="*/ 1399 w 10409"/>
              <a:gd name="connsiteY1" fmla="*/ 1209 h 13525"/>
              <a:gd name="connsiteX2" fmla="*/ 2383 w 10409"/>
              <a:gd name="connsiteY2" fmla="*/ 302 h 13525"/>
              <a:gd name="connsiteX3" fmla="*/ 3575 w 10409"/>
              <a:gd name="connsiteY3" fmla="*/ 0 h 13525"/>
              <a:gd name="connsiteX4" fmla="*/ 5855 w 10409"/>
              <a:gd name="connsiteY4" fmla="*/ 302 h 13525"/>
              <a:gd name="connsiteX5" fmla="*/ 7098 w 10409"/>
              <a:gd name="connsiteY5" fmla="*/ 1360 h 13525"/>
              <a:gd name="connsiteX6" fmla="*/ 8343 w 10409"/>
              <a:gd name="connsiteY6" fmla="*/ 3175 h 13525"/>
              <a:gd name="connsiteX7" fmla="*/ 9690 w 10409"/>
              <a:gd name="connsiteY7" fmla="*/ 5594 h 13525"/>
              <a:gd name="connsiteX8" fmla="*/ 10000 w 10409"/>
              <a:gd name="connsiteY8" fmla="*/ 7559 h 13525"/>
              <a:gd name="connsiteX9" fmla="*/ 10375 w 10409"/>
              <a:gd name="connsiteY9" fmla="*/ 13525 h 13525"/>
              <a:gd name="connsiteX10" fmla="*/ 9070 w 10409"/>
              <a:gd name="connsiteY10" fmla="*/ 10000 h 13525"/>
              <a:gd name="connsiteX11" fmla="*/ 0 w 10409"/>
              <a:gd name="connsiteY11" fmla="*/ 9978 h 13525"/>
              <a:gd name="connsiteX12" fmla="*/ 52 w 10409"/>
              <a:gd name="connsiteY12" fmla="*/ 2721 h 13525"/>
              <a:gd name="connsiteX0" fmla="*/ 52 w 10409"/>
              <a:gd name="connsiteY0" fmla="*/ 2721 h 13754"/>
              <a:gd name="connsiteX1" fmla="*/ 1399 w 10409"/>
              <a:gd name="connsiteY1" fmla="*/ 1209 h 13754"/>
              <a:gd name="connsiteX2" fmla="*/ 2383 w 10409"/>
              <a:gd name="connsiteY2" fmla="*/ 302 h 13754"/>
              <a:gd name="connsiteX3" fmla="*/ 3575 w 10409"/>
              <a:gd name="connsiteY3" fmla="*/ 0 h 13754"/>
              <a:gd name="connsiteX4" fmla="*/ 5855 w 10409"/>
              <a:gd name="connsiteY4" fmla="*/ 302 h 13754"/>
              <a:gd name="connsiteX5" fmla="*/ 7098 w 10409"/>
              <a:gd name="connsiteY5" fmla="*/ 1360 h 13754"/>
              <a:gd name="connsiteX6" fmla="*/ 8343 w 10409"/>
              <a:gd name="connsiteY6" fmla="*/ 3175 h 13754"/>
              <a:gd name="connsiteX7" fmla="*/ 9690 w 10409"/>
              <a:gd name="connsiteY7" fmla="*/ 5594 h 13754"/>
              <a:gd name="connsiteX8" fmla="*/ 10000 w 10409"/>
              <a:gd name="connsiteY8" fmla="*/ 7559 h 13754"/>
              <a:gd name="connsiteX9" fmla="*/ 10375 w 10409"/>
              <a:gd name="connsiteY9" fmla="*/ 13525 h 13754"/>
              <a:gd name="connsiteX10" fmla="*/ 9070 w 10409"/>
              <a:gd name="connsiteY10" fmla="*/ 10000 h 13754"/>
              <a:gd name="connsiteX11" fmla="*/ 0 w 10409"/>
              <a:gd name="connsiteY11" fmla="*/ 9978 h 13754"/>
              <a:gd name="connsiteX12" fmla="*/ 52 w 10409"/>
              <a:gd name="connsiteY12" fmla="*/ 2721 h 1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09" h="13754">
                <a:moveTo>
                  <a:pt x="52" y="2721"/>
                </a:moveTo>
                <a:lnTo>
                  <a:pt x="1399" y="1209"/>
                </a:lnTo>
                <a:lnTo>
                  <a:pt x="2383" y="302"/>
                </a:lnTo>
                <a:lnTo>
                  <a:pt x="3575" y="0"/>
                </a:lnTo>
                <a:lnTo>
                  <a:pt x="5855" y="302"/>
                </a:lnTo>
                <a:lnTo>
                  <a:pt x="7098" y="1360"/>
                </a:lnTo>
                <a:lnTo>
                  <a:pt x="8343" y="3175"/>
                </a:lnTo>
                <a:lnTo>
                  <a:pt x="9690" y="5594"/>
                </a:lnTo>
                <a:cubicBezTo>
                  <a:pt x="9793" y="6249"/>
                  <a:pt x="9897" y="6904"/>
                  <a:pt x="10000" y="7559"/>
                </a:cubicBezTo>
                <a:cubicBezTo>
                  <a:pt x="9966" y="8315"/>
                  <a:pt x="10409" y="12769"/>
                  <a:pt x="10375" y="13525"/>
                </a:cubicBezTo>
                <a:cubicBezTo>
                  <a:pt x="9354" y="13754"/>
                  <a:pt x="9505" y="11175"/>
                  <a:pt x="9070" y="10000"/>
                </a:cubicBezTo>
                <a:lnTo>
                  <a:pt x="0" y="9978"/>
                </a:lnTo>
                <a:cubicBezTo>
                  <a:pt x="17" y="7559"/>
                  <a:pt x="35" y="5140"/>
                  <a:pt x="52" y="2721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0974" name="Rectangle 112">
            <a:extLst>
              <a:ext uri="{FF2B5EF4-FFF2-40B4-BE49-F238E27FC236}">
                <a16:creationId xmlns:a16="http://schemas.microsoft.com/office/drawing/2014/main" id="{4A8E3875-F855-46A1-A769-722054C83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860800"/>
            <a:ext cx="431800" cy="1731963"/>
          </a:xfrm>
          <a:custGeom>
            <a:avLst/>
            <a:gdLst>
              <a:gd name="connsiteX0" fmla="*/ 0 w 425450"/>
              <a:gd name="connsiteY0" fmla="*/ 0 h 1285875"/>
              <a:gd name="connsiteX1" fmla="*/ 425450 w 425450"/>
              <a:gd name="connsiteY1" fmla="*/ 0 h 1285875"/>
              <a:gd name="connsiteX2" fmla="*/ 425450 w 425450"/>
              <a:gd name="connsiteY2" fmla="*/ 1285875 h 1285875"/>
              <a:gd name="connsiteX3" fmla="*/ 0 w 425450"/>
              <a:gd name="connsiteY3" fmla="*/ 1285875 h 1285875"/>
              <a:gd name="connsiteX4" fmla="*/ 0 w 425450"/>
              <a:gd name="connsiteY4" fmla="*/ 0 h 1285875"/>
              <a:gd name="connsiteX0" fmla="*/ 0 w 425450"/>
              <a:gd name="connsiteY0" fmla="*/ 445964 h 1731839"/>
              <a:gd name="connsiteX1" fmla="*/ 425450 w 425450"/>
              <a:gd name="connsiteY1" fmla="*/ 0 h 1731839"/>
              <a:gd name="connsiteX2" fmla="*/ 425450 w 425450"/>
              <a:gd name="connsiteY2" fmla="*/ 1731839 h 1731839"/>
              <a:gd name="connsiteX3" fmla="*/ 0 w 425450"/>
              <a:gd name="connsiteY3" fmla="*/ 1731839 h 1731839"/>
              <a:gd name="connsiteX4" fmla="*/ 0 w 425450"/>
              <a:gd name="connsiteY4" fmla="*/ 445964 h 1731839"/>
              <a:gd name="connsiteX0" fmla="*/ 0 w 425450"/>
              <a:gd name="connsiteY0" fmla="*/ 445964 h 1731839"/>
              <a:gd name="connsiteX1" fmla="*/ 117338 w 425450"/>
              <a:gd name="connsiteY1" fmla="*/ 320689 h 1731839"/>
              <a:gd name="connsiteX2" fmla="*/ 425450 w 425450"/>
              <a:gd name="connsiteY2" fmla="*/ 0 h 1731839"/>
              <a:gd name="connsiteX3" fmla="*/ 425450 w 425450"/>
              <a:gd name="connsiteY3" fmla="*/ 1731839 h 1731839"/>
              <a:gd name="connsiteX4" fmla="*/ 0 w 425450"/>
              <a:gd name="connsiteY4" fmla="*/ 1731839 h 1731839"/>
              <a:gd name="connsiteX5" fmla="*/ 0 w 425450"/>
              <a:gd name="connsiteY5" fmla="*/ 445964 h 1731839"/>
              <a:gd name="connsiteX0" fmla="*/ 0 w 425450"/>
              <a:gd name="connsiteY0" fmla="*/ 445964 h 1731839"/>
              <a:gd name="connsiteX1" fmla="*/ 117338 w 425450"/>
              <a:gd name="connsiteY1" fmla="*/ 320689 h 1731839"/>
              <a:gd name="connsiteX2" fmla="*/ 425450 w 425450"/>
              <a:gd name="connsiteY2" fmla="*/ 0 h 1731839"/>
              <a:gd name="connsiteX3" fmla="*/ 425450 w 425450"/>
              <a:gd name="connsiteY3" fmla="*/ 1731839 h 1731839"/>
              <a:gd name="connsiteX4" fmla="*/ 0 w 425450"/>
              <a:gd name="connsiteY4" fmla="*/ 1731839 h 1731839"/>
              <a:gd name="connsiteX5" fmla="*/ 0 w 425450"/>
              <a:gd name="connsiteY5" fmla="*/ 445964 h 1731839"/>
              <a:gd name="connsiteX0" fmla="*/ 0 w 425450"/>
              <a:gd name="connsiteY0" fmla="*/ 445964 h 1731839"/>
              <a:gd name="connsiteX1" fmla="*/ 137418 w 425450"/>
              <a:gd name="connsiteY1" fmla="*/ 432048 h 1731839"/>
              <a:gd name="connsiteX2" fmla="*/ 425450 w 425450"/>
              <a:gd name="connsiteY2" fmla="*/ 0 h 1731839"/>
              <a:gd name="connsiteX3" fmla="*/ 425450 w 425450"/>
              <a:gd name="connsiteY3" fmla="*/ 1731839 h 1731839"/>
              <a:gd name="connsiteX4" fmla="*/ 0 w 425450"/>
              <a:gd name="connsiteY4" fmla="*/ 1731839 h 1731839"/>
              <a:gd name="connsiteX5" fmla="*/ 0 w 425450"/>
              <a:gd name="connsiteY5" fmla="*/ 445964 h 1731839"/>
              <a:gd name="connsiteX0" fmla="*/ 0 w 432048"/>
              <a:gd name="connsiteY0" fmla="*/ 576064 h 1731839"/>
              <a:gd name="connsiteX1" fmla="*/ 144016 w 432048"/>
              <a:gd name="connsiteY1" fmla="*/ 432048 h 1731839"/>
              <a:gd name="connsiteX2" fmla="*/ 432048 w 432048"/>
              <a:gd name="connsiteY2" fmla="*/ 0 h 1731839"/>
              <a:gd name="connsiteX3" fmla="*/ 432048 w 432048"/>
              <a:gd name="connsiteY3" fmla="*/ 1731839 h 1731839"/>
              <a:gd name="connsiteX4" fmla="*/ 6598 w 432048"/>
              <a:gd name="connsiteY4" fmla="*/ 1731839 h 1731839"/>
              <a:gd name="connsiteX5" fmla="*/ 0 w 432048"/>
              <a:gd name="connsiteY5" fmla="*/ 576064 h 173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48" h="1731839">
                <a:moveTo>
                  <a:pt x="0" y="576064"/>
                </a:moveTo>
                <a:lnTo>
                  <a:pt x="144016" y="432048"/>
                </a:lnTo>
                <a:cubicBezTo>
                  <a:pt x="246720" y="325152"/>
                  <a:pt x="264639" y="97160"/>
                  <a:pt x="432048" y="0"/>
                </a:cubicBezTo>
                <a:lnTo>
                  <a:pt x="432048" y="1731839"/>
                </a:lnTo>
                <a:lnTo>
                  <a:pt x="6598" y="1731839"/>
                </a:lnTo>
                <a:cubicBezTo>
                  <a:pt x="4399" y="1346581"/>
                  <a:pt x="2199" y="961322"/>
                  <a:pt x="0" y="57606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dirty="0"/>
          </a:p>
        </p:txBody>
      </p:sp>
      <p:sp>
        <p:nvSpPr>
          <p:cNvPr id="40975" name="Rectangle 113">
            <a:extLst>
              <a:ext uri="{FF2B5EF4-FFF2-40B4-BE49-F238E27FC236}">
                <a16:creationId xmlns:a16="http://schemas.microsoft.com/office/drawing/2014/main" id="{D332AE8E-4441-40E1-85EC-C4DFA6C58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325" y="5661025"/>
            <a:ext cx="423863" cy="21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dirty="0"/>
          </a:p>
        </p:txBody>
      </p:sp>
      <p:sp>
        <p:nvSpPr>
          <p:cNvPr id="20490" name="Line 122"/>
          <p:cNvSpPr>
            <a:spLocks noChangeShapeType="1"/>
          </p:cNvSpPr>
          <p:nvPr/>
        </p:nvSpPr>
        <p:spPr bwMode="auto">
          <a:xfrm flipH="1">
            <a:off x="576263" y="5592763"/>
            <a:ext cx="2290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1" name="Line 123"/>
          <p:cNvSpPr>
            <a:spLocks noChangeShapeType="1"/>
          </p:cNvSpPr>
          <p:nvPr/>
        </p:nvSpPr>
        <p:spPr bwMode="auto">
          <a:xfrm flipH="1">
            <a:off x="2559050" y="5592763"/>
            <a:ext cx="1635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2" name="Line 124"/>
          <p:cNvSpPr>
            <a:spLocks noChangeShapeType="1"/>
          </p:cNvSpPr>
          <p:nvPr/>
        </p:nvSpPr>
        <p:spPr bwMode="auto">
          <a:xfrm flipH="1">
            <a:off x="2276475" y="5592763"/>
            <a:ext cx="1635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3" name="Line 125"/>
          <p:cNvSpPr>
            <a:spLocks noChangeShapeType="1"/>
          </p:cNvSpPr>
          <p:nvPr/>
        </p:nvSpPr>
        <p:spPr bwMode="auto">
          <a:xfrm flipH="1">
            <a:off x="1990725" y="5592763"/>
            <a:ext cx="1666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4" name="Line 126"/>
          <p:cNvSpPr>
            <a:spLocks noChangeShapeType="1"/>
          </p:cNvSpPr>
          <p:nvPr/>
        </p:nvSpPr>
        <p:spPr bwMode="auto">
          <a:xfrm flipH="1">
            <a:off x="1709738" y="5592763"/>
            <a:ext cx="1682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5" name="Line 127"/>
          <p:cNvSpPr>
            <a:spLocks noChangeShapeType="1"/>
          </p:cNvSpPr>
          <p:nvPr/>
        </p:nvSpPr>
        <p:spPr bwMode="auto">
          <a:xfrm flipH="1">
            <a:off x="1427163" y="5592763"/>
            <a:ext cx="163512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6" name="Line 128"/>
          <p:cNvSpPr>
            <a:spLocks noChangeShapeType="1"/>
          </p:cNvSpPr>
          <p:nvPr/>
        </p:nvSpPr>
        <p:spPr bwMode="auto">
          <a:xfrm flipH="1">
            <a:off x="1146175" y="5592763"/>
            <a:ext cx="161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7" name="Line 129"/>
          <p:cNvSpPr>
            <a:spLocks noChangeShapeType="1"/>
          </p:cNvSpPr>
          <p:nvPr/>
        </p:nvSpPr>
        <p:spPr bwMode="auto">
          <a:xfrm flipH="1">
            <a:off x="858838" y="5592763"/>
            <a:ext cx="168275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8" name="Line 131"/>
          <p:cNvSpPr>
            <a:spLocks noChangeShapeType="1"/>
          </p:cNvSpPr>
          <p:nvPr/>
        </p:nvSpPr>
        <p:spPr bwMode="auto">
          <a:xfrm>
            <a:off x="2854325" y="5457825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99" name="Oval 132"/>
          <p:cNvSpPr>
            <a:spLocks noChangeArrowheads="1"/>
          </p:cNvSpPr>
          <p:nvPr/>
        </p:nvSpPr>
        <p:spPr bwMode="auto">
          <a:xfrm>
            <a:off x="2062163" y="5213350"/>
            <a:ext cx="63500" cy="69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0500" name="Line 133"/>
          <p:cNvSpPr>
            <a:spLocks noChangeShapeType="1"/>
          </p:cNvSpPr>
          <p:nvPr/>
        </p:nvSpPr>
        <p:spPr bwMode="auto">
          <a:xfrm>
            <a:off x="588963" y="3902075"/>
            <a:ext cx="0" cy="1949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01" name="Line 134"/>
          <p:cNvSpPr>
            <a:spLocks noChangeShapeType="1"/>
          </p:cNvSpPr>
          <p:nvPr/>
        </p:nvSpPr>
        <p:spPr bwMode="auto">
          <a:xfrm>
            <a:off x="3278188" y="3902075"/>
            <a:ext cx="0" cy="1949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02" name="Oval 135"/>
          <p:cNvSpPr>
            <a:spLocks noChangeArrowheads="1"/>
          </p:cNvSpPr>
          <p:nvPr/>
        </p:nvSpPr>
        <p:spPr bwMode="auto">
          <a:xfrm>
            <a:off x="2062163" y="5016500"/>
            <a:ext cx="65087" cy="69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0503" name="Oval 136"/>
          <p:cNvSpPr>
            <a:spLocks noChangeArrowheads="1"/>
          </p:cNvSpPr>
          <p:nvPr/>
        </p:nvSpPr>
        <p:spPr bwMode="auto">
          <a:xfrm>
            <a:off x="1816100" y="4937125"/>
            <a:ext cx="100013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0504" name="Freeform 137"/>
          <p:cNvSpPr>
            <a:spLocks/>
          </p:cNvSpPr>
          <p:nvPr/>
        </p:nvSpPr>
        <p:spPr bwMode="auto">
          <a:xfrm>
            <a:off x="1430338" y="5305425"/>
            <a:ext cx="158750" cy="287338"/>
          </a:xfrm>
          <a:custGeom>
            <a:avLst/>
            <a:gdLst>
              <a:gd name="T0" fmla="*/ 2147483646 w 100"/>
              <a:gd name="T1" fmla="*/ 2147483646 h 181"/>
              <a:gd name="T2" fmla="*/ 0 w 100"/>
              <a:gd name="T3" fmla="*/ 2147483646 h 181"/>
              <a:gd name="T4" fmla="*/ 2147483646 w 100"/>
              <a:gd name="T5" fmla="*/ 2147483646 h 181"/>
              <a:gd name="T6" fmla="*/ 2147483646 w 100"/>
              <a:gd name="T7" fmla="*/ 2147483646 h 181"/>
              <a:gd name="T8" fmla="*/ 2147483646 w 100"/>
              <a:gd name="T9" fmla="*/ 0 h 181"/>
              <a:gd name="T10" fmla="*/ 2147483646 w 100"/>
              <a:gd name="T11" fmla="*/ 0 h 181"/>
              <a:gd name="T12" fmla="*/ 2147483646 w 100"/>
              <a:gd name="T13" fmla="*/ 2147483646 h 181"/>
              <a:gd name="T14" fmla="*/ 2147483646 w 100"/>
              <a:gd name="T15" fmla="*/ 2147483646 h 181"/>
              <a:gd name="T16" fmla="*/ 2147483646 w 100"/>
              <a:gd name="T17" fmla="*/ 2147483646 h 181"/>
              <a:gd name="T18" fmla="*/ 2147483646 w 100"/>
              <a:gd name="T19" fmla="*/ 2147483646 h 181"/>
              <a:gd name="T20" fmla="*/ 2147483646 w 100"/>
              <a:gd name="T21" fmla="*/ 2147483646 h 18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0"/>
              <a:gd name="T34" fmla="*/ 0 h 181"/>
              <a:gd name="T35" fmla="*/ 100 w 100"/>
              <a:gd name="T36" fmla="*/ 181 h 18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0" h="181">
                <a:moveTo>
                  <a:pt x="16" y="177"/>
                </a:moveTo>
                <a:lnTo>
                  <a:pt x="0" y="111"/>
                </a:lnTo>
                <a:lnTo>
                  <a:pt x="21" y="55"/>
                </a:lnTo>
                <a:lnTo>
                  <a:pt x="42" y="10"/>
                </a:lnTo>
                <a:lnTo>
                  <a:pt x="57" y="0"/>
                </a:lnTo>
                <a:lnTo>
                  <a:pt x="73" y="0"/>
                </a:lnTo>
                <a:lnTo>
                  <a:pt x="99" y="10"/>
                </a:lnTo>
                <a:lnTo>
                  <a:pt x="94" y="35"/>
                </a:lnTo>
                <a:lnTo>
                  <a:pt x="89" y="62"/>
                </a:lnTo>
                <a:lnTo>
                  <a:pt x="52" y="142"/>
                </a:lnTo>
                <a:lnTo>
                  <a:pt x="57" y="180"/>
                </a:lnTo>
              </a:path>
            </a:pathLst>
          </a:custGeom>
          <a:solidFill>
            <a:schemeClr val="bg1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05" name="Freeform 138"/>
          <p:cNvSpPr>
            <a:spLocks/>
          </p:cNvSpPr>
          <p:nvPr/>
        </p:nvSpPr>
        <p:spPr bwMode="auto">
          <a:xfrm>
            <a:off x="2233613" y="5286375"/>
            <a:ext cx="165100" cy="296863"/>
          </a:xfrm>
          <a:custGeom>
            <a:avLst/>
            <a:gdLst>
              <a:gd name="T0" fmla="*/ 2147483646 w 104"/>
              <a:gd name="T1" fmla="*/ 2147483646 h 187"/>
              <a:gd name="T2" fmla="*/ 2147483646 w 104"/>
              <a:gd name="T3" fmla="*/ 2147483646 h 187"/>
              <a:gd name="T4" fmla="*/ 2147483646 w 104"/>
              <a:gd name="T5" fmla="*/ 2147483646 h 187"/>
              <a:gd name="T6" fmla="*/ 2147483646 w 104"/>
              <a:gd name="T7" fmla="*/ 2147483646 h 187"/>
              <a:gd name="T8" fmla="*/ 2147483646 w 104"/>
              <a:gd name="T9" fmla="*/ 0 h 187"/>
              <a:gd name="T10" fmla="*/ 2147483646 w 104"/>
              <a:gd name="T11" fmla="*/ 0 h 187"/>
              <a:gd name="T12" fmla="*/ 0 w 104"/>
              <a:gd name="T13" fmla="*/ 2147483646 h 187"/>
              <a:gd name="T14" fmla="*/ 2147483646 w 104"/>
              <a:gd name="T15" fmla="*/ 2147483646 h 187"/>
              <a:gd name="T16" fmla="*/ 2147483646 w 104"/>
              <a:gd name="T17" fmla="*/ 2147483646 h 187"/>
              <a:gd name="T18" fmla="*/ 2147483646 w 104"/>
              <a:gd name="T19" fmla="*/ 2147483646 h 187"/>
              <a:gd name="T20" fmla="*/ 2147483646 w 104"/>
              <a:gd name="T21" fmla="*/ 2147483646 h 1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4"/>
              <a:gd name="T34" fmla="*/ 0 h 187"/>
              <a:gd name="T35" fmla="*/ 104 w 104"/>
              <a:gd name="T36" fmla="*/ 187 h 18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4" h="187">
                <a:moveTo>
                  <a:pt x="87" y="182"/>
                </a:moveTo>
                <a:lnTo>
                  <a:pt x="103" y="114"/>
                </a:lnTo>
                <a:lnTo>
                  <a:pt x="81" y="57"/>
                </a:lnTo>
                <a:lnTo>
                  <a:pt x="60" y="11"/>
                </a:lnTo>
                <a:lnTo>
                  <a:pt x="43" y="0"/>
                </a:lnTo>
                <a:lnTo>
                  <a:pt x="27" y="0"/>
                </a:lnTo>
                <a:lnTo>
                  <a:pt x="0" y="11"/>
                </a:lnTo>
                <a:lnTo>
                  <a:pt x="5" y="36"/>
                </a:lnTo>
                <a:lnTo>
                  <a:pt x="11" y="64"/>
                </a:lnTo>
                <a:lnTo>
                  <a:pt x="49" y="147"/>
                </a:lnTo>
                <a:lnTo>
                  <a:pt x="43" y="186"/>
                </a:lnTo>
              </a:path>
            </a:pathLst>
          </a:custGeom>
          <a:solidFill>
            <a:schemeClr val="bg1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06" name="Freeform 139"/>
          <p:cNvSpPr>
            <a:spLocks/>
          </p:cNvSpPr>
          <p:nvPr/>
        </p:nvSpPr>
        <p:spPr bwMode="auto">
          <a:xfrm>
            <a:off x="1482725" y="4999038"/>
            <a:ext cx="230188" cy="146050"/>
          </a:xfrm>
          <a:custGeom>
            <a:avLst/>
            <a:gdLst>
              <a:gd name="T0" fmla="*/ 2147483646 w 145"/>
              <a:gd name="T1" fmla="*/ 2147483646 h 92"/>
              <a:gd name="T2" fmla="*/ 0 w 145"/>
              <a:gd name="T3" fmla="*/ 2147483646 h 92"/>
              <a:gd name="T4" fmla="*/ 2147483646 w 145"/>
              <a:gd name="T5" fmla="*/ 2147483646 h 92"/>
              <a:gd name="T6" fmla="*/ 2147483646 w 145"/>
              <a:gd name="T7" fmla="*/ 2147483646 h 92"/>
              <a:gd name="T8" fmla="*/ 2147483646 w 145"/>
              <a:gd name="T9" fmla="*/ 0 h 92"/>
              <a:gd name="T10" fmla="*/ 2147483646 w 145"/>
              <a:gd name="T11" fmla="*/ 2147483646 h 92"/>
              <a:gd name="T12" fmla="*/ 2147483646 w 145"/>
              <a:gd name="T13" fmla="*/ 2147483646 h 92"/>
              <a:gd name="T14" fmla="*/ 2147483646 w 145"/>
              <a:gd name="T15" fmla="*/ 2147483646 h 92"/>
              <a:gd name="T16" fmla="*/ 2147483646 w 145"/>
              <a:gd name="T17" fmla="*/ 2147483646 h 92"/>
              <a:gd name="T18" fmla="*/ 2147483646 w 145"/>
              <a:gd name="T19" fmla="*/ 2147483646 h 92"/>
              <a:gd name="T20" fmla="*/ 2147483646 w 145"/>
              <a:gd name="T21" fmla="*/ 2147483646 h 92"/>
              <a:gd name="T22" fmla="*/ 2147483646 w 145"/>
              <a:gd name="T23" fmla="*/ 2147483646 h 92"/>
              <a:gd name="T24" fmla="*/ 2147483646 w 145"/>
              <a:gd name="T25" fmla="*/ 2147483646 h 9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5"/>
              <a:gd name="T40" fmla="*/ 0 h 92"/>
              <a:gd name="T41" fmla="*/ 145 w 145"/>
              <a:gd name="T42" fmla="*/ 92 h 9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5" h="92">
                <a:moveTo>
                  <a:pt x="4" y="91"/>
                </a:moveTo>
                <a:lnTo>
                  <a:pt x="0" y="61"/>
                </a:lnTo>
                <a:lnTo>
                  <a:pt x="8" y="30"/>
                </a:lnTo>
                <a:lnTo>
                  <a:pt x="47" y="8"/>
                </a:lnTo>
                <a:lnTo>
                  <a:pt x="76" y="0"/>
                </a:lnTo>
                <a:lnTo>
                  <a:pt x="127" y="23"/>
                </a:lnTo>
                <a:lnTo>
                  <a:pt x="144" y="53"/>
                </a:lnTo>
                <a:lnTo>
                  <a:pt x="136" y="72"/>
                </a:lnTo>
                <a:lnTo>
                  <a:pt x="110" y="80"/>
                </a:lnTo>
                <a:lnTo>
                  <a:pt x="102" y="76"/>
                </a:lnTo>
                <a:lnTo>
                  <a:pt x="76" y="76"/>
                </a:lnTo>
                <a:lnTo>
                  <a:pt x="30" y="83"/>
                </a:lnTo>
                <a:lnTo>
                  <a:pt x="4" y="91"/>
                </a:lnTo>
              </a:path>
            </a:pathLst>
          </a:custGeom>
          <a:solidFill>
            <a:schemeClr val="bg1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07" name="Freeform 140"/>
          <p:cNvSpPr>
            <a:spLocks/>
          </p:cNvSpPr>
          <p:nvPr/>
        </p:nvSpPr>
        <p:spPr bwMode="auto">
          <a:xfrm>
            <a:off x="1309688" y="4794250"/>
            <a:ext cx="230187" cy="295275"/>
          </a:xfrm>
          <a:custGeom>
            <a:avLst/>
            <a:gdLst>
              <a:gd name="T0" fmla="*/ 2147483646 w 145"/>
              <a:gd name="T1" fmla="*/ 2147483646 h 186"/>
              <a:gd name="T2" fmla="*/ 2147483646 w 145"/>
              <a:gd name="T3" fmla="*/ 2147483646 h 186"/>
              <a:gd name="T4" fmla="*/ 0 w 145"/>
              <a:gd name="T5" fmla="*/ 2147483646 h 186"/>
              <a:gd name="T6" fmla="*/ 2147483646 w 145"/>
              <a:gd name="T7" fmla="*/ 2147483646 h 186"/>
              <a:gd name="T8" fmla="*/ 2147483646 w 145"/>
              <a:gd name="T9" fmla="*/ 2147483646 h 186"/>
              <a:gd name="T10" fmla="*/ 2147483646 w 145"/>
              <a:gd name="T11" fmla="*/ 0 h 186"/>
              <a:gd name="T12" fmla="*/ 2147483646 w 145"/>
              <a:gd name="T13" fmla="*/ 0 h 186"/>
              <a:gd name="T14" fmla="*/ 2147483646 w 145"/>
              <a:gd name="T15" fmla="*/ 2147483646 h 186"/>
              <a:gd name="T16" fmla="*/ 2147483646 w 145"/>
              <a:gd name="T17" fmla="*/ 2147483646 h 186"/>
              <a:gd name="T18" fmla="*/ 2147483646 w 145"/>
              <a:gd name="T19" fmla="*/ 2147483646 h 186"/>
              <a:gd name="T20" fmla="*/ 2147483646 w 145"/>
              <a:gd name="T21" fmla="*/ 2147483646 h 186"/>
              <a:gd name="T22" fmla="*/ 2147483646 w 145"/>
              <a:gd name="T23" fmla="*/ 2147483646 h 186"/>
              <a:gd name="T24" fmla="*/ 2147483646 w 145"/>
              <a:gd name="T25" fmla="*/ 2147483646 h 1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5"/>
              <a:gd name="T40" fmla="*/ 0 h 186"/>
              <a:gd name="T41" fmla="*/ 145 w 145"/>
              <a:gd name="T42" fmla="*/ 186 h 18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5" h="186">
                <a:moveTo>
                  <a:pt x="55" y="185"/>
                </a:moveTo>
                <a:lnTo>
                  <a:pt x="22" y="169"/>
                </a:lnTo>
                <a:lnTo>
                  <a:pt x="0" y="138"/>
                </a:lnTo>
                <a:lnTo>
                  <a:pt x="9" y="79"/>
                </a:lnTo>
                <a:lnTo>
                  <a:pt x="27" y="41"/>
                </a:lnTo>
                <a:lnTo>
                  <a:pt x="90" y="0"/>
                </a:lnTo>
                <a:lnTo>
                  <a:pt x="132" y="0"/>
                </a:lnTo>
                <a:lnTo>
                  <a:pt x="144" y="24"/>
                </a:lnTo>
                <a:lnTo>
                  <a:pt x="131" y="57"/>
                </a:lnTo>
                <a:lnTo>
                  <a:pt x="120" y="64"/>
                </a:lnTo>
                <a:lnTo>
                  <a:pt x="99" y="93"/>
                </a:lnTo>
                <a:lnTo>
                  <a:pt x="67" y="151"/>
                </a:lnTo>
                <a:lnTo>
                  <a:pt x="55" y="185"/>
                </a:lnTo>
              </a:path>
            </a:pathLst>
          </a:custGeom>
          <a:solidFill>
            <a:schemeClr val="bg1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08" name="Freeform 141"/>
          <p:cNvSpPr>
            <a:spLocks/>
          </p:cNvSpPr>
          <p:nvPr/>
        </p:nvSpPr>
        <p:spPr bwMode="auto">
          <a:xfrm>
            <a:off x="1119188" y="5091113"/>
            <a:ext cx="300037" cy="182562"/>
          </a:xfrm>
          <a:custGeom>
            <a:avLst/>
            <a:gdLst>
              <a:gd name="T0" fmla="*/ 2147483646 w 189"/>
              <a:gd name="T1" fmla="*/ 2147483646 h 115"/>
              <a:gd name="T2" fmla="*/ 2147483646 w 189"/>
              <a:gd name="T3" fmla="*/ 2147483646 h 115"/>
              <a:gd name="T4" fmla="*/ 2147483646 w 189"/>
              <a:gd name="T5" fmla="*/ 2147483646 h 115"/>
              <a:gd name="T6" fmla="*/ 2147483646 w 189"/>
              <a:gd name="T7" fmla="*/ 2147483646 h 115"/>
              <a:gd name="T8" fmla="*/ 2147483646 w 189"/>
              <a:gd name="T9" fmla="*/ 0 h 115"/>
              <a:gd name="T10" fmla="*/ 2147483646 w 189"/>
              <a:gd name="T11" fmla="*/ 2147483646 h 115"/>
              <a:gd name="T12" fmla="*/ 0 w 189"/>
              <a:gd name="T13" fmla="*/ 2147483646 h 115"/>
              <a:gd name="T14" fmla="*/ 2147483646 w 189"/>
              <a:gd name="T15" fmla="*/ 2147483646 h 115"/>
              <a:gd name="T16" fmla="*/ 2147483646 w 189"/>
              <a:gd name="T17" fmla="*/ 2147483646 h 115"/>
              <a:gd name="T18" fmla="*/ 2147483646 w 189"/>
              <a:gd name="T19" fmla="*/ 2147483646 h 115"/>
              <a:gd name="T20" fmla="*/ 2147483646 w 189"/>
              <a:gd name="T21" fmla="*/ 2147483646 h 115"/>
              <a:gd name="T22" fmla="*/ 2147483646 w 189"/>
              <a:gd name="T23" fmla="*/ 2147483646 h 115"/>
              <a:gd name="T24" fmla="*/ 2147483646 w 189"/>
              <a:gd name="T25" fmla="*/ 2147483646 h 1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9"/>
              <a:gd name="T40" fmla="*/ 0 h 115"/>
              <a:gd name="T41" fmla="*/ 189 w 189"/>
              <a:gd name="T42" fmla="*/ 115 h 11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9" h="115">
                <a:moveTo>
                  <a:pt x="182" y="114"/>
                </a:moveTo>
                <a:lnTo>
                  <a:pt x="188" y="76"/>
                </a:lnTo>
                <a:lnTo>
                  <a:pt x="177" y="38"/>
                </a:lnTo>
                <a:lnTo>
                  <a:pt x="127" y="10"/>
                </a:lnTo>
                <a:lnTo>
                  <a:pt x="88" y="0"/>
                </a:lnTo>
                <a:lnTo>
                  <a:pt x="22" y="29"/>
                </a:lnTo>
                <a:lnTo>
                  <a:pt x="0" y="67"/>
                </a:lnTo>
                <a:lnTo>
                  <a:pt x="11" y="90"/>
                </a:lnTo>
                <a:lnTo>
                  <a:pt x="44" y="100"/>
                </a:lnTo>
                <a:lnTo>
                  <a:pt x="55" y="95"/>
                </a:lnTo>
                <a:lnTo>
                  <a:pt x="88" y="95"/>
                </a:lnTo>
                <a:lnTo>
                  <a:pt x="149" y="105"/>
                </a:lnTo>
                <a:lnTo>
                  <a:pt x="182" y="114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09" name="Freeform 142"/>
          <p:cNvSpPr>
            <a:spLocks/>
          </p:cNvSpPr>
          <p:nvPr/>
        </p:nvSpPr>
        <p:spPr bwMode="auto">
          <a:xfrm>
            <a:off x="1770063" y="5295900"/>
            <a:ext cx="104775" cy="284163"/>
          </a:xfrm>
          <a:custGeom>
            <a:avLst/>
            <a:gdLst>
              <a:gd name="T0" fmla="*/ 2147483646 w 66"/>
              <a:gd name="T1" fmla="*/ 2147483646 h 179"/>
              <a:gd name="T2" fmla="*/ 0 w 66"/>
              <a:gd name="T3" fmla="*/ 2147483646 h 179"/>
              <a:gd name="T4" fmla="*/ 2147483646 w 66"/>
              <a:gd name="T5" fmla="*/ 2147483646 h 179"/>
              <a:gd name="T6" fmla="*/ 2147483646 w 66"/>
              <a:gd name="T7" fmla="*/ 2147483646 h 179"/>
              <a:gd name="T8" fmla="*/ 2147483646 w 66"/>
              <a:gd name="T9" fmla="*/ 0 h 179"/>
              <a:gd name="T10" fmla="*/ 2147483646 w 66"/>
              <a:gd name="T11" fmla="*/ 0 h 179"/>
              <a:gd name="T12" fmla="*/ 2147483646 w 66"/>
              <a:gd name="T13" fmla="*/ 2147483646 h 179"/>
              <a:gd name="T14" fmla="*/ 2147483646 w 66"/>
              <a:gd name="T15" fmla="*/ 2147483646 h 179"/>
              <a:gd name="T16" fmla="*/ 2147483646 w 66"/>
              <a:gd name="T17" fmla="*/ 2147483646 h 179"/>
              <a:gd name="T18" fmla="*/ 2147483646 w 66"/>
              <a:gd name="T19" fmla="*/ 2147483646 h 179"/>
              <a:gd name="T20" fmla="*/ 2147483646 w 66"/>
              <a:gd name="T21" fmla="*/ 2147483646 h 17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6"/>
              <a:gd name="T34" fmla="*/ 0 h 179"/>
              <a:gd name="T35" fmla="*/ 66 w 66"/>
              <a:gd name="T36" fmla="*/ 179 h 17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6" h="179">
                <a:moveTo>
                  <a:pt x="10" y="175"/>
                </a:moveTo>
                <a:lnTo>
                  <a:pt x="0" y="110"/>
                </a:lnTo>
                <a:lnTo>
                  <a:pt x="14" y="55"/>
                </a:lnTo>
                <a:lnTo>
                  <a:pt x="27" y="10"/>
                </a:lnTo>
                <a:lnTo>
                  <a:pt x="38" y="0"/>
                </a:lnTo>
                <a:lnTo>
                  <a:pt x="48" y="0"/>
                </a:lnTo>
                <a:lnTo>
                  <a:pt x="65" y="10"/>
                </a:lnTo>
                <a:lnTo>
                  <a:pt x="62" y="34"/>
                </a:lnTo>
                <a:lnTo>
                  <a:pt x="58" y="62"/>
                </a:lnTo>
                <a:lnTo>
                  <a:pt x="34" y="140"/>
                </a:lnTo>
                <a:lnTo>
                  <a:pt x="38" y="178"/>
                </a:lnTo>
              </a:path>
            </a:pathLst>
          </a:custGeom>
          <a:solidFill>
            <a:schemeClr val="bg1"/>
          </a:solidFill>
          <a:ln w="127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10" name="Freeform 143"/>
          <p:cNvSpPr>
            <a:spLocks/>
          </p:cNvSpPr>
          <p:nvPr/>
        </p:nvSpPr>
        <p:spPr bwMode="auto">
          <a:xfrm>
            <a:off x="2012950" y="5448300"/>
            <a:ext cx="182563" cy="139700"/>
          </a:xfrm>
          <a:custGeom>
            <a:avLst/>
            <a:gdLst>
              <a:gd name="T0" fmla="*/ 2147483646 w 115"/>
              <a:gd name="T1" fmla="*/ 2147483646 h 88"/>
              <a:gd name="T2" fmla="*/ 0 w 115"/>
              <a:gd name="T3" fmla="*/ 2147483646 h 88"/>
              <a:gd name="T4" fmla="*/ 2147483646 w 115"/>
              <a:gd name="T5" fmla="*/ 2147483646 h 88"/>
              <a:gd name="T6" fmla="*/ 2147483646 w 115"/>
              <a:gd name="T7" fmla="*/ 2147483646 h 88"/>
              <a:gd name="T8" fmla="*/ 2147483646 w 115"/>
              <a:gd name="T9" fmla="*/ 0 h 88"/>
              <a:gd name="T10" fmla="*/ 2147483646 w 115"/>
              <a:gd name="T11" fmla="*/ 0 h 88"/>
              <a:gd name="T12" fmla="*/ 2147483646 w 115"/>
              <a:gd name="T13" fmla="*/ 2147483646 h 88"/>
              <a:gd name="T14" fmla="*/ 2147483646 w 115"/>
              <a:gd name="T15" fmla="*/ 2147483646 h 88"/>
              <a:gd name="T16" fmla="*/ 2147483646 w 115"/>
              <a:gd name="T17" fmla="*/ 2147483646 h 88"/>
              <a:gd name="T18" fmla="*/ 2147483646 w 115"/>
              <a:gd name="T19" fmla="*/ 2147483646 h 88"/>
              <a:gd name="T20" fmla="*/ 2147483646 w 115"/>
              <a:gd name="T21" fmla="*/ 2147483646 h 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5"/>
              <a:gd name="T34" fmla="*/ 0 h 88"/>
              <a:gd name="T35" fmla="*/ 115 w 115"/>
              <a:gd name="T36" fmla="*/ 88 h 8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5" h="88">
                <a:moveTo>
                  <a:pt x="18" y="85"/>
                </a:moveTo>
                <a:lnTo>
                  <a:pt x="0" y="54"/>
                </a:lnTo>
                <a:lnTo>
                  <a:pt x="24" y="27"/>
                </a:lnTo>
                <a:lnTo>
                  <a:pt x="48" y="5"/>
                </a:lnTo>
                <a:lnTo>
                  <a:pt x="66" y="0"/>
                </a:lnTo>
                <a:lnTo>
                  <a:pt x="84" y="0"/>
                </a:lnTo>
                <a:lnTo>
                  <a:pt x="114" y="5"/>
                </a:lnTo>
                <a:lnTo>
                  <a:pt x="108" y="17"/>
                </a:lnTo>
                <a:lnTo>
                  <a:pt x="102" y="30"/>
                </a:lnTo>
                <a:lnTo>
                  <a:pt x="60" y="69"/>
                </a:lnTo>
                <a:lnTo>
                  <a:pt x="66" y="87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11" name="Oval 144"/>
          <p:cNvSpPr>
            <a:spLocks noChangeArrowheads="1"/>
          </p:cNvSpPr>
          <p:nvPr/>
        </p:nvSpPr>
        <p:spPr bwMode="auto">
          <a:xfrm>
            <a:off x="2578100" y="5407025"/>
            <a:ext cx="88900" cy="136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0512" name="Oval 145"/>
          <p:cNvSpPr>
            <a:spLocks noChangeArrowheads="1"/>
          </p:cNvSpPr>
          <p:nvPr/>
        </p:nvSpPr>
        <p:spPr bwMode="auto">
          <a:xfrm rot="1020000">
            <a:off x="2587625" y="5146675"/>
            <a:ext cx="100013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0513" name="Oval 146"/>
          <p:cNvSpPr>
            <a:spLocks noChangeArrowheads="1"/>
          </p:cNvSpPr>
          <p:nvPr/>
        </p:nvSpPr>
        <p:spPr bwMode="auto">
          <a:xfrm>
            <a:off x="1995488" y="4908550"/>
            <a:ext cx="63500" cy="69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0514" name="Oval 147"/>
          <p:cNvSpPr>
            <a:spLocks noChangeArrowheads="1"/>
          </p:cNvSpPr>
          <p:nvPr/>
        </p:nvSpPr>
        <p:spPr bwMode="auto">
          <a:xfrm>
            <a:off x="2128838" y="4835525"/>
            <a:ext cx="65087" cy="69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grpSp>
        <p:nvGrpSpPr>
          <p:cNvPr id="20515" name="Group 148"/>
          <p:cNvGrpSpPr>
            <a:grpSpLocks/>
          </p:cNvGrpSpPr>
          <p:nvPr/>
        </p:nvGrpSpPr>
        <p:grpSpPr bwMode="auto">
          <a:xfrm>
            <a:off x="1119188" y="5330825"/>
            <a:ext cx="198437" cy="250825"/>
            <a:chOff x="740" y="2740"/>
            <a:chExt cx="125" cy="158"/>
          </a:xfrm>
        </p:grpSpPr>
        <p:sp>
          <p:nvSpPr>
            <p:cNvPr id="20621" name="Oval 149"/>
            <p:cNvSpPr>
              <a:spLocks noChangeArrowheads="1"/>
            </p:cNvSpPr>
            <p:nvPr/>
          </p:nvSpPr>
          <p:spPr bwMode="auto">
            <a:xfrm>
              <a:off x="782" y="2854"/>
              <a:ext cx="41" cy="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22" name="Oval 150"/>
            <p:cNvSpPr>
              <a:spLocks noChangeArrowheads="1"/>
            </p:cNvSpPr>
            <p:nvPr/>
          </p:nvSpPr>
          <p:spPr bwMode="auto">
            <a:xfrm>
              <a:off x="740" y="2786"/>
              <a:ext cx="40" cy="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23" name="Oval 151"/>
            <p:cNvSpPr>
              <a:spLocks noChangeArrowheads="1"/>
            </p:cNvSpPr>
            <p:nvPr/>
          </p:nvSpPr>
          <p:spPr bwMode="auto">
            <a:xfrm>
              <a:off x="824" y="2740"/>
              <a:ext cx="41" cy="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0516" name="Oval 152"/>
          <p:cNvSpPr>
            <a:spLocks noChangeArrowheads="1"/>
          </p:cNvSpPr>
          <p:nvPr/>
        </p:nvSpPr>
        <p:spPr bwMode="auto">
          <a:xfrm>
            <a:off x="1976438" y="5102225"/>
            <a:ext cx="65087" cy="69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0517" name="Oval 153"/>
          <p:cNvSpPr>
            <a:spLocks noChangeArrowheads="1"/>
          </p:cNvSpPr>
          <p:nvPr/>
        </p:nvSpPr>
        <p:spPr bwMode="auto">
          <a:xfrm>
            <a:off x="2147888" y="5060950"/>
            <a:ext cx="63500" cy="69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0518" name="Oval 154"/>
          <p:cNvSpPr>
            <a:spLocks noChangeArrowheads="1"/>
          </p:cNvSpPr>
          <p:nvPr/>
        </p:nvSpPr>
        <p:spPr bwMode="auto">
          <a:xfrm>
            <a:off x="2281238" y="4987925"/>
            <a:ext cx="65087" cy="69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grpSp>
        <p:nvGrpSpPr>
          <p:cNvPr id="20519" name="Group 155"/>
          <p:cNvGrpSpPr>
            <a:grpSpLocks/>
          </p:cNvGrpSpPr>
          <p:nvPr/>
        </p:nvGrpSpPr>
        <p:grpSpPr bwMode="auto">
          <a:xfrm>
            <a:off x="1912938" y="5329238"/>
            <a:ext cx="227012" cy="196850"/>
            <a:chOff x="1240" y="2739"/>
            <a:chExt cx="143" cy="124"/>
          </a:xfrm>
        </p:grpSpPr>
        <p:sp>
          <p:nvSpPr>
            <p:cNvPr id="20618" name="Oval 156"/>
            <p:cNvSpPr>
              <a:spLocks noChangeArrowheads="1"/>
            </p:cNvSpPr>
            <p:nvPr/>
          </p:nvSpPr>
          <p:spPr bwMode="auto">
            <a:xfrm rot="2220000">
              <a:off x="1240" y="2819"/>
              <a:ext cx="41" cy="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19" name="Oval 157"/>
            <p:cNvSpPr>
              <a:spLocks noChangeArrowheads="1"/>
            </p:cNvSpPr>
            <p:nvPr/>
          </p:nvSpPr>
          <p:spPr bwMode="auto">
            <a:xfrm rot="2220000">
              <a:off x="1247" y="2739"/>
              <a:ext cx="40" cy="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20" name="Oval 158"/>
            <p:cNvSpPr>
              <a:spLocks noChangeArrowheads="1"/>
            </p:cNvSpPr>
            <p:nvPr/>
          </p:nvSpPr>
          <p:spPr bwMode="auto">
            <a:xfrm rot="2220000">
              <a:off x="1342" y="2752"/>
              <a:ext cx="41" cy="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20520" name="Group 159"/>
          <p:cNvGrpSpPr>
            <a:grpSpLocks/>
          </p:cNvGrpSpPr>
          <p:nvPr/>
        </p:nvGrpSpPr>
        <p:grpSpPr bwMode="auto">
          <a:xfrm>
            <a:off x="1719263" y="4778375"/>
            <a:ext cx="100012" cy="117475"/>
            <a:chOff x="1118" y="2392"/>
            <a:chExt cx="63" cy="74"/>
          </a:xfrm>
        </p:grpSpPr>
        <p:sp>
          <p:nvSpPr>
            <p:cNvPr id="20615" name="Oval 160"/>
            <p:cNvSpPr>
              <a:spLocks noChangeArrowheads="1"/>
            </p:cNvSpPr>
            <p:nvPr/>
          </p:nvSpPr>
          <p:spPr bwMode="auto">
            <a:xfrm>
              <a:off x="1140" y="2449"/>
              <a:ext cx="19" cy="1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16" name="Oval 161"/>
            <p:cNvSpPr>
              <a:spLocks noChangeArrowheads="1"/>
            </p:cNvSpPr>
            <p:nvPr/>
          </p:nvSpPr>
          <p:spPr bwMode="auto">
            <a:xfrm>
              <a:off x="1118" y="2415"/>
              <a:ext cx="18" cy="1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17" name="Oval 162"/>
            <p:cNvSpPr>
              <a:spLocks noChangeArrowheads="1"/>
            </p:cNvSpPr>
            <p:nvPr/>
          </p:nvSpPr>
          <p:spPr bwMode="auto">
            <a:xfrm>
              <a:off x="1163" y="2392"/>
              <a:ext cx="18" cy="1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20521" name="Group 163"/>
          <p:cNvGrpSpPr>
            <a:grpSpLocks/>
          </p:cNvGrpSpPr>
          <p:nvPr/>
        </p:nvGrpSpPr>
        <p:grpSpPr bwMode="auto">
          <a:xfrm>
            <a:off x="2546350" y="4943475"/>
            <a:ext cx="146050" cy="168275"/>
            <a:chOff x="1639" y="2496"/>
            <a:chExt cx="92" cy="106"/>
          </a:xfrm>
        </p:grpSpPr>
        <p:sp>
          <p:nvSpPr>
            <p:cNvPr id="20612" name="Oval 164"/>
            <p:cNvSpPr>
              <a:spLocks noChangeArrowheads="1"/>
            </p:cNvSpPr>
            <p:nvPr/>
          </p:nvSpPr>
          <p:spPr bwMode="auto">
            <a:xfrm>
              <a:off x="1670" y="2575"/>
              <a:ext cx="30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13" name="Oval 165"/>
            <p:cNvSpPr>
              <a:spLocks noChangeArrowheads="1"/>
            </p:cNvSpPr>
            <p:nvPr/>
          </p:nvSpPr>
          <p:spPr bwMode="auto">
            <a:xfrm>
              <a:off x="1703" y="2527"/>
              <a:ext cx="28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14" name="Oval 166"/>
            <p:cNvSpPr>
              <a:spLocks noChangeArrowheads="1"/>
            </p:cNvSpPr>
            <p:nvPr/>
          </p:nvSpPr>
          <p:spPr bwMode="auto">
            <a:xfrm>
              <a:off x="1639" y="2496"/>
              <a:ext cx="29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20522" name="Group 167"/>
          <p:cNvGrpSpPr>
            <a:grpSpLocks/>
          </p:cNvGrpSpPr>
          <p:nvPr/>
        </p:nvGrpSpPr>
        <p:grpSpPr bwMode="auto">
          <a:xfrm>
            <a:off x="2279650" y="4843463"/>
            <a:ext cx="133350" cy="163512"/>
            <a:chOff x="1471" y="2433"/>
            <a:chExt cx="84" cy="103"/>
          </a:xfrm>
        </p:grpSpPr>
        <p:sp>
          <p:nvSpPr>
            <p:cNvPr id="20609" name="Oval 168"/>
            <p:cNvSpPr>
              <a:spLocks noChangeArrowheads="1"/>
            </p:cNvSpPr>
            <p:nvPr/>
          </p:nvSpPr>
          <p:spPr bwMode="auto">
            <a:xfrm rot="-7680000">
              <a:off x="1527" y="2434"/>
              <a:ext cx="30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10" name="Oval 169"/>
            <p:cNvSpPr>
              <a:spLocks noChangeArrowheads="1"/>
            </p:cNvSpPr>
            <p:nvPr/>
          </p:nvSpPr>
          <p:spPr bwMode="auto">
            <a:xfrm rot="-7680000">
              <a:off x="1471" y="2437"/>
              <a:ext cx="28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11" name="Oval 170"/>
            <p:cNvSpPr>
              <a:spLocks noChangeArrowheads="1"/>
            </p:cNvSpPr>
            <p:nvPr/>
          </p:nvSpPr>
          <p:spPr bwMode="auto">
            <a:xfrm rot="-7680000">
              <a:off x="1485" y="2508"/>
              <a:ext cx="29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20523" name="Group 171"/>
          <p:cNvGrpSpPr>
            <a:grpSpLocks/>
          </p:cNvGrpSpPr>
          <p:nvPr/>
        </p:nvGrpSpPr>
        <p:grpSpPr bwMode="auto">
          <a:xfrm>
            <a:off x="1298575" y="4792663"/>
            <a:ext cx="123825" cy="179387"/>
            <a:chOff x="853" y="2401"/>
            <a:chExt cx="78" cy="113"/>
          </a:xfrm>
        </p:grpSpPr>
        <p:sp>
          <p:nvSpPr>
            <p:cNvPr id="20606" name="Oval 172"/>
            <p:cNvSpPr>
              <a:spLocks noChangeArrowheads="1"/>
            </p:cNvSpPr>
            <p:nvPr/>
          </p:nvSpPr>
          <p:spPr bwMode="auto">
            <a:xfrm rot="-9360000">
              <a:off x="901" y="2401"/>
              <a:ext cx="30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07" name="Oval 173"/>
            <p:cNvSpPr>
              <a:spLocks noChangeArrowheads="1"/>
            </p:cNvSpPr>
            <p:nvPr/>
          </p:nvSpPr>
          <p:spPr bwMode="auto">
            <a:xfrm rot="-9360000">
              <a:off x="853" y="2431"/>
              <a:ext cx="28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08" name="Oval 174"/>
            <p:cNvSpPr>
              <a:spLocks noChangeArrowheads="1"/>
            </p:cNvSpPr>
            <p:nvPr/>
          </p:nvSpPr>
          <p:spPr bwMode="auto">
            <a:xfrm rot="-9360000">
              <a:off x="898" y="2487"/>
              <a:ext cx="29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20524" name="Group 175"/>
          <p:cNvGrpSpPr>
            <a:grpSpLocks/>
          </p:cNvGrpSpPr>
          <p:nvPr/>
        </p:nvGrpSpPr>
        <p:grpSpPr bwMode="auto">
          <a:xfrm>
            <a:off x="1931988" y="4776788"/>
            <a:ext cx="138112" cy="157162"/>
            <a:chOff x="1252" y="2391"/>
            <a:chExt cx="87" cy="99"/>
          </a:xfrm>
        </p:grpSpPr>
        <p:sp>
          <p:nvSpPr>
            <p:cNvPr id="20603" name="Oval 176"/>
            <p:cNvSpPr>
              <a:spLocks noChangeArrowheads="1"/>
            </p:cNvSpPr>
            <p:nvPr/>
          </p:nvSpPr>
          <p:spPr bwMode="auto">
            <a:xfrm rot="3840000">
              <a:off x="1251" y="2456"/>
              <a:ext cx="30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04" name="Oval 177"/>
            <p:cNvSpPr>
              <a:spLocks noChangeArrowheads="1"/>
            </p:cNvSpPr>
            <p:nvPr/>
          </p:nvSpPr>
          <p:spPr bwMode="auto">
            <a:xfrm rot="3840000">
              <a:off x="1309" y="2462"/>
              <a:ext cx="28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05" name="Oval 178"/>
            <p:cNvSpPr>
              <a:spLocks noChangeArrowheads="1"/>
            </p:cNvSpPr>
            <p:nvPr/>
          </p:nvSpPr>
          <p:spPr bwMode="auto">
            <a:xfrm rot="3840000">
              <a:off x="1311" y="2392"/>
              <a:ext cx="29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20525" name="Group 179"/>
          <p:cNvGrpSpPr>
            <a:grpSpLocks/>
          </p:cNvGrpSpPr>
          <p:nvPr/>
        </p:nvGrpSpPr>
        <p:grpSpPr bwMode="auto">
          <a:xfrm>
            <a:off x="1662113" y="4654550"/>
            <a:ext cx="100012" cy="117475"/>
            <a:chOff x="1082" y="2314"/>
            <a:chExt cx="63" cy="74"/>
          </a:xfrm>
        </p:grpSpPr>
        <p:sp>
          <p:nvSpPr>
            <p:cNvPr id="20600" name="Oval 180"/>
            <p:cNvSpPr>
              <a:spLocks noChangeArrowheads="1"/>
            </p:cNvSpPr>
            <p:nvPr/>
          </p:nvSpPr>
          <p:spPr bwMode="auto">
            <a:xfrm>
              <a:off x="1104" y="2371"/>
              <a:ext cx="19" cy="1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01" name="Oval 181"/>
            <p:cNvSpPr>
              <a:spLocks noChangeArrowheads="1"/>
            </p:cNvSpPr>
            <p:nvPr/>
          </p:nvSpPr>
          <p:spPr bwMode="auto">
            <a:xfrm>
              <a:off x="1082" y="2337"/>
              <a:ext cx="18" cy="1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602" name="Oval 182"/>
            <p:cNvSpPr>
              <a:spLocks noChangeArrowheads="1"/>
            </p:cNvSpPr>
            <p:nvPr/>
          </p:nvSpPr>
          <p:spPr bwMode="auto">
            <a:xfrm>
              <a:off x="1127" y="2314"/>
              <a:ext cx="18" cy="1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0526" name="Rectangle 183"/>
          <p:cNvSpPr>
            <a:spLocks noChangeArrowheads="1"/>
          </p:cNvSpPr>
          <p:nvPr/>
        </p:nvSpPr>
        <p:spPr bwMode="auto">
          <a:xfrm>
            <a:off x="2051050" y="5843588"/>
            <a:ext cx="360363" cy="393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i="1"/>
              <a:t>V</a:t>
            </a:r>
          </a:p>
        </p:txBody>
      </p:sp>
      <p:sp>
        <p:nvSpPr>
          <p:cNvPr id="20527" name="Line 184"/>
          <p:cNvSpPr>
            <a:spLocks noChangeShapeType="1"/>
          </p:cNvSpPr>
          <p:nvPr/>
        </p:nvSpPr>
        <p:spPr bwMode="auto">
          <a:xfrm>
            <a:off x="755650" y="3500438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28" name="Rectangle 185"/>
          <p:cNvSpPr>
            <a:spLocks noChangeArrowheads="1"/>
          </p:cNvSpPr>
          <p:nvPr/>
        </p:nvSpPr>
        <p:spPr bwMode="auto">
          <a:xfrm>
            <a:off x="620713" y="3357563"/>
            <a:ext cx="350837" cy="393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i="1"/>
              <a:t>L</a:t>
            </a:r>
          </a:p>
        </p:txBody>
      </p:sp>
      <p:sp>
        <p:nvSpPr>
          <p:cNvPr id="20529" name="Oval 188"/>
          <p:cNvSpPr>
            <a:spLocks noChangeArrowheads="1"/>
          </p:cNvSpPr>
          <p:nvPr/>
        </p:nvSpPr>
        <p:spPr bwMode="auto">
          <a:xfrm>
            <a:off x="3978275" y="5121275"/>
            <a:ext cx="452438" cy="415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0530" name="Oval 189"/>
          <p:cNvSpPr>
            <a:spLocks noChangeArrowheads="1"/>
          </p:cNvSpPr>
          <p:nvPr/>
        </p:nvSpPr>
        <p:spPr bwMode="auto">
          <a:xfrm>
            <a:off x="4048125" y="5194300"/>
            <a:ext cx="314325" cy="287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20531" name="Oval 191"/>
          <p:cNvSpPr>
            <a:spLocks noChangeArrowheads="1"/>
          </p:cNvSpPr>
          <p:nvPr/>
        </p:nvSpPr>
        <p:spPr bwMode="auto">
          <a:xfrm>
            <a:off x="3875088" y="5035550"/>
            <a:ext cx="661987" cy="606425"/>
          </a:xfrm>
          <a:prstGeom prst="ellipse">
            <a:avLst/>
          </a:prstGeom>
          <a:noFill/>
          <a:ln w="25400">
            <a:solidFill>
              <a:srgbClr val="FFFF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pic>
        <p:nvPicPr>
          <p:cNvPr id="20532" name="Picture 86" descr="C:\Users\seckler\Downloads\sieve tr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76"/>
          <a:stretch>
            <a:fillRect/>
          </a:stretch>
        </p:blipFill>
        <p:spPr bwMode="auto">
          <a:xfrm>
            <a:off x="5148263" y="3213100"/>
            <a:ext cx="311467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3" name="Grupo 204"/>
          <p:cNvGrpSpPr>
            <a:grpSpLocks/>
          </p:cNvGrpSpPr>
          <p:nvPr/>
        </p:nvGrpSpPr>
        <p:grpSpPr bwMode="auto">
          <a:xfrm>
            <a:off x="827088" y="3143250"/>
            <a:ext cx="2051050" cy="1165225"/>
            <a:chOff x="971600" y="2898328"/>
            <a:chExt cx="2050623" cy="1165018"/>
          </a:xfrm>
        </p:grpSpPr>
        <p:sp>
          <p:nvSpPr>
            <p:cNvPr id="147" name="Freeform 111">
              <a:extLst>
                <a:ext uri="{FF2B5EF4-FFF2-40B4-BE49-F238E27FC236}">
                  <a16:creationId xmlns:a16="http://schemas.microsoft.com/office/drawing/2014/main" id="{5D6175B1-140E-43B0-BE36-3EDD135D932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71600" y="3196725"/>
              <a:ext cx="2050623" cy="866621"/>
            </a:xfrm>
            <a:custGeom>
              <a:avLst/>
              <a:gdLst>
                <a:gd name="T0" fmla="*/ 6 w 1159"/>
                <a:gd name="T1" fmla="*/ 108 h 397"/>
                <a:gd name="T2" fmla="*/ 162 w 1159"/>
                <a:gd name="T3" fmla="*/ 48 h 397"/>
                <a:gd name="T4" fmla="*/ 276 w 1159"/>
                <a:gd name="T5" fmla="*/ 12 h 397"/>
                <a:gd name="T6" fmla="*/ 414 w 1159"/>
                <a:gd name="T7" fmla="*/ 0 h 397"/>
                <a:gd name="T8" fmla="*/ 678 w 1159"/>
                <a:gd name="T9" fmla="*/ 12 h 397"/>
                <a:gd name="T10" fmla="*/ 822 w 1159"/>
                <a:gd name="T11" fmla="*/ 54 h 397"/>
                <a:gd name="T12" fmla="*/ 966 w 1159"/>
                <a:gd name="T13" fmla="*/ 126 h 397"/>
                <a:gd name="T14" fmla="*/ 1122 w 1159"/>
                <a:gd name="T15" fmla="*/ 222 h 397"/>
                <a:gd name="T16" fmla="*/ 1158 w 1159"/>
                <a:gd name="T17" fmla="*/ 300 h 397"/>
                <a:gd name="T18" fmla="*/ 1146 w 1159"/>
                <a:gd name="T19" fmla="*/ 390 h 397"/>
                <a:gd name="T20" fmla="*/ 0 w 1159"/>
                <a:gd name="T21" fmla="*/ 396 h 397"/>
                <a:gd name="T22" fmla="*/ 6 w 1159"/>
                <a:gd name="T23" fmla="*/ 108 h 3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59"/>
                <a:gd name="T37" fmla="*/ 0 h 397"/>
                <a:gd name="T38" fmla="*/ 1159 w 1159"/>
                <a:gd name="T39" fmla="*/ 397 h 397"/>
                <a:gd name="connsiteX0" fmla="*/ 52 w 9991"/>
                <a:gd name="connsiteY0" fmla="*/ 2720 h 9997"/>
                <a:gd name="connsiteX1" fmla="*/ 1398 w 9991"/>
                <a:gd name="connsiteY1" fmla="*/ 1209 h 9997"/>
                <a:gd name="connsiteX2" fmla="*/ 2381 w 9991"/>
                <a:gd name="connsiteY2" fmla="*/ 302 h 9997"/>
                <a:gd name="connsiteX3" fmla="*/ 3572 w 9991"/>
                <a:gd name="connsiteY3" fmla="*/ 0 h 9997"/>
                <a:gd name="connsiteX4" fmla="*/ 5850 w 9991"/>
                <a:gd name="connsiteY4" fmla="*/ 302 h 9997"/>
                <a:gd name="connsiteX5" fmla="*/ 7092 w 9991"/>
                <a:gd name="connsiteY5" fmla="*/ 1360 h 9997"/>
                <a:gd name="connsiteX6" fmla="*/ 8335 w 9991"/>
                <a:gd name="connsiteY6" fmla="*/ 3174 h 9997"/>
                <a:gd name="connsiteX7" fmla="*/ 9681 w 9991"/>
                <a:gd name="connsiteY7" fmla="*/ 5592 h 9997"/>
                <a:gd name="connsiteX8" fmla="*/ 9991 w 9991"/>
                <a:gd name="connsiteY8" fmla="*/ 7557 h 9997"/>
                <a:gd name="connsiteX9" fmla="*/ 9888 w 9991"/>
                <a:gd name="connsiteY9" fmla="*/ 9824 h 9997"/>
                <a:gd name="connsiteX10" fmla="*/ 9062 w 9991"/>
                <a:gd name="connsiteY10" fmla="*/ 9997 h 9997"/>
                <a:gd name="connsiteX11" fmla="*/ 0 w 9991"/>
                <a:gd name="connsiteY11" fmla="*/ 9975 h 9997"/>
                <a:gd name="connsiteX12" fmla="*/ 52 w 9991"/>
                <a:gd name="connsiteY12" fmla="*/ 2720 h 9997"/>
                <a:gd name="connsiteX0" fmla="*/ 52 w 10043"/>
                <a:gd name="connsiteY0" fmla="*/ 2721 h 13525"/>
                <a:gd name="connsiteX1" fmla="*/ 1399 w 10043"/>
                <a:gd name="connsiteY1" fmla="*/ 1209 h 13525"/>
                <a:gd name="connsiteX2" fmla="*/ 2383 w 10043"/>
                <a:gd name="connsiteY2" fmla="*/ 302 h 13525"/>
                <a:gd name="connsiteX3" fmla="*/ 3575 w 10043"/>
                <a:gd name="connsiteY3" fmla="*/ 0 h 13525"/>
                <a:gd name="connsiteX4" fmla="*/ 5855 w 10043"/>
                <a:gd name="connsiteY4" fmla="*/ 302 h 13525"/>
                <a:gd name="connsiteX5" fmla="*/ 7098 w 10043"/>
                <a:gd name="connsiteY5" fmla="*/ 1360 h 13525"/>
                <a:gd name="connsiteX6" fmla="*/ 8343 w 10043"/>
                <a:gd name="connsiteY6" fmla="*/ 3175 h 13525"/>
                <a:gd name="connsiteX7" fmla="*/ 9690 w 10043"/>
                <a:gd name="connsiteY7" fmla="*/ 5594 h 13525"/>
                <a:gd name="connsiteX8" fmla="*/ 10000 w 10043"/>
                <a:gd name="connsiteY8" fmla="*/ 7559 h 13525"/>
                <a:gd name="connsiteX9" fmla="*/ 10009 w 10043"/>
                <a:gd name="connsiteY9" fmla="*/ 13525 h 13525"/>
                <a:gd name="connsiteX10" fmla="*/ 9070 w 10043"/>
                <a:gd name="connsiteY10" fmla="*/ 10000 h 13525"/>
                <a:gd name="connsiteX11" fmla="*/ 0 w 10043"/>
                <a:gd name="connsiteY11" fmla="*/ 9978 h 13525"/>
                <a:gd name="connsiteX12" fmla="*/ 52 w 10043"/>
                <a:gd name="connsiteY12" fmla="*/ 2721 h 13525"/>
                <a:gd name="connsiteX0" fmla="*/ 52 w 10409"/>
                <a:gd name="connsiteY0" fmla="*/ 2721 h 13525"/>
                <a:gd name="connsiteX1" fmla="*/ 1399 w 10409"/>
                <a:gd name="connsiteY1" fmla="*/ 1209 h 13525"/>
                <a:gd name="connsiteX2" fmla="*/ 2383 w 10409"/>
                <a:gd name="connsiteY2" fmla="*/ 302 h 13525"/>
                <a:gd name="connsiteX3" fmla="*/ 3575 w 10409"/>
                <a:gd name="connsiteY3" fmla="*/ 0 h 13525"/>
                <a:gd name="connsiteX4" fmla="*/ 5855 w 10409"/>
                <a:gd name="connsiteY4" fmla="*/ 302 h 13525"/>
                <a:gd name="connsiteX5" fmla="*/ 7098 w 10409"/>
                <a:gd name="connsiteY5" fmla="*/ 1360 h 13525"/>
                <a:gd name="connsiteX6" fmla="*/ 8343 w 10409"/>
                <a:gd name="connsiteY6" fmla="*/ 3175 h 13525"/>
                <a:gd name="connsiteX7" fmla="*/ 9690 w 10409"/>
                <a:gd name="connsiteY7" fmla="*/ 5594 h 13525"/>
                <a:gd name="connsiteX8" fmla="*/ 10000 w 10409"/>
                <a:gd name="connsiteY8" fmla="*/ 7559 h 13525"/>
                <a:gd name="connsiteX9" fmla="*/ 10375 w 10409"/>
                <a:gd name="connsiteY9" fmla="*/ 13525 h 13525"/>
                <a:gd name="connsiteX10" fmla="*/ 9070 w 10409"/>
                <a:gd name="connsiteY10" fmla="*/ 10000 h 13525"/>
                <a:gd name="connsiteX11" fmla="*/ 0 w 10409"/>
                <a:gd name="connsiteY11" fmla="*/ 9978 h 13525"/>
                <a:gd name="connsiteX12" fmla="*/ 52 w 10409"/>
                <a:gd name="connsiteY12" fmla="*/ 2721 h 13525"/>
                <a:gd name="connsiteX0" fmla="*/ 52 w 10409"/>
                <a:gd name="connsiteY0" fmla="*/ 2721 h 13754"/>
                <a:gd name="connsiteX1" fmla="*/ 1399 w 10409"/>
                <a:gd name="connsiteY1" fmla="*/ 1209 h 13754"/>
                <a:gd name="connsiteX2" fmla="*/ 2383 w 10409"/>
                <a:gd name="connsiteY2" fmla="*/ 302 h 13754"/>
                <a:gd name="connsiteX3" fmla="*/ 3575 w 10409"/>
                <a:gd name="connsiteY3" fmla="*/ 0 h 13754"/>
                <a:gd name="connsiteX4" fmla="*/ 5855 w 10409"/>
                <a:gd name="connsiteY4" fmla="*/ 302 h 13754"/>
                <a:gd name="connsiteX5" fmla="*/ 7098 w 10409"/>
                <a:gd name="connsiteY5" fmla="*/ 1360 h 13754"/>
                <a:gd name="connsiteX6" fmla="*/ 8343 w 10409"/>
                <a:gd name="connsiteY6" fmla="*/ 3175 h 13754"/>
                <a:gd name="connsiteX7" fmla="*/ 9690 w 10409"/>
                <a:gd name="connsiteY7" fmla="*/ 5594 h 13754"/>
                <a:gd name="connsiteX8" fmla="*/ 10000 w 10409"/>
                <a:gd name="connsiteY8" fmla="*/ 7559 h 13754"/>
                <a:gd name="connsiteX9" fmla="*/ 10375 w 10409"/>
                <a:gd name="connsiteY9" fmla="*/ 13525 h 13754"/>
                <a:gd name="connsiteX10" fmla="*/ 9070 w 10409"/>
                <a:gd name="connsiteY10" fmla="*/ 10000 h 13754"/>
                <a:gd name="connsiteX11" fmla="*/ 0 w 10409"/>
                <a:gd name="connsiteY11" fmla="*/ 9978 h 13754"/>
                <a:gd name="connsiteX12" fmla="*/ 52 w 10409"/>
                <a:gd name="connsiteY12" fmla="*/ 2721 h 13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09" h="13754">
                  <a:moveTo>
                    <a:pt x="52" y="2721"/>
                  </a:moveTo>
                  <a:lnTo>
                    <a:pt x="1399" y="1209"/>
                  </a:lnTo>
                  <a:lnTo>
                    <a:pt x="2383" y="302"/>
                  </a:lnTo>
                  <a:lnTo>
                    <a:pt x="3575" y="0"/>
                  </a:lnTo>
                  <a:lnTo>
                    <a:pt x="5855" y="302"/>
                  </a:lnTo>
                  <a:lnTo>
                    <a:pt x="7098" y="1360"/>
                  </a:lnTo>
                  <a:lnTo>
                    <a:pt x="8343" y="3175"/>
                  </a:lnTo>
                  <a:lnTo>
                    <a:pt x="9690" y="5594"/>
                  </a:lnTo>
                  <a:cubicBezTo>
                    <a:pt x="9793" y="6249"/>
                    <a:pt x="9897" y="6904"/>
                    <a:pt x="10000" y="7559"/>
                  </a:cubicBezTo>
                  <a:cubicBezTo>
                    <a:pt x="9966" y="8315"/>
                    <a:pt x="10409" y="12769"/>
                    <a:pt x="10375" y="13525"/>
                  </a:cubicBezTo>
                  <a:cubicBezTo>
                    <a:pt x="9354" y="13754"/>
                    <a:pt x="9505" y="11175"/>
                    <a:pt x="9070" y="10000"/>
                  </a:cubicBezTo>
                  <a:lnTo>
                    <a:pt x="0" y="9978"/>
                  </a:lnTo>
                  <a:cubicBezTo>
                    <a:pt x="17" y="7559"/>
                    <a:pt x="35" y="5140"/>
                    <a:pt x="52" y="2721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47" name="Line 123"/>
            <p:cNvSpPr>
              <a:spLocks noChangeShapeType="1"/>
            </p:cNvSpPr>
            <p:nvPr/>
          </p:nvSpPr>
          <p:spPr bwMode="auto">
            <a:xfrm>
              <a:off x="2514650" y="3836541"/>
              <a:ext cx="16351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48" name="Line 124"/>
            <p:cNvSpPr>
              <a:spLocks noChangeShapeType="1"/>
            </p:cNvSpPr>
            <p:nvPr/>
          </p:nvSpPr>
          <p:spPr bwMode="auto">
            <a:xfrm>
              <a:off x="2232075" y="3836541"/>
              <a:ext cx="16351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49" name="Line 126"/>
            <p:cNvSpPr>
              <a:spLocks noChangeShapeType="1"/>
            </p:cNvSpPr>
            <p:nvPr/>
          </p:nvSpPr>
          <p:spPr bwMode="auto">
            <a:xfrm>
              <a:off x="1665337" y="3836541"/>
              <a:ext cx="16827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50" name="Line 127"/>
            <p:cNvSpPr>
              <a:spLocks noChangeShapeType="1"/>
            </p:cNvSpPr>
            <p:nvPr/>
          </p:nvSpPr>
          <p:spPr bwMode="auto">
            <a:xfrm>
              <a:off x="1382762" y="3836541"/>
              <a:ext cx="16351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51" name="Oval 132"/>
            <p:cNvSpPr>
              <a:spLocks noChangeArrowheads="1"/>
            </p:cNvSpPr>
            <p:nvPr/>
          </p:nvSpPr>
          <p:spPr bwMode="auto">
            <a:xfrm flipH="1">
              <a:off x="2017762" y="3457128"/>
              <a:ext cx="63500" cy="698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52" name="Oval 135"/>
            <p:cNvSpPr>
              <a:spLocks noChangeArrowheads="1"/>
            </p:cNvSpPr>
            <p:nvPr/>
          </p:nvSpPr>
          <p:spPr bwMode="auto">
            <a:xfrm flipH="1">
              <a:off x="2017762" y="3260278"/>
              <a:ext cx="65088" cy="698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53" name="Oval 136"/>
            <p:cNvSpPr>
              <a:spLocks noChangeArrowheads="1"/>
            </p:cNvSpPr>
            <p:nvPr/>
          </p:nvSpPr>
          <p:spPr bwMode="auto">
            <a:xfrm flipH="1">
              <a:off x="1771700" y="3180903"/>
              <a:ext cx="100013" cy="215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54" name="Freeform 137"/>
            <p:cNvSpPr>
              <a:spLocks/>
            </p:cNvSpPr>
            <p:nvPr/>
          </p:nvSpPr>
          <p:spPr bwMode="auto">
            <a:xfrm flipH="1">
              <a:off x="1385937" y="3549203"/>
              <a:ext cx="158750" cy="287337"/>
            </a:xfrm>
            <a:custGeom>
              <a:avLst/>
              <a:gdLst>
                <a:gd name="T0" fmla="*/ 2147483646 w 100"/>
                <a:gd name="T1" fmla="*/ 2147483646 h 181"/>
                <a:gd name="T2" fmla="*/ 0 w 100"/>
                <a:gd name="T3" fmla="*/ 2147483646 h 181"/>
                <a:gd name="T4" fmla="*/ 2147483646 w 100"/>
                <a:gd name="T5" fmla="*/ 2147483646 h 181"/>
                <a:gd name="T6" fmla="*/ 2147483646 w 100"/>
                <a:gd name="T7" fmla="*/ 2147483646 h 181"/>
                <a:gd name="T8" fmla="*/ 2147483646 w 100"/>
                <a:gd name="T9" fmla="*/ 0 h 181"/>
                <a:gd name="T10" fmla="*/ 2147483646 w 100"/>
                <a:gd name="T11" fmla="*/ 0 h 181"/>
                <a:gd name="T12" fmla="*/ 2147483646 w 100"/>
                <a:gd name="T13" fmla="*/ 2147483646 h 181"/>
                <a:gd name="T14" fmla="*/ 2147483646 w 100"/>
                <a:gd name="T15" fmla="*/ 2147483646 h 181"/>
                <a:gd name="T16" fmla="*/ 2147483646 w 100"/>
                <a:gd name="T17" fmla="*/ 2147483646 h 181"/>
                <a:gd name="T18" fmla="*/ 2147483646 w 100"/>
                <a:gd name="T19" fmla="*/ 2147483646 h 181"/>
                <a:gd name="T20" fmla="*/ 2147483646 w 100"/>
                <a:gd name="T21" fmla="*/ 2147483646 h 1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81"/>
                <a:gd name="T35" fmla="*/ 100 w 100"/>
                <a:gd name="T36" fmla="*/ 181 h 18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81">
                  <a:moveTo>
                    <a:pt x="16" y="177"/>
                  </a:moveTo>
                  <a:lnTo>
                    <a:pt x="0" y="111"/>
                  </a:lnTo>
                  <a:lnTo>
                    <a:pt x="21" y="55"/>
                  </a:lnTo>
                  <a:lnTo>
                    <a:pt x="42" y="10"/>
                  </a:lnTo>
                  <a:lnTo>
                    <a:pt x="57" y="0"/>
                  </a:lnTo>
                  <a:lnTo>
                    <a:pt x="73" y="0"/>
                  </a:lnTo>
                  <a:lnTo>
                    <a:pt x="99" y="10"/>
                  </a:lnTo>
                  <a:lnTo>
                    <a:pt x="94" y="35"/>
                  </a:lnTo>
                  <a:lnTo>
                    <a:pt x="89" y="62"/>
                  </a:lnTo>
                  <a:lnTo>
                    <a:pt x="52" y="142"/>
                  </a:lnTo>
                  <a:lnTo>
                    <a:pt x="57" y="18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555" name="Freeform 138"/>
            <p:cNvSpPr>
              <a:spLocks/>
            </p:cNvSpPr>
            <p:nvPr/>
          </p:nvSpPr>
          <p:spPr bwMode="auto">
            <a:xfrm flipH="1">
              <a:off x="2189212" y="3530153"/>
              <a:ext cx="165100" cy="296862"/>
            </a:xfrm>
            <a:custGeom>
              <a:avLst/>
              <a:gdLst>
                <a:gd name="T0" fmla="*/ 2147483646 w 104"/>
                <a:gd name="T1" fmla="*/ 2147483646 h 187"/>
                <a:gd name="T2" fmla="*/ 2147483646 w 104"/>
                <a:gd name="T3" fmla="*/ 2147483646 h 187"/>
                <a:gd name="T4" fmla="*/ 2147483646 w 104"/>
                <a:gd name="T5" fmla="*/ 2147483646 h 187"/>
                <a:gd name="T6" fmla="*/ 2147483646 w 104"/>
                <a:gd name="T7" fmla="*/ 2147483646 h 187"/>
                <a:gd name="T8" fmla="*/ 2147483646 w 104"/>
                <a:gd name="T9" fmla="*/ 0 h 187"/>
                <a:gd name="T10" fmla="*/ 2147483646 w 104"/>
                <a:gd name="T11" fmla="*/ 0 h 187"/>
                <a:gd name="T12" fmla="*/ 0 w 104"/>
                <a:gd name="T13" fmla="*/ 2147483646 h 187"/>
                <a:gd name="T14" fmla="*/ 2147483646 w 104"/>
                <a:gd name="T15" fmla="*/ 2147483646 h 187"/>
                <a:gd name="T16" fmla="*/ 2147483646 w 104"/>
                <a:gd name="T17" fmla="*/ 2147483646 h 187"/>
                <a:gd name="T18" fmla="*/ 2147483646 w 104"/>
                <a:gd name="T19" fmla="*/ 2147483646 h 187"/>
                <a:gd name="T20" fmla="*/ 2147483646 w 104"/>
                <a:gd name="T21" fmla="*/ 2147483646 h 1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4"/>
                <a:gd name="T34" fmla="*/ 0 h 187"/>
                <a:gd name="T35" fmla="*/ 104 w 104"/>
                <a:gd name="T36" fmla="*/ 187 h 18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4" h="187">
                  <a:moveTo>
                    <a:pt x="87" y="182"/>
                  </a:moveTo>
                  <a:lnTo>
                    <a:pt x="103" y="114"/>
                  </a:lnTo>
                  <a:lnTo>
                    <a:pt x="81" y="57"/>
                  </a:lnTo>
                  <a:lnTo>
                    <a:pt x="60" y="11"/>
                  </a:lnTo>
                  <a:lnTo>
                    <a:pt x="43" y="0"/>
                  </a:lnTo>
                  <a:lnTo>
                    <a:pt x="27" y="0"/>
                  </a:lnTo>
                  <a:lnTo>
                    <a:pt x="0" y="11"/>
                  </a:lnTo>
                  <a:lnTo>
                    <a:pt x="5" y="36"/>
                  </a:lnTo>
                  <a:lnTo>
                    <a:pt x="11" y="64"/>
                  </a:lnTo>
                  <a:lnTo>
                    <a:pt x="49" y="147"/>
                  </a:lnTo>
                  <a:lnTo>
                    <a:pt x="43" y="186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556" name="Freeform 139"/>
            <p:cNvSpPr>
              <a:spLocks/>
            </p:cNvSpPr>
            <p:nvPr/>
          </p:nvSpPr>
          <p:spPr bwMode="auto">
            <a:xfrm flipH="1">
              <a:off x="1438325" y="3242816"/>
              <a:ext cx="230188" cy="146050"/>
            </a:xfrm>
            <a:custGeom>
              <a:avLst/>
              <a:gdLst>
                <a:gd name="T0" fmla="*/ 2147483646 w 145"/>
                <a:gd name="T1" fmla="*/ 2147483646 h 92"/>
                <a:gd name="T2" fmla="*/ 0 w 145"/>
                <a:gd name="T3" fmla="*/ 2147483646 h 92"/>
                <a:gd name="T4" fmla="*/ 2147483646 w 145"/>
                <a:gd name="T5" fmla="*/ 2147483646 h 92"/>
                <a:gd name="T6" fmla="*/ 2147483646 w 145"/>
                <a:gd name="T7" fmla="*/ 2147483646 h 92"/>
                <a:gd name="T8" fmla="*/ 2147483646 w 145"/>
                <a:gd name="T9" fmla="*/ 0 h 92"/>
                <a:gd name="T10" fmla="*/ 2147483646 w 145"/>
                <a:gd name="T11" fmla="*/ 2147483646 h 92"/>
                <a:gd name="T12" fmla="*/ 2147483646 w 145"/>
                <a:gd name="T13" fmla="*/ 2147483646 h 92"/>
                <a:gd name="T14" fmla="*/ 2147483646 w 145"/>
                <a:gd name="T15" fmla="*/ 2147483646 h 92"/>
                <a:gd name="T16" fmla="*/ 2147483646 w 145"/>
                <a:gd name="T17" fmla="*/ 2147483646 h 92"/>
                <a:gd name="T18" fmla="*/ 2147483646 w 145"/>
                <a:gd name="T19" fmla="*/ 2147483646 h 92"/>
                <a:gd name="T20" fmla="*/ 2147483646 w 145"/>
                <a:gd name="T21" fmla="*/ 2147483646 h 92"/>
                <a:gd name="T22" fmla="*/ 2147483646 w 145"/>
                <a:gd name="T23" fmla="*/ 2147483646 h 92"/>
                <a:gd name="T24" fmla="*/ 2147483646 w 145"/>
                <a:gd name="T25" fmla="*/ 2147483646 h 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5"/>
                <a:gd name="T40" fmla="*/ 0 h 92"/>
                <a:gd name="T41" fmla="*/ 145 w 145"/>
                <a:gd name="T42" fmla="*/ 92 h 9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5" h="92">
                  <a:moveTo>
                    <a:pt x="4" y="91"/>
                  </a:moveTo>
                  <a:lnTo>
                    <a:pt x="0" y="61"/>
                  </a:lnTo>
                  <a:lnTo>
                    <a:pt x="8" y="30"/>
                  </a:lnTo>
                  <a:lnTo>
                    <a:pt x="47" y="8"/>
                  </a:lnTo>
                  <a:lnTo>
                    <a:pt x="76" y="0"/>
                  </a:lnTo>
                  <a:lnTo>
                    <a:pt x="127" y="23"/>
                  </a:lnTo>
                  <a:lnTo>
                    <a:pt x="144" y="53"/>
                  </a:lnTo>
                  <a:lnTo>
                    <a:pt x="136" y="72"/>
                  </a:lnTo>
                  <a:lnTo>
                    <a:pt x="110" y="80"/>
                  </a:lnTo>
                  <a:lnTo>
                    <a:pt x="102" y="76"/>
                  </a:lnTo>
                  <a:lnTo>
                    <a:pt x="76" y="76"/>
                  </a:lnTo>
                  <a:lnTo>
                    <a:pt x="30" y="83"/>
                  </a:lnTo>
                  <a:lnTo>
                    <a:pt x="4" y="91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557" name="Freeform 140"/>
            <p:cNvSpPr>
              <a:spLocks/>
            </p:cNvSpPr>
            <p:nvPr/>
          </p:nvSpPr>
          <p:spPr bwMode="auto">
            <a:xfrm flipH="1">
              <a:off x="1265287" y="3038028"/>
              <a:ext cx="230188" cy="295275"/>
            </a:xfrm>
            <a:custGeom>
              <a:avLst/>
              <a:gdLst>
                <a:gd name="T0" fmla="*/ 2147483646 w 145"/>
                <a:gd name="T1" fmla="*/ 2147483646 h 186"/>
                <a:gd name="T2" fmla="*/ 2147483646 w 145"/>
                <a:gd name="T3" fmla="*/ 2147483646 h 186"/>
                <a:gd name="T4" fmla="*/ 0 w 145"/>
                <a:gd name="T5" fmla="*/ 2147483646 h 186"/>
                <a:gd name="T6" fmla="*/ 2147483646 w 145"/>
                <a:gd name="T7" fmla="*/ 2147483646 h 186"/>
                <a:gd name="T8" fmla="*/ 2147483646 w 145"/>
                <a:gd name="T9" fmla="*/ 2147483646 h 186"/>
                <a:gd name="T10" fmla="*/ 2147483646 w 145"/>
                <a:gd name="T11" fmla="*/ 0 h 186"/>
                <a:gd name="T12" fmla="*/ 2147483646 w 145"/>
                <a:gd name="T13" fmla="*/ 0 h 186"/>
                <a:gd name="T14" fmla="*/ 2147483646 w 145"/>
                <a:gd name="T15" fmla="*/ 2147483646 h 186"/>
                <a:gd name="T16" fmla="*/ 2147483646 w 145"/>
                <a:gd name="T17" fmla="*/ 2147483646 h 186"/>
                <a:gd name="T18" fmla="*/ 2147483646 w 145"/>
                <a:gd name="T19" fmla="*/ 2147483646 h 186"/>
                <a:gd name="T20" fmla="*/ 2147483646 w 145"/>
                <a:gd name="T21" fmla="*/ 2147483646 h 186"/>
                <a:gd name="T22" fmla="*/ 2147483646 w 145"/>
                <a:gd name="T23" fmla="*/ 2147483646 h 186"/>
                <a:gd name="T24" fmla="*/ 2147483646 w 145"/>
                <a:gd name="T25" fmla="*/ 2147483646 h 1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5"/>
                <a:gd name="T40" fmla="*/ 0 h 186"/>
                <a:gd name="T41" fmla="*/ 145 w 145"/>
                <a:gd name="T42" fmla="*/ 186 h 18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5" h="186">
                  <a:moveTo>
                    <a:pt x="55" y="185"/>
                  </a:moveTo>
                  <a:lnTo>
                    <a:pt x="22" y="169"/>
                  </a:lnTo>
                  <a:lnTo>
                    <a:pt x="0" y="138"/>
                  </a:lnTo>
                  <a:lnTo>
                    <a:pt x="9" y="79"/>
                  </a:lnTo>
                  <a:lnTo>
                    <a:pt x="27" y="41"/>
                  </a:lnTo>
                  <a:lnTo>
                    <a:pt x="90" y="0"/>
                  </a:lnTo>
                  <a:lnTo>
                    <a:pt x="132" y="0"/>
                  </a:lnTo>
                  <a:lnTo>
                    <a:pt x="144" y="24"/>
                  </a:lnTo>
                  <a:lnTo>
                    <a:pt x="131" y="57"/>
                  </a:lnTo>
                  <a:lnTo>
                    <a:pt x="120" y="64"/>
                  </a:lnTo>
                  <a:lnTo>
                    <a:pt x="99" y="93"/>
                  </a:lnTo>
                  <a:lnTo>
                    <a:pt x="67" y="151"/>
                  </a:lnTo>
                  <a:lnTo>
                    <a:pt x="55" y="18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558" name="Freeform 141"/>
            <p:cNvSpPr>
              <a:spLocks/>
            </p:cNvSpPr>
            <p:nvPr/>
          </p:nvSpPr>
          <p:spPr bwMode="auto">
            <a:xfrm flipH="1">
              <a:off x="1074787" y="3334891"/>
              <a:ext cx="300038" cy="182562"/>
            </a:xfrm>
            <a:custGeom>
              <a:avLst/>
              <a:gdLst>
                <a:gd name="T0" fmla="*/ 2147483646 w 189"/>
                <a:gd name="T1" fmla="*/ 2147483646 h 115"/>
                <a:gd name="T2" fmla="*/ 2147483646 w 189"/>
                <a:gd name="T3" fmla="*/ 2147483646 h 115"/>
                <a:gd name="T4" fmla="*/ 2147483646 w 189"/>
                <a:gd name="T5" fmla="*/ 2147483646 h 115"/>
                <a:gd name="T6" fmla="*/ 2147483646 w 189"/>
                <a:gd name="T7" fmla="*/ 2147483646 h 115"/>
                <a:gd name="T8" fmla="*/ 2147483646 w 189"/>
                <a:gd name="T9" fmla="*/ 0 h 115"/>
                <a:gd name="T10" fmla="*/ 2147483646 w 189"/>
                <a:gd name="T11" fmla="*/ 2147483646 h 115"/>
                <a:gd name="T12" fmla="*/ 0 w 189"/>
                <a:gd name="T13" fmla="*/ 2147483646 h 115"/>
                <a:gd name="T14" fmla="*/ 2147483646 w 189"/>
                <a:gd name="T15" fmla="*/ 2147483646 h 115"/>
                <a:gd name="T16" fmla="*/ 2147483646 w 189"/>
                <a:gd name="T17" fmla="*/ 2147483646 h 115"/>
                <a:gd name="T18" fmla="*/ 2147483646 w 189"/>
                <a:gd name="T19" fmla="*/ 2147483646 h 115"/>
                <a:gd name="T20" fmla="*/ 2147483646 w 189"/>
                <a:gd name="T21" fmla="*/ 2147483646 h 115"/>
                <a:gd name="T22" fmla="*/ 2147483646 w 189"/>
                <a:gd name="T23" fmla="*/ 2147483646 h 115"/>
                <a:gd name="T24" fmla="*/ 2147483646 w 189"/>
                <a:gd name="T25" fmla="*/ 2147483646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9"/>
                <a:gd name="T40" fmla="*/ 0 h 115"/>
                <a:gd name="T41" fmla="*/ 189 w 189"/>
                <a:gd name="T42" fmla="*/ 115 h 1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9" h="115">
                  <a:moveTo>
                    <a:pt x="182" y="114"/>
                  </a:moveTo>
                  <a:lnTo>
                    <a:pt x="188" y="76"/>
                  </a:lnTo>
                  <a:lnTo>
                    <a:pt x="177" y="38"/>
                  </a:lnTo>
                  <a:lnTo>
                    <a:pt x="127" y="10"/>
                  </a:lnTo>
                  <a:lnTo>
                    <a:pt x="88" y="0"/>
                  </a:lnTo>
                  <a:lnTo>
                    <a:pt x="22" y="29"/>
                  </a:lnTo>
                  <a:lnTo>
                    <a:pt x="0" y="67"/>
                  </a:lnTo>
                  <a:lnTo>
                    <a:pt x="11" y="90"/>
                  </a:lnTo>
                  <a:lnTo>
                    <a:pt x="44" y="100"/>
                  </a:lnTo>
                  <a:lnTo>
                    <a:pt x="55" y="95"/>
                  </a:lnTo>
                  <a:lnTo>
                    <a:pt x="88" y="95"/>
                  </a:lnTo>
                  <a:lnTo>
                    <a:pt x="149" y="105"/>
                  </a:lnTo>
                  <a:lnTo>
                    <a:pt x="182" y="11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59" name="Freeform 142"/>
            <p:cNvSpPr>
              <a:spLocks/>
            </p:cNvSpPr>
            <p:nvPr/>
          </p:nvSpPr>
          <p:spPr bwMode="auto">
            <a:xfrm flipH="1">
              <a:off x="1725662" y="3539678"/>
              <a:ext cx="104775" cy="284162"/>
            </a:xfrm>
            <a:custGeom>
              <a:avLst/>
              <a:gdLst>
                <a:gd name="T0" fmla="*/ 2147483646 w 66"/>
                <a:gd name="T1" fmla="*/ 2147483646 h 179"/>
                <a:gd name="T2" fmla="*/ 0 w 66"/>
                <a:gd name="T3" fmla="*/ 2147483646 h 179"/>
                <a:gd name="T4" fmla="*/ 2147483646 w 66"/>
                <a:gd name="T5" fmla="*/ 2147483646 h 179"/>
                <a:gd name="T6" fmla="*/ 2147483646 w 66"/>
                <a:gd name="T7" fmla="*/ 2147483646 h 179"/>
                <a:gd name="T8" fmla="*/ 2147483646 w 66"/>
                <a:gd name="T9" fmla="*/ 0 h 179"/>
                <a:gd name="T10" fmla="*/ 2147483646 w 66"/>
                <a:gd name="T11" fmla="*/ 0 h 179"/>
                <a:gd name="T12" fmla="*/ 2147483646 w 66"/>
                <a:gd name="T13" fmla="*/ 2147483646 h 179"/>
                <a:gd name="T14" fmla="*/ 2147483646 w 66"/>
                <a:gd name="T15" fmla="*/ 2147483646 h 179"/>
                <a:gd name="T16" fmla="*/ 2147483646 w 66"/>
                <a:gd name="T17" fmla="*/ 2147483646 h 179"/>
                <a:gd name="T18" fmla="*/ 2147483646 w 66"/>
                <a:gd name="T19" fmla="*/ 2147483646 h 179"/>
                <a:gd name="T20" fmla="*/ 2147483646 w 66"/>
                <a:gd name="T21" fmla="*/ 2147483646 h 1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179"/>
                <a:gd name="T35" fmla="*/ 66 w 66"/>
                <a:gd name="T36" fmla="*/ 179 h 17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179">
                  <a:moveTo>
                    <a:pt x="10" y="175"/>
                  </a:moveTo>
                  <a:lnTo>
                    <a:pt x="0" y="110"/>
                  </a:lnTo>
                  <a:lnTo>
                    <a:pt x="14" y="55"/>
                  </a:lnTo>
                  <a:lnTo>
                    <a:pt x="27" y="10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65" y="10"/>
                  </a:lnTo>
                  <a:lnTo>
                    <a:pt x="62" y="34"/>
                  </a:lnTo>
                  <a:lnTo>
                    <a:pt x="58" y="62"/>
                  </a:lnTo>
                  <a:lnTo>
                    <a:pt x="34" y="140"/>
                  </a:lnTo>
                  <a:lnTo>
                    <a:pt x="38" y="178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560" name="Freeform 143"/>
            <p:cNvSpPr>
              <a:spLocks/>
            </p:cNvSpPr>
            <p:nvPr/>
          </p:nvSpPr>
          <p:spPr bwMode="auto">
            <a:xfrm flipH="1">
              <a:off x="1968550" y="3692078"/>
              <a:ext cx="182563" cy="139700"/>
            </a:xfrm>
            <a:custGeom>
              <a:avLst/>
              <a:gdLst>
                <a:gd name="T0" fmla="*/ 2147483646 w 115"/>
                <a:gd name="T1" fmla="*/ 2147483646 h 88"/>
                <a:gd name="T2" fmla="*/ 0 w 115"/>
                <a:gd name="T3" fmla="*/ 2147483646 h 88"/>
                <a:gd name="T4" fmla="*/ 2147483646 w 115"/>
                <a:gd name="T5" fmla="*/ 2147483646 h 88"/>
                <a:gd name="T6" fmla="*/ 2147483646 w 115"/>
                <a:gd name="T7" fmla="*/ 2147483646 h 88"/>
                <a:gd name="T8" fmla="*/ 2147483646 w 115"/>
                <a:gd name="T9" fmla="*/ 0 h 88"/>
                <a:gd name="T10" fmla="*/ 2147483646 w 115"/>
                <a:gd name="T11" fmla="*/ 0 h 88"/>
                <a:gd name="T12" fmla="*/ 2147483646 w 115"/>
                <a:gd name="T13" fmla="*/ 2147483646 h 88"/>
                <a:gd name="T14" fmla="*/ 2147483646 w 115"/>
                <a:gd name="T15" fmla="*/ 2147483646 h 88"/>
                <a:gd name="T16" fmla="*/ 2147483646 w 115"/>
                <a:gd name="T17" fmla="*/ 2147483646 h 88"/>
                <a:gd name="T18" fmla="*/ 2147483646 w 115"/>
                <a:gd name="T19" fmla="*/ 2147483646 h 88"/>
                <a:gd name="T20" fmla="*/ 2147483646 w 115"/>
                <a:gd name="T21" fmla="*/ 2147483646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5"/>
                <a:gd name="T34" fmla="*/ 0 h 88"/>
                <a:gd name="T35" fmla="*/ 115 w 115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5" h="88">
                  <a:moveTo>
                    <a:pt x="18" y="85"/>
                  </a:moveTo>
                  <a:lnTo>
                    <a:pt x="0" y="54"/>
                  </a:lnTo>
                  <a:lnTo>
                    <a:pt x="24" y="27"/>
                  </a:lnTo>
                  <a:lnTo>
                    <a:pt x="48" y="5"/>
                  </a:lnTo>
                  <a:lnTo>
                    <a:pt x="66" y="0"/>
                  </a:lnTo>
                  <a:lnTo>
                    <a:pt x="84" y="0"/>
                  </a:lnTo>
                  <a:lnTo>
                    <a:pt x="114" y="5"/>
                  </a:lnTo>
                  <a:lnTo>
                    <a:pt x="108" y="17"/>
                  </a:lnTo>
                  <a:lnTo>
                    <a:pt x="102" y="30"/>
                  </a:lnTo>
                  <a:lnTo>
                    <a:pt x="60" y="69"/>
                  </a:lnTo>
                  <a:lnTo>
                    <a:pt x="66" y="8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61" name="Oval 144"/>
            <p:cNvSpPr>
              <a:spLocks noChangeArrowheads="1"/>
            </p:cNvSpPr>
            <p:nvPr/>
          </p:nvSpPr>
          <p:spPr bwMode="auto">
            <a:xfrm flipH="1">
              <a:off x="2533700" y="3650803"/>
              <a:ext cx="88900" cy="1365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62" name="Oval 145"/>
            <p:cNvSpPr>
              <a:spLocks noChangeArrowheads="1"/>
            </p:cNvSpPr>
            <p:nvPr/>
          </p:nvSpPr>
          <p:spPr bwMode="auto">
            <a:xfrm rot="20580000" flipH="1">
              <a:off x="2543225" y="3390453"/>
              <a:ext cx="100013" cy="215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63" name="Oval 146"/>
            <p:cNvSpPr>
              <a:spLocks noChangeArrowheads="1"/>
            </p:cNvSpPr>
            <p:nvPr/>
          </p:nvSpPr>
          <p:spPr bwMode="auto">
            <a:xfrm flipH="1">
              <a:off x="1951087" y="3152328"/>
              <a:ext cx="63500" cy="698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64" name="Oval 147"/>
            <p:cNvSpPr>
              <a:spLocks noChangeArrowheads="1"/>
            </p:cNvSpPr>
            <p:nvPr/>
          </p:nvSpPr>
          <p:spPr bwMode="auto">
            <a:xfrm flipH="1">
              <a:off x="2084437" y="3079303"/>
              <a:ext cx="65088" cy="698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0565" name="Group 148"/>
            <p:cNvGrpSpPr>
              <a:grpSpLocks/>
            </p:cNvGrpSpPr>
            <p:nvPr/>
          </p:nvGrpSpPr>
          <p:grpSpPr bwMode="auto">
            <a:xfrm flipH="1">
              <a:off x="1193847" y="3544461"/>
              <a:ext cx="425452" cy="215901"/>
              <a:chOff x="522" y="2721"/>
              <a:chExt cx="268" cy="136"/>
            </a:xfrm>
          </p:grpSpPr>
          <p:sp>
            <p:nvSpPr>
              <p:cNvPr id="20597" name="Oval 149"/>
              <p:cNvSpPr>
                <a:spLocks noChangeArrowheads="1"/>
              </p:cNvSpPr>
              <p:nvPr/>
            </p:nvSpPr>
            <p:spPr bwMode="auto">
              <a:xfrm>
                <a:off x="749" y="2721"/>
                <a:ext cx="41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98" name="Oval 150"/>
              <p:cNvSpPr>
                <a:spLocks noChangeArrowheads="1"/>
              </p:cNvSpPr>
              <p:nvPr/>
            </p:nvSpPr>
            <p:spPr bwMode="auto">
              <a:xfrm>
                <a:off x="658" y="2813"/>
                <a:ext cx="40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99" name="Oval 151"/>
              <p:cNvSpPr>
                <a:spLocks noChangeArrowheads="1"/>
              </p:cNvSpPr>
              <p:nvPr/>
            </p:nvSpPr>
            <p:spPr bwMode="auto">
              <a:xfrm>
                <a:off x="522" y="2740"/>
                <a:ext cx="41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0566" name="Oval 152"/>
            <p:cNvSpPr>
              <a:spLocks noChangeArrowheads="1"/>
            </p:cNvSpPr>
            <p:nvPr/>
          </p:nvSpPr>
          <p:spPr bwMode="auto">
            <a:xfrm flipH="1">
              <a:off x="1932037" y="3346003"/>
              <a:ext cx="65088" cy="698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67" name="Oval 153"/>
            <p:cNvSpPr>
              <a:spLocks noChangeArrowheads="1"/>
            </p:cNvSpPr>
            <p:nvPr/>
          </p:nvSpPr>
          <p:spPr bwMode="auto">
            <a:xfrm flipH="1">
              <a:off x="2103487" y="3304728"/>
              <a:ext cx="63500" cy="698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68" name="Oval 154"/>
            <p:cNvSpPr>
              <a:spLocks noChangeArrowheads="1"/>
            </p:cNvSpPr>
            <p:nvPr/>
          </p:nvSpPr>
          <p:spPr bwMode="auto">
            <a:xfrm flipH="1">
              <a:off x="2236837" y="3231703"/>
              <a:ext cx="65088" cy="698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0569" name="Group 155"/>
            <p:cNvGrpSpPr>
              <a:grpSpLocks/>
            </p:cNvGrpSpPr>
            <p:nvPr/>
          </p:nvGrpSpPr>
          <p:grpSpPr bwMode="auto">
            <a:xfrm flipH="1">
              <a:off x="1868537" y="3573016"/>
              <a:ext cx="227013" cy="196850"/>
              <a:chOff x="1240" y="2739"/>
              <a:chExt cx="143" cy="124"/>
            </a:xfrm>
          </p:grpSpPr>
          <p:sp>
            <p:nvSpPr>
              <p:cNvPr id="20594" name="Oval 156"/>
              <p:cNvSpPr>
                <a:spLocks noChangeArrowheads="1"/>
              </p:cNvSpPr>
              <p:nvPr/>
            </p:nvSpPr>
            <p:spPr bwMode="auto">
              <a:xfrm rot="2220000">
                <a:off x="1240" y="2819"/>
                <a:ext cx="41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95" name="Oval 157"/>
              <p:cNvSpPr>
                <a:spLocks noChangeArrowheads="1"/>
              </p:cNvSpPr>
              <p:nvPr/>
            </p:nvSpPr>
            <p:spPr bwMode="auto">
              <a:xfrm rot="2220000">
                <a:off x="1247" y="2739"/>
                <a:ext cx="40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96" name="Oval 158"/>
              <p:cNvSpPr>
                <a:spLocks noChangeArrowheads="1"/>
              </p:cNvSpPr>
              <p:nvPr/>
            </p:nvSpPr>
            <p:spPr bwMode="auto">
              <a:xfrm rot="2220000">
                <a:off x="1342" y="2806"/>
                <a:ext cx="41" cy="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20570" name="Group 159"/>
            <p:cNvGrpSpPr>
              <a:grpSpLocks/>
            </p:cNvGrpSpPr>
            <p:nvPr/>
          </p:nvGrpSpPr>
          <p:grpSpPr bwMode="auto">
            <a:xfrm flipH="1">
              <a:off x="1674862" y="3022153"/>
              <a:ext cx="100013" cy="117475"/>
              <a:chOff x="1118" y="2392"/>
              <a:chExt cx="63" cy="74"/>
            </a:xfrm>
          </p:grpSpPr>
          <p:sp>
            <p:nvSpPr>
              <p:cNvPr id="20591" name="Oval 160"/>
              <p:cNvSpPr>
                <a:spLocks noChangeArrowheads="1"/>
              </p:cNvSpPr>
              <p:nvPr/>
            </p:nvSpPr>
            <p:spPr bwMode="auto">
              <a:xfrm>
                <a:off x="1140" y="2449"/>
                <a:ext cx="19" cy="1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92" name="Oval 161"/>
              <p:cNvSpPr>
                <a:spLocks noChangeArrowheads="1"/>
              </p:cNvSpPr>
              <p:nvPr/>
            </p:nvSpPr>
            <p:spPr bwMode="auto">
              <a:xfrm>
                <a:off x="1118" y="2415"/>
                <a:ext cx="18" cy="18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93" name="Oval 162"/>
              <p:cNvSpPr>
                <a:spLocks noChangeArrowheads="1"/>
              </p:cNvSpPr>
              <p:nvPr/>
            </p:nvSpPr>
            <p:spPr bwMode="auto">
              <a:xfrm>
                <a:off x="1163" y="2392"/>
                <a:ext cx="18" cy="1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20571" name="Group 163"/>
            <p:cNvGrpSpPr>
              <a:grpSpLocks/>
            </p:cNvGrpSpPr>
            <p:nvPr/>
          </p:nvGrpSpPr>
          <p:grpSpPr bwMode="auto">
            <a:xfrm flipH="1">
              <a:off x="2501950" y="2968186"/>
              <a:ext cx="146050" cy="261938"/>
              <a:chOff x="1639" y="2358"/>
              <a:chExt cx="92" cy="165"/>
            </a:xfrm>
          </p:grpSpPr>
          <p:sp>
            <p:nvSpPr>
              <p:cNvPr id="20588" name="Oval 164"/>
              <p:cNvSpPr>
                <a:spLocks noChangeArrowheads="1"/>
              </p:cNvSpPr>
              <p:nvPr/>
            </p:nvSpPr>
            <p:spPr bwMode="auto">
              <a:xfrm>
                <a:off x="1670" y="2403"/>
                <a:ext cx="30" cy="2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89" name="Oval 165"/>
              <p:cNvSpPr>
                <a:spLocks noChangeArrowheads="1"/>
              </p:cNvSpPr>
              <p:nvPr/>
            </p:nvSpPr>
            <p:spPr bwMode="auto">
              <a:xfrm>
                <a:off x="1703" y="2358"/>
                <a:ext cx="28" cy="28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90" name="Oval 166"/>
              <p:cNvSpPr>
                <a:spLocks noChangeArrowheads="1"/>
              </p:cNvSpPr>
              <p:nvPr/>
            </p:nvSpPr>
            <p:spPr bwMode="auto">
              <a:xfrm>
                <a:off x="1639" y="2496"/>
                <a:ext cx="29" cy="2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20572" name="Group 167"/>
            <p:cNvGrpSpPr>
              <a:grpSpLocks/>
            </p:cNvGrpSpPr>
            <p:nvPr/>
          </p:nvGrpSpPr>
          <p:grpSpPr bwMode="auto">
            <a:xfrm flipH="1">
              <a:off x="2235250" y="2976128"/>
              <a:ext cx="133350" cy="161925"/>
              <a:chOff x="1471" y="2363"/>
              <a:chExt cx="84" cy="102"/>
            </a:xfrm>
          </p:grpSpPr>
          <p:sp>
            <p:nvSpPr>
              <p:cNvPr id="20585" name="Oval 168"/>
              <p:cNvSpPr>
                <a:spLocks noChangeArrowheads="1"/>
              </p:cNvSpPr>
              <p:nvPr/>
            </p:nvSpPr>
            <p:spPr bwMode="auto">
              <a:xfrm rot="-7680000">
                <a:off x="1527" y="2434"/>
                <a:ext cx="30" cy="2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86" name="Oval 169"/>
              <p:cNvSpPr>
                <a:spLocks noChangeArrowheads="1"/>
              </p:cNvSpPr>
              <p:nvPr/>
            </p:nvSpPr>
            <p:spPr bwMode="auto">
              <a:xfrm rot="-7680000">
                <a:off x="1471" y="2437"/>
                <a:ext cx="28" cy="28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87" name="Oval 170"/>
              <p:cNvSpPr>
                <a:spLocks noChangeArrowheads="1"/>
              </p:cNvSpPr>
              <p:nvPr/>
            </p:nvSpPr>
            <p:spPr bwMode="auto">
              <a:xfrm rot="-7680000">
                <a:off x="1485" y="2364"/>
                <a:ext cx="29" cy="2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20573" name="Group 171"/>
            <p:cNvGrpSpPr>
              <a:grpSpLocks/>
            </p:cNvGrpSpPr>
            <p:nvPr/>
          </p:nvGrpSpPr>
          <p:grpSpPr bwMode="auto">
            <a:xfrm flipH="1">
              <a:off x="1254175" y="3036441"/>
              <a:ext cx="123825" cy="179387"/>
              <a:chOff x="853" y="2401"/>
              <a:chExt cx="78" cy="113"/>
            </a:xfrm>
          </p:grpSpPr>
          <p:sp>
            <p:nvSpPr>
              <p:cNvPr id="20582" name="Oval 172"/>
              <p:cNvSpPr>
                <a:spLocks noChangeArrowheads="1"/>
              </p:cNvSpPr>
              <p:nvPr/>
            </p:nvSpPr>
            <p:spPr bwMode="auto">
              <a:xfrm rot="-9360000">
                <a:off x="901" y="2401"/>
                <a:ext cx="30" cy="2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83" name="Oval 173"/>
              <p:cNvSpPr>
                <a:spLocks noChangeArrowheads="1"/>
              </p:cNvSpPr>
              <p:nvPr/>
            </p:nvSpPr>
            <p:spPr bwMode="auto">
              <a:xfrm rot="-9360000">
                <a:off x="853" y="2431"/>
                <a:ext cx="28" cy="28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84" name="Oval 174"/>
              <p:cNvSpPr>
                <a:spLocks noChangeArrowheads="1"/>
              </p:cNvSpPr>
              <p:nvPr/>
            </p:nvSpPr>
            <p:spPr bwMode="auto">
              <a:xfrm rot="-9360000">
                <a:off x="898" y="2487"/>
                <a:ext cx="29" cy="2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20574" name="Group 175"/>
            <p:cNvGrpSpPr>
              <a:grpSpLocks/>
            </p:cNvGrpSpPr>
            <p:nvPr/>
          </p:nvGrpSpPr>
          <p:grpSpPr bwMode="auto">
            <a:xfrm flipH="1">
              <a:off x="1887587" y="3020566"/>
              <a:ext cx="138113" cy="157162"/>
              <a:chOff x="1252" y="2391"/>
              <a:chExt cx="87" cy="99"/>
            </a:xfrm>
          </p:grpSpPr>
          <p:sp>
            <p:nvSpPr>
              <p:cNvPr id="20579" name="Oval 176"/>
              <p:cNvSpPr>
                <a:spLocks noChangeArrowheads="1"/>
              </p:cNvSpPr>
              <p:nvPr/>
            </p:nvSpPr>
            <p:spPr bwMode="auto">
              <a:xfrm rot="3840000">
                <a:off x="1251" y="2456"/>
                <a:ext cx="30" cy="2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80" name="Oval 177"/>
              <p:cNvSpPr>
                <a:spLocks noChangeArrowheads="1"/>
              </p:cNvSpPr>
              <p:nvPr/>
            </p:nvSpPr>
            <p:spPr bwMode="auto">
              <a:xfrm rot="3840000">
                <a:off x="1309" y="2462"/>
                <a:ext cx="28" cy="28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81" name="Oval 178"/>
              <p:cNvSpPr>
                <a:spLocks noChangeArrowheads="1"/>
              </p:cNvSpPr>
              <p:nvPr/>
            </p:nvSpPr>
            <p:spPr bwMode="auto">
              <a:xfrm rot="3840000">
                <a:off x="1311" y="2392"/>
                <a:ext cx="29" cy="2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20575" name="Group 179"/>
            <p:cNvGrpSpPr>
              <a:grpSpLocks/>
            </p:cNvGrpSpPr>
            <p:nvPr/>
          </p:nvGrpSpPr>
          <p:grpSpPr bwMode="auto">
            <a:xfrm flipH="1">
              <a:off x="1617712" y="2898328"/>
              <a:ext cx="100013" cy="117475"/>
              <a:chOff x="1082" y="2314"/>
              <a:chExt cx="63" cy="74"/>
            </a:xfrm>
          </p:grpSpPr>
          <p:sp>
            <p:nvSpPr>
              <p:cNvPr id="20576" name="Oval 180"/>
              <p:cNvSpPr>
                <a:spLocks noChangeArrowheads="1"/>
              </p:cNvSpPr>
              <p:nvPr/>
            </p:nvSpPr>
            <p:spPr bwMode="auto">
              <a:xfrm>
                <a:off x="1104" y="2371"/>
                <a:ext cx="19" cy="1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77" name="Oval 181"/>
              <p:cNvSpPr>
                <a:spLocks noChangeArrowheads="1"/>
              </p:cNvSpPr>
              <p:nvPr/>
            </p:nvSpPr>
            <p:spPr bwMode="auto">
              <a:xfrm>
                <a:off x="1082" y="2337"/>
                <a:ext cx="18" cy="18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0578" name="Oval 182"/>
              <p:cNvSpPr>
                <a:spLocks noChangeArrowheads="1"/>
              </p:cNvSpPr>
              <p:nvPr/>
            </p:nvSpPr>
            <p:spPr bwMode="auto">
              <a:xfrm>
                <a:off x="1127" y="2314"/>
                <a:ext cx="18" cy="17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</p:grpSp>
      <p:sp>
        <p:nvSpPr>
          <p:cNvPr id="20534" name="Line 130"/>
          <p:cNvSpPr>
            <a:spLocks noChangeShapeType="1"/>
          </p:cNvSpPr>
          <p:nvPr/>
        </p:nvSpPr>
        <p:spPr bwMode="auto">
          <a:xfrm flipH="1">
            <a:off x="1042988" y="3962400"/>
            <a:ext cx="0" cy="1338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35" name="Line 130"/>
          <p:cNvSpPr>
            <a:spLocks noChangeShapeType="1"/>
          </p:cNvSpPr>
          <p:nvPr/>
        </p:nvSpPr>
        <p:spPr bwMode="auto">
          <a:xfrm rot="5400000">
            <a:off x="2135981" y="2983707"/>
            <a:ext cx="9525" cy="21955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36" name="Line 130"/>
          <p:cNvSpPr>
            <a:spLocks noChangeShapeType="1"/>
          </p:cNvSpPr>
          <p:nvPr/>
        </p:nvSpPr>
        <p:spPr bwMode="auto">
          <a:xfrm rot="5400000">
            <a:off x="2950369" y="3717131"/>
            <a:ext cx="0" cy="719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" name="Rectangle 112">
            <a:extLst>
              <a:ext uri="{FF2B5EF4-FFF2-40B4-BE49-F238E27FC236}">
                <a16:creationId xmlns:a16="http://schemas.microsoft.com/office/drawing/2014/main" id="{949436D1-CE44-4F9B-A01E-E63C2956D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925763"/>
            <a:ext cx="433387" cy="1155700"/>
          </a:xfrm>
          <a:custGeom>
            <a:avLst/>
            <a:gdLst>
              <a:gd name="connsiteX0" fmla="*/ 0 w 425450"/>
              <a:gd name="connsiteY0" fmla="*/ 0 h 1285875"/>
              <a:gd name="connsiteX1" fmla="*/ 425450 w 425450"/>
              <a:gd name="connsiteY1" fmla="*/ 0 h 1285875"/>
              <a:gd name="connsiteX2" fmla="*/ 425450 w 425450"/>
              <a:gd name="connsiteY2" fmla="*/ 1285875 h 1285875"/>
              <a:gd name="connsiteX3" fmla="*/ 0 w 425450"/>
              <a:gd name="connsiteY3" fmla="*/ 1285875 h 1285875"/>
              <a:gd name="connsiteX4" fmla="*/ 0 w 425450"/>
              <a:gd name="connsiteY4" fmla="*/ 0 h 1285875"/>
              <a:gd name="connsiteX0" fmla="*/ 0 w 425450"/>
              <a:gd name="connsiteY0" fmla="*/ 445964 h 1731839"/>
              <a:gd name="connsiteX1" fmla="*/ 425450 w 425450"/>
              <a:gd name="connsiteY1" fmla="*/ 0 h 1731839"/>
              <a:gd name="connsiteX2" fmla="*/ 425450 w 425450"/>
              <a:gd name="connsiteY2" fmla="*/ 1731839 h 1731839"/>
              <a:gd name="connsiteX3" fmla="*/ 0 w 425450"/>
              <a:gd name="connsiteY3" fmla="*/ 1731839 h 1731839"/>
              <a:gd name="connsiteX4" fmla="*/ 0 w 425450"/>
              <a:gd name="connsiteY4" fmla="*/ 445964 h 1731839"/>
              <a:gd name="connsiteX0" fmla="*/ 0 w 425450"/>
              <a:gd name="connsiteY0" fmla="*/ 445964 h 1731839"/>
              <a:gd name="connsiteX1" fmla="*/ 117338 w 425450"/>
              <a:gd name="connsiteY1" fmla="*/ 320689 h 1731839"/>
              <a:gd name="connsiteX2" fmla="*/ 425450 w 425450"/>
              <a:gd name="connsiteY2" fmla="*/ 0 h 1731839"/>
              <a:gd name="connsiteX3" fmla="*/ 425450 w 425450"/>
              <a:gd name="connsiteY3" fmla="*/ 1731839 h 1731839"/>
              <a:gd name="connsiteX4" fmla="*/ 0 w 425450"/>
              <a:gd name="connsiteY4" fmla="*/ 1731839 h 1731839"/>
              <a:gd name="connsiteX5" fmla="*/ 0 w 425450"/>
              <a:gd name="connsiteY5" fmla="*/ 445964 h 1731839"/>
              <a:gd name="connsiteX0" fmla="*/ 0 w 425450"/>
              <a:gd name="connsiteY0" fmla="*/ 445964 h 1731839"/>
              <a:gd name="connsiteX1" fmla="*/ 117338 w 425450"/>
              <a:gd name="connsiteY1" fmla="*/ 320689 h 1731839"/>
              <a:gd name="connsiteX2" fmla="*/ 425450 w 425450"/>
              <a:gd name="connsiteY2" fmla="*/ 0 h 1731839"/>
              <a:gd name="connsiteX3" fmla="*/ 425450 w 425450"/>
              <a:gd name="connsiteY3" fmla="*/ 1731839 h 1731839"/>
              <a:gd name="connsiteX4" fmla="*/ 0 w 425450"/>
              <a:gd name="connsiteY4" fmla="*/ 1731839 h 1731839"/>
              <a:gd name="connsiteX5" fmla="*/ 0 w 425450"/>
              <a:gd name="connsiteY5" fmla="*/ 445964 h 1731839"/>
              <a:gd name="connsiteX0" fmla="*/ 0 w 425450"/>
              <a:gd name="connsiteY0" fmla="*/ 445964 h 1731839"/>
              <a:gd name="connsiteX1" fmla="*/ 137418 w 425450"/>
              <a:gd name="connsiteY1" fmla="*/ 432048 h 1731839"/>
              <a:gd name="connsiteX2" fmla="*/ 425450 w 425450"/>
              <a:gd name="connsiteY2" fmla="*/ 0 h 1731839"/>
              <a:gd name="connsiteX3" fmla="*/ 425450 w 425450"/>
              <a:gd name="connsiteY3" fmla="*/ 1731839 h 1731839"/>
              <a:gd name="connsiteX4" fmla="*/ 0 w 425450"/>
              <a:gd name="connsiteY4" fmla="*/ 1731839 h 1731839"/>
              <a:gd name="connsiteX5" fmla="*/ 0 w 425450"/>
              <a:gd name="connsiteY5" fmla="*/ 445964 h 1731839"/>
              <a:gd name="connsiteX0" fmla="*/ 0 w 432048"/>
              <a:gd name="connsiteY0" fmla="*/ 576064 h 1731839"/>
              <a:gd name="connsiteX1" fmla="*/ 144016 w 432048"/>
              <a:gd name="connsiteY1" fmla="*/ 432048 h 1731839"/>
              <a:gd name="connsiteX2" fmla="*/ 432048 w 432048"/>
              <a:gd name="connsiteY2" fmla="*/ 0 h 1731839"/>
              <a:gd name="connsiteX3" fmla="*/ 432048 w 432048"/>
              <a:gd name="connsiteY3" fmla="*/ 1731839 h 1731839"/>
              <a:gd name="connsiteX4" fmla="*/ 6598 w 432048"/>
              <a:gd name="connsiteY4" fmla="*/ 1731839 h 1731839"/>
              <a:gd name="connsiteX5" fmla="*/ 0 w 432048"/>
              <a:gd name="connsiteY5" fmla="*/ 576064 h 173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48" h="1731839">
                <a:moveTo>
                  <a:pt x="0" y="576064"/>
                </a:moveTo>
                <a:lnTo>
                  <a:pt x="144016" y="432048"/>
                </a:lnTo>
                <a:cubicBezTo>
                  <a:pt x="246720" y="325152"/>
                  <a:pt x="264639" y="97160"/>
                  <a:pt x="432048" y="0"/>
                </a:cubicBezTo>
                <a:lnTo>
                  <a:pt x="432048" y="1731839"/>
                </a:lnTo>
                <a:lnTo>
                  <a:pt x="6598" y="1731839"/>
                </a:lnTo>
                <a:cubicBezTo>
                  <a:pt x="4399" y="1346581"/>
                  <a:pt x="2199" y="961322"/>
                  <a:pt x="0" y="57606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dirty="0"/>
          </a:p>
        </p:txBody>
      </p:sp>
      <p:grpSp>
        <p:nvGrpSpPr>
          <p:cNvPr id="20538" name="Group 167"/>
          <p:cNvGrpSpPr>
            <a:grpSpLocks/>
          </p:cNvGrpSpPr>
          <p:nvPr/>
        </p:nvGrpSpPr>
        <p:grpSpPr bwMode="auto">
          <a:xfrm>
            <a:off x="2411413" y="3213100"/>
            <a:ext cx="133350" cy="163513"/>
            <a:chOff x="1471" y="2433"/>
            <a:chExt cx="84" cy="103"/>
          </a:xfrm>
        </p:grpSpPr>
        <p:sp>
          <p:nvSpPr>
            <p:cNvPr id="20543" name="Oval 168"/>
            <p:cNvSpPr>
              <a:spLocks noChangeArrowheads="1"/>
            </p:cNvSpPr>
            <p:nvPr/>
          </p:nvSpPr>
          <p:spPr bwMode="auto">
            <a:xfrm rot="-7680000">
              <a:off x="1527" y="2434"/>
              <a:ext cx="30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44" name="Oval 169"/>
            <p:cNvSpPr>
              <a:spLocks noChangeArrowheads="1"/>
            </p:cNvSpPr>
            <p:nvPr/>
          </p:nvSpPr>
          <p:spPr bwMode="auto">
            <a:xfrm rot="-7680000">
              <a:off x="1471" y="2437"/>
              <a:ext cx="28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45" name="Oval 170"/>
            <p:cNvSpPr>
              <a:spLocks noChangeArrowheads="1"/>
            </p:cNvSpPr>
            <p:nvPr/>
          </p:nvSpPr>
          <p:spPr bwMode="auto">
            <a:xfrm rot="-7680000">
              <a:off x="1485" y="2508"/>
              <a:ext cx="29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20539" name="Group 167"/>
          <p:cNvGrpSpPr>
            <a:grpSpLocks/>
          </p:cNvGrpSpPr>
          <p:nvPr/>
        </p:nvGrpSpPr>
        <p:grpSpPr bwMode="auto">
          <a:xfrm>
            <a:off x="2432050" y="4652963"/>
            <a:ext cx="133350" cy="163512"/>
            <a:chOff x="1471" y="2433"/>
            <a:chExt cx="84" cy="103"/>
          </a:xfrm>
        </p:grpSpPr>
        <p:sp>
          <p:nvSpPr>
            <p:cNvPr id="20540" name="Oval 168"/>
            <p:cNvSpPr>
              <a:spLocks noChangeArrowheads="1"/>
            </p:cNvSpPr>
            <p:nvPr/>
          </p:nvSpPr>
          <p:spPr bwMode="auto">
            <a:xfrm rot="-7680000">
              <a:off x="1527" y="2434"/>
              <a:ext cx="30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41" name="Oval 169"/>
            <p:cNvSpPr>
              <a:spLocks noChangeArrowheads="1"/>
            </p:cNvSpPr>
            <p:nvPr/>
          </p:nvSpPr>
          <p:spPr bwMode="auto">
            <a:xfrm rot="-7680000">
              <a:off x="1471" y="2437"/>
              <a:ext cx="28" cy="2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0542" name="Oval 170"/>
            <p:cNvSpPr>
              <a:spLocks noChangeArrowheads="1"/>
            </p:cNvSpPr>
            <p:nvPr/>
          </p:nvSpPr>
          <p:spPr bwMode="auto">
            <a:xfrm rot="-7680000">
              <a:off x="1485" y="2508"/>
              <a:ext cx="29" cy="2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pt-BR"/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1328DB33-CC2A-4F56-8D06-CE4074F5E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TM em reg. turbulento no interior de uma fase: teoria de filme</a:t>
            </a:r>
          </a:p>
        </p:txBody>
      </p:sp>
      <p:sp>
        <p:nvSpPr>
          <p:cNvPr id="22531" name="Rectangle 10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Hipóteses</a:t>
            </a:r>
          </a:p>
          <a:p>
            <a:pPr lvl="1"/>
            <a:r>
              <a:rPr lang="pt-BR" altLang="pt-BR" dirty="0"/>
              <a:t>Sistema binário</a:t>
            </a:r>
          </a:p>
          <a:p>
            <a:pPr lvl="1"/>
            <a:r>
              <a:rPr lang="pt-BR" altLang="pt-BR" dirty="0"/>
              <a:t>Direção do escoamento da interface </a:t>
            </a:r>
            <a:br>
              <a:rPr lang="pt-BR" altLang="pt-BR" dirty="0"/>
            </a:br>
            <a:r>
              <a:rPr lang="pt-BR" altLang="pt-BR" dirty="0"/>
              <a:t>para o seio do líquido </a:t>
            </a:r>
          </a:p>
          <a:p>
            <a:pPr lvl="1"/>
            <a:r>
              <a:rPr lang="pt-BR" altLang="pt-BR" dirty="0"/>
              <a:t>TM unidimensional</a:t>
            </a:r>
          </a:p>
          <a:p>
            <a:pPr lvl="1"/>
            <a:r>
              <a:rPr lang="pt-BR" altLang="pt-BR" dirty="0"/>
              <a:t>Escoamento turbulento</a:t>
            </a:r>
          </a:p>
          <a:p>
            <a:pPr lvl="1"/>
            <a:r>
              <a:rPr lang="pt-BR" altLang="pt-BR" dirty="0"/>
              <a:t>Regime permanente</a:t>
            </a:r>
          </a:p>
          <a:p>
            <a:pPr lvl="1"/>
            <a:r>
              <a:rPr lang="pt-BR" altLang="pt-BR" dirty="0"/>
              <a:t>O seio da fase é idealmente misturado,</a:t>
            </a:r>
            <a:br>
              <a:rPr lang="pt-BR" altLang="pt-BR" dirty="0"/>
            </a:br>
            <a:r>
              <a:rPr lang="pt-BR" altLang="pt-BR" dirty="0"/>
              <a:t>logo: composição uniforme, não há </a:t>
            </a:r>
            <a:br>
              <a:rPr lang="pt-BR" altLang="pt-BR" dirty="0"/>
            </a:br>
            <a:r>
              <a:rPr lang="pt-BR" altLang="pt-BR" dirty="0"/>
              <a:t>resistência ao transporte de massa</a:t>
            </a:r>
          </a:p>
          <a:p>
            <a:pPr lvl="1"/>
            <a:r>
              <a:rPr lang="pt-BR" altLang="pt-BR" dirty="0"/>
              <a:t>Próximo à interface, há um filme</a:t>
            </a:r>
            <a:br>
              <a:rPr lang="pt-BR" altLang="pt-BR" dirty="0"/>
            </a:br>
            <a:r>
              <a:rPr lang="pt-BR" altLang="pt-BR" dirty="0"/>
              <a:t>estagnado de espessura </a:t>
            </a:r>
            <a:r>
              <a:rPr lang="pt-BR" altLang="pt-BR" dirty="0">
                <a:latin typeface="Symbol" panose="05050102010706020507" pitchFamily="18" charset="2"/>
              </a:rPr>
              <a:t>d</a:t>
            </a:r>
            <a:r>
              <a:rPr lang="pt-BR" altLang="pt-BR" dirty="0"/>
              <a:t>, no qual há TM por difusão. Toda a resistência ao escoamento está neste filme.</a:t>
            </a:r>
          </a:p>
        </p:txBody>
      </p:sp>
      <p:sp>
        <p:nvSpPr>
          <p:cNvPr id="55" name="Rectangle 1051">
            <a:extLst>
              <a:ext uri="{FF2B5EF4-FFF2-40B4-BE49-F238E27FC236}">
                <a16:creationId xmlns:a16="http://schemas.microsoft.com/office/drawing/2014/main" id="{91F17FF6-9850-4384-9ED6-642720C92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2425" y="5211763"/>
            <a:ext cx="1089025" cy="373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1846" dirty="0">
                <a:solidFill>
                  <a:srgbClr val="000099"/>
                </a:solidFill>
                <a:latin typeface="Helvetica" panose="020B0604020202020204" pitchFamily="34" charset="0"/>
              </a:rPr>
              <a:t>interface</a:t>
            </a:r>
          </a:p>
        </p:txBody>
      </p:sp>
      <p:sp>
        <p:nvSpPr>
          <p:cNvPr id="56" name="Text Box 1082">
            <a:extLst>
              <a:ext uri="{FF2B5EF4-FFF2-40B4-BE49-F238E27FC236}">
                <a16:creationId xmlns:a16="http://schemas.microsoft.com/office/drawing/2014/main" id="{E5031B21-3975-4E98-BB14-0074BDEC0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2213" y="4486275"/>
            <a:ext cx="1562100" cy="6604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1846" dirty="0">
                <a:solidFill>
                  <a:srgbClr val="000099"/>
                </a:solidFill>
              </a:rPr>
              <a:t>Seio da fase: turbulento</a:t>
            </a:r>
          </a:p>
        </p:txBody>
      </p:sp>
      <p:sp>
        <p:nvSpPr>
          <p:cNvPr id="57" name="AutoShape 1083">
            <a:extLst>
              <a:ext uri="{FF2B5EF4-FFF2-40B4-BE49-F238E27FC236}">
                <a16:creationId xmlns:a16="http://schemas.microsoft.com/office/drawing/2014/main" id="{126A586C-A6F0-4D34-B10E-3798BD9E635E}"/>
              </a:ext>
            </a:extLst>
          </p:cNvPr>
          <p:cNvSpPr>
            <a:spLocks/>
          </p:cNvSpPr>
          <p:nvPr/>
        </p:nvSpPr>
        <p:spPr bwMode="auto">
          <a:xfrm rot="16200000">
            <a:off x="7999413" y="3629025"/>
            <a:ext cx="225425" cy="1406525"/>
          </a:xfrm>
          <a:prstGeom prst="leftBrace">
            <a:avLst>
              <a:gd name="adj1" fmla="val 36389"/>
              <a:gd name="adj2" fmla="val 50000"/>
            </a:avLst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endParaRPr lang="pt-BR" altLang="pt-BR" sz="2215" dirty="0"/>
          </a:p>
        </p:txBody>
      </p:sp>
      <p:sp>
        <p:nvSpPr>
          <p:cNvPr id="58" name="AutoShape 1084">
            <a:extLst>
              <a:ext uri="{FF2B5EF4-FFF2-40B4-BE49-F238E27FC236}">
                <a16:creationId xmlns:a16="http://schemas.microsoft.com/office/drawing/2014/main" id="{6AFD8A73-5598-444F-A042-64660760938D}"/>
              </a:ext>
            </a:extLst>
          </p:cNvPr>
          <p:cNvSpPr>
            <a:spLocks/>
          </p:cNvSpPr>
          <p:nvPr/>
        </p:nvSpPr>
        <p:spPr bwMode="auto">
          <a:xfrm rot="16200000">
            <a:off x="6986587" y="4040188"/>
            <a:ext cx="187325" cy="609600"/>
          </a:xfrm>
          <a:prstGeom prst="leftBrace">
            <a:avLst>
              <a:gd name="adj1" fmla="val 14583"/>
              <a:gd name="adj2" fmla="val 50000"/>
            </a:avLst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altLang="pt-BR" sz="2215" dirty="0">
              <a:latin typeface="Helvetica" panose="020B0604020202020204" pitchFamily="34" charset="0"/>
            </a:endParaRPr>
          </a:p>
        </p:txBody>
      </p:sp>
      <p:sp>
        <p:nvSpPr>
          <p:cNvPr id="59" name="Text Box 1085">
            <a:extLst>
              <a:ext uri="{FF2B5EF4-FFF2-40B4-BE49-F238E27FC236}">
                <a16:creationId xmlns:a16="http://schemas.microsoft.com/office/drawing/2014/main" id="{9C32FD79-F933-42E6-B371-2F131AEDB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425950"/>
            <a:ext cx="1406525" cy="6842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>
              <a:defRPr sz="1846">
                <a:solidFill>
                  <a:srgbClr val="000099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latin typeface="Helvetica" panose="020B0604020202020204" pitchFamily="34" charset="0"/>
              </a:defRPr>
            </a:lvl2pPr>
            <a:lvl3pPr marL="1143000" indent="-228600">
              <a:defRPr sz="2400">
                <a:latin typeface="Helvetica" panose="020B0604020202020204" pitchFamily="34" charset="0"/>
              </a:defRPr>
            </a:lvl3pPr>
            <a:lvl4pPr marL="1600200" indent="-228600">
              <a:defRPr sz="2400">
                <a:latin typeface="Helvetica" panose="020B0604020202020204" pitchFamily="34" charset="0"/>
              </a:defRPr>
            </a:lvl4pPr>
            <a:lvl5pPr marL="2057400" indent="-228600">
              <a:defRPr sz="2400"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dirty="0"/>
              <a:t>filme fino </a:t>
            </a:r>
            <a:r>
              <a:rPr lang="pt-BR" altLang="pt-BR" sz="2000" b="1" dirty="0">
                <a:latin typeface="Symbol" panose="05050102010706020507" pitchFamily="18" charset="2"/>
              </a:rPr>
              <a:t>d</a:t>
            </a:r>
            <a:r>
              <a:rPr lang="pt-BR" altLang="pt-BR" dirty="0"/>
              <a:t>: difusão</a:t>
            </a:r>
          </a:p>
        </p:txBody>
      </p:sp>
      <p:sp>
        <p:nvSpPr>
          <p:cNvPr id="60" name="Forma livre 1">
            <a:extLst>
              <a:ext uri="{FF2B5EF4-FFF2-40B4-BE49-F238E27FC236}">
                <a16:creationId xmlns:a16="http://schemas.microsoft.com/office/drawing/2014/main" id="{67141BA5-2F95-46A6-AE47-67B23930F43B}"/>
              </a:ext>
            </a:extLst>
          </p:cNvPr>
          <p:cNvSpPr/>
          <p:nvPr/>
        </p:nvSpPr>
        <p:spPr>
          <a:xfrm rot="20605333" flipV="1">
            <a:off x="7270750" y="4438650"/>
            <a:ext cx="306388" cy="754063"/>
          </a:xfrm>
          <a:custGeom>
            <a:avLst/>
            <a:gdLst>
              <a:gd name="connsiteX0" fmla="*/ 0 w 698269"/>
              <a:gd name="connsiteY0" fmla="*/ 192850 h 874494"/>
              <a:gd name="connsiteX1" fmla="*/ 382386 w 698269"/>
              <a:gd name="connsiteY1" fmla="*/ 43221 h 874494"/>
              <a:gd name="connsiteX2" fmla="*/ 698269 w 698269"/>
              <a:gd name="connsiteY2" fmla="*/ 874494 h 874494"/>
              <a:gd name="connsiteX0" fmla="*/ 0 w 315883"/>
              <a:gd name="connsiteY0" fmla="*/ 0 h 831273"/>
              <a:gd name="connsiteX1" fmla="*/ 315883 w 315883"/>
              <a:gd name="connsiteY1" fmla="*/ 831273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883" h="831273">
                <a:moveTo>
                  <a:pt x="0" y="0"/>
                </a:moveTo>
                <a:cubicBezTo>
                  <a:pt x="116378" y="113607"/>
                  <a:pt x="216130" y="472440"/>
                  <a:pt x="315883" y="831273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24BFDAF6-96F5-4386-BF6B-07BA16F15BA1}"/>
              </a:ext>
            </a:extLst>
          </p:cNvPr>
          <p:cNvGrpSpPr/>
          <p:nvPr/>
        </p:nvGrpSpPr>
        <p:grpSpPr>
          <a:xfrm>
            <a:off x="5151284" y="1185863"/>
            <a:ext cx="3813329" cy="3035300"/>
            <a:chOff x="5151284" y="1185863"/>
            <a:chExt cx="3813329" cy="3035300"/>
          </a:xfrm>
        </p:grpSpPr>
        <p:sp>
          <p:nvSpPr>
            <p:cNvPr id="62" name="Rectangle 57">
              <a:extLst>
                <a:ext uri="{FF2B5EF4-FFF2-40B4-BE49-F238E27FC236}">
                  <a16:creationId xmlns:a16="http://schemas.microsoft.com/office/drawing/2014/main" id="{B832E081-3294-4F54-8A10-DAE701575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1163" y="1643063"/>
              <a:ext cx="1200149" cy="21542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endParaRPr lang="pt-BR" altLang="pt-BR" sz="2215" dirty="0"/>
            </a:p>
          </p:txBody>
        </p:sp>
        <p:sp>
          <p:nvSpPr>
            <p:cNvPr id="63" name="Rectangle 58">
              <a:extLst>
                <a:ext uri="{FF2B5EF4-FFF2-40B4-BE49-F238E27FC236}">
                  <a16:creationId xmlns:a16="http://schemas.microsoft.com/office/drawing/2014/main" id="{9CEE578A-C9BF-4780-8BB5-F0F773361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2900" y="1636713"/>
              <a:ext cx="2116138" cy="2168525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endParaRPr lang="pt-BR" altLang="pt-BR" sz="2215" dirty="0"/>
            </a:p>
          </p:txBody>
        </p:sp>
        <p:sp>
          <p:nvSpPr>
            <p:cNvPr id="22541" name="Line 46"/>
            <p:cNvSpPr>
              <a:spLocks noChangeShapeType="1"/>
            </p:cNvSpPr>
            <p:nvPr/>
          </p:nvSpPr>
          <p:spPr bwMode="auto">
            <a:xfrm flipV="1">
              <a:off x="6692322" y="1634681"/>
              <a:ext cx="9278" cy="215117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" name="Text Box 53">
              <a:extLst>
                <a:ext uri="{FF2B5EF4-FFF2-40B4-BE49-F238E27FC236}">
                  <a16:creationId xmlns:a16="http://schemas.microsoft.com/office/drawing/2014/main" id="{2A72B730-5048-457A-9788-B9A928EFDC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6650" y="2052452"/>
              <a:ext cx="1463675" cy="4333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sz="2215" i="1" dirty="0">
                  <a:latin typeface="Times New Roman" panose="02020603050405020304" pitchFamily="18" charset="0"/>
                </a:rPr>
                <a:t>SO</a:t>
              </a:r>
              <a:r>
                <a:rPr lang="pt-BR" altLang="pt-BR" sz="2215" i="1" baseline="-25000" dirty="0">
                  <a:latin typeface="Times New Roman" panose="02020603050405020304" pitchFamily="18" charset="0"/>
                </a:rPr>
                <a:t>2</a:t>
              </a:r>
              <a:r>
                <a:rPr lang="pt-BR" altLang="pt-BR" sz="2215" i="1" dirty="0">
                  <a:latin typeface="Times New Roman" panose="02020603050405020304" pitchFamily="18" charset="0"/>
                </a:rPr>
                <a:t>(A)</a:t>
              </a:r>
            </a:p>
          </p:txBody>
        </p:sp>
        <p:sp>
          <p:nvSpPr>
            <p:cNvPr id="66" name="Text Box 60">
              <a:extLst>
                <a:ext uri="{FF2B5EF4-FFF2-40B4-BE49-F238E27FC236}">
                  <a16:creationId xmlns:a16="http://schemas.microsoft.com/office/drawing/2014/main" id="{84472374-5D32-4EF6-B541-E897432B32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3325" y="1185863"/>
              <a:ext cx="376237" cy="43338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sz="2215" i="1" dirty="0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22545" name="Line 1090"/>
            <p:cNvSpPr>
              <a:spLocks noChangeShapeType="1"/>
            </p:cNvSpPr>
            <p:nvPr/>
          </p:nvSpPr>
          <p:spPr bwMode="auto">
            <a:xfrm flipV="1">
              <a:off x="5478034" y="1500297"/>
              <a:ext cx="13793" cy="22828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46" name="Line 1091"/>
            <p:cNvSpPr>
              <a:spLocks noChangeShapeType="1"/>
            </p:cNvSpPr>
            <p:nvPr/>
          </p:nvSpPr>
          <p:spPr bwMode="auto">
            <a:xfrm>
              <a:off x="5478034" y="3789517"/>
              <a:ext cx="3486579" cy="250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0" name="Text Box 1093">
              <a:extLst>
                <a:ext uri="{FF2B5EF4-FFF2-40B4-BE49-F238E27FC236}">
                  <a16:creationId xmlns:a16="http://schemas.microsoft.com/office/drawing/2014/main" id="{4E953D15-B84A-4434-9CBE-1D131E89A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5225" y="3786188"/>
              <a:ext cx="1738314" cy="4333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>
                  <a:latin typeface="Times New Roman" panose="02020603050405020304" pitchFamily="18" charset="0"/>
                </a:rPr>
                <a:t>z=0   z=</a:t>
              </a:r>
              <a:r>
                <a:rPr lang="en-GB" altLang="pt-BR" sz="2215" i="1" dirty="0">
                  <a:latin typeface="Symbol" panose="05050102010706020507" pitchFamily="18" charset="2"/>
                </a:rPr>
                <a:t>d</a:t>
              </a:r>
            </a:p>
          </p:txBody>
        </p:sp>
        <p:sp>
          <p:nvSpPr>
            <p:cNvPr id="71" name="Text Box 1094">
              <a:extLst>
                <a:ext uri="{FF2B5EF4-FFF2-40B4-BE49-F238E27FC236}">
                  <a16:creationId xmlns:a16="http://schemas.microsoft.com/office/drawing/2014/main" id="{62D26499-7F36-4D8D-95DE-F92C261F0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8351" y="3787775"/>
              <a:ext cx="396875" cy="433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22550" name="Line 1104"/>
            <p:cNvSpPr>
              <a:spLocks noChangeShapeType="1"/>
            </p:cNvSpPr>
            <p:nvPr/>
          </p:nvSpPr>
          <p:spPr bwMode="auto">
            <a:xfrm flipV="1">
              <a:off x="7384738" y="1671214"/>
              <a:ext cx="0" cy="2126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2" name="Line 1097"/>
            <p:cNvSpPr>
              <a:spLocks noChangeShapeType="1"/>
            </p:cNvSpPr>
            <p:nvPr/>
          </p:nvSpPr>
          <p:spPr bwMode="auto">
            <a:xfrm flipV="1">
              <a:off x="7343198" y="2981167"/>
              <a:ext cx="1463709" cy="14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6" name="Text Box 1106">
              <a:extLst>
                <a:ext uri="{FF2B5EF4-FFF2-40B4-BE49-F238E27FC236}">
                  <a16:creationId xmlns:a16="http://schemas.microsoft.com/office/drawing/2014/main" id="{413B500C-6FCA-4CCE-B9D8-C796D96F5A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6550" y="2073090"/>
              <a:ext cx="574675" cy="4333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 err="1">
                  <a:latin typeface="Times New Roman" panose="02020603050405020304" pitchFamily="18" charset="0"/>
                </a:rPr>
                <a:t>x</a:t>
              </a:r>
              <a:r>
                <a:rPr lang="en-GB" altLang="pt-BR" sz="2215" i="1" baseline="-25000" dirty="0" err="1">
                  <a:latin typeface="Times New Roman" panose="02020603050405020304" pitchFamily="18" charset="0"/>
                </a:rPr>
                <a:t>Ai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  <p:sp>
          <p:nvSpPr>
            <p:cNvPr id="22554" name="Line 1097"/>
            <p:cNvSpPr>
              <a:spLocks noChangeShapeType="1"/>
            </p:cNvSpPr>
            <p:nvPr/>
          </p:nvSpPr>
          <p:spPr bwMode="auto">
            <a:xfrm>
              <a:off x="6715425" y="2506381"/>
              <a:ext cx="669312" cy="4905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2555" name="Agrupar 71"/>
            <p:cNvGrpSpPr>
              <a:grpSpLocks/>
            </p:cNvGrpSpPr>
            <p:nvPr/>
          </p:nvGrpSpPr>
          <p:grpSpPr bwMode="auto">
            <a:xfrm>
              <a:off x="7734300" y="3167605"/>
              <a:ext cx="781050" cy="559760"/>
              <a:chOff x="6758372" y="2956970"/>
              <a:chExt cx="651151" cy="754551"/>
            </a:xfrm>
          </p:grpSpPr>
          <p:sp>
            <p:nvSpPr>
              <p:cNvPr id="81" name="AutoShape 56">
                <a:extLst>
                  <a:ext uri="{FF2B5EF4-FFF2-40B4-BE49-F238E27FC236}">
                    <a16:creationId xmlns:a16="http://schemas.microsoft.com/office/drawing/2014/main" id="{995D8346-76FC-4764-94DB-D74D64A654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4253" y="2956970"/>
                <a:ext cx="521450" cy="754551"/>
              </a:xfrm>
              <a:prstGeom prst="rightArrow">
                <a:avLst>
                  <a:gd name="adj1" fmla="val 75000"/>
                  <a:gd name="adj2" fmla="val 5000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 sz="2215" dirty="0"/>
              </a:p>
            </p:txBody>
          </p:sp>
          <p:sp>
            <p:nvSpPr>
              <p:cNvPr id="82" name="Text Box 59">
                <a:extLst>
                  <a:ext uri="{FF2B5EF4-FFF2-40B4-BE49-F238E27FC236}">
                    <a16:creationId xmlns:a16="http://schemas.microsoft.com/office/drawing/2014/main" id="{D4A43FB0-25B8-4441-9EB3-0A7C9135C0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58372" y="3018131"/>
                <a:ext cx="651151" cy="4334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pt-BR" altLang="pt-BR" sz="2215" i="1" dirty="0">
                    <a:latin typeface="Times New Roman" panose="02020603050405020304" pitchFamily="18" charset="0"/>
                  </a:rPr>
                  <a:t>N</a:t>
                </a:r>
                <a:r>
                  <a:rPr lang="pt-BR" altLang="pt-BR" sz="2215" i="1" baseline="-25000" dirty="0">
                    <a:latin typeface="Times New Roman" panose="02020603050405020304" pitchFamily="18" charset="0"/>
                  </a:rPr>
                  <a:t>A</a:t>
                </a:r>
                <a:endParaRPr lang="pt-BR" altLang="pt-BR" sz="2215" i="1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9" name="Text Box 1106">
              <a:extLst>
                <a:ext uri="{FF2B5EF4-FFF2-40B4-BE49-F238E27FC236}">
                  <a16:creationId xmlns:a16="http://schemas.microsoft.com/office/drawing/2014/main" id="{6E0A7BD9-2791-4C5C-806F-CF09D9819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85149" y="2527115"/>
              <a:ext cx="625475" cy="4333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 err="1">
                  <a:latin typeface="Times New Roman" panose="02020603050405020304" pitchFamily="18" charset="0"/>
                </a:rPr>
                <a:t>x</a:t>
              </a:r>
              <a:r>
                <a:rPr lang="en-GB" altLang="pt-BR" sz="2215" i="1" baseline="-25000" dirty="0" err="1">
                  <a:latin typeface="Times New Roman" panose="02020603050405020304" pitchFamily="18" charset="0"/>
                </a:rPr>
                <a:t>Ab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  <p:sp>
          <p:nvSpPr>
            <p:cNvPr id="80" name="Text Box 1106">
              <a:extLst>
                <a:ext uri="{FF2B5EF4-FFF2-40B4-BE49-F238E27FC236}">
                  <a16:creationId xmlns:a16="http://schemas.microsoft.com/office/drawing/2014/main" id="{89682E82-DF52-4428-AB61-8776A7A50D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1284" y="1454616"/>
              <a:ext cx="311304" cy="43319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>
                  <a:latin typeface="Times New Roman" panose="02020603050405020304" pitchFamily="18" charset="0"/>
                </a:rPr>
                <a:t>x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34">
            <a:extLst>
              <a:ext uri="{FF2B5EF4-FFF2-40B4-BE49-F238E27FC236}">
                <a16:creationId xmlns:a16="http://schemas.microsoft.com/office/drawing/2014/main" id="{376BE4F2-343C-4DE4-A746-263A87DB6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Fluxos difusivo e convectivo</a:t>
            </a:r>
          </a:p>
        </p:txBody>
      </p:sp>
      <p:sp>
        <p:nvSpPr>
          <p:cNvPr id="24579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TM unidimensional,  sistema</a:t>
            </a:r>
            <a:br>
              <a:rPr lang="pt-BR" altLang="pt-BR"/>
            </a:br>
            <a:r>
              <a:rPr lang="pt-BR" altLang="pt-BR"/>
              <a:t>binário, regime permanente</a:t>
            </a:r>
          </a:p>
          <a:p>
            <a:endParaRPr lang="en-US" altLang="pt-BR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56B40D28-E4C8-4BB5-8176-EEB690476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963" y="4224338"/>
            <a:ext cx="3022600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altLang="pt-BR" sz="2000" i="1" dirty="0">
                <a:latin typeface="+mj-lt"/>
              </a:rPr>
              <a:t>Fluxo convectivo, fluxo molar médio da mistura em relação a coordenadas estacionárias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A28B38A3-0251-4DF7-8A6C-81AED1FD5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" y="4221163"/>
            <a:ext cx="2238375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altLang="pt-BR" sz="2000" i="1" dirty="0">
                <a:latin typeface="+mj-lt"/>
              </a:rPr>
              <a:t>Fluxo total, em relação a coordenadas estacionárias</a:t>
            </a:r>
          </a:p>
        </p:txBody>
      </p:sp>
      <p:sp>
        <p:nvSpPr>
          <p:cNvPr id="16" name="Line 29">
            <a:extLst>
              <a:ext uri="{FF2B5EF4-FFF2-40B4-BE49-F238E27FC236}">
                <a16:creationId xmlns:a16="http://schemas.microsoft.com/office/drawing/2014/main" id="{DEF18EB9-F48E-420D-AE1C-11D3D541E5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813" y="3535363"/>
            <a:ext cx="0" cy="541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i="1" dirty="0">
              <a:latin typeface="+mj-lt"/>
            </a:endParaRPr>
          </a:p>
        </p:txBody>
      </p:sp>
      <p:sp>
        <p:nvSpPr>
          <p:cNvPr id="19" name="Line 30">
            <a:extLst>
              <a:ext uri="{FF2B5EF4-FFF2-40B4-BE49-F238E27FC236}">
                <a16:creationId xmlns:a16="http://schemas.microsoft.com/office/drawing/2014/main" id="{3C6941E2-9E0C-4A39-83D0-07D1CF2951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73213" y="3509963"/>
            <a:ext cx="773112" cy="658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i="1" dirty="0">
              <a:latin typeface="+mj-lt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960CA8D5-7E09-4F94-9305-B0DF78574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4240213"/>
            <a:ext cx="2919412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altLang="pt-BR" sz="2000" i="1" dirty="0">
                <a:latin typeface="+mj-lt"/>
              </a:rPr>
              <a:t>Fluxo difusivo, através de um plano movendo-se com a velocidade média molar da mistura</a:t>
            </a:r>
          </a:p>
        </p:txBody>
      </p:sp>
      <p:sp>
        <p:nvSpPr>
          <p:cNvPr id="21" name="Line 30">
            <a:extLst>
              <a:ext uri="{FF2B5EF4-FFF2-40B4-BE49-F238E27FC236}">
                <a16:creationId xmlns:a16="http://schemas.microsoft.com/office/drawing/2014/main" id="{E28FAAFE-429D-4A98-92CD-46BE617E6A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32113" y="3429000"/>
            <a:ext cx="2228850" cy="73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i="1" dirty="0">
              <a:latin typeface="+mj-lt"/>
            </a:endParaRPr>
          </a:p>
        </p:txBody>
      </p:sp>
      <p:sp>
        <p:nvSpPr>
          <p:cNvPr id="24586" name="Text Box 33"/>
          <p:cNvSpPr txBox="1">
            <a:spLocks noChangeArrowheads="1"/>
          </p:cNvSpPr>
          <p:nvPr/>
        </p:nvSpPr>
        <p:spPr bwMode="auto">
          <a:xfrm>
            <a:off x="506413" y="5556250"/>
            <a:ext cx="37163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i="1"/>
              <a:t>N</a:t>
            </a:r>
            <a:r>
              <a:rPr lang="pt-BR" altLang="pt-BR" sz="2400" i="1" baseline="-25000"/>
              <a:t>t</a:t>
            </a:r>
            <a:r>
              <a:rPr lang="pt-BR" altLang="pt-BR" sz="2400" i="1"/>
              <a:t> 	mol_mistura.m</a:t>
            </a:r>
            <a:r>
              <a:rPr lang="pt-BR" altLang="pt-BR" sz="2400" i="1" baseline="30000"/>
              <a:t>-2</a:t>
            </a:r>
            <a:r>
              <a:rPr lang="pt-BR" altLang="pt-BR" sz="2400" i="1"/>
              <a:t>.s</a:t>
            </a:r>
            <a:r>
              <a:rPr lang="pt-BR" altLang="pt-BR" sz="2400" i="1" baseline="30000"/>
              <a:t>-1</a:t>
            </a:r>
            <a:endParaRPr lang="pt-BR" altLang="pt-BR" sz="2400" i="1"/>
          </a:p>
          <a:p>
            <a:r>
              <a:rPr lang="pt-BR" altLang="pt-BR" sz="2400" i="1"/>
              <a:t>N</a:t>
            </a:r>
            <a:r>
              <a:rPr lang="pt-BR" altLang="pt-BR" sz="2400" i="1" baseline="-25000"/>
              <a:t>A</a:t>
            </a:r>
            <a:r>
              <a:rPr lang="pt-BR" altLang="pt-BR" sz="2400" i="1"/>
              <a:t>, J</a:t>
            </a:r>
            <a:r>
              <a:rPr lang="pt-BR" altLang="pt-BR" sz="2400" i="1" baseline="-25000"/>
              <a:t>A</a:t>
            </a:r>
            <a:r>
              <a:rPr lang="pt-BR" altLang="pt-BR" sz="2400" i="1"/>
              <a:t>  	mol_A.m</a:t>
            </a:r>
            <a:r>
              <a:rPr lang="pt-BR" altLang="pt-BR" sz="2400" i="1" baseline="30000"/>
              <a:t>-2</a:t>
            </a:r>
            <a:r>
              <a:rPr lang="pt-BR" altLang="pt-BR" sz="2400" i="1"/>
              <a:t>.s</a:t>
            </a:r>
            <a:r>
              <a:rPr lang="pt-BR" altLang="pt-BR" sz="2400" i="1" baseline="30000"/>
              <a:t>-1</a:t>
            </a:r>
            <a:endParaRPr lang="pt-BR" altLang="pt-BR" sz="2400" i="1"/>
          </a:p>
          <a:p>
            <a:r>
              <a:rPr lang="pt-BR" altLang="pt-BR" sz="2400" i="1"/>
              <a:t>x</a:t>
            </a:r>
            <a:r>
              <a:rPr lang="pt-BR" altLang="pt-BR" sz="2400" i="1" baseline="-25000"/>
              <a:t>A</a:t>
            </a:r>
            <a:r>
              <a:rPr lang="pt-BR" altLang="pt-BR" sz="2400" i="1"/>
              <a:t> 	mol_A.mol_mistura</a:t>
            </a:r>
            <a:r>
              <a:rPr lang="pt-BR" altLang="pt-BR" sz="2400" i="1" baseline="30000"/>
              <a:t>-1</a:t>
            </a:r>
            <a:endParaRPr lang="pt-BR" altLang="pt-BR" sz="2400" i="1"/>
          </a:p>
        </p:txBody>
      </p:sp>
      <p:sp>
        <p:nvSpPr>
          <p:cNvPr id="24587" name="CaixaDeTexto 9"/>
          <p:cNvSpPr txBox="1">
            <a:spLocks noChangeArrowheads="1"/>
          </p:cNvSpPr>
          <p:nvPr/>
        </p:nvSpPr>
        <p:spPr bwMode="auto">
          <a:xfrm>
            <a:off x="5891213" y="6165850"/>
            <a:ext cx="2762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pt-BR"/>
              <a:t>Fonte: S&amp;H seções3.1 e 3.3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669925" y="2112961"/>
                <a:ext cx="1806575" cy="4127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38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925" y="2112961"/>
                <a:ext cx="1806575" cy="4127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621378" y="2597149"/>
                <a:ext cx="2222500" cy="4111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42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378" y="2597149"/>
                <a:ext cx="2222500" cy="411163"/>
              </a:xfrm>
              <a:prstGeom prst="rect">
                <a:avLst/>
              </a:prstGeom>
              <a:blipFill>
                <a:blip r:embed="rId4"/>
                <a:stretch>
                  <a:fillRect b="-149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ject 4">
                <a:hlinkClick r:id="" action="ppaction://ole?verb=0"/>
              </p:cNvPr>
              <p:cNvSpPr txBox="1"/>
              <p:nvPr/>
            </p:nvSpPr>
            <p:spPr bwMode="auto">
              <a:xfrm>
                <a:off x="621378" y="3079750"/>
                <a:ext cx="2222500" cy="4111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43" name="Object 4">
                <a:hlinkClick r:id="" action="ppaction://ole?verb=0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378" y="3079750"/>
                <a:ext cx="2222500" cy="4111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Agrupar 45">
            <a:extLst>
              <a:ext uri="{FF2B5EF4-FFF2-40B4-BE49-F238E27FC236}">
                <a16:creationId xmlns:a16="http://schemas.microsoft.com/office/drawing/2014/main" id="{79B2D743-59E6-4CF3-A0C5-6D0B7C5DEA46}"/>
              </a:ext>
            </a:extLst>
          </p:cNvPr>
          <p:cNvGrpSpPr/>
          <p:nvPr/>
        </p:nvGrpSpPr>
        <p:grpSpPr>
          <a:xfrm>
            <a:off x="5151284" y="1185863"/>
            <a:ext cx="3813329" cy="3035300"/>
            <a:chOff x="5151284" y="1185863"/>
            <a:chExt cx="3813329" cy="3035300"/>
          </a:xfrm>
        </p:grpSpPr>
        <p:sp>
          <p:nvSpPr>
            <p:cNvPr id="47" name="Rectangle 57">
              <a:extLst>
                <a:ext uri="{FF2B5EF4-FFF2-40B4-BE49-F238E27FC236}">
                  <a16:creationId xmlns:a16="http://schemas.microsoft.com/office/drawing/2014/main" id="{15265B97-114E-4862-ABF1-66EDFF2EA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1163" y="1643063"/>
              <a:ext cx="1200149" cy="21542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endParaRPr lang="pt-BR" altLang="pt-BR" sz="2215" dirty="0"/>
            </a:p>
          </p:txBody>
        </p:sp>
        <p:sp>
          <p:nvSpPr>
            <p:cNvPr id="49" name="Rectangle 58">
              <a:extLst>
                <a:ext uri="{FF2B5EF4-FFF2-40B4-BE49-F238E27FC236}">
                  <a16:creationId xmlns:a16="http://schemas.microsoft.com/office/drawing/2014/main" id="{A193DAD8-4D55-4695-9C42-FE1FCA8F0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2900" y="1636713"/>
              <a:ext cx="2116138" cy="2168525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endParaRPr lang="pt-BR" altLang="pt-BR" sz="2215" dirty="0"/>
            </a:p>
          </p:txBody>
        </p:sp>
        <p:sp>
          <p:nvSpPr>
            <p:cNvPr id="51" name="Line 46">
              <a:extLst>
                <a:ext uri="{FF2B5EF4-FFF2-40B4-BE49-F238E27FC236}">
                  <a16:creationId xmlns:a16="http://schemas.microsoft.com/office/drawing/2014/main" id="{92DB97D9-D120-497E-9CE1-833DED6D13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92322" y="1634681"/>
              <a:ext cx="9278" cy="215117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2" name="Text Box 53">
              <a:extLst>
                <a:ext uri="{FF2B5EF4-FFF2-40B4-BE49-F238E27FC236}">
                  <a16:creationId xmlns:a16="http://schemas.microsoft.com/office/drawing/2014/main" id="{A10F1A38-B078-4647-AD83-E7832F6A24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6650" y="2052452"/>
              <a:ext cx="1463675" cy="4333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sz="2215" i="1" dirty="0">
                  <a:latin typeface="Times New Roman" panose="02020603050405020304" pitchFamily="18" charset="0"/>
                </a:rPr>
                <a:t>SO</a:t>
              </a:r>
              <a:r>
                <a:rPr lang="pt-BR" altLang="pt-BR" sz="2215" i="1" baseline="-25000" dirty="0">
                  <a:latin typeface="Times New Roman" panose="02020603050405020304" pitchFamily="18" charset="0"/>
                </a:rPr>
                <a:t>2</a:t>
              </a:r>
              <a:r>
                <a:rPr lang="pt-BR" altLang="pt-BR" sz="2215" i="1" dirty="0">
                  <a:latin typeface="Times New Roman" panose="02020603050405020304" pitchFamily="18" charset="0"/>
                </a:rPr>
                <a:t>(A)</a:t>
              </a:r>
            </a:p>
          </p:txBody>
        </p:sp>
        <p:sp>
          <p:nvSpPr>
            <p:cNvPr id="57" name="Text Box 60">
              <a:extLst>
                <a:ext uri="{FF2B5EF4-FFF2-40B4-BE49-F238E27FC236}">
                  <a16:creationId xmlns:a16="http://schemas.microsoft.com/office/drawing/2014/main" id="{93EEA909-24D4-4136-AF93-D770144C1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3325" y="1185863"/>
              <a:ext cx="376237" cy="43338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sz="2215" i="1" dirty="0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58" name="Line 1090">
              <a:extLst>
                <a:ext uri="{FF2B5EF4-FFF2-40B4-BE49-F238E27FC236}">
                  <a16:creationId xmlns:a16="http://schemas.microsoft.com/office/drawing/2014/main" id="{E91838BB-D4B6-4DA7-906D-7AF3A1D7C6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78034" y="1500297"/>
              <a:ext cx="13793" cy="22828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9" name="Line 1091">
              <a:extLst>
                <a:ext uri="{FF2B5EF4-FFF2-40B4-BE49-F238E27FC236}">
                  <a16:creationId xmlns:a16="http://schemas.microsoft.com/office/drawing/2014/main" id="{BDE5B698-95C1-49FB-A68D-0E46E62736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8034" y="3789517"/>
              <a:ext cx="3486579" cy="250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0" name="Text Box 1093">
              <a:extLst>
                <a:ext uri="{FF2B5EF4-FFF2-40B4-BE49-F238E27FC236}">
                  <a16:creationId xmlns:a16="http://schemas.microsoft.com/office/drawing/2014/main" id="{95F9C3F0-574F-49C7-BFC5-BEEA9BAA6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5225" y="3786188"/>
              <a:ext cx="1738314" cy="4333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>
                  <a:latin typeface="Times New Roman" panose="02020603050405020304" pitchFamily="18" charset="0"/>
                </a:rPr>
                <a:t>z=0   z=</a:t>
              </a:r>
              <a:r>
                <a:rPr lang="en-GB" altLang="pt-BR" sz="2215" i="1" dirty="0">
                  <a:latin typeface="Symbol" panose="05050102010706020507" pitchFamily="18" charset="2"/>
                </a:rPr>
                <a:t>d</a:t>
              </a:r>
            </a:p>
          </p:txBody>
        </p:sp>
        <p:sp>
          <p:nvSpPr>
            <p:cNvPr id="61" name="Text Box 1094">
              <a:extLst>
                <a:ext uri="{FF2B5EF4-FFF2-40B4-BE49-F238E27FC236}">
                  <a16:creationId xmlns:a16="http://schemas.microsoft.com/office/drawing/2014/main" id="{741860C0-474E-4B39-808C-8C436427D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8351" y="3787775"/>
              <a:ext cx="396875" cy="433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62" name="Line 1104">
              <a:extLst>
                <a:ext uri="{FF2B5EF4-FFF2-40B4-BE49-F238E27FC236}">
                  <a16:creationId xmlns:a16="http://schemas.microsoft.com/office/drawing/2014/main" id="{91C804D8-FD19-413D-AE40-0A67DDB70E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84738" y="1671214"/>
              <a:ext cx="0" cy="2126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3" name="Line 1097">
              <a:extLst>
                <a:ext uri="{FF2B5EF4-FFF2-40B4-BE49-F238E27FC236}">
                  <a16:creationId xmlns:a16="http://schemas.microsoft.com/office/drawing/2014/main" id="{A4BAC937-EA63-4F4D-AE61-2BDD3AE75A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43198" y="2981167"/>
              <a:ext cx="1463709" cy="14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" name="Text Box 1106">
              <a:extLst>
                <a:ext uri="{FF2B5EF4-FFF2-40B4-BE49-F238E27FC236}">
                  <a16:creationId xmlns:a16="http://schemas.microsoft.com/office/drawing/2014/main" id="{F4635667-8DAC-47E9-A108-C7D8ADE55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6550" y="2073090"/>
              <a:ext cx="574675" cy="4333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 err="1">
                  <a:latin typeface="Times New Roman" panose="02020603050405020304" pitchFamily="18" charset="0"/>
                </a:rPr>
                <a:t>x</a:t>
              </a:r>
              <a:r>
                <a:rPr lang="en-GB" altLang="pt-BR" sz="2215" i="1" baseline="-25000" dirty="0" err="1">
                  <a:latin typeface="Times New Roman" panose="02020603050405020304" pitchFamily="18" charset="0"/>
                </a:rPr>
                <a:t>Ai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  <p:sp>
          <p:nvSpPr>
            <p:cNvPr id="65" name="Line 1097">
              <a:extLst>
                <a:ext uri="{FF2B5EF4-FFF2-40B4-BE49-F238E27FC236}">
                  <a16:creationId xmlns:a16="http://schemas.microsoft.com/office/drawing/2014/main" id="{6AFCA1CD-1447-461C-8518-6A505677F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5425" y="2506381"/>
              <a:ext cx="669312" cy="4905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6" name="Agrupar 71">
              <a:extLst>
                <a:ext uri="{FF2B5EF4-FFF2-40B4-BE49-F238E27FC236}">
                  <a16:creationId xmlns:a16="http://schemas.microsoft.com/office/drawing/2014/main" id="{5C8B6552-FC1C-489D-99D9-B146AE8C1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34300" y="3167605"/>
              <a:ext cx="781050" cy="559760"/>
              <a:chOff x="6758372" y="2956970"/>
              <a:chExt cx="651151" cy="754551"/>
            </a:xfrm>
          </p:grpSpPr>
          <p:sp>
            <p:nvSpPr>
              <p:cNvPr id="69" name="AutoShape 56">
                <a:extLst>
                  <a:ext uri="{FF2B5EF4-FFF2-40B4-BE49-F238E27FC236}">
                    <a16:creationId xmlns:a16="http://schemas.microsoft.com/office/drawing/2014/main" id="{968C8F9C-208D-4F50-8852-3C0DCCF5F7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4253" y="2956970"/>
                <a:ext cx="521450" cy="754551"/>
              </a:xfrm>
              <a:prstGeom prst="rightArrow">
                <a:avLst>
                  <a:gd name="adj1" fmla="val 75000"/>
                  <a:gd name="adj2" fmla="val 5000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 sz="2215" dirty="0"/>
              </a:p>
            </p:txBody>
          </p:sp>
          <p:sp>
            <p:nvSpPr>
              <p:cNvPr id="70" name="Text Box 59">
                <a:extLst>
                  <a:ext uri="{FF2B5EF4-FFF2-40B4-BE49-F238E27FC236}">
                    <a16:creationId xmlns:a16="http://schemas.microsoft.com/office/drawing/2014/main" id="{BFF82892-4805-4D42-9293-00FCA7E7EC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58372" y="3018131"/>
                <a:ext cx="651151" cy="4334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pt-BR" altLang="pt-BR" sz="2215" i="1" dirty="0">
                    <a:latin typeface="Times New Roman" panose="02020603050405020304" pitchFamily="18" charset="0"/>
                  </a:rPr>
                  <a:t>N</a:t>
                </a:r>
                <a:r>
                  <a:rPr lang="pt-BR" altLang="pt-BR" sz="2215" i="1" baseline="-25000" dirty="0">
                    <a:latin typeface="Times New Roman" panose="02020603050405020304" pitchFamily="18" charset="0"/>
                  </a:rPr>
                  <a:t>A</a:t>
                </a:r>
                <a:endParaRPr lang="pt-BR" altLang="pt-BR" sz="2215" i="1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7" name="Text Box 1106">
              <a:extLst>
                <a:ext uri="{FF2B5EF4-FFF2-40B4-BE49-F238E27FC236}">
                  <a16:creationId xmlns:a16="http://schemas.microsoft.com/office/drawing/2014/main" id="{CF3FEE05-E582-4BB8-9708-73715F8AA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85149" y="2527115"/>
              <a:ext cx="625475" cy="43338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 err="1">
                  <a:latin typeface="Times New Roman" panose="02020603050405020304" pitchFamily="18" charset="0"/>
                </a:rPr>
                <a:t>x</a:t>
              </a:r>
              <a:r>
                <a:rPr lang="en-GB" altLang="pt-BR" sz="2215" i="1" baseline="-25000" dirty="0" err="1">
                  <a:latin typeface="Times New Roman" panose="02020603050405020304" pitchFamily="18" charset="0"/>
                </a:rPr>
                <a:t>Ab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  <p:sp>
          <p:nvSpPr>
            <p:cNvPr id="68" name="Text Box 1106">
              <a:extLst>
                <a:ext uri="{FF2B5EF4-FFF2-40B4-BE49-F238E27FC236}">
                  <a16:creationId xmlns:a16="http://schemas.microsoft.com/office/drawing/2014/main" id="{4FEF3B23-E1CE-465D-B7AE-307F4AD6E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1284" y="1454616"/>
              <a:ext cx="311304" cy="43319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pt-BR" sz="2215" i="1" dirty="0">
                  <a:latin typeface="Times New Roman" panose="02020603050405020304" pitchFamily="18" charset="0"/>
                </a:rPr>
                <a:t>x</a:t>
              </a:r>
              <a:endParaRPr lang="en-GB" altLang="pt-BR" sz="2215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opIII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tabLst>
            <a:tab pos="450850" algn="l"/>
          </a:tabLs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opIII</Template>
  <TotalTime>16873</TotalTime>
  <Pages>28</Pages>
  <Words>5398</Words>
  <Application>Microsoft Office PowerPoint</Application>
  <PresentationFormat>Apresentação na tela (4:3)</PresentationFormat>
  <Paragraphs>923</Paragraphs>
  <Slides>47</Slides>
  <Notes>46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8" baseType="lpstr">
      <vt:lpstr>Arial</vt:lpstr>
      <vt:lpstr>Calibri</vt:lpstr>
      <vt:lpstr>Cambria Math</vt:lpstr>
      <vt:lpstr>Helvetica</vt:lpstr>
      <vt:lpstr>Lucida Sans</vt:lpstr>
      <vt:lpstr>Symbol</vt:lpstr>
      <vt:lpstr>Times New Roman</vt:lpstr>
      <vt:lpstr>Wingdings</vt:lpstr>
      <vt:lpstr>ZapfDingbats</vt:lpstr>
      <vt:lpstr>opIII</vt:lpstr>
      <vt:lpstr>Equation</vt:lpstr>
      <vt:lpstr>OP III   /   PQI3402 Transporte de massa e balanços em um estágio</vt:lpstr>
      <vt:lpstr>Etapas da "separação homogênea”</vt:lpstr>
      <vt:lpstr>Definição de fluxo</vt:lpstr>
      <vt:lpstr>Interfaces em separadores</vt:lpstr>
      <vt:lpstr>Exemplos de interfaces</vt:lpstr>
      <vt:lpstr>Exemplos de interfaces</vt:lpstr>
      <vt:lpstr>Exercício 3.1: Área da interface</vt:lpstr>
      <vt:lpstr>TM em reg. turbulento no interior de uma fase: teoria de filme</vt:lpstr>
      <vt:lpstr>Fluxos difusivo e convectivo</vt:lpstr>
      <vt:lpstr>Componente difusivo do fluxo</vt:lpstr>
      <vt:lpstr>Condições de contorno e integração na direção do transporte</vt:lpstr>
      <vt:lpstr>Fluxo e parâmetros do modelo de filme</vt:lpstr>
      <vt:lpstr>Espessuras de filme típicas</vt:lpstr>
      <vt:lpstr>Correlações para k e d</vt:lpstr>
      <vt:lpstr>Exercício 3.2: Absorção de SO2</vt:lpstr>
      <vt:lpstr>TM através de interface: teoria de dois filmes</vt:lpstr>
      <vt:lpstr>TM através de interface: teoria de dois filmes</vt:lpstr>
      <vt:lpstr>TM através de interface: teoria de dois filmes</vt:lpstr>
      <vt:lpstr>Sistemas não diluídos</vt:lpstr>
      <vt:lpstr>Etapa limitante do TM</vt:lpstr>
      <vt:lpstr>Etapa limitante do TM</vt:lpstr>
      <vt:lpstr>Exemplo koV : Absorção de O2 em água</vt:lpstr>
      <vt:lpstr>OP III   /   PQI3402 Transporte de massa e balanços em um estágio</vt:lpstr>
      <vt:lpstr>Balanço de massa em estágio de equilíbrio</vt:lpstr>
      <vt:lpstr>Balanço de massa em estágio de equilíbrio</vt:lpstr>
      <vt:lpstr>Balanço de massa em estágio de equilíbrio</vt:lpstr>
      <vt:lpstr>Concentrações elevadas</vt:lpstr>
      <vt:lpstr>Balanço de massa em estágio com TM: mistura ideal nas 2 fases (mix-mix)</vt:lpstr>
      <vt:lpstr>Balanço de massa em estágio com TM: mistura ideal nas 2 fases (mix-mix)</vt:lpstr>
      <vt:lpstr>Balanço de massa em estágio com TM: mistura ideal nas 2 fases (mix-mix)</vt:lpstr>
      <vt:lpstr>Exercício 3.3 – TM em configuração mix-mix</vt:lpstr>
      <vt:lpstr>Balanço de massa em estágio com TM: 1 fase em escoamento pistonado: mix-plug</vt:lpstr>
      <vt:lpstr>Mix-plug</vt:lpstr>
      <vt:lpstr>Mix-plug</vt:lpstr>
      <vt:lpstr>Simbologia</vt:lpstr>
      <vt:lpstr>Exercício 3.4 – TM em configuração mix-plug</vt:lpstr>
      <vt:lpstr>Ambas as fases em escoamento pistonado: plug-plug</vt:lpstr>
      <vt:lpstr>Plug-plug</vt:lpstr>
      <vt:lpstr>Plug-plug</vt:lpstr>
      <vt:lpstr>Comparação entre tipos de escoamento</vt:lpstr>
      <vt:lpstr>Exercício da lista TM 5.1</vt:lpstr>
      <vt:lpstr>Cascatas: membranas</vt:lpstr>
      <vt:lpstr>Cascatas: destilação</vt:lpstr>
      <vt:lpstr>Cascatas – método de grupo de Kremser</vt:lpstr>
      <vt:lpstr>Exercício 3.5: cascata</vt:lpstr>
      <vt:lpstr>Resumo 1/2</vt:lpstr>
      <vt:lpstr>Resumo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464 Separation processes</dc:title>
  <dc:subject>Short Cut Models</dc:subject>
  <dc:creator>P.J. Jansens</dc:creator>
  <cp:lastModifiedBy>marcelo seckler</cp:lastModifiedBy>
  <cp:revision>1045</cp:revision>
  <cp:lastPrinted>2019-02-01T17:18:21Z</cp:lastPrinted>
  <dcterms:created xsi:type="dcterms:W3CDTF">1997-01-06T06:02:24Z</dcterms:created>
  <dcterms:modified xsi:type="dcterms:W3CDTF">2020-12-31T00:52:17Z</dcterms:modified>
</cp:coreProperties>
</file>