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57" r:id="rId2"/>
    <p:sldId id="346" r:id="rId3"/>
    <p:sldId id="349" r:id="rId4"/>
    <p:sldId id="459" r:id="rId5"/>
    <p:sldId id="460" r:id="rId6"/>
    <p:sldId id="480" r:id="rId7"/>
    <p:sldId id="479" r:id="rId8"/>
    <p:sldId id="481" r:id="rId9"/>
    <p:sldId id="482" r:id="rId10"/>
    <p:sldId id="485" r:id="rId11"/>
    <p:sldId id="486" r:id="rId12"/>
    <p:sldId id="487" r:id="rId13"/>
    <p:sldId id="488" r:id="rId14"/>
    <p:sldId id="489" r:id="rId15"/>
    <p:sldId id="490" r:id="rId16"/>
    <p:sldId id="492" r:id="rId17"/>
    <p:sldId id="491" r:id="rId18"/>
    <p:sldId id="493" r:id="rId19"/>
    <p:sldId id="496" r:id="rId20"/>
    <p:sldId id="497" r:id="rId21"/>
    <p:sldId id="498" r:id="rId22"/>
  </p:sldIdLst>
  <p:sldSz cx="9144000" cy="6858000" type="screen4x3"/>
  <p:notesSz cx="6797675" cy="987425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C0C0C0"/>
    <a:srgbClr val="FFFF99"/>
    <a:srgbClr val="FF0000"/>
    <a:srgbClr val="FFFF66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6" autoAdjust="0"/>
    <p:restoredTop sz="94673" autoAdjust="0"/>
  </p:normalViewPr>
  <p:slideViewPr>
    <p:cSldViewPr snapToGrid="0" showGuides="1">
      <p:cViewPr varScale="1">
        <p:scale>
          <a:sx n="63" d="100"/>
          <a:sy n="63" d="100"/>
        </p:scale>
        <p:origin x="53" y="398"/>
      </p:cViewPr>
      <p:guideLst>
        <p:guide orient="horz" pos="2183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427" d="5000"/>
        <a:sy n="3427" d="5000"/>
      </p:scale>
      <p:origin x="0" y="-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33B80A7-BB06-4A13-851B-E8048270C7A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57980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6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E22FF0-B762-43F5-A49A-3D1BF1171A8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4104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77696-3517-41E9-A240-344FE6452F0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8837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F1FFA-02D2-464E-9BD2-B6880D26CE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7338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6B0D0-45DB-4623-8FC4-06AF5CE251B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9694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9F228-0619-4059-A902-910228B20E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7460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8F692-66DA-4EF1-9B7C-39BE60CCED6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056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7BF28-584F-4FE3-8E45-049EE8ABE45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0573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15CE7-A234-4D01-9D01-95D00BE622A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795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283C9A-E5E8-4DBC-B1F6-5040FD30141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646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76E27-3724-4151-9D8B-EEDA1FEF942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539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D8CDE-7D08-47B5-B8D0-D45043AAE9D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814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1F6CB-7889-4CDE-9AF1-5FCA575C97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981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86C58-ADBD-469B-82A3-832499E502A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9746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455ED-07EB-454B-A3D5-A11AC77CC73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4118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992A6-CCED-46E1-91E1-2D46A91BAD0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330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1C8E3-90C7-40EB-B423-A4401ABD4BE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494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969696"/>
                </a:solidFill>
              </a:defRPr>
            </a:lvl1pPr>
          </a:lstStyle>
          <a:p>
            <a:fld id="{69E4ECA4-8307-47C4-8E1F-E0783E10914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864DF6-2B35-44A9-8D95-4289907DC797}" type="slidenum">
              <a:rPr lang="pt-BR" altLang="pt-BR">
                <a:solidFill>
                  <a:srgbClr val="969696"/>
                </a:solidFill>
              </a:rPr>
              <a:pPr/>
              <a:t>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2051" name="Espaço Reservado para Número de Slide 5"/>
          <p:cNvSpPr txBox="1">
            <a:spLocks noGrp="1"/>
          </p:cNvSpPr>
          <p:nvPr/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DAF8524-B204-42F0-96C9-997B17FBDB3F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r" eaLnBrk="1" hangingPunct="1"/>
              <a:t>1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52002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Cupom Cambial</a:t>
            </a:r>
          </a:p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endParaRPr lang="pt-BR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Parte II</a:t>
            </a:r>
            <a:endParaRPr lang="pt-BR" sz="40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1DDDFF-C6E5-4462-B54C-0866ABB96ED7}" type="slidenum">
              <a:rPr lang="pt-BR" altLang="pt-BR">
                <a:solidFill>
                  <a:srgbClr val="969696"/>
                </a:solidFill>
              </a:rPr>
              <a:pPr/>
              <a:t>10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Cupom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Cambial Limpo (FRA)</a:t>
            </a:r>
            <a:endParaRPr lang="pt-BR" altLang="pt-BR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320" y="133612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Exemplo 1:</a:t>
            </a:r>
          </a:p>
          <a:p>
            <a:endParaRPr lang="pt-BR" sz="2800" dirty="0" smtClean="0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7200" y="2103121"/>
            <a:ext cx="84277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Um </a:t>
            </a:r>
            <a:r>
              <a:rPr lang="pt-BR" sz="2800" dirty="0">
                <a:solidFill>
                  <a:srgbClr val="000000"/>
                </a:solidFill>
              </a:rPr>
              <a:t>investidor comprou 500 contratos de FRA </a:t>
            </a:r>
            <a:r>
              <a:rPr lang="pt-BR" sz="2800" dirty="0" smtClean="0">
                <a:solidFill>
                  <a:srgbClr val="000000"/>
                </a:solidFill>
              </a:rPr>
              <a:t>a </a:t>
            </a:r>
            <a:r>
              <a:rPr lang="pt-BR" sz="2800" dirty="0">
                <a:solidFill>
                  <a:srgbClr val="000000"/>
                </a:solidFill>
              </a:rPr>
              <a:t>1,44% ao ano </a:t>
            </a:r>
            <a:r>
              <a:rPr lang="pt-BR" sz="2800" dirty="0" smtClean="0">
                <a:solidFill>
                  <a:srgbClr val="000000"/>
                </a:solidFill>
              </a:rPr>
              <a:t>com vencimento em 114 dias corridos. O ajuste do DDI futuro mais próximo, dentro de 21 dias, corresponde a 98.477,13,</a:t>
            </a:r>
          </a:p>
          <a:p>
            <a:r>
              <a:rPr lang="pt-BR" sz="2800" dirty="0" smtClean="0">
                <a:solidFill>
                  <a:srgbClr val="000000"/>
                </a:solidFill>
              </a:rPr>
              <a:t>Como seria registrada essa </a:t>
            </a:r>
            <a:r>
              <a:rPr lang="pt-BR" sz="2800" dirty="0" err="1" smtClean="0">
                <a:solidFill>
                  <a:srgbClr val="000000"/>
                </a:solidFill>
              </a:rPr>
              <a:t>operação</a:t>
            </a:r>
            <a:r>
              <a:rPr lang="pt-BR" sz="2800" dirty="0" smtClean="0">
                <a:solidFill>
                  <a:srgbClr val="000000"/>
                </a:solidFill>
              </a:rPr>
              <a:t> na Bolsa?</a:t>
            </a:r>
          </a:p>
        </p:txBody>
      </p:sp>
      <p:cxnSp>
        <p:nvCxnSpPr>
          <p:cNvPr id="6" name="Conector de seta reta 5"/>
          <p:cNvCxnSpPr/>
          <p:nvPr/>
        </p:nvCxnSpPr>
        <p:spPr>
          <a:xfrm>
            <a:off x="640106" y="5440721"/>
            <a:ext cx="7242954" cy="0"/>
          </a:xfrm>
          <a:prstGeom prst="straightConnector1">
            <a:avLst/>
          </a:prstGeom>
          <a:ln w="57150">
            <a:solidFill>
              <a:schemeClr val="bg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3280364" y="4748613"/>
            <a:ext cx="0" cy="1318963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7866016" y="4748613"/>
            <a:ext cx="0" cy="1318963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599076" y="4748613"/>
            <a:ext cx="0" cy="1318963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544760" y="4602442"/>
            <a:ext cx="27857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00B050"/>
                </a:solidFill>
              </a:rPr>
              <a:t>Vendido </a:t>
            </a:r>
            <a:r>
              <a:rPr lang="pt-BR" sz="2000" dirty="0">
                <a:solidFill>
                  <a:srgbClr val="00B050"/>
                </a:solidFill>
              </a:rPr>
              <a:t>em </a:t>
            </a:r>
            <a:r>
              <a:rPr lang="pt-BR" sz="2000" dirty="0" smtClean="0">
                <a:solidFill>
                  <a:srgbClr val="00B050"/>
                </a:solidFill>
              </a:rPr>
              <a:t>DDI</a:t>
            </a:r>
            <a:endParaRPr lang="pt-BR" sz="2000" dirty="0">
              <a:solidFill>
                <a:srgbClr val="00B05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sz="2000" dirty="0">
                <a:solidFill>
                  <a:srgbClr val="00B050"/>
                </a:solidFill>
              </a:rPr>
              <a:t>Ponta </a:t>
            </a:r>
            <a:r>
              <a:rPr lang="pt-BR" sz="2000" dirty="0" smtClean="0">
                <a:solidFill>
                  <a:srgbClr val="00B050"/>
                </a:solidFill>
              </a:rPr>
              <a:t>Curta</a:t>
            </a:r>
            <a:endParaRPr lang="pt-BR" sz="2000" dirty="0">
              <a:solidFill>
                <a:srgbClr val="00B050"/>
              </a:solidFill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 flipV="1">
            <a:off x="3280364" y="5865693"/>
            <a:ext cx="4585652" cy="1716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544760" y="5012483"/>
            <a:ext cx="2785752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3924496" y="5084895"/>
            <a:ext cx="2785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>
                    <a:lumMod val="75000"/>
                  </a:schemeClr>
                </a:solidFill>
              </a:rPr>
              <a:t>Comprado </a:t>
            </a:r>
            <a:r>
              <a:rPr lang="pt-BR" sz="2000" dirty="0">
                <a:solidFill>
                  <a:schemeClr val="bg1">
                    <a:lumMod val="75000"/>
                  </a:schemeClr>
                </a:solidFill>
              </a:rPr>
              <a:t>em </a:t>
            </a:r>
            <a:r>
              <a:rPr lang="pt-BR" sz="2000" dirty="0" smtClean="0">
                <a:solidFill>
                  <a:schemeClr val="bg1">
                    <a:lumMod val="75000"/>
                  </a:schemeClr>
                </a:solidFill>
              </a:rPr>
              <a:t>DDI</a:t>
            </a:r>
            <a:endParaRPr lang="pt-BR" sz="2000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pt-BR" sz="2000" dirty="0">
                <a:solidFill>
                  <a:schemeClr val="bg1">
                    <a:lumMod val="75000"/>
                  </a:schemeClr>
                </a:solidFill>
              </a:rPr>
              <a:t>Ponta </a:t>
            </a:r>
            <a:r>
              <a:rPr lang="pt-BR" sz="2000" dirty="0" smtClean="0">
                <a:solidFill>
                  <a:schemeClr val="bg1">
                    <a:lumMod val="75000"/>
                  </a:schemeClr>
                </a:solidFill>
              </a:rPr>
              <a:t>Longa</a:t>
            </a:r>
            <a:endParaRPr lang="pt-B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924496" y="5792827"/>
            <a:ext cx="32101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dirty="0" smtClean="0">
                <a:solidFill>
                  <a:srgbClr val="FF0000"/>
                </a:solidFill>
              </a:rPr>
              <a:t>Comprado em </a:t>
            </a:r>
            <a:r>
              <a:rPr lang="pt-BR" sz="2000" dirty="0" err="1" smtClean="0">
                <a:solidFill>
                  <a:srgbClr val="FF0000"/>
                </a:solidFill>
              </a:rPr>
              <a:t>forward</a:t>
            </a:r>
            <a:endParaRPr lang="pt-BR" sz="2000" dirty="0">
              <a:solidFill>
                <a:srgbClr val="FF00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59376" y="5979753"/>
            <a:ext cx="4220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dirty="0" smtClean="0">
                <a:solidFill>
                  <a:srgbClr val="000000"/>
                </a:solidFill>
              </a:rPr>
              <a:t>t</a:t>
            </a:r>
            <a:r>
              <a:rPr lang="pt-BR" sz="2000" baseline="-25000" dirty="0" smtClean="0">
                <a:solidFill>
                  <a:srgbClr val="000000"/>
                </a:solidFill>
              </a:rPr>
              <a:t>0</a:t>
            </a:r>
            <a:endParaRPr lang="pt-BR" sz="2000" baseline="-25000" dirty="0">
              <a:solidFill>
                <a:srgbClr val="0000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146292" y="5965743"/>
            <a:ext cx="4220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dirty="0" smtClean="0">
                <a:solidFill>
                  <a:srgbClr val="000000"/>
                </a:solidFill>
              </a:rPr>
              <a:t>t</a:t>
            </a:r>
            <a:r>
              <a:rPr lang="pt-BR" sz="2000" baseline="-25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7697151" y="5979752"/>
            <a:ext cx="4220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dirty="0" smtClean="0">
                <a:solidFill>
                  <a:srgbClr val="000000"/>
                </a:solidFill>
              </a:rPr>
              <a:t>t</a:t>
            </a:r>
            <a:r>
              <a:rPr lang="pt-BR" sz="2000" baseline="-25000" dirty="0" smtClean="0">
                <a:solidFill>
                  <a:srgbClr val="000000"/>
                </a:solidFill>
              </a:rPr>
              <a:t>2</a:t>
            </a:r>
            <a:endParaRPr lang="pt-BR" sz="20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381565" y="6263004"/>
            <a:ext cx="12645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dirty="0" smtClean="0">
                <a:solidFill>
                  <a:srgbClr val="000000"/>
                </a:solidFill>
              </a:rPr>
              <a:t>21 dias</a:t>
            </a:r>
            <a:endParaRPr lang="pt-BR" sz="2000" baseline="-25000" dirty="0">
              <a:solidFill>
                <a:srgbClr val="00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4695471" y="6263004"/>
            <a:ext cx="12645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dirty="0" smtClean="0">
                <a:solidFill>
                  <a:srgbClr val="000000"/>
                </a:solidFill>
              </a:rPr>
              <a:t>93 dias</a:t>
            </a:r>
            <a:endParaRPr lang="pt-BR" sz="2000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91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Cupom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Cambial Limpo (FRA)</a:t>
            </a:r>
            <a:endParaRPr lang="pt-BR" altLang="pt-BR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320" y="133612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Exemplo 1:</a:t>
            </a:r>
          </a:p>
          <a:p>
            <a:endParaRPr lang="pt-BR" sz="2800" dirty="0" smtClean="0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7200" y="2103121"/>
            <a:ext cx="84277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Um </a:t>
            </a:r>
            <a:r>
              <a:rPr lang="pt-BR" sz="2800" dirty="0">
                <a:solidFill>
                  <a:srgbClr val="000000"/>
                </a:solidFill>
              </a:rPr>
              <a:t>investidor comprou 500 contratos de FRA </a:t>
            </a:r>
            <a:r>
              <a:rPr lang="pt-BR" sz="2800" dirty="0" smtClean="0">
                <a:solidFill>
                  <a:srgbClr val="000000"/>
                </a:solidFill>
              </a:rPr>
              <a:t>a </a:t>
            </a:r>
            <a:r>
              <a:rPr lang="pt-BR" sz="2800" dirty="0">
                <a:solidFill>
                  <a:srgbClr val="000000"/>
                </a:solidFill>
              </a:rPr>
              <a:t>1,44% ao ano </a:t>
            </a:r>
            <a:r>
              <a:rPr lang="pt-BR" sz="2800" dirty="0" smtClean="0">
                <a:solidFill>
                  <a:srgbClr val="000000"/>
                </a:solidFill>
              </a:rPr>
              <a:t>com vencimento em 114 dias corridos. O ajuste do DDI futuro mais próximo, dentro de 21 dias, corresponde a 98.477,13,</a:t>
            </a:r>
          </a:p>
          <a:p>
            <a:r>
              <a:rPr lang="pt-BR" sz="2800" dirty="0" smtClean="0">
                <a:solidFill>
                  <a:srgbClr val="000000"/>
                </a:solidFill>
              </a:rPr>
              <a:t>Como seria registrada essa </a:t>
            </a:r>
            <a:r>
              <a:rPr lang="pt-BR" sz="2800" dirty="0" err="1" smtClean="0">
                <a:solidFill>
                  <a:srgbClr val="000000"/>
                </a:solidFill>
              </a:rPr>
              <a:t>operação</a:t>
            </a:r>
            <a:r>
              <a:rPr lang="pt-BR" sz="2800" dirty="0" smtClean="0">
                <a:solidFill>
                  <a:srgbClr val="000000"/>
                </a:solidFill>
              </a:rPr>
              <a:t> na Bolsa?</a:t>
            </a:r>
          </a:p>
          <a:p>
            <a:endParaRPr lang="pt-BR" sz="2800" dirty="0">
              <a:solidFill>
                <a:srgbClr val="000000"/>
              </a:solidFill>
            </a:endParaRPr>
          </a:p>
          <a:p>
            <a:r>
              <a:rPr lang="pt-BR" sz="2800" dirty="0" smtClean="0">
                <a:solidFill>
                  <a:srgbClr val="000000"/>
                </a:solidFill>
              </a:rPr>
              <a:t>Ponta longa: comprado em 500 contratos de DDI 			   que vence em 114 dias a </a:t>
            </a:r>
            <a:r>
              <a:rPr lang="pt-BR" sz="2800" dirty="0">
                <a:solidFill>
                  <a:srgbClr val="000000"/>
                </a:solidFill>
              </a:rPr>
              <a:t>??????</a:t>
            </a:r>
            <a:endParaRPr lang="pt-BR" sz="2800" dirty="0" smtClean="0">
              <a:solidFill>
                <a:srgbClr val="000000"/>
              </a:solidFill>
            </a:endParaRPr>
          </a:p>
          <a:p>
            <a:endParaRPr lang="pt-BR" sz="2800" dirty="0">
              <a:solidFill>
                <a:srgbClr val="000000"/>
              </a:solidFill>
            </a:endParaRPr>
          </a:p>
          <a:p>
            <a:r>
              <a:rPr lang="pt-BR" sz="2800" dirty="0" smtClean="0">
                <a:solidFill>
                  <a:srgbClr val="000000"/>
                </a:solidFill>
              </a:rPr>
              <a:t>Ponta curta: vendido em ??? contratos de DDI que 			   vence </a:t>
            </a:r>
            <a:r>
              <a:rPr lang="pt-BR" sz="2800" dirty="0">
                <a:solidFill>
                  <a:srgbClr val="000000"/>
                </a:solidFill>
              </a:rPr>
              <a:t>em 21 dias a </a:t>
            </a:r>
            <a:r>
              <a:rPr lang="pt-BR" sz="2800" dirty="0" smtClean="0">
                <a:solidFill>
                  <a:srgbClr val="000000"/>
                </a:solidFill>
              </a:rPr>
              <a:t>98.477,13</a:t>
            </a:r>
            <a:endParaRPr lang="pt-B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52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Cupom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Cambial Limpo (FRA)</a:t>
            </a:r>
            <a:endParaRPr lang="pt-BR" altLang="pt-BR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320" y="133612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Exemplo 1:</a:t>
            </a:r>
          </a:p>
          <a:p>
            <a:endParaRPr lang="pt-BR" sz="2800" dirty="0" smtClean="0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7200" y="2103121"/>
            <a:ext cx="84277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Um </a:t>
            </a:r>
            <a:r>
              <a:rPr lang="pt-BR" sz="2800" dirty="0">
                <a:solidFill>
                  <a:srgbClr val="000000"/>
                </a:solidFill>
              </a:rPr>
              <a:t>investidor comprou 500 contratos de FRA </a:t>
            </a:r>
            <a:r>
              <a:rPr lang="pt-BR" sz="2800" dirty="0" smtClean="0">
                <a:solidFill>
                  <a:srgbClr val="000000"/>
                </a:solidFill>
              </a:rPr>
              <a:t>a </a:t>
            </a:r>
            <a:r>
              <a:rPr lang="pt-BR" sz="2800" dirty="0">
                <a:solidFill>
                  <a:srgbClr val="000000"/>
                </a:solidFill>
              </a:rPr>
              <a:t>1,44% ao ano </a:t>
            </a:r>
            <a:r>
              <a:rPr lang="pt-BR" sz="2800" dirty="0" smtClean="0">
                <a:solidFill>
                  <a:srgbClr val="000000"/>
                </a:solidFill>
              </a:rPr>
              <a:t>com vencimento em 114 dias corridos. O ajuste do DDI futuro mais próximo, dentro de 21 dias, corresponde a 98.477,13,</a:t>
            </a:r>
          </a:p>
          <a:p>
            <a:r>
              <a:rPr lang="pt-BR" sz="2800" dirty="0" smtClean="0">
                <a:solidFill>
                  <a:srgbClr val="000000"/>
                </a:solidFill>
              </a:rPr>
              <a:t>Como seria registrada essa </a:t>
            </a:r>
            <a:r>
              <a:rPr lang="pt-BR" sz="2800" dirty="0" err="1" smtClean="0">
                <a:solidFill>
                  <a:srgbClr val="000000"/>
                </a:solidFill>
              </a:rPr>
              <a:t>operação</a:t>
            </a:r>
            <a:r>
              <a:rPr lang="pt-BR" sz="2800" dirty="0" smtClean="0">
                <a:solidFill>
                  <a:srgbClr val="000000"/>
                </a:solidFill>
              </a:rPr>
              <a:t> na Bolsa?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457200" y="4677725"/>
                <a:ext cx="8160118" cy="4658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𝐶𝑢𝑝𝑜𝑚</m:t>
                          </m:r>
                        </m:e>
                        <m:sub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𝑐𝑢𝑟𝑡𝑜</m:t>
                          </m:r>
                        </m:sub>
                      </m:sSub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𝐹𝑅𝐴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𝐶𝑢𝑝𝑜𝑚</m:t>
                          </m:r>
                        </m:e>
                        <m:sub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𝑙𝑜𝑛𝑔𝑜</m:t>
                          </m:r>
                        </m:sub>
                      </m:sSub>
                      <m:r>
                        <a:rPr lang="pt-BR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8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677725"/>
                <a:ext cx="8160118" cy="4658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670167" y="5622605"/>
                <a:ext cx="7730642" cy="977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000</m:t>
                          </m:r>
                        </m:num>
                        <m:den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98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477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0144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pt-BR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14</m:t>
                              </m:r>
                              <m:r>
                                <a:rPr lang="pt-BR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21</m:t>
                              </m:r>
                            </m:num>
                            <m:den>
                              <m:r>
                                <a:rPr lang="pt-BR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360</m:t>
                              </m:r>
                            </m:den>
                          </m:f>
                        </m:e>
                      </m:d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000</m:t>
                          </m:r>
                        </m:num>
                        <m:den>
                          <m:sSub>
                            <m:sSubPr>
                              <m:ctrlPr>
                                <a:rPr lang="pt-BR" sz="2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𝑃𝑈</m:t>
                              </m:r>
                            </m:e>
                            <m:sub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𝑙𝑜𝑛𝑔𝑜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28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67" y="5622605"/>
                <a:ext cx="7730642" cy="9778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211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Cupom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Cambial Limpo (FRA)</a:t>
            </a:r>
            <a:endParaRPr lang="pt-BR" altLang="pt-BR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320" y="133612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Exemplo 1:</a:t>
            </a:r>
          </a:p>
          <a:p>
            <a:endParaRPr lang="pt-BR" sz="2800" dirty="0" smtClean="0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7200" y="2103121"/>
            <a:ext cx="84277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Um </a:t>
            </a:r>
            <a:r>
              <a:rPr lang="pt-BR" sz="2800" dirty="0">
                <a:solidFill>
                  <a:srgbClr val="000000"/>
                </a:solidFill>
              </a:rPr>
              <a:t>investidor comprou 500 contratos de FRA </a:t>
            </a:r>
            <a:r>
              <a:rPr lang="pt-BR" sz="2800" dirty="0" smtClean="0">
                <a:solidFill>
                  <a:srgbClr val="000000"/>
                </a:solidFill>
              </a:rPr>
              <a:t>a </a:t>
            </a:r>
            <a:r>
              <a:rPr lang="pt-BR" sz="2800" dirty="0">
                <a:solidFill>
                  <a:srgbClr val="000000"/>
                </a:solidFill>
              </a:rPr>
              <a:t>1,44% ao ano </a:t>
            </a:r>
            <a:r>
              <a:rPr lang="pt-BR" sz="2800" dirty="0" smtClean="0">
                <a:solidFill>
                  <a:srgbClr val="000000"/>
                </a:solidFill>
              </a:rPr>
              <a:t>com vencimento em 114 dias corridos. O ajuste do DDI futuro mais próximo, dentro de 21 dias, corresponde a 98.477,13,</a:t>
            </a:r>
          </a:p>
          <a:p>
            <a:r>
              <a:rPr lang="pt-BR" sz="2800" dirty="0" smtClean="0">
                <a:solidFill>
                  <a:srgbClr val="000000"/>
                </a:solidFill>
              </a:rPr>
              <a:t>Como seria registrada essa </a:t>
            </a:r>
            <a:r>
              <a:rPr lang="pt-BR" sz="2800" dirty="0" err="1" smtClean="0">
                <a:solidFill>
                  <a:srgbClr val="000000"/>
                </a:solidFill>
              </a:rPr>
              <a:t>operação</a:t>
            </a:r>
            <a:r>
              <a:rPr lang="pt-BR" sz="2800" dirty="0" smtClean="0">
                <a:solidFill>
                  <a:srgbClr val="000000"/>
                </a:solidFill>
              </a:rPr>
              <a:t> na Bolsa?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457200" y="4677725"/>
                <a:ext cx="8160118" cy="4658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𝐶𝑢𝑝𝑜𝑚</m:t>
                          </m:r>
                        </m:e>
                        <m:sub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𝑐𝑢𝑟𝑡𝑜</m:t>
                          </m:r>
                        </m:sub>
                      </m:sSub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𝐹𝑅𝐴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𝐶𝑢𝑝𝑜𝑚</m:t>
                          </m:r>
                        </m:e>
                        <m:sub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𝑙𝑜𝑛𝑔𝑜</m:t>
                          </m:r>
                        </m:sub>
                      </m:sSub>
                      <m:r>
                        <a:rPr lang="pt-BR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8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677725"/>
                <a:ext cx="8160118" cy="4658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670167" y="5622605"/>
                <a:ext cx="7111690" cy="9313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015464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003720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000</m:t>
                          </m:r>
                        </m:num>
                        <m:den>
                          <m:sSub>
                            <m:sSubPr>
                              <m:ctrlPr>
                                <a:rPr lang="pt-BR" sz="2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𝑃𝑈</m:t>
                              </m:r>
                            </m:e>
                            <m:sub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𝑙𝑜𝑛𝑔𝑜</m:t>
                              </m:r>
                            </m:sub>
                          </m:sSub>
                        </m:den>
                      </m:f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019242</m:t>
                      </m:r>
                    </m:oMath>
                  </m:oMathPara>
                </a14:m>
                <a:endParaRPr lang="pt-BR" sz="28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67" y="5622605"/>
                <a:ext cx="7111690" cy="9313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04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Cupom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Cambial Limpo (FRA)</a:t>
            </a:r>
            <a:endParaRPr lang="pt-BR" altLang="pt-BR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320" y="133612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Exemplo:</a:t>
            </a:r>
          </a:p>
          <a:p>
            <a:endParaRPr lang="pt-BR" sz="2800" dirty="0" smtClean="0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7200" y="2103121"/>
            <a:ext cx="84277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Um </a:t>
            </a:r>
            <a:r>
              <a:rPr lang="pt-BR" sz="2800" dirty="0">
                <a:solidFill>
                  <a:srgbClr val="000000"/>
                </a:solidFill>
              </a:rPr>
              <a:t>investidor comprou 500 contratos de FRA </a:t>
            </a:r>
            <a:r>
              <a:rPr lang="pt-BR" sz="2800" dirty="0" smtClean="0">
                <a:solidFill>
                  <a:srgbClr val="000000"/>
                </a:solidFill>
              </a:rPr>
              <a:t>a </a:t>
            </a:r>
            <a:r>
              <a:rPr lang="pt-BR" sz="2800" dirty="0">
                <a:solidFill>
                  <a:srgbClr val="000000"/>
                </a:solidFill>
              </a:rPr>
              <a:t>1,44% ao ano </a:t>
            </a:r>
            <a:r>
              <a:rPr lang="pt-BR" sz="2800" dirty="0" smtClean="0">
                <a:solidFill>
                  <a:srgbClr val="000000"/>
                </a:solidFill>
              </a:rPr>
              <a:t>com vencimento em 114 dias corridos. O ajuste do DDI futuro mais próximo, dentro de 21 dias, corresponde a 98.477,13,</a:t>
            </a:r>
          </a:p>
          <a:p>
            <a:r>
              <a:rPr lang="pt-BR" sz="2800" dirty="0" smtClean="0">
                <a:solidFill>
                  <a:srgbClr val="000000"/>
                </a:solidFill>
              </a:rPr>
              <a:t>Como seria registrada essa </a:t>
            </a:r>
            <a:r>
              <a:rPr lang="pt-BR" sz="2800" dirty="0" err="1" smtClean="0">
                <a:solidFill>
                  <a:srgbClr val="000000"/>
                </a:solidFill>
              </a:rPr>
              <a:t>operação</a:t>
            </a:r>
            <a:r>
              <a:rPr lang="pt-BR" sz="2800" dirty="0" smtClean="0">
                <a:solidFill>
                  <a:srgbClr val="000000"/>
                </a:solidFill>
              </a:rPr>
              <a:t> na Bolsa?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457200" y="4677725"/>
                <a:ext cx="8160118" cy="4658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𝐶𝑢𝑝𝑜𝑚</m:t>
                          </m:r>
                        </m:e>
                        <m:sub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𝑐𝑢𝑟𝑡𝑜</m:t>
                          </m:r>
                        </m:sub>
                      </m:sSub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𝐹𝑅𝐴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𝐶𝑢𝑝𝑜𝑚</m:t>
                          </m:r>
                        </m:e>
                        <m:sub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𝑙𝑜𝑛𝑔𝑜</m:t>
                          </m:r>
                        </m:sub>
                      </m:sSub>
                      <m:r>
                        <a:rPr lang="pt-BR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8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677725"/>
                <a:ext cx="8160118" cy="4658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670166" y="5622605"/>
                <a:ext cx="5928753" cy="8550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000</m:t>
                          </m:r>
                        </m:num>
                        <m:den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019242</m:t>
                          </m:r>
                        </m:den>
                      </m:f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𝑃𝑈</m:t>
                          </m:r>
                        </m:e>
                        <m:sub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𝑙𝑜𝑛𝑔𝑜</m:t>
                          </m:r>
                        </m:sub>
                      </m:sSub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98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112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pt-BR" sz="28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66" y="5622605"/>
                <a:ext cx="5928753" cy="85504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569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Cupom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Cambial Limpo (FRA)</a:t>
            </a:r>
            <a:endParaRPr lang="pt-BR" altLang="pt-BR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320" y="133612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Exemplo 1:</a:t>
            </a:r>
          </a:p>
          <a:p>
            <a:endParaRPr lang="pt-BR" sz="2800" dirty="0" smtClean="0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7200" y="2103121"/>
            <a:ext cx="84277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Um </a:t>
            </a:r>
            <a:r>
              <a:rPr lang="pt-BR" sz="2800" dirty="0">
                <a:solidFill>
                  <a:srgbClr val="000000"/>
                </a:solidFill>
              </a:rPr>
              <a:t>investidor comprou 500 contratos de FRA </a:t>
            </a:r>
            <a:r>
              <a:rPr lang="pt-BR" sz="2800" dirty="0" smtClean="0">
                <a:solidFill>
                  <a:srgbClr val="000000"/>
                </a:solidFill>
              </a:rPr>
              <a:t>a </a:t>
            </a:r>
            <a:r>
              <a:rPr lang="pt-BR" sz="2800" dirty="0">
                <a:solidFill>
                  <a:srgbClr val="000000"/>
                </a:solidFill>
              </a:rPr>
              <a:t>1,44% ao ano </a:t>
            </a:r>
            <a:r>
              <a:rPr lang="pt-BR" sz="2800" dirty="0" smtClean="0">
                <a:solidFill>
                  <a:srgbClr val="000000"/>
                </a:solidFill>
              </a:rPr>
              <a:t>com vencimento em 114 dias corridos. O ajuste do DDI futuro mais próximo, dentro de 21 dias, corresponde a 98.477,13,</a:t>
            </a:r>
          </a:p>
          <a:p>
            <a:r>
              <a:rPr lang="pt-BR" sz="2800" dirty="0" smtClean="0">
                <a:solidFill>
                  <a:srgbClr val="000000"/>
                </a:solidFill>
              </a:rPr>
              <a:t>Como seria registrada essa </a:t>
            </a:r>
            <a:r>
              <a:rPr lang="pt-BR" sz="2800" dirty="0" err="1" smtClean="0">
                <a:solidFill>
                  <a:srgbClr val="000000"/>
                </a:solidFill>
              </a:rPr>
              <a:t>operação</a:t>
            </a:r>
            <a:r>
              <a:rPr lang="pt-BR" sz="2800" dirty="0" smtClean="0">
                <a:solidFill>
                  <a:srgbClr val="000000"/>
                </a:solidFill>
              </a:rPr>
              <a:t> na Bolsa?</a:t>
            </a:r>
          </a:p>
          <a:p>
            <a:endParaRPr lang="pt-BR" sz="2800" dirty="0">
              <a:solidFill>
                <a:srgbClr val="000000"/>
              </a:solidFill>
            </a:endParaRPr>
          </a:p>
          <a:p>
            <a:r>
              <a:rPr lang="pt-BR" sz="2800" dirty="0" smtClean="0">
                <a:solidFill>
                  <a:srgbClr val="000000"/>
                </a:solidFill>
              </a:rPr>
              <a:t>Ponta longa: comprado em 500 contratos de DDI 			   que vence em 114 dias a 98.112,15</a:t>
            </a:r>
          </a:p>
          <a:p>
            <a:endParaRPr lang="pt-BR" sz="2800" dirty="0">
              <a:solidFill>
                <a:srgbClr val="000000"/>
              </a:solidFill>
            </a:endParaRPr>
          </a:p>
          <a:p>
            <a:r>
              <a:rPr lang="pt-BR" sz="2800" dirty="0" smtClean="0">
                <a:solidFill>
                  <a:srgbClr val="000000"/>
                </a:solidFill>
              </a:rPr>
              <a:t>Ponta curta: vendido em ??? contratos de DDI </a:t>
            </a:r>
            <a:r>
              <a:rPr lang="pt-BR" sz="2800" dirty="0">
                <a:solidFill>
                  <a:srgbClr val="000000"/>
                </a:solidFill>
              </a:rPr>
              <a:t>que </a:t>
            </a:r>
            <a:r>
              <a:rPr lang="pt-BR" sz="2800" dirty="0" smtClean="0">
                <a:solidFill>
                  <a:srgbClr val="000000"/>
                </a:solidFill>
              </a:rPr>
              <a:t>			   vence </a:t>
            </a:r>
            <a:r>
              <a:rPr lang="pt-BR" sz="2800" dirty="0">
                <a:solidFill>
                  <a:srgbClr val="000000"/>
                </a:solidFill>
              </a:rPr>
              <a:t>em 21 dias a </a:t>
            </a:r>
            <a:r>
              <a:rPr lang="pt-BR" sz="2800" dirty="0" smtClean="0">
                <a:solidFill>
                  <a:srgbClr val="000000"/>
                </a:solidFill>
              </a:rPr>
              <a:t>98.477,13</a:t>
            </a:r>
            <a:endParaRPr lang="pt-B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8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Cupom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Cambial Limpo (FRA)</a:t>
            </a:r>
            <a:endParaRPr lang="pt-BR" altLang="pt-BR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320" y="133612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Exemplo 1:</a:t>
            </a:r>
          </a:p>
          <a:p>
            <a:endParaRPr lang="pt-BR" sz="2800" dirty="0" smtClean="0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7200" y="2103121"/>
            <a:ext cx="84277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Um </a:t>
            </a:r>
            <a:r>
              <a:rPr lang="pt-BR" sz="2800" dirty="0">
                <a:solidFill>
                  <a:srgbClr val="000000"/>
                </a:solidFill>
              </a:rPr>
              <a:t>investidor comprou 500 contratos de FRA </a:t>
            </a:r>
            <a:r>
              <a:rPr lang="pt-BR" sz="2800" dirty="0" smtClean="0">
                <a:solidFill>
                  <a:srgbClr val="000000"/>
                </a:solidFill>
              </a:rPr>
              <a:t>a </a:t>
            </a:r>
            <a:r>
              <a:rPr lang="pt-BR" sz="2800" dirty="0">
                <a:solidFill>
                  <a:srgbClr val="000000"/>
                </a:solidFill>
              </a:rPr>
              <a:t>1,44% ao ano </a:t>
            </a:r>
            <a:r>
              <a:rPr lang="pt-BR" sz="2800" dirty="0" smtClean="0">
                <a:solidFill>
                  <a:srgbClr val="000000"/>
                </a:solidFill>
              </a:rPr>
              <a:t>com vencimento em 114 dias corridos. O ajuste do DDI futuro mais próximo, dentro de 21 dias, corresponde a 98.477,13,</a:t>
            </a:r>
          </a:p>
          <a:p>
            <a:r>
              <a:rPr lang="pt-BR" sz="2800" dirty="0" smtClean="0">
                <a:solidFill>
                  <a:srgbClr val="000000"/>
                </a:solidFill>
              </a:rPr>
              <a:t>Como seria registrada essa </a:t>
            </a:r>
            <a:r>
              <a:rPr lang="pt-BR" sz="2800" dirty="0" err="1" smtClean="0">
                <a:solidFill>
                  <a:srgbClr val="000000"/>
                </a:solidFill>
              </a:rPr>
              <a:t>operação</a:t>
            </a:r>
            <a:r>
              <a:rPr lang="pt-BR" sz="2800" dirty="0" smtClean="0">
                <a:solidFill>
                  <a:srgbClr val="000000"/>
                </a:solidFill>
              </a:rPr>
              <a:t> na Bolsa?</a:t>
            </a:r>
          </a:p>
          <a:p>
            <a:endParaRPr lang="pt-BR" sz="2800" dirty="0">
              <a:solidFill>
                <a:srgbClr val="000000"/>
              </a:solidFill>
            </a:endParaRPr>
          </a:p>
          <a:p>
            <a:r>
              <a:rPr lang="pt-BR" sz="2800" dirty="0" smtClean="0">
                <a:solidFill>
                  <a:srgbClr val="000000"/>
                </a:solidFill>
              </a:rPr>
              <a:t>Número de contratos – Ponta curta: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Valor da operação = 500 x 98.112,15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Contratos = (</a:t>
            </a:r>
            <a:r>
              <a:rPr lang="pt-BR" sz="2800" dirty="0">
                <a:solidFill>
                  <a:srgbClr val="000000"/>
                </a:solidFill>
              </a:rPr>
              <a:t>500 x 98.112,15</a:t>
            </a:r>
            <a:r>
              <a:rPr lang="pt-BR" sz="2800" dirty="0" smtClean="0">
                <a:solidFill>
                  <a:srgbClr val="000000"/>
                </a:solidFill>
              </a:rPr>
              <a:t>) / 98.477,13 =</a:t>
            </a:r>
          </a:p>
          <a:p>
            <a:r>
              <a:rPr lang="pt-BR" sz="2800" dirty="0">
                <a:solidFill>
                  <a:srgbClr val="000000"/>
                </a:solidFill>
              </a:rPr>
              <a:t>	</a:t>
            </a:r>
            <a:r>
              <a:rPr lang="pt-BR" sz="2800" dirty="0" smtClean="0">
                <a:solidFill>
                  <a:srgbClr val="000000"/>
                </a:solidFill>
              </a:rPr>
              <a:t>	   = 498,14689</a:t>
            </a:r>
            <a:endParaRPr lang="pt-B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91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Cupom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Cambial Limpo (FRA)</a:t>
            </a:r>
            <a:endParaRPr lang="pt-BR" altLang="pt-BR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320" y="133612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Exemplo:</a:t>
            </a:r>
          </a:p>
          <a:p>
            <a:endParaRPr lang="pt-BR" sz="2800" dirty="0" smtClean="0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7200" y="2103121"/>
            <a:ext cx="84277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Um </a:t>
            </a:r>
            <a:r>
              <a:rPr lang="pt-BR" sz="2800" dirty="0">
                <a:solidFill>
                  <a:srgbClr val="000000"/>
                </a:solidFill>
              </a:rPr>
              <a:t>investidor comprou 500 contratos de FRA </a:t>
            </a:r>
            <a:r>
              <a:rPr lang="pt-BR" sz="2800" dirty="0" smtClean="0">
                <a:solidFill>
                  <a:srgbClr val="000000"/>
                </a:solidFill>
              </a:rPr>
              <a:t>a </a:t>
            </a:r>
            <a:r>
              <a:rPr lang="pt-BR" sz="2800" dirty="0">
                <a:solidFill>
                  <a:srgbClr val="000000"/>
                </a:solidFill>
              </a:rPr>
              <a:t>1,44% ao ano </a:t>
            </a:r>
            <a:r>
              <a:rPr lang="pt-BR" sz="2800" dirty="0" smtClean="0">
                <a:solidFill>
                  <a:srgbClr val="000000"/>
                </a:solidFill>
              </a:rPr>
              <a:t>com vencimento em 114 dias corridos. O ajuste do DDI futuro mais próximo, dentro de 21 dias, corresponde a 98.477,13,</a:t>
            </a:r>
          </a:p>
          <a:p>
            <a:r>
              <a:rPr lang="pt-BR" sz="2800" dirty="0" smtClean="0">
                <a:solidFill>
                  <a:srgbClr val="000000"/>
                </a:solidFill>
              </a:rPr>
              <a:t>Como seria registrada essa </a:t>
            </a:r>
            <a:r>
              <a:rPr lang="pt-BR" sz="2800" dirty="0" err="1" smtClean="0">
                <a:solidFill>
                  <a:srgbClr val="000000"/>
                </a:solidFill>
              </a:rPr>
              <a:t>operação</a:t>
            </a:r>
            <a:r>
              <a:rPr lang="pt-BR" sz="2800" dirty="0" smtClean="0">
                <a:solidFill>
                  <a:srgbClr val="000000"/>
                </a:solidFill>
              </a:rPr>
              <a:t> na Bolsa?</a:t>
            </a:r>
          </a:p>
          <a:p>
            <a:endParaRPr lang="pt-BR" sz="2800" dirty="0">
              <a:solidFill>
                <a:srgbClr val="000000"/>
              </a:solidFill>
            </a:endParaRPr>
          </a:p>
          <a:p>
            <a:r>
              <a:rPr lang="pt-BR" sz="2800" dirty="0" smtClean="0">
                <a:solidFill>
                  <a:srgbClr val="000000"/>
                </a:solidFill>
              </a:rPr>
              <a:t>Ponta longa: comprado em 500 contratos de DDI 			   que vence em 114 dias a 98.112,15</a:t>
            </a:r>
          </a:p>
          <a:p>
            <a:endParaRPr lang="pt-BR" sz="2800" dirty="0">
              <a:solidFill>
                <a:srgbClr val="000000"/>
              </a:solidFill>
            </a:endParaRPr>
          </a:p>
          <a:p>
            <a:r>
              <a:rPr lang="pt-BR" sz="2800" dirty="0" smtClean="0">
                <a:solidFill>
                  <a:srgbClr val="000000"/>
                </a:solidFill>
              </a:rPr>
              <a:t>Ponta curta: vendido em 498 contratos de DDI </a:t>
            </a:r>
            <a:r>
              <a:rPr lang="pt-BR" sz="2800" dirty="0">
                <a:solidFill>
                  <a:srgbClr val="000000"/>
                </a:solidFill>
              </a:rPr>
              <a:t>que </a:t>
            </a:r>
            <a:r>
              <a:rPr lang="pt-BR" sz="2800" dirty="0" smtClean="0">
                <a:solidFill>
                  <a:srgbClr val="000000"/>
                </a:solidFill>
              </a:rPr>
              <a:t>			   vence </a:t>
            </a:r>
            <a:r>
              <a:rPr lang="pt-BR" sz="2800" dirty="0">
                <a:solidFill>
                  <a:srgbClr val="000000"/>
                </a:solidFill>
              </a:rPr>
              <a:t>em 21 dias a </a:t>
            </a:r>
            <a:r>
              <a:rPr lang="pt-BR" sz="2800" dirty="0" smtClean="0">
                <a:solidFill>
                  <a:srgbClr val="000000"/>
                </a:solidFill>
              </a:rPr>
              <a:t>98.477,13</a:t>
            </a:r>
            <a:endParaRPr lang="pt-B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55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Cupom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Cambial Limpo (FRA)</a:t>
            </a:r>
            <a:endParaRPr lang="pt-BR" altLang="pt-BR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320" y="133612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Exemplo - especulação:</a:t>
            </a:r>
          </a:p>
          <a:p>
            <a:endParaRPr lang="pt-BR" sz="2800" dirty="0" smtClean="0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7200" y="2103121"/>
            <a:ext cx="84277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No </a:t>
            </a:r>
            <a:r>
              <a:rPr lang="pt-BR" sz="2800" dirty="0">
                <a:solidFill>
                  <a:srgbClr val="000000"/>
                </a:solidFill>
              </a:rPr>
              <a:t>dia 10/9/2003, um especulador compra 500 contratos de FRA JAN 4 a 1,44%. </a:t>
            </a:r>
            <a:endParaRPr lang="pt-BR" sz="2800" dirty="0">
              <a:solidFill>
                <a:srgbClr val="000000"/>
              </a:solidFill>
            </a:endParaRPr>
          </a:p>
          <a:p>
            <a:r>
              <a:rPr lang="pt-BR" sz="2800" dirty="0" smtClean="0">
                <a:solidFill>
                  <a:srgbClr val="000000"/>
                </a:solidFill>
              </a:rPr>
              <a:t>Dados: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423442"/>
              </p:ext>
            </p:extLst>
          </p:nvPr>
        </p:nvGraphicFramePr>
        <p:xfrm>
          <a:off x="413068" y="3606800"/>
          <a:ext cx="847185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8532"/>
                <a:gridCol w="1173480"/>
                <a:gridCol w="1341120"/>
                <a:gridCol w="1341120"/>
                <a:gridCol w="1737360"/>
                <a:gridCol w="19202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Data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FRA</a:t>
                      </a:r>
                      <a:r>
                        <a:rPr lang="pt-BR" sz="2400" baseline="0" dirty="0" smtClean="0"/>
                        <a:t> JAN 4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Dólar PTAX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DI-over</a:t>
                      </a:r>
                      <a:endParaRPr lang="pt-BR" sz="2400" dirty="0" smtClean="0"/>
                    </a:p>
                    <a:p>
                      <a:pPr algn="ctr"/>
                      <a:r>
                        <a:rPr lang="pt-BR" sz="2400" dirty="0" smtClean="0"/>
                        <a:t>(</a:t>
                      </a:r>
                      <a:r>
                        <a:rPr lang="pt-BR" sz="2400" dirty="0" err="1" smtClean="0"/>
                        <a:t>a.d.</a:t>
                      </a:r>
                      <a:r>
                        <a:rPr lang="pt-BR" sz="2400" dirty="0" smtClean="0"/>
                        <a:t>)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DDI OUT 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DDI JAN4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9/9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2,9306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10/9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1,44%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2,9125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0,078%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98.477,13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rgbClr val="000000"/>
                          </a:solidFill>
                        </a:rPr>
                        <a:t>98.112,15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11/9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1,45%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2,8991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0,078%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rgbClr val="000000"/>
                          </a:solidFill>
                        </a:rPr>
                        <a:t>99.856,32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rgbClr val="000000"/>
                          </a:solidFill>
                        </a:rPr>
                        <a:t>99.484,75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12/9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1,23%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000000"/>
                          </a:solidFill>
                        </a:rPr>
                        <a:t>99.979,95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rgbClr val="000000"/>
                          </a:solidFill>
                        </a:rPr>
                        <a:t>99.662,03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93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Operac</a:t>
            </a:r>
            <a:r>
              <a:rPr lang="pt-BR" altLang="pt-BR" sz="2800" dirty="0" err="1">
                <a:solidFill>
                  <a:srgbClr val="000000"/>
                </a:solidFill>
                <a:sym typeface="Symbol" panose="05050102010706020507" pitchFamily="18" charset="2"/>
              </a:rPr>
              <a:t>̧ão</a:t>
            </a:r>
            <a:r>
              <a:rPr lang="pt-BR" altLang="pt-BR" sz="2800" dirty="0">
                <a:solidFill>
                  <a:srgbClr val="000000"/>
                </a:solidFill>
                <a:sym typeface="Symbol" panose="05050102010706020507" pitchFamily="18" charset="2"/>
              </a:rPr>
              <a:t> estruturada para sintetizar a compra e a venda de </a:t>
            </a:r>
            <a:r>
              <a:rPr lang="pt-BR" altLang="pt-BR" sz="2800" dirty="0" err="1">
                <a:solidFill>
                  <a:srgbClr val="000000"/>
                </a:solidFill>
                <a:sym typeface="Symbol" panose="05050102010706020507" pitchFamily="18" charset="2"/>
              </a:rPr>
              <a:t>dólar</a:t>
            </a:r>
            <a:r>
              <a:rPr lang="pt-BR" altLang="pt-BR" sz="2800" dirty="0">
                <a:solidFill>
                  <a:srgbClr val="000000"/>
                </a:solidFill>
                <a:sym typeface="Symbol" panose="05050102010706020507" pitchFamily="18" charset="2"/>
              </a:rPr>
              <a:t> futuro com vencimento longo</a:t>
            </a:r>
          </a:p>
        </p:txBody>
      </p:sp>
      <p:sp>
        <p:nvSpPr>
          <p:cNvPr id="3" name="Retângulo 2"/>
          <p:cNvSpPr/>
          <p:nvPr/>
        </p:nvSpPr>
        <p:spPr>
          <a:xfrm>
            <a:off x="396240" y="1542289"/>
            <a:ext cx="22981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A </a:t>
            </a:r>
            <a:r>
              <a:rPr lang="pt-BR" sz="2800" dirty="0" err="1">
                <a:solidFill>
                  <a:srgbClr val="000000"/>
                </a:solidFill>
              </a:rPr>
              <a:t>operação</a:t>
            </a:r>
            <a:r>
              <a:rPr lang="pt-BR" sz="2800" dirty="0">
                <a:solidFill>
                  <a:srgbClr val="000000"/>
                </a:solidFill>
              </a:rPr>
              <a:t> de compra de </a:t>
            </a:r>
            <a:r>
              <a:rPr lang="pt-BR" sz="2800" dirty="0" err="1">
                <a:solidFill>
                  <a:srgbClr val="000000"/>
                </a:solidFill>
              </a:rPr>
              <a:t>dólar</a:t>
            </a:r>
            <a:r>
              <a:rPr lang="pt-BR" sz="2800" dirty="0">
                <a:solidFill>
                  <a:srgbClr val="000000"/>
                </a:solidFill>
              </a:rPr>
              <a:t> com vencimento </a:t>
            </a:r>
            <a:r>
              <a:rPr lang="pt-BR" sz="2800" dirty="0" smtClean="0">
                <a:solidFill>
                  <a:srgbClr val="000000"/>
                </a:solidFill>
              </a:rPr>
              <a:t>longo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999232" y="1542289"/>
            <a:ext cx="61447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Venda </a:t>
            </a:r>
            <a:r>
              <a:rPr lang="pt-BR" sz="2800" dirty="0">
                <a:solidFill>
                  <a:srgbClr val="000000"/>
                </a:solidFill>
              </a:rPr>
              <a:t>de FRA, que implica venda de DDI longo e compra de DDI curto. </a:t>
            </a:r>
            <a:endParaRPr lang="pt-BR" sz="2800" dirty="0" smtClean="0">
              <a:solidFill>
                <a:srgbClr val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Compra </a:t>
            </a:r>
            <a:r>
              <a:rPr lang="pt-BR" sz="2800" dirty="0">
                <a:solidFill>
                  <a:srgbClr val="000000"/>
                </a:solidFill>
              </a:rPr>
              <a:t>de DI futuro (</a:t>
            </a:r>
            <a:r>
              <a:rPr lang="pt-BR" sz="2800" dirty="0" smtClean="0">
                <a:solidFill>
                  <a:srgbClr val="000000"/>
                </a:solidFill>
              </a:rPr>
              <a:t>longo)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Compra </a:t>
            </a:r>
            <a:r>
              <a:rPr lang="pt-BR" sz="2800" dirty="0">
                <a:solidFill>
                  <a:srgbClr val="000000"/>
                </a:solidFill>
              </a:rPr>
              <a:t>de </a:t>
            </a:r>
            <a:r>
              <a:rPr lang="pt-BR" sz="2800" dirty="0" err="1">
                <a:solidFill>
                  <a:srgbClr val="000000"/>
                </a:solidFill>
              </a:rPr>
              <a:t>dólar</a:t>
            </a:r>
            <a:r>
              <a:rPr lang="pt-BR" sz="2800" dirty="0">
                <a:solidFill>
                  <a:srgbClr val="000000"/>
                </a:solidFill>
              </a:rPr>
              <a:t> futuro (curto</a:t>
            </a:r>
            <a:r>
              <a:rPr lang="pt-BR" sz="2800" dirty="0" smtClean="0">
                <a:solidFill>
                  <a:srgbClr val="000000"/>
                </a:solidFill>
              </a:rPr>
              <a:t>).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4" name="Chave esquerda 3"/>
          <p:cNvSpPr/>
          <p:nvPr/>
        </p:nvSpPr>
        <p:spPr>
          <a:xfrm>
            <a:off x="2755392" y="1542289"/>
            <a:ext cx="243840" cy="2246769"/>
          </a:xfrm>
          <a:prstGeom prst="lef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96240" y="4242817"/>
            <a:ext cx="22981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A </a:t>
            </a:r>
            <a:r>
              <a:rPr lang="pt-BR" sz="2800" dirty="0" err="1">
                <a:solidFill>
                  <a:srgbClr val="000000"/>
                </a:solidFill>
              </a:rPr>
              <a:t>operação</a:t>
            </a:r>
            <a:r>
              <a:rPr lang="pt-BR" sz="2800" dirty="0">
                <a:solidFill>
                  <a:srgbClr val="000000"/>
                </a:solidFill>
              </a:rPr>
              <a:t> de </a:t>
            </a:r>
            <a:r>
              <a:rPr lang="pt-BR" sz="2800" dirty="0" smtClean="0">
                <a:solidFill>
                  <a:srgbClr val="000000"/>
                </a:solidFill>
              </a:rPr>
              <a:t>venda </a:t>
            </a:r>
            <a:r>
              <a:rPr lang="pt-BR" sz="2800" dirty="0">
                <a:solidFill>
                  <a:srgbClr val="000000"/>
                </a:solidFill>
              </a:rPr>
              <a:t>de </a:t>
            </a:r>
            <a:r>
              <a:rPr lang="pt-BR" sz="2800" dirty="0" err="1">
                <a:solidFill>
                  <a:srgbClr val="000000"/>
                </a:solidFill>
              </a:rPr>
              <a:t>dólar</a:t>
            </a:r>
            <a:r>
              <a:rPr lang="pt-BR" sz="2800" dirty="0">
                <a:solidFill>
                  <a:srgbClr val="000000"/>
                </a:solidFill>
              </a:rPr>
              <a:t> com vencimento </a:t>
            </a:r>
            <a:r>
              <a:rPr lang="pt-BR" sz="2800" dirty="0" smtClean="0">
                <a:solidFill>
                  <a:srgbClr val="000000"/>
                </a:solidFill>
              </a:rPr>
              <a:t>longo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999232" y="4242817"/>
            <a:ext cx="61447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Compra </a:t>
            </a:r>
            <a:r>
              <a:rPr lang="pt-BR" sz="2800" dirty="0">
                <a:solidFill>
                  <a:srgbClr val="000000"/>
                </a:solidFill>
              </a:rPr>
              <a:t>de FRA, que implica venda de DDI longo e compra de DDI curto. </a:t>
            </a:r>
            <a:endParaRPr lang="pt-BR" sz="2800" dirty="0" smtClean="0">
              <a:solidFill>
                <a:srgbClr val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Venda de </a:t>
            </a:r>
            <a:r>
              <a:rPr lang="pt-BR" sz="2800" dirty="0">
                <a:solidFill>
                  <a:srgbClr val="000000"/>
                </a:solidFill>
              </a:rPr>
              <a:t>DI futuro (</a:t>
            </a:r>
            <a:r>
              <a:rPr lang="pt-BR" sz="2800" dirty="0" smtClean="0">
                <a:solidFill>
                  <a:srgbClr val="000000"/>
                </a:solidFill>
              </a:rPr>
              <a:t>longo)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Venda </a:t>
            </a:r>
            <a:r>
              <a:rPr lang="pt-BR" sz="2800" dirty="0">
                <a:solidFill>
                  <a:srgbClr val="000000"/>
                </a:solidFill>
              </a:rPr>
              <a:t>de </a:t>
            </a:r>
            <a:r>
              <a:rPr lang="pt-BR" sz="2800" dirty="0" err="1">
                <a:solidFill>
                  <a:srgbClr val="000000"/>
                </a:solidFill>
              </a:rPr>
              <a:t>dólar</a:t>
            </a:r>
            <a:r>
              <a:rPr lang="pt-BR" sz="2800" dirty="0">
                <a:solidFill>
                  <a:srgbClr val="000000"/>
                </a:solidFill>
              </a:rPr>
              <a:t> futuro (curto</a:t>
            </a:r>
            <a:r>
              <a:rPr lang="pt-BR" sz="2800" dirty="0" smtClean="0">
                <a:solidFill>
                  <a:srgbClr val="000000"/>
                </a:solidFill>
              </a:rPr>
              <a:t>).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9" name="Chave esquerda 8"/>
          <p:cNvSpPr/>
          <p:nvPr/>
        </p:nvSpPr>
        <p:spPr>
          <a:xfrm>
            <a:off x="2755392" y="4242817"/>
            <a:ext cx="243840" cy="2246769"/>
          </a:xfrm>
          <a:prstGeom prst="lef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877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1DDDFF-C6E5-4462-B54C-0866ABB96ED7}" type="slidenum">
              <a:rPr lang="pt-BR" altLang="pt-BR">
                <a:solidFill>
                  <a:srgbClr val="969696"/>
                </a:solidFill>
              </a:rPr>
              <a:pPr/>
              <a:t>2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Cupom Cambial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É a diferença entre a taxa de juros interna  e a variação cambial, considerando o mesmo período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.</a:t>
            </a:r>
            <a:endParaRPr lang="pt-BR" altLang="pt-BR" sz="3200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2" name="CaixaDeTexto 1"/>
          <p:cNvSpPr txBox="1"/>
          <p:nvPr/>
        </p:nvSpPr>
        <p:spPr>
          <a:xfrm rot="2455704">
            <a:off x="7357868" y="530806"/>
            <a:ext cx="1769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Relembrando</a:t>
            </a:r>
            <a:endParaRPr lang="pt-BR" sz="20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Operac</a:t>
            </a:r>
            <a:r>
              <a:rPr lang="pt-BR" altLang="pt-BR" sz="2800" dirty="0" err="1">
                <a:solidFill>
                  <a:srgbClr val="000000"/>
                </a:solidFill>
                <a:sym typeface="Symbol" panose="05050102010706020507" pitchFamily="18" charset="2"/>
              </a:rPr>
              <a:t>̧ão</a:t>
            </a:r>
            <a:r>
              <a:rPr lang="pt-BR" altLang="pt-BR" sz="2800" dirty="0">
                <a:solidFill>
                  <a:srgbClr val="000000"/>
                </a:solidFill>
                <a:sym typeface="Symbol" panose="05050102010706020507" pitchFamily="18" charset="2"/>
              </a:rPr>
              <a:t> estruturada para sintetizar a compra e a venda de </a:t>
            </a:r>
            <a:r>
              <a:rPr lang="pt-BR" altLang="pt-BR" sz="2800" dirty="0" err="1">
                <a:solidFill>
                  <a:srgbClr val="000000"/>
                </a:solidFill>
                <a:sym typeface="Symbol" panose="05050102010706020507" pitchFamily="18" charset="2"/>
              </a:rPr>
              <a:t>dólar</a:t>
            </a:r>
            <a:r>
              <a:rPr lang="pt-BR" altLang="pt-BR" sz="2800" dirty="0">
                <a:solidFill>
                  <a:srgbClr val="000000"/>
                </a:solidFill>
                <a:sym typeface="Symbol" panose="05050102010706020507" pitchFamily="18" charset="2"/>
              </a:rPr>
              <a:t> futuro com vencimento longo</a:t>
            </a:r>
          </a:p>
        </p:txBody>
      </p:sp>
      <p:sp>
        <p:nvSpPr>
          <p:cNvPr id="2" name="Retângulo 1"/>
          <p:cNvSpPr/>
          <p:nvPr/>
        </p:nvSpPr>
        <p:spPr>
          <a:xfrm>
            <a:off x="277368" y="1218676"/>
            <a:ext cx="85892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Exemplo</a:t>
            </a:r>
          </a:p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Um </a:t>
            </a:r>
            <a:r>
              <a:rPr lang="pt-BR" sz="2400" dirty="0">
                <a:solidFill>
                  <a:srgbClr val="3C3C3C"/>
                </a:solidFill>
                <a:latin typeface="+mn-lt"/>
              </a:rPr>
              <a:t>importador que, em 3/12/2007, contraiu </a:t>
            </a:r>
            <a:r>
              <a:rPr lang="pt-BR" sz="2400" dirty="0" err="1">
                <a:solidFill>
                  <a:srgbClr val="3C3C3C"/>
                </a:solidFill>
                <a:latin typeface="+mn-lt"/>
              </a:rPr>
              <a:t>dívida</a:t>
            </a:r>
            <a:r>
              <a:rPr lang="pt-BR" sz="2400" dirty="0">
                <a:solidFill>
                  <a:srgbClr val="3C3C3C"/>
                </a:solidFill>
                <a:latin typeface="+mn-lt"/>
              </a:rPr>
              <a:t> de US$ 10.000.000,00 para pagamento em 31/12/2008. O </a:t>
            </a:r>
            <a:r>
              <a:rPr lang="pt-BR" sz="2400" dirty="0" err="1">
                <a:solidFill>
                  <a:srgbClr val="3C3C3C"/>
                </a:solidFill>
                <a:latin typeface="+mn-lt"/>
              </a:rPr>
              <a:t>número</a:t>
            </a:r>
            <a:r>
              <a:rPr lang="pt-BR" sz="2400" dirty="0">
                <a:solidFill>
                  <a:srgbClr val="3C3C3C"/>
                </a:solidFill>
                <a:latin typeface="+mn-lt"/>
              </a:rPr>
              <a:t> de dias </a:t>
            </a:r>
            <a:r>
              <a:rPr lang="pt-BR" sz="2400" dirty="0" err="1">
                <a:solidFill>
                  <a:srgbClr val="3C3C3C"/>
                </a:solidFill>
                <a:latin typeface="+mn-lt"/>
              </a:rPr>
              <a:t>úteis</a:t>
            </a:r>
            <a:r>
              <a:rPr lang="pt-BR" sz="2400" dirty="0">
                <a:solidFill>
                  <a:srgbClr val="3C3C3C"/>
                </a:solidFill>
                <a:latin typeface="+mn-lt"/>
              </a:rPr>
              <a:t> do </a:t>
            </a:r>
            <a:r>
              <a:rPr lang="pt-BR" sz="2400" dirty="0" err="1">
                <a:solidFill>
                  <a:srgbClr val="3C3C3C"/>
                </a:solidFill>
                <a:latin typeface="+mn-lt"/>
              </a:rPr>
              <a:t>período</a:t>
            </a:r>
            <a:r>
              <a:rPr lang="pt-BR" sz="2400" dirty="0">
                <a:solidFill>
                  <a:srgbClr val="3C3C3C"/>
                </a:solidFill>
                <a:latin typeface="+mn-lt"/>
              </a:rPr>
              <a:t> é 274.</a:t>
            </a:r>
            <a:endParaRPr lang="pt-BR" sz="2400" dirty="0">
              <a:latin typeface="+mn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77368" y="2788336"/>
            <a:ext cx="88666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Dados: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 err="1" smtClean="0">
                <a:solidFill>
                  <a:srgbClr val="3C3C3C"/>
                </a:solidFill>
                <a:latin typeface="+mn-lt"/>
              </a:rPr>
              <a:t>Dólar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 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à vista em 3/12/2007 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= R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$ 1,7870/</a:t>
            </a:r>
            <a:r>
              <a:rPr lang="pt-BR" sz="2200" dirty="0" err="1">
                <a:solidFill>
                  <a:srgbClr val="3C3C3C"/>
                </a:solidFill>
                <a:latin typeface="+mn-lt"/>
              </a:rPr>
              <a:t>dólar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 </a:t>
            </a:r>
            <a:endParaRPr lang="pt-BR" sz="2200" dirty="0" smtClean="0">
              <a:solidFill>
                <a:srgbClr val="3C3C3C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 err="1" smtClean="0">
                <a:solidFill>
                  <a:srgbClr val="3C3C3C"/>
                </a:solidFill>
                <a:latin typeface="+mn-lt"/>
              </a:rPr>
              <a:t>Dólar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 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PTAX em 2/12/2007 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= R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$ 1,7837/</a:t>
            </a:r>
            <a:r>
              <a:rPr lang="pt-BR" sz="2200" dirty="0" err="1">
                <a:solidFill>
                  <a:srgbClr val="3C3C3C"/>
                </a:solidFill>
                <a:latin typeface="+mn-lt"/>
              </a:rPr>
              <a:t>dólar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 </a:t>
            </a:r>
            <a:endParaRPr lang="pt-BR" sz="2200" dirty="0" smtClean="0">
              <a:solidFill>
                <a:srgbClr val="3C3C3C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FRA 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F09 (vencimento em janeiro/2009) 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= 6,20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% ao 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ano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DI 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futuro F09 (</a:t>
            </a:r>
            <a:r>
              <a:rPr lang="pt-BR" sz="2200" dirty="0" err="1" smtClean="0">
                <a:solidFill>
                  <a:srgbClr val="3C3C3C"/>
                </a:solidFill>
                <a:latin typeface="+mn-lt"/>
              </a:rPr>
              <a:t>vcto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 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em </a:t>
            </a:r>
            <a:r>
              <a:rPr lang="pt-BR" sz="2200" dirty="0" err="1" smtClean="0">
                <a:solidFill>
                  <a:srgbClr val="3C3C3C"/>
                </a:solidFill>
                <a:latin typeface="+mn-lt"/>
              </a:rPr>
              <a:t>jan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/09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) 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= 11,63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% 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ao ano; PU = 88.725,35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DDI 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futuro F09 (vencimento em </a:t>
            </a:r>
            <a:r>
              <a:rPr lang="pt-BR" sz="2200" dirty="0" err="1" smtClean="0">
                <a:solidFill>
                  <a:srgbClr val="3C3C3C"/>
                </a:solidFill>
                <a:latin typeface="+mn-lt"/>
              </a:rPr>
              <a:t>jan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/09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) PU 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= 93.924,94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DDI 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futuro F08 (vencimento em </a:t>
            </a:r>
            <a:r>
              <a:rPr lang="pt-BR" sz="2200" dirty="0" err="1" smtClean="0">
                <a:solidFill>
                  <a:srgbClr val="3C3C3C"/>
                </a:solidFill>
                <a:latin typeface="+mn-lt"/>
              </a:rPr>
              <a:t>jan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/08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) PU 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= 99.847,73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 err="1" smtClean="0">
                <a:solidFill>
                  <a:srgbClr val="3C3C3C"/>
                </a:solidFill>
                <a:latin typeface="+mn-lt"/>
              </a:rPr>
              <a:t>Dólar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 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futuro F08 (vencimento em janeiro/2008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) = 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R$ 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1,7910/US$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CDI 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efetivo 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entre 3/12/2007 e 2/1/2008 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= 0,84%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 err="1" smtClean="0">
                <a:solidFill>
                  <a:srgbClr val="3C3C3C"/>
                </a:solidFill>
                <a:latin typeface="+mn-lt"/>
              </a:rPr>
              <a:t>Dólar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 PTAX em 31/12/2007 = R$ 1,7713/</a:t>
            </a:r>
            <a:r>
              <a:rPr lang="pt-BR" sz="2200" dirty="0" err="1" smtClean="0">
                <a:solidFill>
                  <a:srgbClr val="3C3C3C"/>
                </a:solidFill>
                <a:latin typeface="+mn-lt"/>
              </a:rPr>
              <a:t>dólar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CDI 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efetivo entre 3/12/2007 e 2/1/2009 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= 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12%.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 err="1" smtClean="0">
                <a:solidFill>
                  <a:srgbClr val="3C3C3C"/>
                </a:solidFill>
                <a:latin typeface="+mn-lt"/>
              </a:rPr>
              <a:t>Dólar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 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PTAX em 31/12/2008 </a:t>
            </a:r>
            <a:r>
              <a:rPr lang="pt-BR" sz="2200" dirty="0" smtClean="0">
                <a:solidFill>
                  <a:srgbClr val="3C3C3C"/>
                </a:solidFill>
                <a:latin typeface="+mn-lt"/>
              </a:rPr>
              <a:t>= </a:t>
            </a:r>
            <a:r>
              <a:rPr lang="pt-BR" sz="2200" dirty="0">
                <a:solidFill>
                  <a:srgbClr val="3C3C3C"/>
                </a:solidFill>
                <a:latin typeface="+mn-lt"/>
              </a:rPr>
              <a:t>R$ 2,00/</a:t>
            </a:r>
            <a:r>
              <a:rPr lang="pt-BR" sz="2200" dirty="0" err="1">
                <a:solidFill>
                  <a:srgbClr val="3C3C3C"/>
                </a:solidFill>
                <a:latin typeface="+mn-lt"/>
              </a:rPr>
              <a:t>dólar</a:t>
            </a:r>
            <a:endParaRPr lang="pt-BR" sz="2200" dirty="0">
              <a:solidFill>
                <a:srgbClr val="3C3C3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40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Operac</a:t>
            </a:r>
            <a:r>
              <a:rPr lang="pt-BR" altLang="pt-BR" sz="2800" dirty="0" err="1">
                <a:solidFill>
                  <a:srgbClr val="000000"/>
                </a:solidFill>
                <a:sym typeface="Symbol" panose="05050102010706020507" pitchFamily="18" charset="2"/>
              </a:rPr>
              <a:t>̧ão</a:t>
            </a:r>
            <a:r>
              <a:rPr lang="pt-BR" altLang="pt-BR" sz="2800" dirty="0">
                <a:solidFill>
                  <a:srgbClr val="000000"/>
                </a:solidFill>
                <a:sym typeface="Symbol" panose="05050102010706020507" pitchFamily="18" charset="2"/>
              </a:rPr>
              <a:t> estruturada para sintetizar a compra e a venda de </a:t>
            </a:r>
            <a:r>
              <a:rPr lang="pt-BR" altLang="pt-BR" sz="2800" dirty="0" err="1">
                <a:solidFill>
                  <a:srgbClr val="000000"/>
                </a:solidFill>
                <a:sym typeface="Symbol" panose="05050102010706020507" pitchFamily="18" charset="2"/>
              </a:rPr>
              <a:t>dólar</a:t>
            </a:r>
            <a:r>
              <a:rPr lang="pt-BR" altLang="pt-BR" sz="2800" dirty="0">
                <a:solidFill>
                  <a:srgbClr val="000000"/>
                </a:solidFill>
                <a:sym typeface="Symbol" panose="05050102010706020507" pitchFamily="18" charset="2"/>
              </a:rPr>
              <a:t> futuro com vencimento longo</a:t>
            </a:r>
          </a:p>
        </p:txBody>
      </p:sp>
      <p:sp>
        <p:nvSpPr>
          <p:cNvPr id="3" name="Retângulo 2"/>
          <p:cNvSpPr/>
          <p:nvPr/>
        </p:nvSpPr>
        <p:spPr>
          <a:xfrm>
            <a:off x="396240" y="1542289"/>
            <a:ext cx="22981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A </a:t>
            </a:r>
            <a:r>
              <a:rPr lang="pt-BR" sz="2800" dirty="0" err="1">
                <a:solidFill>
                  <a:srgbClr val="000000"/>
                </a:solidFill>
              </a:rPr>
              <a:t>operação</a:t>
            </a:r>
            <a:r>
              <a:rPr lang="pt-BR" sz="2800" dirty="0">
                <a:solidFill>
                  <a:srgbClr val="000000"/>
                </a:solidFill>
              </a:rPr>
              <a:t> de compra de </a:t>
            </a:r>
            <a:r>
              <a:rPr lang="pt-BR" sz="2800" dirty="0" err="1">
                <a:solidFill>
                  <a:srgbClr val="000000"/>
                </a:solidFill>
              </a:rPr>
              <a:t>dólar</a:t>
            </a:r>
            <a:r>
              <a:rPr lang="pt-BR" sz="2800" dirty="0">
                <a:solidFill>
                  <a:srgbClr val="000000"/>
                </a:solidFill>
              </a:rPr>
              <a:t> com vencimento </a:t>
            </a:r>
            <a:r>
              <a:rPr lang="pt-BR" sz="2800" dirty="0" smtClean="0">
                <a:solidFill>
                  <a:srgbClr val="000000"/>
                </a:solidFill>
              </a:rPr>
              <a:t>longo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999232" y="1542289"/>
            <a:ext cx="61447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Venda </a:t>
            </a:r>
            <a:r>
              <a:rPr lang="pt-BR" sz="2800" dirty="0">
                <a:solidFill>
                  <a:srgbClr val="000000"/>
                </a:solidFill>
              </a:rPr>
              <a:t>de FRA, que implica venda de DDI longo e compra de DDI curto. </a:t>
            </a:r>
            <a:endParaRPr lang="pt-BR" sz="2800" dirty="0" smtClean="0">
              <a:solidFill>
                <a:srgbClr val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Compra </a:t>
            </a:r>
            <a:r>
              <a:rPr lang="pt-BR" sz="2800" dirty="0">
                <a:solidFill>
                  <a:srgbClr val="000000"/>
                </a:solidFill>
              </a:rPr>
              <a:t>de DI futuro (</a:t>
            </a:r>
            <a:r>
              <a:rPr lang="pt-BR" sz="2800" dirty="0" smtClean="0">
                <a:solidFill>
                  <a:srgbClr val="000000"/>
                </a:solidFill>
              </a:rPr>
              <a:t>longo)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Compra </a:t>
            </a:r>
            <a:r>
              <a:rPr lang="pt-BR" sz="2800" dirty="0">
                <a:solidFill>
                  <a:srgbClr val="000000"/>
                </a:solidFill>
              </a:rPr>
              <a:t>de </a:t>
            </a:r>
            <a:r>
              <a:rPr lang="pt-BR" sz="2800" dirty="0" err="1">
                <a:solidFill>
                  <a:srgbClr val="000000"/>
                </a:solidFill>
              </a:rPr>
              <a:t>dólar</a:t>
            </a:r>
            <a:r>
              <a:rPr lang="pt-BR" sz="2800" dirty="0">
                <a:solidFill>
                  <a:srgbClr val="000000"/>
                </a:solidFill>
              </a:rPr>
              <a:t> futuro (curto</a:t>
            </a:r>
            <a:r>
              <a:rPr lang="pt-BR" sz="2800" dirty="0" smtClean="0">
                <a:solidFill>
                  <a:srgbClr val="000000"/>
                </a:solidFill>
              </a:rPr>
              <a:t>).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4" name="Chave esquerda 3"/>
          <p:cNvSpPr/>
          <p:nvPr/>
        </p:nvSpPr>
        <p:spPr>
          <a:xfrm>
            <a:off x="2755392" y="1542289"/>
            <a:ext cx="243840" cy="2246769"/>
          </a:xfrm>
          <a:prstGeom prst="lef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96240" y="4242817"/>
            <a:ext cx="22981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A </a:t>
            </a:r>
            <a:r>
              <a:rPr lang="pt-BR" sz="2800" dirty="0" err="1">
                <a:solidFill>
                  <a:srgbClr val="000000"/>
                </a:solidFill>
              </a:rPr>
              <a:t>operação</a:t>
            </a:r>
            <a:r>
              <a:rPr lang="pt-BR" sz="2800" dirty="0">
                <a:solidFill>
                  <a:srgbClr val="000000"/>
                </a:solidFill>
              </a:rPr>
              <a:t> de </a:t>
            </a:r>
            <a:r>
              <a:rPr lang="pt-BR" sz="2800" dirty="0" smtClean="0">
                <a:solidFill>
                  <a:srgbClr val="000000"/>
                </a:solidFill>
              </a:rPr>
              <a:t>venda </a:t>
            </a:r>
            <a:r>
              <a:rPr lang="pt-BR" sz="2800" dirty="0">
                <a:solidFill>
                  <a:srgbClr val="000000"/>
                </a:solidFill>
              </a:rPr>
              <a:t>de </a:t>
            </a:r>
            <a:r>
              <a:rPr lang="pt-BR" sz="2800" dirty="0" err="1">
                <a:solidFill>
                  <a:srgbClr val="000000"/>
                </a:solidFill>
              </a:rPr>
              <a:t>dólar</a:t>
            </a:r>
            <a:r>
              <a:rPr lang="pt-BR" sz="2800" dirty="0">
                <a:solidFill>
                  <a:srgbClr val="000000"/>
                </a:solidFill>
              </a:rPr>
              <a:t> com vencimento </a:t>
            </a:r>
            <a:r>
              <a:rPr lang="pt-BR" sz="2800" dirty="0" smtClean="0">
                <a:solidFill>
                  <a:srgbClr val="000000"/>
                </a:solidFill>
              </a:rPr>
              <a:t>longo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999232" y="4242817"/>
            <a:ext cx="61447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Compra </a:t>
            </a:r>
            <a:r>
              <a:rPr lang="pt-BR" sz="2800" dirty="0">
                <a:solidFill>
                  <a:srgbClr val="000000"/>
                </a:solidFill>
              </a:rPr>
              <a:t>de FRA, que implica venda de DDI longo e compra de DDI curto. </a:t>
            </a:r>
            <a:endParaRPr lang="pt-BR" sz="2800" dirty="0" smtClean="0">
              <a:solidFill>
                <a:srgbClr val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Venda de </a:t>
            </a:r>
            <a:r>
              <a:rPr lang="pt-BR" sz="2800" dirty="0">
                <a:solidFill>
                  <a:srgbClr val="000000"/>
                </a:solidFill>
              </a:rPr>
              <a:t>DI futuro (</a:t>
            </a:r>
            <a:r>
              <a:rPr lang="pt-BR" sz="2800" dirty="0" smtClean="0">
                <a:solidFill>
                  <a:srgbClr val="000000"/>
                </a:solidFill>
              </a:rPr>
              <a:t>longo)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Venda </a:t>
            </a:r>
            <a:r>
              <a:rPr lang="pt-BR" sz="2800" dirty="0">
                <a:solidFill>
                  <a:srgbClr val="000000"/>
                </a:solidFill>
              </a:rPr>
              <a:t>de </a:t>
            </a:r>
            <a:r>
              <a:rPr lang="pt-BR" sz="2800" dirty="0" err="1">
                <a:solidFill>
                  <a:srgbClr val="000000"/>
                </a:solidFill>
              </a:rPr>
              <a:t>dólar</a:t>
            </a:r>
            <a:r>
              <a:rPr lang="pt-BR" sz="2800" dirty="0">
                <a:solidFill>
                  <a:srgbClr val="000000"/>
                </a:solidFill>
              </a:rPr>
              <a:t> futuro (curto</a:t>
            </a:r>
            <a:r>
              <a:rPr lang="pt-BR" sz="2800" dirty="0" smtClean="0">
                <a:solidFill>
                  <a:srgbClr val="000000"/>
                </a:solidFill>
              </a:rPr>
              <a:t>).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9" name="Chave esquerda 8"/>
          <p:cNvSpPr/>
          <p:nvPr/>
        </p:nvSpPr>
        <p:spPr>
          <a:xfrm>
            <a:off x="2755392" y="4242817"/>
            <a:ext cx="243840" cy="2246769"/>
          </a:xfrm>
          <a:prstGeom prst="lef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280416" y="1438656"/>
            <a:ext cx="8753856" cy="243574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997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5C5BC4-09CA-4E8B-B058-57291AC2C05D}" type="slidenum">
              <a:rPr lang="pt-BR" altLang="pt-BR">
                <a:solidFill>
                  <a:srgbClr val="969696"/>
                </a:solidFill>
              </a:rPr>
              <a:pPr/>
              <a:t>3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Cupom Cambial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692150"/>
          </a:xfrm>
        </p:spPr>
        <p:txBody>
          <a:bodyPr/>
          <a:lstStyle/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sz="2800" dirty="0" smtClean="0">
                <a:solidFill>
                  <a:srgbClr val="000000"/>
                </a:solidFill>
                <a:sym typeface="Symbol" panose="05050102010706020507" pitchFamily="18" charset="2"/>
              </a:rPr>
              <a:t>Calculo do </a:t>
            </a:r>
            <a:r>
              <a:rPr lang="pt-BR" altLang="pt-BR" sz="2800" dirty="0" smtClean="0">
                <a:solidFill>
                  <a:srgbClr val="000000"/>
                </a:solidFill>
                <a:sym typeface="Symbol" panose="05050102010706020507" pitchFamily="18" charset="2"/>
              </a:rPr>
              <a:t>cupom:</a:t>
            </a:r>
            <a:endParaRPr lang="pt-BR" altLang="pt-BR" sz="2800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196850" y="3959225"/>
            <a:ext cx="8737600" cy="220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7763" indent="-690563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2400" dirty="0">
                <a:solidFill>
                  <a:srgbClr val="000000"/>
                </a:solidFill>
                <a:sym typeface="Symbol" panose="05050102010706020507" pitchFamily="18" charset="2"/>
              </a:rPr>
              <a:t>Em que: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400" i="1" dirty="0" err="1">
                <a:solidFill>
                  <a:srgbClr val="000000"/>
                </a:solidFill>
                <a:sym typeface="Symbol" panose="05050102010706020507" pitchFamily="18" charset="2"/>
              </a:rPr>
              <a:t>C</a:t>
            </a:r>
            <a:r>
              <a:rPr lang="pt-BR" altLang="pt-BR" sz="2400" i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pt-BR" altLang="pt-BR" sz="2400" dirty="0">
                <a:solidFill>
                  <a:srgbClr val="000000"/>
                </a:solidFill>
                <a:sym typeface="Symbol" panose="05050102010706020507" pitchFamily="18" charset="2"/>
              </a:rPr>
              <a:t>  = Cupom futuro no período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400" i="1" dirty="0">
                <a:solidFill>
                  <a:srgbClr val="000000"/>
                </a:solidFill>
                <a:sym typeface="Symbol" panose="05050102010706020507" pitchFamily="18" charset="2"/>
              </a:rPr>
              <a:t>PU</a:t>
            </a:r>
            <a:r>
              <a:rPr lang="pt-BR" altLang="pt-BR" sz="2400" dirty="0">
                <a:solidFill>
                  <a:srgbClr val="000000"/>
                </a:solidFill>
                <a:sym typeface="Symbol" panose="05050102010706020507" pitchFamily="18" charset="2"/>
              </a:rPr>
              <a:t> = Contrato de DI1 do mês de referência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400" i="1" dirty="0" err="1">
                <a:solidFill>
                  <a:srgbClr val="000000"/>
                </a:solidFill>
                <a:sym typeface="Symbol" panose="05050102010706020507" pitchFamily="18" charset="2"/>
              </a:rPr>
              <a:t>dolar</a:t>
            </a:r>
            <a:r>
              <a:rPr lang="pt-BR" altLang="pt-BR" sz="2400" i="1" dirty="0">
                <a:solidFill>
                  <a:srgbClr val="000000"/>
                </a:solidFill>
                <a:sym typeface="Symbol" panose="05050102010706020507" pitchFamily="18" charset="2"/>
              </a:rPr>
              <a:t> futuro</a:t>
            </a:r>
            <a:r>
              <a:rPr lang="pt-BR" altLang="pt-BR" sz="2400" dirty="0">
                <a:solidFill>
                  <a:srgbClr val="000000"/>
                </a:solidFill>
                <a:sym typeface="Symbol" panose="05050102010706020507" pitchFamily="18" charset="2"/>
              </a:rPr>
              <a:t> = Cotação do contrato futuro de dólar para o mês de vencimento (dividir por mil!)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400" i="1" dirty="0" err="1">
                <a:solidFill>
                  <a:srgbClr val="000000"/>
                </a:solidFill>
                <a:sym typeface="Symbol" panose="05050102010706020507" pitchFamily="18" charset="2"/>
              </a:rPr>
              <a:t>d</a:t>
            </a:r>
            <a:r>
              <a:rPr lang="pt-BR" altLang="pt-BR" sz="2400" i="1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olar</a:t>
            </a:r>
            <a:r>
              <a:rPr lang="pt-BR" altLang="pt-BR" sz="2400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 a vista</a:t>
            </a:r>
            <a:r>
              <a:rPr lang="pt-BR" altLang="pt-BR" sz="2400" dirty="0" smtClean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2400" dirty="0">
                <a:solidFill>
                  <a:srgbClr val="000000"/>
                </a:solidFill>
                <a:sym typeface="Symbol" panose="05050102010706020507" pitchFamily="18" charset="2"/>
              </a:rPr>
              <a:t>= Taxa de câmbio de R$ / US$ para o dia da operação.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2212533" y="2349304"/>
                <a:ext cx="4294445" cy="15971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sz="2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100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000</m:t>
                                      </m:r>
                                    </m:num>
                                    <m:den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𝑃𝑈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pt-BR" sz="2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𝑑𝑜𝑙𝑎𝑟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𝑓𝑢𝑡𝑢𝑟𝑜</m:t>
                                      </m:r>
                                    </m:num>
                                    <m:den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𝑑𝑜𝑙𝑎𝑟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𝑣𝑖𝑠𝑡𝑎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533" y="2349304"/>
                <a:ext cx="4294445" cy="15971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 rot="2455704">
            <a:off x="7357868" y="530806"/>
            <a:ext cx="1769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Relembrando</a:t>
            </a:r>
            <a:endParaRPr lang="pt-BR" sz="20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  <p:bldP spid="1228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5C5BC4-09CA-4E8B-B058-57291AC2C05D}" type="slidenum">
              <a:rPr lang="pt-BR" altLang="pt-BR">
                <a:solidFill>
                  <a:srgbClr val="969696"/>
                </a:solidFill>
              </a:rPr>
              <a:pPr/>
              <a:t>4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Cupom Cambial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692150"/>
          </a:xfrm>
        </p:spPr>
        <p:txBody>
          <a:bodyPr/>
          <a:lstStyle/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sz="2800" dirty="0" smtClean="0">
                <a:solidFill>
                  <a:srgbClr val="000000"/>
                </a:solidFill>
                <a:sym typeface="Symbol" panose="05050102010706020507" pitchFamily="18" charset="2"/>
              </a:rPr>
              <a:t>Calculo do </a:t>
            </a:r>
            <a:r>
              <a:rPr lang="pt-BR" altLang="pt-BR" sz="2800" dirty="0" smtClean="0">
                <a:solidFill>
                  <a:srgbClr val="000000"/>
                </a:solidFill>
                <a:sym typeface="Symbol" panose="05050102010706020507" pitchFamily="18" charset="2"/>
              </a:rPr>
              <a:t>cupom:</a:t>
            </a:r>
            <a:endParaRPr lang="pt-BR" altLang="pt-BR" sz="2800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887894" y="4428564"/>
            <a:ext cx="8059807" cy="1860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7763" indent="-690563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2400" dirty="0" smtClean="0">
                <a:solidFill>
                  <a:srgbClr val="000000"/>
                </a:solidFill>
                <a:sym typeface="Symbol" panose="05050102010706020507" pitchFamily="18" charset="2"/>
              </a:rPr>
              <a:t>Anualizando</a:t>
            </a:r>
            <a:r>
              <a:rPr lang="pt-BR" altLang="pt-BR" sz="2400" dirty="0" smtClean="0">
                <a:solidFill>
                  <a:srgbClr val="000000"/>
                </a:solidFill>
                <a:sym typeface="Symbol" panose="05050102010706020507" pitchFamily="18" charset="2"/>
              </a:rPr>
              <a:t>:</a:t>
            </a:r>
            <a:endParaRPr lang="pt-BR" altLang="pt-BR" sz="24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2096707" y="4987846"/>
                <a:ext cx="4950586" cy="15971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sz="2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100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000</m:t>
                                      </m:r>
                                    </m:num>
                                    <m:den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𝑃𝑈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pt-BR" sz="2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𝑑𝑜𝑙𝑎𝑟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𝑓𝑢𝑡𝑢𝑟𝑜</m:t>
                                      </m:r>
                                    </m:num>
                                    <m:den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𝑑𝑜𝑙𝑎𝑟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𝑣𝑖𝑠𝑡𝑎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f>
                        <m:fPr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360</m:t>
                          </m:r>
                        </m:num>
                        <m:den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𝑑𝑐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6707" y="4987846"/>
                <a:ext cx="4950586" cy="15971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2212533" y="2349304"/>
                <a:ext cx="4294445" cy="15971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sz="2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100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000</m:t>
                                      </m:r>
                                    </m:num>
                                    <m:den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𝑃𝑈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pt-BR" sz="2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𝑑𝑜𝑙𝑎𝑟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𝑓𝑢𝑡𝑢𝑟𝑜</m:t>
                                      </m:r>
                                    </m:num>
                                    <m:den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𝑑𝑜𝑙𝑎𝑟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𝑣𝑖𝑠𝑡𝑎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533" y="2349304"/>
                <a:ext cx="4294445" cy="15971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 rot="2455704">
            <a:off x="7357868" y="530806"/>
            <a:ext cx="1769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Relembrando</a:t>
            </a:r>
            <a:endParaRPr lang="pt-BR" sz="20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30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  <p:bldP spid="1228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1DDDFF-C6E5-4462-B54C-0866ABB96ED7}" type="slidenum">
              <a:rPr lang="pt-BR" altLang="pt-BR">
                <a:solidFill>
                  <a:srgbClr val="969696"/>
                </a:solidFill>
              </a:rPr>
              <a:pPr/>
              <a:t>5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Cupom Cambial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Primeiro problema: qual taxa de cambial para o dólar a vista deve ser utilizada?</a:t>
            </a:r>
          </a:p>
          <a:p>
            <a:pPr marL="444500" indent="-444500" eaLnBrk="1" hangingPunct="1">
              <a:tabLst>
                <a:tab pos="1617663" algn="l"/>
              </a:tabLst>
            </a:pPr>
            <a:endParaRPr lang="pt-BR" altLang="pt-BR" sz="32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844550" lvl="1" indent="-444500" eaLnBrk="1" hangingPunct="1">
              <a:tabLst>
                <a:tab pos="1617663" algn="l"/>
              </a:tabLst>
            </a:pPr>
            <a:r>
              <a:rPr lang="pt-BR" altLang="pt-BR" sz="2800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Ptax</a:t>
            </a:r>
            <a:r>
              <a:rPr lang="pt-BR" altLang="pt-BR" sz="2800" dirty="0" smtClean="0">
                <a:solidFill>
                  <a:srgbClr val="000000"/>
                </a:solidFill>
                <a:sym typeface="Symbol" panose="05050102010706020507" pitchFamily="18" charset="2"/>
              </a:rPr>
              <a:t> =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taxa média do dia anterior</a:t>
            </a:r>
          </a:p>
          <a:p>
            <a:pPr marL="800100" lvl="2" indent="0" eaLnBrk="1" hangingPunct="1">
              <a:buNone/>
              <a:tabLst>
                <a:tab pos="1617663" algn="l"/>
              </a:tabLst>
            </a:pPr>
            <a:r>
              <a:rPr lang="pt-BR" altLang="pt-BR" sz="2800" dirty="0" smtClean="0">
                <a:solidFill>
                  <a:srgbClr val="000000"/>
                </a:solidFill>
                <a:sym typeface="Symbol" panose="05050102010706020507" pitchFamily="18" charset="2"/>
              </a:rPr>
              <a:t>          Cupom Cambial Sujo</a:t>
            </a:r>
            <a:endParaRPr lang="pt-BR" altLang="pt-BR" sz="28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844550" lvl="1" indent="-444500" eaLnBrk="1" hangingPunct="1">
              <a:tabLst>
                <a:tab pos="1617663" algn="l"/>
              </a:tabLst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Cotação spot da </a:t>
            </a:r>
            <a:r>
              <a:rPr lang="pt-BR" altLang="pt-BR" sz="2800" dirty="0" smtClean="0">
                <a:solidFill>
                  <a:srgbClr val="000000"/>
                </a:solidFill>
                <a:sym typeface="Symbol" panose="05050102010706020507" pitchFamily="18" charset="2"/>
              </a:rPr>
              <a:t>taxa de cambio</a:t>
            </a:r>
          </a:p>
          <a:p>
            <a:pPr marL="400050" lvl="1" indent="0" eaLnBrk="1" hangingPunct="1">
              <a:buNone/>
              <a:tabLst>
                <a:tab pos="1617663" algn="l"/>
              </a:tabLst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              Cupom </a:t>
            </a: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Cambial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Limpo</a:t>
            </a:r>
            <a:endParaRPr lang="pt-BR" altLang="pt-BR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3" name="Seta dobrada para cima 2"/>
          <p:cNvSpPr/>
          <p:nvPr/>
        </p:nvSpPr>
        <p:spPr>
          <a:xfrm rot="5400000">
            <a:off x="1774150" y="3589699"/>
            <a:ext cx="386091" cy="46532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dobrada para cima 6"/>
          <p:cNvSpPr/>
          <p:nvPr/>
        </p:nvSpPr>
        <p:spPr>
          <a:xfrm rot="5400000">
            <a:off x="1767524" y="4590239"/>
            <a:ext cx="386091" cy="46532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 rot="2455704">
            <a:off x="7357868" y="530806"/>
            <a:ext cx="1769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Relembrando</a:t>
            </a:r>
            <a:endParaRPr lang="pt-BR" sz="20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11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6</a:t>
            </a:fld>
            <a:endParaRPr lang="pt-BR" alt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22" y="88491"/>
            <a:ext cx="9033322" cy="4557273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59840" y="4961830"/>
            <a:ext cx="87408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000000"/>
                </a:solidFill>
              </a:rPr>
              <a:t>Para eliminar o efeito do cupom sujo optou-se por operações estruturadas de taxa </a:t>
            </a:r>
            <a:r>
              <a:rPr lang="pt-BR" sz="2800" i="1" dirty="0" err="1">
                <a:solidFill>
                  <a:srgbClr val="000000"/>
                </a:solidFill>
              </a:rPr>
              <a:t>forward</a:t>
            </a:r>
            <a:r>
              <a:rPr lang="pt-BR" sz="2800" dirty="0">
                <a:solidFill>
                  <a:srgbClr val="000000"/>
                </a:solidFill>
              </a:rPr>
              <a:t>: FRA (</a:t>
            </a:r>
            <a:r>
              <a:rPr lang="pt-BR" sz="2800" i="1" dirty="0" err="1">
                <a:solidFill>
                  <a:srgbClr val="000000"/>
                </a:solidFill>
              </a:rPr>
              <a:t>Forward</a:t>
            </a:r>
            <a:r>
              <a:rPr lang="pt-BR" sz="2800" i="1" dirty="0">
                <a:solidFill>
                  <a:srgbClr val="000000"/>
                </a:solidFill>
              </a:rPr>
              <a:t> Rate </a:t>
            </a:r>
            <a:r>
              <a:rPr lang="pt-BR" sz="2800" i="1" dirty="0" err="1">
                <a:solidFill>
                  <a:srgbClr val="000000"/>
                </a:solidFill>
              </a:rPr>
              <a:t>Agreement</a:t>
            </a:r>
            <a:r>
              <a:rPr lang="pt-BR" sz="2800" dirty="0">
                <a:solidFill>
                  <a:srgbClr val="000000"/>
                </a:solidFill>
              </a:rPr>
              <a:t>).</a:t>
            </a:r>
            <a:endParaRPr lang="pt-B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692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1DDDFF-C6E5-4462-B54C-0866ABB96ED7}" type="slidenum">
              <a:rPr lang="pt-BR" altLang="pt-BR">
                <a:solidFill>
                  <a:srgbClr val="969696"/>
                </a:solidFill>
              </a:rPr>
              <a:pPr/>
              <a:t>7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Cupom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Cambial Limpo (FRA)</a:t>
            </a:r>
            <a:endParaRPr lang="pt-BR" altLang="pt-BR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3025"/>
            <a:ext cx="8229600" cy="1806575"/>
          </a:xfrm>
        </p:spPr>
        <p:txBody>
          <a:bodyPr/>
          <a:lstStyle/>
          <a:p>
            <a:pPr marL="0" indent="0">
              <a:buNone/>
            </a:pPr>
            <a:r>
              <a:rPr lang="pt-BR" sz="2400" b="1" dirty="0" smtClean="0">
                <a:solidFill>
                  <a:srgbClr val="000000"/>
                </a:solidFill>
              </a:rPr>
              <a:t>Operação </a:t>
            </a:r>
            <a:r>
              <a:rPr lang="pt-BR" sz="2400" b="1" dirty="0">
                <a:solidFill>
                  <a:srgbClr val="000000"/>
                </a:solidFill>
              </a:rPr>
              <a:t>de FRA</a:t>
            </a:r>
            <a:endParaRPr lang="pt-BR" sz="2400" dirty="0">
              <a:solidFill>
                <a:srgbClr val="000000"/>
              </a:solidFill>
            </a:endParaRPr>
          </a:p>
          <a:p>
            <a:r>
              <a:rPr lang="pt-BR" sz="2400" dirty="0" smtClean="0">
                <a:solidFill>
                  <a:srgbClr val="000000"/>
                </a:solidFill>
              </a:rPr>
              <a:t>Nessa </a:t>
            </a:r>
            <a:r>
              <a:rPr lang="pt-BR" sz="2400" dirty="0">
                <a:solidFill>
                  <a:srgbClr val="000000"/>
                </a:solidFill>
              </a:rPr>
              <a:t>operação, as partes assumem uma posição </a:t>
            </a:r>
            <a:r>
              <a:rPr lang="pt-BR" sz="2400" dirty="0" smtClean="0">
                <a:solidFill>
                  <a:srgbClr val="000000"/>
                </a:solidFill>
              </a:rPr>
              <a:t>longa </a:t>
            </a:r>
            <a:r>
              <a:rPr lang="pt-BR" sz="2400" dirty="0">
                <a:solidFill>
                  <a:srgbClr val="000000"/>
                </a:solidFill>
              </a:rPr>
              <a:t>em DDI, com vencimento em t</a:t>
            </a:r>
            <a:r>
              <a:rPr lang="pt-BR" sz="2400" baseline="-25000" dirty="0">
                <a:solidFill>
                  <a:srgbClr val="000000"/>
                </a:solidFill>
              </a:rPr>
              <a:t>2</a:t>
            </a:r>
            <a:r>
              <a:rPr lang="pt-BR" sz="2400" dirty="0">
                <a:solidFill>
                  <a:srgbClr val="000000"/>
                </a:solidFill>
              </a:rPr>
              <a:t>, </a:t>
            </a:r>
            <a:r>
              <a:rPr lang="pt-BR" sz="2400" dirty="0" smtClean="0">
                <a:solidFill>
                  <a:srgbClr val="000000"/>
                </a:solidFill>
              </a:rPr>
              <a:t>e outra,  inversa, </a:t>
            </a:r>
            <a:r>
              <a:rPr lang="pt-BR" sz="2400" dirty="0">
                <a:solidFill>
                  <a:srgbClr val="000000"/>
                </a:solidFill>
              </a:rPr>
              <a:t>no primeiro vencimento em aberto de DDI (liquidada em t</a:t>
            </a:r>
            <a:r>
              <a:rPr lang="pt-BR" sz="2400" baseline="-25000" dirty="0">
                <a:solidFill>
                  <a:srgbClr val="000000"/>
                </a:solidFill>
              </a:rPr>
              <a:t>1</a:t>
            </a:r>
            <a:r>
              <a:rPr lang="pt-BR" sz="2400" dirty="0">
                <a:solidFill>
                  <a:srgbClr val="000000"/>
                </a:solidFill>
              </a:rPr>
              <a:t>).</a:t>
            </a:r>
          </a:p>
          <a:p>
            <a:pPr marL="444500" indent="-444500" eaLnBrk="1" hangingPunct="1">
              <a:tabLst>
                <a:tab pos="1617663" algn="l"/>
              </a:tabLst>
            </a:pPr>
            <a:endParaRPr lang="pt-BR" altLang="pt-BR" sz="24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076" y="2945156"/>
            <a:ext cx="5102524" cy="387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89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1DDDFF-C6E5-4462-B54C-0866ABB96ED7}" type="slidenum">
              <a:rPr lang="pt-BR" altLang="pt-BR">
                <a:solidFill>
                  <a:srgbClr val="969696"/>
                </a:solidFill>
              </a:rPr>
              <a:pPr/>
              <a:t>8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Cupom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Cambial Limpo (FRA)</a:t>
            </a:r>
            <a:endParaRPr lang="pt-BR" altLang="pt-BR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457200" y="3465513"/>
            <a:ext cx="7099300" cy="0"/>
          </a:xfrm>
          <a:prstGeom prst="straightConnector1">
            <a:avLst/>
          </a:prstGeom>
          <a:ln w="57150">
            <a:solidFill>
              <a:schemeClr val="bg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3138488" y="2044700"/>
            <a:ext cx="0" cy="314960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7556500" y="2044700"/>
            <a:ext cx="0" cy="314960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457200" y="2044700"/>
            <a:ext cx="0" cy="314960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420688" y="2044700"/>
            <a:ext cx="2730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solidFill>
                  <a:srgbClr val="00B050"/>
                </a:solidFill>
              </a:rPr>
              <a:t>Comprado em </a:t>
            </a:r>
            <a:r>
              <a:rPr lang="pt-BR" sz="2400" dirty="0" smtClean="0">
                <a:solidFill>
                  <a:srgbClr val="00B050"/>
                </a:solidFill>
              </a:rPr>
              <a:t>DDI</a:t>
            </a:r>
            <a:endParaRPr lang="pt-BR" sz="2400" dirty="0">
              <a:solidFill>
                <a:srgbClr val="00B05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sz="2400" dirty="0">
                <a:solidFill>
                  <a:srgbClr val="00B050"/>
                </a:solidFill>
              </a:rPr>
              <a:t>Ponta </a:t>
            </a:r>
            <a:r>
              <a:rPr lang="pt-BR" sz="2400" dirty="0" smtClean="0">
                <a:solidFill>
                  <a:srgbClr val="00B050"/>
                </a:solidFill>
              </a:rPr>
              <a:t>Curta</a:t>
            </a:r>
            <a:endParaRPr lang="pt-BR" sz="2400" dirty="0">
              <a:solidFill>
                <a:srgbClr val="00B050"/>
              </a:solidFill>
            </a:endParaRPr>
          </a:p>
        </p:txBody>
      </p:sp>
      <p:cxnSp>
        <p:nvCxnSpPr>
          <p:cNvPr id="17" name="Conector de seta reta 16"/>
          <p:cNvCxnSpPr/>
          <p:nvPr/>
        </p:nvCxnSpPr>
        <p:spPr>
          <a:xfrm flipV="1">
            <a:off x="3138488" y="4542114"/>
            <a:ext cx="4418012" cy="152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420688" y="2700268"/>
            <a:ext cx="2730500" cy="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3741590" y="2803200"/>
            <a:ext cx="2730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solidFill>
                  <a:schemeClr val="bg1">
                    <a:lumMod val="75000"/>
                  </a:schemeClr>
                </a:solidFill>
              </a:rPr>
              <a:t>Vendido </a:t>
            </a:r>
            <a:r>
              <a:rPr lang="pt-BR" sz="2400" dirty="0">
                <a:solidFill>
                  <a:schemeClr val="bg1">
                    <a:lumMod val="75000"/>
                  </a:schemeClr>
                </a:solidFill>
              </a:rPr>
              <a:t>em </a:t>
            </a:r>
            <a:r>
              <a:rPr lang="pt-BR" sz="2400" dirty="0" smtClean="0">
                <a:solidFill>
                  <a:schemeClr val="bg1">
                    <a:lumMod val="75000"/>
                  </a:schemeClr>
                </a:solidFill>
              </a:rPr>
              <a:t>DDI</a:t>
            </a:r>
            <a:endParaRPr lang="pt-BR" sz="2400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sz="2400" dirty="0">
                <a:solidFill>
                  <a:schemeClr val="bg1">
                    <a:lumMod val="75000"/>
                  </a:schemeClr>
                </a:solidFill>
              </a:rPr>
              <a:t>Ponta </a:t>
            </a:r>
            <a:r>
              <a:rPr lang="pt-BR" sz="2400" dirty="0" smtClean="0">
                <a:solidFill>
                  <a:schemeClr val="bg1">
                    <a:lumMod val="75000"/>
                  </a:schemeClr>
                </a:solidFill>
              </a:rPr>
              <a:t>Longa</a:t>
            </a:r>
            <a:endParaRPr lang="pt-BR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782620" y="4450435"/>
            <a:ext cx="3146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solidFill>
                  <a:srgbClr val="FF0000"/>
                </a:solidFill>
              </a:rPr>
              <a:t>Vendido em </a:t>
            </a:r>
            <a:r>
              <a:rPr lang="pt-BR" sz="2400" dirty="0" err="1" smtClean="0">
                <a:solidFill>
                  <a:srgbClr val="FF0000"/>
                </a:solidFill>
              </a:rPr>
              <a:t>forward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15323" y="5043803"/>
            <a:ext cx="413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solidFill>
                  <a:srgbClr val="000000"/>
                </a:solidFill>
              </a:rPr>
              <a:t>t</a:t>
            </a:r>
            <a:r>
              <a:rPr lang="pt-BR" sz="2400" baseline="-25000" dirty="0" smtClean="0">
                <a:solidFill>
                  <a:srgbClr val="000000"/>
                </a:solidFill>
              </a:rPr>
              <a:t>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3002239" y="5043802"/>
            <a:ext cx="413673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solidFill>
                  <a:srgbClr val="000000"/>
                </a:solidFill>
              </a:rPr>
              <a:t>t</a:t>
            </a:r>
            <a:r>
              <a:rPr lang="pt-BR" sz="2400" baseline="-25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7415938" y="5043802"/>
            <a:ext cx="413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solidFill>
                  <a:srgbClr val="000000"/>
                </a:solidFill>
              </a:rPr>
              <a:t>t</a:t>
            </a:r>
            <a:r>
              <a:rPr lang="pt-BR" sz="2400" baseline="-250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35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1DDDFF-C6E5-4462-B54C-0866ABB96ED7}" type="slidenum">
              <a:rPr lang="pt-BR" altLang="pt-BR">
                <a:solidFill>
                  <a:srgbClr val="969696"/>
                </a:solidFill>
              </a:rPr>
              <a:pPr/>
              <a:t>9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Cupom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Cambial Limpo (FRA)</a:t>
            </a:r>
            <a:endParaRPr lang="pt-BR" altLang="pt-BR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4320" y="133612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Exemplo 1:</a:t>
            </a:r>
          </a:p>
          <a:p>
            <a:endParaRPr lang="pt-BR" sz="2800" dirty="0" smtClean="0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7200" y="2103121"/>
            <a:ext cx="84277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Um </a:t>
            </a:r>
            <a:r>
              <a:rPr lang="pt-BR" sz="2800" dirty="0">
                <a:solidFill>
                  <a:srgbClr val="000000"/>
                </a:solidFill>
              </a:rPr>
              <a:t>investidor comprou 500 contratos de FRA </a:t>
            </a:r>
            <a:r>
              <a:rPr lang="pt-BR" sz="2800" dirty="0" smtClean="0">
                <a:solidFill>
                  <a:srgbClr val="000000"/>
                </a:solidFill>
              </a:rPr>
              <a:t>a </a:t>
            </a:r>
            <a:r>
              <a:rPr lang="pt-BR" sz="2800" dirty="0">
                <a:solidFill>
                  <a:srgbClr val="000000"/>
                </a:solidFill>
              </a:rPr>
              <a:t>1,44% ao ano </a:t>
            </a:r>
            <a:r>
              <a:rPr lang="pt-BR" sz="2800" dirty="0" smtClean="0">
                <a:solidFill>
                  <a:srgbClr val="000000"/>
                </a:solidFill>
              </a:rPr>
              <a:t>com vencimento em 114 dias corridos. O ajuste do DDI futuro mais próximo, dentro de 21 dias, corresponde a 98.477,13,</a:t>
            </a:r>
          </a:p>
          <a:p>
            <a:r>
              <a:rPr lang="pt-BR" sz="2800" dirty="0" smtClean="0">
                <a:solidFill>
                  <a:srgbClr val="000000"/>
                </a:solidFill>
              </a:rPr>
              <a:t>Como seria registrada essa </a:t>
            </a:r>
            <a:r>
              <a:rPr lang="pt-BR" sz="2800" dirty="0" err="1" smtClean="0">
                <a:solidFill>
                  <a:srgbClr val="000000"/>
                </a:solidFill>
              </a:rPr>
              <a:t>operação</a:t>
            </a:r>
            <a:r>
              <a:rPr lang="pt-BR" sz="2800" dirty="0" smtClean="0">
                <a:solidFill>
                  <a:srgbClr val="000000"/>
                </a:solidFill>
              </a:rPr>
              <a:t> na Bolsa?</a:t>
            </a:r>
          </a:p>
        </p:txBody>
      </p:sp>
    </p:spTree>
    <p:extLst>
      <p:ext uri="{BB962C8B-B14F-4D97-AF65-F5344CB8AC3E}">
        <p14:creationId xmlns:p14="http://schemas.microsoft.com/office/powerpoint/2010/main" val="145644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17150</TotalTime>
  <Words>1205</Words>
  <Application>Microsoft Office PowerPoint</Application>
  <PresentationFormat>Apresentação na tela (4:3)</PresentationFormat>
  <Paragraphs>184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Cambria Math</vt:lpstr>
      <vt:lpstr>Lucida Sans Unicode</vt:lpstr>
      <vt:lpstr>Symbol</vt:lpstr>
      <vt:lpstr>Tahoma</vt:lpstr>
      <vt:lpstr>Times New Roman</vt:lpstr>
      <vt:lpstr>Design padrão</vt:lpstr>
      <vt:lpstr>Apresentação do PowerPoint</vt:lpstr>
      <vt:lpstr>Cupom Cambial</vt:lpstr>
      <vt:lpstr>Cupom Cambial</vt:lpstr>
      <vt:lpstr>Cupom Cambial</vt:lpstr>
      <vt:lpstr>Cupom Cambial</vt:lpstr>
      <vt:lpstr>Apresentação do PowerPoint</vt:lpstr>
      <vt:lpstr>Cupom Cambial Limpo (FRA)</vt:lpstr>
      <vt:lpstr>Cupom Cambial Limpo (FRA)</vt:lpstr>
      <vt:lpstr>Cupom Cambial Limpo (FRA)</vt:lpstr>
      <vt:lpstr>Cupom Cambial Limpo (FRA)</vt:lpstr>
      <vt:lpstr>Cupom Cambial Limpo (FRA)</vt:lpstr>
      <vt:lpstr>Cupom Cambial Limpo (FRA)</vt:lpstr>
      <vt:lpstr>Cupom Cambial Limpo (FRA)</vt:lpstr>
      <vt:lpstr>Cupom Cambial Limpo (FRA)</vt:lpstr>
      <vt:lpstr>Cupom Cambial Limpo (FRA)</vt:lpstr>
      <vt:lpstr>Cupom Cambial Limpo (FRA)</vt:lpstr>
      <vt:lpstr>Cupom Cambial Limpo (FRA)</vt:lpstr>
      <vt:lpstr>Cupom Cambial Limpo (FRA)</vt:lpstr>
      <vt:lpstr>Operação estruturada para sintetizar a compra e a venda de dólar futuro com vencimento longo</vt:lpstr>
      <vt:lpstr>Operação estruturada para sintetizar a compra e a venda de dólar futuro com vencimento longo</vt:lpstr>
      <vt:lpstr>Operação estruturada para sintetizar a compra e a venda de dólar futuro com vencimento longo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Derivativos Financeiros</dc:title>
  <dc:creator>Cliente</dc:creator>
  <cp:lastModifiedBy>USP</cp:lastModifiedBy>
  <cp:revision>228</cp:revision>
  <cp:lastPrinted>2014-08-27T14:52:51Z</cp:lastPrinted>
  <dcterms:created xsi:type="dcterms:W3CDTF">2005-10-15T00:30:50Z</dcterms:created>
  <dcterms:modified xsi:type="dcterms:W3CDTF">2020-05-14T05:43:01Z</dcterms:modified>
</cp:coreProperties>
</file>