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303" r:id="rId2"/>
    <p:sldId id="401" r:id="rId3"/>
    <p:sldId id="402" r:id="rId4"/>
    <p:sldId id="421" r:id="rId5"/>
    <p:sldId id="422" r:id="rId6"/>
    <p:sldId id="423" r:id="rId7"/>
    <p:sldId id="433" r:id="rId8"/>
    <p:sldId id="424" r:id="rId9"/>
    <p:sldId id="425" r:id="rId10"/>
    <p:sldId id="426" r:id="rId11"/>
    <p:sldId id="427" r:id="rId12"/>
    <p:sldId id="428" r:id="rId13"/>
    <p:sldId id="429" r:id="rId14"/>
    <p:sldId id="431" r:id="rId15"/>
    <p:sldId id="432" r:id="rId16"/>
    <p:sldId id="434" r:id="rId17"/>
    <p:sldId id="435" r:id="rId18"/>
    <p:sldId id="436" r:id="rId19"/>
    <p:sldId id="437" r:id="rId20"/>
    <p:sldId id="439" r:id="rId21"/>
    <p:sldId id="438" r:id="rId22"/>
    <p:sldId id="440" r:id="rId23"/>
    <p:sldId id="441" r:id="rId24"/>
    <p:sldId id="442" r:id="rId25"/>
    <p:sldId id="44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1" autoAdjust="0"/>
    <p:restoredTop sz="94704" autoAdjust="0"/>
  </p:normalViewPr>
  <p:slideViewPr>
    <p:cSldViewPr>
      <p:cViewPr varScale="1">
        <p:scale>
          <a:sx n="105" d="100"/>
          <a:sy n="105" d="100"/>
        </p:scale>
        <p:origin x="8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DB29660-5AE3-FC40-DE90-AE92537A40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0FA7314-F426-89E0-F4D2-E574BBD213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7F65024-0456-E467-3B67-5437F1FC58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5202B85-BD6D-2ED8-C259-FF10250E78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8097826-C86D-1544-80D8-CDDCB66891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A2CA767E-6F55-A312-4071-39705E715D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8F1D3312-D9E0-1044-3794-BEA0FA9BA6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1028">
            <a:extLst>
              <a:ext uri="{FF2B5EF4-FFF2-40B4-BE49-F238E27FC236}">
                <a16:creationId xmlns:a16="http://schemas.microsoft.com/office/drawing/2014/main" id="{C14ACAB8-4D5C-54FF-8447-D4061EDC1CE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1029">
            <a:extLst>
              <a:ext uri="{FF2B5EF4-FFF2-40B4-BE49-F238E27FC236}">
                <a16:creationId xmlns:a16="http://schemas.microsoft.com/office/drawing/2014/main" id="{646887CA-B4DE-339C-F544-D5EB950CE6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>
            <a:extLst>
              <a:ext uri="{FF2B5EF4-FFF2-40B4-BE49-F238E27FC236}">
                <a16:creationId xmlns:a16="http://schemas.microsoft.com/office/drawing/2014/main" id="{9307EB54-826E-8984-8ED0-54BFDF0E20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>
            <a:extLst>
              <a:ext uri="{FF2B5EF4-FFF2-40B4-BE49-F238E27FC236}">
                <a16:creationId xmlns:a16="http://schemas.microsoft.com/office/drawing/2014/main" id="{0EE30E5C-4424-EEA5-EA0D-096E8AC8E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AC76CDC-6484-EC42-90FE-7E37EC5053A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2">
            <a:extLst>
              <a:ext uri="{FF2B5EF4-FFF2-40B4-BE49-F238E27FC236}">
                <a16:creationId xmlns:a16="http://schemas.microsoft.com/office/drawing/2014/main" id="{38406540-1AEB-37D5-6480-6B5B1DB175A0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Elipse 13">
            <a:extLst>
              <a:ext uri="{FF2B5EF4-FFF2-40B4-BE49-F238E27FC236}">
                <a16:creationId xmlns:a16="http://schemas.microsoft.com/office/drawing/2014/main" id="{D6280415-226A-70B6-40BE-B3BDCB0FB95B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6">
            <a:extLst>
              <a:ext uri="{FF2B5EF4-FFF2-40B4-BE49-F238E27FC236}">
                <a16:creationId xmlns:a16="http://schemas.microsoft.com/office/drawing/2014/main" id="{55BEDF08-2330-C441-AC62-178BF3575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96C00B-8351-1E4A-9619-D4E904DDA39A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5" name="Espaço Reservado para Rodapé 19">
            <a:extLst>
              <a:ext uri="{FF2B5EF4-FFF2-40B4-BE49-F238E27FC236}">
                <a16:creationId xmlns:a16="http://schemas.microsoft.com/office/drawing/2014/main" id="{EA5E6E90-AA3C-4289-1F6B-077D7B44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9">
            <a:extLst>
              <a:ext uri="{FF2B5EF4-FFF2-40B4-BE49-F238E27FC236}">
                <a16:creationId xmlns:a16="http://schemas.microsoft.com/office/drawing/2014/main" id="{2095D519-4010-C713-3393-0E96C857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C6603-B8FF-2244-87B1-0EA99709CD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463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3">
            <a:extLst>
              <a:ext uri="{FF2B5EF4-FFF2-40B4-BE49-F238E27FC236}">
                <a16:creationId xmlns:a16="http://schemas.microsoft.com/office/drawing/2014/main" id="{5516186B-2E8A-516C-1B8D-E6BA6F84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2CD0-994D-A742-866F-89315755B2E3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5" name="Espaço Reservado para Rodapé 9">
            <a:extLst>
              <a:ext uri="{FF2B5EF4-FFF2-40B4-BE49-F238E27FC236}">
                <a16:creationId xmlns:a16="http://schemas.microsoft.com/office/drawing/2014/main" id="{F864F57D-92FA-856C-1B01-A4669E53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>
            <a:extLst>
              <a:ext uri="{FF2B5EF4-FFF2-40B4-BE49-F238E27FC236}">
                <a16:creationId xmlns:a16="http://schemas.microsoft.com/office/drawing/2014/main" id="{B845D18E-3D78-752D-E38F-4A039C5D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1CD21-8199-E340-8EC0-4B4E803FE7D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01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3">
            <a:extLst>
              <a:ext uri="{FF2B5EF4-FFF2-40B4-BE49-F238E27FC236}">
                <a16:creationId xmlns:a16="http://schemas.microsoft.com/office/drawing/2014/main" id="{DFD98C45-9173-42E8-B636-F20DD628A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090B-09B3-0643-B40F-76DA7A674C86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5" name="Espaço Reservado para Rodapé 9">
            <a:extLst>
              <a:ext uri="{FF2B5EF4-FFF2-40B4-BE49-F238E27FC236}">
                <a16:creationId xmlns:a16="http://schemas.microsoft.com/office/drawing/2014/main" id="{3A9DDBB7-2E86-7ADD-AB7D-11F36EAC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>
            <a:extLst>
              <a:ext uri="{FF2B5EF4-FFF2-40B4-BE49-F238E27FC236}">
                <a16:creationId xmlns:a16="http://schemas.microsoft.com/office/drawing/2014/main" id="{AA113345-2552-3CE3-278F-6219B068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D6B87-6C72-AD40-AA0C-CC51EC9E33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373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23">
            <a:extLst>
              <a:ext uri="{FF2B5EF4-FFF2-40B4-BE49-F238E27FC236}">
                <a16:creationId xmlns:a16="http://schemas.microsoft.com/office/drawing/2014/main" id="{93BA1F30-7971-189B-34BC-4353EB60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9A6D-0923-5E44-ADC6-CAE91CFF3A43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5" name="Espaço Reservado para Rodapé 9">
            <a:extLst>
              <a:ext uri="{FF2B5EF4-FFF2-40B4-BE49-F238E27FC236}">
                <a16:creationId xmlns:a16="http://schemas.microsoft.com/office/drawing/2014/main" id="{C0581840-2509-5E77-A835-EE8B48CC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>
            <a:extLst>
              <a:ext uri="{FF2B5EF4-FFF2-40B4-BE49-F238E27FC236}">
                <a16:creationId xmlns:a16="http://schemas.microsoft.com/office/drawing/2014/main" id="{B9124E71-E523-2E4A-0EFD-BCD05F97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C4518-FE4C-024B-8E72-9B375F5F2F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240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C2D8DED-DA63-47D5-CEEF-3CA764A2A047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42F3AD2-AA6C-6891-B6E5-89A312A75824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Elipse 15">
            <a:extLst>
              <a:ext uri="{FF2B5EF4-FFF2-40B4-BE49-F238E27FC236}">
                <a16:creationId xmlns:a16="http://schemas.microsoft.com/office/drawing/2014/main" id="{8747B831-9735-DB5E-B5B5-4DA419D5D676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Elipse 16">
            <a:extLst>
              <a:ext uri="{FF2B5EF4-FFF2-40B4-BE49-F238E27FC236}">
                <a16:creationId xmlns:a16="http://schemas.microsoft.com/office/drawing/2014/main" id="{05E07CE2-5733-C2B3-CE78-1B594A59EC1D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Espaço Reservado para Data 3">
            <a:extLst>
              <a:ext uri="{FF2B5EF4-FFF2-40B4-BE49-F238E27FC236}">
                <a16:creationId xmlns:a16="http://schemas.microsoft.com/office/drawing/2014/main" id="{E7E12524-3AB2-9C8A-4F0A-074FAF19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4CE64-9677-9D4E-9D46-6BEA46F124C9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246D9EC1-58A5-0BC7-DBD4-44F91294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>
            <a:extLst>
              <a:ext uri="{FF2B5EF4-FFF2-40B4-BE49-F238E27FC236}">
                <a16:creationId xmlns:a16="http://schemas.microsoft.com/office/drawing/2014/main" id="{F38ECF75-AD6E-0CFD-AAE4-2DEB7E2F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76590-2DA8-E74C-A9D9-99DB32A567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712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23">
            <a:extLst>
              <a:ext uri="{FF2B5EF4-FFF2-40B4-BE49-F238E27FC236}">
                <a16:creationId xmlns:a16="http://schemas.microsoft.com/office/drawing/2014/main" id="{550619C2-595C-B409-BCDA-C32BF8BC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9B09-F262-8140-9223-E8ACCFDB322D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6" name="Espaço Reservado para Rodapé 9">
            <a:extLst>
              <a:ext uri="{FF2B5EF4-FFF2-40B4-BE49-F238E27FC236}">
                <a16:creationId xmlns:a16="http://schemas.microsoft.com/office/drawing/2014/main" id="{894B1111-9952-0DD6-21F4-3F824983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>
            <a:extLst>
              <a:ext uri="{FF2B5EF4-FFF2-40B4-BE49-F238E27FC236}">
                <a16:creationId xmlns:a16="http://schemas.microsoft.com/office/drawing/2014/main" id="{1B67168B-C16D-6B12-6AD1-1CB13D455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2597-61A1-234E-9B01-996969446F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627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23">
            <a:extLst>
              <a:ext uri="{FF2B5EF4-FFF2-40B4-BE49-F238E27FC236}">
                <a16:creationId xmlns:a16="http://schemas.microsoft.com/office/drawing/2014/main" id="{72A5437D-C193-8E81-0145-0A526029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EB4F-CE44-0F4D-9DF1-9375A5B879E2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8" name="Espaço Reservado para Rodapé 9">
            <a:extLst>
              <a:ext uri="{FF2B5EF4-FFF2-40B4-BE49-F238E27FC236}">
                <a16:creationId xmlns:a16="http://schemas.microsoft.com/office/drawing/2014/main" id="{65265718-8A9C-19F3-235F-1E4454C6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1">
            <a:extLst>
              <a:ext uri="{FF2B5EF4-FFF2-40B4-BE49-F238E27FC236}">
                <a16:creationId xmlns:a16="http://schemas.microsoft.com/office/drawing/2014/main" id="{8A0D318A-2F43-485A-6A97-47BA0A40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92001-401D-6841-BC23-0E8478DB3C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53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>
            <a:extLst>
              <a:ext uri="{FF2B5EF4-FFF2-40B4-BE49-F238E27FC236}">
                <a16:creationId xmlns:a16="http://schemas.microsoft.com/office/drawing/2014/main" id="{0B40BC05-4277-F87D-5796-AF55C4B8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1BC4-7CDF-234B-94D2-0E49CC131AEB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4" name="Espaço Reservado para Rodapé 9">
            <a:extLst>
              <a:ext uri="{FF2B5EF4-FFF2-40B4-BE49-F238E27FC236}">
                <a16:creationId xmlns:a16="http://schemas.microsoft.com/office/drawing/2014/main" id="{B3E0BD90-CD57-4917-8C43-C1172A8E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>
            <a:extLst>
              <a:ext uri="{FF2B5EF4-FFF2-40B4-BE49-F238E27FC236}">
                <a16:creationId xmlns:a16="http://schemas.microsoft.com/office/drawing/2014/main" id="{89E839DC-EB83-5668-B751-6BFA267C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F7A2D-E70D-3F40-8D76-3E747565D3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31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A92721F-2428-976D-6C8B-A390A4A80876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8657145-5CE4-E2FE-25D1-CC8E99C42B70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Espaço Reservado para Data 1">
            <a:extLst>
              <a:ext uri="{FF2B5EF4-FFF2-40B4-BE49-F238E27FC236}">
                <a16:creationId xmlns:a16="http://schemas.microsoft.com/office/drawing/2014/main" id="{F9E317E9-F8E2-ECC3-C802-FBB54467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3B02A8-2074-F842-BD5F-49C1E5A2E8FD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2099277-573D-EE74-0F35-C62C0525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0DE4324D-4F0D-599B-B9C0-3A364824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2A439-12EB-314C-8C7E-16A15FFE62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295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23">
            <a:extLst>
              <a:ext uri="{FF2B5EF4-FFF2-40B4-BE49-F238E27FC236}">
                <a16:creationId xmlns:a16="http://schemas.microsoft.com/office/drawing/2014/main" id="{76D14C22-6143-E8A5-A946-CC77F76B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907D-6A72-5B41-9EE2-5BC061A6D769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6" name="Espaço Reservado para Rodapé 9">
            <a:extLst>
              <a:ext uri="{FF2B5EF4-FFF2-40B4-BE49-F238E27FC236}">
                <a16:creationId xmlns:a16="http://schemas.microsoft.com/office/drawing/2014/main" id="{06FF151D-1A51-CFFB-C990-39705B4D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>
            <a:extLst>
              <a:ext uri="{FF2B5EF4-FFF2-40B4-BE49-F238E27FC236}">
                <a16:creationId xmlns:a16="http://schemas.microsoft.com/office/drawing/2014/main" id="{A18BC505-A47B-0050-4B07-7D7E30AD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98DD9-62DB-A94D-A4EF-B423A95F57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025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52A6A35E-B30A-EEBD-2093-0ECE87007028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13">
            <a:extLst>
              <a:ext uri="{FF2B5EF4-FFF2-40B4-BE49-F238E27FC236}">
                <a16:creationId xmlns:a16="http://schemas.microsoft.com/office/drawing/2014/main" id="{E34C8B2A-B9BF-DF6B-E90A-5468F9838016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uxograma: Processo 15">
            <a:extLst>
              <a:ext uri="{FF2B5EF4-FFF2-40B4-BE49-F238E27FC236}">
                <a16:creationId xmlns:a16="http://schemas.microsoft.com/office/drawing/2014/main" id="{E07F5F9B-EED8-88A5-657E-2873E725F1E5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8" name="Espaço Reservado para Data 4">
            <a:extLst>
              <a:ext uri="{FF2B5EF4-FFF2-40B4-BE49-F238E27FC236}">
                <a16:creationId xmlns:a16="http://schemas.microsoft.com/office/drawing/2014/main" id="{0624159E-F835-6BDE-53BA-543367F4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35CE9-9E86-4949-8074-A1B8D213A05B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9" name="Espaço Reservado para Rodapé 5">
            <a:extLst>
              <a:ext uri="{FF2B5EF4-FFF2-40B4-BE49-F238E27FC236}">
                <a16:creationId xmlns:a16="http://schemas.microsoft.com/office/drawing/2014/main" id="{EB33BDAB-FABD-1478-90C8-FCD21DF0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>
            <a:extLst>
              <a:ext uri="{FF2B5EF4-FFF2-40B4-BE49-F238E27FC236}">
                <a16:creationId xmlns:a16="http://schemas.microsoft.com/office/drawing/2014/main" id="{9CA7E838-6A52-E77E-7216-1CA057C9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55AC4-D116-F545-B131-E6A3AD44EF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42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>
            <a:extLst>
              <a:ext uri="{FF2B5EF4-FFF2-40B4-BE49-F238E27FC236}">
                <a16:creationId xmlns:a16="http://schemas.microsoft.com/office/drawing/2014/main" id="{1FEC2245-4C2D-CAB2-EAFD-569CD30A45A3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EEA4EC8E-9C4F-04B9-B9D7-9A898C4E2B7D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osca 10">
            <a:extLst>
              <a:ext uri="{FF2B5EF4-FFF2-40B4-BE49-F238E27FC236}">
                <a16:creationId xmlns:a16="http://schemas.microsoft.com/office/drawing/2014/main" id="{ABFF98C7-D7CC-784F-840D-8229842EFF09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06695FB-93FF-9A58-A860-8693A3D4222F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Espaço Reservado para Título 4">
            <a:extLst>
              <a:ext uri="{FF2B5EF4-FFF2-40B4-BE49-F238E27FC236}">
                <a16:creationId xmlns:a16="http://schemas.microsoft.com/office/drawing/2014/main" id="{419E6B47-255B-E75A-5FB9-420DA640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>
            <a:extLst>
              <a:ext uri="{FF2B5EF4-FFF2-40B4-BE49-F238E27FC236}">
                <a16:creationId xmlns:a16="http://schemas.microsoft.com/office/drawing/2014/main" id="{93BC8939-7364-A45A-6F02-F38C5E1A3F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4" name="Espaço Reservado para Data 23">
            <a:extLst>
              <a:ext uri="{FF2B5EF4-FFF2-40B4-BE49-F238E27FC236}">
                <a16:creationId xmlns:a16="http://schemas.microsoft.com/office/drawing/2014/main" id="{FB416A2B-E1F1-2388-1609-59C62EF6C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90610AF-980E-BF45-8BEF-6F45ED5053EF}" type="datetime1">
              <a:rPr lang="pt-BR"/>
              <a:pPr>
                <a:defRPr/>
              </a:pPr>
              <a:t>27/03/2023</a:t>
            </a:fld>
            <a:endParaRPr lang="pt-BR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A2C38CCF-CE12-9D0C-F55E-8B04A1B89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>
            <a:extLst>
              <a:ext uri="{FF2B5EF4-FFF2-40B4-BE49-F238E27FC236}">
                <a16:creationId xmlns:a16="http://schemas.microsoft.com/office/drawing/2014/main" id="{1B3EA1E9-490B-DBE2-0428-341DEFF89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fld id="{AC0BD1B1-E447-374B-B2B0-AFD84208961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E5BF7AF-1FA5-2C82-EFBC-AE475FA3B90D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9" r:id="rId2"/>
    <p:sldLayoutId id="2147483937" r:id="rId3"/>
    <p:sldLayoutId id="2147483930" r:id="rId4"/>
    <p:sldLayoutId id="2147483931" r:id="rId5"/>
    <p:sldLayoutId id="2147483932" r:id="rId6"/>
    <p:sldLayoutId id="2147483938" r:id="rId7"/>
    <p:sldLayoutId id="2147483933" r:id="rId8"/>
    <p:sldLayoutId id="2147483939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6">
            <a:extLst>
              <a:ext uri="{FF2B5EF4-FFF2-40B4-BE49-F238E27FC236}">
                <a16:creationId xmlns:a16="http://schemas.microsoft.com/office/drawing/2014/main" id="{7445D6B2-908B-67CD-FED1-F9F03D070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071813"/>
            <a:ext cx="77152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pt-B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pt-B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pt-BR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en-US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pt-BR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Psicologia</a:t>
            </a:r>
            <a:r>
              <a:rPr lang="en-US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pt-BR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</a:t>
            </a:r>
            <a:r>
              <a:rPr lang="en-US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algn="ctr"/>
            <a:endParaRPr lang="pt-BR" altLang="pt-B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PSA - 1301</a:t>
            </a:r>
          </a:p>
          <a:p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algn="r"/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Profa. Associada Luciana Maria Caetano</a:t>
            </a:r>
          </a:p>
          <a:p>
            <a:endParaRPr lang="pt-BR" altLang="pt-B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6" descr="http://www.colegioweb.com.br/wp-content/uploads/2012/07/LogoUSP201081501529.jpg">
            <a:extLst>
              <a:ext uri="{FF2B5EF4-FFF2-40B4-BE49-F238E27FC236}">
                <a16:creationId xmlns:a16="http://schemas.microsoft.com/office/drawing/2014/main" id="{97755886-B101-F76B-779D-F2B947EE5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484313"/>
            <a:ext cx="21605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aixaDeTexto 8">
            <a:extLst>
              <a:ext uri="{FF2B5EF4-FFF2-40B4-BE49-F238E27FC236}">
                <a16:creationId xmlns:a16="http://schemas.microsoft.com/office/drawing/2014/main" id="{B29973E9-0FA1-D592-1954-CBF261DC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88913"/>
            <a:ext cx="7777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pt-BR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Psicologia da  Aprendizagem, do Desenvolvimento e da Personalidade </a:t>
            </a:r>
          </a:p>
          <a:p>
            <a:pPr algn="ctr"/>
            <a:r>
              <a:rPr lang="en-US" altLang="pt-BR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Instituto de Psicologia </a:t>
            </a:r>
            <a:endParaRPr lang="pt-BR" altLang="pt-BR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experimental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Fundada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debates </a:t>
            </a:r>
            <a:r>
              <a:rPr lang="en-US" sz="2800" dirty="0" err="1"/>
              <a:t>filosóficos</a:t>
            </a:r>
            <a:r>
              <a:rPr lang="en-US" sz="2800" dirty="0"/>
              <a:t> a </a:t>
            </a:r>
            <a:r>
              <a:rPr lang="en-US" sz="2800" dirty="0" err="1"/>
              <a:t>respeito</a:t>
            </a:r>
            <a:r>
              <a:rPr lang="en-US" sz="2800" dirty="0"/>
              <a:t> da </a:t>
            </a:r>
            <a:r>
              <a:rPr lang="en-US" sz="2800" dirty="0" err="1"/>
              <a:t>natureza</a:t>
            </a:r>
            <a:r>
              <a:rPr lang="en-US" sz="2800" dirty="0"/>
              <a:t> da </a:t>
            </a:r>
            <a:r>
              <a:rPr lang="en-US" sz="2800" dirty="0" err="1"/>
              <a:t>mente</a:t>
            </a:r>
            <a:r>
              <a:rPr lang="en-US" sz="2800" dirty="0"/>
              <a:t> e </a:t>
            </a:r>
            <a:r>
              <a:rPr lang="en-US" sz="2800" dirty="0" err="1"/>
              <a:t>funcionamento</a:t>
            </a:r>
            <a:r>
              <a:rPr lang="en-US" sz="2800" dirty="0"/>
              <a:t> mental.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Primeiros</a:t>
            </a:r>
            <a:r>
              <a:rPr lang="en-US" sz="2800" dirty="0"/>
              <a:t> interesses: a </a:t>
            </a:r>
            <a:r>
              <a:rPr lang="en-US" sz="2800" dirty="0" err="1"/>
              <a:t>natureza</a:t>
            </a:r>
            <a:r>
              <a:rPr lang="en-US" sz="2800" dirty="0"/>
              <a:t> e o </a:t>
            </a:r>
            <a:r>
              <a:rPr lang="en-US" sz="2800" dirty="0" err="1"/>
              <a:t>conteúdo</a:t>
            </a:r>
            <a:r>
              <a:rPr lang="en-US" sz="2800" dirty="0"/>
              <a:t> de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estados</a:t>
            </a:r>
            <a:r>
              <a:rPr lang="en-US" sz="2800" dirty="0"/>
              <a:t> no </a:t>
            </a:r>
            <a:r>
              <a:rPr lang="en-US" sz="2800" dirty="0" err="1"/>
              <a:t>desenvolvimento</a:t>
            </a:r>
            <a:r>
              <a:rPr lang="en-US" sz="2800" dirty="0"/>
              <a:t> e o </a:t>
            </a:r>
            <a:r>
              <a:rPr lang="en-US" sz="2800" dirty="0" err="1"/>
              <a:t>processo</a:t>
            </a:r>
            <a:r>
              <a:rPr lang="en-US" sz="2800" dirty="0"/>
              <a:t> </a:t>
            </a:r>
            <a:r>
              <a:rPr lang="en-US" sz="2800" dirty="0" err="1"/>
              <a:t>através</a:t>
            </a:r>
            <a:r>
              <a:rPr lang="en-US" sz="2800" dirty="0"/>
              <a:t> do qual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sujeitos</a:t>
            </a:r>
            <a:r>
              <a:rPr lang="en-US" sz="2800" dirty="0"/>
              <a:t> </a:t>
            </a:r>
            <a:r>
              <a:rPr lang="en-US" sz="2800" dirty="0" err="1"/>
              <a:t>movem</a:t>
            </a:r>
            <a:r>
              <a:rPr lang="en-US" sz="2800" dirty="0"/>
              <a:t>-se de um </a:t>
            </a:r>
            <a:r>
              <a:rPr lang="en-US" sz="2800" dirty="0" err="1"/>
              <a:t>estado</a:t>
            </a:r>
            <a:r>
              <a:rPr lang="en-US" sz="2800" dirty="0"/>
              <a:t> </a:t>
            </a:r>
            <a:r>
              <a:rPr lang="en-US" sz="2800" dirty="0" err="1"/>
              <a:t>ao</a:t>
            </a:r>
            <a:r>
              <a:rPr lang="en-US" sz="2800" dirty="0"/>
              <a:t> outro do </a:t>
            </a:r>
            <a:r>
              <a:rPr lang="en-US" sz="2800" dirty="0" err="1"/>
              <a:t>ponto</a:t>
            </a:r>
            <a:r>
              <a:rPr lang="en-US" sz="2800" dirty="0"/>
              <a:t> de vista </a:t>
            </a:r>
            <a:r>
              <a:rPr lang="en-US" sz="2800" dirty="0" err="1"/>
              <a:t>desenvolvimental</a:t>
            </a:r>
            <a:r>
              <a:rPr lang="en-US" sz="2800" dirty="0"/>
              <a:t>.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509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(Cairns, 1998)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110 </a:t>
            </a:r>
            <a:r>
              <a:rPr lang="en-US" sz="2800" dirty="0" err="1"/>
              <a:t>primeiros</a:t>
            </a:r>
            <a:r>
              <a:rPr lang="en-US" sz="2800" dirty="0"/>
              <a:t> </a:t>
            </a:r>
            <a:r>
              <a:rPr lang="en-US" sz="2800" dirty="0" err="1"/>
              <a:t>anos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Emergência</a:t>
            </a:r>
            <a:r>
              <a:rPr lang="en-US" sz="2800" dirty="0"/>
              <a:t> (1890 – 1919)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Período</a:t>
            </a:r>
            <a:r>
              <a:rPr lang="en-US" sz="2800" dirty="0"/>
              <a:t> </a:t>
            </a:r>
            <a:r>
              <a:rPr lang="en-US" sz="2800" dirty="0" err="1"/>
              <a:t>intermediário</a:t>
            </a:r>
            <a:r>
              <a:rPr lang="en-US" sz="2800" dirty="0"/>
              <a:t> (1920 – 1959)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A era </a:t>
            </a:r>
            <a:r>
              <a:rPr lang="en-US" sz="2800" dirty="0" err="1"/>
              <a:t>moderna</a:t>
            </a:r>
            <a:r>
              <a:rPr lang="en-US" sz="2800" dirty="0"/>
              <a:t> (1960 – </a:t>
            </a:r>
            <a:r>
              <a:rPr lang="en-US" sz="2800" dirty="0" err="1"/>
              <a:t>presente</a:t>
            </a:r>
            <a:r>
              <a:rPr lang="en-US" sz="2800" dirty="0"/>
              <a:t>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92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(Cairns, 1998)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110 </a:t>
            </a:r>
            <a:r>
              <a:rPr lang="en-US" sz="2800" dirty="0" err="1"/>
              <a:t>primeiros</a:t>
            </a:r>
            <a:r>
              <a:rPr lang="en-US" sz="2800" dirty="0"/>
              <a:t> </a:t>
            </a:r>
            <a:r>
              <a:rPr lang="en-US" sz="2800" dirty="0" err="1"/>
              <a:t>anos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Emergência</a:t>
            </a:r>
            <a:r>
              <a:rPr lang="en-US" sz="2800" dirty="0"/>
              <a:t> (1890 – 1919)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Preyer</a:t>
            </a:r>
            <a:r>
              <a:rPr lang="en-US" sz="2800" dirty="0"/>
              <a:t>: A </a:t>
            </a:r>
            <a:r>
              <a:rPr lang="en-US" sz="2800" dirty="0" err="1"/>
              <a:t>mente</a:t>
            </a:r>
            <a:r>
              <a:rPr lang="en-US" sz="2800" dirty="0"/>
              <a:t> da </a:t>
            </a:r>
            <a:r>
              <a:rPr lang="en-US" sz="2800" dirty="0" err="1"/>
              <a:t>criança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1881 (</a:t>
            </a:r>
            <a:r>
              <a:rPr lang="en-US" sz="2800" dirty="0" err="1"/>
              <a:t>sentido</a:t>
            </a:r>
            <a:r>
              <a:rPr lang="en-US" sz="2800" dirty="0"/>
              <a:t>, </a:t>
            </a:r>
            <a:r>
              <a:rPr lang="en-US" sz="2800" dirty="0" err="1"/>
              <a:t>vontade</a:t>
            </a:r>
            <a:r>
              <a:rPr lang="en-US" sz="2800" dirty="0"/>
              <a:t> e </a:t>
            </a:r>
            <a:r>
              <a:rPr lang="en-US" sz="2800" dirty="0" err="1"/>
              <a:t>intelecto</a:t>
            </a:r>
            <a:r>
              <a:rPr lang="en-US" sz="2800" dirty="0"/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Binet (</a:t>
            </a:r>
            <a:r>
              <a:rPr lang="en-US" sz="2800" dirty="0" err="1"/>
              <a:t>Meméria</a:t>
            </a:r>
            <a:r>
              <a:rPr lang="en-US" sz="2800" dirty="0"/>
              <a:t> e </a:t>
            </a:r>
            <a:r>
              <a:rPr lang="en-US" sz="2800" dirty="0" err="1"/>
              <a:t>percepção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Baldwin (biosocial e </a:t>
            </a:r>
            <a:r>
              <a:rPr lang="en-US" sz="2800" dirty="0" err="1"/>
              <a:t>genética</a:t>
            </a:r>
            <a:r>
              <a:rPr lang="en-US" sz="2800" dirty="0"/>
              <a:t> </a:t>
            </a:r>
            <a:r>
              <a:rPr lang="en-US" sz="2800" dirty="0" err="1"/>
              <a:t>teoria</a:t>
            </a:r>
            <a:r>
              <a:rPr lang="en-US" sz="2800" dirty="0"/>
              <a:t> da </a:t>
            </a:r>
            <a:r>
              <a:rPr lang="en-US" sz="2800" dirty="0" err="1"/>
              <a:t>mente</a:t>
            </a:r>
            <a:r>
              <a:rPr lang="en-US" sz="2800" dirty="0"/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Piaget 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310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(Cairns, 1998)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110 </a:t>
            </a:r>
            <a:r>
              <a:rPr lang="en-US" sz="2800" dirty="0" err="1"/>
              <a:t>primeiros</a:t>
            </a:r>
            <a:r>
              <a:rPr lang="en-US" sz="2800" dirty="0"/>
              <a:t> </a:t>
            </a:r>
            <a:r>
              <a:rPr lang="en-US" sz="2800" dirty="0" err="1"/>
              <a:t>anos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Emergência</a:t>
            </a:r>
            <a:r>
              <a:rPr lang="en-US" sz="2800" dirty="0"/>
              <a:t> (1890 – 1919)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JeanPiaget</a:t>
            </a:r>
            <a:r>
              <a:rPr lang="en-US" sz="2800" dirty="0"/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“</a:t>
            </a:r>
            <a:r>
              <a:rPr lang="en-US" sz="2800" dirty="0" err="1"/>
              <a:t>Ninguém</a:t>
            </a:r>
            <a:r>
              <a:rPr lang="en-US" sz="2800" dirty="0"/>
              <a:t> </a:t>
            </a:r>
            <a:r>
              <a:rPr lang="en-US" sz="2800" dirty="0" err="1"/>
              <a:t>teve</a:t>
            </a:r>
            <a:r>
              <a:rPr lang="en-US" sz="2800" dirty="0"/>
              <a:t> e </a:t>
            </a:r>
            <a:r>
              <a:rPr lang="en-US" sz="2800" dirty="0" err="1"/>
              <a:t>tem</a:t>
            </a:r>
            <a:r>
              <a:rPr lang="en-US" sz="2800" dirty="0"/>
              <a:t> </a:t>
            </a:r>
            <a:r>
              <a:rPr lang="en-US" sz="2800" dirty="0" err="1"/>
              <a:t>maior</a:t>
            </a:r>
            <a:r>
              <a:rPr lang="en-US" sz="2800" dirty="0"/>
              <a:t> </a:t>
            </a:r>
            <a:r>
              <a:rPr lang="en-US" sz="2800" dirty="0" err="1"/>
              <a:t>influencia</a:t>
            </a:r>
            <a:r>
              <a:rPr lang="en-US" sz="2800" dirty="0"/>
              <a:t> no campo </a:t>
            </a:r>
            <a:r>
              <a:rPr lang="en-US" sz="2800" dirty="0" err="1"/>
              <a:t>durante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últimos</a:t>
            </a:r>
            <a:r>
              <a:rPr lang="en-US" sz="2800" dirty="0"/>
              <a:t> 100 </a:t>
            </a:r>
            <a:r>
              <a:rPr lang="en-US" sz="2800" dirty="0" err="1"/>
              <a:t>anos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ele</a:t>
            </a:r>
            <a:r>
              <a:rPr lang="en-US" sz="2800" dirty="0"/>
              <a:t>” (Collins &amp; </a:t>
            </a:r>
            <a:r>
              <a:rPr lang="en-US" sz="2800" dirty="0" err="1"/>
              <a:t>Hartup</a:t>
            </a:r>
            <a:r>
              <a:rPr lang="en-US" sz="2800" dirty="0"/>
              <a:t>, 2013)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52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(Cairns, 1998)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Período</a:t>
            </a:r>
            <a:r>
              <a:rPr lang="en-US" sz="2800" dirty="0"/>
              <a:t> </a:t>
            </a:r>
            <a:r>
              <a:rPr lang="en-US" sz="2800" dirty="0" err="1"/>
              <a:t>intermediário</a:t>
            </a:r>
            <a:r>
              <a:rPr lang="en-US" sz="2800" dirty="0"/>
              <a:t> (1920 – 1959)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Mudanças</a:t>
            </a:r>
            <a:r>
              <a:rPr lang="en-US" sz="2800" dirty="0"/>
              <a:t> </a:t>
            </a:r>
            <a:r>
              <a:rPr lang="en-US" sz="2800" dirty="0" err="1"/>
              <a:t>políticas</a:t>
            </a:r>
            <a:r>
              <a:rPr lang="en-US" sz="2800" dirty="0"/>
              <a:t> e </a:t>
            </a:r>
            <a:r>
              <a:rPr lang="en-US" sz="2800" dirty="0" err="1"/>
              <a:t>históricas</a:t>
            </a:r>
            <a:r>
              <a:rPr lang="en-US" sz="2800" dirty="0"/>
              <a:t>: </a:t>
            </a:r>
            <a:r>
              <a:rPr lang="en-US" sz="2800" dirty="0" err="1"/>
              <a:t>duas</a:t>
            </a:r>
            <a:r>
              <a:rPr lang="en-US" sz="2800" dirty="0"/>
              <a:t> </a:t>
            </a:r>
            <a:r>
              <a:rPr lang="en-US" sz="2800" dirty="0" err="1"/>
              <a:t>guerras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Primeiros</a:t>
            </a:r>
            <a:r>
              <a:rPr lang="en-US" sz="2800" dirty="0"/>
              <a:t> </a:t>
            </a:r>
            <a:r>
              <a:rPr lang="en-US" sz="2800" dirty="0" err="1"/>
              <a:t>métodos</a:t>
            </a:r>
            <a:r>
              <a:rPr lang="en-US" sz="2800" dirty="0"/>
              <a:t>: </a:t>
            </a:r>
            <a:r>
              <a:rPr lang="en-US" sz="2800" dirty="0" err="1"/>
              <a:t>observação</a:t>
            </a:r>
            <a:r>
              <a:rPr lang="en-US" sz="2800" dirty="0"/>
              <a:t> e </a:t>
            </a:r>
            <a:r>
              <a:rPr lang="en-US" sz="2800" dirty="0" err="1"/>
              <a:t>questionários</a:t>
            </a:r>
            <a:r>
              <a:rPr lang="en-US" sz="2800" dirty="0"/>
              <a:t> do </a:t>
            </a:r>
            <a:r>
              <a:rPr lang="en-US" sz="2800" dirty="0" err="1"/>
              <a:t>tipo</a:t>
            </a:r>
            <a:r>
              <a:rPr lang="en-US" sz="2800" dirty="0"/>
              <a:t> survey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Stanley Hall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Depuração</a:t>
            </a:r>
            <a:r>
              <a:rPr lang="en-US" sz="2800" dirty="0"/>
              <a:t> dos </a:t>
            </a:r>
            <a:r>
              <a:rPr lang="en-US" sz="2800" dirty="0" err="1"/>
              <a:t>instrumentos</a:t>
            </a:r>
            <a:r>
              <a:rPr lang="en-US" sz="2800" dirty="0"/>
              <a:t> de </a:t>
            </a:r>
            <a:r>
              <a:rPr lang="en-US" sz="2800" dirty="0" err="1"/>
              <a:t>medida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O </a:t>
            </a:r>
            <a:r>
              <a:rPr lang="en-US" sz="2800" dirty="0" err="1"/>
              <a:t>papel</a:t>
            </a:r>
            <a:r>
              <a:rPr lang="en-US" sz="2800" dirty="0"/>
              <a:t> da </a:t>
            </a:r>
            <a:r>
              <a:rPr lang="en-US" sz="2800" dirty="0" err="1"/>
              <a:t>experiência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Influência</a:t>
            </a:r>
            <a:r>
              <a:rPr lang="en-US" sz="2800" dirty="0"/>
              <a:t> de Freud, Kurt Lewin, John Watson, Arnold Gesell 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747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(Cairns, 1998)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Era </a:t>
            </a:r>
            <a:r>
              <a:rPr lang="en-US" sz="2800" dirty="0" err="1"/>
              <a:t>moderna</a:t>
            </a:r>
            <a:r>
              <a:rPr lang="en-US" sz="2800" dirty="0"/>
              <a:t> (1960 –)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Maior</a:t>
            </a:r>
            <a:r>
              <a:rPr lang="en-US" sz="2800" dirty="0"/>
              <a:t> </a:t>
            </a:r>
            <a:r>
              <a:rPr lang="en-US" sz="2800" dirty="0" err="1"/>
              <a:t>entendimento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dos </a:t>
            </a:r>
            <a:r>
              <a:rPr lang="en-US" sz="2800" dirty="0" err="1"/>
              <a:t>bebês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Desenvolvimento</a:t>
            </a:r>
            <a:r>
              <a:rPr lang="en-US" sz="2800" dirty="0"/>
              <a:t> cognitive: Piaget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linguagem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Desenvolvimento</a:t>
            </a:r>
            <a:r>
              <a:rPr lang="en-US" sz="2800" dirty="0"/>
              <a:t> da </a:t>
            </a:r>
            <a:r>
              <a:rPr lang="en-US" sz="2800" dirty="0" err="1"/>
              <a:t>percepção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Teoria do </a:t>
            </a:r>
            <a:r>
              <a:rPr lang="en-US" sz="2800" dirty="0" err="1"/>
              <a:t>Processamento</a:t>
            </a:r>
            <a:r>
              <a:rPr lang="en-US" sz="2800" dirty="0"/>
              <a:t>  da </a:t>
            </a:r>
            <a:r>
              <a:rPr lang="en-US" sz="2800" dirty="0" err="1"/>
              <a:t>informação</a:t>
            </a:r>
            <a:r>
              <a:rPr lang="en-US" sz="2800" dirty="0"/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Teoria da </a:t>
            </a:r>
            <a:r>
              <a:rPr lang="en-US" sz="2800" dirty="0" err="1"/>
              <a:t>Aprendizagem</a:t>
            </a:r>
            <a:r>
              <a:rPr lang="en-US" sz="2800" dirty="0"/>
              <a:t> Social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Teoria do </a:t>
            </a:r>
            <a:r>
              <a:rPr lang="en-US" sz="2800" dirty="0" err="1"/>
              <a:t>apego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Parentalidade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08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No Brasil</a:t>
            </a:r>
          </a:p>
        </p:txBody>
      </p:sp>
    </p:spTree>
    <p:extLst>
      <p:ext uri="{BB962C8B-B14F-4D97-AF65-F5344CB8AC3E}">
        <p14:creationId xmlns:p14="http://schemas.microsoft.com/office/powerpoint/2010/main" val="128327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A </a:t>
            </a:r>
            <a:r>
              <a:rPr lang="en-US" sz="2800" dirty="0" err="1"/>
              <a:t>natureza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Transformações</a:t>
            </a:r>
            <a:r>
              <a:rPr lang="en-US" sz="2800" dirty="0"/>
              <a:t> </a:t>
            </a:r>
            <a:r>
              <a:rPr lang="en-US" sz="2800" dirty="0" err="1"/>
              <a:t>normativas</a:t>
            </a:r>
            <a:r>
              <a:rPr lang="en-US" sz="2800" dirty="0"/>
              <a:t> e </a:t>
            </a:r>
            <a:r>
              <a:rPr lang="en-US" sz="2800" dirty="0" err="1"/>
              <a:t>diferenças</a:t>
            </a:r>
            <a:r>
              <a:rPr lang="en-US" sz="2800" dirty="0"/>
              <a:t> </a:t>
            </a:r>
            <a:r>
              <a:rPr lang="en-US" sz="2800" dirty="0" err="1"/>
              <a:t>individuais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Continuidade</a:t>
            </a:r>
            <a:r>
              <a:rPr lang="en-US" sz="2800" dirty="0"/>
              <a:t> e </a:t>
            </a:r>
            <a:r>
              <a:rPr lang="en-US" sz="2800" dirty="0" err="1"/>
              <a:t>descontinuidade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Estágios</a:t>
            </a:r>
            <a:r>
              <a:rPr lang="en-US" sz="2800" dirty="0"/>
              <a:t> e </a:t>
            </a:r>
            <a:r>
              <a:rPr lang="en-US" sz="2800" dirty="0" err="1"/>
              <a:t>sequências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Ciclo</a:t>
            </a:r>
            <a:r>
              <a:rPr lang="en-US" sz="2800" dirty="0"/>
              <a:t> vital</a:t>
            </a:r>
          </a:p>
          <a:p>
            <a:pPr>
              <a:defRPr/>
            </a:pPr>
            <a:r>
              <a:rPr lang="en-US" sz="2800" dirty="0" err="1"/>
              <a:t>Processos</a:t>
            </a:r>
            <a:r>
              <a:rPr lang="en-US" sz="2800" dirty="0"/>
              <a:t> das </a:t>
            </a:r>
            <a:r>
              <a:rPr lang="en-US" sz="2800" dirty="0" err="1"/>
              <a:t>mudanças</a:t>
            </a:r>
            <a:r>
              <a:rPr lang="en-US" sz="2800" dirty="0"/>
              <a:t> </a:t>
            </a:r>
            <a:r>
              <a:rPr lang="en-US" sz="2800" dirty="0" err="1"/>
              <a:t>desenvolvimentais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Fatores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determinantes</a:t>
            </a:r>
            <a:r>
              <a:rPr lang="en-US" sz="2800" dirty="0"/>
              <a:t> das </a:t>
            </a:r>
            <a:r>
              <a:rPr lang="en-US" sz="2800" dirty="0" err="1"/>
              <a:t>mudanças</a:t>
            </a:r>
            <a:r>
              <a:rPr lang="en-US" sz="2800" dirty="0"/>
              <a:t> de </a:t>
            </a:r>
            <a:r>
              <a:rPr lang="en-US" sz="2800" dirty="0" err="1"/>
              <a:t>comportamento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Empirismo</a:t>
            </a:r>
            <a:r>
              <a:rPr lang="en-US" sz="2800" dirty="0"/>
              <a:t> e </a:t>
            </a:r>
            <a:r>
              <a:rPr lang="en-US" sz="2800" dirty="0" err="1"/>
              <a:t>apriorismo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Contexto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6296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No Brasil</a:t>
            </a:r>
          </a:p>
        </p:txBody>
      </p:sp>
    </p:spTree>
    <p:extLst>
      <p:ext uri="{BB962C8B-B14F-4D97-AF65-F5344CB8AC3E}">
        <p14:creationId xmlns:p14="http://schemas.microsoft.com/office/powerpoint/2010/main" val="3145890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existe</a:t>
            </a:r>
            <a:r>
              <a:rPr lang="en-US" sz="2800" dirty="0"/>
              <a:t> </a:t>
            </a:r>
            <a:r>
              <a:rPr lang="en-US" sz="2800" dirty="0" err="1"/>
              <a:t>hegemonia</a:t>
            </a:r>
            <a:r>
              <a:rPr lang="en-US" sz="2800" dirty="0"/>
              <a:t> </a:t>
            </a:r>
            <a:r>
              <a:rPr lang="en-US" sz="2800" dirty="0" err="1"/>
              <a:t>teórica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Uma </a:t>
            </a:r>
            <a:r>
              <a:rPr lang="en-US" sz="2800" dirty="0" err="1"/>
              <a:t>ciência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construção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A </a:t>
            </a:r>
            <a:r>
              <a:rPr lang="en-US" sz="2800" dirty="0" err="1"/>
              <a:t>discussão</a:t>
            </a:r>
            <a:r>
              <a:rPr lang="en-US" sz="2800" dirty="0"/>
              <a:t> entre </a:t>
            </a:r>
            <a:r>
              <a:rPr lang="en-US" sz="2800" dirty="0" err="1"/>
              <a:t>universalidade</a:t>
            </a:r>
            <a:r>
              <a:rPr lang="en-US" sz="2800" dirty="0"/>
              <a:t> e </a:t>
            </a:r>
            <a:r>
              <a:rPr lang="en-US" sz="2800" dirty="0" err="1"/>
              <a:t>relativismo</a:t>
            </a:r>
            <a:r>
              <a:rPr lang="en-US" sz="2800" dirty="0"/>
              <a:t> cultural: o </a:t>
            </a:r>
            <a:r>
              <a:rPr lang="en-US" sz="2800" dirty="0" err="1"/>
              <a:t>papel</a:t>
            </a:r>
            <a:r>
              <a:rPr lang="en-US" sz="2800" dirty="0"/>
              <a:t> do context</a:t>
            </a:r>
          </a:p>
          <a:p>
            <a:pPr>
              <a:defRPr/>
            </a:pPr>
            <a:r>
              <a:rPr lang="en-US" sz="2800" dirty="0"/>
              <a:t>Micro </a:t>
            </a:r>
            <a:r>
              <a:rPr lang="en-US" sz="2800" dirty="0" err="1"/>
              <a:t>teorias</a:t>
            </a:r>
            <a:r>
              <a:rPr lang="en-US" sz="2800" dirty="0"/>
              <a:t> e </a:t>
            </a:r>
            <a:r>
              <a:rPr lang="en-US" sz="2800" dirty="0" err="1"/>
              <a:t>especificidades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Desenvolvimento</a:t>
            </a:r>
            <a:r>
              <a:rPr lang="en-US" sz="2800" dirty="0"/>
              <a:t> moral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608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No Brasil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0">
              <a:buNone/>
              <a:defRPr/>
            </a:pPr>
            <a:endParaRPr lang="en-US" sz="2800" dirty="0"/>
          </a:p>
          <a:p>
            <a:pPr marL="82550" indent="0">
              <a:buNone/>
              <a:defRPr/>
            </a:pPr>
            <a:r>
              <a:rPr lang="en-US" sz="2800" dirty="0"/>
              <a:t>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tem</a:t>
            </a:r>
            <a:r>
              <a:rPr lang="en-US" sz="2800" dirty="0"/>
              <a:t> </a:t>
            </a:r>
            <a:r>
              <a:rPr lang="en-US" sz="2800" dirty="0" err="1"/>
              <a:t>sido</a:t>
            </a:r>
            <a:r>
              <a:rPr lang="en-US" sz="2800" dirty="0"/>
              <a:t> </a:t>
            </a:r>
            <a:r>
              <a:rPr lang="en-US" sz="2800" dirty="0" err="1"/>
              <a:t>definido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FFFF00"/>
                </a:highlight>
              </a:rPr>
              <a:t>um </a:t>
            </a:r>
            <a:r>
              <a:rPr lang="en-US" sz="2800" dirty="0" err="1">
                <a:highlight>
                  <a:srgbClr val="FFFF00"/>
                </a:highlight>
              </a:rPr>
              <a:t>processo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2800" dirty="0"/>
              <a:t>de </a:t>
            </a:r>
            <a:r>
              <a:rPr lang="en-US" sz="2800" dirty="0" err="1"/>
              <a:t>recíprocas</a:t>
            </a:r>
            <a:r>
              <a:rPr lang="en-US" sz="2800" dirty="0"/>
              <a:t> </a:t>
            </a:r>
            <a:r>
              <a:rPr lang="en-US" sz="2800" dirty="0" err="1"/>
              <a:t>interações</a:t>
            </a:r>
            <a:r>
              <a:rPr lang="en-US" sz="2800" dirty="0"/>
              <a:t> entre a </a:t>
            </a:r>
            <a:r>
              <a:rPr lang="en-US" sz="2800" dirty="0" err="1"/>
              <a:t>pessoa</a:t>
            </a:r>
            <a:r>
              <a:rPr lang="en-US" sz="2800" dirty="0"/>
              <a:t>,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processos</a:t>
            </a:r>
            <a:r>
              <a:rPr lang="en-US" sz="2800" dirty="0"/>
              <a:t> </a:t>
            </a:r>
            <a:r>
              <a:rPr lang="en-US" sz="2800" dirty="0" err="1"/>
              <a:t>internos</a:t>
            </a:r>
            <a:r>
              <a:rPr lang="en-US" sz="2800" dirty="0"/>
              <a:t> e o </a:t>
            </a:r>
            <a:r>
              <a:rPr lang="en-US" sz="2800" dirty="0" err="1"/>
              <a:t>ambiente</a:t>
            </a:r>
            <a:r>
              <a:rPr lang="en-US" sz="2800" dirty="0"/>
              <a:t>, </a:t>
            </a:r>
            <a:r>
              <a:rPr lang="en-US" sz="2800" dirty="0" err="1"/>
              <a:t>através</a:t>
            </a:r>
            <a:r>
              <a:rPr lang="en-US" sz="2800" dirty="0"/>
              <a:t> do tempo e </a:t>
            </a:r>
            <a:r>
              <a:rPr lang="en-US" sz="2800" dirty="0" err="1">
                <a:highlight>
                  <a:srgbClr val="FFFF00"/>
                </a:highlight>
              </a:rPr>
              <a:t>uma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2800" dirty="0" err="1">
                <a:highlight>
                  <a:srgbClr val="FFFF00"/>
                </a:highlight>
              </a:rPr>
              <a:t>função</a:t>
            </a:r>
            <a:r>
              <a:rPr lang="en-US" sz="2800" dirty="0"/>
              <a:t> das </a:t>
            </a:r>
            <a:r>
              <a:rPr lang="en-US" sz="2800" dirty="0" err="1"/>
              <a:t>forças</a:t>
            </a:r>
            <a:r>
              <a:rPr lang="en-US" sz="2800" dirty="0"/>
              <a:t> que </a:t>
            </a:r>
            <a:r>
              <a:rPr lang="en-US" sz="2800" dirty="0" err="1"/>
              <a:t>emanam</a:t>
            </a:r>
            <a:r>
              <a:rPr lang="en-US" sz="2800" dirty="0"/>
              <a:t> de </a:t>
            </a:r>
            <a:r>
              <a:rPr lang="en-US" sz="2800" dirty="0" err="1"/>
              <a:t>múltiplos</a:t>
            </a:r>
            <a:r>
              <a:rPr lang="en-US" sz="2800" dirty="0"/>
              <a:t> </a:t>
            </a:r>
            <a:r>
              <a:rPr lang="en-US" sz="2800" dirty="0" err="1"/>
              <a:t>contextos</a:t>
            </a:r>
            <a:r>
              <a:rPr lang="en-US" sz="2800" dirty="0"/>
              <a:t> e da </a:t>
            </a:r>
            <a:r>
              <a:rPr lang="en-US" sz="2800" dirty="0" err="1"/>
              <a:t>sua</a:t>
            </a:r>
            <a:r>
              <a:rPr lang="en-US" sz="2800" dirty="0"/>
              <a:t> </a:t>
            </a:r>
            <a:r>
              <a:rPr lang="en-US" sz="2800" dirty="0" err="1"/>
              <a:t>relação</a:t>
            </a:r>
            <a:r>
              <a:rPr lang="en-US" sz="2800" dirty="0"/>
              <a:t> com as </a:t>
            </a:r>
            <a:r>
              <a:rPr lang="en-US" sz="2800" dirty="0" err="1"/>
              <a:t>histórias</a:t>
            </a:r>
            <a:r>
              <a:rPr lang="en-US" sz="2800" dirty="0"/>
              <a:t> de </a:t>
            </a:r>
            <a:r>
              <a:rPr lang="en-US" sz="2800" dirty="0" err="1"/>
              <a:t>vida</a:t>
            </a:r>
            <a:r>
              <a:rPr lang="en-US" sz="2800" dirty="0"/>
              <a:t> </a:t>
            </a:r>
            <a:r>
              <a:rPr lang="en-US" sz="2800" dirty="0" err="1"/>
              <a:t>individuais</a:t>
            </a:r>
            <a:r>
              <a:rPr lang="en-US" sz="2800" dirty="0"/>
              <a:t> </a:t>
            </a:r>
          </a:p>
          <a:p>
            <a:pPr marL="82550" indent="0">
              <a:buNone/>
              <a:defRPr/>
            </a:pPr>
            <a:r>
              <a:rPr lang="en-US" sz="2800" dirty="0"/>
              <a:t>(Koller &amp; De </a:t>
            </a:r>
            <a:r>
              <a:rPr lang="en-US" sz="2800" dirty="0" err="1"/>
              <a:t>Moraes</a:t>
            </a:r>
            <a:r>
              <a:rPr lang="en-US" sz="2800" dirty="0"/>
              <a:t>, 2009)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8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No Brasil</a:t>
            </a:r>
          </a:p>
        </p:txBody>
      </p:sp>
    </p:spTree>
    <p:extLst>
      <p:ext uri="{BB962C8B-B14F-4D97-AF65-F5344CB8AC3E}">
        <p14:creationId xmlns:p14="http://schemas.microsoft.com/office/powerpoint/2010/main" val="757557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América Latina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 marL="82550" indent="0">
              <a:buNone/>
              <a:defRPr/>
            </a:pPr>
            <a:r>
              <a:rPr lang="en-US" sz="2800" dirty="0"/>
              <a:t>1- </a:t>
            </a:r>
            <a:r>
              <a:rPr lang="en-US" sz="2800" dirty="0" err="1"/>
              <a:t>Teorias</a:t>
            </a:r>
            <a:r>
              <a:rPr lang="en-US" sz="2800" dirty="0"/>
              <a:t> </a:t>
            </a:r>
            <a:r>
              <a:rPr lang="en-US" sz="2800" dirty="0" err="1"/>
              <a:t>estrangeiras</a:t>
            </a:r>
            <a:r>
              <a:rPr lang="en-US" sz="2800" dirty="0"/>
              <a:t> </a:t>
            </a:r>
            <a:r>
              <a:rPr lang="en-US" sz="2800" dirty="0" err="1"/>
              <a:t>aplicadas</a:t>
            </a:r>
            <a:r>
              <a:rPr lang="en-US" sz="2800" dirty="0"/>
              <a:t> </a:t>
            </a:r>
            <a:r>
              <a:rPr lang="en-US" sz="2800" dirty="0" err="1"/>
              <a:t>à</a:t>
            </a:r>
            <a:r>
              <a:rPr lang="en-US" sz="2800" dirty="0"/>
              <a:t> América Latina</a:t>
            </a:r>
          </a:p>
          <a:p>
            <a:pPr marL="82550" indent="0">
              <a:buNone/>
              <a:defRPr/>
            </a:pPr>
            <a:r>
              <a:rPr lang="en-US" sz="2800" dirty="0"/>
              <a:t>2- </a:t>
            </a:r>
            <a:r>
              <a:rPr lang="en-US" sz="2800" dirty="0" err="1"/>
              <a:t>Método</a:t>
            </a:r>
            <a:r>
              <a:rPr lang="en-US" sz="2800" dirty="0"/>
              <a:t>/</a:t>
            </a:r>
            <a:r>
              <a:rPr lang="en-US" sz="2800" dirty="0" err="1"/>
              <a:t>estágio</a:t>
            </a:r>
            <a:r>
              <a:rPr lang="en-US" sz="2800" dirty="0"/>
              <a:t>/</a:t>
            </a:r>
            <a:r>
              <a:rPr lang="en-US" sz="2800" dirty="0" err="1"/>
              <a:t>instrumentos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Área</a:t>
            </a:r>
            <a:r>
              <a:rPr lang="en-US" sz="2800" dirty="0"/>
              <a:t> </a:t>
            </a:r>
            <a:r>
              <a:rPr lang="en-US" sz="2800" dirty="0" err="1"/>
              <a:t>importante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de </a:t>
            </a:r>
            <a:r>
              <a:rPr lang="en-US" sz="2800" dirty="0" err="1"/>
              <a:t>pesquisa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da </a:t>
            </a:r>
            <a:r>
              <a:rPr lang="en-US" sz="2800" dirty="0" err="1"/>
              <a:t>representatividade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da </a:t>
            </a:r>
            <a:r>
              <a:rPr lang="en-US" sz="2800" dirty="0" err="1"/>
              <a:t>publicação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2663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América Latina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 marL="82550" indent="0">
              <a:buNone/>
              <a:defRPr/>
            </a:pPr>
            <a:r>
              <a:rPr lang="en-US" sz="2800" dirty="0"/>
              <a:t>1- </a:t>
            </a:r>
            <a:r>
              <a:rPr lang="en-US" sz="2800" dirty="0" err="1"/>
              <a:t>Teorias</a:t>
            </a:r>
            <a:r>
              <a:rPr lang="en-US" sz="2800" dirty="0"/>
              <a:t> </a:t>
            </a:r>
            <a:r>
              <a:rPr lang="en-US" sz="2800" dirty="0" err="1"/>
              <a:t>estrangeiras</a:t>
            </a:r>
            <a:r>
              <a:rPr lang="en-US" sz="2800" dirty="0"/>
              <a:t> </a:t>
            </a:r>
            <a:r>
              <a:rPr lang="en-US" sz="2800" dirty="0" err="1"/>
              <a:t>aplicadas</a:t>
            </a:r>
            <a:r>
              <a:rPr lang="en-US" sz="2800" dirty="0"/>
              <a:t> </a:t>
            </a:r>
            <a:r>
              <a:rPr lang="en-US" sz="2800" dirty="0" err="1"/>
              <a:t>à</a:t>
            </a:r>
            <a:r>
              <a:rPr lang="en-US" sz="2800" dirty="0"/>
              <a:t> América Latina</a:t>
            </a:r>
          </a:p>
          <a:p>
            <a:pPr marL="82550" indent="0">
              <a:buNone/>
              <a:defRPr/>
            </a:pPr>
            <a:r>
              <a:rPr lang="en-US" sz="2800" dirty="0"/>
              <a:t>2- </a:t>
            </a:r>
            <a:r>
              <a:rPr lang="en-US" sz="2800" dirty="0" err="1"/>
              <a:t>Método</a:t>
            </a:r>
            <a:r>
              <a:rPr lang="en-US" sz="2800" dirty="0"/>
              <a:t>/</a:t>
            </a:r>
            <a:r>
              <a:rPr lang="en-US" sz="2800" dirty="0" err="1"/>
              <a:t>estágio</a:t>
            </a:r>
            <a:r>
              <a:rPr lang="en-US" sz="2800" dirty="0"/>
              <a:t>/</a:t>
            </a:r>
            <a:r>
              <a:rPr lang="en-US" sz="2800" dirty="0" err="1"/>
              <a:t>instrumentos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Área</a:t>
            </a:r>
            <a:r>
              <a:rPr lang="en-US" sz="2800" dirty="0"/>
              <a:t> </a:t>
            </a:r>
            <a:r>
              <a:rPr lang="en-US" sz="2800" dirty="0" err="1"/>
              <a:t>importante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de </a:t>
            </a:r>
            <a:r>
              <a:rPr lang="en-US" sz="2800" dirty="0" err="1"/>
              <a:t>pesquisa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da </a:t>
            </a:r>
            <a:r>
              <a:rPr lang="en-US" sz="2800" dirty="0" err="1"/>
              <a:t>representatividade</a:t>
            </a: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 err="1"/>
              <a:t>Ampliação</a:t>
            </a:r>
            <a:r>
              <a:rPr lang="en-US" sz="2800" dirty="0"/>
              <a:t> da </a:t>
            </a:r>
            <a:r>
              <a:rPr lang="en-US" sz="2800" dirty="0" err="1"/>
              <a:t>publicação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5011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No Brasil</a:t>
            </a:r>
          </a:p>
        </p:txBody>
      </p:sp>
    </p:spTree>
    <p:extLst>
      <p:ext uri="{BB962C8B-B14F-4D97-AF65-F5344CB8AC3E}">
        <p14:creationId xmlns:p14="http://schemas.microsoft.com/office/powerpoint/2010/main" val="3124917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América Latina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 marL="82550" indent="0">
              <a:buNone/>
              <a:defRPr/>
            </a:pPr>
            <a:r>
              <a:rPr lang="en-US" sz="2800" dirty="0"/>
              <a:t>1- Lista de </a:t>
            </a:r>
            <a:r>
              <a:rPr lang="en-US" sz="2800" dirty="0" err="1"/>
              <a:t>grupos</a:t>
            </a:r>
            <a:r>
              <a:rPr lang="en-US" sz="2800" dirty="0"/>
              <a:t> de </a:t>
            </a:r>
            <a:r>
              <a:rPr lang="en-US" sz="2800" dirty="0" err="1"/>
              <a:t>pesquisa</a:t>
            </a:r>
            <a:endParaRPr lang="en-US" sz="2800" dirty="0"/>
          </a:p>
          <a:p>
            <a:pPr marL="82550" indent="0">
              <a:buNone/>
              <a:defRPr/>
            </a:pPr>
            <a:r>
              <a:rPr lang="en-US" sz="2800" dirty="0"/>
              <a:t>2- </a:t>
            </a:r>
            <a:r>
              <a:rPr lang="en-US" sz="2800" dirty="0" err="1"/>
              <a:t>Temas</a:t>
            </a:r>
            <a:endParaRPr lang="en-US" sz="2800" dirty="0"/>
          </a:p>
          <a:p>
            <a:pPr marL="82550" indent="0">
              <a:buNone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1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1-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objetiva</a:t>
            </a:r>
            <a:r>
              <a:rPr lang="en-US" sz="2800" dirty="0"/>
              <a:t> </a:t>
            </a:r>
            <a:r>
              <a:rPr lang="en-US" sz="2800" dirty="0" err="1"/>
              <a:t>entender</a:t>
            </a:r>
            <a:r>
              <a:rPr lang="en-US" sz="2800" dirty="0"/>
              <a:t> a </a:t>
            </a:r>
            <a:r>
              <a:rPr lang="en-US" sz="2800" dirty="0" err="1"/>
              <a:t>história</a:t>
            </a:r>
            <a:r>
              <a:rPr lang="en-US" sz="2800" dirty="0"/>
              <a:t>, </a:t>
            </a:r>
            <a:r>
              <a:rPr lang="en-US" sz="2800" dirty="0" err="1"/>
              <a:t>origens</a:t>
            </a:r>
            <a:r>
              <a:rPr lang="en-US" sz="2800" dirty="0"/>
              <a:t> e </a:t>
            </a:r>
            <a:r>
              <a:rPr lang="en-US" sz="2800" dirty="0" err="1"/>
              <a:t>causas</a:t>
            </a:r>
            <a:r>
              <a:rPr lang="en-US" sz="2800" dirty="0"/>
              <a:t> do </a:t>
            </a:r>
            <a:r>
              <a:rPr lang="en-US" sz="2800" dirty="0" err="1"/>
              <a:t>comportamento</a:t>
            </a:r>
            <a:r>
              <a:rPr lang="en-US" sz="2800" dirty="0"/>
              <a:t>, e as </a:t>
            </a:r>
            <a:r>
              <a:rPr lang="en-US" sz="2800" dirty="0" err="1"/>
              <a:t>relações</a:t>
            </a:r>
            <a:r>
              <a:rPr lang="en-US" sz="2800" dirty="0"/>
              <a:t> entre </a:t>
            </a:r>
            <a:r>
              <a:rPr lang="en-US" sz="2800" dirty="0" err="1"/>
              <a:t>idade</a:t>
            </a:r>
            <a:r>
              <a:rPr lang="en-US" sz="2800" dirty="0"/>
              <a:t> e </a:t>
            </a:r>
            <a:r>
              <a:rPr lang="en-US" sz="2800" dirty="0" err="1"/>
              <a:t>transformações</a:t>
            </a:r>
            <a:r>
              <a:rPr lang="en-US" sz="2800" dirty="0"/>
              <a:t> no </a:t>
            </a:r>
            <a:r>
              <a:rPr lang="en-US" sz="2800" dirty="0" err="1"/>
              <a:t>comportamento</a:t>
            </a:r>
            <a:r>
              <a:rPr lang="en-US" sz="2800" dirty="0"/>
              <a:t>, </a:t>
            </a:r>
            <a:r>
              <a:rPr lang="en-US" sz="2800" dirty="0" err="1"/>
              <a:t>claramente</a:t>
            </a:r>
            <a:r>
              <a:rPr lang="en-US" sz="2800" dirty="0"/>
              <a:t> </a:t>
            </a:r>
            <a:r>
              <a:rPr lang="en-US" sz="2800" dirty="0" err="1"/>
              <a:t>reconhece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ampla</a:t>
            </a:r>
            <a:r>
              <a:rPr lang="en-US" sz="2800" dirty="0"/>
              <a:t> </a:t>
            </a:r>
            <a:r>
              <a:rPr lang="en-US" sz="2800" dirty="0" err="1"/>
              <a:t>variedade</a:t>
            </a:r>
            <a:r>
              <a:rPr lang="en-US" sz="2800" dirty="0"/>
              <a:t> de </a:t>
            </a:r>
            <a:r>
              <a:rPr lang="en-US" sz="2800" dirty="0" err="1"/>
              <a:t>níveis</a:t>
            </a:r>
            <a:r>
              <a:rPr lang="en-US" sz="2800" dirty="0"/>
              <a:t> de </a:t>
            </a:r>
            <a:r>
              <a:rPr lang="en-US" sz="2800" dirty="0" err="1"/>
              <a:t>análise</a:t>
            </a:r>
            <a:r>
              <a:rPr lang="en-US" sz="2800" dirty="0"/>
              <a:t> </a:t>
            </a:r>
            <a:r>
              <a:rPr lang="en-US" sz="2800" dirty="0" err="1"/>
              <a:t>desses</a:t>
            </a:r>
            <a:r>
              <a:rPr lang="en-US" sz="2800" dirty="0"/>
              <a:t> </a:t>
            </a:r>
            <a:r>
              <a:rPr lang="en-US" sz="2800" dirty="0" err="1"/>
              <a:t>comportamentos</a:t>
            </a:r>
            <a:r>
              <a:rPr lang="en-US" sz="2800" dirty="0"/>
              <a:t>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(</a:t>
            </a:r>
            <a:r>
              <a:rPr lang="en-US" sz="2800" dirty="0" err="1"/>
              <a:t>Zelazo</a:t>
            </a:r>
            <a:r>
              <a:rPr lang="en-US" sz="2800" dirty="0"/>
              <a:t>, 2013)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2- O interesse </a:t>
            </a:r>
            <a:r>
              <a:rPr lang="en-US" sz="2800" dirty="0" err="1"/>
              <a:t>científico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se </a:t>
            </a:r>
            <a:r>
              <a:rPr lang="en-US" sz="2800" dirty="0" err="1"/>
              <a:t>assenta</a:t>
            </a:r>
            <a:r>
              <a:rPr lang="en-US" sz="2800" dirty="0"/>
              <a:t> no </a:t>
            </a:r>
            <a:r>
              <a:rPr lang="en-US" sz="2800" dirty="0" err="1"/>
              <a:t>desejo</a:t>
            </a:r>
            <a:r>
              <a:rPr lang="en-US" sz="2800" dirty="0"/>
              <a:t> de </a:t>
            </a:r>
            <a:r>
              <a:rPr lang="en-US" sz="2800" dirty="0" err="1"/>
              <a:t>entender</a:t>
            </a:r>
            <a:r>
              <a:rPr lang="en-US" sz="2800" dirty="0"/>
              <a:t> </a:t>
            </a:r>
            <a:r>
              <a:rPr lang="en-US" sz="2800" dirty="0" err="1"/>
              <a:t>transformações</a:t>
            </a:r>
            <a:r>
              <a:rPr lang="en-US" sz="2800" dirty="0"/>
              <a:t> no </a:t>
            </a:r>
            <a:r>
              <a:rPr lang="en-US" sz="2800" dirty="0" err="1"/>
              <a:t>comportamento</a:t>
            </a:r>
            <a:r>
              <a:rPr lang="en-US" sz="2800" dirty="0"/>
              <a:t> e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consciência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(Collins &amp; </a:t>
            </a:r>
            <a:r>
              <a:rPr lang="en-US" sz="2800" dirty="0" err="1"/>
              <a:t>Hartup</a:t>
            </a:r>
            <a:r>
              <a:rPr lang="en-US" sz="2800" dirty="0"/>
              <a:t>, 2013)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58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3-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é</a:t>
            </a:r>
            <a:r>
              <a:rPr lang="en-US" sz="2800" dirty="0"/>
              <a:t> o  </a:t>
            </a:r>
            <a:r>
              <a:rPr lang="en-US" sz="2800" dirty="0" err="1"/>
              <a:t>estudo</a:t>
            </a:r>
            <a:r>
              <a:rPr lang="en-US" sz="2800" dirty="0"/>
              <a:t> do </a:t>
            </a:r>
            <a:r>
              <a:rPr lang="en-US" sz="2800" dirty="0" err="1"/>
              <a:t>comportamento</a:t>
            </a:r>
            <a:r>
              <a:rPr lang="en-US" sz="2800" dirty="0"/>
              <a:t>, das </a:t>
            </a:r>
            <a:r>
              <a:rPr lang="en-US" sz="2800" dirty="0" err="1"/>
              <a:t>emocões</a:t>
            </a:r>
            <a:r>
              <a:rPr lang="en-US" sz="2800" dirty="0"/>
              <a:t> </a:t>
            </a:r>
            <a:r>
              <a:rPr lang="en-US" sz="2800" dirty="0" err="1"/>
              <a:t>humanas</a:t>
            </a:r>
            <a:r>
              <a:rPr lang="en-US" sz="2800" dirty="0"/>
              <a:t>, e dos </a:t>
            </a:r>
            <a:r>
              <a:rPr lang="en-US" sz="2800" dirty="0" err="1"/>
              <a:t>fatores</a:t>
            </a:r>
            <a:r>
              <a:rPr lang="en-US" sz="2800" dirty="0"/>
              <a:t> </a:t>
            </a:r>
            <a:r>
              <a:rPr lang="en-US" sz="2800" dirty="0" err="1"/>
              <a:t>psicológicos</a:t>
            </a:r>
            <a:r>
              <a:rPr lang="en-US" sz="2800" dirty="0"/>
              <a:t> </a:t>
            </a:r>
            <a:r>
              <a:rPr lang="en-US" sz="2800" dirty="0" err="1"/>
              <a:t>incluindo</a:t>
            </a:r>
            <a:r>
              <a:rPr lang="en-US" sz="2800" dirty="0"/>
              <a:t> as </a:t>
            </a:r>
            <a:r>
              <a:rPr lang="en-US" sz="2800" dirty="0" err="1"/>
              <a:t>transformações</a:t>
            </a:r>
            <a:r>
              <a:rPr lang="en-US" sz="2800" dirty="0"/>
              <a:t> </a:t>
            </a:r>
            <a:r>
              <a:rPr lang="en-US" sz="2800" dirty="0" err="1"/>
              <a:t>afetivas</a:t>
            </a:r>
            <a:r>
              <a:rPr lang="en-US" sz="2800" dirty="0"/>
              <a:t>, </a:t>
            </a:r>
            <a:r>
              <a:rPr lang="en-US" sz="2800" dirty="0" err="1"/>
              <a:t>cognitivas</a:t>
            </a:r>
            <a:r>
              <a:rPr lang="en-US" sz="2800" dirty="0"/>
              <a:t>, </a:t>
            </a:r>
            <a:r>
              <a:rPr lang="en-US" sz="2800" dirty="0" err="1"/>
              <a:t>sociais</a:t>
            </a:r>
            <a:r>
              <a:rPr lang="en-US" sz="2800" dirty="0"/>
              <a:t> e </a:t>
            </a:r>
            <a:r>
              <a:rPr lang="en-US" sz="2800" dirty="0" err="1"/>
              <a:t>biológicas</a:t>
            </a:r>
            <a:r>
              <a:rPr lang="en-US" sz="2800" dirty="0"/>
              <a:t>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longo</a:t>
            </a:r>
            <a:r>
              <a:rPr lang="en-US" sz="2800" dirty="0"/>
              <a:t> do </a:t>
            </a:r>
            <a:r>
              <a:rPr lang="en-US" sz="2800" dirty="0" err="1"/>
              <a:t>ciclo</a:t>
            </a:r>
            <a:r>
              <a:rPr lang="en-US" sz="2800" dirty="0"/>
              <a:t> vital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(Koller &amp; De </a:t>
            </a:r>
            <a:r>
              <a:rPr lang="en-US" sz="2800" dirty="0" err="1"/>
              <a:t>Morais</a:t>
            </a:r>
            <a:r>
              <a:rPr lang="en-US" sz="2800" dirty="0"/>
              <a:t>, 2009)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61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4- 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, </a:t>
            </a:r>
            <a:r>
              <a:rPr lang="en-US" sz="2800" dirty="0" err="1"/>
              <a:t>atualmente</a:t>
            </a:r>
            <a:r>
              <a:rPr lang="en-US" sz="2800" dirty="0"/>
              <a:t>, </a:t>
            </a:r>
            <a:r>
              <a:rPr lang="en-US" sz="2800" dirty="0" err="1"/>
              <a:t>pode</a:t>
            </a:r>
            <a:r>
              <a:rPr lang="en-US" sz="2800" dirty="0"/>
              <a:t> ser </a:t>
            </a:r>
            <a:r>
              <a:rPr lang="en-US" sz="2800" dirty="0" err="1"/>
              <a:t>definida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a </a:t>
            </a:r>
            <a:r>
              <a:rPr lang="en-US" sz="2800" dirty="0" err="1"/>
              <a:t>área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que se </a:t>
            </a:r>
            <a:r>
              <a:rPr lang="en-US" sz="2800" dirty="0" err="1"/>
              <a:t>dedica</a:t>
            </a:r>
            <a:r>
              <a:rPr lang="en-US" sz="2800" dirty="0"/>
              <a:t> </a:t>
            </a:r>
            <a:r>
              <a:rPr lang="en-US" sz="2800" dirty="0" err="1"/>
              <a:t>aos</a:t>
            </a:r>
            <a:r>
              <a:rPr lang="en-US" sz="2800" dirty="0"/>
              <a:t> </a:t>
            </a:r>
            <a:r>
              <a:rPr lang="en-US" sz="2800" dirty="0" err="1"/>
              <a:t>processos</a:t>
            </a:r>
            <a:r>
              <a:rPr lang="en-US" sz="2800" dirty="0"/>
              <a:t> de </a:t>
            </a:r>
            <a:r>
              <a:rPr lang="en-US" sz="2800" dirty="0" err="1"/>
              <a:t>mudanças</a:t>
            </a:r>
            <a:r>
              <a:rPr lang="en-US" sz="2800" dirty="0"/>
              <a:t> e </a:t>
            </a:r>
            <a:r>
              <a:rPr lang="en-US" sz="2800" dirty="0" err="1"/>
              <a:t>estabilidades</a:t>
            </a:r>
            <a:r>
              <a:rPr lang="en-US" sz="2800" dirty="0"/>
              <a:t> que </a:t>
            </a:r>
            <a:r>
              <a:rPr lang="en-US" sz="2800" dirty="0" err="1"/>
              <a:t>ocorrem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indivíduos</a:t>
            </a:r>
            <a:r>
              <a:rPr lang="en-US" sz="2800" dirty="0"/>
              <a:t> </a:t>
            </a:r>
            <a:r>
              <a:rPr lang="en-US" sz="2800" dirty="0" err="1"/>
              <a:t>ao</a:t>
            </a:r>
            <a:r>
              <a:rPr lang="en-US" sz="2800" dirty="0"/>
              <a:t> </a:t>
            </a:r>
            <a:r>
              <a:rPr lang="en-US" sz="2800" dirty="0" err="1"/>
              <a:t>longo</a:t>
            </a:r>
            <a:r>
              <a:rPr lang="en-US" sz="2800" dirty="0"/>
              <a:t> do </a:t>
            </a:r>
            <a:r>
              <a:rPr lang="en-US" sz="2800" dirty="0" err="1"/>
              <a:t>ciclo</a:t>
            </a:r>
            <a:r>
              <a:rPr lang="en-US" sz="2800" dirty="0"/>
              <a:t> vital (</a:t>
            </a:r>
            <a:r>
              <a:rPr lang="en-US" sz="2800" dirty="0" err="1"/>
              <a:t>Folquitto</a:t>
            </a:r>
            <a:r>
              <a:rPr lang="en-US" sz="2800" dirty="0"/>
              <a:t>, </a:t>
            </a:r>
            <a:r>
              <a:rPr lang="en-US" sz="2800" dirty="0" err="1"/>
              <a:t>Garbarino</a:t>
            </a:r>
            <a:r>
              <a:rPr lang="en-US" sz="2800" dirty="0"/>
              <a:t> &amp; De Souza, 2023)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562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80DBF-CB2C-0390-4853-6DCA3377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404813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pt-BR" sz="4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Psicologia do desenvolvimento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2F551165-F41B-EC7E-FE10-39318827A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259263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pt-BR" dirty="0"/>
              <a:t>Agenda: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Conceito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>
                <a:highlight>
                  <a:srgbClr val="FFFF00"/>
                </a:highlight>
              </a:rPr>
              <a:t>História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Objeto/temas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Psicologia do desenvolvimento no mundo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Na América Latina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pt-BR" dirty="0"/>
              <a:t>No Brasil</a:t>
            </a:r>
          </a:p>
        </p:txBody>
      </p:sp>
    </p:spTree>
    <p:extLst>
      <p:ext uri="{BB962C8B-B14F-4D97-AF65-F5344CB8AC3E}">
        <p14:creationId xmlns:p14="http://schemas.microsoft.com/office/powerpoint/2010/main" val="372258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Poucos</a:t>
            </a:r>
            <a:r>
              <a:rPr lang="en-US" sz="2800" dirty="0"/>
              <a:t> </a:t>
            </a:r>
            <a:r>
              <a:rPr lang="en-US" sz="2800" dirty="0" err="1"/>
              <a:t>campos</a:t>
            </a:r>
            <a:r>
              <a:rPr lang="en-US" sz="2800" dirty="0"/>
              <a:t> </a:t>
            </a:r>
            <a:r>
              <a:rPr lang="en-US" sz="2800" dirty="0" err="1"/>
              <a:t>acadêmicos</a:t>
            </a:r>
            <a:r>
              <a:rPr lang="en-US" sz="2800" dirty="0"/>
              <a:t> </a:t>
            </a:r>
            <a:r>
              <a:rPr lang="en-US" sz="2800" dirty="0" err="1"/>
              <a:t>cedem</a:t>
            </a:r>
            <a:r>
              <a:rPr lang="en-US" sz="2800" dirty="0"/>
              <a:t> </a:t>
            </a:r>
            <a:r>
              <a:rPr lang="en-US" sz="2800" dirty="0" err="1"/>
              <a:t>facilmente</a:t>
            </a:r>
            <a:r>
              <a:rPr lang="en-US" sz="2800" dirty="0"/>
              <a:t> a </a:t>
            </a:r>
            <a:r>
              <a:rPr lang="en-US" sz="2800" dirty="0" err="1"/>
              <a:t>contas</a:t>
            </a:r>
            <a:r>
              <a:rPr lang="en-US" sz="2800" dirty="0"/>
              <a:t> </a:t>
            </a:r>
            <a:r>
              <a:rPr lang="en-US" sz="2800" dirty="0" err="1"/>
              <a:t>cronológicas</a:t>
            </a:r>
            <a:r>
              <a:rPr lang="en-US" sz="2800" dirty="0"/>
              <a:t> e a 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não</a:t>
            </a:r>
            <a:r>
              <a:rPr lang="en-US" sz="2800" dirty="0"/>
              <a:t> </a:t>
            </a:r>
            <a:r>
              <a:rPr lang="en-US" sz="2800" dirty="0" err="1"/>
              <a:t>é</a:t>
            </a:r>
            <a:r>
              <a:rPr lang="en-US" sz="2800" dirty="0"/>
              <a:t> </a:t>
            </a:r>
            <a:r>
              <a:rPr lang="en-US" sz="2800" dirty="0" err="1"/>
              <a:t>excessão</a:t>
            </a:r>
            <a:r>
              <a:rPr lang="en-US" sz="2800" dirty="0"/>
              <a:t> (</a:t>
            </a:r>
            <a:r>
              <a:rPr lang="en-US" sz="2800" dirty="0" err="1"/>
              <a:t>Zelazo</a:t>
            </a:r>
            <a:r>
              <a:rPr lang="en-US" sz="2800" dirty="0"/>
              <a:t>, 2013)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1- </a:t>
            </a:r>
            <a:r>
              <a:rPr lang="en-US" sz="2800" dirty="0" err="1"/>
              <a:t>Fisiologia</a:t>
            </a:r>
            <a:r>
              <a:rPr lang="en-US" sz="2800" dirty="0"/>
              <a:t>, </a:t>
            </a:r>
            <a:r>
              <a:rPr lang="en-US" sz="2800" dirty="0" err="1"/>
              <a:t>embriologia</a:t>
            </a:r>
            <a:r>
              <a:rPr lang="en-US" sz="2800" dirty="0"/>
              <a:t>, </a:t>
            </a:r>
            <a:r>
              <a:rPr lang="en-US" sz="2800" dirty="0" err="1"/>
              <a:t>etologia</a:t>
            </a:r>
            <a:r>
              <a:rPr lang="en-US" sz="2800" dirty="0"/>
              <a:t> e </a:t>
            </a:r>
            <a:r>
              <a:rPr lang="en-US" sz="2800" dirty="0" err="1"/>
              <a:t>sociologia</a:t>
            </a:r>
            <a:r>
              <a:rPr lang="en-US" sz="2800" dirty="0"/>
              <a:t> (Cairns, 1998)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2- </a:t>
            </a:r>
            <a:r>
              <a:rPr lang="en-US" sz="2800" dirty="0" err="1"/>
              <a:t>Sistematização</a:t>
            </a:r>
            <a:r>
              <a:rPr lang="en-US" sz="2800" dirty="0"/>
              <a:t> </a:t>
            </a:r>
            <a:r>
              <a:rPr lang="en-US" sz="2800" dirty="0" err="1"/>
              <a:t>histórica</a:t>
            </a:r>
            <a:r>
              <a:rPr lang="en-US" sz="2800" dirty="0"/>
              <a:t> da </a:t>
            </a:r>
            <a:r>
              <a:rPr lang="en-US" sz="2800" dirty="0" err="1"/>
              <a:t>psicologia</a:t>
            </a:r>
            <a:r>
              <a:rPr lang="en-US" sz="2800" dirty="0"/>
              <a:t> do </a:t>
            </a:r>
            <a:r>
              <a:rPr lang="en-US" sz="2800" dirty="0" err="1"/>
              <a:t>desenvolvimento</a:t>
            </a:r>
            <a:r>
              <a:rPr lang="en-US" sz="2800" dirty="0"/>
              <a:t> </a:t>
            </a:r>
            <a:r>
              <a:rPr lang="en-US" sz="2800" dirty="0" err="1"/>
              <a:t>é</a:t>
            </a:r>
            <a:r>
              <a:rPr lang="en-US" sz="2800" dirty="0"/>
              <a:t> rara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3- </a:t>
            </a:r>
            <a:r>
              <a:rPr lang="en-US" sz="2800" dirty="0" err="1"/>
              <a:t>Figuras</a:t>
            </a:r>
            <a:r>
              <a:rPr lang="en-US" sz="2800" dirty="0"/>
              <a:t> </a:t>
            </a:r>
            <a:r>
              <a:rPr lang="en-US" sz="2800" dirty="0" err="1"/>
              <a:t>pioneiras</a:t>
            </a:r>
            <a:r>
              <a:rPr lang="en-US" sz="2800" dirty="0"/>
              <a:t>: Alfred Binet, </a:t>
            </a:r>
            <a:r>
              <a:rPr lang="en-US" sz="2800" dirty="0" err="1"/>
              <a:t>Wilheim</a:t>
            </a:r>
            <a:r>
              <a:rPr lang="en-US" sz="2800" dirty="0"/>
              <a:t> </a:t>
            </a:r>
            <a:r>
              <a:rPr lang="en-US" sz="2800" dirty="0" err="1"/>
              <a:t>Preyer</a:t>
            </a:r>
            <a:r>
              <a:rPr lang="en-US" sz="2800" dirty="0"/>
              <a:t>, William </a:t>
            </a:r>
            <a:r>
              <a:rPr lang="en-US" sz="2800" dirty="0" err="1"/>
              <a:t>Sterm</a:t>
            </a:r>
            <a:r>
              <a:rPr lang="en-US" sz="2800" dirty="0"/>
              <a:t>, Herbert Spencer (Europa) e Stanley Hall, John Dewey, James Mark Baldwin e John Watson (América)</a:t>
            </a:r>
          </a:p>
        </p:txBody>
      </p:sp>
    </p:spTree>
    <p:extLst>
      <p:ext uri="{BB962C8B-B14F-4D97-AF65-F5344CB8AC3E}">
        <p14:creationId xmlns:p14="http://schemas.microsoft.com/office/powerpoint/2010/main" val="138414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E014CFD0-8029-6047-4716-B1605B18E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333375"/>
            <a:ext cx="7499350" cy="42592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A </a:t>
            </a:r>
            <a:r>
              <a:rPr lang="en-US" sz="2800" dirty="0" err="1"/>
              <a:t>natureza</a:t>
            </a:r>
            <a:r>
              <a:rPr lang="en-US" sz="2800" dirty="0"/>
              <a:t> da </a:t>
            </a:r>
            <a:r>
              <a:rPr lang="en-US" sz="2800" dirty="0" err="1"/>
              <a:t>transformação</a:t>
            </a:r>
            <a:r>
              <a:rPr lang="en-US" sz="2800" dirty="0"/>
              <a:t> </a:t>
            </a:r>
            <a:r>
              <a:rPr lang="en-US" sz="2800" dirty="0" err="1"/>
              <a:t>ontogenética</a:t>
            </a:r>
            <a:r>
              <a:rPr lang="en-US" sz="2800" dirty="0"/>
              <a:t> </a:t>
            </a:r>
            <a:r>
              <a:rPr lang="en-US" sz="2800" dirty="0" err="1"/>
              <a:t>foi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central para </a:t>
            </a:r>
            <a:r>
              <a:rPr lang="en-US" sz="2800" dirty="0" err="1"/>
              <a:t>biologia</a:t>
            </a:r>
            <a:r>
              <a:rPr lang="en-US" sz="2800" dirty="0"/>
              <a:t> do que para a </a:t>
            </a:r>
            <a:r>
              <a:rPr lang="en-US" sz="2800" dirty="0" err="1"/>
              <a:t>psicologia</a:t>
            </a:r>
            <a:r>
              <a:rPr lang="en-US" sz="2800" dirty="0"/>
              <a:t>, no final do </a:t>
            </a:r>
            <a:r>
              <a:rPr lang="en-US" sz="2800" dirty="0" err="1"/>
              <a:t>século</a:t>
            </a:r>
            <a:r>
              <a:rPr lang="en-US" sz="2800" dirty="0"/>
              <a:t> XIX (Collins &amp; </a:t>
            </a:r>
            <a:r>
              <a:rPr lang="en-US" sz="2800" dirty="0" err="1"/>
              <a:t>Hartup</a:t>
            </a:r>
            <a:r>
              <a:rPr lang="en-US" sz="2800" dirty="0"/>
              <a:t>).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 err="1"/>
              <a:t>Primeiros</a:t>
            </a:r>
            <a:r>
              <a:rPr lang="en-US" sz="2800" dirty="0"/>
              <a:t> interesses: a </a:t>
            </a:r>
            <a:r>
              <a:rPr lang="en-US" sz="2800" dirty="0" err="1"/>
              <a:t>natureza</a:t>
            </a:r>
            <a:r>
              <a:rPr lang="en-US" sz="2800" dirty="0"/>
              <a:t> e o </a:t>
            </a:r>
            <a:r>
              <a:rPr lang="en-US" sz="2800" dirty="0" err="1"/>
              <a:t>conteúdo</a:t>
            </a:r>
            <a:r>
              <a:rPr lang="en-US" sz="2800" dirty="0"/>
              <a:t> de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estados</a:t>
            </a:r>
            <a:r>
              <a:rPr lang="en-US" sz="2800" dirty="0"/>
              <a:t> no </a:t>
            </a:r>
            <a:r>
              <a:rPr lang="en-US" sz="2800" dirty="0" err="1"/>
              <a:t>desenvolvimento</a:t>
            </a:r>
            <a:r>
              <a:rPr lang="en-US" sz="2800" dirty="0"/>
              <a:t> e o </a:t>
            </a:r>
            <a:r>
              <a:rPr lang="en-US" sz="2800" dirty="0" err="1"/>
              <a:t>processo</a:t>
            </a:r>
            <a:r>
              <a:rPr lang="en-US" sz="2800" dirty="0"/>
              <a:t> </a:t>
            </a:r>
            <a:r>
              <a:rPr lang="en-US" sz="2800" dirty="0" err="1"/>
              <a:t>através</a:t>
            </a:r>
            <a:r>
              <a:rPr lang="en-US" sz="2800" dirty="0"/>
              <a:t> do qual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sujeitos</a:t>
            </a:r>
            <a:r>
              <a:rPr lang="en-US" sz="2800" dirty="0"/>
              <a:t> </a:t>
            </a:r>
            <a:r>
              <a:rPr lang="en-US" sz="2800" dirty="0" err="1"/>
              <a:t>movem</a:t>
            </a:r>
            <a:r>
              <a:rPr lang="en-US" sz="2800" dirty="0"/>
              <a:t>-se de um </a:t>
            </a:r>
            <a:r>
              <a:rPr lang="en-US" sz="2800" dirty="0" err="1"/>
              <a:t>estado</a:t>
            </a:r>
            <a:r>
              <a:rPr lang="en-US" sz="2800" dirty="0"/>
              <a:t> </a:t>
            </a:r>
            <a:r>
              <a:rPr lang="en-US" sz="2800" dirty="0" err="1"/>
              <a:t>ao</a:t>
            </a:r>
            <a:r>
              <a:rPr lang="en-US" sz="2800" dirty="0"/>
              <a:t> outro do </a:t>
            </a:r>
            <a:r>
              <a:rPr lang="en-US" sz="2800" dirty="0" err="1"/>
              <a:t>ponto</a:t>
            </a:r>
            <a:r>
              <a:rPr lang="en-US" sz="2800" dirty="0"/>
              <a:t> de vista </a:t>
            </a:r>
            <a:r>
              <a:rPr lang="en-US" sz="2800" dirty="0" err="1"/>
              <a:t>desenvolvimental</a:t>
            </a:r>
            <a:r>
              <a:rPr lang="en-US" sz="2800" dirty="0"/>
              <a:t>.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800" dirty="0"/>
              <a:t>(</a:t>
            </a:r>
            <a:r>
              <a:rPr lang="en-US" sz="2800" dirty="0" err="1"/>
              <a:t>ontogênese</a:t>
            </a:r>
            <a:r>
              <a:rPr lang="en-US" sz="2800" dirty="0"/>
              <a:t>, </a:t>
            </a:r>
            <a:r>
              <a:rPr lang="en-US" sz="2800" dirty="0" err="1"/>
              <a:t>epigênese</a:t>
            </a:r>
            <a:r>
              <a:rPr lang="en-US" sz="2800" dirty="0"/>
              <a:t>, </a:t>
            </a:r>
            <a:r>
              <a:rPr lang="en-US" sz="2800" dirty="0" err="1"/>
              <a:t>embriologia</a:t>
            </a:r>
            <a:r>
              <a:rPr lang="en-US" sz="2800" dirty="0"/>
              <a:t>, </a:t>
            </a:r>
            <a:r>
              <a:rPr lang="en-US" sz="2800" dirty="0" err="1"/>
              <a:t>visão</a:t>
            </a:r>
            <a:r>
              <a:rPr lang="en-US" sz="2800" dirty="0"/>
              <a:t> </a:t>
            </a:r>
            <a:r>
              <a:rPr lang="en-US" sz="2800" dirty="0" err="1"/>
              <a:t>evolutiva</a:t>
            </a:r>
            <a:r>
              <a:rPr lang="en-US" sz="2800" dirty="0"/>
              <a:t> )</a:t>
            </a:r>
          </a:p>
          <a:p>
            <a:pPr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0133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4618</TotalTime>
  <Words>953</Words>
  <Application>Microsoft Macintosh PowerPoint</Application>
  <PresentationFormat>Apresentação na tela (4:3)</PresentationFormat>
  <Paragraphs>197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Gill Sans MT</vt:lpstr>
      <vt:lpstr>Wingdings 2</vt:lpstr>
      <vt:lpstr>Verdana</vt:lpstr>
      <vt:lpstr>Times New Roman</vt:lpstr>
      <vt:lpstr>Wingdings</vt:lpstr>
      <vt:lpstr>Solstício</vt:lpstr>
      <vt:lpstr>Apresentação do PowerPoint</vt:lpstr>
      <vt:lpstr>Psicologia do desenvolvimento</vt:lpstr>
      <vt:lpstr>Apresentação do PowerPoint</vt:lpstr>
      <vt:lpstr>Apresentação do PowerPoint</vt:lpstr>
      <vt:lpstr>Apresentação do PowerPoint</vt:lpstr>
      <vt:lpstr>Apresentação do PowerPoint</vt:lpstr>
      <vt:lpstr>Psicologia do desenvolvimento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Psicologia do desenvolvimento</vt:lpstr>
      <vt:lpstr>Apresentação do PowerPoint</vt:lpstr>
      <vt:lpstr>Psicologia do desenvolvimento</vt:lpstr>
      <vt:lpstr>Apresentação do PowerPoint</vt:lpstr>
      <vt:lpstr>Apresentação do PowerPoint</vt:lpstr>
      <vt:lpstr>Psicologia do desenvolvimento</vt:lpstr>
      <vt:lpstr>Apresentação do PowerPoint</vt:lpstr>
      <vt:lpstr>Apresentação do PowerPoint</vt:lpstr>
      <vt:lpstr>Psicologia do desenvolvimento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 Caetano</dc:creator>
  <cp:lastModifiedBy>Luciana Caetano</cp:lastModifiedBy>
  <cp:revision>148</cp:revision>
  <cp:lastPrinted>1601-01-01T00:00:00Z</cp:lastPrinted>
  <dcterms:created xsi:type="dcterms:W3CDTF">1601-01-01T00:00:00Z</dcterms:created>
  <dcterms:modified xsi:type="dcterms:W3CDTF">2023-03-27T14:08:25Z</dcterms:modified>
</cp:coreProperties>
</file>