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5E9CD-5BEF-4B7B-A832-907CE9991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85785-5B09-481F-B54E-1FC526FF0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C8D92B-B2AE-4DFD-AC9C-38EA48F4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164E79-E632-446F-9361-6FB9E468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5218C9-6EB2-4626-A2B2-ED191606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98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A9319A4-834D-46A8-91C2-F14069B2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19F0958-9F2E-4453-A77F-D3A9E040B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4BED3BA-BA96-44AD-8594-9B155305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14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t.wikipedia.org/wiki/Faculdade_de_Direito_da_Universidade_de_S%C3%A3o_Paulo" TargetMode="Externa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7000"/>
            <a:lum/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928702-F6F8-45F2-8996-7109E798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58DB64-8BC9-4552-8C03-4794C4554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8D37B3-F19E-4362-8ED8-5E8EBFCC2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F140C4-7419-41AF-BD09-DDF1D8EDC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F3BB07-B8B4-46A1-8336-F6E98FF8D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6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Faculdade_de_Direito_da_Universidade_de_S%C3%A3o_Paul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4">
            <a:extLst>
              <a:ext uri="{FF2B5EF4-FFF2-40B4-BE49-F238E27FC236}">
                <a16:creationId xmlns:a16="http://schemas.microsoft.com/office/drawing/2014/main" id="{CBCFB7D4-D8BF-47E7-9226-2D288CB8BA66}"/>
              </a:ext>
            </a:extLst>
          </p:cNvPr>
          <p:cNvSpPr txBox="1">
            <a:spLocks/>
          </p:cNvSpPr>
          <p:nvPr/>
        </p:nvSpPr>
        <p:spPr>
          <a:xfrm>
            <a:off x="2210180" y="1467053"/>
            <a:ext cx="83800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5400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Direito </a:t>
            </a:r>
            <a:r>
              <a:rPr lang="pt-BR" sz="5400" spc="-1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Administrativo</a:t>
            </a:r>
            <a:r>
              <a:rPr lang="pt-BR" sz="5400" spc="-5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pt-BR" sz="5400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I:</a:t>
            </a:r>
            <a:endParaRPr lang="pt-BR" sz="5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object 55">
            <a:extLst>
              <a:ext uri="{FF2B5EF4-FFF2-40B4-BE49-F238E27FC236}">
                <a16:creationId xmlns:a16="http://schemas.microsoft.com/office/drawing/2014/main" id="{6A064B24-A06A-4E3F-B3EE-F47A4664BE71}"/>
              </a:ext>
            </a:extLst>
          </p:cNvPr>
          <p:cNvSpPr txBox="1"/>
          <p:nvPr/>
        </p:nvSpPr>
        <p:spPr>
          <a:xfrm>
            <a:off x="1251610" y="2726258"/>
            <a:ext cx="10301605" cy="16126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pt-BR" sz="5200" spc="-3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Tema: Atividades da Administração Pública</a:t>
            </a:r>
            <a:endParaRPr lang="pt-BR" sz="5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object 56">
            <a:extLst>
              <a:ext uri="{FF2B5EF4-FFF2-40B4-BE49-F238E27FC236}">
                <a16:creationId xmlns:a16="http://schemas.microsoft.com/office/drawing/2014/main" id="{624CC5CD-2659-4381-9BDE-5FD41128A98C}"/>
              </a:ext>
            </a:extLst>
          </p:cNvPr>
          <p:cNvSpPr txBox="1"/>
          <p:nvPr/>
        </p:nvSpPr>
        <p:spPr>
          <a:xfrm>
            <a:off x="2204745" y="4526712"/>
            <a:ext cx="9348470" cy="1499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055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ROF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. D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sz="2800" b="1" spc="-5" dirty="0">
                <a:latin typeface="Segoe UI" panose="020B0502040204020203" pitchFamily="34" charset="0"/>
                <a:cs typeface="Segoe UI" panose="020B0502040204020203" pitchFamily="34" charset="0"/>
              </a:rPr>
              <a:t>G</a:t>
            </a:r>
            <a:r>
              <a:rPr sz="2250" b="1" spc="-5" dirty="0">
                <a:latin typeface="Segoe UI" panose="020B0502040204020203" pitchFamily="34" charset="0"/>
                <a:cs typeface="Segoe UI" panose="020B0502040204020203" pitchFamily="34" charset="0"/>
              </a:rPr>
              <a:t>USTAVO 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J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USTINO DE</a:t>
            </a:r>
            <a:r>
              <a:rPr sz="2250" b="1" spc="56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LIVEIRA</a:t>
            </a:r>
            <a:endParaRPr sz="225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95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700">
              <a:lnSpc>
                <a:spcPts val="2295"/>
              </a:lnSpc>
            </a:pP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Faculdade de Direito da Universidade de </a:t>
            </a:r>
            <a:r>
              <a:rPr sz="2000" spc="-5" dirty="0">
                <a:latin typeface="Segoe UI" panose="020B0502040204020203" pitchFamily="34" charset="0"/>
                <a:cs typeface="Segoe UI" panose="020B0502040204020203" pitchFamily="34" charset="0"/>
              </a:rPr>
              <a:t>São </a:t>
            </a: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Paulo</a:t>
            </a:r>
            <a:r>
              <a:rPr sz="2000" spc="-11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(USP)</a:t>
            </a:r>
            <a:endParaRPr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0F833573-78D5-44BF-B968-C523D5C3E751}"/>
              </a:ext>
            </a:extLst>
          </p:cNvPr>
          <p:cNvSpPr txBox="1"/>
          <p:nvPr/>
        </p:nvSpPr>
        <p:spPr>
          <a:xfrm>
            <a:off x="722142" y="196947"/>
            <a:ext cx="10747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Caso Prático</a:t>
            </a:r>
            <a:endParaRPr lang="pt-BR" sz="1500" i="1" dirty="0">
              <a:solidFill>
                <a:schemeClr val="accent6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51BF210-3E71-427C-8DC0-159EE2A2061F}"/>
              </a:ext>
            </a:extLst>
          </p:cNvPr>
          <p:cNvSpPr/>
          <p:nvPr/>
        </p:nvSpPr>
        <p:spPr>
          <a:xfrm>
            <a:off x="234462" y="750945"/>
            <a:ext cx="1172307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O PLC 28/2017, de iniciativa do Deputado Federal Carlos Zarattini (PT/SP), busca alterar a Lei nº 12.587/2012 para regulamentar o transporte remunerado privado individual de passageiros.</a:t>
            </a:r>
          </a:p>
          <a:p>
            <a:pPr algn="just"/>
            <a:endParaRPr lang="pt-BR" sz="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Como justificativa, indica que a regulação deverá observar </a:t>
            </a:r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(i)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efetiva cobrança dos tributos municipais; </a:t>
            </a:r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pt-BR" b="1" dirty="0" err="1">
                <a:latin typeface="Segoe UI" panose="020B0502040204020203" pitchFamily="34" charset="0"/>
                <a:cs typeface="Segoe UI" panose="020B0502040204020203" pitchFamily="34" charset="0"/>
              </a:rPr>
              <a:t>ii</a:t>
            </a:r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exigência de contratação de seguro de Acidentes Pessoais a Passageiros (APP) e DPVAT; </a:t>
            </a:r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pt-BR" b="1" dirty="0" err="1">
                <a:latin typeface="Segoe UI" panose="020B0502040204020203" pitchFamily="34" charset="0"/>
                <a:cs typeface="Segoe UI" panose="020B0502040204020203" pitchFamily="34" charset="0"/>
              </a:rPr>
              <a:t>iii</a:t>
            </a:r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a exigência de inscrição do motorista como contribuinte individual do INSS. Ademais, estabelece diversos requisitos para o exercício da atividade por pessoas físicas.</a:t>
            </a:r>
          </a:p>
          <a:p>
            <a:pPr algn="just"/>
            <a:endParaRPr lang="pt-BR" sz="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O Senado, aprovou o Projeto, que agora retornou para a Câmara dos Deputados para deliberação.</a:t>
            </a:r>
          </a:p>
          <a:p>
            <a:pPr algn="just"/>
            <a:endParaRPr lang="pt-BR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Argumentos favoráveis à aprovação: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857250" lvl="1" indent="-400050" algn="just">
              <a:buAutoNum type="romanLcParenBoth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irregularidade dos serviços proporcionados por aplicativos e prestados por pessoa físicas, </a:t>
            </a:r>
          </a:p>
          <a:p>
            <a:pPr marL="857250" lvl="1" indent="-400050" algn="just">
              <a:buAutoNum type="romanLcParenBoth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a ausência de controle sobre o serviço prestado por parte do poder público, </a:t>
            </a:r>
          </a:p>
          <a:p>
            <a:pPr marL="857250" lvl="1" indent="-400050" algn="just">
              <a:buAutoNum type="romanLcParenBoth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a quebra da concorrência com o serviço tradicional de transporte de passageiros através de taxi, na medida em que os serviços prestados por aplicativo não pagam taxas aos municípios para operar.</a:t>
            </a:r>
          </a:p>
          <a:p>
            <a:pPr algn="just"/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Argumentos contrários à aprovação:</a:t>
            </a:r>
          </a:p>
          <a:p>
            <a:pPr marL="857250" lvl="1" indent="-400050" algn="just">
              <a:buAutoNum type="romanLcParenBoth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há uma tentativa de manutenção de reserva de mercado para os taxis em todo o Brasil;</a:t>
            </a:r>
          </a:p>
          <a:p>
            <a:pPr marL="857250" lvl="1" indent="-400050" algn="just">
              <a:buAutoNum type="romanLcParenBoth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há afronta aos princípios da livre concorrência e livre iniciativa previstos na Constituição da República.</a:t>
            </a:r>
          </a:p>
          <a:p>
            <a:pPr algn="just"/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Diante do exposto acima, e considerando os limites da atividade administrativa em sua ótica regulatória, debata os argumentos contrários e a favor da regulação, total ou parcial, do serviço de transporte privado individual de passageiros oferecidos por pessoas físicas não registradas nas prefeituras e por intermédio de aplicativos digitais.</a:t>
            </a:r>
          </a:p>
        </p:txBody>
      </p:sp>
    </p:spTree>
    <p:extLst>
      <p:ext uri="{BB962C8B-B14F-4D97-AF65-F5344CB8AC3E}">
        <p14:creationId xmlns:p14="http://schemas.microsoft.com/office/powerpoint/2010/main" val="599650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303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Semibold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Eduardo D. Araújo</cp:lastModifiedBy>
  <cp:revision>57</cp:revision>
  <dcterms:created xsi:type="dcterms:W3CDTF">2018-02-06T23:33:08Z</dcterms:created>
  <dcterms:modified xsi:type="dcterms:W3CDTF">2018-02-27T19:21:32Z</dcterms:modified>
</cp:coreProperties>
</file>