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4"/>
  </p:notesMasterIdLst>
  <p:sldIdLst>
    <p:sldId id="256" r:id="rId2"/>
    <p:sldId id="257" r:id="rId3"/>
    <p:sldId id="304" r:id="rId4"/>
    <p:sldId id="263" r:id="rId5"/>
    <p:sldId id="265" r:id="rId6"/>
    <p:sldId id="264" r:id="rId7"/>
    <p:sldId id="266" r:id="rId8"/>
    <p:sldId id="267" r:id="rId9"/>
    <p:sldId id="268" r:id="rId10"/>
    <p:sldId id="269" r:id="rId11"/>
    <p:sldId id="340" r:id="rId12"/>
    <p:sldId id="271" r:id="rId13"/>
    <p:sldId id="272" r:id="rId14"/>
    <p:sldId id="341" r:id="rId15"/>
    <p:sldId id="274" r:id="rId16"/>
    <p:sldId id="275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84" r:id="rId25"/>
    <p:sldId id="285" r:id="rId26"/>
    <p:sldId id="259" r:id="rId27"/>
    <p:sldId id="280" r:id="rId28"/>
    <p:sldId id="260" r:id="rId29"/>
    <p:sldId id="261" r:id="rId30"/>
    <p:sldId id="262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2" r:id="rId47"/>
    <p:sldId id="303" r:id="rId48"/>
    <p:sldId id="301" r:id="rId49"/>
    <p:sldId id="305" r:id="rId50"/>
    <p:sldId id="306" r:id="rId51"/>
    <p:sldId id="307" r:id="rId52"/>
    <p:sldId id="308" r:id="rId53"/>
    <p:sldId id="310" r:id="rId54"/>
    <p:sldId id="312" r:id="rId55"/>
    <p:sldId id="311" r:id="rId56"/>
    <p:sldId id="313" r:id="rId57"/>
    <p:sldId id="314" r:id="rId58"/>
    <p:sldId id="315" r:id="rId59"/>
    <p:sldId id="316" r:id="rId60"/>
    <p:sldId id="317" r:id="rId61"/>
    <p:sldId id="318" r:id="rId62"/>
    <p:sldId id="319" r:id="rId63"/>
    <p:sldId id="320" r:id="rId64"/>
    <p:sldId id="321" r:id="rId65"/>
    <p:sldId id="322" r:id="rId66"/>
    <p:sldId id="323" r:id="rId67"/>
    <p:sldId id="324" r:id="rId68"/>
    <p:sldId id="325" r:id="rId69"/>
    <p:sldId id="326" r:id="rId70"/>
    <p:sldId id="328" r:id="rId71"/>
    <p:sldId id="327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BBD1CBB-50E7-4329-89EC-344293F512C1}">
          <p14:sldIdLst>
            <p14:sldId id="256"/>
            <p14:sldId id="257"/>
            <p14:sldId id="304"/>
            <p14:sldId id="263"/>
            <p14:sldId id="265"/>
            <p14:sldId id="264"/>
            <p14:sldId id="266"/>
            <p14:sldId id="267"/>
            <p14:sldId id="268"/>
            <p14:sldId id="269"/>
            <p14:sldId id="340"/>
            <p14:sldId id="271"/>
            <p14:sldId id="272"/>
            <p14:sldId id="341"/>
            <p14:sldId id="274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59"/>
            <p14:sldId id="280"/>
            <p14:sldId id="260"/>
            <p14:sldId id="261"/>
            <p14:sldId id="262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303"/>
            <p14:sldId id="301"/>
            <p14:sldId id="305"/>
            <p14:sldId id="306"/>
            <p14:sldId id="307"/>
            <p14:sldId id="308"/>
            <p14:sldId id="310"/>
            <p14:sldId id="312"/>
            <p14:sldId id="311"/>
            <p14:sldId id="313"/>
          </p14:sldIdLst>
        </p14:section>
        <p14:section name="Seção sem Título" id="{665B9F21-B1A3-452E-A4DC-D86DC8B143B8}">
          <p14:sldIdLst/>
        </p14:section>
        <p14:section name="Seção sem Título" id="{CCD27DA3-C258-4E51-816F-D72E46324944}">
          <p14:sldIdLst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</p14:sldIdLst>
        </p14:section>
        <p14:section name="Seção sem Título" id="{81EF6C8F-B6F1-4693-BE08-842B157D1DA8}">
          <p14:sldIdLst>
            <p14:sldId id="324"/>
            <p14:sldId id="325"/>
            <p14:sldId id="326"/>
            <p14:sldId id="328"/>
            <p14:sldId id="327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29E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1144" autoAdjust="0"/>
  </p:normalViewPr>
  <p:slideViewPr>
    <p:cSldViewPr snapToGrid="0">
      <p:cViewPr varScale="1">
        <p:scale>
          <a:sx n="112" d="100"/>
          <a:sy n="112" d="100"/>
        </p:scale>
        <p:origin x="2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556E0-8F2E-45EC-9FFE-EA64FC18C248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B9296-848F-4CD1-BDA6-177AA5DB4EB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645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588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80436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430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95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97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8094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7761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80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88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81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099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82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336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356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6071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6349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68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02493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69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88760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2867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988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1B9296-848F-4CD1-BDA6-177AA5DB4EB9}" type="slidenum">
              <a:rPr lang="pt-BR" smtClean="0"/>
              <a:t>73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64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026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6213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610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55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7571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0303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676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135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00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597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9753D-DB85-43B4-AC5D-01581F617B7E}" type="datetimeFigureOut">
              <a:rPr lang="pt-BR" smtClean="0"/>
              <a:t>06/07/2020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0D607-8635-4F7F-BADA-09AE3FFAFA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47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10" Type="http://schemas.openxmlformats.org/officeDocument/2006/relationships/image" Target="../media/image720.png"/><Relationship Id="rId4" Type="http://schemas.openxmlformats.org/officeDocument/2006/relationships/image" Target="../media/image67.png"/><Relationship Id="rId9" Type="http://schemas.openxmlformats.org/officeDocument/2006/relationships/image" Target="../media/image7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1.png"/><Relationship Id="rId4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Relationship Id="rId9" Type="http://schemas.openxmlformats.org/officeDocument/2006/relationships/image" Target="../media/image9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9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png"/><Relationship Id="rId3" Type="http://schemas.openxmlformats.org/officeDocument/2006/relationships/image" Target="../media/image133.png"/><Relationship Id="rId7" Type="http://schemas.openxmlformats.org/officeDocument/2006/relationships/image" Target="../media/image137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9.png"/><Relationship Id="rId4" Type="http://schemas.openxmlformats.org/officeDocument/2006/relationships/image" Target="../media/image158.png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.png"/><Relationship Id="rId5" Type="http://schemas.openxmlformats.org/officeDocument/2006/relationships/image" Target="../media/image165.png"/><Relationship Id="rId4" Type="http://schemas.openxmlformats.org/officeDocument/2006/relationships/image" Target="../media/image16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9.png"/><Relationship Id="rId4" Type="http://schemas.openxmlformats.org/officeDocument/2006/relationships/image" Target="../media/image168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520" y="671512"/>
            <a:ext cx="4164372" cy="5571066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ixaDeTexto 10"/>
          <p:cNvSpPr txBox="1"/>
          <p:nvPr/>
        </p:nvSpPr>
        <p:spPr>
          <a:xfrm>
            <a:off x="8334405" y="710078"/>
            <a:ext cx="8948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Índice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738" y="671512"/>
            <a:ext cx="3838575" cy="551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22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Inversor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2736" y="282511"/>
            <a:ext cx="4042762" cy="186520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1645" y="2238204"/>
            <a:ext cx="1008459" cy="580087"/>
          </a:xfrm>
          <a:prstGeom prst="rect">
            <a:avLst/>
          </a:prstGeom>
        </p:spPr>
      </p:pic>
      <p:sp>
        <p:nvSpPr>
          <p:cNvPr id="7" name="Retângulo: Cantos Arredondados 6"/>
          <p:cNvSpPr/>
          <p:nvPr/>
        </p:nvSpPr>
        <p:spPr>
          <a:xfrm>
            <a:off x="5130789" y="2385565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10" name="Retângulo: Cantos Arredondados 9"/>
          <p:cNvSpPr/>
          <p:nvPr/>
        </p:nvSpPr>
        <p:spPr>
          <a:xfrm>
            <a:off x="5146709" y="3015642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615" y="2907864"/>
            <a:ext cx="1050403" cy="44175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59108" y="3466531"/>
            <a:ext cx="380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ideais não drenam corrente: 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5135333" y="3522890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5853" y="3835863"/>
            <a:ext cx="1668866" cy="348052"/>
          </a:xfrm>
          <a:prstGeom prst="rect">
            <a:avLst/>
          </a:prstGeom>
        </p:spPr>
      </p:pic>
      <p:sp>
        <p:nvSpPr>
          <p:cNvPr id="14" name="Seta: para a Direita 13"/>
          <p:cNvSpPr/>
          <p:nvPr/>
        </p:nvSpPr>
        <p:spPr>
          <a:xfrm>
            <a:off x="7326010" y="3845891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88761" y="3792719"/>
            <a:ext cx="952235" cy="422125"/>
          </a:xfrm>
          <a:prstGeom prst="rect">
            <a:avLst/>
          </a:prstGeom>
        </p:spPr>
      </p:pic>
      <p:sp>
        <p:nvSpPr>
          <p:cNvPr id="17" name="Retângulo: Cantos Arredondados 16"/>
          <p:cNvSpPr/>
          <p:nvPr/>
        </p:nvSpPr>
        <p:spPr>
          <a:xfrm>
            <a:off x="5164901" y="442592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46216" y="4315159"/>
            <a:ext cx="1305642" cy="1246742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6918844" y="4639737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2970" y="4484103"/>
            <a:ext cx="1639416" cy="795166"/>
          </a:xfrm>
          <a:prstGeom prst="rect">
            <a:avLst/>
          </a:prstGeom>
        </p:spPr>
      </p:pic>
      <p:sp>
        <p:nvSpPr>
          <p:cNvPr id="21" name="Seta: para a Direita 20"/>
          <p:cNvSpPr/>
          <p:nvPr/>
        </p:nvSpPr>
        <p:spPr>
          <a:xfrm>
            <a:off x="9186648" y="4696601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87541" y="4485027"/>
            <a:ext cx="1796486" cy="863883"/>
          </a:xfrm>
          <a:prstGeom prst="rect">
            <a:avLst/>
          </a:prstGeom>
        </p:spPr>
      </p:pic>
      <p:sp>
        <p:nvSpPr>
          <p:cNvPr id="23" name="Retângulo: Cantos Arredondados 22"/>
          <p:cNvSpPr/>
          <p:nvPr/>
        </p:nvSpPr>
        <p:spPr>
          <a:xfrm>
            <a:off x="5167173" y="582719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718412" y="5787185"/>
            <a:ext cx="23654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A                  </a:t>
            </a:r>
            <a:r>
              <a:rPr lang="pt-BR" sz="2000" dirty="0"/>
              <a:t>∞</a:t>
            </a: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6450104" y="6005065"/>
            <a:ext cx="55516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Seta: para a Direita 26"/>
          <p:cNvSpPr/>
          <p:nvPr/>
        </p:nvSpPr>
        <p:spPr>
          <a:xfrm>
            <a:off x="7536754" y="5829659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083826" y="5715070"/>
            <a:ext cx="991503" cy="628279"/>
          </a:xfrm>
          <a:prstGeom prst="rect">
            <a:avLst/>
          </a:prstGeom>
        </p:spPr>
      </p:pic>
      <p:sp>
        <p:nvSpPr>
          <p:cNvPr id="29" name="CaixaDeTexto 28"/>
          <p:cNvSpPr txBox="1"/>
          <p:nvPr/>
        </p:nvSpPr>
        <p:spPr>
          <a:xfrm>
            <a:off x="9503279" y="5601909"/>
            <a:ext cx="1708060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solidFill>
                  <a:schemeClr val="bg1"/>
                </a:solidFill>
              </a:rPr>
              <a:t>O ganho  de tensão não depende das características do </a:t>
            </a:r>
            <a:r>
              <a:rPr lang="pt-BR" sz="1400" b="1" dirty="0" err="1">
                <a:solidFill>
                  <a:schemeClr val="bg1"/>
                </a:solidFill>
              </a:rPr>
              <a:t>Amp</a:t>
            </a:r>
            <a:r>
              <a:rPr lang="pt-BR" sz="1400" b="1" dirty="0">
                <a:solidFill>
                  <a:schemeClr val="bg1"/>
                </a:solidFill>
              </a:rPr>
              <a:t> </a:t>
            </a:r>
            <a:r>
              <a:rPr lang="pt-BR" sz="1400" b="1" dirty="0" err="1">
                <a:solidFill>
                  <a:schemeClr val="bg1"/>
                </a:solidFill>
              </a:rPr>
              <a:t>Op</a:t>
            </a:r>
            <a:r>
              <a:rPr lang="pt-BR" sz="1400" b="1" dirty="0">
                <a:solidFill>
                  <a:schemeClr val="bg1"/>
                </a:solidFill>
              </a:rPr>
              <a:t>  !</a:t>
            </a:r>
          </a:p>
        </p:txBody>
      </p:sp>
      <p:sp>
        <p:nvSpPr>
          <p:cNvPr id="30" name="Retângulo: Cantos Arredondados 29"/>
          <p:cNvSpPr/>
          <p:nvPr/>
        </p:nvSpPr>
        <p:spPr>
          <a:xfrm>
            <a:off x="5127941" y="4426847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09256" y="4316083"/>
            <a:ext cx="1305642" cy="1246742"/>
          </a:xfrm>
          <a:prstGeom prst="rect">
            <a:avLst/>
          </a:prstGeom>
        </p:spPr>
      </p:pic>
      <p:sp>
        <p:nvSpPr>
          <p:cNvPr id="32" name="Seta: para a Direita 31"/>
          <p:cNvSpPr/>
          <p:nvPr/>
        </p:nvSpPr>
        <p:spPr>
          <a:xfrm>
            <a:off x="6881884" y="4640661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6010" y="4485027"/>
            <a:ext cx="1639416" cy="7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84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5" grpId="0"/>
      <p:bldP spid="13" grpId="0" animBg="1"/>
      <p:bldP spid="14" grpId="0" animBg="1"/>
      <p:bldP spid="17" grpId="0" animBg="1"/>
      <p:bldP spid="19" grpId="0" animBg="1"/>
      <p:bldP spid="21" grpId="0" animBg="1"/>
      <p:bldP spid="23" grpId="0" animBg="1"/>
      <p:bldP spid="24" grpId="0"/>
      <p:bldP spid="27" grpId="0" animBg="1"/>
      <p:bldP spid="29" grpId="0" animBg="1"/>
      <p:bldP spid="30" grpId="0" animBg="1"/>
      <p:bldP spid="3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Inversor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4" name="Imagem 33">
            <a:extLst>
              <a:ext uri="{FF2B5EF4-FFF2-40B4-BE49-F238E27FC236}">
                <a16:creationId xmlns:a16="http://schemas.microsoft.com/office/drawing/2014/main" id="{18E86BC1-9C32-4B17-A1DB-B7564E9C3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539" y="579278"/>
            <a:ext cx="6780700" cy="2339342"/>
          </a:xfrm>
          <a:prstGeom prst="rect">
            <a:avLst/>
          </a:prstGeom>
        </p:spPr>
      </p:pic>
      <p:sp>
        <p:nvSpPr>
          <p:cNvPr id="35" name="CaixaDeTexto 34">
            <a:extLst>
              <a:ext uri="{FF2B5EF4-FFF2-40B4-BE49-F238E27FC236}">
                <a16:creationId xmlns:a16="http://schemas.microsoft.com/office/drawing/2014/main" id="{9F74DFAE-9968-4514-8B9D-E6C773458744}"/>
              </a:ext>
            </a:extLst>
          </p:cNvPr>
          <p:cNvSpPr txBox="1"/>
          <p:nvPr/>
        </p:nvSpPr>
        <p:spPr>
          <a:xfrm>
            <a:off x="4906288" y="6320234"/>
            <a:ext cx="7006683" cy="33855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O desempenho do amplificador inversor ideal não depende da frequência ! </a:t>
            </a:r>
          </a:p>
        </p:txBody>
      </p:sp>
      <p:pic>
        <p:nvPicPr>
          <p:cNvPr id="36" name="Imagem 35">
            <a:extLst>
              <a:ext uri="{FF2B5EF4-FFF2-40B4-BE49-F238E27FC236}">
                <a16:creationId xmlns:a16="http://schemas.microsoft.com/office/drawing/2014/main" id="{C62B7A17-2D7A-4DEE-BDF3-494CA78AF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0829" y="2995833"/>
            <a:ext cx="1590675" cy="1504950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FD696C5F-ED20-4B6C-9FAE-8F3EA0276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6443" y="3346909"/>
            <a:ext cx="3133725" cy="2162175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id="{8D837447-A096-46B3-B16D-E39EE0C298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4855" y="3048220"/>
            <a:ext cx="1952625" cy="140017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F4870CF6-F40A-404A-AA3A-C9D88844C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15107" y="4738071"/>
            <a:ext cx="1952625" cy="1400175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95B4CBC1-37F4-4BBF-81EE-5B513BA06A68}"/>
              </a:ext>
            </a:extLst>
          </p:cNvPr>
          <p:cNvSpPr txBox="1"/>
          <p:nvPr/>
        </p:nvSpPr>
        <p:spPr>
          <a:xfrm>
            <a:off x="10532018" y="4781194"/>
            <a:ext cx="745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1MHz</a:t>
            </a:r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B30436BB-3C0A-48FE-A5A6-8EF953D26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3298" y="4577996"/>
            <a:ext cx="1590675" cy="1504950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0A88707B-0AFE-470A-B853-D59E9F3092AD}"/>
              </a:ext>
            </a:extLst>
          </p:cNvPr>
          <p:cNvSpPr txBox="1"/>
          <p:nvPr/>
        </p:nvSpPr>
        <p:spPr>
          <a:xfrm>
            <a:off x="5449184" y="4635862"/>
            <a:ext cx="7455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1MHz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B5F458E-A507-4E10-9DAF-734B5B183F71}"/>
              </a:ext>
            </a:extLst>
          </p:cNvPr>
          <p:cNvSpPr txBox="1"/>
          <p:nvPr/>
        </p:nvSpPr>
        <p:spPr>
          <a:xfrm>
            <a:off x="5101079" y="209946"/>
            <a:ext cx="1299721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Exemplos:</a:t>
            </a:r>
          </a:p>
        </p:txBody>
      </p:sp>
    </p:spTree>
    <p:extLst>
      <p:ext uri="{BB962C8B-B14F-4D97-AF65-F5344CB8AC3E}">
        <p14:creationId xmlns:p14="http://schemas.microsoft.com/office/powerpoint/2010/main" val="229932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40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Curto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Virtual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933789" y="542252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123" y="465286"/>
            <a:ext cx="1688501" cy="579194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65952" y="1094562"/>
            <a:ext cx="65570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prática </a:t>
            </a:r>
            <a:r>
              <a:rPr lang="pt-BR" b="1" dirty="0">
                <a:solidFill>
                  <a:srgbClr val="FF0000"/>
                </a:solidFill>
              </a:rPr>
              <a:t>A </a:t>
            </a:r>
            <a:r>
              <a:rPr lang="pt-BR" dirty="0"/>
              <a:t>situa-se tipicamente entre 10</a:t>
            </a:r>
            <a:r>
              <a:rPr lang="pt-BR" baseline="30000" dirty="0"/>
              <a:t>5</a:t>
            </a:r>
            <a:r>
              <a:rPr lang="pt-BR" dirty="0"/>
              <a:t> e 10</a:t>
            </a:r>
            <a:r>
              <a:rPr lang="pt-BR" baseline="30000" dirty="0"/>
              <a:t>7</a:t>
            </a:r>
            <a:r>
              <a:rPr lang="pt-BR" dirty="0"/>
              <a:t>. Quanto maior o valor de A mais o valor da entrada v</a:t>
            </a:r>
            <a:r>
              <a:rPr lang="pt-BR" baseline="-25000" dirty="0"/>
              <a:t>+</a:t>
            </a:r>
            <a:r>
              <a:rPr lang="pt-BR" dirty="0"/>
              <a:t> </a:t>
            </a:r>
            <a:r>
              <a:rPr lang="pt-BR" baseline="-25000" dirty="0"/>
              <a:t> </a:t>
            </a:r>
            <a:r>
              <a:rPr lang="pt-BR" dirty="0"/>
              <a:t> se aproxima do valor da entrada v</a:t>
            </a:r>
            <a:r>
              <a:rPr lang="pt-BR" baseline="-25000" dirty="0"/>
              <a:t>-</a:t>
            </a:r>
            <a:r>
              <a:rPr lang="pt-BR" dirty="0"/>
              <a:t>. Do ponto de vista de tensão é como se o terminal v</a:t>
            </a:r>
            <a:r>
              <a:rPr lang="pt-BR" baseline="-25000" dirty="0"/>
              <a:t>+</a:t>
            </a:r>
            <a:r>
              <a:rPr lang="pt-BR" dirty="0"/>
              <a:t> estive </a:t>
            </a:r>
            <a:r>
              <a:rPr lang="pt-BR" dirty="0" err="1"/>
              <a:t>curto-circuitado</a:t>
            </a:r>
            <a:r>
              <a:rPr lang="pt-BR" dirty="0"/>
              <a:t> ao v</a:t>
            </a:r>
            <a:r>
              <a:rPr lang="pt-BR" baseline="-25000" dirty="0"/>
              <a:t>-</a:t>
            </a:r>
            <a:r>
              <a:rPr lang="pt-BR" dirty="0"/>
              <a:t>  Sabe-se que não influi corrente pelas entradas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(i</a:t>
            </a:r>
            <a:r>
              <a:rPr lang="pt-BR" baseline="-25000" dirty="0"/>
              <a:t>+</a:t>
            </a:r>
            <a:r>
              <a:rPr lang="pt-BR" dirty="0"/>
              <a:t> = i</a:t>
            </a:r>
            <a:r>
              <a:rPr lang="pt-BR" baseline="-25000" dirty="0"/>
              <a:t>+</a:t>
            </a:r>
            <a:r>
              <a:rPr lang="pt-BR" dirty="0"/>
              <a:t> ), ou seja, do ponto de vista de corrente existe um circuito aberto. Denomina-se </a:t>
            </a:r>
            <a:r>
              <a:rPr lang="pt-BR" b="1" dirty="0">
                <a:solidFill>
                  <a:srgbClr val="FF0000"/>
                </a:solidFill>
              </a:rPr>
              <a:t>curto circuito virtual </a:t>
            </a:r>
            <a:r>
              <a:rPr lang="pt-BR" b="1" dirty="0"/>
              <a:t>o estado onde as tensões em dois pontos distintos são idênticas (como um curto-circuito) e as suas correntes são nulas. </a:t>
            </a:r>
          </a:p>
          <a:p>
            <a:pPr algn="just"/>
            <a:endParaRPr lang="pt-BR" b="1" dirty="0"/>
          </a:p>
          <a:p>
            <a:pPr algn="just"/>
            <a:r>
              <a:rPr lang="pt-BR" b="1" dirty="0">
                <a:solidFill>
                  <a:srgbClr val="FF0000"/>
                </a:solidFill>
              </a:rPr>
              <a:t>A técnica do curto circuito virtual pode sem empregada nas entradas do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sempre que se considera que ele é ideal !</a:t>
            </a:r>
          </a:p>
        </p:txBody>
      </p:sp>
      <p:sp>
        <p:nvSpPr>
          <p:cNvPr id="34" name="Retângulo: Cantos Arredondados 33"/>
          <p:cNvSpPr/>
          <p:nvPr/>
        </p:nvSpPr>
        <p:spPr>
          <a:xfrm>
            <a:off x="4933789" y="434228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365270" y="4272280"/>
            <a:ext cx="6690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v</a:t>
            </a:r>
            <a:r>
              <a:rPr lang="pt-BR" baseline="-25000" dirty="0"/>
              <a:t>+</a:t>
            </a:r>
            <a:r>
              <a:rPr lang="pt-BR" dirty="0"/>
              <a:t> = 0 então v</a:t>
            </a:r>
            <a:r>
              <a:rPr lang="pt-BR" baseline="-25000" dirty="0"/>
              <a:t>-</a:t>
            </a:r>
            <a:r>
              <a:rPr lang="pt-BR" dirty="0"/>
              <a:t> ≈ 0 (</a:t>
            </a:r>
            <a:r>
              <a:rPr lang="pt-BR" b="1" dirty="0">
                <a:solidFill>
                  <a:srgbClr val="FF0000"/>
                </a:solidFill>
              </a:rPr>
              <a:t>terra virtual</a:t>
            </a:r>
            <a:r>
              <a:rPr lang="pt-BR" dirty="0"/>
              <a:t>) , então para o amplificador inversor: </a:t>
            </a: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61" y="5043394"/>
            <a:ext cx="1629598" cy="618463"/>
          </a:xfrm>
          <a:prstGeom prst="rect">
            <a:avLst/>
          </a:prstGeom>
        </p:spPr>
      </p:pic>
      <p:pic>
        <p:nvPicPr>
          <p:cNvPr id="37" name="Imagem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685" y="5768007"/>
            <a:ext cx="2120441" cy="696996"/>
          </a:xfrm>
          <a:prstGeom prst="rect">
            <a:avLst/>
          </a:prstGeom>
        </p:spPr>
      </p:pic>
      <p:sp>
        <p:nvSpPr>
          <p:cNvPr id="40" name="Seta: para a Direita 39"/>
          <p:cNvSpPr/>
          <p:nvPr/>
        </p:nvSpPr>
        <p:spPr>
          <a:xfrm>
            <a:off x="8433894" y="5466126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293" y="5233015"/>
            <a:ext cx="1492162" cy="63809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C04410B6-C405-4022-AB58-B3412730F6A5}"/>
              </a:ext>
            </a:extLst>
          </p:cNvPr>
          <p:cNvSpPr txBox="1"/>
          <p:nvPr/>
        </p:nvSpPr>
        <p:spPr>
          <a:xfrm>
            <a:off x="8750525" y="5990590"/>
            <a:ext cx="2837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Mesmo resultado anterior !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8708232-FEF2-4074-94C8-D3FE38D92C4D}"/>
              </a:ext>
            </a:extLst>
          </p:cNvPr>
          <p:cNvSpPr txBox="1"/>
          <p:nvPr/>
        </p:nvSpPr>
        <p:spPr>
          <a:xfrm>
            <a:off x="5468713" y="542252"/>
            <a:ext cx="314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Seja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(A = ∞) </a:t>
            </a:r>
          </a:p>
        </p:txBody>
      </p:sp>
      <p:sp>
        <p:nvSpPr>
          <p:cNvPr id="17" name="Seta: para a Direita 16">
            <a:extLst>
              <a:ext uri="{FF2B5EF4-FFF2-40B4-BE49-F238E27FC236}">
                <a16:creationId xmlns:a16="http://schemas.microsoft.com/office/drawing/2014/main" id="{FF2A98CE-0A2B-4C4C-9E11-7A09B0AC41D0}"/>
              </a:ext>
            </a:extLst>
          </p:cNvPr>
          <p:cNvSpPr/>
          <p:nvPr/>
        </p:nvSpPr>
        <p:spPr>
          <a:xfrm>
            <a:off x="8528052" y="550180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37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  <p:bldP spid="40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900978" y="2433606"/>
            <a:ext cx="316056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Somador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5144900" y="2994887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725560" y="288006"/>
            <a:ext cx="5410070" cy="238648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5848" y="2754216"/>
            <a:ext cx="2684517" cy="58204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2524" y="3429000"/>
            <a:ext cx="5055681" cy="746082"/>
          </a:xfrm>
          <a:prstGeom prst="rect">
            <a:avLst/>
          </a:prstGeom>
        </p:spPr>
      </p:pic>
      <p:sp>
        <p:nvSpPr>
          <p:cNvPr id="21" name="Retângulo: Cantos Arredondados 20"/>
          <p:cNvSpPr/>
          <p:nvPr/>
        </p:nvSpPr>
        <p:spPr>
          <a:xfrm>
            <a:off x="5144900" y="4381740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616272" y="4318196"/>
            <a:ext cx="4283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Utilizando a técnica do circuito virtual: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5226" y="4796139"/>
            <a:ext cx="3480370" cy="93839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5560" y="5734533"/>
            <a:ext cx="4537548" cy="748340"/>
          </a:xfrm>
          <a:prstGeom prst="rect">
            <a:avLst/>
          </a:prstGeom>
        </p:spPr>
      </p:pic>
      <p:sp>
        <p:nvSpPr>
          <p:cNvPr id="26" name="Seta: para a Direita 25"/>
          <p:cNvSpPr/>
          <p:nvPr/>
        </p:nvSpPr>
        <p:spPr>
          <a:xfrm>
            <a:off x="5158690" y="5980485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84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4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900978" y="2433606"/>
            <a:ext cx="316056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Somador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BCF08B0-D796-493B-9893-05DC8C4EB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0890" y="1097296"/>
            <a:ext cx="6606746" cy="24934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4D38D4DF-CA44-4E49-9AF1-31D8ED6EA39D}"/>
              </a:ext>
            </a:extLst>
          </p:cNvPr>
          <p:cNvSpPr txBox="1"/>
          <p:nvPr/>
        </p:nvSpPr>
        <p:spPr>
          <a:xfrm>
            <a:off x="4933948" y="3839394"/>
            <a:ext cx="61488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Além dos resistores R</a:t>
            </a:r>
            <a:r>
              <a:rPr lang="pt-BR" baseline="-25000" dirty="0"/>
              <a:t>1 </a:t>
            </a:r>
            <a:r>
              <a:rPr lang="pt-BR" dirty="0"/>
              <a:t>e R</a:t>
            </a:r>
            <a:r>
              <a:rPr lang="pt-BR" baseline="-25000" dirty="0"/>
              <a:t>2 </a:t>
            </a:r>
            <a:r>
              <a:rPr lang="pt-BR" dirty="0"/>
              <a:t>foram colocados os </a:t>
            </a:r>
            <a:r>
              <a:rPr lang="pt-BR" dirty="0" err="1"/>
              <a:t>potenciomêtros</a:t>
            </a:r>
            <a:r>
              <a:rPr lang="pt-BR" dirty="0"/>
              <a:t> P</a:t>
            </a:r>
            <a:r>
              <a:rPr lang="pt-BR" baseline="-25000" dirty="0"/>
              <a:t>1</a:t>
            </a:r>
            <a:r>
              <a:rPr lang="pt-BR" dirty="0"/>
              <a:t> e P</a:t>
            </a:r>
            <a:r>
              <a:rPr lang="pt-BR" baseline="-25000" dirty="0"/>
              <a:t>2</a:t>
            </a:r>
            <a:r>
              <a:rPr lang="pt-BR" dirty="0"/>
              <a:t> </a:t>
            </a:r>
            <a:r>
              <a:rPr lang="pt-BR" baseline="-25000" dirty="0"/>
              <a:t> </a:t>
            </a:r>
            <a:r>
              <a:rPr lang="pt-BR" dirty="0"/>
              <a:t>para que o ganho em cada entrada possa ser controlado separadamente. 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1D01386-0ACF-47DD-A038-CBA2FFDD715C}"/>
              </a:ext>
            </a:extLst>
          </p:cNvPr>
          <p:cNvSpPr txBox="1"/>
          <p:nvPr/>
        </p:nvSpPr>
        <p:spPr>
          <a:xfrm>
            <a:off x="5079064" y="179316"/>
            <a:ext cx="10634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Exemplo:</a:t>
            </a:r>
          </a:p>
        </p:txBody>
      </p:sp>
    </p:spTree>
    <p:extLst>
      <p:ext uri="{BB962C8B-B14F-4D97-AF65-F5344CB8AC3E}">
        <p14:creationId xmlns:p14="http://schemas.microsoft.com/office/powerpoint/2010/main" val="260165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Diferenciador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5144900" y="2994887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25" y="380465"/>
            <a:ext cx="4826951" cy="218130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569" y="2907023"/>
            <a:ext cx="901569" cy="405054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3569" y="3296715"/>
            <a:ext cx="1943739" cy="71270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470" y="3947114"/>
            <a:ext cx="1825935" cy="72644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6209" y="3947114"/>
            <a:ext cx="2356046" cy="795166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5271672" y="4973213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241" y="4782606"/>
            <a:ext cx="1286009" cy="696996"/>
          </a:xfrm>
          <a:prstGeom prst="rect">
            <a:avLst/>
          </a:prstGeom>
        </p:spPr>
      </p:pic>
      <p:sp>
        <p:nvSpPr>
          <p:cNvPr id="23" name="Seta: para a Direita 22"/>
          <p:cNvSpPr/>
          <p:nvPr/>
        </p:nvSpPr>
        <p:spPr>
          <a:xfrm>
            <a:off x="7408992" y="4992818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54901" y="4856742"/>
            <a:ext cx="1641378" cy="669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56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ângulo: Cantos Arredondados 6"/>
          <p:cNvSpPr/>
          <p:nvPr/>
        </p:nvSpPr>
        <p:spPr>
          <a:xfrm>
            <a:off x="5144900" y="3524277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25" y="925897"/>
            <a:ext cx="4826951" cy="2181306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759116" y="3368843"/>
            <a:ext cx="6160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circuito diferenciador é semelhante ao circuito inversor sendo 1/</a:t>
            </a:r>
            <a:r>
              <a:rPr lang="pt-BR" dirty="0" err="1"/>
              <a:t>jwC</a:t>
            </a:r>
            <a:r>
              <a:rPr lang="pt-BR" dirty="0"/>
              <a:t> no lugar de R</a:t>
            </a:r>
            <a:r>
              <a:rPr lang="pt-BR" baseline="-25000" dirty="0"/>
              <a:t>1</a:t>
            </a:r>
            <a:r>
              <a:rPr lang="pt-BR" dirty="0"/>
              <a:t> e R no lugar de R</a:t>
            </a:r>
            <a:r>
              <a:rPr lang="pt-BR" baseline="-25000" dirty="0"/>
              <a:t>2</a:t>
            </a:r>
            <a:r>
              <a:rPr lang="pt-BR" dirty="0"/>
              <a:t> . Então: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451" y="4185800"/>
            <a:ext cx="3790289" cy="133902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4F2AF26-A29A-4308-A4D2-E451C67DA1E4}"/>
              </a:ext>
            </a:extLst>
          </p:cNvPr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Diferenciador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615291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325" y="300259"/>
            <a:ext cx="4826951" cy="2181306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7417" y="2882429"/>
            <a:ext cx="4932767" cy="246638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209870" y="5612520"/>
            <a:ext cx="4496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Ganho e defasagem em função da frequência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11A4A0A-436E-4AFA-A8D8-8A3B182C1D8D}"/>
              </a:ext>
            </a:extLst>
          </p:cNvPr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Diferenciador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420169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42950" y="2354546"/>
            <a:ext cx="3476625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Integrador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179" y="311449"/>
            <a:ext cx="4604107" cy="19633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639" y="2403769"/>
            <a:ext cx="2542565" cy="804983"/>
          </a:xfrm>
          <a:prstGeom prst="rect">
            <a:avLst/>
          </a:prstGeom>
        </p:spPr>
      </p:pic>
      <p:sp>
        <p:nvSpPr>
          <p:cNvPr id="10" name="Retângulo: Cantos Arredondados 9"/>
          <p:cNvSpPr/>
          <p:nvPr/>
        </p:nvSpPr>
        <p:spPr>
          <a:xfrm>
            <a:off x="5144900" y="2688695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9308" y="3264201"/>
            <a:ext cx="907078" cy="723503"/>
          </a:xfrm>
          <a:prstGeom prst="rect">
            <a:avLst/>
          </a:prstGeom>
        </p:spPr>
      </p:pic>
      <p:sp>
        <p:nvSpPr>
          <p:cNvPr id="13" name="Seta: para a Direita 12"/>
          <p:cNvSpPr/>
          <p:nvPr/>
        </p:nvSpPr>
        <p:spPr>
          <a:xfrm>
            <a:off x="7558551" y="4098341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5990899" y="3933372"/>
            <a:ext cx="1193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I</a:t>
            </a:r>
            <a:r>
              <a:rPr lang="pt-BR" sz="2800" baseline="-25000" dirty="0"/>
              <a:t>C</a:t>
            </a:r>
            <a:r>
              <a:rPr lang="pt-BR" sz="2800" dirty="0"/>
              <a:t> - - </a:t>
            </a:r>
            <a:r>
              <a:rPr lang="pt-BR" sz="2800" dirty="0" err="1"/>
              <a:t>i</a:t>
            </a:r>
            <a:r>
              <a:rPr lang="pt-BR" sz="2800" baseline="-25000" dirty="0" err="1"/>
              <a:t>R</a:t>
            </a:r>
            <a:endParaRPr lang="pt-BR" sz="2800" dirty="0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7861" y="4414122"/>
            <a:ext cx="1306626" cy="875438"/>
          </a:xfrm>
          <a:prstGeom prst="rect">
            <a:avLst/>
          </a:prstGeom>
        </p:spPr>
      </p:pic>
      <p:sp>
        <p:nvSpPr>
          <p:cNvPr id="15" name="Retângulo: Cantos Arredondados 14"/>
          <p:cNvSpPr/>
          <p:nvPr/>
        </p:nvSpPr>
        <p:spPr>
          <a:xfrm>
            <a:off x="5171172" y="354255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973" y="3381710"/>
            <a:ext cx="2768355" cy="716631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26973" y="4414111"/>
            <a:ext cx="2837072" cy="677362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04163" y="5347845"/>
            <a:ext cx="5772313" cy="736264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5441498" y="5558086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96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7" grpId="0"/>
      <p:bldP spid="15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179" y="311449"/>
            <a:ext cx="4604107" cy="1963371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5441498" y="2554872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369" y="2291914"/>
            <a:ext cx="3553704" cy="130564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8722" y="3796331"/>
            <a:ext cx="4963746" cy="2544565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EA000417-F644-47C2-831A-4A833BC257DF}"/>
              </a:ext>
            </a:extLst>
          </p:cNvPr>
          <p:cNvSpPr txBox="1"/>
          <p:nvPr/>
        </p:nvSpPr>
        <p:spPr>
          <a:xfrm>
            <a:off x="742950" y="2354546"/>
            <a:ext cx="3476625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Integrador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4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E3D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9286" y="643467"/>
            <a:ext cx="8253428" cy="5571066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231237" y="764275"/>
            <a:ext cx="89487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Índice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6328B8-BC77-4DF7-8B9A-551AF6F37CFB}"/>
              </a:ext>
            </a:extLst>
          </p:cNvPr>
          <p:cNvSpPr txBox="1"/>
          <p:nvPr/>
        </p:nvSpPr>
        <p:spPr>
          <a:xfrm>
            <a:off x="2126111" y="3495230"/>
            <a:ext cx="7846831" cy="125623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5572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354546"/>
            <a:ext cx="3824288" cy="1739335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dirty="0" err="1">
                <a:solidFill>
                  <a:srgbClr val="FF0000"/>
                </a:solidFill>
              </a:rPr>
              <a:t>Amplificador</a:t>
            </a:r>
            <a:r>
              <a:rPr lang="en-US" sz="4800" dirty="0">
                <a:solidFill>
                  <a:srgbClr val="FF0000"/>
                </a:solidFill>
              </a:rPr>
              <a:t> </a:t>
            </a:r>
            <a:r>
              <a:rPr lang="en-US" sz="4800" dirty="0" err="1">
                <a:solidFill>
                  <a:srgbClr val="FF0000"/>
                </a:solidFill>
              </a:rPr>
              <a:t>Não</a:t>
            </a:r>
            <a:r>
              <a:rPr lang="en-US" sz="4800" dirty="0">
                <a:solidFill>
                  <a:srgbClr val="FF0000"/>
                </a:solidFill>
              </a:rPr>
              <a:t> - </a:t>
            </a:r>
            <a:r>
              <a:rPr lang="en-US" sz="4800" dirty="0" err="1">
                <a:solidFill>
                  <a:srgbClr val="FF0000"/>
                </a:solidFill>
              </a:rPr>
              <a:t>Inversor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5006075" y="542969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02166" y="2231433"/>
            <a:ext cx="4051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Aplicando a lei de Ohm para obter i</a:t>
            </a:r>
            <a:r>
              <a:rPr lang="pt-BR" baseline="-25000" dirty="0"/>
              <a:t>1</a:t>
            </a:r>
            <a:r>
              <a:rPr lang="pt-BR" dirty="0"/>
              <a:t> e i</a:t>
            </a:r>
            <a:r>
              <a:rPr lang="pt-BR" baseline="-25000" dirty="0"/>
              <a:t>2</a:t>
            </a:r>
            <a:r>
              <a:rPr lang="pt-BR" dirty="0"/>
              <a:t> :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166" y="2739958"/>
            <a:ext cx="1511797" cy="66754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291" y="2671239"/>
            <a:ext cx="1521612" cy="804983"/>
          </a:xfrm>
          <a:prstGeom prst="rect">
            <a:avLst/>
          </a:prstGeom>
        </p:spPr>
      </p:pic>
      <p:sp>
        <p:nvSpPr>
          <p:cNvPr id="13" name="Seta: para a Direita 12"/>
          <p:cNvSpPr/>
          <p:nvPr/>
        </p:nvSpPr>
        <p:spPr>
          <a:xfrm>
            <a:off x="7528034" y="2915839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4" name="Seta: para a Direita 13"/>
          <p:cNvSpPr/>
          <p:nvPr/>
        </p:nvSpPr>
        <p:spPr>
          <a:xfrm>
            <a:off x="7537237" y="3825153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978" y="3637489"/>
            <a:ext cx="1824955" cy="691107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7812" y="4658562"/>
            <a:ext cx="5774098" cy="209723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4691" y="2823639"/>
            <a:ext cx="1521612" cy="804983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5006074" y="4381740"/>
            <a:ext cx="106347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Exemplo: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D9282470-F8B3-4567-9CCA-5F11C51730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6857" y="127172"/>
            <a:ext cx="3935668" cy="201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325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433606"/>
            <a:ext cx="382428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Diferencial</a:t>
            </a:r>
            <a:endParaRPr lang="en-US" sz="4800" b="1" dirty="0">
              <a:solidFill>
                <a:srgbClr val="FF0000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673" y="311449"/>
            <a:ext cx="4240882" cy="2513116"/>
          </a:xfrm>
          <a:prstGeom prst="rect">
            <a:avLst/>
          </a:prstGeom>
        </p:spPr>
      </p:pic>
      <p:sp>
        <p:nvSpPr>
          <p:cNvPr id="17" name="Retângulo: Cantos Arredondados 16"/>
          <p:cNvSpPr/>
          <p:nvPr/>
        </p:nvSpPr>
        <p:spPr>
          <a:xfrm>
            <a:off x="5100671" y="2797449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70630" y="2695903"/>
            <a:ext cx="6243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Segundo o </a:t>
            </a:r>
            <a:r>
              <a:rPr lang="pt-BR" b="1" dirty="0">
                <a:solidFill>
                  <a:srgbClr val="FF0000"/>
                </a:solidFill>
              </a:rPr>
              <a:t>Teorema da Superposição </a:t>
            </a:r>
            <a:r>
              <a:rPr lang="pt-BR" dirty="0"/>
              <a:t>para se determinar a contribuição de uma entrada à saída deve-se eliminar as outras entradas </a:t>
            </a:r>
            <a:r>
              <a:rPr lang="pt-BR" dirty="0" err="1"/>
              <a:t>curto-circuintando-as</a:t>
            </a:r>
            <a:r>
              <a:rPr lang="pt-BR" dirty="0"/>
              <a:t> caso sejam fontes de tensão independentes (CC ou CA). O valor total da saída é a soma de todas as contribuições de cada entrada. 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70630" y="4381740"/>
            <a:ext cx="62431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O </a:t>
            </a:r>
            <a:r>
              <a:rPr lang="pt-BR" b="1" dirty="0">
                <a:solidFill>
                  <a:srgbClr val="FF0000"/>
                </a:solidFill>
              </a:rPr>
              <a:t>Princípio da Superposição </a:t>
            </a:r>
            <a:r>
              <a:rPr lang="pt-BR" dirty="0"/>
              <a:t>pode ser empregado sempre que estão presentes mais de um sinal de entrada e deseja-se obter o sinal de saída. O Teorema é válido se o circuito for linear, com capacitores e indutores inicialmente </a:t>
            </a:r>
            <a:r>
              <a:rPr lang="pt-BR" dirty="0" err="1"/>
              <a:t>desnergenizados</a:t>
            </a:r>
            <a:r>
              <a:rPr lang="pt-BR" dirty="0"/>
              <a:t> e se a saída do circuito não saturar. </a:t>
            </a:r>
          </a:p>
        </p:txBody>
      </p:sp>
    </p:spTree>
    <p:extLst>
      <p:ext uri="{BB962C8B-B14F-4D97-AF65-F5344CB8AC3E}">
        <p14:creationId xmlns:p14="http://schemas.microsoft.com/office/powerpoint/2010/main" val="369720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722" y="63860"/>
            <a:ext cx="3186237" cy="1888141"/>
          </a:xfrm>
          <a:prstGeom prst="rect">
            <a:avLst/>
          </a:prstGeom>
        </p:spPr>
      </p:pic>
      <p:sp>
        <p:nvSpPr>
          <p:cNvPr id="17" name="Retângulo: Cantos Arredondados 16"/>
          <p:cNvSpPr/>
          <p:nvPr/>
        </p:nvSpPr>
        <p:spPr>
          <a:xfrm>
            <a:off x="5037365" y="2030818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66" y="2374032"/>
            <a:ext cx="3347548" cy="199773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9186" y="2894828"/>
            <a:ext cx="1619782" cy="736264"/>
          </a:xfrm>
          <a:prstGeom prst="rect">
            <a:avLst/>
          </a:prstGeom>
        </p:spPr>
      </p:pic>
      <p:sp>
        <p:nvSpPr>
          <p:cNvPr id="13" name="Seta: para a Direita 12"/>
          <p:cNvSpPr/>
          <p:nvPr/>
        </p:nvSpPr>
        <p:spPr>
          <a:xfrm>
            <a:off x="9232555" y="3186298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15" name="Retângulo: Cantos Arredondados 14"/>
          <p:cNvSpPr/>
          <p:nvPr/>
        </p:nvSpPr>
        <p:spPr>
          <a:xfrm>
            <a:off x="5034998" y="442952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9060" y="4818911"/>
            <a:ext cx="3304354" cy="1716967"/>
          </a:xfrm>
          <a:prstGeom prst="rect">
            <a:avLst/>
          </a:prstGeom>
        </p:spPr>
      </p:pic>
      <p:sp>
        <p:nvSpPr>
          <p:cNvPr id="16" name="Seta: para a Direita 15"/>
          <p:cNvSpPr/>
          <p:nvPr/>
        </p:nvSpPr>
        <p:spPr>
          <a:xfrm>
            <a:off x="9204538" y="5600840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57439" y="5411175"/>
            <a:ext cx="2382819" cy="65148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8526" y="6441470"/>
            <a:ext cx="140196" cy="158483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1840" y="6096898"/>
            <a:ext cx="140196" cy="15848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CDB5093-F9AC-4786-8482-5D903ADD4A0D}"/>
              </a:ext>
            </a:extLst>
          </p:cNvPr>
          <p:cNvSpPr txBox="1"/>
          <p:nvPr/>
        </p:nvSpPr>
        <p:spPr>
          <a:xfrm>
            <a:off x="5451302" y="1945623"/>
            <a:ext cx="3903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Contribuição de v</a:t>
            </a:r>
            <a:r>
              <a:rPr lang="pt-BR" baseline="-25000" dirty="0"/>
              <a:t>e2</a:t>
            </a:r>
            <a:r>
              <a:rPr lang="pt-BR" dirty="0"/>
              <a:t> (circuito inversor)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6BFAA02-EF16-41AA-A659-E21DDD299C3F}"/>
              </a:ext>
            </a:extLst>
          </p:cNvPr>
          <p:cNvSpPr txBox="1"/>
          <p:nvPr/>
        </p:nvSpPr>
        <p:spPr>
          <a:xfrm>
            <a:off x="5451301" y="4372787"/>
            <a:ext cx="4311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Contribuição de v</a:t>
            </a:r>
            <a:r>
              <a:rPr lang="pt-BR" baseline="-25000" dirty="0"/>
              <a:t>e1</a:t>
            </a:r>
            <a:r>
              <a:rPr lang="pt-BR" dirty="0"/>
              <a:t> (circuito não-inversor)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481CCE98-D1AC-4EB9-AB1F-657FB05DE8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98103" y="5402507"/>
            <a:ext cx="140196" cy="158483"/>
          </a:xfrm>
          <a:prstGeom prst="rect">
            <a:avLst/>
          </a:prstGeom>
        </p:spPr>
      </p:pic>
      <p:sp>
        <p:nvSpPr>
          <p:cNvPr id="22" name="Chave Direita 21">
            <a:extLst>
              <a:ext uri="{FF2B5EF4-FFF2-40B4-BE49-F238E27FC236}">
                <a16:creationId xmlns:a16="http://schemas.microsoft.com/office/drawing/2014/main" id="{D073671D-68C8-4DE2-8602-87FE86B1072D}"/>
              </a:ext>
            </a:extLst>
          </p:cNvPr>
          <p:cNvSpPr/>
          <p:nvPr/>
        </p:nvSpPr>
        <p:spPr>
          <a:xfrm rot="16200000">
            <a:off x="11341622" y="4829073"/>
            <a:ext cx="161125" cy="1085998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84CCE8C-B051-4E70-931C-DA24B65B4A74}"/>
              </a:ext>
            </a:extLst>
          </p:cNvPr>
          <p:cNvSpPr txBox="1"/>
          <p:nvPr/>
        </p:nvSpPr>
        <p:spPr>
          <a:xfrm>
            <a:off x="10621108" y="4419693"/>
            <a:ext cx="1419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Entrada não inversora (v</a:t>
            </a:r>
            <a:r>
              <a:rPr lang="pt-BR" baseline="-25000" dirty="0"/>
              <a:t>+</a:t>
            </a:r>
            <a:r>
              <a:rPr lang="pt-BR" dirty="0"/>
              <a:t>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A265A609-295F-46C5-B682-D6C729CC1823}"/>
              </a:ext>
            </a:extLst>
          </p:cNvPr>
          <p:cNvSpPr txBox="1"/>
          <p:nvPr/>
        </p:nvSpPr>
        <p:spPr>
          <a:xfrm>
            <a:off x="7015200" y="6198584"/>
            <a:ext cx="4153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aseline="-25000" dirty="0"/>
              <a:t> </a:t>
            </a:r>
            <a:r>
              <a:rPr lang="pt-BR" dirty="0"/>
              <a:t>(i</a:t>
            </a:r>
            <a:r>
              <a:rPr lang="pt-BR" baseline="-25000" dirty="0"/>
              <a:t>+ </a:t>
            </a:r>
            <a:r>
              <a:rPr lang="pt-BR" dirty="0"/>
              <a:t> = 0,  R</a:t>
            </a:r>
            <a:r>
              <a:rPr lang="pt-BR" baseline="-25000" dirty="0"/>
              <a:t>3</a:t>
            </a:r>
            <a:r>
              <a:rPr lang="pt-BR" dirty="0"/>
              <a:t> e R</a:t>
            </a:r>
            <a:r>
              <a:rPr lang="pt-BR" baseline="-25000" dirty="0"/>
              <a:t>4 </a:t>
            </a:r>
            <a:r>
              <a:rPr lang="pt-BR" dirty="0"/>
              <a:t>são um divisor de tensão)</a:t>
            </a:r>
            <a:endParaRPr lang="pt-BR" baseline="-25000" dirty="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30B4260-EA97-421A-A863-8B0875EFC4FE}"/>
              </a:ext>
            </a:extLst>
          </p:cNvPr>
          <p:cNvSpPr txBox="1"/>
          <p:nvPr/>
        </p:nvSpPr>
        <p:spPr>
          <a:xfrm>
            <a:off x="569118" y="2433606"/>
            <a:ext cx="382428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Diferencial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3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  <p:bldP spid="15" grpId="0" animBg="1"/>
      <p:bldP spid="16" grpId="0" animBg="1"/>
      <p:bldP spid="5" grpId="0"/>
      <p:bldP spid="20" grpId="0"/>
      <p:bldP spid="22" grpId="0" animBg="1"/>
      <p:bldP spid="23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8722" y="176404"/>
            <a:ext cx="3186237" cy="1888141"/>
          </a:xfrm>
          <a:prstGeom prst="rect">
            <a:avLst/>
          </a:prstGeom>
        </p:spPr>
      </p:pic>
      <p:sp>
        <p:nvSpPr>
          <p:cNvPr id="17" name="Retângulo: Cantos Arredondados 16"/>
          <p:cNvSpPr/>
          <p:nvPr/>
        </p:nvSpPr>
        <p:spPr>
          <a:xfrm>
            <a:off x="5315226" y="2356015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3" name="Seta: para a Direita 12"/>
          <p:cNvSpPr/>
          <p:nvPr/>
        </p:nvSpPr>
        <p:spPr>
          <a:xfrm>
            <a:off x="5385470" y="3867411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468" y="2048124"/>
            <a:ext cx="4859345" cy="885481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317876" y="3060700"/>
            <a:ext cx="2987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fizermos R</a:t>
            </a:r>
            <a:r>
              <a:rPr lang="pt-BR" baseline="-25000" dirty="0"/>
              <a:t>4</a:t>
            </a:r>
            <a:r>
              <a:rPr lang="pt-BR" dirty="0"/>
              <a:t> /R</a:t>
            </a:r>
            <a:r>
              <a:rPr lang="pt-BR" baseline="-25000" dirty="0"/>
              <a:t>3</a:t>
            </a:r>
            <a:r>
              <a:rPr lang="pt-BR" dirty="0"/>
              <a:t> = 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</a:t>
            </a:r>
            <a:r>
              <a:rPr lang="pt-BR" dirty="0"/>
              <a:t> : </a:t>
            </a: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3635" y="3555731"/>
            <a:ext cx="2430320" cy="901569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4B017AD2-D2D8-4DB8-872E-5D285E430898}"/>
              </a:ext>
            </a:extLst>
          </p:cNvPr>
          <p:cNvSpPr txBox="1"/>
          <p:nvPr/>
        </p:nvSpPr>
        <p:spPr>
          <a:xfrm>
            <a:off x="569118" y="2433606"/>
            <a:ext cx="382428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Diferencial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214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ixaDeTexto 13"/>
          <p:cNvSpPr txBox="1"/>
          <p:nvPr/>
        </p:nvSpPr>
        <p:spPr>
          <a:xfrm>
            <a:off x="5310875" y="441536"/>
            <a:ext cx="265202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Uso em instrumentação: 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574" y="1252404"/>
            <a:ext cx="5898229" cy="3366938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5CDECF40-9955-43D4-9F98-0AE19AA8BCED}"/>
              </a:ext>
            </a:extLst>
          </p:cNvPr>
          <p:cNvSpPr txBox="1"/>
          <p:nvPr/>
        </p:nvSpPr>
        <p:spPr>
          <a:xfrm>
            <a:off x="569118" y="2433606"/>
            <a:ext cx="382428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Diferencial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224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433606"/>
            <a:ext cx="3824288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Log</a:t>
            </a:r>
          </a:p>
        </p:txBody>
      </p:sp>
    </p:spTree>
    <p:extLst>
      <p:ext uri="{BB962C8B-B14F-4D97-AF65-F5344CB8AC3E}">
        <p14:creationId xmlns:p14="http://schemas.microsoft.com/office/powerpoint/2010/main" val="29086457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46371" y="3672169"/>
            <a:ext cx="4371248" cy="2351924"/>
          </a:xfrm>
          <a:prstGeom prst="rect">
            <a:avLst/>
          </a:prstGeom>
        </p:spPr>
      </p:pic>
      <p:cxnSp>
        <p:nvCxnSpPr>
          <p:cNvPr id="5" name="Conector reto 4"/>
          <p:cNvCxnSpPr/>
          <p:nvPr/>
        </p:nvCxnSpPr>
        <p:spPr>
          <a:xfrm>
            <a:off x="4667534" y="259307"/>
            <a:ext cx="40944" cy="638715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: Cantos Arredondados 6"/>
          <p:cNvSpPr/>
          <p:nvPr/>
        </p:nvSpPr>
        <p:spPr>
          <a:xfrm>
            <a:off x="382808" y="983967"/>
            <a:ext cx="39578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868085" y="960836"/>
            <a:ext cx="33141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As características altamente previsíveis de uma junção semicondutora </a:t>
            </a:r>
            <a:r>
              <a:rPr lang="pt-BR" dirty="0" err="1"/>
              <a:t>pn</a:t>
            </a:r>
            <a:r>
              <a:rPr lang="pt-BR" dirty="0"/>
              <a:t> põem ser exploradas em uma série de circuitos analógicos não-lineares com aplicações em instrumentação, controle, comunicação, computação analógica e música eletrônica.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4523" y="249621"/>
            <a:ext cx="2102475" cy="79585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3267" y="1117382"/>
            <a:ext cx="3967388" cy="855245"/>
          </a:xfrm>
          <a:prstGeom prst="rect">
            <a:avLst/>
          </a:prstGeom>
        </p:spPr>
      </p:pic>
      <p:sp>
        <p:nvSpPr>
          <p:cNvPr id="16" name="Seta: para a Direita 15"/>
          <p:cNvSpPr/>
          <p:nvPr/>
        </p:nvSpPr>
        <p:spPr>
          <a:xfrm>
            <a:off x="9428812" y="1490739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3479" y="1161330"/>
            <a:ext cx="1995569" cy="914637"/>
          </a:xfrm>
          <a:prstGeom prst="rect">
            <a:avLst/>
          </a:prstGeom>
        </p:spPr>
      </p:pic>
      <p:sp>
        <p:nvSpPr>
          <p:cNvPr id="18" name="Retângulo: Cantos Arredondados 17"/>
          <p:cNvSpPr/>
          <p:nvPr/>
        </p:nvSpPr>
        <p:spPr>
          <a:xfrm>
            <a:off x="4885125" y="66594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4885125" y="2396399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51491" y="2286589"/>
            <a:ext cx="15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Lei de Ohm: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721" y="2121699"/>
            <a:ext cx="1520435" cy="783974"/>
          </a:xfrm>
          <a:prstGeom prst="rect">
            <a:avLst/>
          </a:prstGeom>
        </p:spPr>
      </p:pic>
      <p:sp>
        <p:nvSpPr>
          <p:cNvPr id="23" name="Retângulo: Cantos Arredondados 22"/>
          <p:cNvSpPr/>
          <p:nvPr/>
        </p:nvSpPr>
        <p:spPr>
          <a:xfrm>
            <a:off x="4890125" y="293444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368981" y="2843725"/>
            <a:ext cx="454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Assumindo que A.O. é ideal, então I</a:t>
            </a:r>
            <a:r>
              <a:rPr lang="pt-BR" baseline="-25000" dirty="0"/>
              <a:t>R</a:t>
            </a:r>
            <a:r>
              <a:rPr lang="pt-BR" dirty="0"/>
              <a:t> = </a:t>
            </a:r>
            <a:r>
              <a:rPr lang="pt-BR" dirty="0" err="1"/>
              <a:t>i</a:t>
            </a:r>
            <a:r>
              <a:rPr lang="pt-BR" baseline="-25000" dirty="0" err="1"/>
              <a:t>D</a:t>
            </a:r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5646" y="3668530"/>
            <a:ext cx="1241833" cy="421143"/>
          </a:xfrm>
          <a:prstGeom prst="rect">
            <a:avLst/>
          </a:prstGeom>
        </p:spPr>
      </p:pic>
      <p:sp>
        <p:nvSpPr>
          <p:cNvPr id="26" name="Seta: para a Direita 25"/>
          <p:cNvSpPr/>
          <p:nvPr/>
        </p:nvSpPr>
        <p:spPr>
          <a:xfrm>
            <a:off x="6553206" y="3762845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39357" y="3447159"/>
            <a:ext cx="1652178" cy="863883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5713" y="3120419"/>
            <a:ext cx="2767667" cy="1472922"/>
          </a:xfrm>
          <a:prstGeom prst="rect">
            <a:avLst/>
          </a:prstGeom>
        </p:spPr>
      </p:pic>
      <p:sp>
        <p:nvSpPr>
          <p:cNvPr id="29" name="Seta: para a Direita 28"/>
          <p:cNvSpPr/>
          <p:nvPr/>
        </p:nvSpPr>
        <p:spPr>
          <a:xfrm>
            <a:off x="8909156" y="3750355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0" name="Retângulo: Cantos Arredondados 29"/>
          <p:cNvSpPr/>
          <p:nvPr/>
        </p:nvSpPr>
        <p:spPr>
          <a:xfrm>
            <a:off x="4885125" y="5019225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347956" y="4963733"/>
            <a:ext cx="378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Utilizando o terra virtual (v</a:t>
            </a:r>
            <a:r>
              <a:rPr lang="pt-BR" baseline="-25000" dirty="0"/>
              <a:t>-</a:t>
            </a:r>
            <a:r>
              <a:rPr lang="pt-BR" dirty="0"/>
              <a:t> = v</a:t>
            </a:r>
            <a:r>
              <a:rPr lang="pt-BR" baseline="-25000" dirty="0"/>
              <a:t>+</a:t>
            </a:r>
            <a:r>
              <a:rPr lang="pt-BR" dirty="0"/>
              <a:t> 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7020139" y="5731637"/>
                <a:ext cx="2405851" cy="687432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800" dirty="0"/>
                  <a:t> = -n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m:rPr>
                        <m:nor/>
                      </m:rPr>
                      <a:rPr lang="pt-BR" sz="2800" dirty="0" smtClean="0"/>
                      <m:t>ln</m:t>
                    </m:r>
                    <m:d>
                      <m:dPr>
                        <m:ctrlPr>
                          <a:rPr lang="pt-BR" sz="2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t-BR" sz="280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dirty="0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2800" b="0" i="1" dirty="0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pt-BR" sz="280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dirty="0" smtClean="0">
                                    <a:latin typeface="Cambria Math" panose="02040503050406030204" pitchFamily="18" charset="0"/>
                                  </a:rPr>
                                  <m:t>𝐼</m:t>
                                </m:r>
                              </m:e>
                              <m:sub>
                                <m:r>
                                  <a:rPr lang="pt-BR" sz="2800" b="0" i="1" dirty="0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pt-BR" sz="2800" b="0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den>
                        </m:f>
                      </m:e>
                    </m:d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139" y="5731637"/>
                <a:ext cx="2405851" cy="687432"/>
              </a:xfrm>
              <a:prstGeom prst="rect">
                <a:avLst/>
              </a:prstGeom>
              <a:blipFill rotWithShape="0">
                <a:blip r:embed="rId10"/>
                <a:stretch>
                  <a:fillRect b="-10619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Seta: para a Direita 31"/>
          <p:cNvSpPr/>
          <p:nvPr/>
        </p:nvSpPr>
        <p:spPr>
          <a:xfrm>
            <a:off x="6569921" y="5917462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71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1" grpId="0"/>
      <p:bldP spid="23" grpId="0" animBg="1"/>
      <p:bldP spid="24" grpId="0"/>
      <p:bldP spid="26" grpId="0" animBg="1"/>
      <p:bldP spid="29" grpId="0" animBg="1"/>
      <p:bldP spid="30" grpId="0" animBg="1"/>
      <p:bldP spid="31" grpId="0"/>
      <p:bldP spid="34" grpId="0" animBg="1"/>
      <p:bldP spid="3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Antilog</a:t>
            </a:r>
          </a:p>
        </p:txBody>
      </p:sp>
    </p:spTree>
    <p:extLst>
      <p:ext uri="{BB962C8B-B14F-4D97-AF65-F5344CB8AC3E}">
        <p14:creationId xmlns:p14="http://schemas.microsoft.com/office/powerpoint/2010/main" val="4071148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to 4"/>
          <p:cNvCxnSpPr/>
          <p:nvPr/>
        </p:nvCxnSpPr>
        <p:spPr>
          <a:xfrm>
            <a:off x="4574546" y="259307"/>
            <a:ext cx="40944" cy="638715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tângulo: Cantos Arredondados 17"/>
          <p:cNvSpPr/>
          <p:nvPr/>
        </p:nvSpPr>
        <p:spPr>
          <a:xfrm>
            <a:off x="4857829" y="665943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4885125" y="1566431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351491" y="1456621"/>
            <a:ext cx="15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Lei de Ohm: </a:t>
            </a:r>
          </a:p>
        </p:txBody>
      </p:sp>
      <p:sp>
        <p:nvSpPr>
          <p:cNvPr id="23" name="Retângulo: Cantos Arredondados 22"/>
          <p:cNvSpPr/>
          <p:nvPr/>
        </p:nvSpPr>
        <p:spPr>
          <a:xfrm>
            <a:off x="4867984" y="2293686"/>
            <a:ext cx="30310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289090" y="2233603"/>
            <a:ext cx="424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Assumindo que A.O. é ideal, então I</a:t>
            </a:r>
            <a:r>
              <a:rPr lang="pt-BR" baseline="-25000" dirty="0"/>
              <a:t>R</a:t>
            </a:r>
            <a:r>
              <a:rPr lang="pt-BR" dirty="0"/>
              <a:t> = </a:t>
            </a:r>
            <a:r>
              <a:rPr lang="pt-BR" dirty="0" err="1"/>
              <a:t>i</a:t>
            </a:r>
            <a:r>
              <a:rPr lang="pt-BR" baseline="-25000" dirty="0" err="1"/>
              <a:t>D</a:t>
            </a:r>
            <a:endParaRPr lang="pt-BR" dirty="0"/>
          </a:p>
        </p:txBody>
      </p:sp>
      <p:sp>
        <p:nvSpPr>
          <p:cNvPr id="26" name="Seta: para a Direita 25"/>
          <p:cNvSpPr/>
          <p:nvPr/>
        </p:nvSpPr>
        <p:spPr>
          <a:xfrm>
            <a:off x="6175866" y="2904872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29" name="Seta: para a Direita 28"/>
          <p:cNvSpPr/>
          <p:nvPr/>
        </p:nvSpPr>
        <p:spPr>
          <a:xfrm>
            <a:off x="8783399" y="2898802"/>
            <a:ext cx="332556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  <p:sp>
        <p:nvSpPr>
          <p:cNvPr id="30" name="Retângulo: Cantos Arredondados 29"/>
          <p:cNvSpPr/>
          <p:nvPr/>
        </p:nvSpPr>
        <p:spPr>
          <a:xfrm>
            <a:off x="4885125" y="3876321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347956" y="3806318"/>
            <a:ext cx="3781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Utilizando o terra virtual (v</a:t>
            </a:r>
            <a:r>
              <a:rPr lang="pt-BR" baseline="-25000" dirty="0"/>
              <a:t>-</a:t>
            </a:r>
            <a:r>
              <a:rPr lang="pt-BR" dirty="0"/>
              <a:t> = v</a:t>
            </a:r>
            <a:r>
              <a:rPr lang="pt-BR" baseline="-25000" dirty="0"/>
              <a:t>+</a:t>
            </a:r>
            <a:r>
              <a:rPr lang="pt-BR" dirty="0"/>
              <a:t> 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aixaDeTexto 33"/>
              <p:cNvSpPr txBox="1"/>
              <p:nvPr/>
            </p:nvSpPr>
            <p:spPr>
              <a:xfrm>
                <a:off x="8172989" y="4720891"/>
                <a:ext cx="1961947" cy="657488"/>
              </a:xfrm>
              <a:prstGeom prst="rect">
                <a:avLst/>
              </a:prstGeom>
              <a:solidFill>
                <a:srgbClr val="FFC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pt-BR" sz="2800" dirty="0"/>
                  <a:t> = -R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p>
                      <m:sSupPr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28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pt-BR" sz="2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pt-BR" sz="28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endParaRPr lang="pt-BR" sz="2800" dirty="0"/>
              </a:p>
            </p:txBody>
          </p:sp>
        </mc:Choice>
        <mc:Fallback xmlns="">
          <p:sp>
            <p:nvSpPr>
              <p:cNvPr id="34" name="CaixaDeTexto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2989" y="4720891"/>
                <a:ext cx="1961947" cy="657488"/>
              </a:xfrm>
              <a:prstGeom prst="rect">
                <a:avLst/>
              </a:prstGeom>
              <a:blipFill>
                <a:blip r:embed="rId2"/>
                <a:stretch>
                  <a:fillRect b="-2963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6" y="1150365"/>
            <a:ext cx="4418762" cy="232816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3557" y="355665"/>
            <a:ext cx="2209382" cy="78397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072" y="1226339"/>
            <a:ext cx="1620214" cy="8231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7878" y="2833454"/>
            <a:ext cx="1309956" cy="42762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1235" y="2476224"/>
            <a:ext cx="2019327" cy="104529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53963" y="2391469"/>
            <a:ext cx="3017113" cy="1294746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23750" y="4266115"/>
            <a:ext cx="2328168" cy="1496678"/>
          </a:xfrm>
          <a:prstGeom prst="rect">
            <a:avLst/>
          </a:prstGeom>
        </p:spPr>
      </p:pic>
      <p:sp>
        <p:nvSpPr>
          <p:cNvPr id="32" name="Seta: para a Direita 31"/>
          <p:cNvSpPr/>
          <p:nvPr/>
        </p:nvSpPr>
        <p:spPr>
          <a:xfrm>
            <a:off x="7397649" y="4979066"/>
            <a:ext cx="316631" cy="315781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7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3" grpId="0" animBg="1"/>
      <p:bldP spid="24" grpId="0"/>
      <p:bldP spid="26" grpId="0" animBg="1"/>
      <p:bldP spid="29" grpId="0" animBg="1"/>
      <p:bldP spid="30" grpId="0" animBg="1"/>
      <p:bldP spid="31" grpId="0"/>
      <p:bldP spid="34" grpId="0" animBg="1"/>
      <p:bldP spid="3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868084" y="184100"/>
            <a:ext cx="2760962" cy="40132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Amplificador Log/</a:t>
            </a:r>
            <a:r>
              <a:rPr lang="pt-BR" b="1" dirty="0" err="1"/>
              <a:t>AntiLog</a:t>
            </a:r>
            <a:r>
              <a:rPr lang="pt-BR" b="1" dirty="0"/>
              <a:t> 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576599" y="1125541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1042964" y="1015731"/>
            <a:ext cx="1062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Na prática verifica-se que os dois circuitos apresentados têm melhor desempenho e maior faixa dinâmica se utilizarmos BJT no lugar de diodos.  </a:t>
            </a:r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1589772" y="1751747"/>
            <a:ext cx="3284184" cy="17670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000" y="1452388"/>
            <a:ext cx="3455537" cy="2032091"/>
          </a:xfrm>
          <a:prstGeom prst="rect">
            <a:avLst/>
          </a:prstGeom>
        </p:spPr>
      </p:pic>
      <p:sp>
        <p:nvSpPr>
          <p:cNvPr id="25" name="Seta: para a Direita 24"/>
          <p:cNvSpPr/>
          <p:nvPr/>
        </p:nvSpPr>
        <p:spPr>
          <a:xfrm>
            <a:off x="5258901" y="2159125"/>
            <a:ext cx="779286" cy="6186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134" y="3614496"/>
            <a:ext cx="3651869" cy="1924105"/>
          </a:xfrm>
          <a:prstGeom prst="rect">
            <a:avLst/>
          </a:prstGeom>
        </p:spPr>
      </p:pic>
      <p:sp>
        <p:nvSpPr>
          <p:cNvPr id="28" name="Seta: para a Direita 27"/>
          <p:cNvSpPr/>
          <p:nvPr/>
        </p:nvSpPr>
        <p:spPr>
          <a:xfrm>
            <a:off x="5258901" y="4205905"/>
            <a:ext cx="779286" cy="61861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0579" y="3521774"/>
            <a:ext cx="3259198" cy="208117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391968" y="1631066"/>
            <a:ext cx="960895" cy="49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3" name="CaixaDeTexto 32"/>
          <p:cNvSpPr txBox="1"/>
          <p:nvPr/>
        </p:nvSpPr>
        <p:spPr>
          <a:xfrm>
            <a:off x="6552954" y="3696704"/>
            <a:ext cx="960895" cy="4970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35" name="Retângulo: Cantos Arredondados 34"/>
          <p:cNvSpPr/>
          <p:nvPr/>
        </p:nvSpPr>
        <p:spPr>
          <a:xfrm>
            <a:off x="576599" y="5895881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>
            <a:off x="1042964" y="5786071"/>
            <a:ext cx="1062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 Esses circuitos podem realizar uma série de funções matemáticas não-lineares e por isso são empregados em computação analógica.  </a:t>
            </a:r>
          </a:p>
        </p:txBody>
      </p:sp>
    </p:spTree>
    <p:extLst>
      <p:ext uri="{BB962C8B-B14F-4D97-AF65-F5344CB8AC3E}">
        <p14:creationId xmlns:p14="http://schemas.microsoft.com/office/powerpoint/2010/main" val="60988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5" grpId="0" animBg="1"/>
      <p:bldP spid="28" grpId="0" animBg="1"/>
      <p:bldP spid="8" grpId="0" animBg="1"/>
      <p:bldP spid="33" grpId="0" animBg="1"/>
      <p:bldP spid="35" grpId="0" animBg="1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 Op</a:t>
            </a:r>
          </a:p>
        </p:txBody>
      </p:sp>
    </p:spTree>
    <p:extLst>
      <p:ext uri="{BB962C8B-B14F-4D97-AF65-F5344CB8AC3E}">
        <p14:creationId xmlns:p14="http://schemas.microsoft.com/office/powerpoint/2010/main" val="22838122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390618" y="289268"/>
            <a:ext cx="161598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Aplicação 1:</a:t>
            </a:r>
          </a:p>
        </p:txBody>
      </p:sp>
      <p:sp>
        <p:nvSpPr>
          <p:cNvPr id="15" name="Retângulo: Cantos Arredondados 14"/>
          <p:cNvSpPr/>
          <p:nvPr/>
        </p:nvSpPr>
        <p:spPr>
          <a:xfrm>
            <a:off x="390618" y="1565719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CaixaDeTexto 15"/>
          <p:cNvSpPr txBox="1"/>
          <p:nvPr/>
        </p:nvSpPr>
        <p:spPr>
          <a:xfrm>
            <a:off x="856983" y="1455909"/>
            <a:ext cx="1062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se obter a função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s</a:t>
            </a:r>
            <a:r>
              <a:rPr lang="pt-BR" b="1" dirty="0">
                <a:solidFill>
                  <a:srgbClr val="FF0000"/>
                </a:solidFill>
              </a:rPr>
              <a:t> = v</a:t>
            </a:r>
            <a:r>
              <a:rPr lang="pt-BR" b="1" baseline="-25000" dirty="0">
                <a:solidFill>
                  <a:srgbClr val="FF0000"/>
                </a:solidFill>
              </a:rPr>
              <a:t>e1</a:t>
            </a:r>
            <a:r>
              <a:rPr lang="pt-BR" b="1" dirty="0">
                <a:solidFill>
                  <a:srgbClr val="FF0000"/>
                </a:solidFill>
              </a:rPr>
              <a:t>x v</a:t>
            </a:r>
            <a:r>
              <a:rPr lang="pt-BR" b="1" baseline="-25000" dirty="0">
                <a:solidFill>
                  <a:srgbClr val="FF0000"/>
                </a:solidFill>
              </a:rPr>
              <a:t>e2 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pode-se supor 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 como um sinal de saída e </a:t>
            </a:r>
            <a:r>
              <a:rPr lang="pt-BR" b="1" dirty="0">
                <a:solidFill>
                  <a:srgbClr val="FF0000"/>
                </a:solidFill>
              </a:rPr>
              <a:t>v</a:t>
            </a:r>
            <a:r>
              <a:rPr lang="pt-BR" b="1" baseline="-25000" dirty="0">
                <a:solidFill>
                  <a:srgbClr val="FF0000"/>
                </a:solidFill>
              </a:rPr>
              <a:t>e1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e</a:t>
            </a:r>
            <a:r>
              <a:rPr lang="pt-BR" b="1" dirty="0">
                <a:solidFill>
                  <a:srgbClr val="FF0000"/>
                </a:solidFill>
              </a:rPr>
              <a:t>  v</a:t>
            </a:r>
            <a:r>
              <a:rPr lang="pt-BR" b="1" baseline="-25000" dirty="0">
                <a:solidFill>
                  <a:srgbClr val="FF0000"/>
                </a:solidFill>
              </a:rPr>
              <a:t>e2  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como dois sinais de entrada. Então: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61289" y="2438131"/>
            <a:ext cx="1456841" cy="787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Amplificador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161289" y="3638460"/>
            <a:ext cx="1456841" cy="787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chemeClr val="tx1"/>
                </a:solidFill>
              </a:rPr>
              <a:t>Amplificador </a:t>
            </a:r>
          </a:p>
          <a:p>
            <a:pPr algn="ctr"/>
            <a:r>
              <a:rPr lang="pt-BR">
                <a:solidFill>
                  <a:schemeClr val="tx1"/>
                </a:solidFill>
              </a:rPr>
              <a:t>Log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7093893" y="3215672"/>
            <a:ext cx="1456841" cy="78756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Circuito Somador </a:t>
            </a:r>
          </a:p>
        </p:txBody>
      </p:sp>
      <p:cxnSp>
        <p:nvCxnSpPr>
          <p:cNvPr id="5" name="Conector de Seta Reta 4"/>
          <p:cNvCxnSpPr/>
          <p:nvPr/>
        </p:nvCxnSpPr>
        <p:spPr>
          <a:xfrm>
            <a:off x="1355378" y="2790338"/>
            <a:ext cx="7129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64412" y="2535382"/>
            <a:ext cx="58893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</a:t>
            </a:r>
            <a:r>
              <a:rPr lang="pt-BR" sz="2400" baseline="-25000" dirty="0">
                <a:solidFill>
                  <a:srgbClr val="FF0000"/>
                </a:solidFill>
              </a:rPr>
              <a:t>e1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26" name="Conector de Seta Reta 25"/>
          <p:cNvCxnSpPr/>
          <p:nvPr/>
        </p:nvCxnSpPr>
        <p:spPr>
          <a:xfrm>
            <a:off x="1399292" y="3919129"/>
            <a:ext cx="7129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/>
          <p:cNvSpPr txBox="1"/>
          <p:nvPr/>
        </p:nvSpPr>
        <p:spPr>
          <a:xfrm>
            <a:off x="654938" y="3833530"/>
            <a:ext cx="58893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</a:t>
            </a:r>
            <a:r>
              <a:rPr lang="pt-BR" sz="2400" baseline="-25000" dirty="0">
                <a:solidFill>
                  <a:srgbClr val="FF0000"/>
                </a:solidFill>
              </a:rPr>
              <a:t>e2</a:t>
            </a:r>
            <a:endParaRPr lang="pt-BR" sz="2400" dirty="0">
              <a:solidFill>
                <a:srgbClr val="FF0000"/>
              </a:solidFill>
            </a:endParaRPr>
          </a:p>
        </p:txBody>
      </p:sp>
      <p:cxnSp>
        <p:nvCxnSpPr>
          <p:cNvPr id="31" name="Conector de Seta Reta 30"/>
          <p:cNvCxnSpPr/>
          <p:nvPr/>
        </p:nvCxnSpPr>
        <p:spPr>
          <a:xfrm flipV="1">
            <a:off x="3605559" y="4072574"/>
            <a:ext cx="474856" cy="7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aixaDeTexto 33"/>
          <p:cNvSpPr txBox="1"/>
          <p:nvPr/>
        </p:nvSpPr>
        <p:spPr>
          <a:xfrm>
            <a:off x="4071495" y="3841741"/>
            <a:ext cx="17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</a:t>
            </a:r>
            <a:r>
              <a:rPr lang="pt-BR" sz="2400" baseline="-25000" dirty="0"/>
              <a:t>eo2</a:t>
            </a:r>
            <a:r>
              <a:rPr lang="pt-BR" sz="2400" dirty="0"/>
              <a:t> = </a:t>
            </a:r>
            <a:r>
              <a:rPr lang="pt-BR" sz="2400" dirty="0" err="1"/>
              <a:t>ln</a:t>
            </a:r>
            <a:r>
              <a:rPr lang="pt-BR" sz="2400" dirty="0"/>
              <a:t>(v</a:t>
            </a:r>
            <a:r>
              <a:rPr lang="pt-BR" sz="2400" baseline="-25000" dirty="0"/>
              <a:t>e2</a:t>
            </a:r>
            <a:r>
              <a:rPr lang="pt-BR" sz="2400" dirty="0"/>
              <a:t>)</a:t>
            </a:r>
          </a:p>
        </p:txBody>
      </p:sp>
      <p:sp>
        <p:nvSpPr>
          <p:cNvPr id="37" name="Seta: para a Direita 36"/>
          <p:cNvSpPr/>
          <p:nvPr/>
        </p:nvSpPr>
        <p:spPr>
          <a:xfrm>
            <a:off x="5462629" y="5354186"/>
            <a:ext cx="585489" cy="5112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6370819" y="5196580"/>
            <a:ext cx="1456841" cy="78756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Amplificador </a:t>
            </a:r>
          </a:p>
          <a:p>
            <a:pPr algn="ctr"/>
            <a:r>
              <a:rPr lang="pt-BR" dirty="0" err="1">
                <a:solidFill>
                  <a:schemeClr val="tx1"/>
                </a:solidFill>
              </a:rPr>
              <a:t>AntiLog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8770600" y="5346195"/>
            <a:ext cx="1751992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err="1">
                <a:solidFill>
                  <a:srgbClr val="FF0000"/>
                </a:solidFill>
              </a:rPr>
              <a:t>v</a:t>
            </a:r>
            <a:r>
              <a:rPr lang="pt-BR" sz="2400" b="1" baseline="-25000" dirty="0" err="1">
                <a:solidFill>
                  <a:srgbClr val="FF0000"/>
                </a:solidFill>
              </a:rPr>
              <a:t>s</a:t>
            </a:r>
            <a:r>
              <a:rPr lang="pt-BR" sz="2400" b="1" dirty="0">
                <a:solidFill>
                  <a:srgbClr val="FF0000"/>
                </a:solidFill>
              </a:rPr>
              <a:t> = v</a:t>
            </a:r>
            <a:r>
              <a:rPr lang="pt-BR" sz="2400" b="1" baseline="-25000" dirty="0">
                <a:solidFill>
                  <a:srgbClr val="FF0000"/>
                </a:solidFill>
              </a:rPr>
              <a:t>e1 </a:t>
            </a:r>
            <a:r>
              <a:rPr lang="pt-BR" sz="2400" b="1" dirty="0">
                <a:solidFill>
                  <a:srgbClr val="FF0000"/>
                </a:solidFill>
              </a:rPr>
              <a:t>x v</a:t>
            </a:r>
            <a:r>
              <a:rPr lang="pt-BR" sz="2400" b="1" baseline="-25000" dirty="0">
                <a:solidFill>
                  <a:srgbClr val="FF0000"/>
                </a:solidFill>
              </a:rPr>
              <a:t>e2</a:t>
            </a:r>
            <a:endParaRPr lang="pt-BR" sz="2400" b="1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525781" y="663344"/>
            <a:ext cx="9367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Amplificação em tempo real de dois sinais analógicos utilizando amplificadores log/</a:t>
            </a:r>
            <a:r>
              <a:rPr lang="pt-BR" dirty="0" err="1"/>
              <a:t>antilog</a:t>
            </a:r>
            <a:r>
              <a:rPr lang="pt-BR" dirty="0"/>
              <a:t> !</a:t>
            </a:r>
          </a:p>
        </p:txBody>
      </p:sp>
      <p:sp>
        <p:nvSpPr>
          <p:cNvPr id="24" name="Seta: para a Direita 23"/>
          <p:cNvSpPr/>
          <p:nvPr/>
        </p:nvSpPr>
        <p:spPr>
          <a:xfrm>
            <a:off x="8954105" y="3266927"/>
            <a:ext cx="585489" cy="5112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1516513" y="5454119"/>
            <a:ext cx="3799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/>
              <a:t>ln</a:t>
            </a:r>
            <a:r>
              <a:rPr lang="pt-BR" dirty="0"/>
              <a:t> (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)  = </a:t>
            </a:r>
            <a:r>
              <a:rPr lang="pt-BR" dirty="0" err="1"/>
              <a:t>ln</a:t>
            </a:r>
            <a:r>
              <a:rPr lang="pt-BR" dirty="0"/>
              <a:t> (v</a:t>
            </a:r>
            <a:r>
              <a:rPr lang="pt-BR" baseline="-25000" dirty="0"/>
              <a:t>e1</a:t>
            </a:r>
            <a:r>
              <a:rPr lang="pt-BR" dirty="0"/>
              <a:t>) + </a:t>
            </a:r>
            <a:r>
              <a:rPr lang="pt-BR" dirty="0" err="1"/>
              <a:t>ln</a:t>
            </a:r>
            <a:r>
              <a:rPr lang="pt-BR" dirty="0"/>
              <a:t> (v</a:t>
            </a:r>
            <a:r>
              <a:rPr lang="pt-BR" baseline="-25000" dirty="0"/>
              <a:t>e2</a:t>
            </a:r>
            <a:r>
              <a:rPr lang="pt-BR" dirty="0"/>
              <a:t>) = </a:t>
            </a:r>
            <a:r>
              <a:rPr lang="pt-BR" dirty="0" err="1"/>
              <a:t>ln</a:t>
            </a:r>
            <a:r>
              <a:rPr lang="pt-BR" dirty="0"/>
              <a:t>(v</a:t>
            </a:r>
            <a:r>
              <a:rPr lang="pt-BR" baseline="-25000" dirty="0"/>
              <a:t>e1</a:t>
            </a:r>
            <a:r>
              <a:rPr lang="pt-BR" dirty="0"/>
              <a:t> x v</a:t>
            </a:r>
            <a:r>
              <a:rPr lang="pt-BR" baseline="-25000" dirty="0"/>
              <a:t>e2</a:t>
            </a:r>
            <a:r>
              <a:rPr lang="pt-BR" dirty="0"/>
              <a:t>)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4080415" y="2642507"/>
            <a:ext cx="1778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V</a:t>
            </a:r>
            <a:r>
              <a:rPr lang="pt-BR" sz="2400" baseline="-25000" dirty="0"/>
              <a:t>eo1</a:t>
            </a:r>
            <a:r>
              <a:rPr lang="pt-BR" sz="2400" dirty="0"/>
              <a:t> = </a:t>
            </a:r>
            <a:r>
              <a:rPr lang="pt-BR" sz="2400" dirty="0" err="1"/>
              <a:t>ln</a:t>
            </a:r>
            <a:r>
              <a:rPr lang="pt-BR" sz="2400" dirty="0"/>
              <a:t>(v</a:t>
            </a:r>
            <a:r>
              <a:rPr lang="pt-BR" sz="2400" baseline="-25000" dirty="0"/>
              <a:t>e1</a:t>
            </a:r>
            <a:r>
              <a:rPr lang="pt-BR" sz="2400" dirty="0"/>
              <a:t>)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2161542" y="2460009"/>
            <a:ext cx="1456841" cy="78756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Amplificador 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Log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664665" y="2557260"/>
            <a:ext cx="58893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</a:t>
            </a:r>
            <a:r>
              <a:rPr lang="pt-BR" sz="2400" baseline="-25000" dirty="0">
                <a:solidFill>
                  <a:srgbClr val="FF0000"/>
                </a:solidFill>
              </a:rPr>
              <a:t>e1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655191" y="3855408"/>
            <a:ext cx="588935" cy="461665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FF0000"/>
                </a:solidFill>
              </a:rPr>
              <a:t>v</a:t>
            </a:r>
            <a:r>
              <a:rPr lang="pt-BR" sz="2400" baseline="-25000" dirty="0">
                <a:solidFill>
                  <a:srgbClr val="FF0000"/>
                </a:solidFill>
              </a:rPr>
              <a:t>e2</a:t>
            </a:r>
            <a:endParaRPr lang="pt-BR" sz="2400" dirty="0">
              <a:solidFill>
                <a:srgbClr val="FF0000"/>
              </a:solidFill>
            </a:endParaRPr>
          </a:p>
        </p:txBody>
      </p:sp>
      <p:sp>
        <p:nvSpPr>
          <p:cNvPr id="43" name="Seta: para a Direita 23"/>
          <p:cNvSpPr/>
          <p:nvPr/>
        </p:nvSpPr>
        <p:spPr>
          <a:xfrm>
            <a:off x="888548" y="5383159"/>
            <a:ext cx="585489" cy="5112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de Seta Reta 30"/>
          <p:cNvCxnSpPr/>
          <p:nvPr/>
        </p:nvCxnSpPr>
        <p:spPr>
          <a:xfrm flipV="1">
            <a:off x="3652396" y="2873644"/>
            <a:ext cx="474856" cy="73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"/>
          <p:cNvCxnSpPr/>
          <p:nvPr/>
        </p:nvCxnSpPr>
        <p:spPr>
          <a:xfrm>
            <a:off x="5949607" y="2986535"/>
            <a:ext cx="1053374" cy="23916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"/>
          <p:cNvCxnSpPr/>
          <p:nvPr/>
        </p:nvCxnSpPr>
        <p:spPr>
          <a:xfrm flipV="1">
            <a:off x="5949607" y="3676723"/>
            <a:ext cx="1053374" cy="4031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de Seta Reta 25"/>
          <p:cNvCxnSpPr/>
          <p:nvPr/>
        </p:nvCxnSpPr>
        <p:spPr>
          <a:xfrm>
            <a:off x="7962017" y="5576464"/>
            <a:ext cx="712921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" grpId="0" animBg="1"/>
      <p:bldP spid="19" grpId="0" animBg="1"/>
      <p:bldP spid="23" grpId="0" animBg="1"/>
      <p:bldP spid="6" grpId="0" animBg="1"/>
      <p:bldP spid="29" grpId="0" animBg="1"/>
      <p:bldP spid="34" grpId="0"/>
      <p:bldP spid="37" grpId="0" animBg="1"/>
      <p:bldP spid="38" grpId="0" animBg="1"/>
      <p:bldP spid="40" grpId="0" animBg="1"/>
      <p:bldP spid="24" grpId="0" animBg="1"/>
      <p:bldP spid="25" grpId="0"/>
      <p:bldP spid="33" grpId="0"/>
      <p:bldP spid="35" grpId="0" animBg="1"/>
      <p:bldP spid="39" grpId="0" animBg="1"/>
      <p:bldP spid="42" grpId="0" animBg="1"/>
      <p:bldP spid="4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Conversor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Corrente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Transcondutância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76538" y="479685"/>
            <a:ext cx="67905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caldeira precisa de controle de temperatura. Devido ao calor excessivo deve-se colocar o mínimo de componentes eletrônicos próximos ao ponto de medida. Sabendo-se que a temperatura do processo é elevada e que alguns poucos componentes podem </a:t>
            </a:r>
            <a:r>
              <a:rPr lang="pt-BR" dirty="0" err="1"/>
              <a:t>suportá-lá</a:t>
            </a:r>
            <a:r>
              <a:rPr lang="pt-BR" dirty="0"/>
              <a:t>, resolveu-se isolar fisicamente o sensor/condicionamento da parte d controle, separando-os por uma longa distância de tal forma que fosse realizado em um local mais distante (por exemplo, em uma sala de ar condicionado onde a temperatura pode ser controlada por um computador). </a:t>
            </a:r>
          </a:p>
          <a:p>
            <a:pPr algn="just"/>
            <a:endParaRPr lang="pt-BR" dirty="0"/>
          </a:p>
          <a:p>
            <a:pPr algn="just"/>
            <a:r>
              <a:rPr lang="pt-BR" b="1" dirty="0"/>
              <a:t>Dúvida</a:t>
            </a:r>
            <a:r>
              <a:rPr lang="pt-BR" dirty="0"/>
              <a:t>: Se o sinal for levado através dos fios que ligam o bloco da caldeira/sensor/condicionamento ao bloco de controle, ele deve ter valores de tensão ou de corrente ?  As figura abaixo ilustram as duas possibilidades.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4722" y="4704713"/>
            <a:ext cx="2971830" cy="156177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6494" y="4713636"/>
            <a:ext cx="2980757" cy="154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025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9351" y="224678"/>
            <a:ext cx="2750342" cy="26610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4150" y="3110455"/>
            <a:ext cx="2872414" cy="669508"/>
          </a:xfrm>
          <a:prstGeom prst="rect">
            <a:avLst/>
          </a:prstGeom>
        </p:spPr>
      </p:pic>
      <p:sp>
        <p:nvSpPr>
          <p:cNvPr id="10" name="Retângulo: Cantos Arredondados 9"/>
          <p:cNvSpPr/>
          <p:nvPr/>
        </p:nvSpPr>
        <p:spPr>
          <a:xfrm>
            <a:off x="5073302" y="3286562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7097" y="4708992"/>
            <a:ext cx="1433260" cy="696996"/>
          </a:xfrm>
          <a:prstGeom prst="rect">
            <a:avLst/>
          </a:prstGeom>
        </p:spPr>
      </p:pic>
      <p:sp>
        <p:nvSpPr>
          <p:cNvPr id="13" name="Retângulo: Cantos Arredondados 12"/>
          <p:cNvSpPr/>
          <p:nvPr/>
        </p:nvSpPr>
        <p:spPr>
          <a:xfrm>
            <a:off x="5061503" y="4074844"/>
            <a:ext cx="2703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634149" y="4004641"/>
            <a:ext cx="593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tensão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baseline="-25000" dirty="0"/>
              <a:t> </a:t>
            </a:r>
            <a:r>
              <a:rPr lang="pt-BR" dirty="0"/>
              <a:t> é aplicada na entrada de um amplificador não inversor, então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5503" y="4790986"/>
            <a:ext cx="1544190" cy="772097"/>
          </a:xfrm>
          <a:prstGeom prst="rect">
            <a:avLst/>
          </a:prstGeom>
        </p:spPr>
      </p:pic>
      <p:sp>
        <p:nvSpPr>
          <p:cNvPr id="16" name="Seta: para a Direita 15"/>
          <p:cNvSpPr/>
          <p:nvPr/>
        </p:nvSpPr>
        <p:spPr>
          <a:xfrm>
            <a:off x="7410764" y="4898827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6960" y="5519959"/>
            <a:ext cx="2310890" cy="71270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52DBDC0F-9901-44A4-B33F-EC2B491E21CD}"/>
              </a:ext>
            </a:extLst>
          </p:cNvPr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Conversor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Corrente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Transcondutância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686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/>
      <p:bldP spid="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8091" y="113980"/>
            <a:ext cx="2750342" cy="2661099"/>
          </a:xfrm>
          <a:prstGeom prst="rect">
            <a:avLst/>
          </a:prstGeom>
        </p:spPr>
      </p:pic>
      <p:sp>
        <p:nvSpPr>
          <p:cNvPr id="10" name="Retângulo: Cantos Arredondados 9"/>
          <p:cNvSpPr/>
          <p:nvPr/>
        </p:nvSpPr>
        <p:spPr>
          <a:xfrm>
            <a:off x="5090491" y="3052370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3424" y="3548133"/>
            <a:ext cx="1544190" cy="772097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3061" y="5801875"/>
            <a:ext cx="1354140" cy="7720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4675" y="3353823"/>
            <a:ext cx="2158086" cy="1054703"/>
          </a:xfrm>
          <a:prstGeom prst="rect">
            <a:avLst/>
          </a:prstGeom>
        </p:spPr>
      </p:pic>
      <p:sp>
        <p:nvSpPr>
          <p:cNvPr id="19" name="Seta: para a Direita 18"/>
          <p:cNvSpPr/>
          <p:nvPr/>
        </p:nvSpPr>
        <p:spPr>
          <a:xfrm>
            <a:off x="6951883" y="3742125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CaixaDeTexto 20"/>
          <p:cNvSpPr txBox="1"/>
          <p:nvPr/>
        </p:nvSpPr>
        <p:spPr>
          <a:xfrm>
            <a:off x="5505211" y="2974317"/>
            <a:ext cx="53719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 expressão de </a:t>
            </a:r>
            <a:r>
              <a:rPr lang="pt-BR" dirty="0" err="1"/>
              <a:t>I</a:t>
            </a:r>
            <a:r>
              <a:rPr lang="pt-BR" baseline="-25000" dirty="0" err="1"/>
              <a:t>s</a:t>
            </a:r>
            <a:r>
              <a:rPr lang="pt-BR" baseline="-25000" dirty="0"/>
              <a:t>  </a:t>
            </a:r>
            <a:r>
              <a:rPr lang="pt-BR" dirty="0"/>
              <a:t> é equivalente ao circuito abaixo: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5091253" y="4523901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492721" y="4445848"/>
            <a:ext cx="64994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termo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/R</a:t>
            </a:r>
            <a:r>
              <a:rPr lang="pt-BR" baseline="-25000" dirty="0"/>
              <a:t>3  </a:t>
            </a:r>
            <a:r>
              <a:rPr lang="pt-BR" dirty="0"/>
              <a:t> pode ser interpretado como um gerador de corrente e o termo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 </a:t>
            </a:r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baseline="-25000" dirty="0"/>
              <a:t> </a:t>
            </a:r>
            <a:r>
              <a:rPr lang="pt-BR" dirty="0"/>
              <a:t> como a corrente que flui pela impedância de saía do gerador de corrente. Em um gerador de corrente ideal R</a:t>
            </a:r>
            <a:r>
              <a:rPr lang="pt-BR" baseline="-25000" dirty="0"/>
              <a:t>S</a:t>
            </a:r>
            <a:r>
              <a:rPr lang="pt-BR" dirty="0"/>
              <a:t> deve ser infinito pois toda a corrente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 / R</a:t>
            </a:r>
            <a:r>
              <a:rPr lang="pt-BR" baseline="-25000" dirty="0"/>
              <a:t>3  </a:t>
            </a:r>
            <a:r>
              <a:rPr lang="pt-BR" dirty="0"/>
              <a:t>é entregue a carga.</a:t>
            </a:r>
            <a:endParaRPr lang="pt-BR" baseline="-25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6061503" y="5642338"/>
            <a:ext cx="2590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R</a:t>
            </a:r>
            <a:r>
              <a:rPr lang="pt-BR" baseline="-25000" dirty="0" err="1"/>
              <a:t>s</a:t>
            </a:r>
            <a:r>
              <a:rPr lang="pt-BR" baseline="-25000" dirty="0"/>
              <a:t>                          </a:t>
            </a:r>
            <a:r>
              <a:rPr lang="pt-BR" sz="2400" dirty="0"/>
              <a:t>∞</a:t>
            </a:r>
            <a:r>
              <a:rPr lang="pt-BR" baseline="-25000" dirty="0"/>
              <a:t>   </a:t>
            </a:r>
            <a:r>
              <a:rPr lang="pt-BR" dirty="0"/>
              <a:t>implica</a:t>
            </a:r>
          </a:p>
          <a:p>
            <a:r>
              <a:rPr lang="pt-BR" dirty="0"/>
              <a:t> </a:t>
            </a:r>
          </a:p>
          <a:p>
            <a:r>
              <a:rPr lang="pt-BR" dirty="0"/>
              <a:t>R</a:t>
            </a:r>
            <a:r>
              <a:rPr lang="pt-BR" baseline="-25000" dirty="0"/>
              <a:t>4</a:t>
            </a:r>
            <a:r>
              <a:rPr lang="pt-BR" dirty="0"/>
              <a:t> / R</a:t>
            </a:r>
            <a:r>
              <a:rPr lang="pt-BR" baseline="-25000" dirty="0"/>
              <a:t>3</a:t>
            </a:r>
            <a:r>
              <a:rPr lang="pt-BR" dirty="0"/>
              <a:t> = 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</a:t>
            </a:r>
            <a:r>
              <a:rPr lang="pt-BR" dirty="0"/>
              <a:t> </a:t>
            </a:r>
            <a:r>
              <a:rPr lang="pt-BR" baseline="-25000" dirty="0"/>
              <a:t>  </a:t>
            </a:r>
            <a:r>
              <a:rPr lang="pt-BR" dirty="0"/>
              <a:t> </a:t>
            </a:r>
          </a:p>
        </p:txBody>
      </p:sp>
      <p:cxnSp>
        <p:nvCxnSpPr>
          <p:cNvPr id="24" name="Conector de Seta Reta 23"/>
          <p:cNvCxnSpPr>
            <a:cxnSpLocks/>
          </p:cNvCxnSpPr>
          <p:nvPr/>
        </p:nvCxnSpPr>
        <p:spPr>
          <a:xfrm>
            <a:off x="6537416" y="5906468"/>
            <a:ext cx="5203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eta: para a Direita 24"/>
          <p:cNvSpPr/>
          <p:nvPr/>
        </p:nvSpPr>
        <p:spPr>
          <a:xfrm>
            <a:off x="8805924" y="5960740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47429" y="3608307"/>
            <a:ext cx="1909826" cy="58901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1B769D8-85F8-45FE-A878-A47330726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6722" y="564094"/>
            <a:ext cx="1544190" cy="772097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FD3E09F1-BA4B-4D69-96A5-F41C1D0FF5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5230" y="1346365"/>
            <a:ext cx="2310890" cy="712704"/>
          </a:xfrm>
          <a:prstGeom prst="rect">
            <a:avLst/>
          </a:prstGeom>
        </p:spPr>
      </p:pic>
      <p:sp>
        <p:nvSpPr>
          <p:cNvPr id="27" name="CaixaDeTexto 26">
            <a:extLst>
              <a:ext uri="{FF2B5EF4-FFF2-40B4-BE49-F238E27FC236}">
                <a16:creationId xmlns:a16="http://schemas.microsoft.com/office/drawing/2014/main" id="{7EA0351C-DCCC-4DBB-964B-E55801961A86}"/>
              </a:ext>
            </a:extLst>
          </p:cNvPr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Conversor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para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Corrente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Transcondutância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97443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21" grpId="0"/>
      <p:bldP spid="22" grpId="0" animBg="1"/>
      <p:bldP spid="23" grpId="0"/>
      <p:bldP spid="4" grpId="0"/>
      <p:bldP spid="2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Corrente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Inversor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5" name="Seta: para a Direita 24"/>
          <p:cNvSpPr/>
          <p:nvPr/>
        </p:nvSpPr>
        <p:spPr>
          <a:xfrm>
            <a:off x="7751031" y="3552261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009" y="58826"/>
            <a:ext cx="3052151" cy="2945058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77112" y="765756"/>
            <a:ext cx="1911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Amplificador de Corrente Inversor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3774" y="3471114"/>
            <a:ext cx="1698610" cy="54640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1541" y="3439260"/>
            <a:ext cx="1544190" cy="49889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8563" y="4144708"/>
            <a:ext cx="1627341" cy="463257"/>
          </a:xfrm>
          <a:prstGeom prst="rect">
            <a:avLst/>
          </a:prstGeom>
        </p:spPr>
      </p:pic>
      <p:sp>
        <p:nvSpPr>
          <p:cNvPr id="27" name="Seta: para a Direita 26"/>
          <p:cNvSpPr/>
          <p:nvPr/>
        </p:nvSpPr>
        <p:spPr>
          <a:xfrm>
            <a:off x="7732846" y="4144708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541" y="4126192"/>
            <a:ext cx="1295826" cy="421143"/>
          </a:xfrm>
          <a:prstGeom prst="rect">
            <a:avLst/>
          </a:prstGeom>
        </p:spPr>
      </p:pic>
      <p:sp>
        <p:nvSpPr>
          <p:cNvPr id="28" name="Retângulo: Cantos Arredondados 27"/>
          <p:cNvSpPr/>
          <p:nvPr/>
        </p:nvSpPr>
        <p:spPr>
          <a:xfrm>
            <a:off x="5006075" y="3649794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9" name="Retângulo: Cantos Arredondados 28"/>
          <p:cNvSpPr/>
          <p:nvPr/>
        </p:nvSpPr>
        <p:spPr>
          <a:xfrm>
            <a:off x="5040154" y="5192157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723773" y="5122154"/>
            <a:ext cx="3976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Como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ideal, v</a:t>
            </a:r>
            <a:r>
              <a:rPr lang="pt-BR" baseline="-25000" dirty="0"/>
              <a:t>+</a:t>
            </a:r>
            <a:r>
              <a:rPr lang="pt-BR" dirty="0"/>
              <a:t>  = v</a:t>
            </a:r>
            <a:r>
              <a:rPr lang="pt-BR" baseline="-25000" dirty="0"/>
              <a:t>-</a:t>
            </a:r>
            <a:r>
              <a:rPr lang="pt-BR" dirty="0"/>
              <a:t>  :</a:t>
            </a:r>
          </a:p>
        </p:txBody>
      </p:sp>
      <p:pic>
        <p:nvPicPr>
          <p:cNvPr id="31" name="Imagem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59408" y="5682224"/>
            <a:ext cx="1884838" cy="431941"/>
          </a:xfrm>
          <a:prstGeom prst="rect">
            <a:avLst/>
          </a:prstGeom>
        </p:spPr>
      </p:pic>
      <p:sp>
        <p:nvSpPr>
          <p:cNvPr id="32" name="Seta: para a Direita 31"/>
          <p:cNvSpPr/>
          <p:nvPr/>
        </p:nvSpPr>
        <p:spPr>
          <a:xfrm>
            <a:off x="7773691" y="5682224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3" name="Imagem 3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1541" y="5531043"/>
            <a:ext cx="1738565" cy="73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1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8" grpId="0" animBg="1"/>
      <p:bldP spid="29" grpId="0" animBg="1"/>
      <p:bldP spid="30" grpId="0"/>
      <p:bldP spid="3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Corrente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Não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-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Inversor</a:t>
            </a:r>
            <a:endParaRPr lang="en-US" sz="48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5197716" y="289596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5197716" y="376284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5" name="Seta: para a Direita 24"/>
          <p:cNvSpPr/>
          <p:nvPr/>
        </p:nvSpPr>
        <p:spPr>
          <a:xfrm>
            <a:off x="7071062" y="5314561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010" y="191634"/>
            <a:ext cx="2742231" cy="2458271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8533650" y="651572"/>
            <a:ext cx="2324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Amplificador de Corrente Não-Inversor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32" y="2802757"/>
            <a:ext cx="1282868" cy="41574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532772" y="3715030"/>
            <a:ext cx="5795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Aplicando-se a lei de Ohm para R</a:t>
            </a:r>
            <a:r>
              <a:rPr lang="pt-BR" baseline="-25000" dirty="0"/>
              <a:t>1 </a:t>
            </a:r>
            <a:r>
              <a:rPr lang="pt-BR" dirty="0"/>
              <a:t> e observando que v</a:t>
            </a:r>
            <a:r>
              <a:rPr lang="pt-BR" baseline="-25000" dirty="0"/>
              <a:t>-  =</a:t>
            </a:r>
            <a:r>
              <a:rPr lang="pt-BR" dirty="0"/>
              <a:t>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baseline="-25000" dirty="0"/>
              <a:t> </a:t>
            </a:r>
            <a:r>
              <a:rPr lang="pt-BR" dirty="0"/>
              <a:t>: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1630" y="4112472"/>
            <a:ext cx="1371416" cy="71270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74" y="3161267"/>
            <a:ext cx="1030365" cy="535465"/>
          </a:xfrm>
          <a:prstGeom prst="rect">
            <a:avLst/>
          </a:prstGeom>
        </p:spPr>
      </p:pic>
      <p:sp>
        <p:nvSpPr>
          <p:cNvPr id="20" name="Retângulo: Cantos Arredondados 19"/>
          <p:cNvSpPr/>
          <p:nvPr/>
        </p:nvSpPr>
        <p:spPr>
          <a:xfrm>
            <a:off x="5191092" y="4808822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526148" y="4761007"/>
            <a:ext cx="3525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Aplicando-se a lei de Ohm para R</a:t>
            </a:r>
            <a:r>
              <a:rPr lang="pt-BR" baseline="-25000" dirty="0"/>
              <a:t>2 </a:t>
            </a:r>
            <a:r>
              <a:rPr lang="pt-BR" dirty="0"/>
              <a:t> :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242" y="5134068"/>
            <a:ext cx="1511797" cy="745098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07348" y="5168080"/>
            <a:ext cx="1511797" cy="550726"/>
          </a:xfrm>
          <a:prstGeom prst="rect">
            <a:avLst/>
          </a:prstGeom>
        </p:spPr>
      </p:pic>
      <p:sp>
        <p:nvSpPr>
          <p:cNvPr id="27" name="Seta: para a Direita 26"/>
          <p:cNvSpPr/>
          <p:nvPr/>
        </p:nvSpPr>
        <p:spPr>
          <a:xfrm>
            <a:off x="5680877" y="6038415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4692" y="5814727"/>
            <a:ext cx="1479401" cy="831488"/>
          </a:xfrm>
          <a:prstGeom prst="rect">
            <a:avLst/>
          </a:prstGeom>
        </p:spPr>
      </p:pic>
      <p:sp>
        <p:nvSpPr>
          <p:cNvPr id="28" name="Seta: para a Direita 27"/>
          <p:cNvSpPr/>
          <p:nvPr/>
        </p:nvSpPr>
        <p:spPr>
          <a:xfrm>
            <a:off x="8144435" y="6058910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43404" y="5867618"/>
            <a:ext cx="1274230" cy="766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2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5" grpId="0" animBg="1"/>
      <p:bldP spid="5" grpId="0"/>
      <p:bldP spid="20" grpId="0" animBg="1"/>
      <p:bldP spid="21" grpId="0"/>
      <p:bldP spid="27" grpId="0" animBg="1"/>
      <p:bldP spid="2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5065524" y="3056944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5065524" y="3849678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5065524" y="4315473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828393" y="236834"/>
            <a:ext cx="4908429" cy="199582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5393369" y="2986941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Plasticidade da resposta na</a:t>
            </a:r>
            <a:r>
              <a:rPr lang="pt-BR" dirty="0"/>
              <a:t> região de passagem (</a:t>
            </a:r>
            <a:r>
              <a:rPr lang="pt-BR" b="1" dirty="0">
                <a:solidFill>
                  <a:srgbClr val="FF0000"/>
                </a:solidFill>
              </a:rPr>
              <a:t>banda passante</a:t>
            </a:r>
            <a:r>
              <a:rPr lang="pt-BR" dirty="0"/>
              <a:t>): quanto menor a ondulação, melhor o filtro.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006075" y="2400257"/>
            <a:ext cx="3664396" cy="371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Principais características dos filtros: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5431466" y="3759831"/>
            <a:ext cx="599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Perda de inserção:</a:t>
            </a:r>
            <a:r>
              <a:rPr lang="pt-BR" dirty="0"/>
              <a:t> Quanto menor a perda, melhor o filtro. 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5469563" y="4238806"/>
            <a:ext cx="5998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Taxa de atenuação na região de transição</a:t>
            </a:r>
            <a:r>
              <a:rPr lang="pt-BR" dirty="0"/>
              <a:t>: quanto mais abrupto melhor o filtro.</a:t>
            </a:r>
          </a:p>
        </p:txBody>
      </p:sp>
      <p:sp>
        <p:nvSpPr>
          <p:cNvPr id="32" name="Retângulo: Cantos Arredondados 31"/>
          <p:cNvSpPr/>
          <p:nvPr/>
        </p:nvSpPr>
        <p:spPr>
          <a:xfrm>
            <a:off x="5054636" y="5023047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5458674" y="4946380"/>
            <a:ext cx="6379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Atenuação na região de bloqueio</a:t>
            </a:r>
            <a:r>
              <a:rPr lang="pt-BR" dirty="0"/>
              <a:t>: quanto menor A</a:t>
            </a:r>
            <a:r>
              <a:rPr lang="pt-BR" baseline="-25000" dirty="0"/>
              <a:t>min </a:t>
            </a:r>
            <a:r>
              <a:rPr lang="pt-BR" dirty="0"/>
              <a:t> e quanto menor as ondulações na região de bloqueio, melhor o filtro.</a:t>
            </a:r>
          </a:p>
        </p:txBody>
      </p:sp>
      <p:sp>
        <p:nvSpPr>
          <p:cNvPr id="34" name="Retângulo: Cantos Arredondados 33"/>
          <p:cNvSpPr/>
          <p:nvPr/>
        </p:nvSpPr>
        <p:spPr>
          <a:xfrm>
            <a:off x="5054634" y="5790492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35" name="CaixaDeTexto 34"/>
          <p:cNvSpPr txBox="1"/>
          <p:nvPr/>
        </p:nvSpPr>
        <p:spPr>
          <a:xfrm>
            <a:off x="5458673" y="5713825"/>
            <a:ext cx="6379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 filtro deve possuir </a:t>
            </a:r>
            <a:r>
              <a:rPr lang="pt-BR" b="1" dirty="0">
                <a:solidFill>
                  <a:srgbClr val="FF0000"/>
                </a:solidFill>
              </a:rPr>
              <a:t>uniformidade de atraso </a:t>
            </a:r>
            <a:r>
              <a:rPr lang="pt-BR" dirty="0"/>
              <a:t>(no tempo) em função da frequência. </a:t>
            </a:r>
          </a:p>
        </p:txBody>
      </p:sp>
    </p:spTree>
    <p:extLst>
      <p:ext uri="{BB962C8B-B14F-4D97-AF65-F5344CB8AC3E}">
        <p14:creationId xmlns:p14="http://schemas.microsoft.com/office/powerpoint/2010/main" val="1576534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0" grpId="0" animBg="1"/>
      <p:bldP spid="4" grpId="0"/>
      <p:bldP spid="30" grpId="0"/>
      <p:bldP spid="31" grpId="0"/>
      <p:bldP spid="32" grpId="0" animBg="1"/>
      <p:bldP spid="33" grpId="0"/>
      <p:bldP spid="34" grpId="0" animBg="1"/>
      <p:bldP spid="3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tângulo: Cantos Arredondados 9"/>
          <p:cNvSpPr/>
          <p:nvPr/>
        </p:nvSpPr>
        <p:spPr>
          <a:xfrm>
            <a:off x="4954443" y="58951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5282288" y="519512"/>
            <a:ext cx="6624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Filtros podem ser construídos apenas com capacitores, resistores e </a:t>
            </a:r>
            <a:r>
              <a:rPr lang="pt-BR" dirty="0" err="1"/>
              <a:t>indultores</a:t>
            </a:r>
            <a:r>
              <a:rPr lang="pt-BR" dirty="0"/>
              <a:t>, denominados </a:t>
            </a:r>
            <a:r>
              <a:rPr lang="pt-BR" b="1" dirty="0">
                <a:solidFill>
                  <a:srgbClr val="FF0000"/>
                </a:solidFill>
              </a:rPr>
              <a:t>filtros passivos. </a:t>
            </a:r>
            <a:r>
              <a:rPr lang="pt-BR" dirty="0"/>
              <a:t>Indutores apresentam características muito diferentes das ideais, além de serem caros, volumosos e pesados para aplicações de baixas frequências e não terem uma forma eficiente de fabricação em circuitos integrados. </a:t>
            </a:r>
          </a:p>
        </p:txBody>
      </p:sp>
      <p:sp>
        <p:nvSpPr>
          <p:cNvPr id="17" name="Retângulo: Cantos Arredondados 16"/>
          <p:cNvSpPr/>
          <p:nvPr/>
        </p:nvSpPr>
        <p:spPr>
          <a:xfrm>
            <a:off x="4976217" y="2120769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304062" y="2050766"/>
            <a:ext cx="662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</a:t>
            </a:r>
            <a:r>
              <a:rPr lang="pt-BR" dirty="0" err="1"/>
              <a:t>amps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tornaram possível a realização de </a:t>
            </a:r>
            <a:r>
              <a:rPr lang="pt-BR" b="1" dirty="0">
                <a:solidFill>
                  <a:srgbClr val="FF0000"/>
                </a:solidFill>
              </a:rPr>
              <a:t>filtros ativos </a:t>
            </a:r>
            <a:r>
              <a:rPr lang="pt-BR" dirty="0"/>
              <a:t>(podem fornecer mais energia à saída do que o sinal de entrada possui) que empregam resistores e capacitores, sem a necessidade de empregar indutores. 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4987937" y="3398584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315782" y="3328581"/>
            <a:ext cx="66244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Filtros ativos operam adequadamente em frequências até os </a:t>
            </a:r>
            <a:r>
              <a:rPr lang="pt-BR" dirty="0" err="1"/>
              <a:t>amps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operem adequadamente.  Na prática, são muito utilizados na faixa de áudio e de voz (abaixo de MHz). Acima dessa faixas filtros com indutores são utilizados (para frequências altas os indutores e capacitores necessários são relativamente pequenos).</a:t>
            </a:r>
          </a:p>
        </p:txBody>
      </p:sp>
      <p:sp>
        <p:nvSpPr>
          <p:cNvPr id="23" name="Retângulo: Cantos Arredondados 22"/>
          <p:cNvSpPr/>
          <p:nvPr/>
        </p:nvSpPr>
        <p:spPr>
          <a:xfrm>
            <a:off x="4999657" y="4901483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327502" y="4831480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ordem de um filtro é o grau do polinômio em função de s=</a:t>
            </a:r>
            <a:r>
              <a:rPr lang="pt-BR" dirty="0" err="1"/>
              <a:t>jw</a:t>
            </a:r>
            <a:r>
              <a:rPr lang="pt-BR" dirty="0"/>
              <a:t> que aparece no denominador da expressão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 . </a:t>
            </a:r>
          </a:p>
        </p:txBody>
      </p:sp>
      <p:sp>
        <p:nvSpPr>
          <p:cNvPr id="25" name="Retângulo: Cantos Arredondados 24"/>
          <p:cNvSpPr/>
          <p:nvPr/>
        </p:nvSpPr>
        <p:spPr>
          <a:xfrm>
            <a:off x="4997309" y="5700996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5325154" y="5630993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filtros </a:t>
            </a:r>
            <a:r>
              <a:rPr lang="pt-BR" dirty="0" err="1"/>
              <a:t>passa-baixas</a:t>
            </a:r>
            <a:r>
              <a:rPr lang="pt-BR" dirty="0"/>
              <a:t> e </a:t>
            </a:r>
            <a:r>
              <a:rPr lang="pt-BR" dirty="0" err="1"/>
              <a:t>passa-altas</a:t>
            </a:r>
            <a:r>
              <a:rPr lang="pt-BR" dirty="0"/>
              <a:t> o número de pares RC do circuito é igual a ordem do filtro.</a:t>
            </a:r>
          </a:p>
        </p:txBody>
      </p:sp>
    </p:spTree>
    <p:extLst>
      <p:ext uri="{BB962C8B-B14F-4D97-AF65-F5344CB8AC3E}">
        <p14:creationId xmlns:p14="http://schemas.microsoft.com/office/powerpoint/2010/main" val="31047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/>
      <p:bldP spid="17" grpId="0" animBg="1"/>
      <p:bldP spid="18" grpId="0"/>
      <p:bldP spid="19" grpId="0" animBg="1"/>
      <p:bldP spid="21" grpId="0"/>
      <p:bldP spid="23" grpId="0" animBg="1"/>
      <p:bldP spid="24" grpId="0"/>
      <p:bldP spid="25" grpId="0" animBg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etângulo: Cantos Arredondados 16"/>
          <p:cNvSpPr/>
          <p:nvPr/>
        </p:nvSpPr>
        <p:spPr>
          <a:xfrm>
            <a:off x="4954443" y="58951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282288" y="519512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implementação de filtros em série para aumentar a ordem é muito utilizada. 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4966163" y="1318686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294008" y="1248683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Quatro arranjos são muito utilizados para a realização dos cinco tipos de filtros: </a:t>
            </a:r>
          </a:p>
        </p:txBody>
      </p:sp>
      <p:sp>
        <p:nvSpPr>
          <p:cNvPr id="3" name="Elipse 2"/>
          <p:cNvSpPr/>
          <p:nvPr/>
        </p:nvSpPr>
        <p:spPr>
          <a:xfrm>
            <a:off x="5179089" y="2349306"/>
            <a:ext cx="279176" cy="211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458264" y="2278966"/>
            <a:ext cx="644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</a:rPr>
              <a:t>Butterworth</a:t>
            </a:r>
            <a:r>
              <a:rPr lang="pt-BR" dirty="0"/>
              <a:t>: máxima </a:t>
            </a:r>
            <a:r>
              <a:rPr lang="pt-BR" dirty="0" err="1"/>
              <a:t>planicidade</a:t>
            </a:r>
            <a:r>
              <a:rPr lang="pt-BR" dirty="0"/>
              <a:t> mas pouca taxa de atenuação na região de transição.  </a:t>
            </a:r>
          </a:p>
        </p:txBody>
      </p:sp>
      <p:sp>
        <p:nvSpPr>
          <p:cNvPr id="23" name="Elipse 22"/>
          <p:cNvSpPr/>
          <p:nvPr/>
        </p:nvSpPr>
        <p:spPr>
          <a:xfrm>
            <a:off x="5176741" y="3008146"/>
            <a:ext cx="279176" cy="211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CaixaDeTexto 23"/>
          <p:cNvSpPr txBox="1"/>
          <p:nvPr/>
        </p:nvSpPr>
        <p:spPr>
          <a:xfrm>
            <a:off x="5455916" y="2937806"/>
            <a:ext cx="644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</a:rPr>
              <a:t>Chebyshev</a:t>
            </a:r>
            <a:r>
              <a:rPr lang="pt-BR" dirty="0"/>
              <a:t>: boas taxas de atenuação na região de transição mas ondulações consideráveis na região de passagem.  </a:t>
            </a:r>
          </a:p>
        </p:txBody>
      </p:sp>
      <p:sp>
        <p:nvSpPr>
          <p:cNvPr id="26" name="Elipse 25"/>
          <p:cNvSpPr/>
          <p:nvPr/>
        </p:nvSpPr>
        <p:spPr>
          <a:xfrm>
            <a:off x="5176741" y="3686302"/>
            <a:ext cx="279176" cy="211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CaixaDeTexto 26"/>
          <p:cNvSpPr txBox="1"/>
          <p:nvPr/>
        </p:nvSpPr>
        <p:spPr>
          <a:xfrm>
            <a:off x="5481704" y="3624783"/>
            <a:ext cx="644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</a:rPr>
              <a:t>Cauer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(ou </a:t>
            </a:r>
            <a:r>
              <a:rPr lang="pt-BR" b="1" dirty="0">
                <a:solidFill>
                  <a:srgbClr val="FF0000"/>
                </a:solidFill>
              </a:rPr>
              <a:t>elíptico</a:t>
            </a:r>
            <a:r>
              <a:rPr lang="pt-BR" b="1" dirty="0"/>
              <a:t>)</a:t>
            </a:r>
            <a:r>
              <a:rPr lang="pt-BR" dirty="0"/>
              <a:t>: máxima taxa de atenuação na região de transição com oscilações aceitáveis na região de passagem e o aparecimento de ondulações na região de bloqueio.</a:t>
            </a:r>
          </a:p>
        </p:txBody>
      </p:sp>
      <p:sp>
        <p:nvSpPr>
          <p:cNvPr id="28" name="Elipse 27"/>
          <p:cNvSpPr/>
          <p:nvPr/>
        </p:nvSpPr>
        <p:spPr>
          <a:xfrm>
            <a:off x="5170791" y="4678806"/>
            <a:ext cx="279176" cy="2110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CaixaDeTexto 28"/>
          <p:cNvSpPr txBox="1"/>
          <p:nvPr/>
        </p:nvSpPr>
        <p:spPr>
          <a:xfrm>
            <a:off x="5464034" y="4608466"/>
            <a:ext cx="6448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err="1">
                <a:solidFill>
                  <a:srgbClr val="FF0000"/>
                </a:solidFill>
              </a:rPr>
              <a:t>Cauer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(ou </a:t>
            </a:r>
            <a:r>
              <a:rPr lang="pt-BR" b="1" dirty="0">
                <a:solidFill>
                  <a:srgbClr val="FF0000"/>
                </a:solidFill>
              </a:rPr>
              <a:t>elíptico</a:t>
            </a:r>
            <a:r>
              <a:rPr lang="pt-BR" b="1" dirty="0"/>
              <a:t>)</a:t>
            </a:r>
            <a:r>
              <a:rPr lang="pt-BR" dirty="0"/>
              <a:t>: </a:t>
            </a:r>
            <a:r>
              <a:rPr lang="pt-BR" dirty="0" err="1"/>
              <a:t>planicidade</a:t>
            </a:r>
            <a:r>
              <a:rPr lang="pt-BR" dirty="0"/>
              <a:t> na região de passagem, taxas de atenuação suaves na região de transição e obtenção de atraso de fase que varia linearmente com a frequência. </a:t>
            </a:r>
          </a:p>
        </p:txBody>
      </p:sp>
    </p:spTree>
    <p:extLst>
      <p:ext uri="{BB962C8B-B14F-4D97-AF65-F5344CB8AC3E}">
        <p14:creationId xmlns:p14="http://schemas.microsoft.com/office/powerpoint/2010/main" val="327444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1" grpId="0"/>
      <p:bldP spid="3" grpId="0" animBg="1"/>
      <p:bldP spid="5" grpId="0"/>
      <p:bldP spid="23" grpId="0" animBg="1"/>
      <p:bldP spid="24" grpId="0"/>
      <p:bldP spid="26" grpId="0" animBg="1"/>
      <p:bldP spid="27" grpId="0"/>
      <p:bldP spid="28" grpId="0" animBg="1"/>
      <p:bldP spid="2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659658" y="311449"/>
            <a:ext cx="3739335" cy="53856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Realimentação múltipla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59857" y="1161466"/>
            <a:ext cx="66816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configuração de realimentação múltipla é utilizada para se obter diversos tipos e arranjos de filtros. No circuito abaixo Z</a:t>
            </a:r>
            <a:r>
              <a:rPr lang="pt-BR" baseline="-25000" dirty="0"/>
              <a:t>4</a:t>
            </a:r>
            <a:r>
              <a:rPr lang="pt-BR" dirty="0"/>
              <a:t> e Z</a:t>
            </a:r>
            <a:r>
              <a:rPr lang="pt-BR" baseline="-25000" dirty="0"/>
              <a:t>5</a:t>
            </a:r>
            <a:r>
              <a:rPr lang="pt-BR" dirty="0"/>
              <a:t> realimentam o sinal de saída para a entrada.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829" y="2180299"/>
            <a:ext cx="4502991" cy="227849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17095" y="4529797"/>
            <a:ext cx="6624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Supondo-se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e aplicando-se a técnica do curto-circuito virtual: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8451" y="4978814"/>
            <a:ext cx="3239564" cy="799093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17095" y="5275379"/>
            <a:ext cx="73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 </a:t>
            </a:r>
            <a:r>
              <a:rPr lang="pt-BR" b="1" dirty="0"/>
              <a:t>a</a:t>
            </a:r>
            <a:r>
              <a:rPr lang="pt-BR" dirty="0"/>
              <a:t>:</a:t>
            </a:r>
          </a:p>
        </p:txBody>
      </p:sp>
      <p:sp>
        <p:nvSpPr>
          <p:cNvPr id="22" name="Seta: para a Direita 21"/>
          <p:cNvSpPr/>
          <p:nvPr/>
        </p:nvSpPr>
        <p:spPr>
          <a:xfrm>
            <a:off x="9825832" y="5186304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305" y="5706675"/>
            <a:ext cx="3714700" cy="101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710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146" y="277309"/>
            <a:ext cx="27609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Função Básica do </a:t>
            </a:r>
            <a:r>
              <a:rPr lang="pt-BR" b="1" dirty="0" err="1"/>
              <a:t>Op</a:t>
            </a:r>
            <a:r>
              <a:rPr lang="pt-BR" b="1" dirty="0"/>
              <a:t> </a:t>
            </a:r>
            <a:r>
              <a:rPr lang="pt-BR" b="1" dirty="0" err="1"/>
              <a:t>Amp</a:t>
            </a:r>
            <a:r>
              <a:rPr lang="pt-BR" b="1" dirty="0"/>
              <a:t>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821635" y="874648"/>
            <a:ext cx="9342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Amp</a:t>
            </a:r>
            <a:r>
              <a:rPr lang="pt-BR" dirty="0"/>
              <a:t> é um circuito integrado composto de resistores, transistores e capacitores. 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290044" y="904455"/>
            <a:ext cx="39578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800" y="1471987"/>
            <a:ext cx="6944886" cy="429523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626605" y="3538335"/>
            <a:ext cx="612041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741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74035" y="5877345"/>
            <a:ext cx="9342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 passado era empregado largamente para computar </a:t>
            </a:r>
            <a:r>
              <a:rPr lang="pt-BR" b="1" dirty="0">
                <a:solidFill>
                  <a:srgbClr val="FF0000"/>
                </a:solidFill>
              </a:rPr>
              <a:t>operações matemáticas </a:t>
            </a:r>
            <a:r>
              <a:rPr lang="pt-BR" dirty="0"/>
              <a:t>tais como somas e integrações e por isso recebeu o nome de amplificador operacional. </a:t>
            </a:r>
          </a:p>
        </p:txBody>
      </p:sp>
      <p:sp>
        <p:nvSpPr>
          <p:cNvPr id="18" name="Retângulo: Cantos Arredondados 17"/>
          <p:cNvSpPr/>
          <p:nvPr/>
        </p:nvSpPr>
        <p:spPr>
          <a:xfrm>
            <a:off x="442444" y="5946906"/>
            <a:ext cx="39578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: para a Direita 2"/>
          <p:cNvSpPr/>
          <p:nvPr/>
        </p:nvSpPr>
        <p:spPr>
          <a:xfrm rot="1962247">
            <a:off x="6543617" y="2531619"/>
            <a:ext cx="350470" cy="4771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164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  <p:bldP spid="5" grpId="0" animBg="1"/>
      <p:bldP spid="17" grpId="0"/>
      <p:bldP spid="18" grpId="0" animBg="1"/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451" y="154551"/>
            <a:ext cx="4502991" cy="227849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259298" y="2546246"/>
            <a:ext cx="733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Nó </a:t>
            </a:r>
            <a:r>
              <a:rPr lang="pt-BR" b="1" dirty="0"/>
              <a:t>b</a:t>
            </a:r>
            <a:r>
              <a:rPr lang="pt-BR" dirty="0"/>
              <a:t>:</a:t>
            </a:r>
          </a:p>
        </p:txBody>
      </p:sp>
      <p:sp>
        <p:nvSpPr>
          <p:cNvPr id="22" name="Seta: para a Direita 21"/>
          <p:cNvSpPr/>
          <p:nvPr/>
        </p:nvSpPr>
        <p:spPr>
          <a:xfrm>
            <a:off x="7581358" y="2634301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1221" y="2546246"/>
            <a:ext cx="1423445" cy="65773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15224" y="2433045"/>
            <a:ext cx="1158391" cy="716631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59298" y="3767791"/>
            <a:ext cx="1009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Assim: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2454" y="3401225"/>
            <a:ext cx="4502991" cy="127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30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20640" y="311449"/>
            <a:ext cx="474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Exemplo 1: Filtro com realimentação múltipla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3039" y="1588084"/>
            <a:ext cx="4826951" cy="21813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148772" y="773721"/>
            <a:ext cx="665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circuito integrador, abaixo, é um exemplo da configuração com realimentação múltipla.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0641" y="4653159"/>
            <a:ext cx="4502991" cy="1274230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145785" y="3899819"/>
            <a:ext cx="665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equação abaixo se Z</a:t>
            </a:r>
            <a:r>
              <a:rPr lang="pt-BR" baseline="-25000" dirty="0"/>
              <a:t>1</a:t>
            </a:r>
            <a:r>
              <a:rPr lang="pt-BR" dirty="0"/>
              <a:t> = curto, Z</a:t>
            </a:r>
            <a:r>
              <a:rPr lang="pt-BR" baseline="-25000" dirty="0"/>
              <a:t>2</a:t>
            </a:r>
            <a:r>
              <a:rPr lang="pt-BR" dirty="0"/>
              <a:t> = aberto, Z</a:t>
            </a:r>
            <a:r>
              <a:rPr lang="pt-BR" baseline="-25000" dirty="0"/>
              <a:t>3</a:t>
            </a:r>
            <a:r>
              <a:rPr lang="pt-BR" dirty="0"/>
              <a:t> =R, Z</a:t>
            </a:r>
            <a:r>
              <a:rPr lang="pt-BR" baseline="-25000" dirty="0"/>
              <a:t>4</a:t>
            </a:r>
            <a:r>
              <a:rPr lang="pt-BR" dirty="0"/>
              <a:t> =1/</a:t>
            </a:r>
            <a:r>
              <a:rPr lang="pt-BR" dirty="0" err="1"/>
              <a:t>jwC</a:t>
            </a:r>
            <a:r>
              <a:rPr lang="pt-BR" dirty="0"/>
              <a:t> e Z</a:t>
            </a:r>
            <a:r>
              <a:rPr lang="pt-BR" baseline="-25000" dirty="0"/>
              <a:t>5</a:t>
            </a:r>
            <a:r>
              <a:rPr lang="pt-BR" dirty="0"/>
              <a:t> = aberto, resulta: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5034" y="4737566"/>
            <a:ext cx="1576586" cy="723503"/>
          </a:xfrm>
          <a:prstGeom prst="rect">
            <a:avLst/>
          </a:prstGeom>
        </p:spPr>
      </p:pic>
      <p:sp>
        <p:nvSpPr>
          <p:cNvPr id="18" name="Seta: para a Direita 17"/>
          <p:cNvSpPr/>
          <p:nvPr/>
        </p:nvSpPr>
        <p:spPr>
          <a:xfrm>
            <a:off x="9601929" y="4860503"/>
            <a:ext cx="532263" cy="38411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7209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120640" y="311449"/>
            <a:ext cx="1364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Exemplo 2: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8772" y="773721"/>
            <a:ext cx="6654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filtro RLC  passivo ideal e o ativo na figura abaixo tem a mesma função de transferência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34" y="1602468"/>
            <a:ext cx="5943661" cy="2266802"/>
          </a:xfrm>
          <a:prstGeom prst="rect">
            <a:avLst/>
          </a:prstGeom>
        </p:spPr>
      </p:pic>
      <p:sp>
        <p:nvSpPr>
          <p:cNvPr id="14" name="Retângulo: Cantos Arredondados 13"/>
          <p:cNvSpPr/>
          <p:nvPr/>
        </p:nvSpPr>
        <p:spPr>
          <a:xfrm>
            <a:off x="5148772" y="4009031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476835" y="3939028"/>
            <a:ext cx="15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Filtro Passivo: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4955148" y="4273205"/>
            <a:ext cx="7159435" cy="1047459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006075" y="5383059"/>
            <a:ext cx="15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sendo: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720" y="5287271"/>
            <a:ext cx="1089672" cy="687181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959" y="5858252"/>
            <a:ext cx="1155443" cy="78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5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34" y="301229"/>
            <a:ext cx="5943661" cy="2266802"/>
          </a:xfrm>
          <a:prstGeom prst="rect">
            <a:avLst/>
          </a:prstGeom>
        </p:spPr>
      </p:pic>
      <p:sp>
        <p:nvSpPr>
          <p:cNvPr id="14" name="Retângulo: Cantos Arredondados 13"/>
          <p:cNvSpPr/>
          <p:nvPr/>
        </p:nvSpPr>
        <p:spPr>
          <a:xfrm>
            <a:off x="5234971" y="278941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63034" y="2719412"/>
            <a:ext cx="15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Filtro Ativo: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230023" y="5047950"/>
            <a:ext cx="2379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Se C</a:t>
            </a:r>
            <a:r>
              <a:rPr lang="pt-BR" baseline="-25000" dirty="0"/>
              <a:t>3</a:t>
            </a:r>
            <a:r>
              <a:rPr lang="pt-BR" dirty="0"/>
              <a:t> = C</a:t>
            </a:r>
            <a:r>
              <a:rPr lang="pt-BR" baseline="-25000" dirty="0"/>
              <a:t>4</a:t>
            </a:r>
            <a:r>
              <a:rPr lang="pt-BR" dirty="0"/>
              <a:t> =C ,resulta 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34971" y="3249637"/>
            <a:ext cx="62717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função de transferência da configuração realimentação múltipla se Z</a:t>
            </a:r>
            <a:r>
              <a:rPr lang="pt-BR" baseline="-25000" dirty="0"/>
              <a:t>1 </a:t>
            </a:r>
            <a:r>
              <a:rPr lang="pt-BR" dirty="0"/>
              <a:t> = R</a:t>
            </a:r>
            <a:r>
              <a:rPr lang="pt-BR" baseline="-25000" dirty="0"/>
              <a:t>1 </a:t>
            </a:r>
            <a:r>
              <a:rPr lang="pt-BR" dirty="0"/>
              <a:t>, Z</a:t>
            </a:r>
            <a:r>
              <a:rPr lang="pt-BR" baseline="-25000" dirty="0"/>
              <a:t>2</a:t>
            </a:r>
            <a:r>
              <a:rPr lang="pt-BR" dirty="0"/>
              <a:t> = R</a:t>
            </a:r>
            <a:r>
              <a:rPr lang="pt-BR" baseline="-25000" dirty="0"/>
              <a:t>2</a:t>
            </a:r>
            <a:r>
              <a:rPr lang="pt-BR" dirty="0"/>
              <a:t> , Z</a:t>
            </a:r>
            <a:r>
              <a:rPr lang="pt-BR" baseline="-25000" dirty="0"/>
              <a:t>3</a:t>
            </a:r>
            <a:r>
              <a:rPr lang="pt-BR" dirty="0"/>
              <a:t> = 1/jwC</a:t>
            </a:r>
            <a:r>
              <a:rPr lang="pt-BR" baseline="-25000" dirty="0"/>
              <a:t>3 </a:t>
            </a:r>
            <a:r>
              <a:rPr lang="pt-BR" dirty="0"/>
              <a:t>, Z</a:t>
            </a:r>
            <a:r>
              <a:rPr lang="pt-BR" baseline="-25000" dirty="0"/>
              <a:t>4</a:t>
            </a:r>
            <a:r>
              <a:rPr lang="pt-BR" dirty="0"/>
              <a:t> = 1/jwC</a:t>
            </a:r>
            <a:r>
              <a:rPr lang="pt-BR" baseline="-25000" dirty="0"/>
              <a:t>4</a:t>
            </a:r>
            <a:r>
              <a:rPr lang="pt-BR" dirty="0"/>
              <a:t> e Z</a:t>
            </a:r>
            <a:r>
              <a:rPr lang="pt-BR" baseline="-25000" dirty="0"/>
              <a:t>5</a:t>
            </a:r>
            <a:r>
              <a:rPr lang="pt-BR" dirty="0"/>
              <a:t> = R</a:t>
            </a:r>
            <a:r>
              <a:rPr lang="pt-BR" baseline="-25000" dirty="0"/>
              <a:t>5</a:t>
            </a:r>
            <a:r>
              <a:rPr lang="pt-BR" dirty="0"/>
              <a:t>, </a:t>
            </a:r>
            <a:r>
              <a:rPr lang="pt-BR" dirty="0" err="1"/>
              <a:t>obtem-se</a:t>
            </a:r>
            <a:r>
              <a:rPr lang="pt-BR" dirty="0"/>
              <a:t>:</a:t>
            </a:r>
            <a:r>
              <a:rPr lang="pt-BR" baseline="-25000" dirty="0"/>
              <a:t> 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6366034" y="3899006"/>
            <a:ext cx="4848547" cy="1220236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5926495" y="5420717"/>
            <a:ext cx="6184620" cy="117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580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9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1)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3034" y="301229"/>
            <a:ext cx="5943661" cy="2266802"/>
          </a:xfrm>
          <a:prstGeom prst="rect">
            <a:avLst/>
          </a:prstGeom>
        </p:spPr>
      </p:pic>
      <p:sp>
        <p:nvSpPr>
          <p:cNvPr id="14" name="Retângulo: Cantos Arredondados 13"/>
          <p:cNvSpPr/>
          <p:nvPr/>
        </p:nvSpPr>
        <p:spPr>
          <a:xfrm>
            <a:off x="5234971" y="2789415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63034" y="2719412"/>
            <a:ext cx="1554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Filtro Ativo: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234971" y="3249637"/>
            <a:ext cx="627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igualdade é satisfeita se R</a:t>
            </a:r>
            <a:r>
              <a:rPr lang="pt-BR" baseline="-25000" dirty="0"/>
              <a:t>5</a:t>
            </a:r>
            <a:r>
              <a:rPr lang="pt-BR" dirty="0"/>
              <a:t> = 2R</a:t>
            </a:r>
            <a:r>
              <a:rPr lang="pt-BR" baseline="-25000" dirty="0"/>
              <a:t>1</a:t>
            </a:r>
            <a:r>
              <a:rPr lang="pt-BR" dirty="0"/>
              <a:t> e assim: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971" y="3719625"/>
            <a:ext cx="2464031" cy="79516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4971" y="4615447"/>
            <a:ext cx="2081175" cy="795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46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2)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5234971" y="1045022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5563034" y="932815"/>
            <a:ext cx="6028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Nessa configuração, como mostrado abaixo, utiliza-se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como amplificador não inversor com ganho K =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 </a:t>
            </a:r>
            <a:r>
              <a:rPr lang="pt-BR" dirty="0" err="1"/>
              <a:t>v</a:t>
            </a:r>
            <a:r>
              <a:rPr lang="pt-BR" baseline="-25000" dirty="0" err="1"/>
              <a:t>b</a:t>
            </a:r>
            <a:r>
              <a:rPr lang="pt-BR" dirty="0"/>
              <a:t> . 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120640" y="311449"/>
            <a:ext cx="6471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Exemplo 2: Filtro VCVS (</a:t>
            </a:r>
            <a:r>
              <a:rPr lang="pt-BR" b="1" dirty="0" err="1">
                <a:solidFill>
                  <a:srgbClr val="FF0000"/>
                </a:solidFill>
              </a:rPr>
              <a:t>voltage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controlled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voltage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source</a:t>
            </a:r>
            <a:r>
              <a:rPr lang="pt-BR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95277"/>
            <a:ext cx="5222567" cy="2444397"/>
          </a:xfrm>
          <a:prstGeom prst="rect">
            <a:avLst/>
          </a:prstGeom>
        </p:spPr>
      </p:pic>
      <p:sp>
        <p:nvSpPr>
          <p:cNvPr id="15" name="Retângulo: Cantos Arredondados 14"/>
          <p:cNvSpPr/>
          <p:nvPr/>
        </p:nvSpPr>
        <p:spPr>
          <a:xfrm>
            <a:off x="5274827" y="4418928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02890" y="4306721"/>
            <a:ext cx="6028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Mostra-se que: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085" y="4987502"/>
            <a:ext cx="5870482" cy="133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3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2a)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961715" y="202632"/>
            <a:ext cx="4937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 2a: Filtro </a:t>
            </a:r>
            <a:r>
              <a:rPr lang="pt-BR" b="1" dirty="0" err="1">
                <a:solidFill>
                  <a:srgbClr val="FF0000"/>
                </a:solidFill>
              </a:rPr>
              <a:t>Passa-Baixas</a:t>
            </a:r>
            <a:r>
              <a:rPr lang="pt-BR" b="1" dirty="0">
                <a:solidFill>
                  <a:srgbClr val="FF0000"/>
                </a:solidFill>
              </a:rPr>
              <a:t> Genérico VCVS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3806" y="1497901"/>
            <a:ext cx="3005235" cy="193618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7978245" y="808662"/>
            <a:ext cx="3935668" cy="364116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6075" y="4815194"/>
            <a:ext cx="3646668" cy="1104692"/>
          </a:xfrm>
          <a:prstGeom prst="rect">
            <a:avLst/>
          </a:prstGeom>
        </p:spPr>
      </p:pic>
      <p:sp>
        <p:nvSpPr>
          <p:cNvPr id="5" name="Colchete Duplo 4"/>
          <p:cNvSpPr/>
          <p:nvPr/>
        </p:nvSpPr>
        <p:spPr>
          <a:xfrm>
            <a:off x="6843178" y="5359867"/>
            <a:ext cx="1828005" cy="59739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" name="Conector reto 6"/>
          <p:cNvCxnSpPr/>
          <p:nvPr/>
        </p:nvCxnSpPr>
        <p:spPr>
          <a:xfrm>
            <a:off x="6029984" y="5354288"/>
            <a:ext cx="2629427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52298" y="4605474"/>
            <a:ext cx="2012203" cy="761759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9663241" y="4928821"/>
            <a:ext cx="1226647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11054" y="5410122"/>
            <a:ext cx="1202097" cy="1058366"/>
          </a:xfrm>
          <a:prstGeom prst="rect">
            <a:avLst/>
          </a:prstGeom>
        </p:spPr>
      </p:pic>
      <p:cxnSp>
        <p:nvCxnSpPr>
          <p:cNvPr id="16" name="Conector reto 15"/>
          <p:cNvCxnSpPr/>
          <p:nvPr/>
        </p:nvCxnSpPr>
        <p:spPr>
          <a:xfrm>
            <a:off x="9699140" y="5624556"/>
            <a:ext cx="26695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9665316" y="5909480"/>
            <a:ext cx="692410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0030349" y="5624560"/>
            <a:ext cx="293649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/>
          <p:cNvCxnSpPr/>
          <p:nvPr/>
        </p:nvCxnSpPr>
        <p:spPr>
          <a:xfrm>
            <a:off x="9957556" y="6108259"/>
            <a:ext cx="26695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6909550" y="5578176"/>
            <a:ext cx="26695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7326990" y="5584804"/>
            <a:ext cx="26695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7849758" y="5591432"/>
            <a:ext cx="692410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5989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dirty="0" err="1">
                <a:solidFill>
                  <a:srgbClr val="FFFF00"/>
                </a:solidFill>
                <a:latin typeface="+mj-lt"/>
                <a:ea typeface="+mj-ea"/>
                <a:cs typeface="+mj-cs"/>
              </a:rPr>
              <a:t>exemplo</a:t>
            </a:r>
            <a:r>
              <a:rPr lang="en-US" sz="4800" b="1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 2b)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096000" y="281704"/>
            <a:ext cx="4749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 2b: Filtro </a:t>
            </a:r>
            <a:r>
              <a:rPr lang="pt-BR" b="1" dirty="0" err="1">
                <a:solidFill>
                  <a:srgbClr val="FF0000"/>
                </a:solidFill>
              </a:rPr>
              <a:t>Passa-Altas</a:t>
            </a:r>
            <a:r>
              <a:rPr lang="pt-BR" b="1" dirty="0">
                <a:solidFill>
                  <a:srgbClr val="FF0000"/>
                </a:solidFill>
              </a:rPr>
              <a:t> Genérico VCVS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425" y="1898806"/>
            <a:ext cx="2548456" cy="169537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7877506" y="681296"/>
            <a:ext cx="4064180" cy="3700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1425" y="4781842"/>
            <a:ext cx="4011335" cy="11236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2204" y="4444454"/>
            <a:ext cx="1763942" cy="84930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031" y="5343690"/>
            <a:ext cx="1280496" cy="1162895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5987000" y="5280548"/>
            <a:ext cx="2892370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>
            <a:off x="8049770" y="5506634"/>
            <a:ext cx="761651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/>
          <p:cNvCxnSpPr/>
          <p:nvPr/>
        </p:nvCxnSpPr>
        <p:spPr>
          <a:xfrm>
            <a:off x="7480779" y="5505138"/>
            <a:ext cx="32301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>
            <a:off x="7013758" y="5495310"/>
            <a:ext cx="32301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/>
          <p:cNvCxnSpPr/>
          <p:nvPr/>
        </p:nvCxnSpPr>
        <p:spPr>
          <a:xfrm>
            <a:off x="6694151" y="5485482"/>
            <a:ext cx="293649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lchete Duplo 18"/>
          <p:cNvSpPr/>
          <p:nvPr/>
        </p:nvSpPr>
        <p:spPr>
          <a:xfrm>
            <a:off x="6680733" y="5359867"/>
            <a:ext cx="2211887" cy="597394"/>
          </a:xfrm>
          <a:prstGeom prst="bracketPair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>
            <a:off x="10126345" y="4869107"/>
            <a:ext cx="1226647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/>
          <p:cNvCxnSpPr/>
          <p:nvPr/>
        </p:nvCxnSpPr>
        <p:spPr>
          <a:xfrm>
            <a:off x="10223384" y="5891652"/>
            <a:ext cx="629464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/>
          <p:cNvCxnSpPr/>
          <p:nvPr/>
        </p:nvCxnSpPr>
        <p:spPr>
          <a:xfrm>
            <a:off x="10543692" y="5645852"/>
            <a:ext cx="293649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/>
          <p:cNvCxnSpPr/>
          <p:nvPr/>
        </p:nvCxnSpPr>
        <p:spPr>
          <a:xfrm>
            <a:off x="10268392" y="5636024"/>
            <a:ext cx="293649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to 23"/>
          <p:cNvCxnSpPr/>
          <p:nvPr/>
        </p:nvCxnSpPr>
        <p:spPr>
          <a:xfrm>
            <a:off x="10465036" y="6083390"/>
            <a:ext cx="293649" cy="132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0000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Filtros</a:t>
            </a:r>
            <a:r>
              <a:rPr lang="en-US" sz="4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Ativos</a:t>
            </a:r>
            <a:endParaRPr lang="en-US" sz="4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Retângulo: Cantos Arredondados 13"/>
          <p:cNvSpPr/>
          <p:nvPr/>
        </p:nvSpPr>
        <p:spPr>
          <a:xfrm>
            <a:off x="5234971" y="464452"/>
            <a:ext cx="212926" cy="2293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63034" y="366415"/>
            <a:ext cx="6396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tipo de filtro pode ser identificado a partir do tipo da expressão</a:t>
            </a:r>
          </a:p>
          <a:p>
            <a:pPr algn="just"/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 : 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5234971" y="1233714"/>
            <a:ext cx="200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Filtro </a:t>
            </a:r>
            <a:r>
              <a:rPr lang="pt-BR" b="1" dirty="0" err="1">
                <a:solidFill>
                  <a:srgbClr val="FF0000"/>
                </a:solidFill>
              </a:rPr>
              <a:t>Passa-Baixas</a:t>
            </a:r>
            <a:r>
              <a:rPr lang="pt-BR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120000">
            <a:off x="7534295" y="1094423"/>
            <a:ext cx="1227107" cy="64791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271258" y="1966684"/>
            <a:ext cx="200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Filtro </a:t>
            </a:r>
            <a:r>
              <a:rPr lang="pt-BR" b="1" dirty="0" err="1">
                <a:solidFill>
                  <a:srgbClr val="FF0000"/>
                </a:solidFill>
              </a:rPr>
              <a:t>Passa-Altas</a:t>
            </a:r>
            <a:r>
              <a:rPr lang="pt-BR" b="1" dirty="0">
                <a:solidFill>
                  <a:srgbClr val="FF0000"/>
                </a:solidFill>
              </a:rPr>
              <a:t>: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20000">
            <a:off x="7470639" y="1812669"/>
            <a:ext cx="1717949" cy="677362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5293032" y="2714167"/>
            <a:ext cx="200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Filtro Passa-Faixa: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20000">
            <a:off x="7461320" y="2656111"/>
            <a:ext cx="1738565" cy="691107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5285778" y="3606792"/>
            <a:ext cx="200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Filtro Rejeita-Faixa: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120000">
            <a:off x="7395028" y="3471836"/>
            <a:ext cx="2397276" cy="788294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5293038" y="4513932"/>
            <a:ext cx="200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Filtro Passa Todas: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9935" y="4369242"/>
            <a:ext cx="647913" cy="658712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5447897" y="5370286"/>
            <a:ext cx="764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onde</a:t>
            </a: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-60000">
            <a:off x="6556143" y="5286619"/>
            <a:ext cx="3183410" cy="558285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-60000">
            <a:off x="6551513" y="6024096"/>
            <a:ext cx="2883211" cy="49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3729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684894" y="2433606"/>
            <a:ext cx="3476625" cy="15812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Amp Op Real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63658" y="215085"/>
            <a:ext cx="358502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Limitações dos </a:t>
            </a:r>
            <a:r>
              <a:rPr lang="pt-BR" b="1" dirty="0" err="1">
                <a:solidFill>
                  <a:srgbClr val="FF0000"/>
                </a:solidFill>
              </a:rPr>
              <a:t>Ampa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r>
              <a:rPr lang="pt-BR" b="1" dirty="0">
                <a:solidFill>
                  <a:srgbClr val="FF0000"/>
                </a:solidFill>
              </a:rPr>
              <a:t> Reais</a:t>
            </a:r>
          </a:p>
        </p:txBody>
      </p:sp>
      <p:sp>
        <p:nvSpPr>
          <p:cNvPr id="6" name="Retângulo: Cantos Arredondados 5"/>
          <p:cNvSpPr/>
          <p:nvPr/>
        </p:nvSpPr>
        <p:spPr>
          <a:xfrm>
            <a:off x="5225373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689599" y="972452"/>
            <a:ext cx="61540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ganho do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não é infin</a:t>
            </a:r>
            <a:r>
              <a:rPr lang="pt-BR" dirty="0"/>
              <a:t>ito e não é constante com a frequência de operação. Ele também pode variar com a temperatura ou o envelhecimento do componente.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5227716" y="2039249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82345" y="1966679"/>
            <a:ext cx="6161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 sua impedância de saída não é nula</a:t>
            </a:r>
            <a:r>
              <a:rPr lang="pt-BR" dirty="0"/>
              <a:t>. É a limitação menor importante.  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5227716" y="279399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82345" y="2721422"/>
            <a:ext cx="61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Ele </a:t>
            </a:r>
            <a:r>
              <a:rPr lang="pt-BR" b="1" dirty="0">
                <a:solidFill>
                  <a:srgbClr val="FF0000"/>
                </a:solidFill>
              </a:rPr>
              <a:t>fornece correntes nas suas entradas</a:t>
            </a:r>
            <a:r>
              <a:rPr lang="pt-BR" dirty="0"/>
              <a:t>. É a imperfeição mais visível em qualquer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real.</a:t>
            </a:r>
          </a:p>
        </p:txBody>
      </p:sp>
      <p:sp>
        <p:nvSpPr>
          <p:cNvPr id="18" name="Retângulo: Cantos Arredondados 17"/>
          <p:cNvSpPr/>
          <p:nvPr/>
        </p:nvSpPr>
        <p:spPr>
          <a:xfrm>
            <a:off x="5227716" y="3583971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682345" y="3511401"/>
            <a:ext cx="61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amplifica a diferença entre os sinais de entrada e os sinais comuns às duas entradas.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5225374" y="433040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660577" y="4244371"/>
            <a:ext cx="61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real consome potência</a:t>
            </a:r>
            <a:r>
              <a:rPr lang="pt-BR" dirty="0"/>
              <a:t>, isto é, precisa de uma tensão e de uma corrente para operar.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5234976" y="5028139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5689605" y="4955569"/>
            <a:ext cx="61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real possui faixas de tensão e corrente em que opera adequadamente.</a:t>
            </a:r>
          </a:p>
        </p:txBody>
      </p:sp>
      <p:sp>
        <p:nvSpPr>
          <p:cNvPr id="24" name="Retângulo: Cantos Arredondados 23"/>
          <p:cNvSpPr/>
          <p:nvPr/>
        </p:nvSpPr>
        <p:spPr>
          <a:xfrm>
            <a:off x="5239895" y="569580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5718633" y="5695800"/>
            <a:ext cx="6154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real </a:t>
            </a:r>
            <a:r>
              <a:rPr lang="pt-BR" b="1" dirty="0" err="1">
                <a:solidFill>
                  <a:srgbClr val="FF0000"/>
                </a:solidFill>
              </a:rPr>
              <a:t>possue</a:t>
            </a:r>
            <a:r>
              <a:rPr lang="pt-BR" b="1" dirty="0">
                <a:solidFill>
                  <a:srgbClr val="FF0000"/>
                </a:solidFill>
              </a:rPr>
              <a:t> uma máxima taxa de variação do sinal de saída em função do tempo (SLEW RATE). </a:t>
            </a:r>
          </a:p>
        </p:txBody>
      </p:sp>
    </p:spTree>
    <p:extLst>
      <p:ext uri="{BB962C8B-B14F-4D97-AF65-F5344CB8AC3E}">
        <p14:creationId xmlns:p14="http://schemas.microsoft.com/office/powerpoint/2010/main" val="3676726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 animBg="1"/>
      <p:bldP spid="23" grpId="0"/>
      <p:bldP spid="24" grpId="0" animBg="1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146" y="423081"/>
            <a:ext cx="27609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Função Básica do </a:t>
            </a:r>
            <a:r>
              <a:rPr lang="pt-BR" b="1" dirty="0" err="1"/>
              <a:t>Op</a:t>
            </a:r>
            <a:r>
              <a:rPr lang="pt-BR" b="1" dirty="0"/>
              <a:t> </a:t>
            </a:r>
            <a:r>
              <a:rPr lang="pt-BR" b="1" dirty="0" err="1"/>
              <a:t>Amp</a:t>
            </a:r>
            <a:r>
              <a:rPr lang="pt-BR" b="1" dirty="0"/>
              <a:t> 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036729" y="1298714"/>
            <a:ext cx="9819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Com o avanço tecnológico o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Amp</a:t>
            </a:r>
            <a:r>
              <a:rPr lang="pt-BR" dirty="0"/>
              <a:t> passou a apresentar características muito próximas das características ideais e hoje em dia o termo </a:t>
            </a:r>
            <a:r>
              <a:rPr lang="pt-BR" b="1" dirty="0">
                <a:solidFill>
                  <a:srgbClr val="FF0000"/>
                </a:solidFill>
              </a:rPr>
              <a:t>operacional</a:t>
            </a:r>
            <a:r>
              <a:rPr lang="pt-BR" dirty="0"/>
              <a:t> também pode ser atribuído a sua versatilidade e </a:t>
            </a:r>
            <a:r>
              <a:rPr lang="pt-BR" b="1" dirty="0">
                <a:solidFill>
                  <a:srgbClr val="FF0000"/>
                </a:solidFill>
              </a:rPr>
              <a:t>implementar os mais diversos tipos de circuitos de uma forma praticamente ideal</a:t>
            </a:r>
            <a:r>
              <a:rPr lang="pt-BR" dirty="0"/>
              <a:t>. Na grande maioria dos casos, devido a essa idealidade, é tratado como um componente, sem que se dê muita atenção a sua construção interna. 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529195" y="1405592"/>
            <a:ext cx="395785" cy="3693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37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316" y="1639426"/>
            <a:ext cx="6780700" cy="3576818"/>
          </a:xfrm>
          <a:prstGeom prst="rect">
            <a:avLst/>
          </a:prstGeom>
        </p:spPr>
      </p:pic>
      <p:sp>
        <p:nvSpPr>
          <p:cNvPr id="15" name="Down Arrow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chemeClr val="tx1">
              <a:lumMod val="85000"/>
              <a:lumOff val="15000"/>
            </a:schemeClr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1028700" y="2646737"/>
            <a:ext cx="2628900" cy="118831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600" b="1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Amp Op Real</a:t>
            </a:r>
          </a:p>
        </p:txBody>
      </p:sp>
    </p:spTree>
    <p:extLst>
      <p:ext uri="{BB962C8B-B14F-4D97-AF65-F5344CB8AC3E}">
        <p14:creationId xmlns:p14="http://schemas.microsoft.com/office/powerpoint/2010/main" val="10455915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836027" y="1906495"/>
            <a:ext cx="3476625" cy="1923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48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Amp Op Real</a:t>
            </a:r>
          </a:p>
          <a:p>
            <a:r>
              <a:rPr lang="pt-BR" sz="3200" dirty="0"/>
              <a:t>(Alimentação dos </a:t>
            </a:r>
            <a:r>
              <a:rPr lang="pt-BR" sz="3200" dirty="0" err="1"/>
              <a:t>Amps</a:t>
            </a:r>
            <a:r>
              <a:rPr lang="pt-BR" sz="3200" dirty="0"/>
              <a:t> </a:t>
            </a:r>
            <a:r>
              <a:rPr lang="pt-BR" sz="3200" dirty="0" err="1"/>
              <a:t>Ops</a:t>
            </a:r>
            <a:r>
              <a:rPr lang="pt-BR" sz="3200" dirty="0"/>
              <a:t>)</a:t>
            </a:r>
            <a:endParaRPr lang="en-US" sz="3200" dirty="0"/>
          </a:p>
        </p:txBody>
      </p:sp>
      <p:sp>
        <p:nvSpPr>
          <p:cNvPr id="2" name="CaixaDeTexto 1"/>
          <p:cNvSpPr txBox="1"/>
          <p:nvPr/>
        </p:nvSpPr>
        <p:spPr>
          <a:xfrm>
            <a:off x="7209430" y="215085"/>
            <a:ext cx="26934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Alimentação dos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225373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1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92916" y="972452"/>
            <a:ext cx="641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real absorve pouca energia em suas entradas e fornece muita energia em sua saída por meio dos terminais de alimentação V</a:t>
            </a:r>
            <a:r>
              <a:rPr lang="pt-BR" baseline="-25000" dirty="0"/>
              <a:t>CC </a:t>
            </a:r>
            <a:r>
              <a:rPr lang="pt-BR" dirty="0"/>
              <a:t> (+) e V</a:t>
            </a:r>
            <a:r>
              <a:rPr lang="pt-BR" baseline="-25000" dirty="0"/>
              <a:t>EE</a:t>
            </a:r>
            <a:r>
              <a:rPr lang="pt-BR" dirty="0"/>
              <a:t> (-) mostrados na figura abaixo.  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632" y="2048526"/>
            <a:ext cx="4123079" cy="1639416"/>
          </a:xfrm>
          <a:prstGeom prst="rect">
            <a:avLst/>
          </a:prstGeom>
        </p:spPr>
      </p:pic>
      <p:sp>
        <p:nvSpPr>
          <p:cNvPr id="26" name="Retângulo: Cantos Arredondados 25"/>
          <p:cNvSpPr/>
          <p:nvPr/>
        </p:nvSpPr>
        <p:spPr>
          <a:xfrm>
            <a:off x="5225373" y="3798125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</a:p>
        </p:txBody>
      </p:sp>
      <p:sp>
        <p:nvSpPr>
          <p:cNvPr id="27" name="CaixaDeTexto 26"/>
          <p:cNvSpPr txBox="1"/>
          <p:nvPr/>
        </p:nvSpPr>
        <p:spPr>
          <a:xfrm>
            <a:off x="5658232" y="3737420"/>
            <a:ext cx="6410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corrente I</a:t>
            </a:r>
            <a:r>
              <a:rPr lang="pt-BR" baseline="-25000" dirty="0"/>
              <a:t>CC</a:t>
            </a:r>
            <a:r>
              <a:rPr lang="pt-BR" dirty="0"/>
              <a:t> sempre entra no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 a corrente I</a:t>
            </a:r>
            <a:r>
              <a:rPr lang="pt-BR" baseline="-25000" dirty="0"/>
              <a:t>EE</a:t>
            </a:r>
            <a:r>
              <a:rPr lang="pt-BR" dirty="0"/>
              <a:t> sempre sai do </a:t>
            </a:r>
            <a:r>
              <a:rPr lang="pt-BR" dirty="0" err="1"/>
              <a:t>amp</a:t>
            </a:r>
            <a:r>
              <a:rPr lang="pt-BR" dirty="0"/>
              <a:t> op.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92916" y="4463401"/>
            <a:ext cx="641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corrente I</a:t>
            </a:r>
            <a:r>
              <a:rPr lang="pt-BR" baseline="-25000" dirty="0"/>
              <a:t>O</a:t>
            </a:r>
            <a:r>
              <a:rPr lang="pt-BR" dirty="0"/>
              <a:t> da saída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pode entrar no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(o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fornece corrente</a:t>
            </a:r>
            <a:r>
              <a:rPr lang="pt-BR" dirty="0"/>
              <a:t>, </a:t>
            </a:r>
            <a:r>
              <a:rPr lang="pt-BR" b="1" dirty="0">
                <a:solidFill>
                  <a:srgbClr val="FF0000"/>
                </a:solidFill>
              </a:rPr>
              <a:t>I</a:t>
            </a:r>
            <a:r>
              <a:rPr lang="pt-BR" b="1" baseline="-25000" dirty="0">
                <a:solidFill>
                  <a:srgbClr val="FF0000"/>
                </a:solidFill>
              </a:rPr>
              <a:t>CC</a:t>
            </a:r>
            <a:r>
              <a:rPr lang="pt-BR" b="1" dirty="0">
                <a:solidFill>
                  <a:srgbClr val="FF0000"/>
                </a:solidFill>
              </a:rPr>
              <a:t> = I</a:t>
            </a:r>
            <a:r>
              <a:rPr lang="pt-BR" b="1" baseline="-25000" dirty="0">
                <a:solidFill>
                  <a:srgbClr val="FF0000"/>
                </a:solidFill>
              </a:rPr>
              <a:t>EE</a:t>
            </a:r>
            <a:r>
              <a:rPr lang="pt-BR" b="1" dirty="0">
                <a:solidFill>
                  <a:srgbClr val="FF0000"/>
                </a:solidFill>
              </a:rPr>
              <a:t> + I</a:t>
            </a:r>
            <a:r>
              <a:rPr lang="pt-BR" b="1" baseline="-25000" dirty="0">
                <a:solidFill>
                  <a:srgbClr val="FF0000"/>
                </a:solidFill>
              </a:rPr>
              <a:t>O</a:t>
            </a:r>
            <a:r>
              <a:rPr lang="pt-BR" dirty="0"/>
              <a:t>) ou pode entrar no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(o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drena corrente</a:t>
            </a:r>
            <a:r>
              <a:rPr lang="pt-BR" dirty="0"/>
              <a:t>, </a:t>
            </a:r>
            <a:r>
              <a:rPr lang="pt-BR" b="1" dirty="0">
                <a:solidFill>
                  <a:srgbClr val="FF0000"/>
                </a:solidFill>
              </a:rPr>
              <a:t>I</a:t>
            </a:r>
            <a:r>
              <a:rPr lang="pt-BR" b="1" baseline="-25000" dirty="0">
                <a:solidFill>
                  <a:srgbClr val="FF0000"/>
                </a:solidFill>
              </a:rPr>
              <a:t>CC</a:t>
            </a:r>
            <a:r>
              <a:rPr lang="pt-BR" b="1" dirty="0">
                <a:solidFill>
                  <a:srgbClr val="FF0000"/>
                </a:solidFill>
              </a:rPr>
              <a:t> + I</a:t>
            </a:r>
            <a:r>
              <a:rPr lang="pt-BR" b="1" baseline="-25000" dirty="0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 = = I</a:t>
            </a:r>
            <a:r>
              <a:rPr lang="pt-BR" b="1" baseline="-25000" dirty="0">
                <a:solidFill>
                  <a:srgbClr val="FF0000"/>
                </a:solidFill>
              </a:rPr>
              <a:t>EE</a:t>
            </a:r>
            <a:r>
              <a:rPr lang="pt-BR" dirty="0"/>
              <a:t>). Nem todos os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são feitos para fornecer e drenar corrente.</a:t>
            </a:r>
          </a:p>
        </p:txBody>
      </p:sp>
      <p:sp>
        <p:nvSpPr>
          <p:cNvPr id="30" name="Retângulo: Cantos Arredondados 29"/>
          <p:cNvSpPr/>
          <p:nvPr/>
        </p:nvSpPr>
        <p:spPr>
          <a:xfrm>
            <a:off x="5203605" y="4545607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913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26" grpId="0" animBg="1"/>
      <p:bldP spid="27" grpId="0"/>
      <p:bldP spid="10" grpId="0"/>
      <p:bldP spid="3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7209430" y="215085"/>
            <a:ext cx="26934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Alimentação dos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113405" y="1101114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4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92916" y="972452"/>
            <a:ext cx="6410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maioria das aplicações nenhum dos dois terminais de alimentação está aterrado, conforme figura (a) abaixo (</a:t>
            </a:r>
            <a:r>
              <a:rPr lang="pt-BR" b="1" dirty="0">
                <a:solidFill>
                  <a:srgbClr val="FF0000"/>
                </a:solidFill>
              </a:rPr>
              <a:t>operação com duas fontes de alimentação</a:t>
            </a:r>
            <a:r>
              <a:rPr lang="pt-BR" dirty="0"/>
              <a:t>).   Normalmente emprega-se </a:t>
            </a:r>
          </a:p>
          <a:p>
            <a:pPr algn="just"/>
            <a:r>
              <a:rPr lang="pt-BR" dirty="0"/>
              <a:t>V</a:t>
            </a:r>
            <a:r>
              <a:rPr lang="pt-BR" baseline="-25000" dirty="0"/>
              <a:t>EE</a:t>
            </a:r>
            <a:r>
              <a:rPr lang="pt-BR" dirty="0"/>
              <a:t> = -V</a:t>
            </a:r>
            <a:r>
              <a:rPr lang="pt-BR" baseline="-25000" dirty="0"/>
              <a:t>CC</a:t>
            </a:r>
            <a:r>
              <a:rPr lang="pt-BR" dirty="0"/>
              <a:t> . Os valores V</a:t>
            </a:r>
            <a:r>
              <a:rPr lang="pt-BR" baseline="-25000" dirty="0"/>
              <a:t>CC</a:t>
            </a:r>
            <a:r>
              <a:rPr lang="pt-BR" dirty="0"/>
              <a:t> = +15V e V</a:t>
            </a:r>
            <a:r>
              <a:rPr lang="pt-BR" baseline="-25000" dirty="0"/>
              <a:t>EE</a:t>
            </a:r>
            <a:r>
              <a:rPr lang="pt-BR" dirty="0"/>
              <a:t> = -15V são os mais usados. Seguindo-se os limites impostos pelo fabricante, pode-se utilizar qualquer valor para V</a:t>
            </a:r>
            <a:r>
              <a:rPr lang="pt-BR" baseline="-25000" dirty="0"/>
              <a:t>CC</a:t>
            </a:r>
            <a:r>
              <a:rPr lang="pt-BR" dirty="0"/>
              <a:t> e V</a:t>
            </a:r>
            <a:r>
              <a:rPr lang="pt-BR" baseline="-25000" dirty="0"/>
              <a:t>EE</a:t>
            </a:r>
            <a:r>
              <a:rPr lang="pt-BR" dirty="0"/>
              <a:t> 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6307641" y="2696533"/>
            <a:ext cx="5242204" cy="1757217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6923314" y="4406698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(a)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9990001" y="4442483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592916" y="4774194"/>
            <a:ext cx="6410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pouquíssimos casos pode-se ligar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com um dos terminais de alimentação aterrado (</a:t>
            </a:r>
            <a:r>
              <a:rPr lang="pt-BR" b="1" dirty="0">
                <a:solidFill>
                  <a:srgbClr val="FF0000"/>
                </a:solidFill>
              </a:rPr>
              <a:t>operação com fonte única</a:t>
            </a:r>
            <a:r>
              <a:rPr lang="pt-BR" dirty="0"/>
              <a:t>). Pode-se tanto aterrar V</a:t>
            </a:r>
            <a:r>
              <a:rPr lang="pt-BR" baseline="-25000" dirty="0"/>
              <a:t>CC</a:t>
            </a:r>
            <a:r>
              <a:rPr lang="pt-BR" dirty="0"/>
              <a:t> ou V</a:t>
            </a:r>
            <a:r>
              <a:rPr lang="pt-BR" baseline="-25000" dirty="0"/>
              <a:t>EE ,</a:t>
            </a:r>
            <a:r>
              <a:rPr lang="pt-BR" dirty="0"/>
              <a:t> se o fabricante assim especificar. Para o caso em que V</a:t>
            </a:r>
            <a:r>
              <a:rPr lang="pt-BR" baseline="-25000" dirty="0"/>
              <a:t>EE</a:t>
            </a:r>
            <a:r>
              <a:rPr lang="pt-BR" dirty="0"/>
              <a:t> = 0v, valores mais comuns de V</a:t>
            </a:r>
            <a:r>
              <a:rPr lang="pt-BR" baseline="-25000" dirty="0"/>
              <a:t>CC</a:t>
            </a:r>
            <a:r>
              <a:rPr lang="pt-BR" dirty="0"/>
              <a:t> são 9V, 6V, 3V (6, 4 ou 2 pilhas comuns), principalmente em equipamentos portáteis.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5126875" y="4684268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5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836027" y="1906495"/>
            <a:ext cx="3476625" cy="1923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48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Amp Op Real</a:t>
            </a:r>
          </a:p>
          <a:p>
            <a:r>
              <a:rPr lang="pt-BR" sz="3200" dirty="0"/>
              <a:t>(Alimentação dos </a:t>
            </a:r>
            <a:r>
              <a:rPr lang="pt-BR" sz="3200" dirty="0" err="1"/>
              <a:t>Amps</a:t>
            </a:r>
            <a:r>
              <a:rPr lang="pt-BR" sz="3200" dirty="0"/>
              <a:t> </a:t>
            </a:r>
            <a:r>
              <a:rPr lang="pt-BR" sz="3200" dirty="0" err="1"/>
              <a:t>Ops</a:t>
            </a:r>
            <a:r>
              <a:rPr lang="pt-BR" sz="32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489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8" grpId="0"/>
      <p:bldP spid="1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7209430" y="215085"/>
            <a:ext cx="26934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Alimentação dos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080230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6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92916" y="972452"/>
            <a:ext cx="641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valores de tensão de V</a:t>
            </a:r>
            <a:r>
              <a:rPr lang="pt-BR" baseline="-25000" dirty="0"/>
              <a:t>CC</a:t>
            </a:r>
            <a:r>
              <a:rPr lang="pt-BR" dirty="0"/>
              <a:t> e V</a:t>
            </a:r>
            <a:r>
              <a:rPr lang="pt-BR" baseline="-25000" dirty="0"/>
              <a:t>EE</a:t>
            </a:r>
            <a:r>
              <a:rPr lang="pt-BR" dirty="0"/>
              <a:t> estabelecem os limites de excursão do sinal da saída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do </a:t>
            </a:r>
            <a:r>
              <a:rPr lang="pt-BR" dirty="0" err="1"/>
              <a:t>amp</a:t>
            </a:r>
            <a:r>
              <a:rPr lang="pt-BR" dirty="0"/>
              <a:t> op. Para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tem-se que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= A(v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) como mostra a figura (a) abaixo.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753905" y="2007015"/>
            <a:ext cx="5604533" cy="211508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923314" y="4058362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(a)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554573" y="4108660"/>
            <a:ext cx="551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(b)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5145546" y="4620828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7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658232" y="4564738"/>
            <a:ext cx="64103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real, supondo V</a:t>
            </a:r>
            <a:r>
              <a:rPr lang="pt-BR" baseline="-25000" dirty="0"/>
              <a:t>EE</a:t>
            </a:r>
            <a:r>
              <a:rPr lang="pt-BR" dirty="0"/>
              <a:t> = -V</a:t>
            </a:r>
            <a:r>
              <a:rPr lang="pt-BR" baseline="-25000" dirty="0"/>
              <a:t>CC</a:t>
            </a:r>
            <a:r>
              <a:rPr lang="pt-BR" dirty="0"/>
              <a:t> , enquanto o valor da tensão |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 for menor que |V</a:t>
            </a:r>
            <a:r>
              <a:rPr lang="pt-BR" baseline="-25000" dirty="0"/>
              <a:t>CC</a:t>
            </a:r>
            <a:r>
              <a:rPr lang="pt-BR" dirty="0"/>
              <a:t>| tem-se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= A(v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). No entanto quando |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| se aproxima de V</a:t>
            </a:r>
            <a:r>
              <a:rPr lang="pt-BR" baseline="-25000" dirty="0"/>
              <a:t>CC </a:t>
            </a:r>
            <a:r>
              <a:rPr lang="pt-BR" dirty="0"/>
              <a:t>,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deixa de se comportar segundo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= A(v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) e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tende a assumir um valor constante (o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está saturado</a:t>
            </a:r>
            <a:r>
              <a:rPr lang="pt-BR" dirty="0"/>
              <a:t>).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36027" y="1906495"/>
            <a:ext cx="3476625" cy="1923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48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/>
              <a:t>Amp Op Real</a:t>
            </a:r>
          </a:p>
          <a:p>
            <a:r>
              <a:rPr lang="pt-BR" sz="3200" dirty="0"/>
              <a:t>(Alimentação dos </a:t>
            </a:r>
            <a:r>
              <a:rPr lang="pt-BR" sz="3200" dirty="0" err="1"/>
              <a:t>Amps</a:t>
            </a:r>
            <a:r>
              <a:rPr lang="pt-BR" sz="3200" dirty="0"/>
              <a:t> </a:t>
            </a:r>
            <a:r>
              <a:rPr lang="pt-BR" sz="3200" dirty="0" err="1"/>
              <a:t>Ops</a:t>
            </a:r>
            <a:r>
              <a:rPr lang="pt-BR" sz="3200" dirty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7851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0" grpId="0"/>
      <p:bldP spid="13" grpId="0"/>
      <p:bldP spid="14" grpId="0" animBg="1"/>
      <p:bldP spid="1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7209430" y="215085"/>
            <a:ext cx="26934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Alimentação dos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080230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8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592916" y="972452"/>
            <a:ext cx="641039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valores de tensão para os quais ocorrem a saturação (v</a:t>
            </a:r>
            <a:r>
              <a:rPr lang="pt-BR" baseline="-25000" dirty="0"/>
              <a:t>0sat+ </a:t>
            </a:r>
            <a:r>
              <a:rPr lang="pt-BR" dirty="0"/>
              <a:t> 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-</a:t>
            </a:r>
            <a:r>
              <a:rPr lang="pt-BR" dirty="0"/>
              <a:t>) dependem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utilizado. Esse dado é fornecido pelo fabricante. No </a:t>
            </a:r>
            <a:r>
              <a:rPr lang="pt-BR" dirty="0" err="1"/>
              <a:t>cado</a:t>
            </a:r>
            <a:r>
              <a:rPr lang="pt-BR" dirty="0"/>
              <a:t>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existe uma diferença de aproximadamente 2V entre a fonte de alimentação e o máximo (mínimo) valor de saída, ou seja, V</a:t>
            </a:r>
            <a:r>
              <a:rPr lang="pt-BR" baseline="-25000" dirty="0"/>
              <a:t>CC</a:t>
            </a:r>
            <a:r>
              <a:rPr lang="pt-BR" dirty="0"/>
              <a:t> = -V</a:t>
            </a:r>
            <a:r>
              <a:rPr lang="pt-BR" baseline="-25000" dirty="0"/>
              <a:t>EE</a:t>
            </a:r>
            <a:r>
              <a:rPr lang="pt-BR" dirty="0"/>
              <a:t> = +15V e v</a:t>
            </a:r>
            <a:r>
              <a:rPr lang="pt-BR" baseline="-25000" dirty="0"/>
              <a:t>0sat+</a:t>
            </a:r>
            <a:r>
              <a:rPr lang="pt-BR" dirty="0"/>
              <a:t> ≈ +- 13V. 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600175" y="2489196"/>
            <a:ext cx="64103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abaixo mostra a forma de onda de saída de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inversor de ganho -10. Observa-se o </a:t>
            </a:r>
            <a:r>
              <a:rPr lang="pt-BR" dirty="0" err="1"/>
              <a:t>ceifamento</a:t>
            </a:r>
            <a:r>
              <a:rPr lang="pt-BR" dirty="0"/>
              <a:t> da forma de onda de saída (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baseline="-25000" dirty="0"/>
              <a:t> </a:t>
            </a:r>
            <a:r>
              <a:rPr lang="pt-BR" dirty="0"/>
              <a:t>) com os valores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 e </a:t>
            </a:r>
            <a:r>
              <a:rPr lang="pt-BR" dirty="0" err="1"/>
              <a:t>v</a:t>
            </a:r>
            <a:r>
              <a:rPr lang="pt-BR" baseline="-25000" dirty="0" err="1"/>
              <a:t>osgt</a:t>
            </a:r>
            <a:r>
              <a:rPr lang="pt-BR" baseline="-25000" dirty="0"/>
              <a:t>-</a:t>
            </a:r>
            <a:r>
              <a:rPr lang="pt-BR" dirty="0"/>
              <a:t> . Enquanto</a:t>
            </a:r>
          </a:p>
          <a:p>
            <a:pPr algn="just"/>
            <a:r>
              <a:rPr lang="pt-BR" dirty="0"/>
              <a:t> -1,3V &lt;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 &lt; 1,3V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opera em sua região linear e vale a relação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= A(v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) . Quando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 &gt; 1,3V a saída satura em -13V e a relação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= A(v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) não é mais válida e, portanto, a relação</a:t>
            </a:r>
          </a:p>
          <a:p>
            <a:pPr algn="just"/>
            <a:r>
              <a:rPr lang="pt-BR" dirty="0"/>
              <a:t>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/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= 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</a:t>
            </a:r>
            <a:r>
              <a:rPr lang="pt-BR" dirty="0"/>
              <a:t> também não é mais válida.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5550" y="4674372"/>
            <a:ext cx="2507760" cy="1606395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3656" y="4508566"/>
            <a:ext cx="2418516" cy="2168635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36027" y="1906495"/>
            <a:ext cx="3476625" cy="192347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solidFill>
                  <a:srgbClr val="00B05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Amp Op Real</a:t>
            </a:r>
          </a:p>
          <a:p>
            <a:r>
              <a:rPr lang="pt-BR" dirty="0"/>
              <a:t>(Alimentação dos </a:t>
            </a:r>
            <a:r>
              <a:rPr lang="pt-BR" dirty="0" err="1"/>
              <a:t>Amps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3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/>
      <p:bldP spid="1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(Ponto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Referência</a:t>
            </a:r>
            <a:r>
              <a:rPr lang="en-US" sz="32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763658" y="215085"/>
            <a:ext cx="35850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Ponto de Referência dos </a:t>
            </a:r>
            <a:r>
              <a:rPr lang="pt-BR" b="1" dirty="0" err="1">
                <a:solidFill>
                  <a:srgbClr val="FF0000"/>
                </a:solidFill>
              </a:rPr>
              <a:t>Amps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119357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92916" y="972452"/>
            <a:ext cx="6410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Observando-se as figuras abaixo vê-se que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não fornece um terminal específico para a conexão ao terra. </a:t>
            </a:r>
            <a:r>
              <a:rPr lang="pt-BR" b="1" dirty="0">
                <a:solidFill>
                  <a:srgbClr val="FF0000"/>
                </a:solidFill>
              </a:rPr>
              <a:t>A tensão de referência é a tensão média entre os dois terminais de alimentação.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7133" y="2172781"/>
            <a:ext cx="2829039" cy="34359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4500" y="2070190"/>
            <a:ext cx="2766568" cy="353406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961880" y="6003233"/>
            <a:ext cx="5363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/>
              <a:t>Curva de entrada-saída para um circuito com alimentação simétrica (a) e por uma única fonte de alimentação (b)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062783" y="5604259"/>
            <a:ext cx="52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(c)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9825552" y="5585529"/>
            <a:ext cx="52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(d)</a:t>
            </a:r>
          </a:p>
        </p:txBody>
      </p:sp>
    </p:spTree>
    <p:extLst>
      <p:ext uri="{BB962C8B-B14F-4D97-AF65-F5344CB8AC3E}">
        <p14:creationId xmlns:p14="http://schemas.microsoft.com/office/powerpoint/2010/main" val="13672851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763658" y="215085"/>
            <a:ext cx="35850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Ponto de Referência dos </a:t>
            </a:r>
            <a:r>
              <a:rPr lang="pt-BR" b="1" dirty="0" err="1">
                <a:solidFill>
                  <a:srgbClr val="FF0000"/>
                </a:solidFill>
              </a:rPr>
              <a:t>Amps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6" name="Retângulo: Cantos Arredondados 5"/>
          <p:cNvSpPr/>
          <p:nvPr/>
        </p:nvSpPr>
        <p:spPr>
          <a:xfrm>
            <a:off x="5119357" y="102854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6112299" y="2793341"/>
            <a:ext cx="5197888" cy="1913192"/>
          </a:xfrm>
          <a:prstGeom prst="rect">
            <a:avLst/>
          </a:prstGeom>
        </p:spPr>
      </p:pic>
      <p:sp>
        <p:nvSpPr>
          <p:cNvPr id="15" name="Retângulo: Cantos Arredondados 14"/>
          <p:cNvSpPr/>
          <p:nvPr/>
        </p:nvSpPr>
        <p:spPr>
          <a:xfrm>
            <a:off x="5141131" y="1819572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14689" y="1719940"/>
            <a:ext cx="640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figura c abaixo, observa-se que para 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)=0 a tensão de saída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=0 encontra-se exatamente no meio da região onde a expressão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baseline="-25000" dirty="0"/>
              <a:t> </a:t>
            </a:r>
            <a:r>
              <a:rPr lang="pt-BR" dirty="0"/>
              <a:t> = A 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) é válida.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614689" y="941458"/>
            <a:ext cx="6214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Se V</a:t>
            </a:r>
            <a:r>
              <a:rPr lang="pt-BR" baseline="-25000" dirty="0"/>
              <a:t>CC</a:t>
            </a:r>
            <a:r>
              <a:rPr lang="pt-BR" dirty="0"/>
              <a:t> = V</a:t>
            </a:r>
            <a:r>
              <a:rPr lang="pt-BR" baseline="-25000" dirty="0"/>
              <a:t>EE</a:t>
            </a:r>
            <a:r>
              <a:rPr lang="pt-BR" dirty="0"/>
              <a:t> a tensão de referência (</a:t>
            </a:r>
            <a:r>
              <a:rPr lang="pt-BR" dirty="0" err="1"/>
              <a:t>V</a:t>
            </a:r>
            <a:r>
              <a:rPr lang="pt-BR" baseline="-25000" dirty="0" err="1"/>
              <a:t>ref</a:t>
            </a:r>
            <a:r>
              <a:rPr lang="pt-BR" dirty="0"/>
              <a:t>) é o terra. </a:t>
            </a:r>
          </a:p>
          <a:p>
            <a:pPr algn="just"/>
            <a:r>
              <a:rPr lang="pt-BR" dirty="0"/>
              <a:t>Se V</a:t>
            </a:r>
            <a:r>
              <a:rPr lang="pt-BR" baseline="-25000" dirty="0"/>
              <a:t>CC</a:t>
            </a:r>
            <a:r>
              <a:rPr lang="pt-BR" dirty="0"/>
              <a:t> = 0, </a:t>
            </a:r>
            <a:r>
              <a:rPr lang="pt-BR" dirty="0" err="1"/>
              <a:t>V</a:t>
            </a:r>
            <a:r>
              <a:rPr lang="pt-BR" baseline="-25000" dirty="0" err="1"/>
              <a:t>ref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cc</a:t>
            </a:r>
            <a:r>
              <a:rPr lang="pt-BR" dirty="0"/>
              <a:t> /2.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2" name="CaixaDeTexto 21"/>
          <p:cNvSpPr txBox="1"/>
          <p:nvPr/>
        </p:nvSpPr>
        <p:spPr>
          <a:xfrm>
            <a:off x="5592915" y="4856604"/>
            <a:ext cx="64031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Na figura d para 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)=0 observa-se que a tensão de saída encontra-se na região de saturação porque a tensão de referência é 7,5V e, portanto, a expressão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baseline="-25000" dirty="0"/>
              <a:t> </a:t>
            </a:r>
            <a:r>
              <a:rPr lang="pt-BR" dirty="0"/>
              <a:t> = A 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) não é válida.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Amp Op Real</a:t>
            </a:r>
          </a:p>
          <a:p>
            <a:r>
              <a:rPr lang="en-US" dirty="0"/>
              <a:t>(Ponto de </a:t>
            </a:r>
            <a:r>
              <a:rPr lang="en-US" dirty="0" err="1"/>
              <a:t>Referência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97193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/>
      <p:bldP spid="18" grpId="0"/>
      <p:bldP spid="2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763658" y="215085"/>
            <a:ext cx="35850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Ponto de </a:t>
            </a:r>
            <a:r>
              <a:rPr lang="pt-BR" b="1" dirty="0" err="1">
                <a:solidFill>
                  <a:srgbClr val="FF0000"/>
                </a:solidFill>
              </a:rPr>
              <a:t>Referêcia</a:t>
            </a:r>
            <a:r>
              <a:rPr lang="pt-BR" b="1" dirty="0">
                <a:solidFill>
                  <a:srgbClr val="FF0000"/>
                </a:solidFill>
              </a:rPr>
              <a:t> dos </a:t>
            </a:r>
            <a:r>
              <a:rPr lang="pt-BR" b="1" dirty="0" err="1">
                <a:solidFill>
                  <a:srgbClr val="FF0000"/>
                </a:solidFill>
              </a:rPr>
              <a:t>Amps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5119356" y="1337248"/>
            <a:ext cx="67968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Imagine que se deseja transformar uma forma de onda quadrada de 0/2,5V em um sinal para utilização com lógica TTL (0/5V). É possível utilizar um 741 com em um amplificador de ganho 2 utilizando-se uma fonte de alimentação ?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Amp Op Real</a:t>
            </a:r>
          </a:p>
          <a:p>
            <a:r>
              <a:rPr lang="en-US" dirty="0"/>
              <a:t>(Ponto de </a:t>
            </a:r>
            <a:r>
              <a:rPr lang="en-US" dirty="0" err="1"/>
              <a:t>Referência</a:t>
            </a:r>
            <a:r>
              <a:rPr lang="en-US" dirty="0"/>
              <a:t>)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5119357" y="856343"/>
            <a:ext cx="12379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</a:t>
            </a:r>
          </a:p>
        </p:txBody>
      </p:sp>
      <p:sp>
        <p:nvSpPr>
          <p:cNvPr id="8" name="Retângulo: Cantos Arredondados 5"/>
          <p:cNvSpPr/>
          <p:nvPr/>
        </p:nvSpPr>
        <p:spPr>
          <a:xfrm>
            <a:off x="5119357" y="2668166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5625112" y="2577882"/>
            <a:ext cx="6214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pt-BR" dirty="0"/>
              <a:t>Deve-se utilizar um amplificador não-inversor de ganho utilizando-se, por exemplo, R</a:t>
            </a:r>
            <a:r>
              <a:rPr lang="pt-BR" baseline="-25000" dirty="0"/>
              <a:t>1</a:t>
            </a:r>
            <a:r>
              <a:rPr lang="pt-BR" dirty="0"/>
              <a:t> =1kΩ e R</a:t>
            </a:r>
            <a:r>
              <a:rPr lang="pt-BR" baseline="-25000" dirty="0"/>
              <a:t>2</a:t>
            </a:r>
            <a:r>
              <a:rPr lang="pt-BR" dirty="0"/>
              <a:t> =1kΩ.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  Como será utilizado uma única fonte de alimentação de 12V,  e se deseja uma saída positiva, então V</a:t>
            </a:r>
            <a:r>
              <a:rPr lang="pt-BR" baseline="-25000" dirty="0"/>
              <a:t>EE</a:t>
            </a:r>
            <a:r>
              <a:rPr lang="pt-BR" dirty="0"/>
              <a:t> =OV e V</a:t>
            </a:r>
            <a:r>
              <a:rPr lang="pt-BR" baseline="-25000" dirty="0"/>
              <a:t>CC</a:t>
            </a:r>
            <a:r>
              <a:rPr lang="pt-BR" dirty="0"/>
              <a:t> = 12V.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     Para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tem-se que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= V</a:t>
            </a:r>
            <a:r>
              <a:rPr lang="pt-BR" baseline="-25000" dirty="0"/>
              <a:t>CC</a:t>
            </a:r>
            <a:r>
              <a:rPr lang="pt-BR" dirty="0"/>
              <a:t> - 2V=10V 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-</a:t>
            </a:r>
            <a:r>
              <a:rPr lang="pt-BR" dirty="0"/>
              <a:t> = V</a:t>
            </a:r>
            <a:r>
              <a:rPr lang="pt-BR" baseline="-25000" dirty="0"/>
              <a:t>EE</a:t>
            </a:r>
            <a:r>
              <a:rPr lang="pt-BR" dirty="0"/>
              <a:t> + 2V=2V.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       A forma de onda de saída é construída observando-se que enquanto 2V &lt;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 &lt; 10V (isto é, 1V &lt;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&lt; 5V)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opera em sua região linear (amplifica o sinal com ganho 2).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-        Para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&lt; 1V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está saturado e a saída permanece constante e igual à 2V. </a:t>
            </a:r>
          </a:p>
          <a:p>
            <a:pPr algn="just"/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285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ixaDeTexto 12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  <a:lvl1pPr algn="ctr">
              <a:lnSpc>
                <a:spcPct val="90000"/>
              </a:lnSpc>
              <a:spcBef>
                <a:spcPct val="0"/>
              </a:spcBef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Amp Op Real</a:t>
            </a:r>
          </a:p>
          <a:p>
            <a:r>
              <a:rPr lang="en-US" dirty="0"/>
              <a:t>(Ponto de </a:t>
            </a:r>
            <a:r>
              <a:rPr lang="en-US" dirty="0" err="1"/>
              <a:t>Referência</a:t>
            </a:r>
            <a:r>
              <a:rPr lang="en-US" dirty="0"/>
              <a:t>)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758" y="1387660"/>
            <a:ext cx="6538027" cy="2375679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119357" y="856343"/>
            <a:ext cx="123790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Exemplo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6763658" y="215085"/>
            <a:ext cx="3585029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Ponto de </a:t>
            </a:r>
            <a:r>
              <a:rPr lang="pt-BR" b="1" dirty="0" err="1">
                <a:solidFill>
                  <a:srgbClr val="FF0000"/>
                </a:solidFill>
              </a:rPr>
              <a:t>Referêcia</a:t>
            </a:r>
            <a:r>
              <a:rPr lang="pt-BR" b="1" dirty="0">
                <a:solidFill>
                  <a:srgbClr val="FF0000"/>
                </a:solidFill>
              </a:rPr>
              <a:t> dos </a:t>
            </a:r>
            <a:r>
              <a:rPr lang="pt-BR" b="1" dirty="0" err="1">
                <a:solidFill>
                  <a:srgbClr val="FF0000"/>
                </a:solidFill>
              </a:rPr>
              <a:t>Amps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Ops</a:t>
            </a:r>
            <a:endParaRPr lang="pt-B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77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511160" y="215085"/>
            <a:ext cx="45247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Circuitos que Operam com o </a:t>
            </a:r>
            <a:r>
              <a:rPr lang="pt-BR" b="1" dirty="0" err="1">
                <a:solidFill>
                  <a:srgbClr val="FF0000"/>
                </a:solidFill>
              </a:rPr>
              <a:t>Am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Saturado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0262" y="2267579"/>
            <a:ext cx="3909848" cy="19132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Convencional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7" name="Retângulo: Cantos Arredondados 5"/>
          <p:cNvSpPr/>
          <p:nvPr/>
        </p:nvSpPr>
        <p:spPr>
          <a:xfrm>
            <a:off x="5038861" y="82360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65227" y="774097"/>
            <a:ext cx="6337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função de um </a:t>
            </a:r>
            <a:r>
              <a:rPr lang="pt-BR" b="1" dirty="0">
                <a:solidFill>
                  <a:srgbClr val="FF0000"/>
                </a:solidFill>
              </a:rPr>
              <a:t>comparador de tensões </a:t>
            </a:r>
            <a:r>
              <a:rPr lang="pt-BR" dirty="0"/>
              <a:t>é comparar a tensão de uma de suas entradas com a tensão de sua outra entrada e produzir um sinal de saída de valor alto ou valor baixo, dependendo de qual entrada é maior ou menor. Este circuito, como mostrado abaixo, nada mais é que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sendo empregado em malha aberta. 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497" y="2718103"/>
            <a:ext cx="6538027" cy="2257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/>
          <p:cNvSpPr txBox="1"/>
          <p:nvPr/>
        </p:nvSpPr>
        <p:spPr>
          <a:xfrm>
            <a:off x="552146" y="423081"/>
            <a:ext cx="27609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Função Básica do </a:t>
            </a:r>
            <a:r>
              <a:rPr lang="pt-BR" b="1" dirty="0" err="1"/>
              <a:t>Op</a:t>
            </a:r>
            <a:r>
              <a:rPr lang="pt-BR" b="1" dirty="0"/>
              <a:t> </a:t>
            </a:r>
            <a:r>
              <a:rPr lang="pt-BR" b="1" dirty="0" err="1"/>
              <a:t>Amp</a:t>
            </a:r>
            <a:r>
              <a:rPr lang="pt-BR" b="1" dirty="0"/>
              <a:t> 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877" y="478278"/>
            <a:ext cx="4604107" cy="1492162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6887" y="3694450"/>
            <a:ext cx="5314085" cy="219865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14" y="2625922"/>
            <a:ext cx="4786994" cy="1211598"/>
          </a:xfrm>
          <a:prstGeom prst="rect">
            <a:avLst/>
          </a:prstGeom>
        </p:spPr>
      </p:pic>
      <p:sp>
        <p:nvSpPr>
          <p:cNvPr id="13" name="Seta: para a Direita 12"/>
          <p:cNvSpPr/>
          <p:nvPr/>
        </p:nvSpPr>
        <p:spPr>
          <a:xfrm>
            <a:off x="5098932" y="2891731"/>
            <a:ext cx="1037230" cy="99628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AAD72A03-FD29-4987-A2C9-152F061637ED}"/>
              </a:ext>
            </a:extLst>
          </p:cNvPr>
          <p:cNvSpPr txBox="1"/>
          <p:nvPr/>
        </p:nvSpPr>
        <p:spPr>
          <a:xfrm>
            <a:off x="6761877" y="2098533"/>
            <a:ext cx="3924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OBS: Se v</a:t>
            </a:r>
            <a:r>
              <a:rPr lang="pt-BR" baseline="-25000" dirty="0"/>
              <a:t>+</a:t>
            </a:r>
            <a:r>
              <a:rPr lang="pt-BR" dirty="0"/>
              <a:t> =100,75mV e v</a:t>
            </a:r>
            <a:r>
              <a:rPr lang="pt-BR" baseline="-25000" dirty="0"/>
              <a:t>-</a:t>
            </a:r>
            <a:r>
              <a:rPr lang="pt-BR" dirty="0"/>
              <a:t> =100,80mV, então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baseline="-25000" dirty="0"/>
              <a:t>+</a:t>
            </a:r>
            <a:r>
              <a:rPr lang="pt-BR" dirty="0"/>
              <a:t> = 5V 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7268ECE-6325-459D-B1A5-1298D3D20421}"/>
              </a:ext>
            </a:extLst>
          </p:cNvPr>
          <p:cNvSpPr txBox="1"/>
          <p:nvPr/>
        </p:nvSpPr>
        <p:spPr>
          <a:xfrm>
            <a:off x="9186203" y="1190092"/>
            <a:ext cx="1477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baseline="-25000" dirty="0"/>
              <a:t>+</a:t>
            </a:r>
            <a:r>
              <a:rPr lang="pt-BR" dirty="0"/>
              <a:t> = 5V</a:t>
            </a:r>
          </a:p>
        </p:txBody>
      </p:sp>
    </p:spTree>
    <p:extLst>
      <p:ext uri="{BB962C8B-B14F-4D97-AF65-F5344CB8AC3E}">
        <p14:creationId xmlns:p14="http://schemas.microsoft.com/office/powerpoint/2010/main" val="81542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" grpId="0"/>
      <p:bldP spid="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511160" y="215085"/>
            <a:ext cx="452470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Circuitos que Operam com o </a:t>
            </a:r>
            <a:r>
              <a:rPr lang="pt-BR" b="1" dirty="0" err="1">
                <a:solidFill>
                  <a:srgbClr val="FF0000"/>
                </a:solidFill>
              </a:rPr>
              <a:t>Am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Saturado</a:t>
            </a:r>
          </a:p>
        </p:txBody>
      </p:sp>
      <p:sp>
        <p:nvSpPr>
          <p:cNvPr id="7" name="Retângulo: Cantos Arredondados 5"/>
          <p:cNvSpPr/>
          <p:nvPr/>
        </p:nvSpPr>
        <p:spPr>
          <a:xfrm>
            <a:off x="5038861" y="82360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65227" y="774097"/>
            <a:ext cx="633773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reais convencionais comportam-se bem como comparadores de tensão em baixas frequências mas existem muitas aplicações onde os comparadores devem funcionar em altas frequências.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Nestas condições as transições de saída de nível baixo para alto e vice-versa devem ser o mais rápido possível e com o menor atraso entre entrada e saída. Por esse motivo, desenvolveram-se </a:t>
            </a:r>
            <a:r>
              <a:rPr lang="pt-BR" dirty="0" err="1"/>
              <a:t>amps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especiais, destinados somente a comparar sinais, chamados comparadores de tensão (</a:t>
            </a:r>
            <a:r>
              <a:rPr lang="pt-BR" dirty="0" err="1"/>
              <a:t>voltage</a:t>
            </a:r>
            <a:r>
              <a:rPr lang="pt-BR" dirty="0"/>
              <a:t> </a:t>
            </a:r>
            <a:r>
              <a:rPr lang="pt-BR" dirty="0" err="1"/>
              <a:t>comparators</a:t>
            </a:r>
            <a:r>
              <a:rPr lang="pt-BR" dirty="0"/>
              <a:t>) e não de </a:t>
            </a:r>
            <a:r>
              <a:rPr lang="pt-BR" dirty="0" err="1"/>
              <a:t>amp</a:t>
            </a:r>
            <a:r>
              <a:rPr lang="pt-BR" dirty="0"/>
              <a:t> op. Eles possuem tempo de transição que permitem a sua operação em frequências de dezenas de MHz.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20262" y="2267579"/>
            <a:ext cx="3909848" cy="1913269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Convencional</a:t>
            </a:r>
            <a:r>
              <a:rPr lang="en-US" sz="2800" b="1" dirty="0">
                <a:latin typeface="+mj-lt"/>
                <a:ea typeface="+mj-ea"/>
                <a:cs typeface="+mj-cs"/>
              </a:rPr>
              <a:t> de </a:t>
            </a:r>
            <a:r>
              <a:rPr lang="en-US" sz="28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3710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302440" y="215085"/>
            <a:ext cx="47334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Circuito Regenerativo ou Disparador de </a:t>
            </a:r>
            <a:r>
              <a:rPr lang="pt-BR" b="1" dirty="0" err="1">
                <a:solidFill>
                  <a:srgbClr val="FF0000"/>
                </a:solidFill>
              </a:rPr>
              <a:t>Schimitt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: Cantos Arredondados 5"/>
          <p:cNvSpPr/>
          <p:nvPr/>
        </p:nvSpPr>
        <p:spPr>
          <a:xfrm>
            <a:off x="5038861" y="82360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65227" y="774097"/>
            <a:ext cx="63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circuito regenerativo da figura </a:t>
            </a:r>
            <a:r>
              <a:rPr lang="pt-BR" dirty="0"/>
              <a:t>(a) abaixo é muito semelhante ao circuito amplificador não-inversor da figura (b). A diferença é a Inversão da entrada v</a:t>
            </a:r>
            <a:r>
              <a:rPr lang="pt-BR" baseline="-25000" dirty="0"/>
              <a:t>+</a:t>
            </a:r>
            <a:r>
              <a:rPr lang="pt-BR" dirty="0"/>
              <a:t> com a entrada v</a:t>
            </a:r>
            <a:r>
              <a:rPr lang="pt-BR" baseline="-25000" dirty="0"/>
              <a:t>-</a:t>
            </a:r>
            <a:r>
              <a:rPr lang="pt-BR" dirty="0"/>
              <a:t> .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7" y="1743963"/>
            <a:ext cx="5024445" cy="226680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988815" y="3925602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(a)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9803554" y="3925602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(b)</a:t>
            </a:r>
          </a:p>
        </p:txBody>
      </p:sp>
      <p:sp>
        <p:nvSpPr>
          <p:cNvPr id="11" name="Retângulo: Cantos Arredondados 5"/>
          <p:cNvSpPr/>
          <p:nvPr/>
        </p:nvSpPr>
        <p:spPr>
          <a:xfrm>
            <a:off x="5058741" y="439506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585107" y="4345557"/>
            <a:ext cx="63377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circuito da figura (a) supõe-se que 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</a:t>
            </a:r>
            <a:r>
              <a:rPr lang="pt-BR" dirty="0"/>
              <a:t> =0 (portanto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=0) e se aplica um </a:t>
            </a:r>
            <a:r>
              <a:rPr lang="pt-BR" b="1" dirty="0">
                <a:solidFill>
                  <a:srgbClr val="FF0000"/>
                </a:solidFill>
              </a:rPr>
              <a:t>sinal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e</a:t>
            </a:r>
            <a:r>
              <a:rPr lang="pt-BR" b="1" dirty="0">
                <a:solidFill>
                  <a:srgbClr val="FF0000"/>
                </a:solidFill>
              </a:rPr>
              <a:t> positivo </a:t>
            </a:r>
            <a:r>
              <a:rPr lang="pt-BR" dirty="0"/>
              <a:t>na entrada v-. A diferença 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 </a:t>
            </a:r>
            <a:r>
              <a:rPr lang="pt-BR" dirty="0"/>
              <a:t>torna-se negativa e, portanto, a saída torna-se negativa pois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 A (v</a:t>
            </a:r>
            <a:r>
              <a:rPr lang="pt-BR" baseline="-25000" dirty="0"/>
              <a:t>+</a:t>
            </a:r>
            <a:r>
              <a:rPr lang="pt-BR" dirty="0"/>
              <a:t> - v</a:t>
            </a:r>
            <a:r>
              <a:rPr lang="pt-BR" baseline="-25000" dirty="0"/>
              <a:t>-)</a:t>
            </a:r>
            <a:r>
              <a:rPr lang="pt-BR" dirty="0"/>
              <a:t>). Mas se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é negativo, através da realimentação por R</a:t>
            </a:r>
            <a:r>
              <a:rPr lang="pt-BR" baseline="-25000" dirty="0"/>
              <a:t>2</a:t>
            </a:r>
            <a:r>
              <a:rPr lang="pt-BR" dirty="0"/>
              <a:t> o valor de tensão na entrada v</a:t>
            </a:r>
            <a:r>
              <a:rPr lang="pt-BR" baseline="-25000" dirty="0"/>
              <a:t>+</a:t>
            </a:r>
            <a:r>
              <a:rPr lang="pt-BR" dirty="0"/>
              <a:t> também torna-se negativo, </a:t>
            </a:r>
            <a:r>
              <a:rPr lang="pt-BR" b="1" dirty="0">
                <a:solidFill>
                  <a:srgbClr val="FF0000"/>
                </a:solidFill>
              </a:rPr>
              <a:t>aumentando a diferença v</a:t>
            </a:r>
            <a:r>
              <a:rPr lang="pt-BR" b="1" baseline="-25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 - v</a:t>
            </a:r>
            <a:r>
              <a:rPr lang="pt-BR" b="1" baseline="-25000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dirty="0"/>
              <a:t>. </a:t>
            </a:r>
          </a:p>
        </p:txBody>
      </p:sp>
      <p:sp>
        <p:nvSpPr>
          <p:cNvPr id="15" name="Retângulo: Cantos Arredondados 5"/>
          <p:cNvSpPr/>
          <p:nvPr/>
        </p:nvSpPr>
        <p:spPr>
          <a:xfrm>
            <a:off x="5038861" y="827655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565227" y="778152"/>
            <a:ext cx="63377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b="1" dirty="0">
                <a:solidFill>
                  <a:srgbClr val="FF0000"/>
                </a:solidFill>
              </a:rPr>
              <a:t>circuito regenerativo da figura </a:t>
            </a:r>
            <a:r>
              <a:rPr lang="pt-BR" dirty="0"/>
              <a:t>(a) abaixo é muito semelhante ao circuito amplificador não-inversor da figura (b). A diferença é a Inversão da entrada v</a:t>
            </a:r>
            <a:r>
              <a:rPr lang="pt-BR" baseline="-25000" dirty="0"/>
              <a:t>+</a:t>
            </a:r>
            <a:r>
              <a:rPr lang="pt-BR" dirty="0"/>
              <a:t> com a entrada v</a:t>
            </a:r>
            <a:r>
              <a:rPr lang="pt-BR" baseline="-25000" dirty="0"/>
              <a:t>-</a:t>
            </a:r>
            <a:r>
              <a:rPr lang="pt-BR" dirty="0"/>
              <a:t> . 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417" y="1748018"/>
            <a:ext cx="5024445" cy="226680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3866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ixaDeTexto 1"/>
          <p:cNvSpPr txBox="1"/>
          <p:nvPr/>
        </p:nvSpPr>
        <p:spPr>
          <a:xfrm>
            <a:off x="6302440" y="215085"/>
            <a:ext cx="473342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Circuito Regenerativo ou Disparador de </a:t>
            </a:r>
            <a:r>
              <a:rPr lang="pt-BR" b="1" dirty="0" err="1">
                <a:solidFill>
                  <a:srgbClr val="FF0000"/>
                </a:solidFill>
              </a:rPr>
              <a:t>Schimitt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: Cantos Arredondados 5"/>
          <p:cNvSpPr/>
          <p:nvPr/>
        </p:nvSpPr>
        <p:spPr>
          <a:xfrm>
            <a:off x="5038861" y="823600"/>
            <a:ext cx="367543" cy="2902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5500281" y="716395"/>
            <a:ext cx="6337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circuito do amplificador não-inversor o surgimento de um </a:t>
            </a:r>
            <a:r>
              <a:rPr lang="pt-BR" b="1" dirty="0">
                <a:solidFill>
                  <a:srgbClr val="FF0000"/>
                </a:solidFill>
              </a:rPr>
              <a:t>sinal positivo na entrada</a:t>
            </a:r>
            <a:r>
              <a:rPr lang="pt-BR" dirty="0"/>
              <a:t>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tem como efeito o aparecimento de um sinal positivo na saída, que é realimentado via R</a:t>
            </a:r>
            <a:r>
              <a:rPr lang="pt-BR" baseline="-25000" dirty="0"/>
              <a:t>2</a:t>
            </a:r>
            <a:r>
              <a:rPr lang="pt-BR" dirty="0"/>
              <a:t> à entrada v</a:t>
            </a:r>
            <a:r>
              <a:rPr lang="pt-BR" baseline="-25000" dirty="0"/>
              <a:t>-</a:t>
            </a:r>
            <a:r>
              <a:rPr lang="pt-BR" dirty="0"/>
              <a:t> e que desta forma </a:t>
            </a:r>
            <a:r>
              <a:rPr lang="pt-BR" b="1" dirty="0">
                <a:solidFill>
                  <a:srgbClr val="FF0000"/>
                </a:solidFill>
              </a:rPr>
              <a:t>reduzindo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a diferença v</a:t>
            </a:r>
            <a:r>
              <a:rPr lang="pt-BR" b="1" baseline="-25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 - v</a:t>
            </a:r>
            <a:r>
              <a:rPr lang="pt-BR" b="1" baseline="-25000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 . </a:t>
            </a:r>
            <a:r>
              <a:rPr lang="pt-BR" dirty="0"/>
              <a:t>Em outras palavras,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procura neutralizar o efeito da variação do sinal de entrada. A este tipo de realimentação denomina-se </a:t>
            </a:r>
            <a:r>
              <a:rPr lang="pt-BR" b="1" dirty="0">
                <a:solidFill>
                  <a:srgbClr val="FF0000"/>
                </a:solidFill>
              </a:rPr>
              <a:t>realimentação negativa. </a:t>
            </a:r>
            <a:r>
              <a:rPr lang="pt-BR" dirty="0"/>
              <a:t>Isto garante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permaneça em sua região linear de operação e que se possa aplicar o princípio do curto-circuito virtual.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08303" y="3547824"/>
            <a:ext cx="633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circuito com realimentação positiva a saída admite apenas dois valores possíveis,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+</a:t>
            </a:r>
            <a:r>
              <a:rPr lang="pt-BR" dirty="0"/>
              <a:t> e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-</a:t>
            </a:r>
            <a:r>
              <a:rPr lang="pt-BR" dirty="0"/>
              <a:t> e não é possível aplicar o conceito de curto-circuito virtual. A entrada v</a:t>
            </a:r>
            <a:r>
              <a:rPr lang="pt-BR" baseline="-25000" dirty="0"/>
              <a:t>+</a:t>
            </a:r>
            <a:r>
              <a:rPr lang="pt-BR" dirty="0"/>
              <a:t> pode ter apenas os seguintes valores: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030" y="4748153"/>
            <a:ext cx="2709453" cy="69699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9091259" y="4948874"/>
            <a:ext cx="19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, quando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-</a:t>
            </a: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019" y="5539483"/>
            <a:ext cx="2709453" cy="628279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210178" y="5632925"/>
            <a:ext cx="19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, quando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+</a:t>
            </a:r>
            <a:endParaRPr lang="pt-BR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499355" y="3547824"/>
            <a:ext cx="6337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circuito com realimentação positiva a saída admite apenas dois valores possíveis,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+</a:t>
            </a:r>
            <a:r>
              <a:rPr lang="pt-BR" dirty="0"/>
              <a:t> e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-</a:t>
            </a:r>
            <a:r>
              <a:rPr lang="pt-BR" dirty="0"/>
              <a:t> e não é possível aplicar o conceito de curto-circuito virtual. A entrada v</a:t>
            </a:r>
            <a:r>
              <a:rPr lang="pt-BR" baseline="-25000" dirty="0"/>
              <a:t>+</a:t>
            </a:r>
            <a:r>
              <a:rPr lang="pt-BR" dirty="0"/>
              <a:t> pode ter apenas os seguintes valores: </a:t>
            </a:r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5082" y="4748153"/>
            <a:ext cx="2709453" cy="696996"/>
          </a:xfrm>
          <a:prstGeom prst="rect">
            <a:avLst/>
          </a:prstGeom>
        </p:spPr>
      </p:pic>
      <p:sp>
        <p:nvSpPr>
          <p:cNvPr id="24" name="CaixaDeTexto 23"/>
          <p:cNvSpPr txBox="1"/>
          <p:nvPr/>
        </p:nvSpPr>
        <p:spPr>
          <a:xfrm>
            <a:off x="9082311" y="4948874"/>
            <a:ext cx="19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, quando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-</a:t>
            </a:r>
            <a:endParaRPr lang="pt-BR" dirty="0"/>
          </a:p>
        </p:txBody>
      </p:sp>
      <p:pic>
        <p:nvPicPr>
          <p:cNvPr id="25" name="Imagem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71" y="5539483"/>
            <a:ext cx="2709453" cy="628279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9201230" y="5632925"/>
            <a:ext cx="1961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, quando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= </a:t>
            </a:r>
            <a:r>
              <a:rPr lang="pt-BR" dirty="0" err="1"/>
              <a:t>v</a:t>
            </a:r>
            <a:r>
              <a:rPr lang="pt-BR" baseline="-25000" dirty="0" err="1"/>
              <a:t>sat</a:t>
            </a:r>
            <a:r>
              <a:rPr lang="pt-BR" baseline="-25000" dirty="0"/>
              <a:t>+</a:t>
            </a:r>
            <a:endParaRPr lang="pt-BR" dirty="0"/>
          </a:p>
        </p:txBody>
      </p:sp>
      <p:sp>
        <p:nvSpPr>
          <p:cNvPr id="30" name="CaixaDeTexto 29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8445718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022818" y="680781"/>
            <a:ext cx="633773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Projete um circuito comparador de tensões regenerativo (disparador de Schmitt) tal que V</a:t>
            </a:r>
            <a:r>
              <a:rPr lang="pt-BR" baseline="-25000" dirty="0"/>
              <a:t>ref1</a:t>
            </a:r>
            <a:r>
              <a:rPr lang="pt-BR" dirty="0"/>
              <a:t> = -3V. Utilize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com V</a:t>
            </a:r>
            <a:r>
              <a:rPr lang="pt-BR" baseline="-25000" dirty="0"/>
              <a:t>CC</a:t>
            </a:r>
            <a:r>
              <a:rPr lang="pt-BR" dirty="0"/>
              <a:t> = 15V e V</a:t>
            </a:r>
            <a:r>
              <a:rPr lang="pt-BR" baseline="-25000" dirty="0"/>
              <a:t>EE</a:t>
            </a:r>
            <a:r>
              <a:rPr lang="pt-BR" dirty="0"/>
              <a:t> =  -15V.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a) Determine também o valor de V</a:t>
            </a:r>
            <a:r>
              <a:rPr lang="pt-BR" baseline="-25000" dirty="0"/>
              <a:t>ref2</a:t>
            </a:r>
            <a:r>
              <a:rPr lang="pt-BR" dirty="0"/>
              <a:t> e desenhe o sinal de saída do circuito superposto ao sinal de entrada da figura abaixo.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b) Explique o comportamento do circuito através de sua característica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x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4692" y="311449"/>
            <a:ext cx="1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Exemplo: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105" y="3401225"/>
            <a:ext cx="6498759" cy="246403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492207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022818" y="757875"/>
            <a:ext cx="6337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>
                <a:solidFill>
                  <a:srgbClr val="FF0000"/>
                </a:solidFill>
              </a:rPr>
              <a:t>a)   </a:t>
            </a:r>
            <a:r>
              <a:rPr lang="pt-BR" dirty="0"/>
              <a:t>No caso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para V</a:t>
            </a:r>
            <a:r>
              <a:rPr lang="pt-BR" baseline="-25000" dirty="0"/>
              <a:t>CC</a:t>
            </a:r>
            <a:r>
              <a:rPr lang="pt-BR" dirty="0"/>
              <a:t> = 15V tem-se que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= 13V e para V</a:t>
            </a:r>
            <a:r>
              <a:rPr lang="pt-BR" baseline="-25000" dirty="0"/>
              <a:t>EE</a:t>
            </a:r>
            <a:r>
              <a:rPr lang="pt-BR" dirty="0"/>
              <a:t> = -15V,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_</a:t>
            </a:r>
            <a:r>
              <a:rPr lang="pt-BR" dirty="0"/>
              <a:t> = -13V. Como V</a:t>
            </a:r>
            <a:r>
              <a:rPr lang="pt-BR" baseline="-25000" dirty="0"/>
              <a:t>fef1</a:t>
            </a:r>
            <a:r>
              <a:rPr lang="pt-BR" dirty="0"/>
              <a:t> = -3V, resulta: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4692" y="311449"/>
            <a:ext cx="1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Exemplo:</a:t>
            </a:r>
          </a:p>
        </p:txBody>
      </p:sp>
      <p:cxnSp>
        <p:nvCxnSpPr>
          <p:cNvPr id="6" name="Conector de seta reta 5"/>
          <p:cNvCxnSpPr/>
          <p:nvPr/>
        </p:nvCxnSpPr>
        <p:spPr>
          <a:xfrm flipV="1">
            <a:off x="7636042" y="1870433"/>
            <a:ext cx="395224" cy="135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m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266" y="1505424"/>
            <a:ext cx="1678683" cy="72644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22818" y="2308324"/>
            <a:ext cx="684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 relação acima pode ser obtida pela combinação R</a:t>
            </a:r>
            <a:r>
              <a:rPr lang="pt-BR" baseline="-25000" dirty="0"/>
              <a:t>1</a:t>
            </a:r>
            <a:r>
              <a:rPr lang="pt-BR" dirty="0"/>
              <a:t> = 3kΩ e R</a:t>
            </a:r>
            <a:r>
              <a:rPr lang="pt-BR" baseline="-25000" dirty="0"/>
              <a:t>2 </a:t>
            </a:r>
            <a:r>
              <a:rPr lang="pt-BR" dirty="0"/>
              <a:t>= 10KΩ. Como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 </a:t>
            </a:r>
            <a:r>
              <a:rPr lang="pt-BR" dirty="0"/>
              <a:t> = 13V, tem-se que V</a:t>
            </a:r>
            <a:r>
              <a:rPr lang="pt-BR" baseline="-25000" dirty="0"/>
              <a:t>fef2</a:t>
            </a:r>
            <a:r>
              <a:rPr lang="pt-BR" dirty="0"/>
              <a:t> = 3V. 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990" y="3594500"/>
            <a:ext cx="5836567" cy="2454214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4974692" y="3225168"/>
            <a:ext cx="3607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b)  Comportamento do circuito: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6732141" y="6121669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(a)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9546880" y="6121669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(b)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784892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172451" y="3691654"/>
            <a:ext cx="67628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c)  Na figura (a) o sinal de saída está superposto ao sinal de entrada. </a:t>
            </a:r>
          </a:p>
          <a:p>
            <a:pPr marL="285750" indent="-285750" algn="just">
              <a:buFontTx/>
              <a:buChar char="-"/>
            </a:pPr>
            <a:r>
              <a:rPr lang="pt-BR" dirty="0"/>
              <a:t>Quando o sinal de entrada vem de um valor baixo (ponto a) a saída muda de um valor alto para um baixo quando v</a:t>
            </a:r>
            <a:r>
              <a:rPr lang="pt-BR" baseline="-25000" dirty="0"/>
              <a:t>+</a:t>
            </a:r>
            <a:r>
              <a:rPr lang="pt-BR" dirty="0"/>
              <a:t> = v</a:t>
            </a:r>
            <a:r>
              <a:rPr lang="pt-BR" baseline="-25000" dirty="0"/>
              <a:t>ref2</a:t>
            </a:r>
            <a:r>
              <a:rPr lang="pt-BR" dirty="0"/>
              <a:t> = 3V. 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marL="285750" indent="-285750" algn="just">
              <a:buFontTx/>
              <a:buChar char="-"/>
            </a:pPr>
            <a:r>
              <a:rPr lang="pt-BR" dirty="0"/>
              <a:t>Quando o sinal de entrada vem de um valor alto (intervalo b-d) a saída muda de um valor abaixo para um alto quando v</a:t>
            </a:r>
            <a:r>
              <a:rPr lang="pt-BR" baseline="-25000" dirty="0"/>
              <a:t>+</a:t>
            </a:r>
            <a:r>
              <a:rPr lang="pt-BR" dirty="0"/>
              <a:t> = v</a:t>
            </a:r>
            <a:r>
              <a:rPr lang="pt-BR" baseline="-25000" dirty="0"/>
              <a:t>ref1</a:t>
            </a:r>
            <a:r>
              <a:rPr lang="pt-BR" dirty="0"/>
              <a:t> = -3V.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4692" y="311449"/>
            <a:ext cx="1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Exemplo:</a:t>
            </a:r>
          </a:p>
        </p:txBody>
      </p:sp>
      <p:pic>
        <p:nvPicPr>
          <p:cNvPr id="18" name="Imagem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604" y="663484"/>
            <a:ext cx="5836567" cy="2454214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7134924" y="3131665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(a)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9949663" y="3131665"/>
            <a:ext cx="495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(b)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4256852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aixaDeTexto 2"/>
          <p:cNvSpPr txBox="1"/>
          <p:nvPr/>
        </p:nvSpPr>
        <p:spPr>
          <a:xfrm>
            <a:off x="5172450" y="2605986"/>
            <a:ext cx="676287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lphaLcParenR" startAt="4"/>
            </a:pPr>
            <a:r>
              <a:rPr lang="pt-BR" dirty="0"/>
              <a:t>O comportamento de 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 e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dirty="0"/>
              <a:t> é apresentado na curva acima. </a:t>
            </a:r>
          </a:p>
          <a:p>
            <a:pPr marL="342900" indent="-342900" algn="just">
              <a:buAutoNum type="alphaLcParenR" startAt="4"/>
            </a:pPr>
            <a:endParaRPr lang="pt-BR" dirty="0"/>
          </a:p>
          <a:p>
            <a:pPr algn="just"/>
            <a:r>
              <a:rPr lang="pt-BR" dirty="0"/>
              <a:t>      Para sinais suficientemente negativo o valor da saída é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= 13V.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      Enquanto o sinal de entrada for menor que +3V esta situação se mantém. Assim que o sinal de entrada for maior que +3V, a saída do circuito assume o valor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_</a:t>
            </a:r>
            <a:r>
              <a:rPr lang="pt-BR" dirty="0"/>
              <a:t> = -13V.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      Enquanto o valor de entrada for maior que -3V o circuito não altera o seu estado. </a:t>
            </a:r>
          </a:p>
          <a:p>
            <a:pPr marL="285750" indent="-285750" algn="just">
              <a:buFontTx/>
              <a:buChar char="-"/>
            </a:pPr>
            <a:endParaRPr lang="pt-BR" dirty="0"/>
          </a:p>
          <a:p>
            <a:pPr algn="just"/>
            <a:r>
              <a:rPr lang="pt-BR" dirty="0"/>
              <a:t>       Assim que o sinal na entrada assumir o valor inferior a -3V, a saída do circuito assuem novamente o valor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= 13V.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974692" y="311449"/>
            <a:ext cx="1122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solidFill>
                  <a:srgbClr val="FF0000"/>
                </a:solidFill>
              </a:rPr>
              <a:t>Exemplo: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4663" y="42831"/>
            <a:ext cx="2838450" cy="2390775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6" name="Retângulo 5"/>
          <p:cNvSpPr/>
          <p:nvPr/>
        </p:nvSpPr>
        <p:spPr>
          <a:xfrm>
            <a:off x="5276642" y="3198025"/>
            <a:ext cx="197758" cy="217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5276642" y="3790064"/>
            <a:ext cx="197758" cy="217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5276642" y="4826970"/>
            <a:ext cx="197758" cy="217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5276642" y="5646162"/>
            <a:ext cx="197758" cy="21771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1002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 CMOS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94523" y="311449"/>
            <a:ext cx="669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Os circuitos de Schmitt são muito importante em eletrônica digital (onde tipicamente V</a:t>
            </a:r>
            <a:r>
              <a:rPr lang="pt-BR" baseline="-25000" dirty="0"/>
              <a:t>EE</a:t>
            </a:r>
            <a:r>
              <a:rPr lang="pt-BR" dirty="0"/>
              <a:t> =0 e V</a:t>
            </a:r>
            <a:r>
              <a:rPr lang="pt-BR" baseline="-25000" dirty="0"/>
              <a:t>CC</a:t>
            </a:r>
            <a:r>
              <a:rPr lang="pt-BR" dirty="0"/>
              <a:t> = 5V). Por isso são implementados como se fossem portas lógicas CMOS especiais.  A figura abaixo mostra o símbolo de um circuito de Schmitt CMOS e o seu </a:t>
            </a:r>
            <a:r>
              <a:rPr lang="pt-BR" dirty="0" err="1"/>
              <a:t>efetio</a:t>
            </a:r>
            <a:r>
              <a:rPr lang="pt-BR" dirty="0"/>
              <a:t> sobre um sinal de entrada com muito ruído.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60000">
            <a:off x="5867772" y="1913904"/>
            <a:ext cx="4904742" cy="266257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94523" y="4701604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fabricante de CI ajusta V</a:t>
            </a:r>
            <a:r>
              <a:rPr lang="pt-BR" baseline="-25000" dirty="0"/>
              <a:t>ref1</a:t>
            </a:r>
            <a:r>
              <a:rPr lang="pt-BR" dirty="0"/>
              <a:t> para 40% de V</a:t>
            </a:r>
            <a:r>
              <a:rPr lang="pt-BR" baseline="-25000" dirty="0"/>
              <a:t>CC</a:t>
            </a:r>
            <a:r>
              <a:rPr lang="pt-BR" dirty="0"/>
              <a:t> e V</a:t>
            </a:r>
            <a:r>
              <a:rPr lang="pt-BR" baseline="-25000" dirty="0"/>
              <a:t>ref2</a:t>
            </a:r>
            <a:r>
              <a:rPr lang="pt-BR" dirty="0"/>
              <a:t> PARA 60% de V</a:t>
            </a:r>
            <a:r>
              <a:rPr lang="pt-BR" baseline="-25000" dirty="0"/>
              <a:t>CC</a:t>
            </a:r>
            <a:r>
              <a:rPr lang="pt-BR" dirty="0"/>
              <a:t> (este valores são comumente chamados de V</a:t>
            </a:r>
            <a:r>
              <a:rPr lang="pt-BR" baseline="-25000" dirty="0"/>
              <a:t>T-</a:t>
            </a:r>
            <a:r>
              <a:rPr lang="pt-BR" dirty="0"/>
              <a:t> e V</a:t>
            </a:r>
            <a:r>
              <a:rPr lang="pt-BR" baseline="-25000" dirty="0"/>
              <a:t>T+</a:t>
            </a:r>
            <a:r>
              <a:rPr lang="pt-BR" dirty="0"/>
              <a:t> ).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156983" y="5438615"/>
            <a:ext cx="669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Devido ao efeito de histerese, para um sinal de valor baixo (OV) mesmo que ocorra um pico de ruído de 59% de V</a:t>
            </a:r>
            <a:r>
              <a:rPr lang="pt-BR" baseline="-25000" dirty="0"/>
              <a:t>CC</a:t>
            </a:r>
            <a:r>
              <a:rPr lang="pt-BR" dirty="0"/>
              <a:t> a saída do inversor ainda permanece em nível alto. </a:t>
            </a:r>
          </a:p>
        </p:txBody>
      </p:sp>
    </p:spTree>
    <p:extLst>
      <p:ext uri="{BB962C8B-B14F-4D97-AF65-F5344CB8AC3E}">
        <p14:creationId xmlns:p14="http://schemas.microsoft.com/office/powerpoint/2010/main" val="14317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548113" y="1842868"/>
            <a:ext cx="3909848" cy="2348964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Tensões</a:t>
            </a:r>
            <a:r>
              <a:rPr lang="en-US" sz="2800" b="1" dirty="0"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Regenerativo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ou</a:t>
            </a: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2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200" b="1" dirty="0" err="1">
                <a:latin typeface="+mj-lt"/>
                <a:ea typeface="+mj-ea"/>
                <a:cs typeface="+mj-cs"/>
              </a:rPr>
              <a:t>Comparador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Schmitt CMOS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5807811" y="511582"/>
            <a:ext cx="4904742" cy="266257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094523" y="3307521"/>
            <a:ext cx="66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Da mesma forma, para um sinal de entrada de nível alto, se surgir um ruído que o leve até 41% DE V</a:t>
            </a:r>
            <a:r>
              <a:rPr lang="pt-BR" baseline="-25000" dirty="0"/>
              <a:t>CC</a:t>
            </a:r>
            <a:r>
              <a:rPr lang="pt-BR" dirty="0"/>
              <a:t>, ainda assim a saída do inversor </a:t>
            </a:r>
            <a:r>
              <a:rPr lang="pt-BR" dirty="0" err="1"/>
              <a:t>permancerá</a:t>
            </a:r>
            <a:r>
              <a:rPr lang="pt-BR" dirty="0"/>
              <a:t> em nível baixo. Novamente é utilizada a tecnologia CMOS que permite que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+</a:t>
            </a:r>
            <a:r>
              <a:rPr lang="pt-BR" dirty="0"/>
              <a:t> = V</a:t>
            </a:r>
            <a:r>
              <a:rPr lang="pt-BR" baseline="-25000" dirty="0"/>
              <a:t>CC</a:t>
            </a:r>
            <a:r>
              <a:rPr lang="pt-BR" dirty="0"/>
              <a:t> e </a:t>
            </a:r>
            <a:r>
              <a:rPr lang="pt-BR" dirty="0" err="1"/>
              <a:t>v</a:t>
            </a:r>
            <a:r>
              <a:rPr lang="pt-BR" baseline="-25000" dirty="0" err="1"/>
              <a:t>osat</a:t>
            </a:r>
            <a:r>
              <a:rPr lang="pt-BR" baseline="-25000" dirty="0"/>
              <a:t>-</a:t>
            </a:r>
            <a:r>
              <a:rPr lang="pt-BR" dirty="0"/>
              <a:t> = V</a:t>
            </a:r>
            <a:r>
              <a:rPr lang="pt-BR" baseline="-25000" dirty="0"/>
              <a:t>EE</a:t>
            </a:r>
            <a:r>
              <a:rPr lang="pt-BR" dirty="0"/>
              <a:t> =0V. </a:t>
            </a:r>
          </a:p>
        </p:txBody>
      </p:sp>
    </p:spTree>
    <p:extLst>
      <p:ext uri="{BB962C8B-B14F-4D97-AF65-F5344CB8AC3E}">
        <p14:creationId xmlns:p14="http://schemas.microsoft.com/office/powerpoint/2010/main" val="32495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304391" y="353053"/>
            <a:ext cx="669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Uma das características dos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é apresentar ganho finito (A) e uma das suas limitações mais sérias é que o ganho dependa da frequência. A figura abaixo compara a resposta em frequência de um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741 em malha aberta </a:t>
            </a:r>
            <a:r>
              <a:rPr lang="pt-BR" dirty="0"/>
              <a:t>e a de um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“ideal” com ganho A</a:t>
            </a:r>
            <a:r>
              <a:rPr lang="pt-BR" b="1" baseline="-25000" dirty="0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 constante. 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5338015" y="2025229"/>
            <a:ext cx="6283673" cy="3907993"/>
          </a:xfrm>
          <a:prstGeom prst="rect">
            <a:avLst/>
          </a:prstGeom>
        </p:spPr>
      </p:pic>
      <p:sp>
        <p:nvSpPr>
          <p:cNvPr id="3" name="Retângulo: Cantos Arredondados 2"/>
          <p:cNvSpPr/>
          <p:nvPr/>
        </p:nvSpPr>
        <p:spPr>
          <a:xfrm>
            <a:off x="4962096" y="457983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99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41" y="141772"/>
            <a:ext cx="2928821" cy="1873717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 Op Ideal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503752" y="2015836"/>
            <a:ext cx="63965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idelal</a:t>
            </a:r>
            <a:r>
              <a:rPr lang="pt-BR" dirty="0"/>
              <a:t> amplifica a diferença dos sinais de entrada, nunca amplifica o sinal comum às duas entradas. Logo,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baseline="-25000" dirty="0">
                <a:solidFill>
                  <a:srgbClr val="FF0000"/>
                </a:solidFill>
              </a:rPr>
              <a:t>=</a:t>
            </a:r>
            <a:r>
              <a:rPr lang="pt-BR" b="1" dirty="0">
                <a:solidFill>
                  <a:srgbClr val="FF0000"/>
                </a:solidFill>
              </a:rPr>
              <a:t> A(v</a:t>
            </a:r>
            <a:r>
              <a:rPr lang="pt-BR" b="1" baseline="-25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 - v</a:t>
            </a:r>
            <a:r>
              <a:rPr lang="pt-BR" b="1" baseline="-25000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dirty="0"/>
              <a:t>. Como, por essa definição, </a:t>
            </a:r>
            <a:r>
              <a:rPr lang="pt-BR" dirty="0" err="1"/>
              <a:t>v</a:t>
            </a:r>
            <a:r>
              <a:rPr lang="pt-BR" baseline="-25000" dirty="0" err="1"/>
              <a:t>o</a:t>
            </a:r>
            <a:r>
              <a:rPr lang="pt-BR" dirty="0"/>
              <a:t> é uma função </a:t>
            </a:r>
            <a:r>
              <a:rPr lang="pt-BR" b="1" dirty="0">
                <a:solidFill>
                  <a:srgbClr val="FF0000"/>
                </a:solidFill>
              </a:rPr>
              <a:t>linear</a:t>
            </a:r>
            <a:r>
              <a:rPr lang="pt-BR" dirty="0"/>
              <a:t> da diferença dentre as tensões de entrada, decorre que o </a:t>
            </a:r>
            <a:r>
              <a:rPr lang="pt-BR" b="1" dirty="0" err="1">
                <a:solidFill>
                  <a:srgbClr val="FF0000"/>
                </a:solidFill>
              </a:rPr>
              <a:t>Amp</a:t>
            </a:r>
            <a:r>
              <a:rPr lang="pt-BR" b="1" dirty="0">
                <a:solidFill>
                  <a:srgbClr val="FF0000"/>
                </a:solidFill>
              </a:rPr>
              <a:t>  </a:t>
            </a:r>
            <a:r>
              <a:rPr lang="pt-BR" b="1" dirty="0" err="1">
                <a:solidFill>
                  <a:srgbClr val="FF0000"/>
                </a:solidFill>
              </a:rPr>
              <a:t>Op</a:t>
            </a:r>
            <a:r>
              <a:rPr lang="pt-BR" b="1" dirty="0">
                <a:solidFill>
                  <a:srgbClr val="FF0000"/>
                </a:solidFill>
              </a:rPr>
              <a:t> Ideal nunca satura</a:t>
            </a:r>
            <a:r>
              <a:rPr lang="pt-BR" dirty="0"/>
              <a:t>. 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955940" y="2092328"/>
            <a:ext cx="513307" cy="3432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500875" y="3479450"/>
            <a:ext cx="63965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idelal</a:t>
            </a:r>
            <a:r>
              <a:rPr lang="pt-BR" dirty="0"/>
              <a:t> </a:t>
            </a:r>
            <a:r>
              <a:rPr lang="pt-BR" b="1" dirty="0">
                <a:solidFill>
                  <a:srgbClr val="FF0000"/>
                </a:solidFill>
              </a:rPr>
              <a:t>não consome nem fornece corrente através de suas entradas </a:t>
            </a:r>
            <a:r>
              <a:rPr lang="pt-BR" dirty="0"/>
              <a:t>(i</a:t>
            </a:r>
            <a:r>
              <a:rPr lang="pt-BR" baseline="-25000" dirty="0"/>
              <a:t>+</a:t>
            </a:r>
            <a:r>
              <a:rPr lang="pt-BR" dirty="0"/>
              <a:t>=0 e i</a:t>
            </a:r>
            <a:r>
              <a:rPr lang="pt-BR" baseline="-25000" dirty="0"/>
              <a:t>-</a:t>
            </a:r>
            <a:r>
              <a:rPr lang="pt-BR" dirty="0"/>
              <a:t>=0) porque suas entradas são utilizadas para observar sinais, ou seja, elas não devem interferir com estes sinais. Consequentemente, a impedância das entradas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infinita (R</a:t>
            </a:r>
            <a:r>
              <a:rPr lang="pt-BR" baseline="-25000" dirty="0"/>
              <a:t>i</a:t>
            </a:r>
            <a:r>
              <a:rPr lang="pt-BR" dirty="0"/>
              <a:t> = ∞). </a:t>
            </a:r>
          </a:p>
        </p:txBody>
      </p:sp>
      <p:sp>
        <p:nvSpPr>
          <p:cNvPr id="15" name="Retângulo: Cantos Arredondados 14"/>
          <p:cNvSpPr/>
          <p:nvPr/>
        </p:nvSpPr>
        <p:spPr>
          <a:xfrm>
            <a:off x="4953063" y="3555942"/>
            <a:ext cx="513307" cy="3432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00878" y="4986515"/>
            <a:ext cx="6396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tem </a:t>
            </a:r>
            <a:r>
              <a:rPr lang="pt-BR" b="1" dirty="0">
                <a:solidFill>
                  <a:srgbClr val="FF0000"/>
                </a:solidFill>
              </a:rPr>
              <a:t>impedância de saída nula  </a:t>
            </a:r>
            <a:r>
              <a:rPr lang="pt-BR" dirty="0"/>
              <a:t>(</a:t>
            </a:r>
            <a:r>
              <a:rPr lang="pt-BR" dirty="0" err="1"/>
              <a:t>R</a:t>
            </a:r>
            <a:r>
              <a:rPr lang="pt-BR" baseline="-25000" dirty="0" err="1"/>
              <a:t>o</a:t>
            </a:r>
            <a:r>
              <a:rPr lang="pt-BR" dirty="0"/>
              <a:t> = 0). Isto significa que na saída ele é uma fonte de tensão que sempre fornece </a:t>
            </a:r>
            <a:r>
              <a:rPr lang="pt-BR" b="1" dirty="0" err="1">
                <a:solidFill>
                  <a:srgbClr val="FF0000"/>
                </a:solidFill>
              </a:rPr>
              <a:t>v</a:t>
            </a:r>
            <a:r>
              <a:rPr lang="pt-BR" b="1" baseline="-25000" dirty="0" err="1">
                <a:solidFill>
                  <a:srgbClr val="FF0000"/>
                </a:solidFill>
              </a:rPr>
              <a:t>o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baseline="-25000" dirty="0">
                <a:solidFill>
                  <a:srgbClr val="FF0000"/>
                </a:solidFill>
              </a:rPr>
              <a:t>=</a:t>
            </a:r>
            <a:r>
              <a:rPr lang="pt-BR" b="1" dirty="0">
                <a:solidFill>
                  <a:srgbClr val="FF0000"/>
                </a:solidFill>
              </a:rPr>
              <a:t> A(v</a:t>
            </a:r>
            <a:r>
              <a:rPr lang="pt-BR" b="1" baseline="-25000" dirty="0">
                <a:solidFill>
                  <a:srgbClr val="FF0000"/>
                </a:solidFill>
              </a:rPr>
              <a:t>+</a:t>
            </a:r>
            <a:r>
              <a:rPr lang="pt-BR" b="1" dirty="0">
                <a:solidFill>
                  <a:srgbClr val="FF0000"/>
                </a:solidFill>
              </a:rPr>
              <a:t> - v</a:t>
            </a:r>
            <a:r>
              <a:rPr lang="pt-BR" b="1" baseline="-25000" dirty="0">
                <a:solidFill>
                  <a:srgbClr val="FF0000"/>
                </a:solidFill>
              </a:rPr>
              <a:t>-</a:t>
            </a:r>
            <a:r>
              <a:rPr lang="pt-BR" b="1" dirty="0">
                <a:solidFill>
                  <a:srgbClr val="FF0000"/>
                </a:solidFill>
              </a:rPr>
              <a:t>)</a:t>
            </a:r>
            <a:r>
              <a:rPr lang="pt-BR" dirty="0"/>
              <a:t>, independentemente da corrente drenada pela carga acoplada a sua saída. </a:t>
            </a:r>
          </a:p>
        </p:txBody>
      </p:sp>
      <p:sp>
        <p:nvSpPr>
          <p:cNvPr id="17" name="Retângulo: Cantos Arredondados 16"/>
          <p:cNvSpPr/>
          <p:nvPr/>
        </p:nvSpPr>
        <p:spPr>
          <a:xfrm>
            <a:off x="4953066" y="5063007"/>
            <a:ext cx="513307" cy="3432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644919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  <p:bldP spid="17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0000">
            <a:off x="6932744" y="339434"/>
            <a:ext cx="3224517" cy="200541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222715" y="2481656"/>
            <a:ext cx="66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Nota-se que para baixas frequências e CC o ganho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é muito elevado, da ordem de 200.000 (106 dB). No entanto, já </a:t>
            </a:r>
            <a:r>
              <a:rPr lang="pt-BR" b="1" dirty="0">
                <a:solidFill>
                  <a:srgbClr val="FF0000"/>
                </a:solidFill>
              </a:rPr>
              <a:t>em torno de 3Hz começa a ocorrer uma diminuição no módulo do ganho A à uma taxa de -20dB/década. 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2586586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10225" y="4006034"/>
            <a:ext cx="669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 outro extremo, quando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 opera na frequência de 1MHz, o seu </a:t>
            </a:r>
            <a:r>
              <a:rPr lang="pt-BR" dirty="0" err="1"/>
              <a:t>gaho</a:t>
            </a:r>
            <a:r>
              <a:rPr lang="pt-BR" dirty="0"/>
              <a:t> em malha aberta é 1 (</a:t>
            </a:r>
            <a:r>
              <a:rPr lang="pt-BR" dirty="0" err="1"/>
              <a:t>OdB</a:t>
            </a:r>
            <a:r>
              <a:rPr lang="pt-BR" dirty="0"/>
              <a:t>). Diz-se que ele tem uma </a:t>
            </a:r>
            <a:r>
              <a:rPr lang="pt-BR" b="1" dirty="0">
                <a:solidFill>
                  <a:srgbClr val="FF0000"/>
                </a:solidFill>
              </a:rPr>
              <a:t>frequência de ganho unitário (</a:t>
            </a:r>
            <a:r>
              <a:rPr lang="pt-BR" b="1" dirty="0" err="1">
                <a:solidFill>
                  <a:srgbClr val="FF0000"/>
                </a:solidFill>
              </a:rPr>
              <a:t>f</a:t>
            </a:r>
            <a:r>
              <a:rPr lang="pt-BR" b="1" baseline="-25000" dirty="0" err="1">
                <a:solidFill>
                  <a:srgbClr val="FF0000"/>
                </a:solidFill>
              </a:rPr>
              <a:t>T</a:t>
            </a:r>
            <a:r>
              <a:rPr lang="pt-BR" b="1" dirty="0">
                <a:solidFill>
                  <a:srgbClr val="FF0000"/>
                </a:solidFill>
              </a:rPr>
              <a:t>) </a:t>
            </a:r>
            <a:r>
              <a:rPr lang="pt-BR" dirty="0"/>
              <a:t>de 1 MHz. 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4880420" y="4006034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976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22715" y="442998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defasagem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741, que no caso ideal imagina-se ser nula, é uma função da frequência, conforme figura abaixo.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547928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790" y="1133948"/>
            <a:ext cx="4967329" cy="3111943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5225215" y="4297968"/>
            <a:ext cx="669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Esse tipo de resposta é muito semelhante á de um filtro passa-</a:t>
            </a:r>
            <a:r>
              <a:rPr lang="pt-BR" dirty="0" err="1"/>
              <a:t>baiza</a:t>
            </a:r>
            <a:r>
              <a:rPr lang="pt-BR" dirty="0"/>
              <a:t>, inclusive com a mesma taxa de descida de -20dB/década. Ao se olhar no manual do fabricante o circuito interno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741, e de muitos outros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,  observa-se, conforme próximo slide, a existência de um capacitor de 30pF que é o responsável por essa característica.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8" name="Retângulo: Cantos Arredondados 17"/>
          <p:cNvSpPr/>
          <p:nvPr/>
        </p:nvSpPr>
        <p:spPr>
          <a:xfrm>
            <a:off x="4882920" y="4402898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067386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142353" y="980804"/>
            <a:ext cx="849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(O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Amp</a:t>
            </a:r>
            <a:r>
              <a:rPr lang="pt-BR" dirty="0"/>
              <a:t> é um circuito integrado composto de resistores, transistores e capacitores) 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760" y="1666857"/>
            <a:ext cx="6944886" cy="4295231"/>
          </a:xfrm>
          <a:prstGeom prst="rect">
            <a:avLst/>
          </a:prstGeom>
        </p:spPr>
      </p:pic>
      <p:sp>
        <p:nvSpPr>
          <p:cNvPr id="3" name="Seta: para a Direita 2"/>
          <p:cNvSpPr/>
          <p:nvPr/>
        </p:nvSpPr>
        <p:spPr>
          <a:xfrm rot="1962247">
            <a:off x="6603577" y="2726489"/>
            <a:ext cx="350470" cy="47716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970720" y="404732"/>
            <a:ext cx="2590336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err="1">
                <a:solidFill>
                  <a:schemeClr val="bg1"/>
                </a:solidFill>
              </a:rPr>
              <a:t>Amp</a:t>
            </a:r>
            <a:r>
              <a:rPr lang="pt-BR" sz="2800" b="1" dirty="0">
                <a:solidFill>
                  <a:schemeClr val="bg1"/>
                </a:solidFill>
              </a:rPr>
              <a:t> </a:t>
            </a:r>
            <a:r>
              <a:rPr lang="pt-BR" sz="2800" b="1" dirty="0" err="1">
                <a:solidFill>
                  <a:schemeClr val="bg1"/>
                </a:solidFill>
              </a:rPr>
              <a:t>Op</a:t>
            </a:r>
            <a:r>
              <a:rPr lang="pt-BR" sz="2800" b="1" dirty="0">
                <a:solidFill>
                  <a:schemeClr val="bg1"/>
                </a:solidFill>
              </a:rPr>
              <a:t> 741 </a:t>
            </a:r>
          </a:p>
        </p:txBody>
      </p:sp>
    </p:spTree>
    <p:extLst>
      <p:ext uri="{BB962C8B-B14F-4D97-AF65-F5344CB8AC3E}">
        <p14:creationId xmlns:p14="http://schemas.microsoft.com/office/powerpoint/2010/main" val="1124725277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22715" y="442998"/>
            <a:ext cx="669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razão do uso desse capacitor é evitar oscilações indesejáveis que tornam o circuito instável. Colocando esse capacitor o fabricante garante ao projetista que o seu circuito vai ser estável para ganhos em módulo maiores que 1 se contiver apenas resistores, ou mesmo se </a:t>
            </a:r>
            <a:r>
              <a:rPr lang="pt-BR" dirty="0" err="1"/>
              <a:t>foru</a:t>
            </a:r>
            <a:r>
              <a:rPr lang="pt-BR" dirty="0"/>
              <a:t> um integrador. Diz-se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está </a:t>
            </a:r>
            <a:r>
              <a:rPr lang="pt-BR" b="1" dirty="0">
                <a:solidFill>
                  <a:srgbClr val="FF0000"/>
                </a:solidFill>
              </a:rPr>
              <a:t>compensado internamente </a:t>
            </a:r>
            <a:r>
              <a:rPr lang="pt-BR" dirty="0"/>
              <a:t>para obter uma estabilidade garantida, incondicional.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547928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325161" y="2400155"/>
            <a:ext cx="669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Outra característica da resposta em frequência de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é que para qualquer ponto da reta inclinada  (entre aproximadamente 5Hz e 1MHz) o produto da frequência pelo ganho é </a:t>
            </a:r>
            <a:r>
              <a:rPr lang="pt-BR" dirty="0" err="1"/>
              <a:t>consante</a:t>
            </a:r>
            <a:r>
              <a:rPr lang="pt-BR" dirty="0"/>
              <a:t> e </a:t>
            </a:r>
            <a:r>
              <a:rPr lang="pt-BR" dirty="0" err="1"/>
              <a:t>igua</a:t>
            </a:r>
            <a:r>
              <a:rPr lang="pt-BR" dirty="0"/>
              <a:t> a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dirty="0"/>
              <a:t> . Assim, conhecido o valor de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 pode-se determinar o ganho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para qualquer frequência entre </a:t>
            </a:r>
            <a:r>
              <a:rPr lang="pt-BR" dirty="0" err="1"/>
              <a:t>f</a:t>
            </a:r>
            <a:r>
              <a:rPr lang="pt-BR" baseline="-25000" dirty="0" err="1"/>
              <a:t>a</a:t>
            </a:r>
            <a:r>
              <a:rPr lang="pt-BR" dirty="0"/>
              <a:t> e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dirty="0"/>
              <a:t> .  </a:t>
            </a:r>
            <a:r>
              <a:rPr lang="pt-BR" dirty="0" err="1"/>
              <a:t>Diz-e</a:t>
            </a:r>
            <a:r>
              <a:rPr lang="pt-BR" dirty="0"/>
              <a:t> que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possui um </a:t>
            </a:r>
            <a:r>
              <a:rPr lang="pt-BR" b="1" dirty="0">
                <a:solidFill>
                  <a:srgbClr val="FF0000"/>
                </a:solidFill>
              </a:rPr>
              <a:t>produto ganho-banda passante (GBP – </a:t>
            </a:r>
            <a:r>
              <a:rPr lang="pt-BR" b="1" dirty="0" err="1">
                <a:solidFill>
                  <a:srgbClr val="FF0000"/>
                </a:solidFill>
              </a:rPr>
              <a:t>gain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bandwith</a:t>
            </a:r>
            <a:r>
              <a:rPr lang="pt-BR" b="1" dirty="0">
                <a:solidFill>
                  <a:srgbClr val="FF0000"/>
                </a:solidFill>
              </a:rPr>
              <a:t> </a:t>
            </a:r>
            <a:r>
              <a:rPr lang="pt-BR" b="1" dirty="0" err="1">
                <a:solidFill>
                  <a:srgbClr val="FF0000"/>
                </a:solidFill>
              </a:rPr>
              <a:t>product</a:t>
            </a:r>
            <a:r>
              <a:rPr lang="pt-BR" b="1" dirty="0">
                <a:solidFill>
                  <a:srgbClr val="FF0000"/>
                </a:solidFill>
              </a:rPr>
              <a:t>).</a:t>
            </a:r>
          </a:p>
        </p:txBody>
      </p:sp>
      <p:sp>
        <p:nvSpPr>
          <p:cNvPr id="11" name="Retângulo: Cantos Arredondados 10"/>
          <p:cNvSpPr/>
          <p:nvPr/>
        </p:nvSpPr>
        <p:spPr>
          <a:xfrm>
            <a:off x="4882920" y="2514132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5357641" y="4321390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grande maioria dos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reais apresentam resposta </a:t>
            </a:r>
            <a:r>
              <a:rPr lang="pt-BR"/>
              <a:t>em nos intervalos 10</a:t>
            </a:r>
            <a:r>
              <a:rPr lang="pt-BR" baseline="30000"/>
              <a:t>3</a:t>
            </a:r>
            <a:r>
              <a:rPr lang="pt-BR"/>
              <a:t> </a:t>
            </a:r>
            <a:r>
              <a:rPr lang="pt-BR" dirty="0"/>
              <a:t>&lt; A</a:t>
            </a:r>
            <a:r>
              <a:rPr lang="pt-BR" baseline="-25000" dirty="0"/>
              <a:t>o</a:t>
            </a:r>
            <a:r>
              <a:rPr lang="pt-BR" dirty="0"/>
              <a:t> &lt;10</a:t>
            </a:r>
            <a:r>
              <a:rPr lang="pt-BR" baseline="30000" dirty="0"/>
              <a:t>6</a:t>
            </a:r>
            <a:r>
              <a:rPr lang="pt-BR" dirty="0"/>
              <a:t>, 0,5MHz &lt;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dirty="0"/>
              <a:t> &lt;10MHz e 2Hz &lt; </a:t>
            </a:r>
            <a:r>
              <a:rPr lang="pt-BR" dirty="0" err="1"/>
              <a:t>f</a:t>
            </a:r>
            <a:r>
              <a:rPr lang="pt-BR" baseline="-25000" dirty="0" err="1"/>
              <a:t>a</a:t>
            </a:r>
            <a:r>
              <a:rPr lang="pt-BR" baseline="-25000" dirty="0"/>
              <a:t> </a:t>
            </a:r>
            <a:r>
              <a:rPr lang="pt-BR" dirty="0"/>
              <a:t> &lt; 50Hz.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4" name="Retângulo: Cantos Arredondados 13"/>
          <p:cNvSpPr/>
          <p:nvPr/>
        </p:nvSpPr>
        <p:spPr>
          <a:xfrm>
            <a:off x="4880420" y="4463185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1516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14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76430" y="306089"/>
            <a:ext cx="669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Alguns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reais apresentam um comportamento diferente com relação a resposta em frequência, conforme figura abaixo. São denominados </a:t>
            </a:r>
            <a:r>
              <a:rPr lang="pt-BR" b="1" dirty="0">
                <a:solidFill>
                  <a:srgbClr val="FF0000"/>
                </a:solidFill>
              </a:rPr>
              <a:t>não-compensados</a:t>
            </a:r>
            <a:r>
              <a:rPr lang="pt-BR" dirty="0"/>
              <a:t> internamente ( e, portanto, não possuem o capacitor interno) ou </a:t>
            </a:r>
            <a:r>
              <a:rPr lang="pt-BR" b="1" dirty="0">
                <a:solidFill>
                  <a:srgbClr val="FF0000"/>
                </a:solidFill>
              </a:rPr>
              <a:t>parcialmente compensados </a:t>
            </a:r>
            <a:r>
              <a:rPr lang="pt-BR" dirty="0"/>
              <a:t>(possuem um capacitor interno que garante alguma estabilidade mas não para circuitos  com ganho 1).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9007" y="2060415"/>
            <a:ext cx="4454095" cy="2888267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276430" y="4948682"/>
            <a:ext cx="669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estabilidade incondicional do 741 tem um preço alto: o ganho A só pode ser considerado elevado para frequências relativamente baixas.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ops</a:t>
            </a:r>
            <a:r>
              <a:rPr lang="pt-BR" dirty="0"/>
              <a:t> não compensados procuram aliviar esse problema oferecendo um ganho elevado para uma faixa mais ampla de frequências (aproximadamente 200KHz na figura acima).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4880713" y="4948682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97681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76430" y="306089"/>
            <a:ext cx="66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Torna-se responsabilidade do projetista garantir que o circuito seja estável para a aplicação de interesse. Amo </a:t>
            </a:r>
            <a:r>
              <a:rPr lang="pt-BR" dirty="0" err="1"/>
              <a:t>ops</a:t>
            </a:r>
            <a:r>
              <a:rPr lang="pt-BR" dirty="0"/>
              <a:t> não compensados apresentam dois terminais adicionais onde pode-se colocar um capacitor externo chamado de </a:t>
            </a:r>
            <a:r>
              <a:rPr lang="pt-BR" b="1" dirty="0">
                <a:solidFill>
                  <a:srgbClr val="FF0000"/>
                </a:solidFill>
              </a:rPr>
              <a:t>capacitor de compensação (Cc).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76430" y="1724582"/>
            <a:ext cx="669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Nos manuais de fabricantes são sugeridos valores para esse capacitor </a:t>
            </a:r>
            <a:r>
              <a:rPr lang="pt-BR"/>
              <a:t>e frequentemente </a:t>
            </a:r>
            <a:r>
              <a:rPr lang="pt-BR" dirty="0"/>
              <a:t>a curva de ganho em função da frequência é apresentada para diferentes valores de Cc</a:t>
            </a:r>
            <a:r>
              <a:rPr lang="pt-BR"/>
              <a:t>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: Cantos Arredondados 10"/>
          <p:cNvSpPr/>
          <p:nvPr/>
        </p:nvSpPr>
        <p:spPr>
          <a:xfrm>
            <a:off x="4880420" y="1811673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221815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76430" y="306089"/>
            <a:ext cx="66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impacto causado pela dependência do ganho A com a frequência é muito grande em qualquer circuito com </a:t>
            </a:r>
            <a:r>
              <a:rPr lang="pt-BR" dirty="0" err="1"/>
              <a:t>amp</a:t>
            </a:r>
            <a:r>
              <a:rPr lang="pt-BR" dirty="0"/>
              <a:t> op. Para levar esse efeito em consideração, deve-se recalcular o ganho de tensão do circuito (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dirty="0"/>
              <a:t>/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) </a:t>
            </a:r>
            <a:r>
              <a:rPr lang="pt-BR" dirty="0" err="1"/>
              <a:t>suponde-se</a:t>
            </a:r>
            <a:r>
              <a:rPr lang="pt-BR" dirty="0"/>
              <a:t> que A seja finito e não constante.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276430" y="1724582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influência da frequência no ganho de tensão, para um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compensado linearmente, é dada por: 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: Cantos Arredondados 10"/>
          <p:cNvSpPr/>
          <p:nvPr/>
        </p:nvSpPr>
        <p:spPr>
          <a:xfrm>
            <a:off x="4880420" y="1811673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0586" y="2370913"/>
            <a:ext cx="2256894" cy="84336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72558" y="3241551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Essa expressão permite obter as curvas abaixo de módulo e fase do ganho em função da frequência. </a:t>
            </a:r>
            <a:endParaRPr lang="pt-BR" b="1" dirty="0">
              <a:solidFill>
                <a:srgbClr val="FF0000"/>
              </a:solidFill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60000">
            <a:off x="5283383" y="4120462"/>
            <a:ext cx="3224517" cy="200541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23689" y="4052861"/>
            <a:ext cx="3392753" cy="2125499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612363" y="6178360"/>
            <a:ext cx="9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módulo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9635276" y="6178360"/>
            <a:ext cx="969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fase</a:t>
            </a:r>
          </a:p>
        </p:txBody>
      </p:sp>
    </p:spTree>
    <p:extLst>
      <p:ext uri="{BB962C8B-B14F-4D97-AF65-F5344CB8AC3E}">
        <p14:creationId xmlns:p14="http://schemas.microsoft.com/office/powerpoint/2010/main" val="374585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/>
      <p:bldP spid="4" grpId="0"/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276430" y="306089"/>
            <a:ext cx="66910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complexidade dos cálculos aumenta ao se utilizar A(</a:t>
            </a:r>
            <a:r>
              <a:rPr lang="pt-BR" dirty="0" err="1"/>
              <a:t>jf</a:t>
            </a:r>
            <a:r>
              <a:rPr lang="pt-BR" dirty="0"/>
              <a:t>) em lugar de A para calcular o ganho de tensão do circuito. Em circuitos complexos esse ganho é determinado empregando-se programas de simulação.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7" name="Retângulo: Cantos Arredondados 6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548113" y="2215163"/>
            <a:ext cx="3909848" cy="16043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000" b="1" dirty="0">
                <a:latin typeface="+mj-lt"/>
                <a:ea typeface="+mj-ea"/>
                <a:cs typeface="+mj-cs"/>
              </a:rPr>
              <a:t>(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3200" b="1" dirty="0">
                <a:latin typeface="+mj-lt"/>
                <a:ea typeface="+mj-ea"/>
                <a:cs typeface="+mj-cs"/>
              </a:rPr>
              <a:t> de </a:t>
            </a:r>
            <a:r>
              <a:rPr lang="en-US" sz="32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3000" b="1" dirty="0">
                <a:latin typeface="+mj-lt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591234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8113" y="988200"/>
            <a:ext cx="3909848" cy="1604375"/>
          </a:xfrm>
          <a:prstGeom prst="rect">
            <a:avLst/>
          </a:prstGeom>
          <a:solidFill>
            <a:srgbClr val="C29EBA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4800" b="1" dirty="0"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Efeito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A(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jf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) 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Amplificador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Não-Inversor</a:t>
            </a: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4" y="2818649"/>
            <a:ext cx="3594107" cy="18660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76430" y="30608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amplificador não-inversor, como mostrado o lado, considerando-se A finito, o ganho de tensão é dado por: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3" name="Retângulo: Cantos Arredondados 12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7568" y="1094136"/>
            <a:ext cx="2650551" cy="1044156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5403252" y="2266686"/>
            <a:ext cx="2971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Substituindo-se A por A(</a:t>
            </a:r>
            <a:r>
              <a:rPr lang="pt-BR" dirty="0" err="1"/>
              <a:t>jf</a:t>
            </a:r>
            <a:r>
              <a:rPr lang="pt-BR" dirty="0"/>
              <a:t>):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4887559" y="2321273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032" y="2706356"/>
            <a:ext cx="6999421" cy="1462712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5395998" y="4131771"/>
            <a:ext cx="6171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Impondo A</a:t>
            </a:r>
            <a:r>
              <a:rPr lang="pt-BR" baseline="-25000" dirty="0"/>
              <a:t>o </a:t>
            </a:r>
            <a:r>
              <a:rPr lang="pt-BR" dirty="0"/>
              <a:t> &lt;&lt; = (1 + R</a:t>
            </a:r>
            <a:r>
              <a:rPr lang="pt-BR" baseline="-25000" dirty="0"/>
              <a:t>2 </a:t>
            </a:r>
            <a:r>
              <a:rPr lang="pt-BR" dirty="0"/>
              <a:t>/R</a:t>
            </a:r>
            <a:r>
              <a:rPr lang="pt-BR" baseline="-25000" dirty="0"/>
              <a:t>1 </a:t>
            </a:r>
            <a:r>
              <a:rPr lang="pt-BR" dirty="0"/>
              <a:t>)	e lembrando que A</a:t>
            </a:r>
            <a:r>
              <a:rPr lang="pt-BR" baseline="-25000" dirty="0"/>
              <a:t>o</a:t>
            </a:r>
            <a:r>
              <a:rPr lang="pt-BR" dirty="0"/>
              <a:t> x </a:t>
            </a:r>
            <a:r>
              <a:rPr lang="pt-BR" dirty="0" err="1"/>
              <a:t>f</a:t>
            </a:r>
            <a:r>
              <a:rPr lang="pt-BR" baseline="-25000" dirty="0" err="1"/>
              <a:t>a</a:t>
            </a:r>
            <a:r>
              <a:rPr lang="pt-BR" baseline="-25000" dirty="0"/>
              <a:t> </a:t>
            </a:r>
            <a:r>
              <a:rPr lang="pt-BR" dirty="0"/>
              <a:t>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 têm-se:  </a:t>
            </a:r>
          </a:p>
        </p:txBody>
      </p:sp>
      <p:sp>
        <p:nvSpPr>
          <p:cNvPr id="19" name="Retângulo: Cantos Arredondados 18"/>
          <p:cNvSpPr/>
          <p:nvPr/>
        </p:nvSpPr>
        <p:spPr>
          <a:xfrm>
            <a:off x="4880305" y="4186358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0600" y="4769211"/>
            <a:ext cx="6744181" cy="1246742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271042" y="31144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</a:t>
            </a:r>
            <a:r>
              <a:rPr lang="pt-BR" b="1" dirty="0">
                <a:solidFill>
                  <a:srgbClr val="FF0000"/>
                </a:solidFill>
              </a:rPr>
              <a:t>amplificador não-inversor</a:t>
            </a:r>
            <a:r>
              <a:rPr lang="pt-BR" dirty="0"/>
              <a:t>, como mostrado o lado, considerando-se A finito, o ganho de tensão é dado por: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21" name="Retângulo: Cantos Arredondados 20"/>
          <p:cNvSpPr/>
          <p:nvPr/>
        </p:nvSpPr>
        <p:spPr>
          <a:xfrm>
            <a:off x="4875032" y="39854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368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8" grpId="0"/>
      <p:bldP spid="1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8113" y="988200"/>
            <a:ext cx="3909848" cy="1604375"/>
          </a:xfrm>
          <a:prstGeom prst="rect">
            <a:avLst/>
          </a:prstGeom>
          <a:solidFill>
            <a:srgbClr val="C29EBA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4800" b="1" dirty="0"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Efeito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A(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jf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) 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Amplificador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Não-Inversor</a:t>
            </a: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4" y="2818649"/>
            <a:ext cx="3594107" cy="18660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76430" y="30608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Observar que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</a:t>
            </a:r>
            <a:r>
              <a:rPr lang="pt-BR" dirty="0"/>
              <a:t> 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/(1+R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 </a:t>
            </a:r>
            <a:r>
              <a:rPr lang="pt-BR" dirty="0"/>
              <a:t>) 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/|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baseline="-25000" dirty="0"/>
              <a:t> </a:t>
            </a:r>
            <a:r>
              <a:rPr lang="pt-BR" dirty="0"/>
              <a:t>| é a frequência de corte do circuito, isto é, a frequência onde |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baseline="-25000" dirty="0"/>
              <a:t> </a:t>
            </a:r>
            <a:r>
              <a:rPr lang="pt-BR" dirty="0"/>
              <a:t>/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|= |</a:t>
            </a:r>
            <a:r>
              <a:rPr lang="pt-BR" dirty="0" err="1"/>
              <a:t>v</a:t>
            </a:r>
            <a:r>
              <a:rPr lang="pt-BR" baseline="-25000" dirty="0" err="1"/>
              <a:t>s</a:t>
            </a:r>
            <a:r>
              <a:rPr lang="pt-BR" baseline="-25000" dirty="0"/>
              <a:t> </a:t>
            </a:r>
            <a:r>
              <a:rPr lang="pt-BR" dirty="0"/>
              <a:t>/ </a:t>
            </a:r>
            <a:r>
              <a:rPr lang="pt-BR" dirty="0" err="1"/>
              <a:t>v</a:t>
            </a:r>
            <a:r>
              <a:rPr lang="pt-BR" baseline="-25000" dirty="0" err="1"/>
              <a:t>e</a:t>
            </a:r>
            <a:r>
              <a:rPr lang="pt-BR" baseline="-25000" dirty="0"/>
              <a:t> </a:t>
            </a:r>
            <a:r>
              <a:rPr lang="pt-BR" dirty="0"/>
              <a:t>|</a:t>
            </a:r>
            <a:r>
              <a:rPr lang="pt-BR" baseline="-25000" dirty="0" err="1"/>
              <a:t>max</a:t>
            </a:r>
            <a:r>
              <a:rPr lang="pt-BR" baseline="-25000" dirty="0"/>
              <a:t>  </a:t>
            </a:r>
            <a:r>
              <a:rPr lang="pt-BR" dirty="0"/>
              <a:t>/ </a:t>
            </a:r>
            <a:r>
              <a:rPr lang="pt-BR" dirty="0" err="1"/>
              <a:t>sqrt</a:t>
            </a:r>
            <a:r>
              <a:rPr lang="pt-BR" dirty="0"/>
              <a:t>(2). 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5260014" y="1077468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abaixo apresenta o resultado da expressão acima para</a:t>
            </a:r>
          </a:p>
          <a:p>
            <a:pPr algn="just"/>
            <a:r>
              <a:rPr lang="pt-BR" dirty="0"/>
              <a:t>|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baseline="-25000" dirty="0"/>
              <a:t> </a:t>
            </a:r>
            <a:r>
              <a:rPr lang="pt-BR" dirty="0"/>
              <a:t>|=2, 10 e 100. </a:t>
            </a:r>
          </a:p>
        </p:txBody>
      </p:sp>
      <p:sp>
        <p:nvSpPr>
          <p:cNvPr id="8" name="Retângulo: Cantos Arredondados 7"/>
          <p:cNvSpPr/>
          <p:nvPr/>
        </p:nvSpPr>
        <p:spPr>
          <a:xfrm>
            <a:off x="4864004" y="1164559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1010" y="1846697"/>
            <a:ext cx="5167236" cy="283796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5276430" y="4807561"/>
            <a:ext cx="66910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Observa-se que:</a:t>
            </a:r>
          </a:p>
          <a:p>
            <a:pPr marL="342900" indent="-342900" algn="just">
              <a:buAutoNum type="alphaLcParenR"/>
            </a:pPr>
            <a:r>
              <a:rPr lang="pt-BR" dirty="0"/>
              <a:t>para frequências baixas (menores que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</a:t>
            </a:r>
            <a:r>
              <a:rPr lang="pt-BR" dirty="0"/>
              <a:t>) o circuito não-inversor funcional idealmente, pois 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baseline="-25000" dirty="0"/>
              <a:t> </a:t>
            </a:r>
            <a:r>
              <a:rPr lang="pt-BR" dirty="0"/>
              <a:t>= (1 + R</a:t>
            </a:r>
            <a:r>
              <a:rPr lang="pt-BR" baseline="-25000" dirty="0"/>
              <a:t>2 </a:t>
            </a:r>
            <a:r>
              <a:rPr lang="pt-BR" dirty="0"/>
              <a:t>/R</a:t>
            </a:r>
            <a:r>
              <a:rPr lang="pt-BR" baseline="-25000" dirty="0"/>
              <a:t>1 </a:t>
            </a:r>
            <a:r>
              <a:rPr lang="pt-BR" dirty="0"/>
              <a:t>). </a:t>
            </a:r>
          </a:p>
          <a:p>
            <a:pPr marL="342900" indent="-342900" algn="just">
              <a:buAutoNum type="alphaLcParenR"/>
            </a:pPr>
            <a:endParaRPr lang="pt-BR" dirty="0"/>
          </a:p>
          <a:p>
            <a:pPr algn="just"/>
            <a:r>
              <a:rPr lang="pt-BR" dirty="0"/>
              <a:t>b)    para frequências maiores que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 </a:t>
            </a:r>
            <a:r>
              <a:rPr lang="pt-BR" dirty="0"/>
              <a:t> o ganho de tensão segue o ganho de tensão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em malha aberta.</a:t>
            </a:r>
          </a:p>
        </p:txBody>
      </p:sp>
      <p:sp>
        <p:nvSpPr>
          <p:cNvPr id="14" name="Retângulo: Cantos Arredondados 13"/>
          <p:cNvSpPr/>
          <p:nvPr/>
        </p:nvSpPr>
        <p:spPr>
          <a:xfrm>
            <a:off x="4880420" y="4894652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: Cantos Arredondados 15"/>
          <p:cNvSpPr/>
          <p:nvPr/>
        </p:nvSpPr>
        <p:spPr>
          <a:xfrm>
            <a:off x="4880420" y="1075291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18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0" grpId="0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541" y="141772"/>
            <a:ext cx="2928821" cy="1873717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ixaDeTexto 5"/>
          <p:cNvSpPr txBox="1"/>
          <p:nvPr/>
        </p:nvSpPr>
        <p:spPr>
          <a:xfrm>
            <a:off x="5503752" y="2015836"/>
            <a:ext cx="63965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</a:t>
            </a:r>
            <a:r>
              <a:rPr lang="pt-BR" dirty="0" err="1"/>
              <a:t>idelal</a:t>
            </a:r>
            <a:r>
              <a:rPr lang="pt-BR" dirty="0"/>
              <a:t> tem um </a:t>
            </a:r>
            <a:r>
              <a:rPr lang="pt-BR" b="1" dirty="0">
                <a:solidFill>
                  <a:srgbClr val="FF0000"/>
                </a:solidFill>
              </a:rPr>
              <a:t>ganho A constante que independe da frequência</a:t>
            </a:r>
            <a:r>
              <a:rPr lang="pt-BR" dirty="0"/>
              <a:t> dos sinais de entrada. Ou seja,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amplifica com o mesmo ganho um CC, de 1kHz ou de 100Ghz. Além disso, 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não introduz defasagem entre os sinais de entrada e de saída e, portanto, ela não introduz atrasos no circuito. Log, A é um número real e positivo. </a:t>
            </a:r>
          </a:p>
        </p:txBody>
      </p:sp>
      <p:sp>
        <p:nvSpPr>
          <p:cNvPr id="7" name="Retângulo: Cantos Arredondados 6"/>
          <p:cNvSpPr/>
          <p:nvPr/>
        </p:nvSpPr>
        <p:spPr>
          <a:xfrm>
            <a:off x="4955940" y="2092328"/>
            <a:ext cx="513307" cy="3432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500875" y="3784243"/>
            <a:ext cx="410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 deve ter ganho A = </a:t>
            </a:r>
            <a:r>
              <a:rPr lang="pt-BR" sz="2400" dirty="0"/>
              <a:t>∞</a:t>
            </a:r>
            <a:r>
              <a:rPr lang="pt-BR" dirty="0"/>
              <a:t>. </a:t>
            </a:r>
          </a:p>
        </p:txBody>
      </p:sp>
      <p:sp>
        <p:nvSpPr>
          <p:cNvPr id="15" name="Retângulo: Cantos Arredondados 14"/>
          <p:cNvSpPr/>
          <p:nvPr/>
        </p:nvSpPr>
        <p:spPr>
          <a:xfrm>
            <a:off x="4953063" y="3860736"/>
            <a:ext cx="513307" cy="34327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5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763FFAB-16A8-4BAA-9633-0C3FA754D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960" y="5519959"/>
            <a:ext cx="2310890" cy="712704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28AEBFD-38FB-48F7-9EA7-4A18B9C6BEF0}"/>
              </a:ext>
            </a:extLst>
          </p:cNvPr>
          <p:cNvSpPr txBox="1"/>
          <p:nvPr/>
        </p:nvSpPr>
        <p:spPr>
          <a:xfrm>
            <a:off x="742950" y="2433606"/>
            <a:ext cx="3476625" cy="158121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 Op Ideal </a:t>
            </a:r>
          </a:p>
        </p:txBody>
      </p:sp>
    </p:spTree>
    <p:extLst>
      <p:ext uri="{BB962C8B-B14F-4D97-AF65-F5344CB8AC3E}">
        <p14:creationId xmlns:p14="http://schemas.microsoft.com/office/powerpoint/2010/main" val="340076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8113" y="988200"/>
            <a:ext cx="3909848" cy="1604375"/>
          </a:xfrm>
          <a:prstGeom prst="rect">
            <a:avLst/>
          </a:prstGeom>
          <a:solidFill>
            <a:srgbClr val="C29EBA"/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4800" b="1" dirty="0"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Efeito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A(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jf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) 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Amplificador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Não-Inversor</a:t>
            </a: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984" y="2818649"/>
            <a:ext cx="3594107" cy="186601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5276430" y="306089"/>
            <a:ext cx="66910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Para se obter graficamente a curva |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baseline="-25000" dirty="0"/>
              <a:t> </a:t>
            </a:r>
            <a:r>
              <a:rPr lang="pt-BR" dirty="0"/>
              <a:t>| para o amplificador não-inversor deve-se traçar uma reta |</a:t>
            </a:r>
            <a:r>
              <a:rPr lang="pt-BR" dirty="0" err="1"/>
              <a:t>A</a:t>
            </a:r>
            <a:r>
              <a:rPr lang="pt-BR" baseline="-25000" dirty="0" err="1"/>
              <a:t>v</a:t>
            </a:r>
            <a:r>
              <a:rPr lang="pt-BR" baseline="-25000" dirty="0"/>
              <a:t> </a:t>
            </a:r>
            <a:r>
              <a:rPr lang="pt-BR" dirty="0"/>
              <a:t>| = |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baseline="-25000" dirty="0"/>
              <a:t> </a:t>
            </a:r>
            <a:r>
              <a:rPr lang="pt-BR" dirty="0"/>
              <a:t>| = constante até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</a:t>
            </a:r>
            <a:r>
              <a:rPr lang="pt-BR" dirty="0"/>
              <a:t> (ou seja, até encontrar a curva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em malha aberta) e a partir de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</a:t>
            </a:r>
            <a:r>
              <a:rPr lang="pt-BR" dirty="0"/>
              <a:t> seguir a curva do </a:t>
            </a:r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ideal.</a:t>
            </a:r>
          </a:p>
        </p:txBody>
      </p:sp>
      <p:sp>
        <p:nvSpPr>
          <p:cNvPr id="13" name="Retângulo: Cantos Arredondados 12"/>
          <p:cNvSpPr/>
          <p:nvPr/>
        </p:nvSpPr>
        <p:spPr>
          <a:xfrm>
            <a:off x="4880420" y="3931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CaixaDeTexto 14"/>
          <p:cNvSpPr txBox="1"/>
          <p:nvPr/>
        </p:nvSpPr>
        <p:spPr>
          <a:xfrm>
            <a:off x="5276430" y="188088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Diminuindo-se o valor do ganho pretendido melhora o desempenho do circuito tem relação à frequência.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4880420" y="196798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57008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8113" y="988200"/>
            <a:ext cx="3909848" cy="160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4800" b="1" dirty="0"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Efeito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A(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jf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) 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Amplificador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Inversor</a:t>
            </a: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6" y="3054740"/>
            <a:ext cx="4042762" cy="186520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271042" y="31144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Em um </a:t>
            </a:r>
            <a:r>
              <a:rPr lang="pt-BR" b="1" dirty="0">
                <a:solidFill>
                  <a:srgbClr val="FF0000"/>
                </a:solidFill>
              </a:rPr>
              <a:t>amplificador inversor</a:t>
            </a:r>
            <a:r>
              <a:rPr lang="pt-BR" dirty="0"/>
              <a:t>, como mostrado o lado, considerando-se A finito, o ganho de tensão é dado por: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8" name="Retângulo: Cantos Arredondados 7"/>
          <p:cNvSpPr/>
          <p:nvPr/>
        </p:nvSpPr>
        <p:spPr>
          <a:xfrm>
            <a:off x="4875032" y="39854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6355" y="988200"/>
            <a:ext cx="2729086" cy="1158391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5262571" y="2266686"/>
            <a:ext cx="6498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Substituindo-se A por A(</a:t>
            </a:r>
            <a:r>
              <a:rPr lang="pt-BR" dirty="0" err="1"/>
              <a:t>jf</a:t>
            </a:r>
            <a:r>
              <a:rPr lang="pt-BR" dirty="0"/>
              <a:t>) e impondo A</a:t>
            </a:r>
            <a:r>
              <a:rPr lang="pt-BR" baseline="-25000" dirty="0"/>
              <a:t>o </a:t>
            </a:r>
            <a:r>
              <a:rPr lang="pt-BR" dirty="0"/>
              <a:t> &gt;&gt; (1 + R</a:t>
            </a:r>
            <a:r>
              <a:rPr lang="pt-BR" baseline="-25000" dirty="0"/>
              <a:t>2 </a:t>
            </a:r>
            <a:r>
              <a:rPr lang="pt-BR" dirty="0"/>
              <a:t>/R</a:t>
            </a:r>
            <a:r>
              <a:rPr lang="pt-BR" baseline="-25000" dirty="0"/>
              <a:t>1 </a:t>
            </a:r>
            <a:r>
              <a:rPr lang="pt-BR" dirty="0"/>
              <a:t>) e lembrando que A</a:t>
            </a:r>
            <a:r>
              <a:rPr lang="pt-BR" baseline="-25000" dirty="0"/>
              <a:t>o</a:t>
            </a:r>
            <a:r>
              <a:rPr lang="pt-BR" dirty="0"/>
              <a:t> x </a:t>
            </a:r>
            <a:r>
              <a:rPr lang="pt-BR" dirty="0" err="1"/>
              <a:t>f</a:t>
            </a:r>
            <a:r>
              <a:rPr lang="pt-BR" baseline="-25000" dirty="0" err="1"/>
              <a:t>a</a:t>
            </a:r>
            <a:r>
              <a:rPr lang="pt-BR" baseline="-25000" dirty="0"/>
              <a:t> </a:t>
            </a:r>
            <a:r>
              <a:rPr lang="pt-BR" dirty="0"/>
              <a:t>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, têm-se:  </a:t>
            </a:r>
          </a:p>
        </p:txBody>
      </p:sp>
      <p:sp>
        <p:nvSpPr>
          <p:cNvPr id="15" name="Retângulo: Cantos Arredondados 14"/>
          <p:cNvSpPr/>
          <p:nvPr/>
        </p:nvSpPr>
        <p:spPr>
          <a:xfrm>
            <a:off x="4887559" y="2321273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908" y="2900844"/>
            <a:ext cx="4181980" cy="1109305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5283569" y="4061680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Novamente, </a:t>
            </a:r>
            <a:r>
              <a:rPr lang="pt-BR" dirty="0" err="1"/>
              <a:t>f</a:t>
            </a:r>
            <a:r>
              <a:rPr lang="pt-BR" baseline="-25000" dirty="0" err="1"/>
              <a:t>c</a:t>
            </a:r>
            <a:r>
              <a:rPr lang="pt-BR" baseline="-25000" dirty="0"/>
              <a:t> </a:t>
            </a:r>
            <a:r>
              <a:rPr lang="pt-BR" dirty="0"/>
              <a:t> 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dirty="0"/>
              <a:t>/</a:t>
            </a:r>
            <a:r>
              <a:rPr lang="pt-BR" baseline="-25000" dirty="0"/>
              <a:t> </a:t>
            </a:r>
            <a:r>
              <a:rPr lang="pt-BR" dirty="0"/>
              <a:t>(1+R</a:t>
            </a:r>
            <a:r>
              <a:rPr lang="pt-BR" baseline="-25000" dirty="0"/>
              <a:t>2</a:t>
            </a:r>
            <a:r>
              <a:rPr lang="pt-BR" dirty="0"/>
              <a:t> / R</a:t>
            </a:r>
            <a:r>
              <a:rPr lang="pt-BR" baseline="-25000" dirty="0"/>
              <a:t>1 </a:t>
            </a:r>
            <a:r>
              <a:rPr lang="pt-BR" dirty="0"/>
              <a:t>) = </a:t>
            </a:r>
            <a:r>
              <a:rPr lang="pt-BR" dirty="0" err="1"/>
              <a:t>f</a:t>
            </a:r>
            <a:r>
              <a:rPr lang="pt-BR" baseline="-25000" dirty="0" err="1"/>
              <a:t>t</a:t>
            </a:r>
            <a:r>
              <a:rPr lang="pt-BR" baseline="-25000" dirty="0"/>
              <a:t> </a:t>
            </a:r>
            <a:r>
              <a:rPr lang="pt-BR" dirty="0"/>
              <a:t>/(1+|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dirty="0"/>
              <a:t>|) é a frequência de corte do circuito.</a:t>
            </a:r>
          </a:p>
        </p:txBody>
      </p:sp>
      <p:sp>
        <p:nvSpPr>
          <p:cNvPr id="21" name="Retângulo: Cantos Arredondados 20"/>
          <p:cNvSpPr/>
          <p:nvPr/>
        </p:nvSpPr>
        <p:spPr>
          <a:xfrm>
            <a:off x="4887559" y="4148771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475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48113" y="988200"/>
            <a:ext cx="3909848" cy="1604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47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>
                <a:latin typeface="+mj-lt"/>
                <a:ea typeface="+mj-ea"/>
                <a:cs typeface="+mj-cs"/>
              </a:rPr>
              <a:t>Amp Op Real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4800" b="1" dirty="0"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</a:pPr>
            <a:r>
              <a:rPr lang="en-US" sz="4800" b="1" dirty="0" err="1">
                <a:latin typeface="+mj-lt"/>
                <a:ea typeface="+mj-ea"/>
                <a:cs typeface="+mj-cs"/>
              </a:rPr>
              <a:t>Ganho</a:t>
            </a:r>
            <a:r>
              <a:rPr lang="en-US" sz="4800" b="1" dirty="0">
                <a:latin typeface="+mj-lt"/>
                <a:ea typeface="+mj-ea"/>
                <a:cs typeface="+mj-cs"/>
              </a:rPr>
              <a:t> de </a:t>
            </a:r>
            <a:r>
              <a:rPr lang="en-US" sz="4800" b="1" dirty="0" err="1">
                <a:latin typeface="+mj-lt"/>
                <a:ea typeface="+mj-ea"/>
                <a:cs typeface="+mj-cs"/>
              </a:rPr>
              <a:t>Tensão</a:t>
            </a:r>
            <a:r>
              <a:rPr lang="en-US" sz="4800" b="1" dirty="0">
                <a:latin typeface="+mj-lt"/>
                <a:ea typeface="+mj-ea"/>
                <a:cs typeface="+mj-cs"/>
              </a:rPr>
              <a:t>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Efeito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de A(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jf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) no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Amplificador</a:t>
            </a:r>
            <a:r>
              <a:rPr lang="en-US" sz="3500" b="1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 </a:t>
            </a:r>
            <a:r>
              <a:rPr lang="en-US" sz="3500" b="1" dirty="0" err="1">
                <a:highlight>
                  <a:srgbClr val="FFFF00"/>
                </a:highlight>
                <a:latin typeface="+mj-lt"/>
                <a:ea typeface="+mj-ea"/>
                <a:cs typeface="+mj-cs"/>
              </a:rPr>
              <a:t>Inversor</a:t>
            </a:r>
            <a:endParaRPr lang="en-US" sz="3500" b="1" dirty="0"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56" y="3054740"/>
            <a:ext cx="4042762" cy="1865204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5500914" y="311449"/>
            <a:ext cx="6691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A figura abaixo apresenta o resultado da expressão acima para</a:t>
            </a:r>
          </a:p>
          <a:p>
            <a:pPr algn="just"/>
            <a:r>
              <a:rPr lang="pt-BR" dirty="0"/>
              <a:t>|</a:t>
            </a:r>
            <a:r>
              <a:rPr lang="pt-BR" dirty="0" err="1"/>
              <a:t>A</a:t>
            </a:r>
            <a:r>
              <a:rPr lang="pt-BR" baseline="-25000" dirty="0" err="1"/>
              <a:t>videal</a:t>
            </a:r>
            <a:r>
              <a:rPr lang="pt-BR" baseline="-25000" dirty="0"/>
              <a:t> </a:t>
            </a:r>
            <a:r>
              <a:rPr lang="pt-BR" dirty="0"/>
              <a:t>|=2, 10 e 100. </a:t>
            </a:r>
          </a:p>
        </p:txBody>
      </p:sp>
      <p:sp>
        <p:nvSpPr>
          <p:cNvPr id="23" name="Retângulo: Cantos Arredondados 22"/>
          <p:cNvSpPr/>
          <p:nvPr/>
        </p:nvSpPr>
        <p:spPr>
          <a:xfrm>
            <a:off x="5104904" y="398540"/>
            <a:ext cx="297325" cy="26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27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ixaDeTexto 8"/>
          <p:cNvSpPr txBox="1"/>
          <p:nvPr/>
        </p:nvSpPr>
        <p:spPr>
          <a:xfrm>
            <a:off x="569118" y="2066686"/>
            <a:ext cx="3824288" cy="2315054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Circuitos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com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Amplificadores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+mj-lt"/>
                <a:ea typeface="+mj-ea"/>
                <a:cs typeface="+mj-cs"/>
              </a:rPr>
              <a:t>Operacionais</a:t>
            </a:r>
            <a:r>
              <a:rPr lang="en-US" sz="48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highlight>
                  <a:srgbClr val="FFFF00"/>
                </a:highlight>
                <a:latin typeface="+mj-lt"/>
                <a:ea typeface="+mj-ea"/>
                <a:cs typeface="+mj-cs"/>
              </a:rPr>
              <a:t>Ideais</a:t>
            </a:r>
            <a:endParaRPr lang="en-US" sz="4800" b="1" dirty="0">
              <a:solidFill>
                <a:srgbClr val="FF0000"/>
              </a:solidFill>
              <a:highlight>
                <a:srgbClr val="FFFF00"/>
              </a:highlight>
              <a:latin typeface="+mj-lt"/>
              <a:ea typeface="+mj-ea"/>
              <a:cs typeface="+mj-cs"/>
            </a:endParaRPr>
          </a:p>
        </p:txBody>
      </p:sp>
      <p:sp>
        <p:nvSpPr>
          <p:cNvPr id="13" name="Retângulo: Cantos Arredondados 12"/>
          <p:cNvSpPr/>
          <p:nvPr/>
        </p:nvSpPr>
        <p:spPr>
          <a:xfrm>
            <a:off x="5003865" y="135416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5690242" y="118483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 Inversor</a:t>
            </a:r>
          </a:p>
        </p:txBody>
      </p:sp>
      <p:sp>
        <p:nvSpPr>
          <p:cNvPr id="16" name="Retângulo: Cantos Arredondados 15"/>
          <p:cNvSpPr/>
          <p:nvPr/>
        </p:nvSpPr>
        <p:spPr>
          <a:xfrm>
            <a:off x="5003868" y="609543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06537" y="592610"/>
            <a:ext cx="3555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Conceito de curto-circuito virtual</a:t>
            </a:r>
          </a:p>
        </p:txBody>
      </p:sp>
      <p:sp>
        <p:nvSpPr>
          <p:cNvPr id="18" name="Retângulo: Cantos Arredondados 17"/>
          <p:cNvSpPr/>
          <p:nvPr/>
        </p:nvSpPr>
        <p:spPr>
          <a:xfrm>
            <a:off x="5003865" y="1202206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706541" y="116834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Circuito Somador </a:t>
            </a:r>
          </a:p>
        </p:txBody>
      </p:sp>
      <p:sp>
        <p:nvSpPr>
          <p:cNvPr id="20" name="Retângulo: Cantos Arredondados 19"/>
          <p:cNvSpPr/>
          <p:nvPr/>
        </p:nvSpPr>
        <p:spPr>
          <a:xfrm>
            <a:off x="5003874" y="1676334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740410" y="1659401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Circuito Diferenciador</a:t>
            </a:r>
          </a:p>
        </p:txBody>
      </p:sp>
      <p:sp>
        <p:nvSpPr>
          <p:cNvPr id="22" name="Retângulo: Cantos Arredondados 21"/>
          <p:cNvSpPr/>
          <p:nvPr/>
        </p:nvSpPr>
        <p:spPr>
          <a:xfrm>
            <a:off x="5003877" y="2167395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5740413" y="2150462"/>
            <a:ext cx="233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Circuito Integrador</a:t>
            </a:r>
          </a:p>
        </p:txBody>
      </p:sp>
      <p:sp>
        <p:nvSpPr>
          <p:cNvPr id="24" name="Retângulo: Cantos Arredondados 23"/>
          <p:cNvSpPr/>
          <p:nvPr/>
        </p:nvSpPr>
        <p:spPr>
          <a:xfrm>
            <a:off x="5020813" y="2709259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5757349" y="2692326"/>
            <a:ext cx="2760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 Não Inversor</a:t>
            </a:r>
          </a:p>
        </p:txBody>
      </p:sp>
      <p:sp>
        <p:nvSpPr>
          <p:cNvPr id="26" name="Retângulo: Cantos Arredondados 25"/>
          <p:cNvSpPr/>
          <p:nvPr/>
        </p:nvSpPr>
        <p:spPr>
          <a:xfrm>
            <a:off x="5017943" y="3301924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5774284" y="3284991"/>
            <a:ext cx="2946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 de Diferenças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791221" y="3781781"/>
            <a:ext cx="272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 Log / </a:t>
            </a:r>
            <a:r>
              <a:rPr lang="pt-BR" dirty="0" err="1"/>
              <a:t>Antilog</a:t>
            </a:r>
            <a:endParaRPr lang="pt-BR" dirty="0"/>
          </a:p>
        </p:txBody>
      </p:sp>
      <p:sp>
        <p:nvSpPr>
          <p:cNvPr id="30" name="Retângulo: Cantos Arredondados 29"/>
          <p:cNvSpPr/>
          <p:nvPr/>
        </p:nvSpPr>
        <p:spPr>
          <a:xfrm>
            <a:off x="5020821" y="4368714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5774290" y="4351781"/>
            <a:ext cx="3488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Amp</a:t>
            </a:r>
            <a:r>
              <a:rPr lang="pt-BR" dirty="0"/>
              <a:t> </a:t>
            </a:r>
            <a:r>
              <a:rPr lang="pt-BR" dirty="0" err="1"/>
              <a:t>Op</a:t>
            </a:r>
            <a:r>
              <a:rPr lang="pt-BR" dirty="0"/>
              <a:t> em Computação Analógica</a:t>
            </a:r>
          </a:p>
        </p:txBody>
      </p:sp>
      <p:sp>
        <p:nvSpPr>
          <p:cNvPr id="32" name="Retângulo: Cantos Arredondados 31"/>
          <p:cNvSpPr/>
          <p:nvPr/>
        </p:nvSpPr>
        <p:spPr>
          <a:xfrm>
            <a:off x="5020824" y="4893640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5791226" y="4876707"/>
            <a:ext cx="34713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Conversor de Tensão para Corrente</a:t>
            </a:r>
          </a:p>
        </p:txBody>
      </p:sp>
      <p:sp>
        <p:nvSpPr>
          <p:cNvPr id="34" name="Retângulo: Cantos Arredondados 33"/>
          <p:cNvSpPr/>
          <p:nvPr/>
        </p:nvSpPr>
        <p:spPr>
          <a:xfrm>
            <a:off x="5020827" y="5418566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5773656" y="5401633"/>
            <a:ext cx="3454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Conversor de Corrente para Tensão</a:t>
            </a:r>
          </a:p>
        </p:txBody>
      </p:sp>
      <p:sp>
        <p:nvSpPr>
          <p:cNvPr id="36" name="Retângulo: Cantos Arredondados 35"/>
          <p:cNvSpPr/>
          <p:nvPr/>
        </p:nvSpPr>
        <p:spPr>
          <a:xfrm>
            <a:off x="5017965" y="5875760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7" name="CaixaDeTexto 36"/>
          <p:cNvSpPr txBox="1"/>
          <p:nvPr/>
        </p:nvSpPr>
        <p:spPr>
          <a:xfrm>
            <a:off x="5807845" y="5858827"/>
            <a:ext cx="2692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Amplificador de Corrente </a:t>
            </a:r>
          </a:p>
        </p:txBody>
      </p:sp>
      <p:sp>
        <p:nvSpPr>
          <p:cNvPr id="38" name="Retângulo: Cantos Arredondados 37"/>
          <p:cNvSpPr/>
          <p:nvPr/>
        </p:nvSpPr>
        <p:spPr>
          <a:xfrm>
            <a:off x="5008990" y="6332955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5807209" y="6316022"/>
            <a:ext cx="1540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Filtros Ativos</a:t>
            </a:r>
          </a:p>
        </p:txBody>
      </p:sp>
      <p:sp>
        <p:nvSpPr>
          <p:cNvPr id="40" name="Retângulo: Cantos Arredondados 39"/>
          <p:cNvSpPr/>
          <p:nvPr/>
        </p:nvSpPr>
        <p:spPr>
          <a:xfrm>
            <a:off x="5015595" y="3791948"/>
            <a:ext cx="513307" cy="343277"/>
          </a:xfrm>
          <a:prstGeom prst="round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3384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4800</TotalTime>
  <Words>5950</Words>
  <Application>Microsoft Office PowerPoint</Application>
  <PresentationFormat>Widescreen</PresentationFormat>
  <Paragraphs>561</Paragraphs>
  <Slides>82</Slides>
  <Notes>18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7" baseType="lpstr">
      <vt:lpstr>Arial</vt:lpstr>
      <vt:lpstr>Calibri</vt:lpstr>
      <vt:lpstr>Calibri Light</vt:lpstr>
      <vt:lpstr>Cambria Math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José Marcos Alves</dc:creator>
  <cp:lastModifiedBy>José Marcos Alves</cp:lastModifiedBy>
  <cp:revision>346</cp:revision>
  <dcterms:created xsi:type="dcterms:W3CDTF">2016-11-23T15:50:28Z</dcterms:created>
  <dcterms:modified xsi:type="dcterms:W3CDTF">2020-07-06T06:53:12Z</dcterms:modified>
</cp:coreProperties>
</file>