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190306-BEC5-4973-89BC-686041017E52}"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pt-BR"/>
        </a:p>
      </dgm:t>
    </dgm:pt>
    <dgm:pt modelId="{2742F01D-BEA7-40B6-A737-7229FBB2BA3D}">
      <dgm:prSet phldrT="[Texto]"/>
      <dgm:spPr/>
      <dgm:t>
        <a:bodyPr/>
        <a:lstStyle/>
        <a:p>
          <a:r>
            <a:rPr lang="pt-BR" dirty="0" err="1"/>
            <a:t>Concepts</a:t>
          </a:r>
          <a:endParaRPr lang="pt-BR" dirty="0"/>
        </a:p>
      </dgm:t>
    </dgm:pt>
    <dgm:pt modelId="{3FE56F11-13F6-4DB7-B641-D38F72069DC1}" type="parTrans" cxnId="{9AE068DD-989F-46D6-86FB-F87FB7EF731A}">
      <dgm:prSet/>
      <dgm:spPr/>
      <dgm:t>
        <a:bodyPr/>
        <a:lstStyle/>
        <a:p>
          <a:endParaRPr lang="pt-BR"/>
        </a:p>
      </dgm:t>
    </dgm:pt>
    <dgm:pt modelId="{78A07AD0-A067-464D-A72C-99EB4CF91462}" type="sibTrans" cxnId="{9AE068DD-989F-46D6-86FB-F87FB7EF731A}">
      <dgm:prSet/>
      <dgm:spPr/>
      <dgm:t>
        <a:bodyPr/>
        <a:lstStyle/>
        <a:p>
          <a:endParaRPr lang="pt-BR"/>
        </a:p>
      </dgm:t>
    </dgm:pt>
    <dgm:pt modelId="{2618A486-F9B0-4968-8576-8B8371B7093F}">
      <dgm:prSet phldrT="[Texto]"/>
      <dgm:spPr/>
      <dgm:t>
        <a:bodyPr/>
        <a:lstStyle/>
        <a:p>
          <a:r>
            <a:rPr lang="pt-BR" dirty="0" err="1"/>
            <a:t>Principles</a:t>
          </a:r>
          <a:endParaRPr lang="pt-BR" dirty="0"/>
        </a:p>
      </dgm:t>
    </dgm:pt>
    <dgm:pt modelId="{E3D3ECF0-0F6C-4E62-B250-24A8289DA952}" type="parTrans" cxnId="{E714696F-A350-4C69-9835-A3C225E3113E}">
      <dgm:prSet/>
      <dgm:spPr/>
      <dgm:t>
        <a:bodyPr/>
        <a:lstStyle/>
        <a:p>
          <a:endParaRPr lang="pt-BR"/>
        </a:p>
      </dgm:t>
    </dgm:pt>
    <dgm:pt modelId="{2CA0D3CE-25F2-44C3-927F-80D68BDFC5BF}" type="sibTrans" cxnId="{E714696F-A350-4C69-9835-A3C225E3113E}">
      <dgm:prSet/>
      <dgm:spPr/>
      <dgm:t>
        <a:bodyPr/>
        <a:lstStyle/>
        <a:p>
          <a:endParaRPr lang="pt-BR"/>
        </a:p>
      </dgm:t>
    </dgm:pt>
    <dgm:pt modelId="{B151710D-6903-4753-98D2-50A5A4DF558C}">
      <dgm:prSet phldrT="[Texto]"/>
      <dgm:spPr/>
      <dgm:t>
        <a:bodyPr/>
        <a:lstStyle/>
        <a:p>
          <a:r>
            <a:rPr lang="pt-BR" dirty="0" err="1"/>
            <a:t>Rules</a:t>
          </a:r>
          <a:endParaRPr lang="pt-BR" dirty="0"/>
        </a:p>
      </dgm:t>
    </dgm:pt>
    <dgm:pt modelId="{9EE7B05C-EA57-4A9E-B40F-87A7BC919969}" type="parTrans" cxnId="{D9713679-3B27-4E12-B84E-EC389997F298}">
      <dgm:prSet/>
      <dgm:spPr/>
      <dgm:t>
        <a:bodyPr/>
        <a:lstStyle/>
        <a:p>
          <a:endParaRPr lang="pt-BR"/>
        </a:p>
      </dgm:t>
    </dgm:pt>
    <dgm:pt modelId="{CD6CAAE6-BEDA-48FC-A456-BF91A6FA91B2}" type="sibTrans" cxnId="{D9713679-3B27-4E12-B84E-EC389997F298}">
      <dgm:prSet/>
      <dgm:spPr/>
      <dgm:t>
        <a:bodyPr/>
        <a:lstStyle/>
        <a:p>
          <a:endParaRPr lang="pt-BR"/>
        </a:p>
      </dgm:t>
    </dgm:pt>
    <dgm:pt modelId="{3F3C4813-CE79-40CF-AD95-B9D820BA0E3A}" type="pres">
      <dgm:prSet presAssocID="{E4190306-BEC5-4973-89BC-686041017E52}" presName="outerComposite" presStyleCnt="0">
        <dgm:presLayoutVars>
          <dgm:chMax val="5"/>
          <dgm:dir/>
          <dgm:resizeHandles val="exact"/>
        </dgm:presLayoutVars>
      </dgm:prSet>
      <dgm:spPr/>
    </dgm:pt>
    <dgm:pt modelId="{86CDF674-0CBB-4E31-BC9F-DDBB6FE3207B}" type="pres">
      <dgm:prSet presAssocID="{E4190306-BEC5-4973-89BC-686041017E52}" presName="dummyMaxCanvas" presStyleCnt="0">
        <dgm:presLayoutVars/>
      </dgm:prSet>
      <dgm:spPr/>
    </dgm:pt>
    <dgm:pt modelId="{23262D3B-9C1D-4293-9929-8BD87640166E}" type="pres">
      <dgm:prSet presAssocID="{E4190306-BEC5-4973-89BC-686041017E52}" presName="ThreeNodes_1" presStyleLbl="node1" presStyleIdx="0" presStyleCnt="3">
        <dgm:presLayoutVars>
          <dgm:bulletEnabled val="1"/>
        </dgm:presLayoutVars>
      </dgm:prSet>
      <dgm:spPr/>
    </dgm:pt>
    <dgm:pt modelId="{B9FFE4E9-7A0F-4D01-AD42-DACD92AB2298}" type="pres">
      <dgm:prSet presAssocID="{E4190306-BEC5-4973-89BC-686041017E52}" presName="ThreeNodes_2" presStyleLbl="node1" presStyleIdx="1" presStyleCnt="3">
        <dgm:presLayoutVars>
          <dgm:bulletEnabled val="1"/>
        </dgm:presLayoutVars>
      </dgm:prSet>
      <dgm:spPr/>
    </dgm:pt>
    <dgm:pt modelId="{91860A0E-6068-4D1B-88CC-464FE1D68BCA}" type="pres">
      <dgm:prSet presAssocID="{E4190306-BEC5-4973-89BC-686041017E52}" presName="ThreeNodes_3" presStyleLbl="node1" presStyleIdx="2" presStyleCnt="3">
        <dgm:presLayoutVars>
          <dgm:bulletEnabled val="1"/>
        </dgm:presLayoutVars>
      </dgm:prSet>
      <dgm:spPr/>
    </dgm:pt>
    <dgm:pt modelId="{3C47E467-BC12-4477-9B29-06FE90EF7BC1}" type="pres">
      <dgm:prSet presAssocID="{E4190306-BEC5-4973-89BC-686041017E52}" presName="ThreeConn_1-2" presStyleLbl="fgAccFollowNode1" presStyleIdx="0" presStyleCnt="2">
        <dgm:presLayoutVars>
          <dgm:bulletEnabled val="1"/>
        </dgm:presLayoutVars>
      </dgm:prSet>
      <dgm:spPr/>
    </dgm:pt>
    <dgm:pt modelId="{966ED2F9-0BBA-4FE6-BF20-8AADC5BF4BFA}" type="pres">
      <dgm:prSet presAssocID="{E4190306-BEC5-4973-89BC-686041017E52}" presName="ThreeConn_2-3" presStyleLbl="fgAccFollowNode1" presStyleIdx="1" presStyleCnt="2">
        <dgm:presLayoutVars>
          <dgm:bulletEnabled val="1"/>
        </dgm:presLayoutVars>
      </dgm:prSet>
      <dgm:spPr/>
    </dgm:pt>
    <dgm:pt modelId="{E197052C-D266-44B6-97DB-8818E53A1343}" type="pres">
      <dgm:prSet presAssocID="{E4190306-BEC5-4973-89BC-686041017E52}" presName="ThreeNodes_1_text" presStyleLbl="node1" presStyleIdx="2" presStyleCnt="3">
        <dgm:presLayoutVars>
          <dgm:bulletEnabled val="1"/>
        </dgm:presLayoutVars>
      </dgm:prSet>
      <dgm:spPr/>
    </dgm:pt>
    <dgm:pt modelId="{4129A8D2-A468-45E2-8579-BC49C8BA8D8E}" type="pres">
      <dgm:prSet presAssocID="{E4190306-BEC5-4973-89BC-686041017E52}" presName="ThreeNodes_2_text" presStyleLbl="node1" presStyleIdx="2" presStyleCnt="3">
        <dgm:presLayoutVars>
          <dgm:bulletEnabled val="1"/>
        </dgm:presLayoutVars>
      </dgm:prSet>
      <dgm:spPr/>
    </dgm:pt>
    <dgm:pt modelId="{6893A052-796E-4450-AA5A-B8BE10CD989A}" type="pres">
      <dgm:prSet presAssocID="{E4190306-BEC5-4973-89BC-686041017E52}" presName="ThreeNodes_3_text" presStyleLbl="node1" presStyleIdx="2" presStyleCnt="3">
        <dgm:presLayoutVars>
          <dgm:bulletEnabled val="1"/>
        </dgm:presLayoutVars>
      </dgm:prSet>
      <dgm:spPr/>
    </dgm:pt>
  </dgm:ptLst>
  <dgm:cxnLst>
    <dgm:cxn modelId="{29F515EC-3E6A-43F8-A065-58A3231FD0B6}" type="presOf" srcId="{2742F01D-BEA7-40B6-A737-7229FBB2BA3D}" destId="{23262D3B-9C1D-4293-9929-8BD87640166E}" srcOrd="0" destOrd="0" presId="urn:microsoft.com/office/officeart/2005/8/layout/vProcess5"/>
    <dgm:cxn modelId="{9AE068DD-989F-46D6-86FB-F87FB7EF731A}" srcId="{E4190306-BEC5-4973-89BC-686041017E52}" destId="{2742F01D-BEA7-40B6-A737-7229FBB2BA3D}" srcOrd="0" destOrd="0" parTransId="{3FE56F11-13F6-4DB7-B641-D38F72069DC1}" sibTransId="{78A07AD0-A067-464D-A72C-99EB4CF91462}"/>
    <dgm:cxn modelId="{D3B2A3B5-D742-47BE-A64A-F4F7ACDD841C}" type="presOf" srcId="{2742F01D-BEA7-40B6-A737-7229FBB2BA3D}" destId="{E197052C-D266-44B6-97DB-8818E53A1343}" srcOrd="1" destOrd="0" presId="urn:microsoft.com/office/officeart/2005/8/layout/vProcess5"/>
    <dgm:cxn modelId="{E714696F-A350-4C69-9835-A3C225E3113E}" srcId="{E4190306-BEC5-4973-89BC-686041017E52}" destId="{2618A486-F9B0-4968-8576-8B8371B7093F}" srcOrd="1" destOrd="0" parTransId="{E3D3ECF0-0F6C-4E62-B250-24A8289DA952}" sibTransId="{2CA0D3CE-25F2-44C3-927F-80D68BDFC5BF}"/>
    <dgm:cxn modelId="{AC39572E-9C75-4D4B-9A80-BDC83433FBC6}" type="presOf" srcId="{B151710D-6903-4753-98D2-50A5A4DF558C}" destId="{6893A052-796E-4450-AA5A-B8BE10CD989A}" srcOrd="1" destOrd="0" presId="urn:microsoft.com/office/officeart/2005/8/layout/vProcess5"/>
    <dgm:cxn modelId="{5BD0C769-6074-4057-A7A5-55D55D911B13}" type="presOf" srcId="{2618A486-F9B0-4968-8576-8B8371B7093F}" destId="{B9FFE4E9-7A0F-4D01-AD42-DACD92AB2298}" srcOrd="0" destOrd="0" presId="urn:microsoft.com/office/officeart/2005/8/layout/vProcess5"/>
    <dgm:cxn modelId="{86E997B7-1E3C-41F8-B609-765AAB9F533D}" type="presOf" srcId="{78A07AD0-A067-464D-A72C-99EB4CF91462}" destId="{3C47E467-BC12-4477-9B29-06FE90EF7BC1}" srcOrd="0" destOrd="0" presId="urn:microsoft.com/office/officeart/2005/8/layout/vProcess5"/>
    <dgm:cxn modelId="{4CD139C6-C171-4892-A783-E9552D99BE42}" type="presOf" srcId="{2CA0D3CE-25F2-44C3-927F-80D68BDFC5BF}" destId="{966ED2F9-0BBA-4FE6-BF20-8AADC5BF4BFA}" srcOrd="0" destOrd="0" presId="urn:microsoft.com/office/officeart/2005/8/layout/vProcess5"/>
    <dgm:cxn modelId="{7B482919-B4E4-4DAF-B3A6-F60C6F052606}" type="presOf" srcId="{B151710D-6903-4753-98D2-50A5A4DF558C}" destId="{91860A0E-6068-4D1B-88CC-464FE1D68BCA}" srcOrd="0" destOrd="0" presId="urn:microsoft.com/office/officeart/2005/8/layout/vProcess5"/>
    <dgm:cxn modelId="{A1733FB9-719E-4AC9-8898-6BD30E86C88A}" type="presOf" srcId="{2618A486-F9B0-4968-8576-8B8371B7093F}" destId="{4129A8D2-A468-45E2-8579-BC49C8BA8D8E}" srcOrd="1" destOrd="0" presId="urn:microsoft.com/office/officeart/2005/8/layout/vProcess5"/>
    <dgm:cxn modelId="{D9713679-3B27-4E12-B84E-EC389997F298}" srcId="{E4190306-BEC5-4973-89BC-686041017E52}" destId="{B151710D-6903-4753-98D2-50A5A4DF558C}" srcOrd="2" destOrd="0" parTransId="{9EE7B05C-EA57-4A9E-B40F-87A7BC919969}" sibTransId="{CD6CAAE6-BEDA-48FC-A456-BF91A6FA91B2}"/>
    <dgm:cxn modelId="{E431F71F-8B37-4FF7-A19E-5F11CE4B360F}" type="presOf" srcId="{E4190306-BEC5-4973-89BC-686041017E52}" destId="{3F3C4813-CE79-40CF-AD95-B9D820BA0E3A}" srcOrd="0" destOrd="0" presId="urn:microsoft.com/office/officeart/2005/8/layout/vProcess5"/>
    <dgm:cxn modelId="{431AD014-682B-4874-8173-9D545E7C5FF5}" type="presParOf" srcId="{3F3C4813-CE79-40CF-AD95-B9D820BA0E3A}" destId="{86CDF674-0CBB-4E31-BC9F-DDBB6FE3207B}" srcOrd="0" destOrd="0" presId="urn:microsoft.com/office/officeart/2005/8/layout/vProcess5"/>
    <dgm:cxn modelId="{710ACF0D-57AB-4608-A824-1429C1FD8F2D}" type="presParOf" srcId="{3F3C4813-CE79-40CF-AD95-B9D820BA0E3A}" destId="{23262D3B-9C1D-4293-9929-8BD87640166E}" srcOrd="1" destOrd="0" presId="urn:microsoft.com/office/officeart/2005/8/layout/vProcess5"/>
    <dgm:cxn modelId="{D536F5ED-CD6B-4189-9288-1ABE8DB09CD9}" type="presParOf" srcId="{3F3C4813-CE79-40CF-AD95-B9D820BA0E3A}" destId="{B9FFE4E9-7A0F-4D01-AD42-DACD92AB2298}" srcOrd="2" destOrd="0" presId="urn:microsoft.com/office/officeart/2005/8/layout/vProcess5"/>
    <dgm:cxn modelId="{50D82E66-4226-450E-B86E-9D042641250F}" type="presParOf" srcId="{3F3C4813-CE79-40CF-AD95-B9D820BA0E3A}" destId="{91860A0E-6068-4D1B-88CC-464FE1D68BCA}" srcOrd="3" destOrd="0" presId="urn:microsoft.com/office/officeart/2005/8/layout/vProcess5"/>
    <dgm:cxn modelId="{13D2A987-FA2A-4921-AD4D-ECCCA1F36E13}" type="presParOf" srcId="{3F3C4813-CE79-40CF-AD95-B9D820BA0E3A}" destId="{3C47E467-BC12-4477-9B29-06FE90EF7BC1}" srcOrd="4" destOrd="0" presId="urn:microsoft.com/office/officeart/2005/8/layout/vProcess5"/>
    <dgm:cxn modelId="{87FB31B0-BF8E-4F91-8CEF-2625F394F2D3}" type="presParOf" srcId="{3F3C4813-CE79-40CF-AD95-B9D820BA0E3A}" destId="{966ED2F9-0BBA-4FE6-BF20-8AADC5BF4BFA}" srcOrd="5" destOrd="0" presId="urn:microsoft.com/office/officeart/2005/8/layout/vProcess5"/>
    <dgm:cxn modelId="{18AAFC13-5E55-411F-96CC-06CCD17A88A9}" type="presParOf" srcId="{3F3C4813-CE79-40CF-AD95-B9D820BA0E3A}" destId="{E197052C-D266-44B6-97DB-8818E53A1343}" srcOrd="6" destOrd="0" presId="urn:microsoft.com/office/officeart/2005/8/layout/vProcess5"/>
    <dgm:cxn modelId="{5B89CB52-E954-4F78-9A01-2BA9685E8B9D}" type="presParOf" srcId="{3F3C4813-CE79-40CF-AD95-B9D820BA0E3A}" destId="{4129A8D2-A468-45E2-8579-BC49C8BA8D8E}" srcOrd="7" destOrd="0" presId="urn:microsoft.com/office/officeart/2005/8/layout/vProcess5"/>
    <dgm:cxn modelId="{59AC6374-691B-424F-A215-8CA7F0955718}" type="presParOf" srcId="{3F3C4813-CE79-40CF-AD95-B9D820BA0E3A}" destId="{6893A052-796E-4450-AA5A-B8BE10CD989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262D3B-9C1D-4293-9929-8BD87640166E}">
      <dsp:nvSpPr>
        <dsp:cNvPr id="0" name=""/>
        <dsp:cNvSpPr/>
      </dsp:nvSpPr>
      <dsp:spPr>
        <a:xfrm>
          <a:off x="0" y="0"/>
          <a:ext cx="8262222" cy="120681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l" defTabSz="2489200">
            <a:lnSpc>
              <a:spcPct val="90000"/>
            </a:lnSpc>
            <a:spcBef>
              <a:spcPct val="0"/>
            </a:spcBef>
            <a:spcAft>
              <a:spcPct val="35000"/>
            </a:spcAft>
          </a:pPr>
          <a:r>
            <a:rPr lang="pt-BR" sz="5600" kern="1200" dirty="0" err="1"/>
            <a:t>Concepts</a:t>
          </a:r>
          <a:endParaRPr lang="pt-BR" sz="5600" kern="1200" dirty="0"/>
        </a:p>
      </dsp:txBody>
      <dsp:txXfrm>
        <a:off x="35346" y="35346"/>
        <a:ext cx="6959973" cy="1136125"/>
      </dsp:txXfrm>
    </dsp:sp>
    <dsp:sp modelId="{B9FFE4E9-7A0F-4D01-AD42-DACD92AB2298}">
      <dsp:nvSpPr>
        <dsp:cNvPr id="0" name=""/>
        <dsp:cNvSpPr/>
      </dsp:nvSpPr>
      <dsp:spPr>
        <a:xfrm>
          <a:off x="729019" y="1407953"/>
          <a:ext cx="8262222" cy="120681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l" defTabSz="2489200">
            <a:lnSpc>
              <a:spcPct val="90000"/>
            </a:lnSpc>
            <a:spcBef>
              <a:spcPct val="0"/>
            </a:spcBef>
            <a:spcAft>
              <a:spcPct val="35000"/>
            </a:spcAft>
          </a:pPr>
          <a:r>
            <a:rPr lang="pt-BR" sz="5600" kern="1200" dirty="0" err="1"/>
            <a:t>Principles</a:t>
          </a:r>
          <a:endParaRPr lang="pt-BR" sz="5600" kern="1200" dirty="0"/>
        </a:p>
      </dsp:txBody>
      <dsp:txXfrm>
        <a:off x="764365" y="1443299"/>
        <a:ext cx="6678079" cy="1136125"/>
      </dsp:txXfrm>
    </dsp:sp>
    <dsp:sp modelId="{91860A0E-6068-4D1B-88CC-464FE1D68BCA}">
      <dsp:nvSpPr>
        <dsp:cNvPr id="0" name=""/>
        <dsp:cNvSpPr/>
      </dsp:nvSpPr>
      <dsp:spPr>
        <a:xfrm>
          <a:off x="1458039" y="2815907"/>
          <a:ext cx="8262222" cy="1206817"/>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l" defTabSz="2489200">
            <a:lnSpc>
              <a:spcPct val="90000"/>
            </a:lnSpc>
            <a:spcBef>
              <a:spcPct val="0"/>
            </a:spcBef>
            <a:spcAft>
              <a:spcPct val="35000"/>
            </a:spcAft>
          </a:pPr>
          <a:r>
            <a:rPr lang="pt-BR" sz="5600" kern="1200" dirty="0" err="1"/>
            <a:t>Rules</a:t>
          </a:r>
          <a:endParaRPr lang="pt-BR" sz="5600" kern="1200" dirty="0"/>
        </a:p>
      </dsp:txBody>
      <dsp:txXfrm>
        <a:off x="1493385" y="2851253"/>
        <a:ext cx="6678079" cy="1136125"/>
      </dsp:txXfrm>
    </dsp:sp>
    <dsp:sp modelId="{3C47E467-BC12-4477-9B29-06FE90EF7BC1}">
      <dsp:nvSpPr>
        <dsp:cNvPr id="0" name=""/>
        <dsp:cNvSpPr/>
      </dsp:nvSpPr>
      <dsp:spPr>
        <a:xfrm>
          <a:off x="7477791" y="915169"/>
          <a:ext cx="784431" cy="784431"/>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pt-BR" sz="3600" kern="1200"/>
        </a:p>
      </dsp:txBody>
      <dsp:txXfrm>
        <a:off x="7654288" y="915169"/>
        <a:ext cx="431437" cy="590284"/>
      </dsp:txXfrm>
    </dsp:sp>
    <dsp:sp modelId="{966ED2F9-0BBA-4FE6-BF20-8AADC5BF4BFA}">
      <dsp:nvSpPr>
        <dsp:cNvPr id="0" name=""/>
        <dsp:cNvSpPr/>
      </dsp:nvSpPr>
      <dsp:spPr>
        <a:xfrm>
          <a:off x="8206810" y="2315078"/>
          <a:ext cx="784431" cy="784431"/>
        </a:xfrm>
        <a:prstGeom prst="downArrow">
          <a:avLst>
            <a:gd name="adj1" fmla="val 55000"/>
            <a:gd name="adj2" fmla="val 45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pt-BR" sz="3600" kern="1200"/>
        </a:p>
      </dsp:txBody>
      <dsp:txXfrm>
        <a:off x="8383307" y="2315078"/>
        <a:ext cx="431437" cy="59028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t-BR"/>
              <a:t>Clique para editar o título mestre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pt-BR"/>
              <a:t>Clique para editar o título mestre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t-BR"/>
              <a:t>Clique para editar o título mestre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Editar estilos de texto Mestre</a:t>
            </a:r>
          </a:p>
        </p:txBody>
      </p:sp>
      <p:sp>
        <p:nvSpPr>
          <p:cNvPr id="4" name="Date Placeholder 3"/>
          <p:cNvSpPr>
            <a:spLocks noGrp="1"/>
          </p:cNvSpPr>
          <p:nvPr>
            <p:ph type="dt" sz="half" idx="10"/>
          </p:nvPr>
        </p:nvSpPr>
        <p:spPr/>
        <p:txBody>
          <a:bodyPr/>
          <a:lstStyle/>
          <a:p>
            <a:fld id="{96DFF08F-DC6B-4601-B491-B0F83F6DD2DA}" type="datetimeFigureOut">
              <a:rPr lang="en-US" dirty="0"/>
              <a:t>3/3/2016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Content Placeholder 3"/>
          <p:cNvSpPr>
            <a:spLocks noGrp="1"/>
          </p:cNvSpPr>
          <p:nvPr>
            <p:ph sz="half" idx="2"/>
          </p:nvPr>
        </p:nvSpPr>
        <p:spPr>
          <a:xfrm>
            <a:off x="1024128" y="2967788"/>
            <a:ext cx="4754880" cy="334157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t-BR"/>
              <a:t>Editar estilos de texto Mestre</a:t>
            </a:r>
          </a:p>
        </p:txBody>
      </p:sp>
      <p:sp>
        <p:nvSpPr>
          <p:cNvPr id="6" name="Content Placeholder 5"/>
          <p:cNvSpPr>
            <a:spLocks noGrp="1"/>
          </p:cNvSpPr>
          <p:nvPr>
            <p:ph sz="quarter" idx="4"/>
          </p:nvPr>
        </p:nvSpPr>
        <p:spPr>
          <a:xfrm>
            <a:off x="5989320" y="2967788"/>
            <a:ext cx="4754880" cy="3341572"/>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3/3/2016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t-BR"/>
              <a:t>Clique para editar o título mestre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Editar estilos de texto Mestre</a:t>
            </a:r>
          </a:p>
        </p:txBody>
      </p:sp>
      <p:sp>
        <p:nvSpPr>
          <p:cNvPr id="5" name="Date Placeholder 4"/>
          <p:cNvSpPr>
            <a:spLocks noGrp="1"/>
          </p:cNvSpPr>
          <p:nvPr>
            <p:ph type="dt" sz="half" idx="10"/>
          </p:nvPr>
        </p:nvSpPr>
        <p:spPr/>
        <p:txBody>
          <a:bodyPr/>
          <a:lstStyle/>
          <a:p>
            <a:fld id="{96DFF08F-DC6B-4601-B491-B0F83F6DD2DA}" type="datetimeFigureOut">
              <a:rPr lang="en-US" dirty="0"/>
              <a:t>3/3/2016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Date Placeholder 4"/>
          <p:cNvSpPr>
            <a:spLocks noGrp="1"/>
          </p:cNvSpPr>
          <p:nvPr>
            <p:ph type="dt" sz="half" idx="10"/>
          </p:nvPr>
        </p:nvSpPr>
        <p:spPr/>
        <p:txBody>
          <a:bodyPr/>
          <a:lstStyle/>
          <a:p>
            <a:fld id="{C7616CA0-919D-4A49-9C8A-62FDFB3A5183}" type="datetimeFigureOut">
              <a:rPr lang="en-US" dirty="0"/>
              <a:t>3/3/2016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‹nº›</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3/3/2016</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‹nº›</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n-US" dirty="0"/>
              <a:t>Law of International Relations (DIN 0431)</a:t>
            </a:r>
            <a:endParaRPr lang="pt-BR" dirty="0"/>
          </a:p>
        </p:txBody>
      </p:sp>
      <p:sp>
        <p:nvSpPr>
          <p:cNvPr id="3" name="Subtítulo 2"/>
          <p:cNvSpPr>
            <a:spLocks noGrp="1"/>
          </p:cNvSpPr>
          <p:nvPr>
            <p:ph type="subTitle" idx="1"/>
          </p:nvPr>
        </p:nvSpPr>
        <p:spPr/>
        <p:txBody>
          <a:bodyPr/>
          <a:lstStyle/>
          <a:p>
            <a:r>
              <a:rPr lang="pt-BR" dirty="0" err="1"/>
              <a:t>Principles</a:t>
            </a:r>
            <a:r>
              <a:rPr lang="pt-BR" dirty="0"/>
              <a:t> </a:t>
            </a:r>
            <a:r>
              <a:rPr lang="pt-BR" dirty="0" err="1"/>
              <a:t>of</a:t>
            </a:r>
            <a:r>
              <a:rPr lang="pt-BR" dirty="0"/>
              <a:t> </a:t>
            </a:r>
            <a:r>
              <a:rPr lang="pt-BR" dirty="0" err="1"/>
              <a:t>international</a:t>
            </a:r>
            <a:r>
              <a:rPr lang="pt-BR" dirty="0"/>
              <a:t> </a:t>
            </a:r>
            <a:r>
              <a:rPr lang="pt-BR" dirty="0" err="1"/>
              <a:t>environmental</a:t>
            </a:r>
            <a:r>
              <a:rPr lang="pt-BR" dirty="0"/>
              <a:t> </a:t>
            </a:r>
            <a:r>
              <a:rPr lang="pt-BR" dirty="0" err="1"/>
              <a:t>law</a:t>
            </a:r>
            <a:endParaRPr lang="pt-BR" dirty="0"/>
          </a:p>
          <a:p>
            <a:r>
              <a:rPr lang="pt-BR" dirty="0"/>
              <a:t>Prof. Alberto do Amaral Jr.</a:t>
            </a:r>
          </a:p>
        </p:txBody>
      </p:sp>
    </p:spTree>
    <p:extLst>
      <p:ext uri="{BB962C8B-B14F-4D97-AF65-F5344CB8AC3E}">
        <p14:creationId xmlns:p14="http://schemas.microsoft.com/office/powerpoint/2010/main" val="1768893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Concepts expressing the idea of balance</a:t>
            </a:r>
            <a:endParaRPr lang="pt-BR" dirty="0"/>
          </a:p>
        </p:txBody>
      </p:sp>
      <p:sp>
        <p:nvSpPr>
          <p:cNvPr id="3" name="Espaço Reservado para Conteúdo 2"/>
          <p:cNvSpPr>
            <a:spLocks noGrp="1"/>
          </p:cNvSpPr>
          <p:nvPr>
            <p:ph idx="1"/>
          </p:nvPr>
        </p:nvSpPr>
        <p:spPr/>
        <p:txBody>
          <a:bodyPr/>
          <a:lstStyle/>
          <a:p>
            <a:pPr>
              <a:buFont typeface="Courier New" panose="02070309020205020404" pitchFamily="49" charset="0"/>
              <a:buChar char="o"/>
            </a:pPr>
            <a:r>
              <a:rPr lang="en-US" sz="2800" dirty="0"/>
              <a:t>Sustainable development</a:t>
            </a:r>
          </a:p>
          <a:p>
            <a:pPr>
              <a:buFont typeface="Courier New" panose="02070309020205020404" pitchFamily="49" charset="0"/>
              <a:buChar char="o"/>
            </a:pPr>
            <a:r>
              <a:rPr lang="en-US" sz="2800" dirty="0"/>
              <a:t>Common areas</a:t>
            </a:r>
          </a:p>
          <a:p>
            <a:pPr>
              <a:buFont typeface="Courier New" panose="02070309020205020404" pitchFamily="49" charset="0"/>
              <a:buChar char="o"/>
            </a:pPr>
            <a:r>
              <a:rPr lang="en-US" sz="2800" dirty="0"/>
              <a:t>Common heritage of mankind</a:t>
            </a:r>
          </a:p>
          <a:p>
            <a:pPr>
              <a:buFont typeface="Courier New" panose="02070309020205020404" pitchFamily="49" charset="0"/>
              <a:buChar char="o"/>
            </a:pPr>
            <a:r>
              <a:rPr lang="en-US" sz="2800" dirty="0"/>
              <a:t>The common concern of humankind</a:t>
            </a:r>
          </a:p>
          <a:p>
            <a:endParaRPr lang="en-US" dirty="0"/>
          </a:p>
        </p:txBody>
      </p:sp>
    </p:spTree>
    <p:extLst>
      <p:ext uri="{BB962C8B-B14F-4D97-AF65-F5344CB8AC3E}">
        <p14:creationId xmlns:p14="http://schemas.microsoft.com/office/powerpoint/2010/main" val="689739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What</a:t>
            </a:r>
            <a:r>
              <a:rPr lang="pt-BR" dirty="0"/>
              <a:t> </a:t>
            </a:r>
            <a:r>
              <a:rPr lang="pt-BR" dirty="0" err="1"/>
              <a:t>is</a:t>
            </a:r>
            <a:r>
              <a:rPr lang="pt-BR" dirty="0"/>
              <a:t> a </a:t>
            </a:r>
            <a:r>
              <a:rPr lang="pt-BR" dirty="0" err="1"/>
              <a:t>principle</a:t>
            </a:r>
            <a:r>
              <a:rPr lang="pt-BR" dirty="0"/>
              <a:t>?</a:t>
            </a:r>
          </a:p>
        </p:txBody>
      </p:sp>
      <p:sp>
        <p:nvSpPr>
          <p:cNvPr id="3" name="Espaço Reservado para Conteúdo 2"/>
          <p:cNvSpPr>
            <a:spLocks noGrp="1"/>
          </p:cNvSpPr>
          <p:nvPr>
            <p:ph idx="1"/>
          </p:nvPr>
        </p:nvSpPr>
        <p:spPr/>
        <p:txBody>
          <a:bodyPr/>
          <a:lstStyle/>
          <a:p>
            <a:pPr lvl="0"/>
            <a:r>
              <a:rPr lang="en-US" dirty="0"/>
              <a:t>“A principle may describe a legal foundation of a norm, whether it is a treaty, customary international law or, subsidiary, a general principle of law. These are two different questions because the formulation of a norm as a principle, for example, in a soft-law instrument, says little about its legal founding in one formal source of international law. The assessment of whether a given principle has a legal character is an exercise that must be performed on a case-by-case basis.”</a:t>
            </a:r>
            <a:endParaRPr lang="pt-BR" dirty="0"/>
          </a:p>
          <a:p>
            <a:endParaRPr lang="pt-BR" dirty="0"/>
          </a:p>
        </p:txBody>
      </p:sp>
    </p:spTree>
    <p:extLst>
      <p:ext uri="{BB962C8B-B14F-4D97-AF65-F5344CB8AC3E}">
        <p14:creationId xmlns:p14="http://schemas.microsoft.com/office/powerpoint/2010/main" val="201157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err="1"/>
              <a:t>classifyING</a:t>
            </a:r>
            <a:r>
              <a:rPr lang="en-US" dirty="0"/>
              <a:t> environmental norms </a:t>
            </a:r>
            <a:endParaRPr lang="pt-BR" dirty="0"/>
          </a:p>
        </p:txBody>
      </p:sp>
      <p:graphicFrame>
        <p:nvGraphicFramePr>
          <p:cNvPr id="4" name="Espaço Reservado para Conteúdo 3"/>
          <p:cNvGraphicFramePr>
            <a:graphicFrameLocks noGrp="1"/>
          </p:cNvGraphicFramePr>
          <p:nvPr>
            <p:ph idx="1"/>
            <p:extLst>
              <p:ext uri="{D42A27DB-BD31-4B8C-83A1-F6EECF244321}">
                <p14:modId xmlns:p14="http://schemas.microsoft.com/office/powerpoint/2010/main" val="342588121"/>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7018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a:t>concepts</a:t>
            </a:r>
            <a:r>
              <a:rPr lang="pt-BR" dirty="0"/>
              <a:t> </a:t>
            </a:r>
            <a:r>
              <a:rPr lang="pt-BR" dirty="0" err="1"/>
              <a:t>and</a:t>
            </a:r>
            <a:r>
              <a:rPr lang="pt-BR" dirty="0"/>
              <a:t> </a:t>
            </a:r>
            <a:r>
              <a:rPr lang="pt-BR" dirty="0" err="1"/>
              <a:t>principles</a:t>
            </a:r>
            <a:r>
              <a:rPr lang="pt-BR" dirty="0"/>
              <a:t>: </a:t>
            </a:r>
            <a:r>
              <a:rPr lang="pt-BR" dirty="0" err="1"/>
              <a:t>different</a:t>
            </a:r>
            <a:r>
              <a:rPr lang="pt-BR" dirty="0"/>
              <a:t> </a:t>
            </a:r>
            <a:r>
              <a:rPr lang="pt-BR" dirty="0" err="1"/>
              <a:t>functions</a:t>
            </a:r>
            <a:endParaRPr lang="pt-BR" dirty="0"/>
          </a:p>
        </p:txBody>
      </p:sp>
      <p:sp>
        <p:nvSpPr>
          <p:cNvPr id="3" name="Espaço Reservado para Conteúdo 2"/>
          <p:cNvSpPr>
            <a:spLocks noGrp="1"/>
          </p:cNvSpPr>
          <p:nvPr>
            <p:ph idx="1"/>
          </p:nvPr>
        </p:nvSpPr>
        <p:spPr/>
        <p:txBody>
          <a:bodyPr>
            <a:noAutofit/>
          </a:bodyPr>
          <a:lstStyle/>
          <a:p>
            <a:r>
              <a:rPr lang="pt-BR" sz="2800" dirty="0"/>
              <a:t>1. </a:t>
            </a:r>
            <a:r>
              <a:rPr lang="pt-BR" sz="2800" dirty="0" err="1"/>
              <a:t>Concepts</a:t>
            </a:r>
            <a:r>
              <a:rPr lang="pt-BR" sz="2800" dirty="0"/>
              <a:t> </a:t>
            </a:r>
            <a:r>
              <a:rPr lang="pt-BR" sz="2800" dirty="0" err="1"/>
              <a:t>and</a:t>
            </a:r>
            <a:r>
              <a:rPr lang="pt-BR" sz="2800" dirty="0"/>
              <a:t> </a:t>
            </a:r>
            <a:r>
              <a:rPr lang="pt-BR" sz="2800" dirty="0" err="1"/>
              <a:t>principles</a:t>
            </a:r>
            <a:r>
              <a:rPr lang="pt-BR" sz="2800" dirty="0"/>
              <a:t> </a:t>
            </a:r>
            <a:r>
              <a:rPr lang="pt-BR" sz="2800" dirty="0" err="1"/>
              <a:t>provide</a:t>
            </a:r>
            <a:r>
              <a:rPr lang="pt-BR" sz="2800" dirty="0"/>
              <a:t> a </a:t>
            </a:r>
            <a:r>
              <a:rPr lang="pt-BR" sz="2800" dirty="0" err="1"/>
              <a:t>certain</a:t>
            </a:r>
            <a:r>
              <a:rPr lang="pt-BR" sz="2800" dirty="0"/>
              <a:t> </a:t>
            </a:r>
            <a:r>
              <a:rPr lang="pt-BR" sz="2800" dirty="0" err="1"/>
              <a:t>collective</a:t>
            </a:r>
            <a:r>
              <a:rPr lang="pt-BR" sz="2800" dirty="0"/>
              <a:t> </a:t>
            </a:r>
            <a:r>
              <a:rPr lang="pt-BR" sz="2800" dirty="0" err="1"/>
              <a:t>identity</a:t>
            </a:r>
            <a:r>
              <a:rPr lang="pt-BR" sz="2800" dirty="0"/>
              <a:t> for a </a:t>
            </a:r>
            <a:r>
              <a:rPr lang="pt-BR" sz="2800" dirty="0" err="1"/>
              <a:t>field</a:t>
            </a:r>
            <a:r>
              <a:rPr lang="pt-BR" sz="2800" dirty="0"/>
              <a:t> </a:t>
            </a:r>
            <a:r>
              <a:rPr lang="pt-BR" sz="2800" dirty="0" err="1"/>
              <a:t>of</a:t>
            </a:r>
            <a:r>
              <a:rPr lang="pt-BR" sz="2800" dirty="0"/>
              <a:t> </a:t>
            </a:r>
            <a:r>
              <a:rPr lang="pt-BR" sz="2800" dirty="0" err="1"/>
              <a:t>international</a:t>
            </a:r>
            <a:r>
              <a:rPr lang="pt-BR" sz="2800" dirty="0"/>
              <a:t> </a:t>
            </a:r>
            <a:r>
              <a:rPr lang="pt-BR" sz="2800" dirty="0" err="1"/>
              <a:t>law</a:t>
            </a:r>
            <a:endParaRPr lang="pt-BR" sz="2800" dirty="0"/>
          </a:p>
          <a:p>
            <a:r>
              <a:rPr lang="pt-BR" sz="2800" dirty="0"/>
              <a:t>2. </a:t>
            </a:r>
            <a:r>
              <a:rPr lang="pt-BR" sz="2800" dirty="0" err="1"/>
              <a:t>Principles</a:t>
            </a:r>
            <a:r>
              <a:rPr lang="pt-BR" sz="2800" dirty="0"/>
              <a:t> </a:t>
            </a:r>
            <a:r>
              <a:rPr lang="pt-BR" sz="2800" dirty="0" err="1"/>
              <a:t>have</a:t>
            </a:r>
            <a:r>
              <a:rPr lang="pt-BR" sz="2800" dirty="0"/>
              <a:t> </a:t>
            </a:r>
            <a:r>
              <a:rPr lang="pt-BR" sz="2800" dirty="0" err="1"/>
              <a:t>an</a:t>
            </a:r>
            <a:r>
              <a:rPr lang="pt-BR" sz="2800" dirty="0"/>
              <a:t> </a:t>
            </a:r>
            <a:r>
              <a:rPr lang="pt-BR" sz="2800" dirty="0" err="1"/>
              <a:t>interpretative</a:t>
            </a:r>
            <a:r>
              <a:rPr lang="pt-BR" sz="2800" dirty="0"/>
              <a:t> </a:t>
            </a:r>
            <a:r>
              <a:rPr lang="pt-BR" sz="2800" dirty="0" err="1"/>
              <a:t>function</a:t>
            </a:r>
            <a:r>
              <a:rPr lang="pt-BR" sz="2800" dirty="0"/>
              <a:t> (</a:t>
            </a:r>
            <a:r>
              <a:rPr lang="pt-BR" sz="2800" dirty="0" err="1"/>
              <a:t>Ex</a:t>
            </a:r>
            <a:r>
              <a:rPr lang="pt-BR" sz="2800" dirty="0"/>
              <a:t>:</a:t>
            </a:r>
            <a:r>
              <a:rPr lang="en-US" sz="2800" dirty="0"/>
              <a:t> Article 3 of the UNFCCC)</a:t>
            </a:r>
            <a:endParaRPr lang="pt-BR" sz="2800" dirty="0"/>
          </a:p>
          <a:p>
            <a:r>
              <a:rPr lang="pt-BR" sz="2800" dirty="0"/>
              <a:t>3. </a:t>
            </a:r>
            <a:r>
              <a:rPr lang="pt-BR" sz="2800" dirty="0" err="1"/>
              <a:t>Principles</a:t>
            </a:r>
            <a:r>
              <a:rPr lang="pt-BR" sz="2800" dirty="0"/>
              <a:t> </a:t>
            </a:r>
            <a:r>
              <a:rPr lang="pt-BR" sz="2800" dirty="0" err="1"/>
              <a:t>also</a:t>
            </a:r>
            <a:r>
              <a:rPr lang="pt-BR" sz="2800" dirty="0"/>
              <a:t> </a:t>
            </a:r>
            <a:r>
              <a:rPr lang="pt-BR" sz="2800" dirty="0" err="1"/>
              <a:t>operate</a:t>
            </a:r>
            <a:r>
              <a:rPr lang="pt-BR" sz="2800" dirty="0"/>
              <a:t> in a </a:t>
            </a:r>
            <a:r>
              <a:rPr lang="pt-BR" sz="2800" dirty="0" err="1"/>
              <a:t>decision-making</a:t>
            </a:r>
            <a:r>
              <a:rPr lang="pt-BR" sz="2800" dirty="0"/>
              <a:t> </a:t>
            </a:r>
            <a:r>
              <a:rPr lang="pt-BR" sz="2800" dirty="0" err="1"/>
              <a:t>function</a:t>
            </a:r>
            <a:r>
              <a:rPr lang="pt-BR" sz="2800" dirty="0"/>
              <a:t> (</a:t>
            </a:r>
            <a:r>
              <a:rPr lang="pt-BR" sz="2800" dirty="0" err="1"/>
              <a:t>Ex</a:t>
            </a:r>
            <a:r>
              <a:rPr lang="pt-BR" sz="2800" dirty="0"/>
              <a:t>: </a:t>
            </a:r>
            <a:r>
              <a:rPr lang="pt-BR" sz="2800" dirty="0" err="1"/>
              <a:t>Trail</a:t>
            </a:r>
            <a:r>
              <a:rPr lang="pt-BR" sz="2800" dirty="0"/>
              <a:t> </a:t>
            </a:r>
            <a:r>
              <a:rPr lang="pt-BR" sz="2800" dirty="0" err="1"/>
              <a:t>Smelter</a:t>
            </a:r>
            <a:r>
              <a:rPr lang="pt-BR" sz="2800" dirty="0"/>
              <a:t>)</a:t>
            </a:r>
          </a:p>
          <a:p>
            <a:r>
              <a:rPr lang="pt-BR" sz="2800" dirty="0"/>
              <a:t>4. </a:t>
            </a:r>
            <a:r>
              <a:rPr lang="pt-BR" sz="2800" dirty="0" err="1"/>
              <a:t>Distinction</a:t>
            </a:r>
            <a:r>
              <a:rPr lang="pt-BR" sz="2800" dirty="0"/>
              <a:t> </a:t>
            </a:r>
            <a:r>
              <a:rPr lang="pt-BR" sz="2800" dirty="0" err="1"/>
              <a:t>between</a:t>
            </a:r>
            <a:r>
              <a:rPr lang="pt-BR" sz="2800" dirty="0"/>
              <a:t> </a:t>
            </a:r>
            <a:r>
              <a:rPr lang="en-US" sz="2800" dirty="0"/>
              <a:t>principles relevant to the notion of prevention in a broad sense and principles and concepts relevant to considerations of balance</a:t>
            </a:r>
            <a:endParaRPr lang="pt-BR" sz="2800" dirty="0"/>
          </a:p>
        </p:txBody>
      </p:sp>
    </p:spTree>
    <p:extLst>
      <p:ext uri="{BB962C8B-B14F-4D97-AF65-F5344CB8AC3E}">
        <p14:creationId xmlns:p14="http://schemas.microsoft.com/office/powerpoint/2010/main" val="204372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Prevention in international environmental law</a:t>
            </a:r>
            <a:endParaRPr lang="pt-BR" dirty="0"/>
          </a:p>
        </p:txBody>
      </p:sp>
      <p:sp>
        <p:nvSpPr>
          <p:cNvPr id="3" name="Espaço Reservado para Conteúdo 2"/>
          <p:cNvSpPr>
            <a:spLocks noGrp="1"/>
          </p:cNvSpPr>
          <p:nvPr>
            <p:ph idx="1"/>
          </p:nvPr>
        </p:nvSpPr>
        <p:spPr/>
        <p:txBody>
          <a:bodyPr>
            <a:noAutofit/>
          </a:bodyPr>
          <a:lstStyle/>
          <a:p>
            <a:r>
              <a:rPr lang="pt-BR" sz="2400" dirty="0"/>
              <a:t>1. </a:t>
            </a:r>
            <a:r>
              <a:rPr lang="pt-BR" sz="2400" dirty="0" err="1"/>
              <a:t>Historical</a:t>
            </a:r>
            <a:r>
              <a:rPr lang="pt-BR" sz="2400" dirty="0"/>
              <a:t> perspective</a:t>
            </a:r>
          </a:p>
          <a:p>
            <a:r>
              <a:rPr lang="pt-BR" sz="2400" dirty="0"/>
              <a:t>2. No </a:t>
            </a:r>
            <a:r>
              <a:rPr lang="pt-BR" sz="2400" dirty="0" err="1"/>
              <a:t>Harm</a:t>
            </a:r>
            <a:r>
              <a:rPr lang="pt-BR" sz="2400" dirty="0"/>
              <a:t> </a:t>
            </a:r>
            <a:r>
              <a:rPr lang="pt-BR" sz="2400" dirty="0" err="1"/>
              <a:t>Principle</a:t>
            </a:r>
            <a:r>
              <a:rPr lang="pt-BR" sz="2400" dirty="0"/>
              <a:t> (</a:t>
            </a:r>
            <a:r>
              <a:rPr lang="en-US" sz="2400" dirty="0"/>
              <a:t>Trail Smelter case)</a:t>
            </a:r>
          </a:p>
          <a:p>
            <a:r>
              <a:rPr lang="en-US" sz="2400" i="1" dirty="0"/>
              <a:t>“No state has the right to use or permit the use of its territory in such a manner as to cause injury by fumes in or to the territory of another or the property or persons therein, when the case is of serious consequence and the injury is established by clear and convincing evidence.”</a:t>
            </a:r>
            <a:endParaRPr lang="pt-BR" sz="2400" i="1" dirty="0"/>
          </a:p>
          <a:p>
            <a:r>
              <a:rPr lang="pt-BR" sz="2400" dirty="0"/>
              <a:t>3. </a:t>
            </a:r>
            <a:r>
              <a:rPr lang="en-US" sz="2400" dirty="0"/>
              <a:t>Stockholm Declaration on Human Environment (Principle 21)</a:t>
            </a:r>
          </a:p>
          <a:p>
            <a:r>
              <a:rPr lang="pt-BR" sz="2400" dirty="0"/>
              <a:t>4. </a:t>
            </a:r>
            <a:r>
              <a:rPr lang="en-US" sz="2400" dirty="0"/>
              <a:t>United Nations Convention on the Law of the Sea (Art. 193)</a:t>
            </a:r>
            <a:endParaRPr lang="pt-BR" sz="2400" dirty="0"/>
          </a:p>
        </p:txBody>
      </p:sp>
    </p:spTree>
    <p:extLst>
      <p:ext uri="{BB962C8B-B14F-4D97-AF65-F5344CB8AC3E}">
        <p14:creationId xmlns:p14="http://schemas.microsoft.com/office/powerpoint/2010/main" val="1584879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Prevention in international environmental law</a:t>
            </a:r>
            <a:endParaRPr lang="pt-BR" dirty="0"/>
          </a:p>
        </p:txBody>
      </p:sp>
      <p:sp>
        <p:nvSpPr>
          <p:cNvPr id="3" name="Espaço Reservado para Conteúdo 2"/>
          <p:cNvSpPr>
            <a:spLocks noGrp="1"/>
          </p:cNvSpPr>
          <p:nvPr>
            <p:ph idx="1"/>
          </p:nvPr>
        </p:nvSpPr>
        <p:spPr/>
        <p:txBody>
          <a:bodyPr>
            <a:noAutofit/>
          </a:bodyPr>
          <a:lstStyle/>
          <a:p>
            <a:r>
              <a:rPr lang="pt-BR" sz="2400" dirty="0"/>
              <a:t>5. </a:t>
            </a:r>
            <a:r>
              <a:rPr lang="en-US" sz="2400" dirty="0"/>
              <a:t>The transition from a treaty-based principle to a customary one became clear in 1996 in the ICJ Advisory Opinion on the Legality of Nuclear Weapons. It held that such principle was part of the general international law. See </a:t>
            </a:r>
            <a:r>
              <a:rPr lang="en-US" sz="2400" dirty="0" err="1"/>
              <a:t>Gabcikovo-Nagymaros</a:t>
            </a:r>
            <a:r>
              <a:rPr lang="en-US" sz="2400" dirty="0"/>
              <a:t>. See the Pulp Mills case. The obligation of due diligence follows from the prevention principle.</a:t>
            </a:r>
          </a:p>
          <a:p>
            <a:r>
              <a:rPr lang="en-US" sz="2400" dirty="0"/>
              <a:t>6. </a:t>
            </a:r>
            <a:r>
              <a:rPr lang="en-US" dirty="0"/>
              <a:t>Obligation of cooperation </a:t>
            </a:r>
          </a:p>
          <a:p>
            <a:r>
              <a:rPr lang="en-US" sz="2400" dirty="0"/>
              <a:t>7. Due diligence (</a:t>
            </a:r>
            <a:r>
              <a:rPr lang="en-US" dirty="0"/>
              <a:t>The Vienna Convention for the Protection of the Ozone Layer of 1985)</a:t>
            </a:r>
            <a:endParaRPr lang="en-US" sz="2400" dirty="0"/>
          </a:p>
          <a:p>
            <a:r>
              <a:rPr lang="en-US" sz="2400" dirty="0"/>
              <a:t>8. Soft Law: (</a:t>
            </a:r>
            <a:r>
              <a:rPr lang="en-US" dirty="0"/>
              <a:t>World Charter for Nature in 1982 Principle 15 of the Rio Declaration)</a:t>
            </a:r>
            <a:endParaRPr lang="pt-BR" sz="2400" dirty="0"/>
          </a:p>
        </p:txBody>
      </p:sp>
    </p:spTree>
    <p:extLst>
      <p:ext uri="{BB962C8B-B14F-4D97-AF65-F5344CB8AC3E}">
        <p14:creationId xmlns:p14="http://schemas.microsoft.com/office/powerpoint/2010/main" val="3989807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Cooperation, notification, consultation</a:t>
            </a:r>
            <a:endParaRPr lang="pt-BR" dirty="0"/>
          </a:p>
        </p:txBody>
      </p:sp>
      <p:sp>
        <p:nvSpPr>
          <p:cNvPr id="3" name="Espaço Reservado para Conteúdo 2"/>
          <p:cNvSpPr>
            <a:spLocks noGrp="1"/>
          </p:cNvSpPr>
          <p:nvPr>
            <p:ph idx="1"/>
          </p:nvPr>
        </p:nvSpPr>
        <p:spPr/>
        <p:txBody>
          <a:bodyPr>
            <a:noAutofit/>
          </a:bodyPr>
          <a:lstStyle/>
          <a:p>
            <a:pPr lvl="0"/>
            <a:r>
              <a:rPr lang="en-US" sz="2800" dirty="0"/>
              <a:t>Principle 4 of the General Assembly Resolution 2625 (XXXV) on Principles of International Law Concerning Friendly Relations and Cooperation among States.</a:t>
            </a:r>
            <a:endParaRPr lang="pt-BR" sz="2800" dirty="0"/>
          </a:p>
          <a:p>
            <a:endParaRPr lang="pt-BR" sz="2800" dirty="0"/>
          </a:p>
          <a:p>
            <a:r>
              <a:rPr lang="en-US" sz="2800" dirty="0"/>
              <a:t>In the environmental context, the duty of cooperation requires:</a:t>
            </a:r>
          </a:p>
          <a:p>
            <a:pPr lvl="1"/>
            <a:r>
              <a:rPr lang="en-US" sz="2400" dirty="0"/>
              <a:t>states are encouraged to seek, if necessary, the assistance of an international organization or to conclude a treaty specifically regulating the procedure by which cooperation will take place</a:t>
            </a:r>
          </a:p>
          <a:p>
            <a:pPr lvl="1"/>
            <a:r>
              <a:rPr lang="en-US" sz="2400" dirty="0"/>
              <a:t>states shall exchange information, the joint evaluation of the environmental impacts of certain activities</a:t>
            </a:r>
            <a:endParaRPr lang="pt-BR" sz="2400" dirty="0"/>
          </a:p>
        </p:txBody>
      </p:sp>
    </p:spTree>
    <p:extLst>
      <p:ext uri="{BB962C8B-B14F-4D97-AF65-F5344CB8AC3E}">
        <p14:creationId xmlns:p14="http://schemas.microsoft.com/office/powerpoint/2010/main" val="154589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Prior informed consent</a:t>
            </a:r>
            <a:endParaRPr lang="pt-BR" dirty="0"/>
          </a:p>
        </p:txBody>
      </p:sp>
      <p:sp>
        <p:nvSpPr>
          <p:cNvPr id="3" name="Espaço Reservado para Conteúdo 2"/>
          <p:cNvSpPr>
            <a:spLocks noGrp="1"/>
          </p:cNvSpPr>
          <p:nvPr>
            <p:ph idx="1"/>
          </p:nvPr>
        </p:nvSpPr>
        <p:spPr/>
        <p:txBody>
          <a:bodyPr/>
          <a:lstStyle/>
          <a:p>
            <a:pPr marL="457200" indent="-457200">
              <a:buFont typeface="+mj-lt"/>
              <a:buAutoNum type="arabicPeriod"/>
            </a:pPr>
            <a:r>
              <a:rPr lang="en-US" sz="2400" dirty="0"/>
              <a:t>A duty to consult indigenous peoples who may be affected by the adoption of a measure (Protocol on Access and Benefit Sharing adopted at Nagoya in October 2010)</a:t>
            </a:r>
          </a:p>
          <a:p>
            <a:pPr marL="457200" indent="-457200">
              <a:buFont typeface="+mj-lt"/>
              <a:buAutoNum type="arabicPeriod"/>
            </a:pPr>
            <a:r>
              <a:rPr lang="en-US" sz="2400" dirty="0"/>
              <a:t>The obligation assumed by a state not to export certain wastes, substances or products to another state unless the latter has given its prior informed consent</a:t>
            </a:r>
          </a:p>
          <a:p>
            <a:endParaRPr lang="pt-BR" dirty="0"/>
          </a:p>
          <a:p>
            <a:r>
              <a:rPr lang="en-US" dirty="0"/>
              <a:t>Environmental impact assessment: incorporated into Principle 17 of the Rio Declaration. </a:t>
            </a:r>
            <a:endParaRPr lang="pt-BR" dirty="0"/>
          </a:p>
        </p:txBody>
      </p:sp>
    </p:spTree>
    <p:extLst>
      <p:ext uri="{BB962C8B-B14F-4D97-AF65-F5344CB8AC3E}">
        <p14:creationId xmlns:p14="http://schemas.microsoft.com/office/powerpoint/2010/main" val="1360368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a:t>Principles expressing the idea of balance</a:t>
            </a:r>
            <a:endParaRPr lang="pt-BR" dirty="0"/>
          </a:p>
        </p:txBody>
      </p:sp>
      <p:sp>
        <p:nvSpPr>
          <p:cNvPr id="3" name="Espaço Reservado para Conteúdo 2"/>
          <p:cNvSpPr>
            <a:spLocks noGrp="1"/>
          </p:cNvSpPr>
          <p:nvPr>
            <p:ph idx="1"/>
          </p:nvPr>
        </p:nvSpPr>
        <p:spPr/>
        <p:txBody>
          <a:bodyPr/>
          <a:lstStyle/>
          <a:p>
            <a:pPr>
              <a:buFont typeface="Courier New" panose="02070309020205020404" pitchFamily="49" charset="0"/>
              <a:buChar char="o"/>
            </a:pPr>
            <a:r>
              <a:rPr lang="en-US" sz="2800" dirty="0"/>
              <a:t>The polluter-pays (Principle 16 of the Rio Declaration)</a:t>
            </a:r>
          </a:p>
          <a:p>
            <a:pPr>
              <a:buFont typeface="Courier New" panose="02070309020205020404" pitchFamily="49" charset="0"/>
              <a:buChar char="o"/>
            </a:pPr>
            <a:r>
              <a:rPr lang="en-US" sz="2800" dirty="0"/>
              <a:t>The principle of common but differentiated responsibilities (Rio Declaration, CBD and UNFCCC)</a:t>
            </a:r>
          </a:p>
          <a:p>
            <a:pPr>
              <a:buFont typeface="Courier New" panose="02070309020205020404" pitchFamily="49" charset="0"/>
              <a:buChar char="o"/>
            </a:pPr>
            <a:r>
              <a:rPr lang="en-US" sz="2800" dirty="0"/>
              <a:t>The principle of participation (Art. 25 of the 1966 Civil and Political Covenant on Human Rights)</a:t>
            </a:r>
          </a:p>
          <a:p>
            <a:pPr>
              <a:buFont typeface="Courier New" panose="02070309020205020404" pitchFamily="49" charset="0"/>
              <a:buChar char="o"/>
            </a:pPr>
            <a:r>
              <a:rPr lang="en-US" sz="2800" dirty="0"/>
              <a:t>The principle of intergenerational equity</a:t>
            </a:r>
          </a:p>
          <a:p>
            <a:endParaRPr lang="en-US" dirty="0"/>
          </a:p>
          <a:p>
            <a:endParaRPr lang="pt-BR" dirty="0"/>
          </a:p>
        </p:txBody>
      </p:sp>
    </p:spTree>
    <p:extLst>
      <p:ext uri="{BB962C8B-B14F-4D97-AF65-F5344CB8AC3E}">
        <p14:creationId xmlns:p14="http://schemas.microsoft.com/office/powerpoint/2010/main" val="28891199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docProps/app.xml><?xml version="1.0" encoding="utf-8"?>
<Properties xmlns="http://schemas.openxmlformats.org/officeDocument/2006/extended-properties" xmlns:vt="http://schemas.openxmlformats.org/officeDocument/2006/docPropsVTypes">
  <Template>Integral</Template>
  <TotalTime>65</TotalTime>
  <Words>642</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10</vt:i4>
      </vt:variant>
    </vt:vector>
  </HeadingPairs>
  <TitlesOfParts>
    <vt:vector size="16" baseType="lpstr">
      <vt:lpstr>Arial</vt:lpstr>
      <vt:lpstr>Courier New</vt:lpstr>
      <vt:lpstr>Tw Cen MT</vt:lpstr>
      <vt:lpstr>Tw Cen MT Condensed</vt:lpstr>
      <vt:lpstr>Wingdings 3</vt:lpstr>
      <vt:lpstr>Integral</vt:lpstr>
      <vt:lpstr>Law of International Relations (DIN 0431)</vt:lpstr>
      <vt:lpstr>What is a principle?</vt:lpstr>
      <vt:lpstr>classifyING environmental norms </vt:lpstr>
      <vt:lpstr>concepts and principles: different functions</vt:lpstr>
      <vt:lpstr>Prevention in international environmental law</vt:lpstr>
      <vt:lpstr>Prevention in international environmental law</vt:lpstr>
      <vt:lpstr>Cooperation, notification, consultation</vt:lpstr>
      <vt:lpstr>Prior informed consent</vt:lpstr>
      <vt:lpstr>Principles expressing the idea of balance</vt:lpstr>
      <vt:lpstr>Concepts expressing the idea of balance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of International Relations (DIN 0431)</dc:title>
  <dc:creator>Wagner Artur Cabral</dc:creator>
  <cp:lastModifiedBy>Wagner Artur Cabral</cp:lastModifiedBy>
  <cp:revision>8</cp:revision>
  <dcterms:created xsi:type="dcterms:W3CDTF">2016-02-18T23:18:42Z</dcterms:created>
  <dcterms:modified xsi:type="dcterms:W3CDTF">2016-03-03T04:22:20Z</dcterms:modified>
</cp:coreProperties>
</file>